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6" r:id="rId3"/>
    <p:sldMasterId id="2147483672" r:id="rId4"/>
  </p:sldMasterIdLst>
  <p:notesMasterIdLst>
    <p:notesMasterId r:id="rId61"/>
  </p:notesMasterIdLst>
  <p:sldIdLst>
    <p:sldId id="978" r:id="rId5"/>
    <p:sldId id="982" r:id="rId6"/>
    <p:sldId id="868" r:id="rId7"/>
    <p:sldId id="975" r:id="rId8"/>
    <p:sldId id="529" r:id="rId9"/>
    <p:sldId id="530" r:id="rId10"/>
    <p:sldId id="540" r:id="rId11"/>
    <p:sldId id="553" r:id="rId12"/>
    <p:sldId id="554" r:id="rId13"/>
    <p:sldId id="652" r:id="rId14"/>
    <p:sldId id="675" r:id="rId15"/>
    <p:sldId id="614" r:id="rId16"/>
    <p:sldId id="615" r:id="rId17"/>
    <p:sldId id="979" r:id="rId18"/>
    <p:sldId id="616" r:id="rId19"/>
    <p:sldId id="980" r:id="rId20"/>
    <p:sldId id="617" r:id="rId21"/>
    <p:sldId id="618" r:id="rId22"/>
    <p:sldId id="619" r:id="rId23"/>
    <p:sldId id="620" r:id="rId24"/>
    <p:sldId id="621" r:id="rId25"/>
    <p:sldId id="622" r:id="rId26"/>
    <p:sldId id="623" r:id="rId27"/>
    <p:sldId id="624" r:id="rId28"/>
    <p:sldId id="625" r:id="rId29"/>
    <p:sldId id="981" r:id="rId30"/>
    <p:sldId id="983" r:id="rId31"/>
    <p:sldId id="984" r:id="rId32"/>
    <p:sldId id="629" r:id="rId33"/>
    <p:sldId id="630" r:id="rId34"/>
    <p:sldId id="631" r:id="rId35"/>
    <p:sldId id="632" r:id="rId36"/>
    <p:sldId id="633" r:id="rId37"/>
    <p:sldId id="634" r:id="rId38"/>
    <p:sldId id="635" r:id="rId39"/>
    <p:sldId id="636" r:id="rId40"/>
    <p:sldId id="637" r:id="rId41"/>
    <p:sldId id="638" r:id="rId42"/>
    <p:sldId id="639" r:id="rId43"/>
    <p:sldId id="641" r:id="rId44"/>
    <p:sldId id="642" r:id="rId45"/>
    <p:sldId id="644" r:id="rId46"/>
    <p:sldId id="643" r:id="rId47"/>
    <p:sldId id="645" r:id="rId48"/>
    <p:sldId id="646" r:id="rId49"/>
    <p:sldId id="647" r:id="rId50"/>
    <p:sldId id="648" r:id="rId51"/>
    <p:sldId id="649" r:id="rId52"/>
    <p:sldId id="985" r:id="rId53"/>
    <p:sldId id="594" r:id="rId54"/>
    <p:sldId id="595" r:id="rId55"/>
    <p:sldId id="598" r:id="rId56"/>
    <p:sldId id="986" r:id="rId57"/>
    <p:sldId id="687" r:id="rId58"/>
    <p:sldId id="688" r:id="rId59"/>
    <p:sldId id="987"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1"/>
    <p:restoredTop sz="93698"/>
  </p:normalViewPr>
  <p:slideViewPr>
    <p:cSldViewPr snapToObjects="1">
      <p:cViewPr varScale="1">
        <p:scale>
          <a:sx n="76" d="100"/>
          <a:sy n="76" d="100"/>
        </p:scale>
        <p:origin x="164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9/15/21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a:t>
            </a:fld>
            <a:endParaRPr lang="en-US"/>
          </a:p>
        </p:txBody>
      </p:sp>
      <p:sp>
        <p:nvSpPr>
          <p:cNvPr id="491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extLst>
      <p:ext uri="{BB962C8B-B14F-4D97-AF65-F5344CB8AC3E}">
        <p14:creationId xmlns:p14="http://schemas.microsoft.com/office/powerpoint/2010/main" val="275174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34</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35</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36</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37</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38</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39</a:t>
            </a:fld>
            <a:endParaRPr lang="en-US">
              <a:latin typeface="Arial" charset="0"/>
            </a:endParaRPr>
          </a:p>
        </p:txBody>
      </p:sp>
      <p:sp>
        <p:nvSpPr>
          <p:cNvPr id="8294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a:latin typeface="Arial" charset="0"/>
              </a:rPr>
              <a:t>7 spellings: Government – February – parliament</a:t>
            </a:r>
            <a:r>
              <a:rPr lang="en-US" sz="2000" baseline="0" dirty="0">
                <a:latin typeface="Arial" charset="0"/>
              </a:rPr>
              <a:t> </a:t>
            </a:r>
            <a:r>
              <a:rPr lang="en-US" sz="2000" dirty="0">
                <a:latin typeface="Arial" charset="0"/>
              </a:rPr>
              <a:t>– separate – believe – necessary - accommodation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49</a:t>
            </a:fld>
            <a:endParaRPr lang="en-US"/>
          </a:p>
        </p:txBody>
      </p:sp>
      <p:sp>
        <p:nvSpPr>
          <p:cNvPr id="91139"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extLst>
      <p:ext uri="{BB962C8B-B14F-4D97-AF65-F5344CB8AC3E}">
        <p14:creationId xmlns:p14="http://schemas.microsoft.com/office/powerpoint/2010/main" val="152928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50</a:t>
            </a:fld>
            <a:endParaRPr lang="en-US"/>
          </a:p>
        </p:txBody>
      </p:sp>
      <p:sp>
        <p:nvSpPr>
          <p:cNvPr id="93187"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51</a:t>
            </a:fld>
            <a:endParaRPr lang="en-US"/>
          </a:p>
        </p:txBody>
      </p:sp>
      <p:sp>
        <p:nvSpPr>
          <p:cNvPr id="95235"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52</a:t>
            </a:fld>
            <a:endParaRPr lang="en-US"/>
          </a:p>
        </p:txBody>
      </p:sp>
      <p:sp>
        <p:nvSpPr>
          <p:cNvPr id="9933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1B8BFE71-235A-CA42-BE16-9870F2EEC3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D6C8D47F-8CF3-2B47-BAC8-78F26B198118}"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29698" name="Rectangle 2">
            <a:extLst>
              <a:ext uri="{FF2B5EF4-FFF2-40B4-BE49-F238E27FC236}">
                <a16:creationId xmlns:a16="http://schemas.microsoft.com/office/drawing/2014/main" id="{7DE72FB2-D362-7C4C-A6D5-210E1C589041}"/>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CB7A94E5-AADD-F344-A104-B42614E8C7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55718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8</a:t>
            </a:fld>
            <a:endParaRPr lang="en-US"/>
          </a:p>
        </p:txBody>
      </p:sp>
      <p:sp>
        <p:nvSpPr>
          <p:cNvPr id="491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a:t>
            </a:fld>
            <a:endParaRPr lang="en-US"/>
          </a:p>
        </p:txBody>
      </p:sp>
      <p:sp>
        <p:nvSpPr>
          <p:cNvPr id="51203"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10</a:t>
            </a:fld>
            <a:endParaRPr lang="en-US"/>
          </a:p>
        </p:txBody>
      </p:sp>
      <p:sp>
        <p:nvSpPr>
          <p:cNvPr id="91139"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30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31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32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33</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eachingleaders.org.uk/" TargetMode="External"/><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eachingleaders.org.uk/" TargetMode="External"/><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eachingleaders.org.uk/" TargetMode="External"/><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9/15/21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9/15/21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9/15/21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latin typeface="Calibri"/>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469" t="8333" r="8516" b="11151"/>
          <a:stretch/>
        </p:blipFill>
        <p:spPr>
          <a:xfrm>
            <a:off x="1262617" y="58323"/>
            <a:ext cx="6618787" cy="5976663"/>
          </a:xfrm>
          <a:prstGeom prst="rect">
            <a:avLst/>
          </a:prstGeom>
        </p:spPr>
      </p:pic>
    </p:spTree>
    <p:extLst>
      <p:ext uri="{BB962C8B-B14F-4D97-AF65-F5344CB8AC3E}">
        <p14:creationId xmlns:p14="http://schemas.microsoft.com/office/powerpoint/2010/main" val="113124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540" y="368661"/>
            <a:ext cx="6491064" cy="703283"/>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219209"/>
            <a:ext cx="8229600" cy="4800599"/>
          </a:xfrm>
          <a:prstGeom prst="rect">
            <a:avLst/>
          </a:prstGeom>
        </p:spPr>
        <p:txBody>
          <a:bodyPr/>
          <a:lstStyle>
            <a:lvl1pPr>
              <a:defRPr>
                <a:solidFill>
                  <a:srgbClr val="3D4F5B"/>
                </a:solidFill>
              </a:defRPr>
            </a:lvl1pPr>
            <a:lvl2pPr>
              <a:defRPr sz="1600">
                <a:solidFill>
                  <a:srgbClr val="3D4F5B"/>
                </a:solidFill>
              </a:defRPr>
            </a:lvl2pPr>
            <a:lvl3pPr>
              <a:defRPr sz="1200">
                <a:solidFill>
                  <a:srgbClr val="3D4F5B"/>
                </a:solidFill>
              </a:defRPr>
            </a:lvl3pPr>
            <a:lvl4pPr>
              <a:defRPr sz="1200">
                <a:solidFill>
                  <a:srgbClr val="3D4F5B"/>
                </a:solidFill>
              </a:defRPr>
            </a:lvl4pPr>
            <a:lvl5pPr>
              <a:defRPr sz="1200">
                <a:solidFill>
                  <a:srgbClr val="3D4F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830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4163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525297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 descr="cid:image001.gif@01C986B6.F9CEA890">
            <a:hlinkClick r:id="rId2"/>
          </p:cNvPr>
          <p:cNvPicPr>
            <a:picLocks noChangeAspect="1" noChangeArrowheads="1"/>
          </p:cNvPicPr>
          <p:nvPr userDrawn="1"/>
        </p:nvPicPr>
        <p:blipFill>
          <a:blip r:embed="rId3" cstate="print"/>
          <a:srcRect r="782" b="80707"/>
          <a:stretch>
            <a:fillRect/>
          </a:stretch>
        </p:blipFill>
        <p:spPr bwMode="auto">
          <a:xfrm>
            <a:off x="0" y="6115072"/>
            <a:ext cx="9072530" cy="171448"/>
          </a:xfrm>
          <a:prstGeom prst="rect">
            <a:avLst/>
          </a:prstGeom>
          <a:noFill/>
          <a:ln w="9525">
            <a:noFill/>
            <a:miter lim="800000"/>
            <a:headEnd/>
            <a:tailEnd/>
          </a:ln>
        </p:spPr>
      </p:pic>
      <p:pic>
        <p:nvPicPr>
          <p:cNvPr id="8" name="Picture 7" descr="TL_logo.jpg"/>
          <p:cNvPicPr>
            <a:picLocks noChangeAspect="1"/>
          </p:cNvPicPr>
          <p:nvPr userDrawn="1"/>
        </p:nvPicPr>
        <p:blipFill>
          <a:blip r:embed="rId4" cstate="print"/>
          <a:stretch>
            <a:fillRect/>
          </a:stretch>
        </p:blipFill>
        <p:spPr>
          <a:xfrm>
            <a:off x="71406" y="142861"/>
            <a:ext cx="2857520" cy="425167"/>
          </a:xfrm>
          <a:prstGeom prst="rect">
            <a:avLst/>
          </a:prstGeom>
        </p:spPr>
      </p:pic>
    </p:spTree>
    <p:extLst>
      <p:ext uri="{BB962C8B-B14F-4D97-AF65-F5344CB8AC3E}">
        <p14:creationId xmlns:p14="http://schemas.microsoft.com/office/powerpoint/2010/main" val="112883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latin typeface="Calibri"/>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469" t="8333" r="8516" b="11151"/>
          <a:stretch/>
        </p:blipFill>
        <p:spPr>
          <a:xfrm>
            <a:off x="1262615" y="58322"/>
            <a:ext cx="6618787" cy="5976663"/>
          </a:xfrm>
          <a:prstGeom prst="rect">
            <a:avLst/>
          </a:prstGeom>
        </p:spPr>
      </p:pic>
    </p:spTree>
    <p:extLst>
      <p:ext uri="{BB962C8B-B14F-4D97-AF65-F5344CB8AC3E}">
        <p14:creationId xmlns:p14="http://schemas.microsoft.com/office/powerpoint/2010/main" val="113124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540" y="368661"/>
            <a:ext cx="6491064" cy="703283"/>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219207"/>
            <a:ext cx="8229600" cy="4800599"/>
          </a:xfrm>
          <a:prstGeom prst="rect">
            <a:avLst/>
          </a:prstGeom>
        </p:spPr>
        <p:txBody>
          <a:bodyPr/>
          <a:lstStyle>
            <a:lvl1pPr>
              <a:defRPr>
                <a:solidFill>
                  <a:srgbClr val="3D4F5B"/>
                </a:solidFill>
              </a:defRPr>
            </a:lvl1pPr>
            <a:lvl2pPr>
              <a:defRPr sz="1600">
                <a:solidFill>
                  <a:srgbClr val="3D4F5B"/>
                </a:solidFill>
              </a:defRPr>
            </a:lvl2pPr>
            <a:lvl3pPr>
              <a:defRPr sz="1200">
                <a:solidFill>
                  <a:srgbClr val="3D4F5B"/>
                </a:solidFill>
              </a:defRPr>
            </a:lvl3pPr>
            <a:lvl4pPr>
              <a:defRPr sz="1200">
                <a:solidFill>
                  <a:srgbClr val="3D4F5B"/>
                </a:solidFill>
              </a:defRPr>
            </a:lvl4pPr>
            <a:lvl5pPr>
              <a:defRPr sz="1200">
                <a:solidFill>
                  <a:srgbClr val="3D4F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830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416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9/15/21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52529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 descr="cid:image001.gif@01C986B6.F9CEA890">
            <a:hlinkClick r:id="rId2"/>
          </p:cNvPr>
          <p:cNvPicPr>
            <a:picLocks noChangeAspect="1" noChangeArrowheads="1"/>
          </p:cNvPicPr>
          <p:nvPr userDrawn="1"/>
        </p:nvPicPr>
        <p:blipFill>
          <a:blip r:embed="rId3" cstate="print"/>
          <a:srcRect r="782" b="80707"/>
          <a:stretch>
            <a:fillRect/>
          </a:stretch>
        </p:blipFill>
        <p:spPr bwMode="auto">
          <a:xfrm>
            <a:off x="0" y="6115072"/>
            <a:ext cx="9072530" cy="171448"/>
          </a:xfrm>
          <a:prstGeom prst="rect">
            <a:avLst/>
          </a:prstGeom>
          <a:noFill/>
          <a:ln w="9525">
            <a:noFill/>
            <a:miter lim="800000"/>
            <a:headEnd/>
            <a:tailEnd/>
          </a:ln>
        </p:spPr>
      </p:pic>
      <p:pic>
        <p:nvPicPr>
          <p:cNvPr id="8" name="Picture 7" descr="TL_logo.jpg"/>
          <p:cNvPicPr>
            <a:picLocks noChangeAspect="1"/>
          </p:cNvPicPr>
          <p:nvPr userDrawn="1"/>
        </p:nvPicPr>
        <p:blipFill>
          <a:blip r:embed="rId4" cstate="print"/>
          <a:stretch>
            <a:fillRect/>
          </a:stretch>
        </p:blipFill>
        <p:spPr>
          <a:xfrm>
            <a:off x="71406" y="142859"/>
            <a:ext cx="2857520" cy="425167"/>
          </a:xfrm>
          <a:prstGeom prst="rect">
            <a:avLst/>
          </a:prstGeom>
        </p:spPr>
      </p:pic>
    </p:spTree>
    <p:extLst>
      <p:ext uri="{BB962C8B-B14F-4D97-AF65-F5344CB8AC3E}">
        <p14:creationId xmlns:p14="http://schemas.microsoft.com/office/powerpoint/2010/main" val="1128836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latin typeface="Calibri"/>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469" t="8333" r="8516" b="11151"/>
          <a:stretch/>
        </p:blipFill>
        <p:spPr>
          <a:xfrm>
            <a:off x="1262611" y="58319"/>
            <a:ext cx="6618787" cy="5976663"/>
          </a:xfrm>
          <a:prstGeom prst="rect">
            <a:avLst/>
          </a:prstGeom>
        </p:spPr>
      </p:pic>
    </p:spTree>
    <p:extLst>
      <p:ext uri="{BB962C8B-B14F-4D97-AF65-F5344CB8AC3E}">
        <p14:creationId xmlns:p14="http://schemas.microsoft.com/office/powerpoint/2010/main" val="1131245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540" y="368661"/>
            <a:ext cx="6491064" cy="703283"/>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219205"/>
            <a:ext cx="8229600" cy="4800599"/>
          </a:xfrm>
          <a:prstGeom prst="rect">
            <a:avLst/>
          </a:prstGeom>
        </p:spPr>
        <p:txBody>
          <a:bodyPr/>
          <a:lstStyle>
            <a:lvl1pPr>
              <a:defRPr>
                <a:solidFill>
                  <a:srgbClr val="3D4F5B"/>
                </a:solidFill>
              </a:defRPr>
            </a:lvl1pPr>
            <a:lvl2pPr>
              <a:defRPr sz="1600">
                <a:solidFill>
                  <a:srgbClr val="3D4F5B"/>
                </a:solidFill>
              </a:defRPr>
            </a:lvl2pPr>
            <a:lvl3pPr>
              <a:defRPr sz="1200">
                <a:solidFill>
                  <a:srgbClr val="3D4F5B"/>
                </a:solidFill>
              </a:defRPr>
            </a:lvl3pPr>
            <a:lvl4pPr>
              <a:defRPr sz="1200">
                <a:solidFill>
                  <a:srgbClr val="3D4F5B"/>
                </a:solidFill>
              </a:defRPr>
            </a:lvl4pPr>
            <a:lvl5pPr>
              <a:defRPr sz="1200">
                <a:solidFill>
                  <a:srgbClr val="3D4F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8304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4163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525297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 descr="cid:image001.gif@01C986B6.F9CEA890">
            <a:hlinkClick r:id="rId2"/>
          </p:cNvPr>
          <p:cNvPicPr>
            <a:picLocks noChangeAspect="1" noChangeArrowheads="1"/>
          </p:cNvPicPr>
          <p:nvPr userDrawn="1"/>
        </p:nvPicPr>
        <p:blipFill>
          <a:blip r:embed="rId3" cstate="print"/>
          <a:srcRect r="782" b="80707"/>
          <a:stretch>
            <a:fillRect/>
          </a:stretch>
        </p:blipFill>
        <p:spPr bwMode="auto">
          <a:xfrm>
            <a:off x="0" y="6115072"/>
            <a:ext cx="9072530" cy="171448"/>
          </a:xfrm>
          <a:prstGeom prst="rect">
            <a:avLst/>
          </a:prstGeom>
          <a:noFill/>
          <a:ln w="9525">
            <a:noFill/>
            <a:miter lim="800000"/>
            <a:headEnd/>
            <a:tailEnd/>
          </a:ln>
        </p:spPr>
      </p:pic>
      <p:pic>
        <p:nvPicPr>
          <p:cNvPr id="8" name="Picture 7" descr="TL_logo.jpg"/>
          <p:cNvPicPr>
            <a:picLocks noChangeAspect="1"/>
          </p:cNvPicPr>
          <p:nvPr userDrawn="1"/>
        </p:nvPicPr>
        <p:blipFill>
          <a:blip r:embed="rId4" cstate="print"/>
          <a:stretch>
            <a:fillRect/>
          </a:stretch>
        </p:blipFill>
        <p:spPr>
          <a:xfrm>
            <a:off x="71406" y="142857"/>
            <a:ext cx="2857520" cy="425167"/>
          </a:xfrm>
          <a:prstGeom prst="rect">
            <a:avLst/>
          </a:prstGeom>
        </p:spPr>
      </p:pic>
    </p:spTree>
    <p:extLst>
      <p:ext uri="{BB962C8B-B14F-4D97-AF65-F5344CB8AC3E}">
        <p14:creationId xmlns:p14="http://schemas.microsoft.com/office/powerpoint/2010/main" val="112883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9/15/21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9/15/21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9/15/21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9/15/21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9/15/21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9/15/21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9/15/21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9/15/21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7094" y="6372629"/>
            <a:ext cx="846807" cy="396824"/>
          </a:xfrm>
          <a:prstGeom prst="rect">
            <a:avLst/>
          </a:prstGeom>
        </p:spPr>
      </p:pic>
      <p:sp>
        <p:nvSpPr>
          <p:cNvPr id="22" name="Title Placeholder 1"/>
          <p:cNvSpPr>
            <a:spLocks noGrp="1"/>
          </p:cNvSpPr>
          <p:nvPr>
            <p:ph type="title"/>
          </p:nvPr>
        </p:nvSpPr>
        <p:spPr>
          <a:xfrm>
            <a:off x="476682" y="287317"/>
            <a:ext cx="6347599" cy="703283"/>
          </a:xfrm>
          <a:prstGeom prst="rect">
            <a:avLst/>
          </a:prstGeom>
        </p:spPr>
        <p:txBody>
          <a:bodyPr vert="horz" lIns="91440" tIns="45720" rIns="91440" bIns="45720" rtlCol="0" anchor="b">
            <a:normAutofit/>
          </a:bodyPr>
          <a:lstStyle/>
          <a:p>
            <a:br>
              <a:rPr lang="en-US" dirty="0"/>
            </a:br>
            <a:br>
              <a:rPr lang="en-US" dirty="0"/>
            </a:br>
            <a:br>
              <a:rPr lang="en-US" dirty="0"/>
            </a:br>
            <a:br>
              <a:rPr lang="en-US" dirty="0"/>
            </a:br>
            <a:br>
              <a:rPr lang="en-US" dirty="0"/>
            </a:br>
            <a:r>
              <a:rPr lang="en-US" dirty="0"/>
              <a:t>Headline (Arial 26)</a:t>
            </a:r>
            <a:endParaRPr lang="en-GB" dirty="0"/>
          </a:p>
        </p:txBody>
      </p:sp>
      <p:sp>
        <p:nvSpPr>
          <p:cNvPr id="23" name="Text Placeholder 2"/>
          <p:cNvSpPr>
            <a:spLocks noGrp="1"/>
          </p:cNvSpPr>
          <p:nvPr>
            <p:ph type="body" idx="1"/>
          </p:nvPr>
        </p:nvSpPr>
        <p:spPr>
          <a:xfrm>
            <a:off x="457200" y="1219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4"/>
          <p:cNvSpPr txBox="1">
            <a:spLocks/>
          </p:cNvSpPr>
          <p:nvPr/>
        </p:nvSpPr>
        <p:spPr>
          <a:xfrm>
            <a:off x="1500166" y="6416676"/>
            <a:ext cx="2895600" cy="365125"/>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000" dirty="0">
                <a:latin typeface="Helvetica Neue"/>
                <a:ea typeface="+mn-ea"/>
                <a:cs typeface="+mn-cs"/>
              </a:rPr>
              <a:t>TL Residential</a:t>
            </a:r>
          </a:p>
        </p:txBody>
      </p:sp>
      <p:sp>
        <p:nvSpPr>
          <p:cNvPr id="25" name="Slide Number Placeholder 5"/>
          <p:cNvSpPr txBox="1">
            <a:spLocks/>
          </p:cNvSpPr>
          <p:nvPr/>
        </p:nvSpPr>
        <p:spPr>
          <a:xfrm>
            <a:off x="476672" y="6416676"/>
            <a:ext cx="1143000" cy="365125"/>
          </a:xfrm>
          <a:prstGeom prst="rect">
            <a:avLst/>
          </a:prstGeom>
        </p:spPr>
        <p:txBody>
          <a:bodyPr vert="horz" lIns="91440" tIns="45720" rIns="91440" bIns="45720" rtlCol="0" anchor="ctr"/>
          <a:lstStyle>
            <a:lvl1pPr>
              <a:defRPr>
                <a:solidFill>
                  <a:srgbClr val="2999A5"/>
                </a:solidFill>
              </a:defRPr>
            </a:lvl1pPr>
          </a:lstStyle>
          <a:p>
            <a:pPr defTabSz="914400" fontAlgn="auto">
              <a:spcBef>
                <a:spcPts val="0"/>
              </a:spcBef>
              <a:spcAft>
                <a:spcPts val="0"/>
              </a:spcAft>
              <a:defRPr/>
            </a:pPr>
            <a:r>
              <a:rPr lang="en-US" sz="1000" dirty="0">
                <a:latin typeface="Helvetica Neue"/>
                <a:ea typeface="+mn-ea"/>
                <a:cs typeface="Helvetica Neue"/>
              </a:rPr>
              <a:t>August 2016</a:t>
            </a:r>
            <a:endParaRPr lang="en-GB" sz="1000" dirty="0">
              <a:latin typeface="Helvetica Neue"/>
              <a:ea typeface="+mn-ea"/>
              <a:cs typeface="Helvetica Neue"/>
            </a:endParaRPr>
          </a:p>
        </p:txBody>
      </p:sp>
      <p:cxnSp>
        <p:nvCxnSpPr>
          <p:cNvPr id="26" name="Straight Connector 25"/>
          <p:cNvCxnSpPr/>
          <p:nvPr/>
        </p:nvCxnSpPr>
        <p:spPr>
          <a:xfrm>
            <a:off x="533400" y="6172203"/>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27712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3400" y="1146227"/>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40258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ooter Placeholder 4"/>
          <p:cNvSpPr txBox="1">
            <a:spLocks/>
          </p:cNvSpPr>
          <p:nvPr/>
        </p:nvSpPr>
        <p:spPr>
          <a:xfrm>
            <a:off x="2843809" y="6418420"/>
            <a:ext cx="720080" cy="317521"/>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200">
                <a:latin typeface="Helvetica" pitchFamily="34" charset="0"/>
                <a:ea typeface="+mn-ea"/>
                <a:cs typeface="+mn-cs"/>
              </a:rPr>
              <a:t>#tlfp16</a:t>
            </a:r>
            <a:endParaRPr lang="en-GB" sz="1200" dirty="0">
              <a:latin typeface="Helvetica" pitchFamily="34" charset="0"/>
              <a:ea typeface="+mn-ea"/>
              <a:cs typeface="+mn-cs"/>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6205205"/>
            <a:ext cx="2382608" cy="6094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841" y="6357325"/>
            <a:ext cx="846807" cy="396824"/>
          </a:xfrm>
          <a:prstGeom prst="rect">
            <a:avLst/>
          </a:prstGeom>
        </p:spPr>
      </p:pic>
      <p:sp>
        <p:nvSpPr>
          <p:cNvPr id="15" name="Footer Placeholder 4"/>
          <p:cNvSpPr txBox="1">
            <a:spLocks/>
          </p:cNvSpPr>
          <p:nvPr/>
        </p:nvSpPr>
        <p:spPr>
          <a:xfrm>
            <a:off x="3788556" y="6403116"/>
            <a:ext cx="720080" cy="31752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200" dirty="0">
                <a:solidFill>
                  <a:srgbClr val="2999A5"/>
                </a:solidFill>
                <a:latin typeface="Helvetica" pitchFamily="34" charset="0"/>
              </a:rPr>
              <a:t>#tlpp15</a:t>
            </a: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026" y="308661"/>
            <a:ext cx="1768538" cy="690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1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914400" rtl="0" eaLnBrk="1" latinLnBrk="0" hangingPunct="1">
        <a:spcBef>
          <a:spcPct val="0"/>
        </a:spcBef>
        <a:buNone/>
        <a:defRPr sz="2600" b="0" i="0" kern="1200" baseline="0">
          <a:solidFill>
            <a:srgbClr val="009AA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200" b="0" i="0" kern="1200">
          <a:solidFill>
            <a:srgbClr val="3D4F5B"/>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1600" b="0" i="0" kern="1200">
          <a:solidFill>
            <a:srgbClr val="3D4F5B"/>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4pPr>
      <a:lvl5pPr marL="20574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7092" y="6372629"/>
            <a:ext cx="846807" cy="396824"/>
          </a:xfrm>
          <a:prstGeom prst="rect">
            <a:avLst/>
          </a:prstGeom>
        </p:spPr>
      </p:pic>
      <p:sp>
        <p:nvSpPr>
          <p:cNvPr id="22" name="Title Placeholder 1"/>
          <p:cNvSpPr>
            <a:spLocks noGrp="1"/>
          </p:cNvSpPr>
          <p:nvPr>
            <p:ph type="title"/>
          </p:nvPr>
        </p:nvSpPr>
        <p:spPr>
          <a:xfrm>
            <a:off x="476682" y="287317"/>
            <a:ext cx="6347599" cy="703283"/>
          </a:xfrm>
          <a:prstGeom prst="rect">
            <a:avLst/>
          </a:prstGeom>
        </p:spPr>
        <p:txBody>
          <a:bodyPr vert="horz" lIns="91440" tIns="45720" rIns="91440" bIns="45720" rtlCol="0" anchor="b">
            <a:normAutofit/>
          </a:bodyPr>
          <a:lstStyle/>
          <a:p>
            <a:br>
              <a:rPr lang="en-US" dirty="0"/>
            </a:br>
            <a:br>
              <a:rPr lang="en-US" dirty="0"/>
            </a:br>
            <a:br>
              <a:rPr lang="en-US" dirty="0"/>
            </a:br>
            <a:br>
              <a:rPr lang="en-US" dirty="0"/>
            </a:br>
            <a:br>
              <a:rPr lang="en-US" dirty="0"/>
            </a:br>
            <a:r>
              <a:rPr lang="en-US" dirty="0"/>
              <a:t>Headline (Arial 26)</a:t>
            </a:r>
            <a:endParaRPr lang="en-GB" dirty="0"/>
          </a:p>
        </p:txBody>
      </p:sp>
      <p:sp>
        <p:nvSpPr>
          <p:cNvPr id="23" name="Text Placeholder 2"/>
          <p:cNvSpPr>
            <a:spLocks noGrp="1"/>
          </p:cNvSpPr>
          <p:nvPr>
            <p:ph type="body" idx="1"/>
          </p:nvPr>
        </p:nvSpPr>
        <p:spPr>
          <a:xfrm>
            <a:off x="457200" y="1219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4"/>
          <p:cNvSpPr txBox="1">
            <a:spLocks/>
          </p:cNvSpPr>
          <p:nvPr/>
        </p:nvSpPr>
        <p:spPr>
          <a:xfrm>
            <a:off x="1500166" y="6416676"/>
            <a:ext cx="2895600" cy="365125"/>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000" dirty="0">
                <a:latin typeface="Helvetica Neue"/>
                <a:ea typeface="+mn-ea"/>
                <a:cs typeface="+mn-cs"/>
              </a:rPr>
              <a:t>TL Residential</a:t>
            </a:r>
          </a:p>
        </p:txBody>
      </p:sp>
      <p:sp>
        <p:nvSpPr>
          <p:cNvPr id="25" name="Slide Number Placeholder 5"/>
          <p:cNvSpPr txBox="1">
            <a:spLocks/>
          </p:cNvSpPr>
          <p:nvPr/>
        </p:nvSpPr>
        <p:spPr>
          <a:xfrm>
            <a:off x="476672" y="6416676"/>
            <a:ext cx="1143000" cy="365125"/>
          </a:xfrm>
          <a:prstGeom prst="rect">
            <a:avLst/>
          </a:prstGeom>
        </p:spPr>
        <p:txBody>
          <a:bodyPr vert="horz" lIns="91440" tIns="45720" rIns="91440" bIns="45720" rtlCol="0" anchor="ctr"/>
          <a:lstStyle>
            <a:lvl1pPr>
              <a:defRPr>
                <a:solidFill>
                  <a:srgbClr val="2999A5"/>
                </a:solidFill>
              </a:defRPr>
            </a:lvl1pPr>
          </a:lstStyle>
          <a:p>
            <a:pPr defTabSz="914400" fontAlgn="auto">
              <a:spcBef>
                <a:spcPts val="0"/>
              </a:spcBef>
              <a:spcAft>
                <a:spcPts val="0"/>
              </a:spcAft>
              <a:defRPr/>
            </a:pPr>
            <a:r>
              <a:rPr lang="en-US" sz="1000" dirty="0">
                <a:latin typeface="Helvetica Neue"/>
                <a:ea typeface="+mn-ea"/>
                <a:cs typeface="Helvetica Neue"/>
              </a:rPr>
              <a:t>August 2016</a:t>
            </a:r>
            <a:endParaRPr lang="en-GB" sz="1000" dirty="0">
              <a:latin typeface="Helvetica Neue"/>
              <a:ea typeface="+mn-ea"/>
              <a:cs typeface="Helvetica Neue"/>
            </a:endParaRPr>
          </a:p>
        </p:txBody>
      </p:sp>
      <p:cxnSp>
        <p:nvCxnSpPr>
          <p:cNvPr id="26" name="Straight Connector 25"/>
          <p:cNvCxnSpPr/>
          <p:nvPr/>
        </p:nvCxnSpPr>
        <p:spPr>
          <a:xfrm>
            <a:off x="533400" y="6172203"/>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27712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3400" y="1146227"/>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40258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ooter Placeholder 4"/>
          <p:cNvSpPr txBox="1">
            <a:spLocks/>
          </p:cNvSpPr>
          <p:nvPr/>
        </p:nvSpPr>
        <p:spPr>
          <a:xfrm>
            <a:off x="2843809" y="6418418"/>
            <a:ext cx="720080" cy="317521"/>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200">
                <a:latin typeface="Helvetica" pitchFamily="34" charset="0"/>
                <a:ea typeface="+mn-ea"/>
                <a:cs typeface="+mn-cs"/>
              </a:rPr>
              <a:t>#tlfp16</a:t>
            </a:r>
            <a:endParaRPr lang="en-GB" sz="1200" dirty="0">
              <a:latin typeface="Helvetica" pitchFamily="34" charset="0"/>
              <a:ea typeface="+mn-ea"/>
              <a:cs typeface="+mn-cs"/>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6205205"/>
            <a:ext cx="2382608" cy="6094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839" y="6357325"/>
            <a:ext cx="846807" cy="396824"/>
          </a:xfrm>
          <a:prstGeom prst="rect">
            <a:avLst/>
          </a:prstGeom>
        </p:spPr>
      </p:pic>
      <p:sp>
        <p:nvSpPr>
          <p:cNvPr id="15" name="Footer Placeholder 4"/>
          <p:cNvSpPr txBox="1">
            <a:spLocks/>
          </p:cNvSpPr>
          <p:nvPr/>
        </p:nvSpPr>
        <p:spPr>
          <a:xfrm>
            <a:off x="3788556" y="6403114"/>
            <a:ext cx="720080" cy="31752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200" dirty="0">
                <a:solidFill>
                  <a:srgbClr val="2999A5"/>
                </a:solidFill>
                <a:latin typeface="Helvetica" pitchFamily="34" charset="0"/>
              </a:rPr>
              <a:t>#tlpp15</a:t>
            </a: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026" y="308660"/>
            <a:ext cx="1768538" cy="690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184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p:txStyles>
    <p:titleStyle>
      <a:lvl1pPr algn="l" defTabSz="914400" rtl="0" eaLnBrk="1" latinLnBrk="0" hangingPunct="1">
        <a:spcBef>
          <a:spcPct val="0"/>
        </a:spcBef>
        <a:buNone/>
        <a:defRPr sz="2600" b="0" i="0" kern="1200" baseline="0">
          <a:solidFill>
            <a:srgbClr val="009AA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200" b="0" i="0" kern="1200">
          <a:solidFill>
            <a:srgbClr val="3D4F5B"/>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1600" b="0" i="0" kern="1200">
          <a:solidFill>
            <a:srgbClr val="3D4F5B"/>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4pPr>
      <a:lvl5pPr marL="20574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7088" y="6372629"/>
            <a:ext cx="846807" cy="396824"/>
          </a:xfrm>
          <a:prstGeom prst="rect">
            <a:avLst/>
          </a:prstGeom>
        </p:spPr>
      </p:pic>
      <p:sp>
        <p:nvSpPr>
          <p:cNvPr id="22" name="Title Placeholder 1"/>
          <p:cNvSpPr>
            <a:spLocks noGrp="1"/>
          </p:cNvSpPr>
          <p:nvPr>
            <p:ph type="title"/>
          </p:nvPr>
        </p:nvSpPr>
        <p:spPr>
          <a:xfrm>
            <a:off x="476678" y="287317"/>
            <a:ext cx="6347599" cy="703283"/>
          </a:xfrm>
          <a:prstGeom prst="rect">
            <a:avLst/>
          </a:prstGeom>
        </p:spPr>
        <p:txBody>
          <a:bodyPr vert="horz" lIns="91440" tIns="45720" rIns="91440" bIns="45720" rtlCol="0" anchor="b">
            <a:normAutofit/>
          </a:bodyPr>
          <a:lstStyle/>
          <a:p>
            <a:br>
              <a:rPr lang="en-US" dirty="0"/>
            </a:br>
            <a:br>
              <a:rPr lang="en-US" dirty="0"/>
            </a:br>
            <a:br>
              <a:rPr lang="en-US" dirty="0"/>
            </a:br>
            <a:br>
              <a:rPr lang="en-US" dirty="0"/>
            </a:br>
            <a:br>
              <a:rPr lang="en-US" dirty="0"/>
            </a:br>
            <a:r>
              <a:rPr lang="en-US" dirty="0"/>
              <a:t>Headline (Arial 26)</a:t>
            </a:r>
            <a:endParaRPr lang="en-GB" dirty="0"/>
          </a:p>
        </p:txBody>
      </p:sp>
      <p:sp>
        <p:nvSpPr>
          <p:cNvPr id="23" name="Text Placeholder 2"/>
          <p:cNvSpPr>
            <a:spLocks noGrp="1"/>
          </p:cNvSpPr>
          <p:nvPr>
            <p:ph type="body" idx="1"/>
          </p:nvPr>
        </p:nvSpPr>
        <p:spPr>
          <a:xfrm>
            <a:off x="457200" y="1219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4"/>
          <p:cNvSpPr txBox="1">
            <a:spLocks/>
          </p:cNvSpPr>
          <p:nvPr/>
        </p:nvSpPr>
        <p:spPr>
          <a:xfrm>
            <a:off x="1500166" y="6416676"/>
            <a:ext cx="2895600" cy="365125"/>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000" dirty="0">
                <a:latin typeface="Helvetica Neue"/>
                <a:ea typeface="+mn-ea"/>
                <a:cs typeface="+mn-cs"/>
              </a:rPr>
              <a:t>TL Residential</a:t>
            </a:r>
          </a:p>
        </p:txBody>
      </p:sp>
      <p:sp>
        <p:nvSpPr>
          <p:cNvPr id="25" name="Slide Number Placeholder 5"/>
          <p:cNvSpPr txBox="1">
            <a:spLocks/>
          </p:cNvSpPr>
          <p:nvPr/>
        </p:nvSpPr>
        <p:spPr>
          <a:xfrm>
            <a:off x="476672" y="6416676"/>
            <a:ext cx="1143000" cy="365125"/>
          </a:xfrm>
          <a:prstGeom prst="rect">
            <a:avLst/>
          </a:prstGeom>
        </p:spPr>
        <p:txBody>
          <a:bodyPr vert="horz" lIns="91440" tIns="45720" rIns="91440" bIns="45720" rtlCol="0" anchor="ctr"/>
          <a:lstStyle>
            <a:lvl1pPr>
              <a:defRPr>
                <a:solidFill>
                  <a:srgbClr val="2999A5"/>
                </a:solidFill>
              </a:defRPr>
            </a:lvl1pPr>
          </a:lstStyle>
          <a:p>
            <a:pPr defTabSz="914400" fontAlgn="auto">
              <a:spcBef>
                <a:spcPts val="0"/>
              </a:spcBef>
              <a:spcAft>
                <a:spcPts val="0"/>
              </a:spcAft>
              <a:defRPr/>
            </a:pPr>
            <a:r>
              <a:rPr lang="en-US" sz="1000" dirty="0">
                <a:latin typeface="Helvetica Neue"/>
                <a:ea typeface="+mn-ea"/>
                <a:cs typeface="Helvetica Neue"/>
              </a:rPr>
              <a:t>August 2016</a:t>
            </a:r>
            <a:endParaRPr lang="en-GB" sz="1000" dirty="0">
              <a:latin typeface="Helvetica Neue"/>
              <a:ea typeface="+mn-ea"/>
              <a:cs typeface="Helvetica Neue"/>
            </a:endParaRPr>
          </a:p>
        </p:txBody>
      </p:sp>
      <p:cxnSp>
        <p:nvCxnSpPr>
          <p:cNvPr id="26" name="Straight Connector 25"/>
          <p:cNvCxnSpPr/>
          <p:nvPr/>
        </p:nvCxnSpPr>
        <p:spPr>
          <a:xfrm>
            <a:off x="533400" y="6172203"/>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27712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3400" y="1146227"/>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40258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ooter Placeholder 4"/>
          <p:cNvSpPr txBox="1">
            <a:spLocks/>
          </p:cNvSpPr>
          <p:nvPr/>
        </p:nvSpPr>
        <p:spPr>
          <a:xfrm>
            <a:off x="2843809" y="6418416"/>
            <a:ext cx="720080" cy="317521"/>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200">
                <a:latin typeface="Helvetica" pitchFamily="34" charset="0"/>
                <a:ea typeface="+mn-ea"/>
                <a:cs typeface="+mn-cs"/>
              </a:rPr>
              <a:t>#tlfp16</a:t>
            </a:r>
            <a:endParaRPr lang="en-GB" sz="1200" dirty="0">
              <a:latin typeface="Helvetica" pitchFamily="34" charset="0"/>
              <a:ea typeface="+mn-ea"/>
              <a:cs typeface="+mn-cs"/>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6205205"/>
            <a:ext cx="2382608" cy="6094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835" y="6357325"/>
            <a:ext cx="846807" cy="396824"/>
          </a:xfrm>
          <a:prstGeom prst="rect">
            <a:avLst/>
          </a:prstGeom>
        </p:spPr>
      </p:pic>
      <p:sp>
        <p:nvSpPr>
          <p:cNvPr id="15" name="Footer Placeholder 4"/>
          <p:cNvSpPr txBox="1">
            <a:spLocks/>
          </p:cNvSpPr>
          <p:nvPr/>
        </p:nvSpPr>
        <p:spPr>
          <a:xfrm>
            <a:off x="3788556" y="6403112"/>
            <a:ext cx="720080" cy="31752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200" dirty="0">
                <a:solidFill>
                  <a:srgbClr val="2999A5"/>
                </a:solidFill>
                <a:latin typeface="Helvetica" pitchFamily="34" charset="0"/>
              </a:rPr>
              <a:t>#tlpp15</a:t>
            </a: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026" y="308657"/>
            <a:ext cx="1768538" cy="690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18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p:txStyles>
    <p:titleStyle>
      <a:lvl1pPr algn="l" defTabSz="914400" rtl="0" eaLnBrk="1" latinLnBrk="0" hangingPunct="1">
        <a:spcBef>
          <a:spcPct val="0"/>
        </a:spcBef>
        <a:buNone/>
        <a:defRPr sz="2600" b="0" i="0" kern="1200" baseline="0">
          <a:solidFill>
            <a:srgbClr val="009AA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200" b="0" i="0" kern="1200">
          <a:solidFill>
            <a:srgbClr val="3D4F5B"/>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1600" b="0" i="0" kern="1200">
          <a:solidFill>
            <a:srgbClr val="3D4F5B"/>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4pPr>
      <a:lvl5pPr marL="20574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3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3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35.emf"/></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397157" y="3340866"/>
            <a:ext cx="762000" cy="398923"/>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25"/>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14"/>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03099" y="1564839"/>
            <a:ext cx="9144000" cy="1470025"/>
          </a:xfrm>
        </p:spPr>
        <p:txBody>
          <a:bodyPr/>
          <a:lstStyle/>
          <a:p>
            <a:r>
              <a:rPr lang="en-US" sz="5400" dirty="0">
                <a:solidFill>
                  <a:schemeClr val="bg1"/>
                </a:solidFill>
              </a:rPr>
              <a:t>English Essentials</a:t>
            </a:r>
          </a:p>
        </p:txBody>
      </p:sp>
      <p:cxnSp>
        <p:nvCxnSpPr>
          <p:cNvPr id="5" name="Straight Connector 4"/>
          <p:cNvCxnSpPr/>
          <p:nvPr/>
        </p:nvCxnSpPr>
        <p:spPr>
          <a:xfrm>
            <a:off x="609366" y="2929518"/>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148599" y="5805264"/>
            <a:ext cx="9013621" cy="646331"/>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FFFF"/>
                </a:solidFill>
                <a:latin typeface="Calibri" charset="0"/>
              </a:rPr>
              <a:t>Download this presentation at </a:t>
            </a:r>
            <a:r>
              <a:rPr lang="en-US" dirty="0" err="1">
                <a:solidFill>
                  <a:srgbClr val="FFFFFF"/>
                </a:solidFill>
                <a:latin typeface="Calibri" charset="0"/>
              </a:rPr>
              <a:t>www.geoffbarton.co.uk</a:t>
            </a:r>
            <a:endParaRPr lang="en-US" dirty="0">
              <a:solidFill>
                <a:srgbClr val="FFFFFF"/>
              </a:solidFill>
              <a:latin typeface="Calibri" charset="0"/>
            </a:endParaRPr>
          </a:p>
          <a:p>
            <a:pPr algn="ctr"/>
            <a:r>
              <a:rPr lang="en-US" dirty="0">
                <a:solidFill>
                  <a:srgbClr val="FFFFFF"/>
                </a:solidFill>
                <a:latin typeface="Calibri" charset="0"/>
              </a:rPr>
              <a:t>(Presentation number 158)</a:t>
            </a:r>
          </a:p>
        </p:txBody>
      </p:sp>
      <p:sp>
        <p:nvSpPr>
          <p:cNvPr id="22" name="TextBox 21"/>
          <p:cNvSpPr txBox="1"/>
          <p:nvPr/>
        </p:nvSpPr>
        <p:spPr>
          <a:xfrm>
            <a:off x="544601" y="3257643"/>
            <a:ext cx="7848600" cy="2046714"/>
          </a:xfrm>
          <a:prstGeom prst="rect">
            <a:avLst/>
          </a:prstGeom>
          <a:noFill/>
        </p:spPr>
        <p:txBody>
          <a:bodyPr wrap="square" rtlCol="0">
            <a:spAutoFit/>
          </a:bodyPr>
          <a:lstStyle/>
          <a:p>
            <a:pPr algn="ctr"/>
            <a:r>
              <a:rPr lang="en-GB" sz="2000" b="1" dirty="0">
                <a:solidFill>
                  <a:schemeClr val="bg1"/>
                </a:solidFill>
              </a:rPr>
              <a:t>Geoff Barton</a:t>
            </a:r>
          </a:p>
          <a:p>
            <a:pPr algn="ctr"/>
            <a:r>
              <a:rPr lang="en-GB" sz="2000" dirty="0">
                <a:solidFill>
                  <a:schemeClr val="bg1"/>
                </a:solidFill>
              </a:rPr>
              <a:t>General Secretary, Association of School &amp; College Leaders</a:t>
            </a:r>
          </a:p>
          <a:p>
            <a:pPr algn="ctr"/>
            <a:r>
              <a:rPr lang="en-GB" sz="2000" dirty="0">
                <a:solidFill>
                  <a:schemeClr val="bg1"/>
                </a:solidFill>
              </a:rPr>
              <a:t>… and former English teacher</a:t>
            </a:r>
          </a:p>
          <a:p>
            <a:pPr algn="ctr"/>
            <a:r>
              <a:rPr lang="en-GB" sz="2000" dirty="0">
                <a:solidFill>
                  <a:schemeClr val="bg1"/>
                </a:solidFill>
              </a:rPr>
              <a:t>… who trained at Leicester Uni 1984-5</a:t>
            </a:r>
          </a:p>
          <a:p>
            <a:pPr algn="ctr"/>
            <a:endParaRPr lang="en-GB" sz="2000" dirty="0">
              <a:solidFill>
                <a:schemeClr val="bg1"/>
              </a:solidFill>
            </a:endParaRPr>
          </a:p>
          <a:p>
            <a:pPr algn="ctr"/>
            <a:endParaRPr lang="en-US" sz="1100" dirty="0">
              <a:solidFill>
                <a:schemeClr val="bg1"/>
              </a:solidFill>
            </a:endParaRPr>
          </a:p>
          <a:p>
            <a:pPr algn="ctr"/>
            <a:r>
              <a:rPr lang="en-US" sz="1600" dirty="0">
                <a:solidFill>
                  <a:schemeClr val="bg1"/>
                </a:solidFill>
              </a:rPr>
              <a:t>Twitter: @</a:t>
            </a:r>
            <a:r>
              <a:rPr lang="en-US" sz="1600" dirty="0" err="1">
                <a:solidFill>
                  <a:schemeClr val="bg1"/>
                </a:solidFill>
              </a:rPr>
              <a:t>RealGeoffBarton</a:t>
            </a:r>
            <a:endParaRPr lang="en-US" sz="1600" dirty="0">
              <a:solidFill>
                <a:schemeClr val="bg1"/>
              </a:solidFill>
            </a:endParaRPr>
          </a:p>
        </p:txBody>
      </p:sp>
    </p:spTree>
    <p:extLst>
      <p:ext uri="{BB962C8B-B14F-4D97-AF65-F5344CB8AC3E}">
        <p14:creationId xmlns:p14="http://schemas.microsoft.com/office/powerpoint/2010/main" val="174850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4524315"/>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reading for pleasure, occasional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660"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DEMO</a:t>
            </a:r>
          </a:p>
        </p:txBody>
      </p:sp>
    </p:spTree>
    <p:extLst>
      <p:ext uri="{BB962C8B-B14F-4D97-AF65-F5344CB8AC3E}">
        <p14:creationId xmlns:p14="http://schemas.microsoft.com/office/powerpoint/2010/main" val="195987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21"/>
            <a:ext cx="7620000" cy="1470025"/>
          </a:xfrm>
          <a:solidFill>
            <a:schemeClr val="bg1"/>
          </a:solidFill>
        </p:spPr>
        <p:txBody>
          <a:bodyPr/>
          <a:lstStyle/>
          <a:p>
            <a:pPr eaLnBrk="1" hangingPunct="1"/>
            <a:r>
              <a:rPr lang="en-US">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5"/>
            <a:ext cx="2971800" cy="2228851"/>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1"/>
            <a:ext cx="6705600" cy="6124754"/>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082939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51038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9"/>
            <a:ext cx="6705600" cy="646331"/>
          </a:xfrm>
          <a:prstGeom prst="rect">
            <a:avLst/>
          </a:prstGeom>
          <a:noFill/>
          <a:ln w="9525">
            <a:noFill/>
            <a:miter lim="800000"/>
            <a:headEnd/>
            <a:tailEnd/>
          </a:ln>
        </p:spPr>
        <p:txBody>
          <a:bodyPr>
            <a:prstTxWarp prst="textNoShape">
              <a:avLst/>
            </a:prstTxWarp>
            <a:spAutoFit/>
          </a:bodyPr>
          <a:lstStyle/>
          <a:p>
            <a:r>
              <a:rPr lang="en-GB" sz="3600" dirty="0">
                <a:solidFill>
                  <a:srgbClr val="FFFFFF"/>
                </a:solidFill>
                <a:latin typeface="Comic Sans MS" charset="0"/>
                <a:ea typeface="Comic Sans MS" charset="0"/>
                <a:cs typeface="Comic Sans MS" charset="0"/>
              </a:rPr>
              <a:t>Lexical </a:t>
            </a:r>
            <a:r>
              <a:rPr lang="en-GB" sz="3600" dirty="0" err="1">
                <a:solidFill>
                  <a:srgbClr val="FFFFFF"/>
                </a:solidFill>
                <a:latin typeface="Comic Sans MS" charset="0"/>
                <a:ea typeface="Comic Sans MS" charset="0"/>
                <a:cs typeface="Comic Sans MS" charset="0"/>
              </a:rPr>
              <a:t>v</a:t>
            </a:r>
            <a:r>
              <a:rPr lang="en-GB" sz="3600" dirty="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3"/>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1"/>
            <a:ext cx="1905000" cy="5576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7"/>
            <a:ext cx="1295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638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3"/>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1"/>
            <a:ext cx="1905000" cy="5576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638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721886-4126-EB45-A611-5B742D45FEFC}"/>
              </a:ext>
            </a:extLst>
          </p:cNvPr>
          <p:cNvPicPr>
            <a:picLocks noChangeAspect="1"/>
          </p:cNvPicPr>
          <p:nvPr/>
        </p:nvPicPr>
        <p:blipFill>
          <a:blip r:embed="rId2"/>
          <a:stretch>
            <a:fillRect/>
          </a:stretch>
        </p:blipFill>
        <p:spPr>
          <a:xfrm>
            <a:off x="395536" y="260648"/>
            <a:ext cx="3987800" cy="6324600"/>
          </a:xfrm>
          <a:prstGeom prst="rect">
            <a:avLst/>
          </a:prstGeom>
        </p:spPr>
      </p:pic>
      <p:sp>
        <p:nvSpPr>
          <p:cNvPr id="9" name="TextBox 8">
            <a:extLst>
              <a:ext uri="{FF2B5EF4-FFF2-40B4-BE49-F238E27FC236}">
                <a16:creationId xmlns:a16="http://schemas.microsoft.com/office/drawing/2014/main" id="{413B95F8-C3F4-8948-9C6E-E93663E14A24}"/>
              </a:ext>
            </a:extLst>
          </p:cNvPr>
          <p:cNvSpPr txBox="1"/>
          <p:nvPr/>
        </p:nvSpPr>
        <p:spPr>
          <a:xfrm>
            <a:off x="4716016" y="606792"/>
            <a:ext cx="3813958" cy="5632311"/>
          </a:xfrm>
          <a:prstGeom prst="rect">
            <a:avLst/>
          </a:prstGeom>
          <a:noFill/>
        </p:spPr>
        <p:txBody>
          <a:bodyPr wrap="square" rtlCol="0">
            <a:spAutoFit/>
          </a:bodyPr>
          <a:lstStyle/>
          <a:p>
            <a:r>
              <a:rPr lang="en-GB" sz="2000" b="1" dirty="0">
                <a:solidFill>
                  <a:schemeClr val="bg1"/>
                </a:solidFill>
              </a:rPr>
              <a:t>As a school subject, English first existed as instruction in the basic skills of reading and writing …</a:t>
            </a:r>
          </a:p>
          <a:p>
            <a:endParaRPr lang="en-GB" sz="2000" b="1" dirty="0">
              <a:solidFill>
                <a:schemeClr val="bg1"/>
              </a:solidFill>
            </a:endParaRPr>
          </a:p>
          <a:p>
            <a:r>
              <a:rPr lang="en-GB" sz="2000" b="1" dirty="0">
                <a:solidFill>
                  <a:schemeClr val="bg1"/>
                </a:solidFill>
              </a:rPr>
              <a:t>The ancient universities, public schools and grammar schools ignored English throughout the nineteenth century …</a:t>
            </a:r>
          </a:p>
          <a:p>
            <a:endParaRPr lang="en-GB" sz="2000" b="1" dirty="0">
              <a:solidFill>
                <a:schemeClr val="bg1"/>
              </a:solidFill>
            </a:endParaRPr>
          </a:p>
          <a:p>
            <a:r>
              <a:rPr lang="en-GB" sz="2000" b="1" dirty="0">
                <a:solidFill>
                  <a:schemeClr val="bg1"/>
                </a:solidFill>
              </a:rPr>
              <a:t>Yet it was from the high status establishments with their ideal of a liberal education that the notion of English as a character-building subject drew much of its strength”</a:t>
            </a:r>
            <a:endParaRPr lang="en-US" sz="1600" dirty="0">
              <a:solidFill>
                <a:schemeClr val="bg1"/>
              </a:solidFill>
            </a:endParaRPr>
          </a:p>
        </p:txBody>
      </p:sp>
    </p:spTree>
    <p:extLst>
      <p:ext uri="{BB962C8B-B14F-4D97-AF65-F5344CB8AC3E}">
        <p14:creationId xmlns:p14="http://schemas.microsoft.com/office/powerpoint/2010/main" val="123157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3"/>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1"/>
            <a:ext cx="1905000" cy="5576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867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7912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33968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21"/>
            <a:ext cx="7620000" cy="1470025"/>
          </a:xfrm>
          <a:solidFill>
            <a:schemeClr val="bg1"/>
          </a:solidFill>
        </p:spPr>
        <p:txBody>
          <a:bodyPr/>
          <a:lstStyle/>
          <a:p>
            <a:pPr eaLnBrk="1" hangingPunct="1"/>
            <a:r>
              <a:rPr lang="en-US">
                <a:ea typeface="ＭＳ Ｐゴシック" charset="-128"/>
                <a:cs typeface="ＭＳ Ｐゴシック" charset="-128"/>
              </a:rPr>
              <a:t>SCANNING</a:t>
            </a:r>
          </a:p>
        </p:txBody>
      </p:sp>
      <p:pic>
        <p:nvPicPr>
          <p:cNvPr id="2" name="Picture 1" descr="Screen Shot 2015-08-21 at 06.1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32" y="954734"/>
            <a:ext cx="2500867" cy="2142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7"/>
            <a:ext cx="6705600" cy="4031873"/>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203341" y="666402"/>
            <a:ext cx="8583488" cy="5632311"/>
          </a:xfrm>
          <a:prstGeom prst="rect">
            <a:avLst/>
          </a:prstGeom>
          <a:noFill/>
          <a:ln w="9525">
            <a:noFill/>
            <a:miter lim="800000"/>
            <a:headEnd/>
            <a:tailEnd/>
          </a:ln>
        </p:spPr>
        <p:txBody>
          <a:bodyPr wrap="square">
            <a:prstTxWarp prst="textNoShape">
              <a:avLst/>
            </a:prstTxWarp>
            <a:spAutoFit/>
          </a:bodyPr>
          <a:lstStyle/>
          <a:p>
            <a:r>
              <a:rPr lang="en-US" sz="2400" b="1" dirty="0">
                <a:solidFill>
                  <a:srgbClr val="FFFFFF"/>
                </a:solidFill>
                <a:latin typeface="Calibri" charset="0"/>
              </a:rPr>
              <a:t>Cellular telephones</a:t>
            </a:r>
          </a:p>
          <a:p>
            <a:endParaRPr lang="en-US" sz="2400" b="1" dirty="0">
              <a:solidFill>
                <a:srgbClr val="FFFFFF"/>
              </a:solidFill>
              <a:latin typeface="Calibri" charset="0"/>
            </a:endParaRPr>
          </a:p>
          <a:p>
            <a:r>
              <a:rPr lang="en-US" sz="24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4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48"/>
            <a:ext cx="2209800" cy="1015663"/>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01101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21"/>
            <a:ext cx="7620000" cy="1470025"/>
          </a:xfrm>
          <a:solidFill>
            <a:schemeClr val="bg1"/>
          </a:solidFill>
        </p:spPr>
        <p:txBody>
          <a:bodyPr/>
          <a:lstStyle/>
          <a:p>
            <a:pPr eaLnBrk="1" hangingPunct="1"/>
            <a:r>
              <a:rPr lang="en-US" dirty="0">
                <a:ea typeface="ＭＳ Ｐゴシック" charset="-128"/>
                <a:cs typeface="ＭＳ Ｐゴシック" charset="-128"/>
              </a:rPr>
              <a:t>Reading for pleasure</a:t>
            </a:r>
          </a:p>
        </p:txBody>
      </p:sp>
      <p:pic>
        <p:nvPicPr>
          <p:cNvPr id="38917" name="Picture 6"/>
          <p:cNvPicPr>
            <a:picLocks noChangeAspect="1"/>
          </p:cNvPicPr>
          <p:nvPr/>
        </p:nvPicPr>
        <p:blipFill>
          <a:blip r:embed="rId2"/>
          <a:srcRect/>
          <a:stretch>
            <a:fillRect/>
          </a:stretch>
        </p:blipFill>
        <p:spPr bwMode="auto">
          <a:xfrm>
            <a:off x="5105400" y="868365"/>
            <a:ext cx="2971800" cy="2228851"/>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2764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 name="Title 2">
            <a:extLst>
              <a:ext uri="{FF2B5EF4-FFF2-40B4-BE49-F238E27FC236}">
                <a16:creationId xmlns:a16="http://schemas.microsoft.com/office/drawing/2014/main" id="{F1404DFF-145B-B440-9E6B-23734FA5A2D6}"/>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1A35E82D-8171-6848-B29E-0F25758D7A91}"/>
              </a:ext>
            </a:extLst>
          </p:cNvPr>
          <p:cNvPicPr>
            <a:picLocks noChangeAspect="1"/>
          </p:cNvPicPr>
          <p:nvPr/>
        </p:nvPicPr>
        <p:blipFill>
          <a:blip r:embed="rId2"/>
          <a:stretch>
            <a:fillRect/>
          </a:stretch>
        </p:blipFill>
        <p:spPr>
          <a:xfrm>
            <a:off x="-396552" y="0"/>
            <a:ext cx="12192000" cy="6858000"/>
          </a:xfrm>
          <a:prstGeom prst="rect">
            <a:avLst/>
          </a:prstGeom>
        </p:spPr>
      </p:pic>
    </p:spTree>
    <p:extLst>
      <p:ext uri="{BB962C8B-B14F-4D97-AF65-F5344CB8AC3E}">
        <p14:creationId xmlns:p14="http://schemas.microsoft.com/office/powerpoint/2010/main" val="10964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4116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21"/>
            <a:ext cx="7620000" cy="1470025"/>
          </a:xfrm>
          <a:solidFill>
            <a:schemeClr val="bg1"/>
          </a:solidFill>
        </p:spPr>
        <p:txBody>
          <a:bodyPr/>
          <a:lstStyle/>
          <a:p>
            <a:pPr eaLnBrk="1" hangingPunct="1"/>
            <a:r>
              <a:rPr lang="en-US" dirty="0"/>
              <a:t>RESEARCH SKILLS</a:t>
            </a:r>
            <a:endParaRPr lang="en-US" dirty="0">
              <a:ea typeface="ＭＳ Ｐゴシック" charset="-128"/>
              <a:cs typeface="ＭＳ Ｐゴシック" charset="-128"/>
            </a:endParaRPr>
          </a:p>
        </p:txBody>
      </p:sp>
      <p:pic>
        <p:nvPicPr>
          <p:cNvPr id="2" name="Picture 1" descr="Screen Shot 2015-08-21 at 06.1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92" y="980728"/>
            <a:ext cx="2770349" cy="18339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3"/>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7" name="Picture 1">
            <a:extLst>
              <a:ext uri="{FF2B5EF4-FFF2-40B4-BE49-F238E27FC236}">
                <a16:creationId xmlns:a16="http://schemas.microsoft.com/office/drawing/2014/main" id="{4F43D027-94FA-1D40-8338-92816871ED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68" y="-315416"/>
            <a:ext cx="10430138" cy="737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40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996962"/>
            <a:ext cx="6172200" cy="1323439"/>
          </a:xfrm>
          <a:prstGeom prst="rect">
            <a:avLst/>
          </a:prstGeom>
          <a:noFill/>
        </p:spPr>
        <p:txBody>
          <a:bodyPr wrap="square" rtlCol="0">
            <a:spAutoFit/>
          </a:bodyPr>
          <a:lstStyle/>
          <a:p>
            <a:pPr algn="ctr"/>
            <a:r>
              <a:rPr lang="en-US" sz="4000" dirty="0">
                <a:solidFill>
                  <a:schemeClr val="bg1"/>
                </a:solidFill>
                <a:latin typeface="Chalkduster"/>
                <a:cs typeface="Chalkduster"/>
              </a:rPr>
              <a:t>Research the life of</a:t>
            </a:r>
          </a:p>
          <a:p>
            <a:pPr algn="ctr"/>
            <a:r>
              <a:rPr lang="en-US" sz="4000" dirty="0">
                <a:solidFill>
                  <a:schemeClr val="bg1"/>
                </a:solidFill>
                <a:latin typeface="Chalkduster"/>
                <a:cs typeface="Chalkduster"/>
              </a:rPr>
              <a:t>Martin Luther 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7"/>
            <a:ext cx="2819400" cy="858839"/>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7"/>
            <a:ext cx="9144000" cy="678815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12" y="381000"/>
            <a:ext cx="6035675"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8"/>
            <a:ext cx="9144000" cy="23336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9" y="0"/>
            <a:ext cx="6613525"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3"/>
            <a:ext cx="7175500" cy="49657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7"/>
            <a:ext cx="8077200" cy="2800767"/>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14465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9573D5-A4C7-6348-8938-052C3A115006}"/>
              </a:ext>
            </a:extLst>
          </p:cNvPr>
          <p:cNvPicPr>
            <a:picLocks noChangeAspect="1"/>
          </p:cNvPicPr>
          <p:nvPr/>
        </p:nvPicPr>
        <p:blipFill>
          <a:blip r:embed="rId3"/>
          <a:stretch>
            <a:fillRect/>
          </a:stretch>
        </p:blipFill>
        <p:spPr>
          <a:xfrm>
            <a:off x="0" y="56093"/>
            <a:ext cx="9252520" cy="6920883"/>
          </a:xfrm>
          <a:prstGeom prst="rect">
            <a:avLst/>
          </a:prstGeom>
        </p:spPr>
      </p:pic>
    </p:spTree>
    <p:extLst>
      <p:ext uri="{BB962C8B-B14F-4D97-AF65-F5344CB8AC3E}">
        <p14:creationId xmlns:p14="http://schemas.microsoft.com/office/powerpoint/2010/main" val="891124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45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7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Gover</a:t>
            </a:r>
            <a:r>
              <a:rPr lang="en-US" sz="5400" dirty="0">
                <a:solidFill>
                  <a:srgbClr val="FFFF00"/>
                </a:solidFill>
                <a:latin typeface="Calibri" charset="0"/>
              </a:rPr>
              <a:t>n</a:t>
            </a:r>
            <a:r>
              <a:rPr lang="en-US" sz="5400" dirty="0">
                <a:solidFill>
                  <a:srgbClr val="FFFFFF"/>
                </a:solidFill>
                <a:latin typeface="Calibri" charset="0"/>
              </a:rPr>
              <a:t>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52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Feb</a:t>
            </a:r>
            <a:r>
              <a:rPr lang="en-US" sz="5400" dirty="0">
                <a:solidFill>
                  <a:srgbClr val="FFFF00"/>
                </a:solidFill>
                <a:latin typeface="Calibri" charset="0"/>
              </a:rPr>
              <a:t>ru</a:t>
            </a:r>
            <a:r>
              <a:rPr lang="en-US" sz="5400" dirty="0">
                <a:solidFill>
                  <a:srgbClr val="FFFFFF"/>
                </a:solidFill>
                <a:latin typeface="Calibri" charset="0"/>
              </a:rPr>
              <a:t>ary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50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Parl</a:t>
            </a:r>
            <a:r>
              <a:rPr lang="en-US" sz="5400" dirty="0">
                <a:solidFill>
                  <a:srgbClr val="FFFF00"/>
                </a:solidFill>
                <a:latin typeface="Calibri" charset="0"/>
              </a:rPr>
              <a:t>iam</a:t>
            </a:r>
            <a:r>
              <a:rPr lang="en-US" sz="5400" dirty="0">
                <a:solidFill>
                  <a:srgbClr val="FFFFFF"/>
                </a:solidFill>
                <a:latin typeface="Calibri" charset="0"/>
              </a:rPr>
              <a:t>ent</a:t>
            </a:r>
            <a:endParaRPr lang="en-US" sz="5400" dirty="0">
              <a:solidFill>
                <a:srgbClr val="FFFF00"/>
              </a:solidFill>
              <a:latin typeface="Calibri"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548"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72"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7"/>
            <a:ext cx="4724400" cy="175432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96"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4"/>
            <a:ext cx="5334000" cy="923330"/>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620"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644"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a</a:t>
            </a:r>
            <a:r>
              <a:rPr lang="en-US" sz="5400" dirty="0">
                <a:solidFill>
                  <a:srgbClr val="FFFF00"/>
                </a:solidFill>
                <a:latin typeface="Calibri" charset="0"/>
              </a:rPr>
              <a:t>cc</a:t>
            </a:r>
            <a:r>
              <a:rPr lang="en-US" sz="5400" dirty="0">
                <a:solidFill>
                  <a:srgbClr val="FFFFFF"/>
                </a:solidFill>
                <a:latin typeface="Calibri" charset="0"/>
              </a:rPr>
              <a:t>o</a:t>
            </a:r>
            <a:r>
              <a:rPr lang="en-US" sz="5400" dirty="0">
                <a:solidFill>
                  <a:srgbClr val="FFFF00"/>
                </a:solidFill>
                <a:latin typeface="Calibri" charset="0"/>
              </a:rPr>
              <a:t>mm</a:t>
            </a:r>
            <a:r>
              <a:rPr lang="en-US" sz="5400" dirty="0">
                <a:solidFill>
                  <a:srgbClr val="FFFFFF"/>
                </a:solidFill>
                <a:latin typeface="Calibri" charset="0"/>
              </a:rPr>
              <a:t>odation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4524315"/>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enjoyment, occasional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Tree>
    <p:extLst>
      <p:ext uri="{BB962C8B-B14F-4D97-AF65-F5344CB8AC3E}">
        <p14:creationId xmlns:p14="http://schemas.microsoft.com/office/powerpoint/2010/main" val="145410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028156"/>
            <a:ext cx="5715000" cy="769441"/>
          </a:xfrm>
          <a:prstGeom prst="rect">
            <a:avLst/>
          </a:prstGeom>
          <a:noFill/>
        </p:spPr>
        <p:txBody>
          <a:bodyPr wrap="square" rtlCol="0">
            <a:spAutoFit/>
          </a:bodyPr>
          <a:lstStyle/>
          <a:p>
            <a:pPr algn="ctr"/>
            <a:r>
              <a:rPr lang="en-US" sz="4400" dirty="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a:solidFill>
                  <a:srgbClr val="FFFFFF"/>
                </a:solidFill>
              </a:rPr>
              <a:t>(Robert K Merton)</a:t>
            </a:r>
          </a:p>
        </p:txBody>
      </p:sp>
      <p:cxnSp>
        <p:nvCxnSpPr>
          <p:cNvPr id="8" name="Straight Connector 7"/>
          <p:cNvCxnSpPr/>
          <p:nvPr/>
        </p:nvCxnSpPr>
        <p:spPr>
          <a:xfrm>
            <a:off x="2133600" y="3797591"/>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3"/>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2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7"/>
            <a:ext cx="8077200" cy="61555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12" y="2401891"/>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72"/>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12" y="2463800"/>
            <a:ext cx="2028825" cy="1524000"/>
          </a:xfrm>
          <a:prstGeom prst="rect">
            <a:avLst/>
          </a:prstGeom>
          <a:noFill/>
          <a:ln w="9525">
            <a:noFill/>
            <a:miter lim="800000"/>
            <a:headEnd/>
            <a:tailEnd/>
          </a:ln>
        </p:spPr>
      </p:pic>
      <p:sp>
        <p:nvSpPr>
          <p:cNvPr id="10" name="Rectangle 9"/>
          <p:cNvSpPr/>
          <p:nvPr/>
        </p:nvSpPr>
        <p:spPr>
          <a:xfrm>
            <a:off x="8072438" y="3810003"/>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397157" y="3340866"/>
            <a:ext cx="762000" cy="398923"/>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25"/>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14"/>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03099" y="1564839"/>
            <a:ext cx="9144000" cy="1470025"/>
          </a:xfrm>
        </p:spPr>
        <p:txBody>
          <a:bodyPr/>
          <a:lstStyle/>
          <a:p>
            <a:r>
              <a:rPr lang="en-US" sz="5400" dirty="0">
                <a:solidFill>
                  <a:schemeClr val="bg1"/>
                </a:solidFill>
              </a:rPr>
              <a:t>English Essentials</a:t>
            </a:r>
          </a:p>
        </p:txBody>
      </p:sp>
      <p:cxnSp>
        <p:nvCxnSpPr>
          <p:cNvPr id="5" name="Straight Connector 4"/>
          <p:cNvCxnSpPr/>
          <p:nvPr/>
        </p:nvCxnSpPr>
        <p:spPr>
          <a:xfrm>
            <a:off x="609366" y="2929518"/>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148599" y="5805264"/>
            <a:ext cx="9013621" cy="646331"/>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FFFF"/>
                </a:solidFill>
                <a:latin typeface="Calibri" charset="0"/>
              </a:rPr>
              <a:t>Download this presentation at </a:t>
            </a:r>
            <a:r>
              <a:rPr lang="en-US" dirty="0" err="1">
                <a:solidFill>
                  <a:srgbClr val="FFFFFF"/>
                </a:solidFill>
                <a:latin typeface="Calibri" charset="0"/>
              </a:rPr>
              <a:t>www.geoffbarton.co.uk</a:t>
            </a:r>
            <a:endParaRPr lang="en-US" dirty="0">
              <a:solidFill>
                <a:srgbClr val="FFFFFF"/>
              </a:solidFill>
              <a:latin typeface="Calibri" charset="0"/>
            </a:endParaRPr>
          </a:p>
          <a:p>
            <a:pPr algn="ctr"/>
            <a:r>
              <a:rPr lang="en-US" dirty="0">
                <a:solidFill>
                  <a:srgbClr val="FFFFFF"/>
                </a:solidFill>
                <a:latin typeface="Calibri" charset="0"/>
              </a:rPr>
              <a:t>(Presentation number 158)</a:t>
            </a:r>
          </a:p>
        </p:txBody>
      </p:sp>
      <p:sp>
        <p:nvSpPr>
          <p:cNvPr id="22" name="TextBox 21"/>
          <p:cNvSpPr txBox="1"/>
          <p:nvPr/>
        </p:nvSpPr>
        <p:spPr>
          <a:xfrm>
            <a:off x="544601" y="3257643"/>
            <a:ext cx="7848600" cy="2046714"/>
          </a:xfrm>
          <a:prstGeom prst="rect">
            <a:avLst/>
          </a:prstGeom>
          <a:noFill/>
        </p:spPr>
        <p:txBody>
          <a:bodyPr wrap="square" rtlCol="0">
            <a:spAutoFit/>
          </a:bodyPr>
          <a:lstStyle/>
          <a:p>
            <a:pPr algn="ctr"/>
            <a:r>
              <a:rPr lang="en-GB" sz="2000" b="1" dirty="0">
                <a:solidFill>
                  <a:schemeClr val="bg1"/>
                </a:solidFill>
              </a:rPr>
              <a:t>Geoff Barton</a:t>
            </a:r>
          </a:p>
          <a:p>
            <a:pPr algn="ctr"/>
            <a:r>
              <a:rPr lang="en-GB" sz="2000" dirty="0">
                <a:solidFill>
                  <a:schemeClr val="bg1"/>
                </a:solidFill>
              </a:rPr>
              <a:t>General Secretary, Association of School &amp; College Leaders</a:t>
            </a:r>
          </a:p>
          <a:p>
            <a:pPr algn="ctr"/>
            <a:r>
              <a:rPr lang="en-GB" sz="2000" dirty="0">
                <a:solidFill>
                  <a:schemeClr val="bg1"/>
                </a:solidFill>
              </a:rPr>
              <a:t>… and former English teacher</a:t>
            </a:r>
          </a:p>
          <a:p>
            <a:pPr algn="ctr"/>
            <a:r>
              <a:rPr lang="en-GB" sz="2000" dirty="0">
                <a:solidFill>
                  <a:schemeClr val="bg1"/>
                </a:solidFill>
              </a:rPr>
              <a:t>… who trained at Leicester Uni 1984-5</a:t>
            </a:r>
          </a:p>
          <a:p>
            <a:pPr algn="ctr"/>
            <a:endParaRPr lang="en-GB" sz="2000" dirty="0">
              <a:solidFill>
                <a:schemeClr val="bg1"/>
              </a:solidFill>
            </a:endParaRPr>
          </a:p>
          <a:p>
            <a:pPr algn="ctr"/>
            <a:endParaRPr lang="en-US" sz="1100" dirty="0">
              <a:solidFill>
                <a:schemeClr val="bg1"/>
              </a:solidFill>
            </a:endParaRPr>
          </a:p>
          <a:p>
            <a:pPr algn="ctr"/>
            <a:r>
              <a:rPr lang="en-US" sz="1600" dirty="0">
                <a:solidFill>
                  <a:schemeClr val="bg1"/>
                </a:solidFill>
              </a:rPr>
              <a:t>Twitter: @</a:t>
            </a:r>
            <a:r>
              <a:rPr lang="en-US" sz="1600" dirty="0" err="1">
                <a:solidFill>
                  <a:schemeClr val="bg1"/>
                </a:solidFill>
              </a:rPr>
              <a:t>RealGeoffBarton</a:t>
            </a:r>
            <a:endParaRPr lang="en-US" sz="1600" dirty="0">
              <a:solidFill>
                <a:schemeClr val="bg1"/>
              </a:solidFill>
            </a:endParaRPr>
          </a:p>
        </p:txBody>
      </p:sp>
    </p:spTree>
    <p:extLst>
      <p:ext uri="{BB962C8B-B14F-4D97-AF65-F5344CB8AC3E}">
        <p14:creationId xmlns:p14="http://schemas.microsoft.com/office/powerpoint/2010/main" val="1115983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a:solidFill>
                  <a:schemeClr val="bg1"/>
                </a:solidFill>
              </a:rPr>
              <a:t>This is an expensive plug  </a:t>
            </a:r>
            <a:r>
              <a:rPr lang="en-US" sz="4800" dirty="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a:solidFill>
                  <a:srgbClr val="FFFFFF"/>
                </a:solidFill>
              </a:rPr>
              <a:t>This is a </a:t>
            </a:r>
          </a:p>
          <a:p>
            <a:r>
              <a:rPr lang="en-US" sz="4800" dirty="0">
                <a:solidFill>
                  <a:srgbClr val="FFFFFF"/>
                </a:solidFill>
              </a:rPr>
              <a:t>cheap plug  </a:t>
            </a:r>
            <a:r>
              <a:rPr lang="en-US" sz="4800" dirty="0">
                <a:solidFill>
                  <a:srgbClr val="FFFFFF"/>
                </a:solidFill>
                <a:latin typeface="Wingdings"/>
                <a:ea typeface="Wingdings"/>
                <a:cs typeface="Wingdings"/>
                <a:sym typeface="Wingdings"/>
              </a:rPr>
              <a:t></a:t>
            </a:r>
            <a:endParaRPr lang="en-US" sz="4800" dirty="0">
              <a:solidFill>
                <a:srgbClr val="FFFFFF"/>
              </a:solidFill>
            </a:endParaRPr>
          </a:p>
        </p:txBody>
      </p:sp>
      <p:pic>
        <p:nvPicPr>
          <p:cNvPr id="4" name="Picture 3">
            <a:extLst>
              <a:ext uri="{FF2B5EF4-FFF2-40B4-BE49-F238E27FC236}">
                <a16:creationId xmlns:a16="http://schemas.microsoft.com/office/drawing/2014/main" id="{A43A4B78-F559-894C-B492-FEAA08793462}"/>
              </a:ext>
            </a:extLst>
          </p:cNvPr>
          <p:cNvPicPr>
            <a:picLocks noChangeAspect="1"/>
          </p:cNvPicPr>
          <p:nvPr/>
        </p:nvPicPr>
        <p:blipFill>
          <a:blip r:embed="rId2"/>
          <a:stretch>
            <a:fillRect/>
          </a:stretch>
        </p:blipFill>
        <p:spPr>
          <a:xfrm rot="668767">
            <a:off x="4936898" y="1173326"/>
            <a:ext cx="3240360" cy="4836406"/>
          </a:xfrm>
          <a:prstGeom prst="rect">
            <a:avLst/>
          </a:prstGeom>
        </p:spPr>
      </p:pic>
    </p:spTree>
    <p:extLst>
      <p:ext uri="{BB962C8B-B14F-4D97-AF65-F5344CB8AC3E}">
        <p14:creationId xmlns:p14="http://schemas.microsoft.com/office/powerpoint/2010/main" val="1525520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397157" y="3340866"/>
            <a:ext cx="762000" cy="398923"/>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25"/>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14"/>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03099" y="1564839"/>
            <a:ext cx="9144000" cy="1470025"/>
          </a:xfrm>
        </p:spPr>
        <p:txBody>
          <a:bodyPr/>
          <a:lstStyle/>
          <a:p>
            <a:r>
              <a:rPr lang="en-US" sz="5400" dirty="0">
                <a:solidFill>
                  <a:schemeClr val="bg1"/>
                </a:solidFill>
              </a:rPr>
              <a:t>English Essentials</a:t>
            </a:r>
          </a:p>
        </p:txBody>
      </p:sp>
      <p:cxnSp>
        <p:nvCxnSpPr>
          <p:cNvPr id="5" name="Straight Connector 4"/>
          <p:cNvCxnSpPr/>
          <p:nvPr/>
        </p:nvCxnSpPr>
        <p:spPr>
          <a:xfrm>
            <a:off x="609366" y="2929518"/>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148599" y="5805264"/>
            <a:ext cx="9013621" cy="646331"/>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FFFF"/>
                </a:solidFill>
                <a:latin typeface="Calibri" charset="0"/>
              </a:rPr>
              <a:t>Download this presentation at </a:t>
            </a:r>
            <a:r>
              <a:rPr lang="en-US" dirty="0" err="1">
                <a:solidFill>
                  <a:srgbClr val="FFFFFF"/>
                </a:solidFill>
                <a:latin typeface="Calibri" charset="0"/>
              </a:rPr>
              <a:t>www.geoffbarton.co.uk</a:t>
            </a:r>
            <a:endParaRPr lang="en-US" dirty="0">
              <a:solidFill>
                <a:srgbClr val="FFFFFF"/>
              </a:solidFill>
              <a:latin typeface="Calibri" charset="0"/>
            </a:endParaRPr>
          </a:p>
          <a:p>
            <a:pPr algn="ctr"/>
            <a:r>
              <a:rPr lang="en-US" dirty="0">
                <a:solidFill>
                  <a:srgbClr val="FFFFFF"/>
                </a:solidFill>
                <a:latin typeface="Calibri" charset="0"/>
              </a:rPr>
              <a:t>(Presentation number 158)</a:t>
            </a:r>
          </a:p>
        </p:txBody>
      </p:sp>
      <p:sp>
        <p:nvSpPr>
          <p:cNvPr id="22" name="TextBox 21"/>
          <p:cNvSpPr txBox="1"/>
          <p:nvPr/>
        </p:nvSpPr>
        <p:spPr>
          <a:xfrm>
            <a:off x="544601" y="3257643"/>
            <a:ext cx="7848600" cy="2046714"/>
          </a:xfrm>
          <a:prstGeom prst="rect">
            <a:avLst/>
          </a:prstGeom>
          <a:noFill/>
        </p:spPr>
        <p:txBody>
          <a:bodyPr wrap="square" rtlCol="0">
            <a:spAutoFit/>
          </a:bodyPr>
          <a:lstStyle/>
          <a:p>
            <a:pPr algn="ctr"/>
            <a:r>
              <a:rPr lang="en-GB" sz="2000" b="1" dirty="0">
                <a:solidFill>
                  <a:schemeClr val="bg1"/>
                </a:solidFill>
              </a:rPr>
              <a:t>Geoff Barton</a:t>
            </a:r>
          </a:p>
          <a:p>
            <a:pPr algn="ctr"/>
            <a:r>
              <a:rPr lang="en-GB" sz="2000" dirty="0">
                <a:solidFill>
                  <a:schemeClr val="bg1"/>
                </a:solidFill>
              </a:rPr>
              <a:t>General Secretary, Association of School &amp; College Leaders</a:t>
            </a:r>
          </a:p>
          <a:p>
            <a:pPr algn="ctr"/>
            <a:r>
              <a:rPr lang="en-GB" sz="2000" dirty="0">
                <a:solidFill>
                  <a:schemeClr val="bg1"/>
                </a:solidFill>
              </a:rPr>
              <a:t>… and former English teacher</a:t>
            </a:r>
          </a:p>
          <a:p>
            <a:pPr algn="ctr"/>
            <a:r>
              <a:rPr lang="en-GB" sz="2000" dirty="0">
                <a:solidFill>
                  <a:schemeClr val="bg1"/>
                </a:solidFill>
              </a:rPr>
              <a:t>… who trained at Leicester Uni 1984-5</a:t>
            </a:r>
          </a:p>
          <a:p>
            <a:pPr algn="ctr"/>
            <a:endParaRPr lang="en-GB" sz="2000" dirty="0">
              <a:solidFill>
                <a:schemeClr val="bg1"/>
              </a:solidFill>
            </a:endParaRPr>
          </a:p>
          <a:p>
            <a:pPr algn="ctr"/>
            <a:endParaRPr lang="en-US" sz="1100" dirty="0">
              <a:solidFill>
                <a:schemeClr val="bg1"/>
              </a:solidFill>
            </a:endParaRPr>
          </a:p>
          <a:p>
            <a:pPr algn="ctr"/>
            <a:r>
              <a:rPr lang="en-US" sz="1600" dirty="0">
                <a:solidFill>
                  <a:schemeClr val="bg1"/>
                </a:solidFill>
              </a:rPr>
              <a:t>Twitter: @</a:t>
            </a:r>
            <a:r>
              <a:rPr lang="en-US" sz="1600" dirty="0" err="1">
                <a:solidFill>
                  <a:schemeClr val="bg1"/>
                </a:solidFill>
              </a:rPr>
              <a:t>RealGeoffBarton</a:t>
            </a:r>
            <a:endParaRPr lang="en-US" sz="1600" dirty="0">
              <a:solidFill>
                <a:schemeClr val="bg1"/>
              </a:solidFill>
            </a:endParaRPr>
          </a:p>
        </p:txBody>
      </p:sp>
    </p:spTree>
    <p:extLst>
      <p:ext uri="{BB962C8B-B14F-4D97-AF65-F5344CB8AC3E}">
        <p14:creationId xmlns:p14="http://schemas.microsoft.com/office/powerpoint/2010/main" val="8148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028156"/>
            <a:ext cx="5715000" cy="769441"/>
          </a:xfrm>
          <a:prstGeom prst="rect">
            <a:avLst/>
          </a:prstGeom>
          <a:noFill/>
        </p:spPr>
        <p:txBody>
          <a:bodyPr wrap="square" rtlCol="0">
            <a:spAutoFit/>
          </a:bodyPr>
          <a:lstStyle/>
          <a:p>
            <a:pPr algn="ctr"/>
            <a:r>
              <a:rPr lang="en-US" sz="4400" dirty="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a:solidFill>
                  <a:srgbClr val="FFFFFF"/>
                </a:solidFill>
              </a:rPr>
              <a:t>The rich will get richer &amp;</a:t>
            </a:r>
          </a:p>
          <a:p>
            <a:pPr algn="ctr"/>
            <a:r>
              <a:rPr lang="en-US" sz="3200" dirty="0">
                <a:solidFill>
                  <a:srgbClr val="FFFFFF"/>
                </a:solidFill>
              </a:rPr>
              <a:t>the poor will get poorer</a:t>
            </a:r>
          </a:p>
        </p:txBody>
      </p:sp>
      <p:cxnSp>
        <p:nvCxnSpPr>
          <p:cNvPr id="8" name="Straight Connector 7"/>
          <p:cNvCxnSpPr/>
          <p:nvPr/>
        </p:nvCxnSpPr>
        <p:spPr>
          <a:xfrm>
            <a:off x="2133600" y="3797591"/>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12" y="2401891"/>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72"/>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12" y="2463800"/>
            <a:ext cx="2028825" cy="1524000"/>
          </a:xfrm>
          <a:prstGeom prst="rect">
            <a:avLst/>
          </a:prstGeom>
          <a:noFill/>
          <a:ln w="9525">
            <a:noFill/>
            <a:miter lim="800000"/>
            <a:headEnd/>
            <a:tailEnd/>
          </a:ln>
        </p:spPr>
      </p:pic>
      <p:sp>
        <p:nvSpPr>
          <p:cNvPr id="10" name="Rectangle 9"/>
          <p:cNvSpPr/>
          <p:nvPr/>
        </p:nvSpPr>
        <p:spPr>
          <a:xfrm>
            <a:off x="8072438" y="3810003"/>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683568" y="1969815"/>
            <a:ext cx="8418020"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connectives &amp; whole-sentence responses</a:t>
            </a:r>
          </a:p>
          <a:p>
            <a:pPr marL="742950" indent="-742950">
              <a:buFont typeface="Calibri" charset="0"/>
              <a:buAutoNum type="arabicPeriod"/>
            </a:pPr>
            <a:r>
              <a:rPr lang="en-US" sz="3600" dirty="0">
                <a:solidFill>
                  <a:srgbClr val="FFFFFF"/>
                </a:solidFill>
                <a:latin typeface="Calibri" charset="0"/>
              </a:rPr>
              <a:t>Re-think questioning – ‘why &amp; how’, thinking time, and less commentary</a:t>
            </a:r>
          </a:p>
          <a:p>
            <a:pPr marL="742950" indent="-742950">
              <a:buFont typeface="Calibri" charset="0"/>
              <a:buAutoNum type="arabicPeriod"/>
            </a:pPr>
            <a:r>
              <a:rPr lang="en-US" sz="3600" dirty="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Focus on your own teacher talk</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3"/>
            <a:ext cx="2667000" cy="200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6">
      <a:dk1>
        <a:srgbClr val="3D4F5B"/>
      </a:dk1>
      <a:lt1>
        <a:sysClr val="window" lastClr="FFFFFF"/>
      </a:lt1>
      <a:dk2>
        <a:srgbClr val="0089A3"/>
      </a:dk2>
      <a:lt2>
        <a:srgbClr val="EEECE1"/>
      </a:lt2>
      <a:accent1>
        <a:srgbClr val="174081"/>
      </a:accent1>
      <a:accent2>
        <a:srgbClr val="005696"/>
      </a:accent2>
      <a:accent3>
        <a:srgbClr val="037E9A"/>
      </a:accent3>
      <a:accent4>
        <a:srgbClr val="E3007D"/>
      </a:accent4>
      <a:accent5>
        <a:srgbClr val="80BF3A"/>
      </a:accent5>
      <a:accent6>
        <a:srgbClr val="741962"/>
      </a:accent6>
      <a:hlink>
        <a:srgbClr val="0093A3"/>
      </a:hlink>
      <a:folHlink>
        <a:srgbClr val="394B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6">
      <a:dk1>
        <a:srgbClr val="3D4F5B"/>
      </a:dk1>
      <a:lt1>
        <a:sysClr val="window" lastClr="FFFFFF"/>
      </a:lt1>
      <a:dk2>
        <a:srgbClr val="0089A3"/>
      </a:dk2>
      <a:lt2>
        <a:srgbClr val="EEECE1"/>
      </a:lt2>
      <a:accent1>
        <a:srgbClr val="174081"/>
      </a:accent1>
      <a:accent2>
        <a:srgbClr val="005696"/>
      </a:accent2>
      <a:accent3>
        <a:srgbClr val="037E9A"/>
      </a:accent3>
      <a:accent4>
        <a:srgbClr val="E3007D"/>
      </a:accent4>
      <a:accent5>
        <a:srgbClr val="80BF3A"/>
      </a:accent5>
      <a:accent6>
        <a:srgbClr val="741962"/>
      </a:accent6>
      <a:hlink>
        <a:srgbClr val="0093A3"/>
      </a:hlink>
      <a:folHlink>
        <a:srgbClr val="394B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16">
      <a:dk1>
        <a:srgbClr val="3D4F5B"/>
      </a:dk1>
      <a:lt1>
        <a:sysClr val="window" lastClr="FFFFFF"/>
      </a:lt1>
      <a:dk2>
        <a:srgbClr val="0089A3"/>
      </a:dk2>
      <a:lt2>
        <a:srgbClr val="EEECE1"/>
      </a:lt2>
      <a:accent1>
        <a:srgbClr val="174081"/>
      </a:accent1>
      <a:accent2>
        <a:srgbClr val="005696"/>
      </a:accent2>
      <a:accent3>
        <a:srgbClr val="037E9A"/>
      </a:accent3>
      <a:accent4>
        <a:srgbClr val="E3007D"/>
      </a:accent4>
      <a:accent5>
        <a:srgbClr val="80BF3A"/>
      </a:accent5>
      <a:accent6>
        <a:srgbClr val="741962"/>
      </a:accent6>
      <a:hlink>
        <a:srgbClr val="0093A3"/>
      </a:hlink>
      <a:folHlink>
        <a:srgbClr val="394B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19303</TotalTime>
  <Words>1224</Words>
  <Application>Microsoft Macintosh PowerPoint</Application>
  <PresentationFormat>On-screen Show (4:3)</PresentationFormat>
  <Paragraphs>137</Paragraphs>
  <Slides>56</Slides>
  <Notes>19</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56</vt:i4>
      </vt:variant>
    </vt:vector>
  </HeadingPairs>
  <TitlesOfParts>
    <vt:vector size="70" baseType="lpstr">
      <vt:lpstr>ＭＳ Ｐゴシック</vt:lpstr>
      <vt:lpstr>Arial</vt:lpstr>
      <vt:lpstr>Calibri</vt:lpstr>
      <vt:lpstr>Chalkduster</vt:lpstr>
      <vt:lpstr>Comic Sans MS</vt:lpstr>
      <vt:lpstr>Helvetica</vt:lpstr>
      <vt:lpstr>Helvetica Neue</vt:lpstr>
      <vt:lpstr>Times</vt:lpstr>
      <vt:lpstr>Wingdings</vt:lpstr>
      <vt:lpstr>Office Theme</vt:lpstr>
      <vt:lpstr>2_Office Theme</vt:lpstr>
      <vt:lpstr>3_Office Theme</vt:lpstr>
      <vt:lpstr>4_Office Theme</vt:lpstr>
      <vt:lpstr>Document</vt:lpstr>
      <vt:lpstr>English Essentials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PowerPoint Presentation</vt:lpstr>
      <vt:lpstr>Reading for pleasure</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Essentials</vt:lpstr>
      <vt:lpstr>PowerPoint Presentation</vt:lpstr>
      <vt:lpstr>PowerPoint Presentation</vt:lpstr>
      <vt:lpstr>English Essentials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188</cp:revision>
  <dcterms:created xsi:type="dcterms:W3CDTF">2011-09-30T06:30:16Z</dcterms:created>
  <dcterms:modified xsi:type="dcterms:W3CDTF">2021-09-15T14:54:15Z</dcterms:modified>
</cp:coreProperties>
</file>