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6" r:id="rId3"/>
    <p:sldMasterId id="2147483672" r:id="rId4"/>
  </p:sldMasterIdLst>
  <p:notesMasterIdLst>
    <p:notesMasterId r:id="rId108"/>
  </p:notesMasterIdLst>
  <p:sldIdLst>
    <p:sldId id="862" r:id="rId5"/>
    <p:sldId id="651" r:id="rId6"/>
    <p:sldId id="263" r:id="rId7"/>
    <p:sldId id="324" r:id="rId8"/>
    <p:sldId id="316" r:id="rId9"/>
    <p:sldId id="954" r:id="rId10"/>
    <p:sldId id="956" r:id="rId11"/>
    <p:sldId id="315" r:id="rId12"/>
    <p:sldId id="953" r:id="rId13"/>
    <p:sldId id="323" r:id="rId14"/>
    <p:sldId id="326" r:id="rId15"/>
    <p:sldId id="959" r:id="rId16"/>
    <p:sldId id="383" r:id="rId17"/>
    <p:sldId id="930" r:id="rId18"/>
    <p:sldId id="957" r:id="rId19"/>
    <p:sldId id="586" r:id="rId20"/>
    <p:sldId id="385" r:id="rId21"/>
    <p:sldId id="881" r:id="rId22"/>
    <p:sldId id="606" r:id="rId23"/>
    <p:sldId id="607" r:id="rId24"/>
    <p:sldId id="882" r:id="rId25"/>
    <p:sldId id="883" r:id="rId26"/>
    <p:sldId id="931" r:id="rId27"/>
    <p:sldId id="932" r:id="rId28"/>
    <p:sldId id="903" r:id="rId29"/>
    <p:sldId id="933" r:id="rId30"/>
    <p:sldId id="934" r:id="rId31"/>
    <p:sldId id="935" r:id="rId32"/>
    <p:sldId id="936" r:id="rId33"/>
    <p:sldId id="937" r:id="rId34"/>
    <p:sldId id="938" r:id="rId35"/>
    <p:sldId id="939" r:id="rId36"/>
    <p:sldId id="973" r:id="rId37"/>
    <p:sldId id="940" r:id="rId38"/>
    <p:sldId id="941" r:id="rId39"/>
    <p:sldId id="942" r:id="rId40"/>
    <p:sldId id="943" r:id="rId41"/>
    <p:sldId id="944" r:id="rId42"/>
    <p:sldId id="945" r:id="rId43"/>
    <p:sldId id="548" r:id="rId44"/>
    <p:sldId id="549" r:id="rId45"/>
    <p:sldId id="946" r:id="rId46"/>
    <p:sldId id="947" r:id="rId47"/>
    <p:sldId id="552" r:id="rId48"/>
    <p:sldId id="948" r:id="rId49"/>
    <p:sldId id="949" r:id="rId50"/>
    <p:sldId id="555" r:id="rId51"/>
    <p:sldId id="950" r:id="rId52"/>
    <p:sldId id="951" r:id="rId53"/>
    <p:sldId id="639" r:id="rId54"/>
    <p:sldId id="641" r:id="rId55"/>
    <p:sldId id="642" r:id="rId56"/>
    <p:sldId id="644" r:id="rId57"/>
    <p:sldId id="643" r:id="rId58"/>
    <p:sldId id="645" r:id="rId59"/>
    <p:sldId id="646" r:id="rId60"/>
    <p:sldId id="647" r:id="rId61"/>
    <p:sldId id="648" r:id="rId62"/>
    <p:sldId id="649" r:id="rId63"/>
    <p:sldId id="962" r:id="rId64"/>
    <p:sldId id="960" r:id="rId65"/>
    <p:sldId id="363" r:id="rId66"/>
    <p:sldId id="364" r:id="rId67"/>
    <p:sldId id="366" r:id="rId68"/>
    <p:sldId id="961" r:id="rId69"/>
    <p:sldId id="912" r:id="rId70"/>
    <p:sldId id="969" r:id="rId71"/>
    <p:sldId id="269" r:id="rId72"/>
    <p:sldId id="965" r:id="rId73"/>
    <p:sldId id="967" r:id="rId74"/>
    <p:sldId id="968" r:id="rId75"/>
    <p:sldId id="966" r:id="rId76"/>
    <p:sldId id="970" r:id="rId77"/>
    <p:sldId id="971" r:id="rId78"/>
    <p:sldId id="655" r:id="rId79"/>
    <p:sldId id="901" r:id="rId80"/>
    <p:sldId id="902" r:id="rId81"/>
    <p:sldId id="640" r:id="rId82"/>
    <p:sldId id="917" r:id="rId83"/>
    <p:sldId id="482" r:id="rId84"/>
    <p:sldId id="371" r:id="rId85"/>
    <p:sldId id="431" r:id="rId86"/>
    <p:sldId id="432" r:id="rId87"/>
    <p:sldId id="395" r:id="rId88"/>
    <p:sldId id="424" r:id="rId89"/>
    <p:sldId id="974" r:id="rId90"/>
    <p:sldId id="301" r:id="rId91"/>
    <p:sldId id="691" r:id="rId92"/>
    <p:sldId id="692" r:id="rId93"/>
    <p:sldId id="693" r:id="rId94"/>
    <p:sldId id="694" r:id="rId95"/>
    <p:sldId id="696" r:id="rId96"/>
    <p:sldId id="697" r:id="rId97"/>
    <p:sldId id="703" r:id="rId98"/>
    <p:sldId id="704" r:id="rId99"/>
    <p:sldId id="705" r:id="rId100"/>
    <p:sldId id="706" r:id="rId101"/>
    <p:sldId id="360" r:id="rId102"/>
    <p:sldId id="374" r:id="rId103"/>
    <p:sldId id="963" r:id="rId104"/>
    <p:sldId id="687" r:id="rId105"/>
    <p:sldId id="688" r:id="rId106"/>
    <p:sldId id="964" r:id="rId10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080F"/>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492"/>
    <p:restoredTop sz="94708"/>
  </p:normalViewPr>
  <p:slideViewPr>
    <p:cSldViewPr snapToObjects="1">
      <p:cViewPr varScale="1">
        <p:scale>
          <a:sx n="88" d="100"/>
          <a:sy n="88" d="100"/>
        </p:scale>
        <p:origin x="416" y="184"/>
      </p:cViewPr>
      <p:guideLst>
        <p:guide orient="horz" pos="2160"/>
        <p:guide pos="2880"/>
      </p:guideLst>
    </p:cSldViewPr>
  </p:slideViewPr>
  <p:notesTextViewPr>
    <p:cViewPr>
      <p:scale>
        <a:sx n="100" d="100"/>
        <a:sy n="100" d="100"/>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defRPr>
            </a:lvl1pPr>
          </a:lstStyle>
          <a:p>
            <a:pPr>
              <a:defRPr/>
            </a:pPr>
            <a:fld id="{EB6C0514-59F6-8C41-AA9E-DBBF20A05154}" type="datetime1">
              <a:rPr lang="en-US"/>
              <a:pPr>
                <a:defRPr/>
              </a:pPr>
              <a:t>3/19/18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defRPr>
            </a:lvl1pPr>
          </a:lstStyle>
          <a:p>
            <a:pPr>
              <a:defRPr/>
            </a:pPr>
            <a:fld id="{29D98033-837C-2643-A54C-3C1F5F76FBDD}" type="slidenum">
              <a:rPr lang="en-US"/>
              <a:pPr>
                <a:defRPr/>
              </a:pPr>
              <a:t>‹#›</a:t>
            </a:fld>
            <a:endParaRPr lang="en-US"/>
          </a:p>
        </p:txBody>
      </p:sp>
    </p:spTree>
    <p:extLst>
      <p:ext uri="{BB962C8B-B14F-4D97-AF65-F5344CB8AC3E}">
        <p14:creationId xmlns:p14="http://schemas.microsoft.com/office/powerpoint/2010/main" val="258805217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5CFA47-B410-C84E-A6E2-FA0A9FFFA6FA}" type="slidenum">
              <a:rPr lang="en-US"/>
              <a:pPr/>
              <a:t>5</a:t>
            </a:fld>
            <a:endParaRPr lang="en-US"/>
          </a:p>
        </p:txBody>
      </p:sp>
      <p:sp>
        <p:nvSpPr>
          <p:cNvPr id="45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79384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EE1DBF0-D59D-2A43-A07C-93B0751694B0}" type="slidenum">
              <a:rPr lang="en-US">
                <a:latin typeface="Arial" charset="0"/>
                <a:ea typeface="ＭＳ Ｐゴシック" charset="-128"/>
                <a:cs typeface="ＭＳ Ｐゴシック" charset="-128"/>
              </a:rPr>
              <a:pPr/>
              <a:t>44</a:t>
            </a:fld>
            <a:endParaRPr lang="en-US">
              <a:latin typeface="Arial" charset="0"/>
              <a:ea typeface="ＭＳ Ｐゴシック" charset="-128"/>
              <a:cs typeface="ＭＳ Ｐゴシック" charset="-128"/>
            </a:endParaRPr>
          </a:p>
        </p:txBody>
      </p:sp>
      <p:sp>
        <p:nvSpPr>
          <p:cNvPr id="57347" name="Rectangle 2"/>
          <p:cNvSpPr>
            <a:spLocks noGrp="1" noRot="1" noChangeAspect="1" noChangeArrowheads="1" noTextEdit="1"/>
          </p:cNvSpPr>
          <p:nvPr>
            <p:ph type="sldImg"/>
          </p:nvPr>
        </p:nvSpPr>
        <p:spPr>
          <a:xfrm>
            <a:off x="381000" y="685800"/>
            <a:ext cx="6096000" cy="3429000"/>
          </a:xfrm>
          <a:ln/>
        </p:spPr>
      </p:sp>
      <p:sp>
        <p:nvSpPr>
          <p:cNvPr id="5734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654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59A34F13-D133-4242-941F-DCD5A0762D98}" type="slidenum">
              <a:rPr lang="en-US">
                <a:latin typeface="Arial" charset="0"/>
                <a:ea typeface="ＭＳ Ｐゴシック" charset="-128"/>
                <a:cs typeface="ＭＳ Ｐゴシック" charset="-128"/>
              </a:rPr>
              <a:pPr/>
              <a:t>45</a:t>
            </a:fld>
            <a:endParaRPr lang="en-US">
              <a:latin typeface="Arial" charset="0"/>
              <a:ea typeface="ＭＳ Ｐゴシック" charset="-128"/>
              <a:cs typeface="ＭＳ Ｐゴシック" charset="-128"/>
            </a:endParaRPr>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24154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F5A4EE8-6F79-B947-8AC5-D63889034C22}" type="slidenum">
              <a:rPr lang="en-US">
                <a:latin typeface="Arial" charset="0"/>
                <a:ea typeface="ＭＳ Ｐゴシック" charset="-128"/>
                <a:cs typeface="ＭＳ Ｐゴシック" charset="-128"/>
              </a:rPr>
              <a:pPr/>
              <a:t>46</a:t>
            </a:fld>
            <a:endParaRPr lang="en-US">
              <a:latin typeface="Arial" charset="0"/>
              <a:ea typeface="ＭＳ Ｐゴシック" charset="-128"/>
              <a:cs typeface="ＭＳ Ｐゴシック" charset="-128"/>
            </a:endParaRPr>
          </a:p>
        </p:txBody>
      </p:sp>
      <p:sp>
        <p:nvSpPr>
          <p:cNvPr id="61443" name="Rectangle 2"/>
          <p:cNvSpPr>
            <a:spLocks noGrp="1" noRot="1" noChangeAspect="1" noChangeArrowheads="1" noTextEdit="1"/>
          </p:cNvSpPr>
          <p:nvPr>
            <p:ph type="sldImg"/>
          </p:nvPr>
        </p:nvSpPr>
        <p:spPr>
          <a:xfrm>
            <a:off x="381000" y="685800"/>
            <a:ext cx="6096000" cy="3429000"/>
          </a:xfrm>
          <a:ln/>
        </p:spPr>
      </p:sp>
      <p:sp>
        <p:nvSpPr>
          <p:cNvPr id="61444"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86045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5E7E411-6185-DE4B-96EE-129B93020532}" type="slidenum">
              <a:rPr lang="en-US">
                <a:latin typeface="Arial" charset="0"/>
                <a:ea typeface="ＭＳ Ｐゴシック" charset="-128"/>
                <a:cs typeface="ＭＳ Ｐゴシック" charset="-128"/>
              </a:rPr>
              <a:pPr/>
              <a:t>47</a:t>
            </a:fld>
            <a:endParaRPr lang="en-US">
              <a:latin typeface="Arial" charset="0"/>
              <a:ea typeface="ＭＳ Ｐゴシック" charset="-128"/>
              <a:cs typeface="ＭＳ Ｐゴシック" charset="-128"/>
            </a:endParaRPr>
          </a:p>
        </p:txBody>
      </p:sp>
      <p:sp>
        <p:nvSpPr>
          <p:cNvPr id="63491" name="Rectangle 2"/>
          <p:cNvSpPr>
            <a:spLocks noGrp="1" noRot="1" noChangeAspect="1" noChangeArrowheads="1" noTextEdit="1"/>
          </p:cNvSpPr>
          <p:nvPr>
            <p:ph type="sldImg"/>
          </p:nvPr>
        </p:nvSpPr>
        <p:spPr>
          <a:xfrm>
            <a:off x="381000" y="685800"/>
            <a:ext cx="6096000" cy="3429000"/>
          </a:xfrm>
          <a:ln/>
        </p:spPr>
      </p:sp>
      <p:sp>
        <p:nvSpPr>
          <p:cNvPr id="6349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257229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7A64650-AE1B-994C-AA2E-179BC8C71F28}" type="slidenum">
              <a:rPr lang="en-US">
                <a:latin typeface="Arial" charset="0"/>
                <a:ea typeface="ＭＳ Ｐゴシック" charset="-128"/>
                <a:cs typeface="ＭＳ Ｐゴシック" charset="-128"/>
              </a:rPr>
              <a:pPr/>
              <a:t>48</a:t>
            </a:fld>
            <a:endParaRPr lang="en-US">
              <a:latin typeface="Arial" charset="0"/>
              <a:ea typeface="ＭＳ Ｐゴシック" charset="-128"/>
              <a:cs typeface="ＭＳ Ｐゴシック" charset="-128"/>
            </a:endParaRPr>
          </a:p>
        </p:txBody>
      </p:sp>
      <p:sp>
        <p:nvSpPr>
          <p:cNvPr id="65539" name="Rectangle 2"/>
          <p:cNvSpPr>
            <a:spLocks noGrp="1" noRot="1" noChangeAspect="1" noChangeArrowheads="1" noTextEdit="1"/>
          </p:cNvSpPr>
          <p:nvPr>
            <p:ph type="sldImg"/>
          </p:nvPr>
        </p:nvSpPr>
        <p:spPr>
          <a:xfrm>
            <a:off x="381000" y="685800"/>
            <a:ext cx="6096000" cy="3429000"/>
          </a:xfrm>
          <a:ln/>
        </p:spPr>
      </p:sp>
      <p:sp>
        <p:nvSpPr>
          <p:cNvPr id="6554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699829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61D13E2-0F32-BD47-B9A4-3F2151D50B7D}" type="slidenum">
              <a:rPr lang="en-US">
                <a:latin typeface="Arial" charset="0"/>
                <a:ea typeface="ＭＳ Ｐゴシック" charset="-128"/>
                <a:cs typeface="ＭＳ Ｐゴシック" charset="-128"/>
              </a:rPr>
              <a:pPr/>
              <a:t>49</a:t>
            </a:fld>
            <a:endParaRPr lang="en-US">
              <a:latin typeface="Arial" charset="0"/>
              <a:ea typeface="ＭＳ Ｐゴシック" charset="-128"/>
              <a:cs typeface="ＭＳ Ｐゴシック" charset="-128"/>
            </a:endParaRPr>
          </a:p>
        </p:txBody>
      </p:sp>
      <p:sp>
        <p:nvSpPr>
          <p:cNvPr id="67587" name="Rectangle 2"/>
          <p:cNvSpPr>
            <a:spLocks noGrp="1" noRot="1" noChangeAspect="1" noChangeArrowheads="1" noTextEdit="1"/>
          </p:cNvSpPr>
          <p:nvPr>
            <p:ph type="sldImg"/>
          </p:nvPr>
        </p:nvSpPr>
        <p:spPr>
          <a:xfrm>
            <a:off x="381000" y="685800"/>
            <a:ext cx="6096000" cy="3429000"/>
          </a:xfrm>
          <a:ln/>
        </p:spPr>
      </p:sp>
      <p:sp>
        <p:nvSpPr>
          <p:cNvPr id="6758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755136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a:lstStyle/>
          <a:p>
            <a:fld id="{2281141D-443D-3544-8B1C-A188896EC12D}" type="slidenum">
              <a:rPr lang="en-US">
                <a:latin typeface="Arial" charset="0"/>
              </a:rPr>
              <a:pPr/>
              <a:t>50</a:t>
            </a:fld>
            <a:endParaRPr lang="en-US">
              <a:latin typeface="Arial" charset="0"/>
            </a:endParaRPr>
          </a:p>
        </p:txBody>
      </p:sp>
      <p:sp>
        <p:nvSpPr>
          <p:cNvPr id="8294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a:lstStyle/>
          <a:p>
            <a:pPr eaLnBrk="1" hangingPunct="1">
              <a:spcBef>
                <a:spcPct val="0"/>
              </a:spcBef>
            </a:pPr>
            <a:r>
              <a:rPr lang="en-US" sz="2000" dirty="0">
                <a:latin typeface="Arial" charset="0"/>
              </a:rPr>
              <a:t>7 spellings: Government – February – parliament</a:t>
            </a:r>
            <a:r>
              <a:rPr lang="en-US" sz="2000" baseline="0" dirty="0">
                <a:latin typeface="Arial" charset="0"/>
              </a:rPr>
              <a:t> </a:t>
            </a:r>
            <a:r>
              <a:rPr lang="en-US" sz="2000" dirty="0">
                <a:latin typeface="Arial" charset="0"/>
              </a:rPr>
              <a:t>– separate – believe – necessary - accommodation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a:lstStyle/>
          <a:p>
            <a:fld id="{C9B8DC55-4AA3-EB48-9E92-15485D5CC4D1}" type="slidenum">
              <a:rPr lang="en-US"/>
              <a:pPr/>
              <a:t>60</a:t>
            </a:fld>
            <a:endParaRPr lang="en-US"/>
          </a:p>
        </p:txBody>
      </p:sp>
      <p:sp>
        <p:nvSpPr>
          <p:cNvPr id="91139" name="Rectangle 2"/>
          <p:cNvSpPr>
            <a:spLocks noGrp="1" noRot="1" noChangeAspect="1" noChangeArrowheads="1"/>
          </p:cNvSpPr>
          <p:nvPr>
            <p:ph type="sldImg"/>
          </p:nvPr>
        </p:nvSpPr>
        <p:spPr bwMode="auto">
          <a:xfrm>
            <a:off x="1143000" y="685800"/>
            <a:ext cx="4572000" cy="3429000"/>
          </a:xfrm>
          <a:solidFill>
            <a:srgbClr val="FFFFFF"/>
          </a:solidFill>
          <a:ln>
            <a:solidFill>
              <a:srgbClr val="000000"/>
            </a:solidFill>
            <a:miter lim="800000"/>
            <a:headEnd/>
            <a:tailEnd/>
          </a:ln>
        </p:spPr>
      </p:sp>
      <p:sp>
        <p:nvSpPr>
          <p:cNvPr id="9114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extLst>
      <p:ext uri="{BB962C8B-B14F-4D97-AF65-F5344CB8AC3E}">
        <p14:creationId xmlns:p14="http://schemas.microsoft.com/office/powerpoint/2010/main" val="3541054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DC2D1957-030D-8348-86FC-9ACFF487B6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DA4B21D0-743B-FC4F-9C43-A5339522E75A}" type="slidenum">
              <a:rPr lang="en-US" altLang="en-US" sz="1200">
                <a:latin typeface="Arial" panose="020B0604020202020204" pitchFamily="34" charset="0"/>
              </a:rPr>
              <a:pPr/>
              <a:t>61</a:t>
            </a:fld>
            <a:endParaRPr lang="en-US" altLang="en-US" sz="1200">
              <a:latin typeface="Arial" panose="020B0604020202020204" pitchFamily="34" charset="0"/>
            </a:endParaRPr>
          </a:p>
        </p:txBody>
      </p:sp>
      <p:sp>
        <p:nvSpPr>
          <p:cNvPr id="126978" name="Rectangle 2">
            <a:extLst>
              <a:ext uri="{FF2B5EF4-FFF2-40B4-BE49-F238E27FC236}">
                <a16:creationId xmlns:a16="http://schemas.microsoft.com/office/drawing/2014/main" id="{370DD7F7-BDF1-124F-8A90-3469F44791D0}"/>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1FB92939-5FAF-A44D-A307-C8B62EDA13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74155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09DC819C-8D2B-8943-B76D-D339224674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E72F9918-AE87-8443-B1BB-B30F3614CB10}" type="slidenum">
              <a:rPr lang="en-US" altLang="en-US" sz="1200">
                <a:latin typeface="Arial" panose="020B0604020202020204" pitchFamily="34" charset="0"/>
              </a:rPr>
              <a:pPr/>
              <a:t>62</a:t>
            </a:fld>
            <a:endParaRPr lang="en-US" altLang="en-US" sz="1200">
              <a:latin typeface="Arial" panose="020B0604020202020204" pitchFamily="34" charset="0"/>
            </a:endParaRPr>
          </a:p>
        </p:txBody>
      </p:sp>
      <p:sp>
        <p:nvSpPr>
          <p:cNvPr id="120834" name="Rectangle 2">
            <a:extLst>
              <a:ext uri="{FF2B5EF4-FFF2-40B4-BE49-F238E27FC236}">
                <a16:creationId xmlns:a16="http://schemas.microsoft.com/office/drawing/2014/main" id="{DCF7CED8-E777-8F43-996B-A41AC9FB89F2}"/>
              </a:ext>
            </a:extLst>
          </p:cNvPr>
          <p:cNvSpPr>
            <a:spLocks noGrp="1" noRot="1" noChangeAspect="1" noChangeArrowheads="1"/>
          </p:cNvSpPr>
          <p:nvPr>
            <p:ph type="sldImg"/>
          </p:nvPr>
        </p:nvSpPr>
        <p:spPr>
          <a:solidFill>
            <a:srgbClr val="FFFFFF"/>
          </a:solidFill>
          <a:ln/>
        </p:spPr>
      </p:sp>
      <p:sp>
        <p:nvSpPr>
          <p:cNvPr id="120835" name="Rectangle 3">
            <a:extLst>
              <a:ext uri="{FF2B5EF4-FFF2-40B4-BE49-F238E27FC236}">
                <a16:creationId xmlns:a16="http://schemas.microsoft.com/office/drawing/2014/main" id="{6F3CF8CC-5C4B-574A-8E73-8BF17EB40CAF}"/>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755607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36B971D7-CF1D-484A-92EB-94B094926901}"/>
              </a:ext>
            </a:extLst>
          </p:cNvPr>
          <p:cNvSpPr>
            <a:spLocks noGrp="1" noRot="1" noChangeAspect="1"/>
          </p:cNvSpPr>
          <p:nvPr>
            <p:ph type="sldImg"/>
          </p:nvPr>
        </p:nvSpPr>
        <p:spPr>
          <a:ln/>
        </p:spPr>
      </p:sp>
      <p:sp>
        <p:nvSpPr>
          <p:cNvPr id="70658" name="Notes Placeholder 2">
            <a:extLst>
              <a:ext uri="{FF2B5EF4-FFF2-40B4-BE49-F238E27FC236}">
                <a16:creationId xmlns:a16="http://schemas.microsoft.com/office/drawing/2014/main" id="{B1717EC2-A5CE-D549-9C5E-809884BEFA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0659" name="Slide Number Placeholder 3">
            <a:extLst>
              <a:ext uri="{FF2B5EF4-FFF2-40B4-BE49-F238E27FC236}">
                <a16:creationId xmlns:a16="http://schemas.microsoft.com/office/drawing/2014/main" id="{5EE381DC-B078-E045-A218-01A2298DA6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59CE9ECA-8054-A146-A5DF-F55F827E3C5C}" type="slidenum">
              <a:rPr lang="en-US" altLang="en-US" sz="1200">
                <a:latin typeface="Arial" panose="020B0604020202020204" pitchFamily="34" charset="0"/>
              </a:rPr>
              <a:pPr/>
              <a:t>16</a:t>
            </a:fld>
            <a:endParaRPr lang="en-US" altLang="en-US" sz="1200">
              <a:latin typeface="Arial" panose="020B0604020202020204" pitchFamily="34" charset="0"/>
            </a:endParaRPr>
          </a:p>
        </p:txBody>
      </p:sp>
    </p:spTree>
    <p:extLst>
      <p:ext uri="{BB962C8B-B14F-4D97-AF65-F5344CB8AC3E}">
        <p14:creationId xmlns:p14="http://schemas.microsoft.com/office/powerpoint/2010/main" val="2450014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3E4E1721-B88C-E84D-A606-4AA6A0B192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624775D1-B277-DE47-8D79-159A9F2B634A}" type="slidenum">
              <a:rPr lang="en-US" altLang="en-US" sz="1200">
                <a:latin typeface="Arial" panose="020B0604020202020204" pitchFamily="34" charset="0"/>
              </a:rPr>
              <a:pPr/>
              <a:t>63</a:t>
            </a:fld>
            <a:endParaRPr lang="en-US" altLang="en-US" sz="1200">
              <a:latin typeface="Arial" panose="020B0604020202020204" pitchFamily="34" charset="0"/>
            </a:endParaRPr>
          </a:p>
        </p:txBody>
      </p:sp>
      <p:sp>
        <p:nvSpPr>
          <p:cNvPr id="122882" name="Rectangle 2">
            <a:extLst>
              <a:ext uri="{FF2B5EF4-FFF2-40B4-BE49-F238E27FC236}">
                <a16:creationId xmlns:a16="http://schemas.microsoft.com/office/drawing/2014/main" id="{C67BA500-6132-BD40-AB0F-029972ECC925}"/>
              </a:ext>
            </a:extLst>
          </p:cNvPr>
          <p:cNvSpPr>
            <a:spLocks noGrp="1" noRot="1" noChangeAspect="1" noChangeArrowheads="1"/>
          </p:cNvSpPr>
          <p:nvPr>
            <p:ph type="sldImg"/>
          </p:nvPr>
        </p:nvSpPr>
        <p:spPr>
          <a:solidFill>
            <a:srgbClr val="FFFFFF"/>
          </a:solidFill>
          <a:ln/>
        </p:spPr>
      </p:sp>
      <p:sp>
        <p:nvSpPr>
          <p:cNvPr id="122883" name="Rectangle 3">
            <a:extLst>
              <a:ext uri="{FF2B5EF4-FFF2-40B4-BE49-F238E27FC236}">
                <a16:creationId xmlns:a16="http://schemas.microsoft.com/office/drawing/2014/main" id="{5B8BBD0F-0739-854B-B7DA-57D5DF826326}"/>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262023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E0B4C892-E98B-3444-A7AA-D24B3DF88C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62966C39-FC97-DC40-8E59-3971DB6EF8AF}" type="slidenum">
              <a:rPr lang="en-US" altLang="en-US" sz="1200">
                <a:latin typeface="Arial" panose="020B0604020202020204" pitchFamily="34" charset="0"/>
              </a:rPr>
              <a:pPr/>
              <a:t>64</a:t>
            </a:fld>
            <a:endParaRPr lang="en-US" altLang="en-US" sz="1200">
              <a:latin typeface="Arial" panose="020B0604020202020204" pitchFamily="34" charset="0"/>
            </a:endParaRPr>
          </a:p>
        </p:txBody>
      </p:sp>
      <p:sp>
        <p:nvSpPr>
          <p:cNvPr id="124930" name="Rectangle 2">
            <a:extLst>
              <a:ext uri="{FF2B5EF4-FFF2-40B4-BE49-F238E27FC236}">
                <a16:creationId xmlns:a16="http://schemas.microsoft.com/office/drawing/2014/main" id="{B2AD8FA3-1926-A84A-8054-1074B499A4AF}"/>
              </a:ext>
            </a:extLst>
          </p:cNvPr>
          <p:cNvSpPr>
            <a:spLocks noGrp="1" noRot="1" noChangeAspect="1" noChangeArrowheads="1"/>
          </p:cNvSpPr>
          <p:nvPr>
            <p:ph type="sldImg"/>
          </p:nvPr>
        </p:nvSpPr>
        <p:spPr>
          <a:solidFill>
            <a:srgbClr val="FFFFFF"/>
          </a:solidFill>
          <a:ln/>
        </p:spPr>
      </p:sp>
      <p:sp>
        <p:nvSpPr>
          <p:cNvPr id="124931" name="Rectangle 3">
            <a:extLst>
              <a:ext uri="{FF2B5EF4-FFF2-40B4-BE49-F238E27FC236}">
                <a16:creationId xmlns:a16="http://schemas.microsoft.com/office/drawing/2014/main" id="{B817E5A8-D71A-AD43-9724-3D5B7C29FCC3}"/>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4192661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FB01008B-022B-0841-A909-F96B466673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D8EDB24D-6AD7-AD42-BF9A-CEA36D7A9451}" type="slidenum">
              <a:rPr lang="en-US" altLang="en-US" sz="1200">
                <a:latin typeface="Arial" panose="020B0604020202020204" pitchFamily="34" charset="0"/>
              </a:rPr>
              <a:pPr/>
              <a:t>65</a:t>
            </a:fld>
            <a:endParaRPr lang="en-US" altLang="en-US" sz="1200">
              <a:latin typeface="Arial" panose="020B0604020202020204" pitchFamily="34" charset="0"/>
            </a:endParaRPr>
          </a:p>
        </p:txBody>
      </p:sp>
      <p:sp>
        <p:nvSpPr>
          <p:cNvPr id="178178" name="Rectangle 2">
            <a:extLst>
              <a:ext uri="{FF2B5EF4-FFF2-40B4-BE49-F238E27FC236}">
                <a16:creationId xmlns:a16="http://schemas.microsoft.com/office/drawing/2014/main" id="{1A6D5088-308C-7B45-9F59-1B8B4C47589E}"/>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B148393F-14BD-8E4D-938E-417138AAC2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535458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D98033-837C-2643-A54C-3C1F5F76FBDD}" type="slidenum">
              <a:rPr lang="en-US" smtClean="0"/>
              <a:pPr>
                <a:defRPr/>
              </a:pPr>
              <a:t>72</a:t>
            </a:fld>
            <a:endParaRPr lang="en-US"/>
          </a:p>
        </p:txBody>
      </p:sp>
    </p:spTree>
    <p:extLst>
      <p:ext uri="{BB962C8B-B14F-4D97-AF65-F5344CB8AC3E}">
        <p14:creationId xmlns:p14="http://schemas.microsoft.com/office/powerpoint/2010/main" val="159768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FF5F81D5-AA37-684A-9125-80482123AA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9009D026-2F22-3B4D-AB9D-FD3B1D6A8F75}" type="slidenum">
              <a:rPr lang="en-US" altLang="en-US" sz="1200">
                <a:latin typeface="Arial" panose="020B0604020202020204" pitchFamily="34" charset="0"/>
              </a:rPr>
              <a:pPr/>
              <a:t>73</a:t>
            </a:fld>
            <a:endParaRPr lang="en-US" altLang="en-US" sz="1200">
              <a:latin typeface="Arial" panose="020B0604020202020204" pitchFamily="34" charset="0"/>
            </a:endParaRPr>
          </a:p>
        </p:txBody>
      </p:sp>
      <p:sp>
        <p:nvSpPr>
          <p:cNvPr id="118786" name="Rectangle 2">
            <a:extLst>
              <a:ext uri="{FF2B5EF4-FFF2-40B4-BE49-F238E27FC236}">
                <a16:creationId xmlns:a16="http://schemas.microsoft.com/office/drawing/2014/main" id="{9CE509F3-6EAE-314D-B047-E7C736692C56}"/>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DFC2BE48-5CB3-AE40-B4B1-848498058A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511810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71D5EC34-A703-9B42-B929-49A51B9B21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CF00C43-037E-9C40-A487-06509D2535D5}" type="slidenum">
              <a:rPr lang="en-US" altLang="en-US" sz="1200"/>
              <a:pPr/>
              <a:t>82</a:t>
            </a:fld>
            <a:endParaRPr lang="en-US" altLang="en-US" sz="1200"/>
          </a:p>
        </p:txBody>
      </p:sp>
      <p:sp>
        <p:nvSpPr>
          <p:cNvPr id="183299" name="Rectangle 2">
            <a:extLst>
              <a:ext uri="{FF2B5EF4-FFF2-40B4-BE49-F238E27FC236}">
                <a16:creationId xmlns:a16="http://schemas.microsoft.com/office/drawing/2014/main" id="{1F692368-DC07-184F-88C8-B7BA0BBD39B7}"/>
              </a:ext>
            </a:extLst>
          </p:cNvPr>
          <p:cNvSpPr>
            <a:spLocks noChangeArrowheads="1"/>
          </p:cNvSpPr>
          <p:nvPr>
            <p:ph type="sldImg"/>
          </p:nvPr>
        </p:nvSpPr>
        <p:spPr>
          <a:solidFill>
            <a:srgbClr val="FFFFFF"/>
          </a:solidFill>
          <a:ln/>
        </p:spPr>
      </p:sp>
      <p:sp>
        <p:nvSpPr>
          <p:cNvPr id="183300" name="Rectangle 3">
            <a:extLst>
              <a:ext uri="{FF2B5EF4-FFF2-40B4-BE49-F238E27FC236}">
                <a16:creationId xmlns:a16="http://schemas.microsoft.com/office/drawing/2014/main" id="{E6514B13-030E-EC40-9F02-3B514DBBAD33}"/>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97089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DF6B8245-1507-9645-939B-ACF2F42DEF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9440771-A880-2248-80BE-680E671ADB61}" type="slidenum">
              <a:rPr lang="en-US" altLang="en-US" sz="1200"/>
              <a:pPr/>
              <a:t>83</a:t>
            </a:fld>
            <a:endParaRPr lang="en-US" altLang="en-US" sz="1200"/>
          </a:p>
        </p:txBody>
      </p:sp>
      <p:sp>
        <p:nvSpPr>
          <p:cNvPr id="185347" name="Rectangle 2">
            <a:extLst>
              <a:ext uri="{FF2B5EF4-FFF2-40B4-BE49-F238E27FC236}">
                <a16:creationId xmlns:a16="http://schemas.microsoft.com/office/drawing/2014/main" id="{7AE9FBBC-862E-234A-B845-A92AC9744C47}"/>
              </a:ext>
            </a:extLst>
          </p:cNvPr>
          <p:cNvSpPr>
            <a:spLocks noChangeArrowheads="1"/>
          </p:cNvSpPr>
          <p:nvPr>
            <p:ph type="sldImg"/>
          </p:nvPr>
        </p:nvSpPr>
        <p:spPr>
          <a:solidFill>
            <a:srgbClr val="FFFFFF"/>
          </a:solidFill>
          <a:ln/>
        </p:spPr>
      </p:sp>
      <p:sp>
        <p:nvSpPr>
          <p:cNvPr id="185348" name="Rectangle 3">
            <a:extLst>
              <a:ext uri="{FF2B5EF4-FFF2-40B4-BE49-F238E27FC236}">
                <a16:creationId xmlns:a16="http://schemas.microsoft.com/office/drawing/2014/main" id="{14BE37BF-7774-9D4E-A137-FE848A9FCEC3}"/>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06303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C04F6CC7-9E60-404A-9063-D23A8780CA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5F1F056-1041-624E-B8FC-4AD6368ADBEE}" type="slidenum">
              <a:rPr lang="en-US" altLang="en-US" sz="1200"/>
              <a:pPr/>
              <a:t>84</a:t>
            </a:fld>
            <a:endParaRPr lang="en-US" altLang="en-US" sz="1200"/>
          </a:p>
        </p:txBody>
      </p:sp>
      <p:sp>
        <p:nvSpPr>
          <p:cNvPr id="187395" name="Rectangle 2">
            <a:extLst>
              <a:ext uri="{FF2B5EF4-FFF2-40B4-BE49-F238E27FC236}">
                <a16:creationId xmlns:a16="http://schemas.microsoft.com/office/drawing/2014/main" id="{0147BC58-BB59-BC40-A909-473A31C8DF14}"/>
              </a:ext>
            </a:extLst>
          </p:cNvPr>
          <p:cNvSpPr>
            <a:spLocks noChangeArrowheads="1"/>
          </p:cNvSpPr>
          <p:nvPr>
            <p:ph type="sldImg"/>
          </p:nvPr>
        </p:nvSpPr>
        <p:spPr>
          <a:solidFill>
            <a:srgbClr val="FFFFFF"/>
          </a:solidFill>
          <a:ln/>
        </p:spPr>
      </p:sp>
      <p:sp>
        <p:nvSpPr>
          <p:cNvPr id="187396" name="Rectangle 3">
            <a:extLst>
              <a:ext uri="{FF2B5EF4-FFF2-40B4-BE49-F238E27FC236}">
                <a16:creationId xmlns:a16="http://schemas.microsoft.com/office/drawing/2014/main" id="{14DAD879-E808-8E4E-9085-D18DF72192D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1751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AEB7E79F-B52C-0E4C-A2AF-018EF00AF5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D936FC2-4E33-3741-B8DF-C057BA00E18D}" type="slidenum">
              <a:rPr lang="en-US" altLang="en-US" sz="1200"/>
              <a:pPr/>
              <a:t>85</a:t>
            </a:fld>
            <a:endParaRPr lang="en-US" altLang="en-US" sz="1200"/>
          </a:p>
        </p:txBody>
      </p:sp>
      <p:sp>
        <p:nvSpPr>
          <p:cNvPr id="189443" name="Rectangle 2">
            <a:extLst>
              <a:ext uri="{FF2B5EF4-FFF2-40B4-BE49-F238E27FC236}">
                <a16:creationId xmlns:a16="http://schemas.microsoft.com/office/drawing/2014/main" id="{EEB01BA7-8E30-334B-99D3-C196F30AA4F1}"/>
              </a:ext>
            </a:extLst>
          </p:cNvPr>
          <p:cNvSpPr>
            <a:spLocks noChangeArrowheads="1"/>
          </p:cNvSpPr>
          <p:nvPr>
            <p:ph type="sldImg"/>
          </p:nvPr>
        </p:nvSpPr>
        <p:spPr>
          <a:solidFill>
            <a:srgbClr val="FFFFFF"/>
          </a:solidFill>
          <a:ln/>
        </p:spPr>
      </p:sp>
      <p:sp>
        <p:nvSpPr>
          <p:cNvPr id="189444" name="Rectangle 3">
            <a:extLst>
              <a:ext uri="{FF2B5EF4-FFF2-40B4-BE49-F238E27FC236}">
                <a16:creationId xmlns:a16="http://schemas.microsoft.com/office/drawing/2014/main" id="{FD63E37C-47AB-4841-9298-77BE1D68BE33}"/>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24712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FF5F81D5-AA37-684A-9125-80482123AA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9009D026-2F22-3B4D-AB9D-FD3B1D6A8F75}" type="slidenum">
              <a:rPr lang="en-US" altLang="en-US" sz="1200">
                <a:latin typeface="Arial" panose="020B0604020202020204" pitchFamily="34" charset="0"/>
              </a:rPr>
              <a:pPr/>
              <a:t>86</a:t>
            </a:fld>
            <a:endParaRPr lang="en-US" altLang="en-US" sz="1200">
              <a:latin typeface="Arial" panose="020B0604020202020204" pitchFamily="34" charset="0"/>
            </a:endParaRPr>
          </a:p>
        </p:txBody>
      </p:sp>
      <p:sp>
        <p:nvSpPr>
          <p:cNvPr id="118786" name="Rectangle 2">
            <a:extLst>
              <a:ext uri="{FF2B5EF4-FFF2-40B4-BE49-F238E27FC236}">
                <a16:creationId xmlns:a16="http://schemas.microsoft.com/office/drawing/2014/main" id="{9CE509F3-6EAE-314D-B047-E7C736692C56}"/>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DFC2BE48-5CB3-AE40-B4B1-848498058A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681000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23</a:t>
            </a:fld>
            <a:endParaRPr lang="en-US"/>
          </a:p>
        </p:txBody>
      </p:sp>
      <p:sp>
        <p:nvSpPr>
          <p:cNvPr id="4915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extLst>
      <p:ext uri="{BB962C8B-B14F-4D97-AF65-F5344CB8AC3E}">
        <p14:creationId xmlns:p14="http://schemas.microsoft.com/office/powerpoint/2010/main" val="3795760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9515709D-FC0A-BB40-BC41-BBD19479E9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C1DB07BB-1EE3-834E-B74D-56D0D17BFF76}" type="slidenum">
              <a:rPr lang="en-US" altLang="en-US" sz="1200">
                <a:latin typeface="Arial" panose="020B0604020202020204" pitchFamily="34" charset="0"/>
              </a:rPr>
              <a:pPr/>
              <a:t>98</a:t>
            </a:fld>
            <a:endParaRPr lang="en-US" altLang="en-US" sz="1200">
              <a:latin typeface="Arial" panose="020B0604020202020204" pitchFamily="34" charset="0"/>
            </a:endParaRPr>
          </a:p>
        </p:txBody>
      </p:sp>
      <p:sp>
        <p:nvSpPr>
          <p:cNvPr id="114690" name="Rectangle 2">
            <a:extLst>
              <a:ext uri="{FF2B5EF4-FFF2-40B4-BE49-F238E27FC236}">
                <a16:creationId xmlns:a16="http://schemas.microsoft.com/office/drawing/2014/main" id="{6B3DC594-FA52-074B-BB5C-E9E3287921C1}"/>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6A2C5C53-C0C6-4C43-9031-D3E56DEE41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255299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24</a:t>
            </a:fld>
            <a:endParaRPr lang="en-US"/>
          </a:p>
        </p:txBody>
      </p:sp>
      <p:sp>
        <p:nvSpPr>
          <p:cNvPr id="51203" name="Rectangle 2"/>
          <p:cNvSpPr>
            <a:spLocks noGrp="1" noRot="1" noChangeAspect="1" noChangeArrowheads="1"/>
          </p:cNvSpPr>
          <p:nvPr>
            <p:ph type="sldImg"/>
          </p:nvPr>
        </p:nvSpPr>
        <p:spPr bwMode="auto">
          <a:xfrm>
            <a:off x="1143000" y="685800"/>
            <a:ext cx="4572000" cy="3429000"/>
          </a:xfrm>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extLst>
      <p:ext uri="{BB962C8B-B14F-4D97-AF65-F5344CB8AC3E}">
        <p14:creationId xmlns:p14="http://schemas.microsoft.com/office/powerpoint/2010/main" val="358240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FF5F81D5-AA37-684A-9125-80482123AA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9009D026-2F22-3B4D-AB9D-FD3B1D6A8F75}" type="slidenum">
              <a:rPr lang="en-US" altLang="en-US" sz="1200">
                <a:latin typeface="Arial" panose="020B0604020202020204" pitchFamily="34" charset="0"/>
              </a:rPr>
              <a:pPr/>
              <a:t>25</a:t>
            </a:fld>
            <a:endParaRPr lang="en-US" altLang="en-US" sz="1200">
              <a:latin typeface="Arial" panose="020B0604020202020204" pitchFamily="34" charset="0"/>
            </a:endParaRPr>
          </a:p>
        </p:txBody>
      </p:sp>
      <p:sp>
        <p:nvSpPr>
          <p:cNvPr id="118786" name="Rectangle 2">
            <a:extLst>
              <a:ext uri="{FF2B5EF4-FFF2-40B4-BE49-F238E27FC236}">
                <a16:creationId xmlns:a16="http://schemas.microsoft.com/office/drawing/2014/main" id="{9CE509F3-6EAE-314D-B047-E7C736692C56}"/>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DFC2BE48-5CB3-AE40-B4B1-848498058A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4200354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a:lstStyle/>
          <a:p>
            <a:fld id="{C9B8DC55-4AA3-EB48-9E92-15485D5CC4D1}" type="slidenum">
              <a:rPr lang="en-US"/>
              <a:pPr/>
              <a:t>26</a:t>
            </a:fld>
            <a:endParaRPr lang="en-US"/>
          </a:p>
        </p:txBody>
      </p:sp>
      <p:sp>
        <p:nvSpPr>
          <p:cNvPr id="91139"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9114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extLst>
      <p:ext uri="{BB962C8B-B14F-4D97-AF65-F5344CB8AC3E}">
        <p14:creationId xmlns:p14="http://schemas.microsoft.com/office/powerpoint/2010/main" val="808303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712E3-F87D-F04A-A698-6FEA9F4BDD8E}" type="slidenum">
              <a:rPr lang="en-US">
                <a:latin typeface="Arial" charset="0"/>
                <a:ea typeface="ＭＳ Ｐゴシック" charset="-128"/>
                <a:cs typeface="ＭＳ Ｐゴシック" charset="-128"/>
              </a:rPr>
              <a:pPr/>
              <a:t>41</a:t>
            </a:fld>
            <a:endParaRPr lang="en-US">
              <a:latin typeface="Arial" charset="0"/>
              <a:ea typeface="ＭＳ Ｐゴシック" charset="-128"/>
              <a:cs typeface="ＭＳ Ｐゴシック" charset="-128"/>
            </a:endParaRPr>
          </a:p>
        </p:txBody>
      </p:sp>
      <p:sp>
        <p:nvSpPr>
          <p:cNvPr id="53251" name="Rectangle 2"/>
          <p:cNvSpPr>
            <a:spLocks noGrp="1" noRot="1" noChangeAspect="1" noChangeArrowheads="1" noTextEdit="1"/>
          </p:cNvSpPr>
          <p:nvPr>
            <p:ph type="sldImg"/>
          </p:nvPr>
        </p:nvSpPr>
        <p:spPr>
          <a:xfrm>
            <a:off x="381000" y="685800"/>
            <a:ext cx="6096000" cy="3429000"/>
          </a:xfrm>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774725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712E3-F87D-F04A-A698-6FEA9F4BDD8E}" type="slidenum">
              <a:rPr lang="en-US">
                <a:latin typeface="Arial" charset="0"/>
                <a:ea typeface="ＭＳ Ｐゴシック" charset="-128"/>
                <a:cs typeface="ＭＳ Ｐゴシック" charset="-128"/>
              </a:rPr>
              <a:pPr/>
              <a:t>42</a:t>
            </a:fld>
            <a:endParaRPr lang="en-US">
              <a:latin typeface="Arial" charset="0"/>
              <a:ea typeface="ＭＳ Ｐゴシック" charset="-128"/>
              <a:cs typeface="ＭＳ Ｐゴシック" charset="-128"/>
            </a:endParaRPr>
          </a:p>
        </p:txBody>
      </p:sp>
      <p:sp>
        <p:nvSpPr>
          <p:cNvPr id="53251" name="Rectangle 2"/>
          <p:cNvSpPr>
            <a:spLocks noGrp="1" noRot="1" noChangeAspect="1" noChangeArrowheads="1" noTextEdit="1"/>
          </p:cNvSpPr>
          <p:nvPr>
            <p:ph type="sldImg"/>
          </p:nvPr>
        </p:nvSpPr>
        <p:spPr>
          <a:xfrm>
            <a:off x="381000" y="685800"/>
            <a:ext cx="6096000" cy="3429000"/>
          </a:xfrm>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88059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B284888F-390C-884E-8650-AB5C51AF7E82}" type="slidenum">
              <a:rPr lang="en-US">
                <a:latin typeface="Arial" charset="0"/>
                <a:ea typeface="ＭＳ Ｐゴシック" charset="-128"/>
                <a:cs typeface="ＭＳ Ｐゴシック" charset="-128"/>
              </a:rPr>
              <a:pPr/>
              <a:t>43</a:t>
            </a:fld>
            <a:endParaRPr lang="en-US">
              <a:latin typeface="Arial" charset="0"/>
              <a:ea typeface="ＭＳ Ｐゴシック" charset="-128"/>
              <a:cs typeface="ＭＳ Ｐゴシック" charset="-128"/>
            </a:endParaRPr>
          </a:p>
        </p:txBody>
      </p:sp>
      <p:sp>
        <p:nvSpPr>
          <p:cNvPr id="55299" name="Rectangle 2"/>
          <p:cNvSpPr>
            <a:spLocks noGrp="1" noRot="1" noChangeAspect="1" noChangeArrowheads="1" noTextEdit="1"/>
          </p:cNvSpPr>
          <p:nvPr>
            <p:ph type="sldImg"/>
          </p:nvPr>
        </p:nvSpPr>
        <p:spPr>
          <a:xfrm>
            <a:off x="381000" y="685800"/>
            <a:ext cx="6096000" cy="3429000"/>
          </a:xfrm>
          <a:ln/>
        </p:spPr>
      </p:sp>
      <p:sp>
        <p:nvSpPr>
          <p:cNvPr id="5530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057637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teachingleaders.org.uk/" TargetMode="External"/><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teachingleaders.org.uk/" TargetMode="External"/><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teachingleaders.org.uk/" TargetMode="External"/><Relationship Id="rId1" Type="http://schemas.openxmlformats.org/officeDocument/2006/relationships/slideMaster" Target="../slideMasters/slideMaster4.xml"/><Relationship Id="rId4"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38F730B-05AD-374A-940A-34BAECE5D919}" type="datetime1">
              <a:rPr lang="en-US"/>
              <a:pPr>
                <a:defRPr/>
              </a:pPr>
              <a:t>3/19/18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4E5A9D-8753-1448-B69E-5FCEF25B338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C1D6D28-1760-294A-8E71-34E352B62639}" type="datetime1">
              <a:rPr lang="en-US"/>
              <a:pPr>
                <a:defRPr/>
              </a:pPr>
              <a:t>3/19/18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51949B-194D-6348-AD10-7AD7589358D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6B88CCCE-D21B-E64C-83AE-1B1B42309679}" type="datetime1">
              <a:rPr lang="en-US"/>
              <a:pPr>
                <a:defRPr/>
              </a:pPr>
              <a:t>3/19/18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36A08C-09F7-C048-9E0F-B7C38640522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0"/>
            <a:ext cx="9144000" cy="6093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a:solidFill>
                <a:prstClr val="white"/>
              </a:solidFill>
              <a:latin typeface="Calibri"/>
            </a:endParaRP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469" t="8333" r="8516" b="11151"/>
          <a:stretch/>
        </p:blipFill>
        <p:spPr>
          <a:xfrm>
            <a:off x="1262617" y="58323"/>
            <a:ext cx="6618787" cy="5976663"/>
          </a:xfrm>
          <a:prstGeom prst="rect">
            <a:avLst/>
          </a:prstGeom>
        </p:spPr>
      </p:pic>
    </p:spTree>
    <p:extLst>
      <p:ext uri="{BB962C8B-B14F-4D97-AF65-F5344CB8AC3E}">
        <p14:creationId xmlns:p14="http://schemas.microsoft.com/office/powerpoint/2010/main" val="1131245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1540" y="368661"/>
            <a:ext cx="6491064" cy="703283"/>
          </a:xfrm>
          <a:prstGeom prst="rect">
            <a:avLst/>
          </a:prstGeo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1219209"/>
            <a:ext cx="8229600" cy="4800599"/>
          </a:xfrm>
          <a:prstGeom prst="rect">
            <a:avLst/>
          </a:prstGeom>
        </p:spPr>
        <p:txBody>
          <a:bodyPr/>
          <a:lstStyle>
            <a:lvl1pPr>
              <a:defRPr>
                <a:solidFill>
                  <a:srgbClr val="3D4F5B"/>
                </a:solidFill>
              </a:defRPr>
            </a:lvl1pPr>
            <a:lvl2pPr>
              <a:defRPr sz="1600">
                <a:solidFill>
                  <a:srgbClr val="3D4F5B"/>
                </a:solidFill>
              </a:defRPr>
            </a:lvl2pPr>
            <a:lvl3pPr>
              <a:defRPr sz="1200">
                <a:solidFill>
                  <a:srgbClr val="3D4F5B"/>
                </a:solidFill>
              </a:defRPr>
            </a:lvl3pPr>
            <a:lvl4pPr>
              <a:defRPr sz="1200">
                <a:solidFill>
                  <a:srgbClr val="3D4F5B"/>
                </a:solidFill>
              </a:defRPr>
            </a:lvl4pPr>
            <a:lvl5pPr>
              <a:defRPr sz="1200">
                <a:solidFill>
                  <a:srgbClr val="3D4F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38304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6491064" cy="70328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219200"/>
            <a:ext cx="4038600" cy="4876800"/>
          </a:xfrm>
          <a:prstGeom prst="rect">
            <a:avLst/>
          </a:prstGeom>
        </p:spPr>
        <p:txBody>
          <a:bodyPr/>
          <a:lstStyle>
            <a:lvl1pPr>
              <a:defRPr sz="2200"/>
            </a:lvl1pPr>
            <a:lvl2pPr>
              <a:defRPr sz="16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219200"/>
            <a:ext cx="4038600" cy="4876800"/>
          </a:xfrm>
          <a:prstGeom prst="rect">
            <a:avLst/>
          </a:prstGeom>
        </p:spPr>
        <p:txBody>
          <a:bodyPr/>
          <a:lstStyle>
            <a:lvl1pPr>
              <a:defRPr sz="2200"/>
            </a:lvl1pPr>
            <a:lvl2pPr>
              <a:defRPr sz="16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14163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6491064" cy="70328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525297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1" descr="cid:image001.gif@01C986B6.F9CEA890">
            <a:hlinkClick r:id="rId2"/>
          </p:cNvPr>
          <p:cNvPicPr>
            <a:picLocks noChangeAspect="1" noChangeArrowheads="1"/>
          </p:cNvPicPr>
          <p:nvPr userDrawn="1"/>
        </p:nvPicPr>
        <p:blipFill>
          <a:blip r:embed="rId3" cstate="print"/>
          <a:srcRect r="782" b="80707"/>
          <a:stretch>
            <a:fillRect/>
          </a:stretch>
        </p:blipFill>
        <p:spPr bwMode="auto">
          <a:xfrm>
            <a:off x="0" y="6115072"/>
            <a:ext cx="9072530" cy="171448"/>
          </a:xfrm>
          <a:prstGeom prst="rect">
            <a:avLst/>
          </a:prstGeom>
          <a:noFill/>
          <a:ln w="9525">
            <a:noFill/>
            <a:miter lim="800000"/>
            <a:headEnd/>
            <a:tailEnd/>
          </a:ln>
        </p:spPr>
      </p:pic>
      <p:pic>
        <p:nvPicPr>
          <p:cNvPr id="8" name="Picture 7" descr="TL_logo.jpg"/>
          <p:cNvPicPr>
            <a:picLocks noChangeAspect="1"/>
          </p:cNvPicPr>
          <p:nvPr userDrawn="1"/>
        </p:nvPicPr>
        <p:blipFill>
          <a:blip r:embed="rId4" cstate="print"/>
          <a:stretch>
            <a:fillRect/>
          </a:stretch>
        </p:blipFill>
        <p:spPr>
          <a:xfrm>
            <a:off x="71406" y="142861"/>
            <a:ext cx="2857520" cy="425167"/>
          </a:xfrm>
          <a:prstGeom prst="rect">
            <a:avLst/>
          </a:prstGeom>
        </p:spPr>
      </p:pic>
    </p:spTree>
    <p:extLst>
      <p:ext uri="{BB962C8B-B14F-4D97-AF65-F5344CB8AC3E}">
        <p14:creationId xmlns:p14="http://schemas.microsoft.com/office/powerpoint/2010/main" val="1128836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0"/>
            <a:ext cx="9144000" cy="6093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a:solidFill>
                <a:prstClr val="white"/>
              </a:solidFill>
              <a:latin typeface="Calibri"/>
            </a:endParaRP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469" t="8333" r="8516" b="11151"/>
          <a:stretch/>
        </p:blipFill>
        <p:spPr>
          <a:xfrm>
            <a:off x="1262615" y="58322"/>
            <a:ext cx="6618787" cy="5976663"/>
          </a:xfrm>
          <a:prstGeom prst="rect">
            <a:avLst/>
          </a:prstGeom>
        </p:spPr>
      </p:pic>
    </p:spTree>
    <p:extLst>
      <p:ext uri="{BB962C8B-B14F-4D97-AF65-F5344CB8AC3E}">
        <p14:creationId xmlns:p14="http://schemas.microsoft.com/office/powerpoint/2010/main" val="1131245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1540" y="368661"/>
            <a:ext cx="6491064" cy="703283"/>
          </a:xfrm>
          <a:prstGeom prst="rect">
            <a:avLst/>
          </a:prstGeo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1219207"/>
            <a:ext cx="8229600" cy="4800599"/>
          </a:xfrm>
          <a:prstGeom prst="rect">
            <a:avLst/>
          </a:prstGeom>
        </p:spPr>
        <p:txBody>
          <a:bodyPr/>
          <a:lstStyle>
            <a:lvl1pPr>
              <a:defRPr>
                <a:solidFill>
                  <a:srgbClr val="3D4F5B"/>
                </a:solidFill>
              </a:defRPr>
            </a:lvl1pPr>
            <a:lvl2pPr>
              <a:defRPr sz="1600">
                <a:solidFill>
                  <a:srgbClr val="3D4F5B"/>
                </a:solidFill>
              </a:defRPr>
            </a:lvl2pPr>
            <a:lvl3pPr>
              <a:defRPr sz="1200">
                <a:solidFill>
                  <a:srgbClr val="3D4F5B"/>
                </a:solidFill>
              </a:defRPr>
            </a:lvl3pPr>
            <a:lvl4pPr>
              <a:defRPr sz="1200">
                <a:solidFill>
                  <a:srgbClr val="3D4F5B"/>
                </a:solidFill>
              </a:defRPr>
            </a:lvl4pPr>
            <a:lvl5pPr>
              <a:defRPr sz="1200">
                <a:solidFill>
                  <a:srgbClr val="3D4F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38304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6491064" cy="70328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219200"/>
            <a:ext cx="4038600" cy="4876800"/>
          </a:xfrm>
          <a:prstGeom prst="rect">
            <a:avLst/>
          </a:prstGeom>
        </p:spPr>
        <p:txBody>
          <a:bodyPr/>
          <a:lstStyle>
            <a:lvl1pPr>
              <a:defRPr sz="2200"/>
            </a:lvl1pPr>
            <a:lvl2pPr>
              <a:defRPr sz="16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219200"/>
            <a:ext cx="4038600" cy="4876800"/>
          </a:xfrm>
          <a:prstGeom prst="rect">
            <a:avLst/>
          </a:prstGeom>
        </p:spPr>
        <p:txBody>
          <a:bodyPr/>
          <a:lstStyle>
            <a:lvl1pPr>
              <a:defRPr sz="2200"/>
            </a:lvl1pPr>
            <a:lvl2pPr>
              <a:defRPr sz="16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1416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67BBE4A4-6BE3-EC4B-B419-516B0278AC07}" type="datetime1">
              <a:rPr lang="en-US"/>
              <a:pPr>
                <a:defRPr/>
              </a:pPr>
              <a:t>3/19/18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0CBD87-A148-C642-A017-DFC1EAA16CF4}"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6491064" cy="70328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525297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1" descr="cid:image001.gif@01C986B6.F9CEA890">
            <a:hlinkClick r:id="rId2"/>
          </p:cNvPr>
          <p:cNvPicPr>
            <a:picLocks noChangeAspect="1" noChangeArrowheads="1"/>
          </p:cNvPicPr>
          <p:nvPr userDrawn="1"/>
        </p:nvPicPr>
        <p:blipFill>
          <a:blip r:embed="rId3" cstate="print"/>
          <a:srcRect r="782" b="80707"/>
          <a:stretch>
            <a:fillRect/>
          </a:stretch>
        </p:blipFill>
        <p:spPr bwMode="auto">
          <a:xfrm>
            <a:off x="0" y="6115072"/>
            <a:ext cx="9072530" cy="171448"/>
          </a:xfrm>
          <a:prstGeom prst="rect">
            <a:avLst/>
          </a:prstGeom>
          <a:noFill/>
          <a:ln w="9525">
            <a:noFill/>
            <a:miter lim="800000"/>
            <a:headEnd/>
            <a:tailEnd/>
          </a:ln>
        </p:spPr>
      </p:pic>
      <p:pic>
        <p:nvPicPr>
          <p:cNvPr id="8" name="Picture 7" descr="TL_logo.jpg"/>
          <p:cNvPicPr>
            <a:picLocks noChangeAspect="1"/>
          </p:cNvPicPr>
          <p:nvPr userDrawn="1"/>
        </p:nvPicPr>
        <p:blipFill>
          <a:blip r:embed="rId4" cstate="print"/>
          <a:stretch>
            <a:fillRect/>
          </a:stretch>
        </p:blipFill>
        <p:spPr>
          <a:xfrm>
            <a:off x="71406" y="142859"/>
            <a:ext cx="2857520" cy="425167"/>
          </a:xfrm>
          <a:prstGeom prst="rect">
            <a:avLst/>
          </a:prstGeom>
        </p:spPr>
      </p:pic>
    </p:spTree>
    <p:extLst>
      <p:ext uri="{BB962C8B-B14F-4D97-AF65-F5344CB8AC3E}">
        <p14:creationId xmlns:p14="http://schemas.microsoft.com/office/powerpoint/2010/main" val="1128836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0"/>
            <a:ext cx="9144000" cy="6093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a:solidFill>
                <a:prstClr val="white"/>
              </a:solidFill>
              <a:latin typeface="Calibri"/>
            </a:endParaRP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469" t="8333" r="8516" b="11151"/>
          <a:stretch/>
        </p:blipFill>
        <p:spPr>
          <a:xfrm>
            <a:off x="1262611" y="58319"/>
            <a:ext cx="6618787" cy="5976663"/>
          </a:xfrm>
          <a:prstGeom prst="rect">
            <a:avLst/>
          </a:prstGeom>
        </p:spPr>
      </p:pic>
    </p:spTree>
    <p:extLst>
      <p:ext uri="{BB962C8B-B14F-4D97-AF65-F5344CB8AC3E}">
        <p14:creationId xmlns:p14="http://schemas.microsoft.com/office/powerpoint/2010/main" val="1131245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1540" y="368661"/>
            <a:ext cx="6491064" cy="703283"/>
          </a:xfrm>
          <a:prstGeom prst="rect">
            <a:avLst/>
          </a:prstGeo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1219205"/>
            <a:ext cx="8229600" cy="4800599"/>
          </a:xfrm>
          <a:prstGeom prst="rect">
            <a:avLst/>
          </a:prstGeom>
        </p:spPr>
        <p:txBody>
          <a:bodyPr/>
          <a:lstStyle>
            <a:lvl1pPr>
              <a:defRPr>
                <a:solidFill>
                  <a:srgbClr val="3D4F5B"/>
                </a:solidFill>
              </a:defRPr>
            </a:lvl1pPr>
            <a:lvl2pPr>
              <a:defRPr sz="1600">
                <a:solidFill>
                  <a:srgbClr val="3D4F5B"/>
                </a:solidFill>
              </a:defRPr>
            </a:lvl2pPr>
            <a:lvl3pPr>
              <a:defRPr sz="1200">
                <a:solidFill>
                  <a:srgbClr val="3D4F5B"/>
                </a:solidFill>
              </a:defRPr>
            </a:lvl3pPr>
            <a:lvl4pPr>
              <a:defRPr sz="1200">
                <a:solidFill>
                  <a:srgbClr val="3D4F5B"/>
                </a:solidFill>
              </a:defRPr>
            </a:lvl4pPr>
            <a:lvl5pPr>
              <a:defRPr sz="1200">
                <a:solidFill>
                  <a:srgbClr val="3D4F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38304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6491064" cy="70328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219200"/>
            <a:ext cx="4038600" cy="4876800"/>
          </a:xfrm>
          <a:prstGeom prst="rect">
            <a:avLst/>
          </a:prstGeom>
        </p:spPr>
        <p:txBody>
          <a:bodyPr/>
          <a:lstStyle>
            <a:lvl1pPr>
              <a:defRPr sz="2200"/>
            </a:lvl1pPr>
            <a:lvl2pPr>
              <a:defRPr sz="16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219200"/>
            <a:ext cx="4038600" cy="4876800"/>
          </a:xfrm>
          <a:prstGeom prst="rect">
            <a:avLst/>
          </a:prstGeom>
        </p:spPr>
        <p:txBody>
          <a:bodyPr/>
          <a:lstStyle>
            <a:lvl1pPr>
              <a:defRPr sz="2200"/>
            </a:lvl1pPr>
            <a:lvl2pPr>
              <a:defRPr sz="16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14163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6491064" cy="70328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525297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1" descr="cid:image001.gif@01C986B6.F9CEA890">
            <a:hlinkClick r:id="rId2"/>
          </p:cNvPr>
          <p:cNvPicPr>
            <a:picLocks noChangeAspect="1" noChangeArrowheads="1"/>
          </p:cNvPicPr>
          <p:nvPr userDrawn="1"/>
        </p:nvPicPr>
        <p:blipFill>
          <a:blip r:embed="rId3" cstate="print"/>
          <a:srcRect r="782" b="80707"/>
          <a:stretch>
            <a:fillRect/>
          </a:stretch>
        </p:blipFill>
        <p:spPr bwMode="auto">
          <a:xfrm>
            <a:off x="0" y="6115072"/>
            <a:ext cx="9072530" cy="171448"/>
          </a:xfrm>
          <a:prstGeom prst="rect">
            <a:avLst/>
          </a:prstGeom>
          <a:noFill/>
          <a:ln w="9525">
            <a:noFill/>
            <a:miter lim="800000"/>
            <a:headEnd/>
            <a:tailEnd/>
          </a:ln>
        </p:spPr>
      </p:pic>
      <p:pic>
        <p:nvPicPr>
          <p:cNvPr id="8" name="Picture 7" descr="TL_logo.jpg"/>
          <p:cNvPicPr>
            <a:picLocks noChangeAspect="1"/>
          </p:cNvPicPr>
          <p:nvPr userDrawn="1"/>
        </p:nvPicPr>
        <p:blipFill>
          <a:blip r:embed="rId4" cstate="print"/>
          <a:stretch>
            <a:fillRect/>
          </a:stretch>
        </p:blipFill>
        <p:spPr>
          <a:xfrm>
            <a:off x="71406" y="142857"/>
            <a:ext cx="2857520" cy="425167"/>
          </a:xfrm>
          <a:prstGeom prst="rect">
            <a:avLst/>
          </a:prstGeom>
        </p:spPr>
      </p:pic>
    </p:spTree>
    <p:extLst>
      <p:ext uri="{BB962C8B-B14F-4D97-AF65-F5344CB8AC3E}">
        <p14:creationId xmlns:p14="http://schemas.microsoft.com/office/powerpoint/2010/main" val="1128836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EB99D0B0-737B-B741-9A6B-5FD00FF1068E}" type="datetime1">
              <a:rPr lang="en-US"/>
              <a:pPr>
                <a:defRPr/>
              </a:pPr>
              <a:t>3/19/18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CBEC67-4393-124A-AC4E-A2551D981B4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E4A0FC6D-9763-7B45-AA0D-6871D3A619B4}" type="datetime1">
              <a:rPr lang="en-US"/>
              <a:pPr>
                <a:defRPr/>
              </a:pPr>
              <a:t>3/19/18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347D4F-1B46-3746-957B-BCFEAFB8A63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17E44935-0FC9-0043-A1E3-F05344F8399C}" type="datetime1">
              <a:rPr lang="en-US"/>
              <a:pPr>
                <a:defRPr/>
              </a:pPr>
              <a:t>3/19/18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B9F599B-5D06-F642-9DDE-753504DC1E9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C7F8FD6-D987-4E42-8FBE-1034DBBE85D6}" type="datetime1">
              <a:rPr lang="en-US"/>
              <a:pPr>
                <a:defRPr/>
              </a:pPr>
              <a:t>3/19/18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4FEB6EE-CD69-2C4E-9424-4B23E021366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1E0869-CCAC-5E4C-98E0-C7A0238D43E1}" type="datetime1">
              <a:rPr lang="en-US"/>
              <a:pPr>
                <a:defRPr/>
              </a:pPr>
              <a:t>3/19/18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71FCB25-FA31-7F41-ABF9-621AF4860D2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A4B300CA-E39F-8F4E-AEB6-EEB16842A219}" type="datetime1">
              <a:rPr lang="en-US"/>
              <a:pPr>
                <a:defRPr/>
              </a:pPr>
              <a:t>3/19/18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EB78A7-1367-2B4B-9FE8-377FF7DA025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6356B272-E944-E944-B9AD-EDD861A6BDAA}" type="datetime1">
              <a:rPr lang="en-US"/>
              <a:pPr>
                <a:defRPr/>
              </a:pPr>
              <a:t>3/19/18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4A90CF-5262-124C-B531-34E4513E844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9.xml"/><Relationship Id="rId7" Type="http://schemas.openxmlformats.org/officeDocument/2006/relationships/image" Target="../media/image1.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24.xml"/><Relationship Id="rId7" Type="http://schemas.openxmlformats.org/officeDocument/2006/relationships/image" Target="../media/image1.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080F"/>
            </a:gs>
            <a:gs pos="89999">
              <a:srgbClr val="03080F"/>
            </a:gs>
            <a:gs pos="100000">
              <a:srgbClr val="FFFFFF"/>
            </a:gs>
          </a:gsLst>
          <a:lin ang="378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a:defRPr/>
            </a:pPr>
            <a:fld id="{B6C7E0FA-D803-6245-994C-38D7B196184B}" type="datetime1">
              <a:rPr lang="en-US"/>
              <a:pPr>
                <a:defRPr/>
              </a:pPr>
              <a:t>3/19/18</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a:defRPr/>
            </a:pPr>
            <a:fld id="{6511AF8B-733C-CA45-A62A-FCEC9829E7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7094" y="6372629"/>
            <a:ext cx="846807" cy="396824"/>
          </a:xfrm>
          <a:prstGeom prst="rect">
            <a:avLst/>
          </a:prstGeom>
        </p:spPr>
      </p:pic>
      <p:sp>
        <p:nvSpPr>
          <p:cNvPr id="22" name="Title Placeholder 1"/>
          <p:cNvSpPr>
            <a:spLocks noGrp="1"/>
          </p:cNvSpPr>
          <p:nvPr>
            <p:ph type="title"/>
          </p:nvPr>
        </p:nvSpPr>
        <p:spPr>
          <a:xfrm>
            <a:off x="476682" y="287317"/>
            <a:ext cx="6347599" cy="703283"/>
          </a:xfrm>
          <a:prstGeom prst="rect">
            <a:avLst/>
          </a:prstGeom>
        </p:spPr>
        <p:txBody>
          <a:bodyPr vert="horz" lIns="91440" tIns="45720" rIns="91440" bIns="45720" rtlCol="0" anchor="b">
            <a:normAutofit/>
          </a:bodyPr>
          <a:lstStyle/>
          <a:p>
            <a:br>
              <a:rPr lang="en-US" dirty="0"/>
            </a:br>
            <a:br>
              <a:rPr lang="en-US" dirty="0"/>
            </a:br>
            <a:br>
              <a:rPr lang="en-US" dirty="0"/>
            </a:br>
            <a:br>
              <a:rPr lang="en-US" dirty="0"/>
            </a:br>
            <a:br>
              <a:rPr lang="en-US" dirty="0"/>
            </a:br>
            <a:r>
              <a:rPr lang="en-US" dirty="0"/>
              <a:t>Headline (Arial 26)</a:t>
            </a:r>
            <a:endParaRPr lang="en-GB" dirty="0"/>
          </a:p>
        </p:txBody>
      </p:sp>
      <p:sp>
        <p:nvSpPr>
          <p:cNvPr id="23" name="Text Placeholder 2"/>
          <p:cNvSpPr>
            <a:spLocks noGrp="1"/>
          </p:cNvSpPr>
          <p:nvPr>
            <p:ph type="body" idx="1"/>
          </p:nvPr>
        </p:nvSpPr>
        <p:spPr>
          <a:xfrm>
            <a:off x="457200" y="1219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Footer Placeholder 4"/>
          <p:cNvSpPr txBox="1">
            <a:spLocks/>
          </p:cNvSpPr>
          <p:nvPr/>
        </p:nvSpPr>
        <p:spPr>
          <a:xfrm>
            <a:off x="1500166" y="6416676"/>
            <a:ext cx="2895600" cy="365125"/>
          </a:xfrm>
          <a:prstGeom prst="rect">
            <a:avLst/>
          </a:prstGeom>
        </p:spPr>
        <p:txBody>
          <a:bodyPr vert="horz" lIns="91440" tIns="45720" rIns="91440" bIns="45720" rtlCol="0" anchor="ctr"/>
          <a:lstStyle>
            <a:lvl1pPr algn="l">
              <a:defRPr>
                <a:solidFill>
                  <a:srgbClr val="2999A5"/>
                </a:solidFill>
              </a:defRPr>
            </a:lvl1pPr>
          </a:lstStyle>
          <a:p>
            <a:pPr defTabSz="914400" fontAlgn="auto">
              <a:spcBef>
                <a:spcPts val="0"/>
              </a:spcBef>
              <a:spcAft>
                <a:spcPts val="0"/>
              </a:spcAft>
              <a:defRPr/>
            </a:pPr>
            <a:r>
              <a:rPr lang="en-GB" sz="1000" dirty="0">
                <a:latin typeface="Helvetica Neue"/>
                <a:ea typeface="+mn-ea"/>
                <a:cs typeface="+mn-cs"/>
              </a:rPr>
              <a:t>TL Residential</a:t>
            </a:r>
          </a:p>
        </p:txBody>
      </p:sp>
      <p:sp>
        <p:nvSpPr>
          <p:cNvPr id="25" name="Slide Number Placeholder 5"/>
          <p:cNvSpPr txBox="1">
            <a:spLocks/>
          </p:cNvSpPr>
          <p:nvPr/>
        </p:nvSpPr>
        <p:spPr>
          <a:xfrm>
            <a:off x="476672" y="6416676"/>
            <a:ext cx="1143000" cy="365125"/>
          </a:xfrm>
          <a:prstGeom prst="rect">
            <a:avLst/>
          </a:prstGeom>
        </p:spPr>
        <p:txBody>
          <a:bodyPr vert="horz" lIns="91440" tIns="45720" rIns="91440" bIns="45720" rtlCol="0" anchor="ctr"/>
          <a:lstStyle>
            <a:lvl1pPr>
              <a:defRPr>
                <a:solidFill>
                  <a:srgbClr val="2999A5"/>
                </a:solidFill>
              </a:defRPr>
            </a:lvl1pPr>
          </a:lstStyle>
          <a:p>
            <a:pPr defTabSz="914400" fontAlgn="auto">
              <a:spcBef>
                <a:spcPts val="0"/>
              </a:spcBef>
              <a:spcAft>
                <a:spcPts val="0"/>
              </a:spcAft>
              <a:defRPr/>
            </a:pPr>
            <a:r>
              <a:rPr lang="en-US" sz="1000" dirty="0">
                <a:latin typeface="Helvetica Neue"/>
                <a:ea typeface="+mn-ea"/>
                <a:cs typeface="Helvetica Neue"/>
              </a:rPr>
              <a:t>August 2016</a:t>
            </a:r>
            <a:endParaRPr lang="en-GB" sz="1000" dirty="0">
              <a:latin typeface="Helvetica Neue"/>
              <a:ea typeface="+mn-ea"/>
              <a:cs typeface="Helvetica Neue"/>
            </a:endParaRPr>
          </a:p>
        </p:txBody>
      </p:sp>
      <p:cxnSp>
        <p:nvCxnSpPr>
          <p:cNvPr id="26" name="Straight Connector 25"/>
          <p:cNvCxnSpPr/>
          <p:nvPr/>
        </p:nvCxnSpPr>
        <p:spPr>
          <a:xfrm>
            <a:off x="533400" y="6172203"/>
            <a:ext cx="81534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1277122" y="6581002"/>
            <a:ext cx="304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33400" y="1146227"/>
            <a:ext cx="81534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2402582" y="6581002"/>
            <a:ext cx="304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Footer Placeholder 4"/>
          <p:cNvSpPr txBox="1">
            <a:spLocks/>
          </p:cNvSpPr>
          <p:nvPr/>
        </p:nvSpPr>
        <p:spPr>
          <a:xfrm>
            <a:off x="2843809" y="6418420"/>
            <a:ext cx="720080" cy="317521"/>
          </a:xfrm>
          <a:prstGeom prst="rect">
            <a:avLst/>
          </a:prstGeom>
        </p:spPr>
        <p:txBody>
          <a:bodyPr vert="horz" lIns="91440" tIns="45720" rIns="91440" bIns="45720" rtlCol="0" anchor="ctr"/>
          <a:lstStyle>
            <a:lvl1pPr algn="l">
              <a:defRPr>
                <a:solidFill>
                  <a:srgbClr val="2999A5"/>
                </a:solidFill>
              </a:defRPr>
            </a:lvl1pPr>
          </a:lstStyle>
          <a:p>
            <a:pPr defTabSz="914400" fontAlgn="auto">
              <a:spcBef>
                <a:spcPts val="0"/>
              </a:spcBef>
              <a:spcAft>
                <a:spcPts val="0"/>
              </a:spcAft>
              <a:defRPr/>
            </a:pPr>
            <a:r>
              <a:rPr lang="en-GB" sz="1200">
                <a:latin typeface="Helvetica" pitchFamily="34" charset="0"/>
                <a:ea typeface="+mn-ea"/>
                <a:cs typeface="+mn-cs"/>
              </a:rPr>
              <a:t>#tlfp16</a:t>
            </a:r>
            <a:endParaRPr lang="en-GB" sz="1200" dirty="0">
              <a:latin typeface="Helvetica" pitchFamily="34" charset="0"/>
              <a:ea typeface="+mn-ea"/>
              <a:cs typeface="+mn-cs"/>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8204" y="6205205"/>
            <a:ext cx="2382608" cy="60944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1841" y="6357325"/>
            <a:ext cx="846807" cy="396824"/>
          </a:xfrm>
          <a:prstGeom prst="rect">
            <a:avLst/>
          </a:prstGeom>
        </p:spPr>
      </p:pic>
      <p:sp>
        <p:nvSpPr>
          <p:cNvPr id="15" name="Footer Placeholder 4"/>
          <p:cNvSpPr txBox="1">
            <a:spLocks/>
          </p:cNvSpPr>
          <p:nvPr/>
        </p:nvSpPr>
        <p:spPr>
          <a:xfrm>
            <a:off x="3788556" y="6403116"/>
            <a:ext cx="720080" cy="317521"/>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sz="1200" dirty="0">
                <a:solidFill>
                  <a:srgbClr val="2999A5"/>
                </a:solidFill>
                <a:latin typeface="Helvetica" pitchFamily="34" charset="0"/>
              </a:rPr>
              <a:t>#tlpp15</a:t>
            </a:r>
          </a:p>
        </p:txBody>
      </p:sp>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0026" y="308661"/>
            <a:ext cx="1768538" cy="6901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1718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p:txStyles>
    <p:titleStyle>
      <a:lvl1pPr algn="l" defTabSz="914400" rtl="0" eaLnBrk="1" latinLnBrk="0" hangingPunct="1">
        <a:spcBef>
          <a:spcPct val="0"/>
        </a:spcBef>
        <a:buNone/>
        <a:defRPr sz="2600" b="0" i="0" kern="1200" baseline="0">
          <a:solidFill>
            <a:srgbClr val="009AA6"/>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200" b="0" i="0" kern="1200">
          <a:solidFill>
            <a:srgbClr val="3D4F5B"/>
          </a:solidFill>
          <a:latin typeface="Helvetica Neue"/>
          <a:ea typeface="+mn-ea"/>
          <a:cs typeface="Helvetica Neue"/>
        </a:defRPr>
      </a:lvl1pPr>
      <a:lvl2pPr marL="742950" indent="-285750" algn="l" defTabSz="914400" rtl="0" eaLnBrk="1" latinLnBrk="0" hangingPunct="1">
        <a:spcBef>
          <a:spcPct val="20000"/>
        </a:spcBef>
        <a:buFont typeface="Arial" pitchFamily="34" charset="0"/>
        <a:buChar char="–"/>
        <a:defRPr sz="1600" b="0" i="0" kern="1200">
          <a:solidFill>
            <a:srgbClr val="3D4F5B"/>
          </a:solidFill>
          <a:latin typeface="Helvetica Neue"/>
          <a:ea typeface="+mn-ea"/>
          <a:cs typeface="Helvetica Neue"/>
        </a:defRPr>
      </a:lvl2pPr>
      <a:lvl3pPr marL="11430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3pPr>
      <a:lvl4pPr marL="16002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4pPr>
      <a:lvl5pPr marL="20574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7092" y="6372629"/>
            <a:ext cx="846807" cy="396824"/>
          </a:xfrm>
          <a:prstGeom prst="rect">
            <a:avLst/>
          </a:prstGeom>
        </p:spPr>
      </p:pic>
      <p:sp>
        <p:nvSpPr>
          <p:cNvPr id="22" name="Title Placeholder 1"/>
          <p:cNvSpPr>
            <a:spLocks noGrp="1"/>
          </p:cNvSpPr>
          <p:nvPr>
            <p:ph type="title"/>
          </p:nvPr>
        </p:nvSpPr>
        <p:spPr>
          <a:xfrm>
            <a:off x="476682" y="287317"/>
            <a:ext cx="6347599" cy="703283"/>
          </a:xfrm>
          <a:prstGeom prst="rect">
            <a:avLst/>
          </a:prstGeom>
        </p:spPr>
        <p:txBody>
          <a:bodyPr vert="horz" lIns="91440" tIns="45720" rIns="91440" bIns="45720" rtlCol="0" anchor="b">
            <a:normAutofit/>
          </a:bodyPr>
          <a:lstStyle/>
          <a:p>
            <a:br>
              <a:rPr lang="en-US" dirty="0"/>
            </a:br>
            <a:br>
              <a:rPr lang="en-US" dirty="0"/>
            </a:br>
            <a:br>
              <a:rPr lang="en-US" dirty="0"/>
            </a:br>
            <a:br>
              <a:rPr lang="en-US" dirty="0"/>
            </a:br>
            <a:br>
              <a:rPr lang="en-US" dirty="0"/>
            </a:br>
            <a:r>
              <a:rPr lang="en-US" dirty="0"/>
              <a:t>Headline (Arial 26)</a:t>
            </a:r>
            <a:endParaRPr lang="en-GB" dirty="0"/>
          </a:p>
        </p:txBody>
      </p:sp>
      <p:sp>
        <p:nvSpPr>
          <p:cNvPr id="23" name="Text Placeholder 2"/>
          <p:cNvSpPr>
            <a:spLocks noGrp="1"/>
          </p:cNvSpPr>
          <p:nvPr>
            <p:ph type="body" idx="1"/>
          </p:nvPr>
        </p:nvSpPr>
        <p:spPr>
          <a:xfrm>
            <a:off x="457200" y="1219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Footer Placeholder 4"/>
          <p:cNvSpPr txBox="1">
            <a:spLocks/>
          </p:cNvSpPr>
          <p:nvPr/>
        </p:nvSpPr>
        <p:spPr>
          <a:xfrm>
            <a:off x="1500166" y="6416676"/>
            <a:ext cx="2895600" cy="365125"/>
          </a:xfrm>
          <a:prstGeom prst="rect">
            <a:avLst/>
          </a:prstGeom>
        </p:spPr>
        <p:txBody>
          <a:bodyPr vert="horz" lIns="91440" tIns="45720" rIns="91440" bIns="45720" rtlCol="0" anchor="ctr"/>
          <a:lstStyle>
            <a:lvl1pPr algn="l">
              <a:defRPr>
                <a:solidFill>
                  <a:srgbClr val="2999A5"/>
                </a:solidFill>
              </a:defRPr>
            </a:lvl1pPr>
          </a:lstStyle>
          <a:p>
            <a:pPr defTabSz="914400" fontAlgn="auto">
              <a:spcBef>
                <a:spcPts val="0"/>
              </a:spcBef>
              <a:spcAft>
                <a:spcPts val="0"/>
              </a:spcAft>
              <a:defRPr/>
            </a:pPr>
            <a:r>
              <a:rPr lang="en-GB" sz="1000" dirty="0">
                <a:latin typeface="Helvetica Neue"/>
                <a:ea typeface="+mn-ea"/>
                <a:cs typeface="+mn-cs"/>
              </a:rPr>
              <a:t>TL Residential</a:t>
            </a:r>
          </a:p>
        </p:txBody>
      </p:sp>
      <p:sp>
        <p:nvSpPr>
          <p:cNvPr id="25" name="Slide Number Placeholder 5"/>
          <p:cNvSpPr txBox="1">
            <a:spLocks/>
          </p:cNvSpPr>
          <p:nvPr/>
        </p:nvSpPr>
        <p:spPr>
          <a:xfrm>
            <a:off x="476672" y="6416676"/>
            <a:ext cx="1143000" cy="365125"/>
          </a:xfrm>
          <a:prstGeom prst="rect">
            <a:avLst/>
          </a:prstGeom>
        </p:spPr>
        <p:txBody>
          <a:bodyPr vert="horz" lIns="91440" tIns="45720" rIns="91440" bIns="45720" rtlCol="0" anchor="ctr"/>
          <a:lstStyle>
            <a:lvl1pPr>
              <a:defRPr>
                <a:solidFill>
                  <a:srgbClr val="2999A5"/>
                </a:solidFill>
              </a:defRPr>
            </a:lvl1pPr>
          </a:lstStyle>
          <a:p>
            <a:pPr defTabSz="914400" fontAlgn="auto">
              <a:spcBef>
                <a:spcPts val="0"/>
              </a:spcBef>
              <a:spcAft>
                <a:spcPts val="0"/>
              </a:spcAft>
              <a:defRPr/>
            </a:pPr>
            <a:r>
              <a:rPr lang="en-US" sz="1000" dirty="0">
                <a:latin typeface="Helvetica Neue"/>
                <a:ea typeface="+mn-ea"/>
                <a:cs typeface="Helvetica Neue"/>
              </a:rPr>
              <a:t>August 2016</a:t>
            </a:r>
            <a:endParaRPr lang="en-GB" sz="1000" dirty="0">
              <a:latin typeface="Helvetica Neue"/>
              <a:ea typeface="+mn-ea"/>
              <a:cs typeface="Helvetica Neue"/>
            </a:endParaRPr>
          </a:p>
        </p:txBody>
      </p:sp>
      <p:cxnSp>
        <p:nvCxnSpPr>
          <p:cNvPr id="26" name="Straight Connector 25"/>
          <p:cNvCxnSpPr/>
          <p:nvPr/>
        </p:nvCxnSpPr>
        <p:spPr>
          <a:xfrm>
            <a:off x="533400" y="6172203"/>
            <a:ext cx="81534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1277122" y="6581002"/>
            <a:ext cx="304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33400" y="1146227"/>
            <a:ext cx="81534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2402582" y="6581002"/>
            <a:ext cx="304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Footer Placeholder 4"/>
          <p:cNvSpPr txBox="1">
            <a:spLocks/>
          </p:cNvSpPr>
          <p:nvPr/>
        </p:nvSpPr>
        <p:spPr>
          <a:xfrm>
            <a:off x="2843809" y="6418418"/>
            <a:ext cx="720080" cy="317521"/>
          </a:xfrm>
          <a:prstGeom prst="rect">
            <a:avLst/>
          </a:prstGeom>
        </p:spPr>
        <p:txBody>
          <a:bodyPr vert="horz" lIns="91440" tIns="45720" rIns="91440" bIns="45720" rtlCol="0" anchor="ctr"/>
          <a:lstStyle>
            <a:lvl1pPr algn="l">
              <a:defRPr>
                <a:solidFill>
                  <a:srgbClr val="2999A5"/>
                </a:solidFill>
              </a:defRPr>
            </a:lvl1pPr>
          </a:lstStyle>
          <a:p>
            <a:pPr defTabSz="914400" fontAlgn="auto">
              <a:spcBef>
                <a:spcPts val="0"/>
              </a:spcBef>
              <a:spcAft>
                <a:spcPts val="0"/>
              </a:spcAft>
              <a:defRPr/>
            </a:pPr>
            <a:r>
              <a:rPr lang="en-GB" sz="1200">
                <a:latin typeface="Helvetica" pitchFamily="34" charset="0"/>
                <a:ea typeface="+mn-ea"/>
                <a:cs typeface="+mn-cs"/>
              </a:rPr>
              <a:t>#tlfp16</a:t>
            </a:r>
            <a:endParaRPr lang="en-GB" sz="1200" dirty="0">
              <a:latin typeface="Helvetica" pitchFamily="34" charset="0"/>
              <a:ea typeface="+mn-ea"/>
              <a:cs typeface="+mn-cs"/>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8204" y="6205205"/>
            <a:ext cx="2382608" cy="60944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1839" y="6357325"/>
            <a:ext cx="846807" cy="396824"/>
          </a:xfrm>
          <a:prstGeom prst="rect">
            <a:avLst/>
          </a:prstGeom>
        </p:spPr>
      </p:pic>
      <p:sp>
        <p:nvSpPr>
          <p:cNvPr id="15" name="Footer Placeholder 4"/>
          <p:cNvSpPr txBox="1">
            <a:spLocks/>
          </p:cNvSpPr>
          <p:nvPr/>
        </p:nvSpPr>
        <p:spPr>
          <a:xfrm>
            <a:off x="3788556" y="6403114"/>
            <a:ext cx="720080" cy="317521"/>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sz="1200" dirty="0">
                <a:solidFill>
                  <a:srgbClr val="2999A5"/>
                </a:solidFill>
                <a:latin typeface="Helvetica" pitchFamily="34" charset="0"/>
              </a:rPr>
              <a:t>#tlpp15</a:t>
            </a:r>
          </a:p>
        </p:txBody>
      </p:sp>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0026" y="308660"/>
            <a:ext cx="1768538" cy="6901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171847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p:txStyles>
    <p:titleStyle>
      <a:lvl1pPr algn="l" defTabSz="914400" rtl="0" eaLnBrk="1" latinLnBrk="0" hangingPunct="1">
        <a:spcBef>
          <a:spcPct val="0"/>
        </a:spcBef>
        <a:buNone/>
        <a:defRPr sz="2600" b="0" i="0" kern="1200" baseline="0">
          <a:solidFill>
            <a:srgbClr val="009AA6"/>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200" b="0" i="0" kern="1200">
          <a:solidFill>
            <a:srgbClr val="3D4F5B"/>
          </a:solidFill>
          <a:latin typeface="Helvetica Neue"/>
          <a:ea typeface="+mn-ea"/>
          <a:cs typeface="Helvetica Neue"/>
        </a:defRPr>
      </a:lvl1pPr>
      <a:lvl2pPr marL="742950" indent="-285750" algn="l" defTabSz="914400" rtl="0" eaLnBrk="1" latinLnBrk="0" hangingPunct="1">
        <a:spcBef>
          <a:spcPct val="20000"/>
        </a:spcBef>
        <a:buFont typeface="Arial" pitchFamily="34" charset="0"/>
        <a:buChar char="–"/>
        <a:defRPr sz="1600" b="0" i="0" kern="1200">
          <a:solidFill>
            <a:srgbClr val="3D4F5B"/>
          </a:solidFill>
          <a:latin typeface="Helvetica Neue"/>
          <a:ea typeface="+mn-ea"/>
          <a:cs typeface="Helvetica Neue"/>
        </a:defRPr>
      </a:lvl2pPr>
      <a:lvl3pPr marL="11430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3pPr>
      <a:lvl4pPr marL="16002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4pPr>
      <a:lvl5pPr marL="20574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7088" y="6372629"/>
            <a:ext cx="846807" cy="396824"/>
          </a:xfrm>
          <a:prstGeom prst="rect">
            <a:avLst/>
          </a:prstGeom>
        </p:spPr>
      </p:pic>
      <p:sp>
        <p:nvSpPr>
          <p:cNvPr id="22" name="Title Placeholder 1"/>
          <p:cNvSpPr>
            <a:spLocks noGrp="1"/>
          </p:cNvSpPr>
          <p:nvPr>
            <p:ph type="title"/>
          </p:nvPr>
        </p:nvSpPr>
        <p:spPr>
          <a:xfrm>
            <a:off x="476678" y="287317"/>
            <a:ext cx="6347599" cy="703283"/>
          </a:xfrm>
          <a:prstGeom prst="rect">
            <a:avLst/>
          </a:prstGeom>
        </p:spPr>
        <p:txBody>
          <a:bodyPr vert="horz" lIns="91440" tIns="45720" rIns="91440" bIns="45720" rtlCol="0" anchor="b">
            <a:normAutofit/>
          </a:bodyPr>
          <a:lstStyle/>
          <a:p>
            <a:br>
              <a:rPr lang="en-US" dirty="0"/>
            </a:br>
            <a:br>
              <a:rPr lang="en-US" dirty="0"/>
            </a:br>
            <a:br>
              <a:rPr lang="en-US" dirty="0"/>
            </a:br>
            <a:br>
              <a:rPr lang="en-US" dirty="0"/>
            </a:br>
            <a:br>
              <a:rPr lang="en-US" dirty="0"/>
            </a:br>
            <a:r>
              <a:rPr lang="en-US" dirty="0"/>
              <a:t>Headline (Arial 26)</a:t>
            </a:r>
            <a:endParaRPr lang="en-GB" dirty="0"/>
          </a:p>
        </p:txBody>
      </p:sp>
      <p:sp>
        <p:nvSpPr>
          <p:cNvPr id="23" name="Text Placeholder 2"/>
          <p:cNvSpPr>
            <a:spLocks noGrp="1"/>
          </p:cNvSpPr>
          <p:nvPr>
            <p:ph type="body" idx="1"/>
          </p:nvPr>
        </p:nvSpPr>
        <p:spPr>
          <a:xfrm>
            <a:off x="457200" y="1219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Footer Placeholder 4"/>
          <p:cNvSpPr txBox="1">
            <a:spLocks/>
          </p:cNvSpPr>
          <p:nvPr/>
        </p:nvSpPr>
        <p:spPr>
          <a:xfrm>
            <a:off x="1500166" y="6416676"/>
            <a:ext cx="2895600" cy="365125"/>
          </a:xfrm>
          <a:prstGeom prst="rect">
            <a:avLst/>
          </a:prstGeom>
        </p:spPr>
        <p:txBody>
          <a:bodyPr vert="horz" lIns="91440" tIns="45720" rIns="91440" bIns="45720" rtlCol="0" anchor="ctr"/>
          <a:lstStyle>
            <a:lvl1pPr algn="l">
              <a:defRPr>
                <a:solidFill>
                  <a:srgbClr val="2999A5"/>
                </a:solidFill>
              </a:defRPr>
            </a:lvl1pPr>
          </a:lstStyle>
          <a:p>
            <a:pPr defTabSz="914400" fontAlgn="auto">
              <a:spcBef>
                <a:spcPts val="0"/>
              </a:spcBef>
              <a:spcAft>
                <a:spcPts val="0"/>
              </a:spcAft>
              <a:defRPr/>
            </a:pPr>
            <a:r>
              <a:rPr lang="en-GB" sz="1000" dirty="0">
                <a:latin typeface="Helvetica Neue"/>
                <a:ea typeface="+mn-ea"/>
                <a:cs typeface="+mn-cs"/>
              </a:rPr>
              <a:t>TL Residential</a:t>
            </a:r>
          </a:p>
        </p:txBody>
      </p:sp>
      <p:sp>
        <p:nvSpPr>
          <p:cNvPr id="25" name="Slide Number Placeholder 5"/>
          <p:cNvSpPr txBox="1">
            <a:spLocks/>
          </p:cNvSpPr>
          <p:nvPr/>
        </p:nvSpPr>
        <p:spPr>
          <a:xfrm>
            <a:off x="476672" y="6416676"/>
            <a:ext cx="1143000" cy="365125"/>
          </a:xfrm>
          <a:prstGeom prst="rect">
            <a:avLst/>
          </a:prstGeom>
        </p:spPr>
        <p:txBody>
          <a:bodyPr vert="horz" lIns="91440" tIns="45720" rIns="91440" bIns="45720" rtlCol="0" anchor="ctr"/>
          <a:lstStyle>
            <a:lvl1pPr>
              <a:defRPr>
                <a:solidFill>
                  <a:srgbClr val="2999A5"/>
                </a:solidFill>
              </a:defRPr>
            </a:lvl1pPr>
          </a:lstStyle>
          <a:p>
            <a:pPr defTabSz="914400" fontAlgn="auto">
              <a:spcBef>
                <a:spcPts val="0"/>
              </a:spcBef>
              <a:spcAft>
                <a:spcPts val="0"/>
              </a:spcAft>
              <a:defRPr/>
            </a:pPr>
            <a:r>
              <a:rPr lang="en-US" sz="1000" dirty="0">
                <a:latin typeface="Helvetica Neue"/>
                <a:ea typeface="+mn-ea"/>
                <a:cs typeface="Helvetica Neue"/>
              </a:rPr>
              <a:t>August 2016</a:t>
            </a:r>
            <a:endParaRPr lang="en-GB" sz="1000" dirty="0">
              <a:latin typeface="Helvetica Neue"/>
              <a:ea typeface="+mn-ea"/>
              <a:cs typeface="Helvetica Neue"/>
            </a:endParaRPr>
          </a:p>
        </p:txBody>
      </p:sp>
      <p:cxnSp>
        <p:nvCxnSpPr>
          <p:cNvPr id="26" name="Straight Connector 25"/>
          <p:cNvCxnSpPr/>
          <p:nvPr/>
        </p:nvCxnSpPr>
        <p:spPr>
          <a:xfrm>
            <a:off x="533400" y="6172203"/>
            <a:ext cx="81534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1277122" y="6581002"/>
            <a:ext cx="304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33400" y="1146227"/>
            <a:ext cx="81534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2402582" y="6581002"/>
            <a:ext cx="304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Footer Placeholder 4"/>
          <p:cNvSpPr txBox="1">
            <a:spLocks/>
          </p:cNvSpPr>
          <p:nvPr/>
        </p:nvSpPr>
        <p:spPr>
          <a:xfrm>
            <a:off x="2843809" y="6418416"/>
            <a:ext cx="720080" cy="317521"/>
          </a:xfrm>
          <a:prstGeom prst="rect">
            <a:avLst/>
          </a:prstGeom>
        </p:spPr>
        <p:txBody>
          <a:bodyPr vert="horz" lIns="91440" tIns="45720" rIns="91440" bIns="45720" rtlCol="0" anchor="ctr"/>
          <a:lstStyle>
            <a:lvl1pPr algn="l">
              <a:defRPr>
                <a:solidFill>
                  <a:srgbClr val="2999A5"/>
                </a:solidFill>
              </a:defRPr>
            </a:lvl1pPr>
          </a:lstStyle>
          <a:p>
            <a:pPr defTabSz="914400" fontAlgn="auto">
              <a:spcBef>
                <a:spcPts val="0"/>
              </a:spcBef>
              <a:spcAft>
                <a:spcPts val="0"/>
              </a:spcAft>
              <a:defRPr/>
            </a:pPr>
            <a:r>
              <a:rPr lang="en-GB" sz="1200">
                <a:latin typeface="Helvetica" pitchFamily="34" charset="0"/>
                <a:ea typeface="+mn-ea"/>
                <a:cs typeface="+mn-cs"/>
              </a:rPr>
              <a:t>#tlfp16</a:t>
            </a:r>
            <a:endParaRPr lang="en-GB" sz="1200" dirty="0">
              <a:latin typeface="Helvetica" pitchFamily="34" charset="0"/>
              <a:ea typeface="+mn-ea"/>
              <a:cs typeface="+mn-cs"/>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8204" y="6205205"/>
            <a:ext cx="2382608" cy="60944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1835" y="6357325"/>
            <a:ext cx="846807" cy="396824"/>
          </a:xfrm>
          <a:prstGeom prst="rect">
            <a:avLst/>
          </a:prstGeom>
        </p:spPr>
      </p:pic>
      <p:sp>
        <p:nvSpPr>
          <p:cNvPr id="15" name="Footer Placeholder 4"/>
          <p:cNvSpPr txBox="1">
            <a:spLocks/>
          </p:cNvSpPr>
          <p:nvPr/>
        </p:nvSpPr>
        <p:spPr>
          <a:xfrm>
            <a:off x="3788556" y="6403112"/>
            <a:ext cx="720080" cy="317521"/>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sz="1200" dirty="0">
                <a:solidFill>
                  <a:srgbClr val="2999A5"/>
                </a:solidFill>
                <a:latin typeface="Helvetica" pitchFamily="34" charset="0"/>
              </a:rPr>
              <a:t>#tlpp15</a:t>
            </a:r>
          </a:p>
        </p:txBody>
      </p:sp>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0026" y="308657"/>
            <a:ext cx="1768538" cy="6901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1718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ftr="0"/>
  <p:txStyles>
    <p:titleStyle>
      <a:lvl1pPr algn="l" defTabSz="914400" rtl="0" eaLnBrk="1" latinLnBrk="0" hangingPunct="1">
        <a:spcBef>
          <a:spcPct val="0"/>
        </a:spcBef>
        <a:buNone/>
        <a:defRPr sz="2600" b="0" i="0" kern="1200" baseline="0">
          <a:solidFill>
            <a:srgbClr val="009AA6"/>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200" b="0" i="0" kern="1200">
          <a:solidFill>
            <a:srgbClr val="3D4F5B"/>
          </a:solidFill>
          <a:latin typeface="Helvetica Neue"/>
          <a:ea typeface="+mn-ea"/>
          <a:cs typeface="Helvetica Neue"/>
        </a:defRPr>
      </a:lvl1pPr>
      <a:lvl2pPr marL="742950" indent="-285750" algn="l" defTabSz="914400" rtl="0" eaLnBrk="1" latinLnBrk="0" hangingPunct="1">
        <a:spcBef>
          <a:spcPct val="20000"/>
        </a:spcBef>
        <a:buFont typeface="Arial" pitchFamily="34" charset="0"/>
        <a:buChar char="–"/>
        <a:defRPr sz="1600" b="0" i="0" kern="1200">
          <a:solidFill>
            <a:srgbClr val="3D4F5B"/>
          </a:solidFill>
          <a:latin typeface="Helvetica Neue"/>
          <a:ea typeface="+mn-ea"/>
          <a:cs typeface="Helvetica Neue"/>
        </a:defRPr>
      </a:lvl2pPr>
      <a:lvl3pPr marL="11430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3pPr>
      <a:lvl4pPr marL="16002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4pPr>
      <a:lvl5pPr marL="20574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eoffbarton.co.uk/" TargetMode="Externa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http://www.geoffbarton.co.uk/" TargetMode="Externa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hyperlink" Target="http://www.geoffbarton.co.uk/" TargetMode="Externa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image" Target="../media/image35.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8.png"/><Relationship Id="rId4" Type="http://schemas.openxmlformats.org/officeDocument/2006/relationships/image" Target="../media/image36.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8.png"/><Relationship Id="rId4" Type="http://schemas.openxmlformats.org/officeDocument/2006/relationships/image" Target="../media/image37.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8.png"/><Relationship Id="rId4" Type="http://schemas.openxmlformats.org/officeDocument/2006/relationships/image" Target="../media/image38.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8.png"/><Relationship Id="rId4" Type="http://schemas.openxmlformats.org/officeDocument/2006/relationships/image" Target="../media/image39.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8.png"/><Relationship Id="rId4" Type="http://schemas.openxmlformats.org/officeDocument/2006/relationships/image" Target="../media/image40.e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8.png"/><Relationship Id="rId4" Type="http://schemas.openxmlformats.org/officeDocument/2006/relationships/image" Target="../media/image41.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8.png"/><Relationship Id="rId4" Type="http://schemas.openxmlformats.org/officeDocument/2006/relationships/image" Target="../media/image42.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8.png"/><Relationship Id="rId4" Type="http://schemas.openxmlformats.org/officeDocument/2006/relationships/image" Target="../media/image43.emf"/></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file:///Users/geoffbarton/Documents/GB%20Presentations%20&amp;%20Talks/ASCL%20Literacy/Julie-bits.pptx#-1,1,Maintaining momentum in literacy from primary to secondary " TargetMode="External"/><Relationship Id="rId4" Type="http://schemas.openxmlformats.org/officeDocument/2006/relationships/image" Target="../media/image20.png"/></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image" Target="../media/image2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2941" y="3494465"/>
            <a:ext cx="7994848" cy="1752600"/>
          </a:xfrm>
        </p:spPr>
        <p:txBody>
          <a:bodyPr>
            <a:noAutofit/>
          </a:bodyPr>
          <a:lstStyle/>
          <a:p>
            <a:pPr eaLnBrk="1" hangingPunct="1">
              <a:spcBef>
                <a:spcPts val="0"/>
              </a:spcBef>
            </a:pPr>
            <a:r>
              <a:rPr lang="en-US" dirty="0">
                <a:solidFill>
                  <a:srgbClr val="FFFFFF"/>
                </a:solidFill>
              </a:rPr>
              <a:t>Geoff Barton &amp; Julie McCulloch</a:t>
            </a:r>
          </a:p>
          <a:p>
            <a:pPr eaLnBrk="1" hangingPunct="1">
              <a:spcBef>
                <a:spcPts val="0"/>
              </a:spcBef>
            </a:pPr>
            <a:endParaRPr lang="en-US" sz="1200" dirty="0">
              <a:solidFill>
                <a:srgbClr val="FFFFFF"/>
              </a:solidFill>
            </a:endParaRPr>
          </a:p>
          <a:p>
            <a:pPr eaLnBrk="1" hangingPunct="1">
              <a:spcBef>
                <a:spcPts val="0"/>
              </a:spcBef>
            </a:pPr>
            <a:r>
              <a:rPr lang="en-US" sz="2400" dirty="0">
                <a:ln>
                  <a:solidFill>
                    <a:schemeClr val="bg2"/>
                  </a:solidFill>
                </a:ln>
                <a:solidFill>
                  <a:srgbClr val="0070C0"/>
                </a:solidFill>
              </a:rPr>
              <a:t>General Secretary &amp; Director of Policy</a:t>
            </a:r>
          </a:p>
          <a:p>
            <a:pPr eaLnBrk="1" hangingPunct="1">
              <a:spcBef>
                <a:spcPts val="0"/>
              </a:spcBef>
            </a:pPr>
            <a:r>
              <a:rPr lang="en-US" sz="2400" dirty="0">
                <a:ln>
                  <a:solidFill>
                    <a:schemeClr val="bg2"/>
                  </a:solidFill>
                </a:ln>
                <a:solidFill>
                  <a:srgbClr val="0070C0"/>
                </a:solidFill>
              </a:rPr>
              <a:t>Association of School and College Leaders</a:t>
            </a:r>
          </a:p>
          <a:p>
            <a:pPr eaLnBrk="1" hangingPunct="1">
              <a:spcBef>
                <a:spcPts val="0"/>
              </a:spcBef>
            </a:pPr>
            <a:endParaRPr lang="en-US" sz="1000" dirty="0">
              <a:ln>
                <a:solidFill>
                  <a:schemeClr val="bg2"/>
                </a:solidFill>
              </a:ln>
              <a:solidFill>
                <a:srgbClr val="0070C0"/>
              </a:solidFill>
            </a:endParaRPr>
          </a:p>
          <a:p>
            <a:pPr eaLnBrk="1" hangingPunct="1">
              <a:spcBef>
                <a:spcPts val="0"/>
              </a:spcBef>
            </a:pPr>
            <a:r>
              <a:rPr lang="en-US" sz="2400" dirty="0">
                <a:ln>
                  <a:solidFill>
                    <a:schemeClr val="bg2"/>
                  </a:solidFill>
                </a:ln>
                <a:solidFill>
                  <a:srgbClr val="FFFC00"/>
                </a:solidFill>
              </a:rPr>
              <a:t>@</a:t>
            </a:r>
            <a:r>
              <a:rPr lang="en-US" sz="2400" dirty="0" err="1">
                <a:ln>
                  <a:solidFill>
                    <a:schemeClr val="bg2"/>
                  </a:solidFill>
                </a:ln>
                <a:solidFill>
                  <a:srgbClr val="FFFC00"/>
                </a:solidFill>
              </a:rPr>
              <a:t>RealGeoffBarton</a:t>
            </a:r>
            <a:r>
              <a:rPr lang="en-US" sz="2400" dirty="0">
                <a:ln>
                  <a:solidFill>
                    <a:schemeClr val="bg2"/>
                  </a:solidFill>
                </a:ln>
                <a:solidFill>
                  <a:srgbClr val="FFFC00"/>
                </a:solidFill>
              </a:rPr>
              <a:t>    @</a:t>
            </a:r>
            <a:r>
              <a:rPr lang="en-US" sz="2400" dirty="0" err="1">
                <a:ln>
                  <a:solidFill>
                    <a:schemeClr val="bg2"/>
                  </a:solidFill>
                </a:ln>
                <a:solidFill>
                  <a:srgbClr val="FFFC00"/>
                </a:solidFill>
              </a:rPr>
              <a:t>JulieMcCulloch</a:t>
            </a:r>
            <a:endParaRPr lang="en-US" sz="2400" dirty="0">
              <a:ln>
                <a:solidFill>
                  <a:schemeClr val="bg2"/>
                </a:solidFill>
              </a:ln>
              <a:solidFill>
                <a:srgbClr val="FFFC00"/>
              </a:solidFill>
            </a:endParaRPr>
          </a:p>
          <a:p>
            <a:pPr eaLnBrk="1" hangingPunct="1">
              <a:spcBef>
                <a:spcPts val="0"/>
              </a:spcBef>
            </a:pPr>
            <a:endParaRPr lang="en-US" sz="2400" dirty="0">
              <a:solidFill>
                <a:srgbClr val="FFFFFF"/>
              </a:solidFill>
            </a:endParaRPr>
          </a:p>
        </p:txBody>
      </p:sp>
      <p:pic>
        <p:nvPicPr>
          <p:cNvPr id="7" name="Picture 6"/>
          <p:cNvPicPr>
            <a:picLocks noChangeAspect="1"/>
          </p:cNvPicPr>
          <p:nvPr/>
        </p:nvPicPr>
        <p:blipFill>
          <a:blip r:embed="rId2"/>
          <a:srcRect l="12114" t="6057" r="24228" b="12114"/>
          <a:stretch>
            <a:fillRect/>
          </a:stretch>
        </p:blipFill>
        <p:spPr>
          <a:xfrm>
            <a:off x="5693559" y="1588994"/>
            <a:ext cx="945906" cy="1150727"/>
          </a:xfrm>
          <a:prstGeom prst="rect">
            <a:avLst/>
          </a:prstGeom>
        </p:spPr>
      </p:pic>
      <p:sp>
        <p:nvSpPr>
          <p:cNvPr id="13" name="Right Triangle 12"/>
          <p:cNvSpPr/>
          <p:nvPr/>
        </p:nvSpPr>
        <p:spPr>
          <a:xfrm rot="20103949">
            <a:off x="6060844" y="2500543"/>
            <a:ext cx="762000" cy="398923"/>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ight Triangle 14"/>
          <p:cNvSpPr/>
          <p:nvPr/>
        </p:nvSpPr>
        <p:spPr>
          <a:xfrm rot="1050623">
            <a:off x="5028618" y="2376925"/>
            <a:ext cx="762000" cy="32292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ight Triangle 15"/>
          <p:cNvSpPr/>
          <p:nvPr/>
        </p:nvSpPr>
        <p:spPr>
          <a:xfrm rot="5400000">
            <a:off x="4249366" y="2548614"/>
            <a:ext cx="762000" cy="32292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ight Triangle 23"/>
          <p:cNvSpPr/>
          <p:nvPr/>
        </p:nvSpPr>
        <p:spPr>
          <a:xfrm>
            <a:off x="3200400" y="3336214"/>
            <a:ext cx="823162" cy="34357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ight Triangle 18"/>
          <p:cNvSpPr/>
          <p:nvPr/>
        </p:nvSpPr>
        <p:spPr>
          <a:xfrm rot="3919811">
            <a:off x="5502196" y="1556686"/>
            <a:ext cx="535547" cy="495811"/>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0" name="Straight Connector 19"/>
          <p:cNvCxnSpPr/>
          <p:nvPr/>
        </p:nvCxnSpPr>
        <p:spPr>
          <a:xfrm rot="16200000" flipV="1">
            <a:off x="5722907" y="677144"/>
            <a:ext cx="1226724" cy="540808"/>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TextBox 5"/>
          <p:cNvSpPr txBox="1">
            <a:spLocks noChangeArrowheads="1"/>
          </p:cNvSpPr>
          <p:nvPr/>
        </p:nvSpPr>
        <p:spPr bwMode="auto">
          <a:xfrm>
            <a:off x="235674" y="5877272"/>
            <a:ext cx="8789381" cy="338554"/>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latin typeface="Calibri" charset="0"/>
              </a:rPr>
              <a:t>Download this presentation free at </a:t>
            </a:r>
            <a:r>
              <a:rPr lang="en-US" sz="1600" dirty="0">
                <a:solidFill>
                  <a:srgbClr val="FFFFFF"/>
                </a:solidFill>
                <a:latin typeface="Calibri" charset="0"/>
                <a:hlinkClick r:id="rId3"/>
              </a:rPr>
              <a:t>www.geoffbarton.co.uk</a:t>
            </a:r>
            <a:r>
              <a:rPr lang="en-US" sz="1600" dirty="0">
                <a:solidFill>
                  <a:srgbClr val="FFFFFF"/>
                </a:solidFill>
                <a:latin typeface="Calibri" charset="0"/>
              </a:rPr>
              <a:t> (number 153)</a:t>
            </a:r>
          </a:p>
        </p:txBody>
      </p:sp>
      <p:cxnSp>
        <p:nvCxnSpPr>
          <p:cNvPr id="18" name="Straight Connector 17"/>
          <p:cNvCxnSpPr>
            <a:cxnSpLocks/>
          </p:cNvCxnSpPr>
          <p:nvPr/>
        </p:nvCxnSpPr>
        <p:spPr>
          <a:xfrm flipV="1">
            <a:off x="5845311" y="334186"/>
            <a:ext cx="197922" cy="1249412"/>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3" name="Right Triangle 22">
            <a:extLst>
              <a:ext uri="{FF2B5EF4-FFF2-40B4-BE49-F238E27FC236}">
                <a16:creationId xmlns:a16="http://schemas.microsoft.com/office/drawing/2014/main" id="{754418CB-CE41-7F44-9938-CC9C50A13511}"/>
              </a:ext>
            </a:extLst>
          </p:cNvPr>
          <p:cNvSpPr/>
          <p:nvPr/>
        </p:nvSpPr>
        <p:spPr>
          <a:xfrm rot="20242676">
            <a:off x="5468114" y="2605886"/>
            <a:ext cx="603709" cy="530087"/>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ight Triangle 25">
            <a:extLst>
              <a:ext uri="{FF2B5EF4-FFF2-40B4-BE49-F238E27FC236}">
                <a16:creationId xmlns:a16="http://schemas.microsoft.com/office/drawing/2014/main" id="{1989D3D8-6BB2-944C-B4F1-57CE20724D00}"/>
              </a:ext>
            </a:extLst>
          </p:cNvPr>
          <p:cNvSpPr/>
          <p:nvPr/>
        </p:nvSpPr>
        <p:spPr>
          <a:xfrm rot="20048164">
            <a:off x="5613634" y="2329595"/>
            <a:ext cx="535547" cy="495811"/>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ctrTitle"/>
          </p:nvPr>
        </p:nvSpPr>
        <p:spPr>
          <a:xfrm>
            <a:off x="-103099" y="1765531"/>
            <a:ext cx="9144000" cy="1470025"/>
          </a:xfrm>
        </p:spPr>
        <p:txBody>
          <a:bodyPr/>
          <a:lstStyle/>
          <a:p>
            <a:r>
              <a:rPr lang="en-US" dirty="0">
                <a:solidFill>
                  <a:schemeClr val="bg1"/>
                </a:solidFill>
              </a:rPr>
              <a:t>Leading Whole-School         </a:t>
            </a:r>
            <a:r>
              <a:rPr lang="en-US" dirty="0" err="1">
                <a:solidFill>
                  <a:schemeClr val="bg1"/>
                </a:solidFill>
              </a:rPr>
              <a:t>iteracy</a:t>
            </a:r>
            <a:r>
              <a:rPr lang="en-US" dirty="0">
                <a:solidFill>
                  <a:schemeClr val="bg1"/>
                </a:solidFill>
              </a:rPr>
              <a:t>:</a:t>
            </a:r>
            <a:br>
              <a:rPr lang="en-US" dirty="0">
                <a:solidFill>
                  <a:schemeClr val="bg1"/>
                </a:solidFill>
              </a:rPr>
            </a:br>
            <a:r>
              <a:rPr lang="en-US" dirty="0">
                <a:solidFill>
                  <a:schemeClr val="bg1"/>
                </a:solidFill>
              </a:rPr>
              <a:t>From Ambition to Impact</a:t>
            </a:r>
          </a:p>
        </p:txBody>
      </p:sp>
      <p:cxnSp>
        <p:nvCxnSpPr>
          <p:cNvPr id="5" name="Straight Connector 4"/>
          <p:cNvCxnSpPr/>
          <p:nvPr/>
        </p:nvCxnSpPr>
        <p:spPr>
          <a:xfrm>
            <a:off x="472857" y="2500544"/>
            <a:ext cx="7848600" cy="1588"/>
          </a:xfrm>
          <a:prstGeom prst="line">
            <a:avLst/>
          </a:prstGeom>
          <a:ln w="57150" cap="flat" cmpd="thickThin"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0169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20390407">
            <a:off x="1339620" y="1595501"/>
            <a:ext cx="2647934" cy="4073745"/>
          </a:xfrm>
          <a:prstGeom prst="rect">
            <a:avLst/>
          </a:prstGeom>
        </p:spPr>
      </p:pic>
      <p:sp>
        <p:nvSpPr>
          <p:cNvPr id="5" name="TextBox 4"/>
          <p:cNvSpPr txBox="1"/>
          <p:nvPr/>
        </p:nvSpPr>
        <p:spPr>
          <a:xfrm>
            <a:off x="4860032" y="1263997"/>
            <a:ext cx="3960440" cy="3970318"/>
          </a:xfrm>
          <a:prstGeom prst="rect">
            <a:avLst/>
          </a:prstGeom>
          <a:noFill/>
        </p:spPr>
        <p:txBody>
          <a:bodyPr wrap="square" rtlCol="0">
            <a:spAutoFit/>
          </a:bodyPr>
          <a:lstStyle/>
          <a:p>
            <a:pPr marL="342900" indent="-342900">
              <a:buFont typeface="+mj-lt"/>
              <a:buAutoNum type="arabicPeriod"/>
            </a:pPr>
            <a:r>
              <a:rPr lang="en-GB" sz="2800" dirty="0">
                <a:solidFill>
                  <a:schemeClr val="bg1"/>
                </a:solidFill>
              </a:rPr>
              <a:t>All change is making people behave differently</a:t>
            </a:r>
          </a:p>
          <a:p>
            <a:pPr marL="342900" indent="-342900">
              <a:buFont typeface="+mj-lt"/>
              <a:buAutoNum type="arabicPeriod"/>
            </a:pPr>
            <a:r>
              <a:rPr lang="en-GB" sz="2800" dirty="0">
                <a:solidFill>
                  <a:schemeClr val="bg1"/>
                </a:solidFill>
              </a:rPr>
              <a:t>What looks like resistance can be lack of clarity</a:t>
            </a:r>
          </a:p>
          <a:p>
            <a:pPr marL="342900" indent="-342900">
              <a:buFont typeface="+mj-lt"/>
              <a:buAutoNum type="arabicPeriod"/>
            </a:pPr>
            <a:r>
              <a:rPr lang="en-GB" sz="2800" dirty="0">
                <a:solidFill>
                  <a:schemeClr val="bg1"/>
                </a:solidFill>
              </a:rPr>
              <a:t>Importance of “bright spots” - showcasing positive examples</a:t>
            </a:r>
          </a:p>
        </p:txBody>
      </p:sp>
      <p:sp>
        <p:nvSpPr>
          <p:cNvPr id="6" name="TextBox 5"/>
          <p:cNvSpPr txBox="1"/>
          <p:nvPr/>
        </p:nvSpPr>
        <p:spPr>
          <a:xfrm>
            <a:off x="104361" y="1051063"/>
            <a:ext cx="589768" cy="715581"/>
          </a:xfrm>
          <a:prstGeom prst="rect">
            <a:avLst/>
          </a:prstGeom>
          <a:noFill/>
        </p:spPr>
        <p:txBody>
          <a:bodyPr wrap="square" rtlCol="0">
            <a:spAutoFit/>
          </a:bodyPr>
          <a:lstStyle/>
          <a:p>
            <a:r>
              <a:rPr lang="en-US" sz="4050" dirty="0"/>
              <a:t>7</a:t>
            </a:r>
          </a:p>
        </p:txBody>
      </p:sp>
    </p:spTree>
    <p:extLst>
      <p:ext uri="{BB962C8B-B14F-4D97-AF65-F5344CB8AC3E}">
        <p14:creationId xmlns:p14="http://schemas.microsoft.com/office/powerpoint/2010/main" val="201248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2941" y="3494465"/>
            <a:ext cx="7994848" cy="1752600"/>
          </a:xfrm>
        </p:spPr>
        <p:txBody>
          <a:bodyPr>
            <a:noAutofit/>
          </a:bodyPr>
          <a:lstStyle/>
          <a:p>
            <a:pPr eaLnBrk="1" hangingPunct="1">
              <a:spcBef>
                <a:spcPts val="0"/>
              </a:spcBef>
            </a:pPr>
            <a:r>
              <a:rPr lang="en-US" dirty="0">
                <a:solidFill>
                  <a:srgbClr val="FFFFFF"/>
                </a:solidFill>
              </a:rPr>
              <a:t>Geoff Barton &amp; Julie McCulloch</a:t>
            </a:r>
          </a:p>
          <a:p>
            <a:pPr eaLnBrk="1" hangingPunct="1">
              <a:spcBef>
                <a:spcPts val="0"/>
              </a:spcBef>
            </a:pPr>
            <a:endParaRPr lang="en-US" sz="1200" dirty="0">
              <a:solidFill>
                <a:srgbClr val="FFFFFF"/>
              </a:solidFill>
            </a:endParaRPr>
          </a:p>
          <a:p>
            <a:pPr eaLnBrk="1" hangingPunct="1">
              <a:spcBef>
                <a:spcPts val="0"/>
              </a:spcBef>
            </a:pPr>
            <a:r>
              <a:rPr lang="en-US" sz="2400" dirty="0">
                <a:ln>
                  <a:solidFill>
                    <a:schemeClr val="bg2"/>
                  </a:solidFill>
                </a:ln>
                <a:solidFill>
                  <a:srgbClr val="0070C0"/>
                </a:solidFill>
              </a:rPr>
              <a:t>General Secretary &amp; Director of Policy</a:t>
            </a:r>
          </a:p>
          <a:p>
            <a:pPr eaLnBrk="1" hangingPunct="1">
              <a:spcBef>
                <a:spcPts val="0"/>
              </a:spcBef>
            </a:pPr>
            <a:r>
              <a:rPr lang="en-US" sz="2400" dirty="0">
                <a:ln>
                  <a:solidFill>
                    <a:schemeClr val="bg2"/>
                  </a:solidFill>
                </a:ln>
                <a:solidFill>
                  <a:srgbClr val="0070C0"/>
                </a:solidFill>
              </a:rPr>
              <a:t>Association of School and College Leaders</a:t>
            </a:r>
          </a:p>
          <a:p>
            <a:pPr eaLnBrk="1" hangingPunct="1">
              <a:spcBef>
                <a:spcPts val="0"/>
              </a:spcBef>
            </a:pPr>
            <a:endParaRPr lang="en-US" sz="1000" dirty="0">
              <a:ln>
                <a:solidFill>
                  <a:schemeClr val="bg2"/>
                </a:solidFill>
              </a:ln>
              <a:solidFill>
                <a:srgbClr val="0070C0"/>
              </a:solidFill>
            </a:endParaRPr>
          </a:p>
          <a:p>
            <a:pPr eaLnBrk="1" hangingPunct="1">
              <a:spcBef>
                <a:spcPts val="0"/>
              </a:spcBef>
            </a:pPr>
            <a:r>
              <a:rPr lang="en-US" sz="2400" dirty="0">
                <a:ln>
                  <a:solidFill>
                    <a:schemeClr val="bg2"/>
                  </a:solidFill>
                </a:ln>
                <a:solidFill>
                  <a:srgbClr val="FFFC00"/>
                </a:solidFill>
              </a:rPr>
              <a:t>@</a:t>
            </a:r>
            <a:r>
              <a:rPr lang="en-US" sz="2400" dirty="0" err="1">
                <a:ln>
                  <a:solidFill>
                    <a:schemeClr val="bg2"/>
                  </a:solidFill>
                </a:ln>
                <a:solidFill>
                  <a:srgbClr val="FFFC00"/>
                </a:solidFill>
              </a:rPr>
              <a:t>RealGeoffBarton</a:t>
            </a:r>
            <a:r>
              <a:rPr lang="en-US" sz="2400" dirty="0">
                <a:ln>
                  <a:solidFill>
                    <a:schemeClr val="bg2"/>
                  </a:solidFill>
                </a:ln>
                <a:solidFill>
                  <a:srgbClr val="FFFC00"/>
                </a:solidFill>
              </a:rPr>
              <a:t>    @</a:t>
            </a:r>
            <a:r>
              <a:rPr lang="en-US" sz="2400" dirty="0" err="1">
                <a:ln>
                  <a:solidFill>
                    <a:schemeClr val="bg2"/>
                  </a:solidFill>
                </a:ln>
                <a:solidFill>
                  <a:srgbClr val="FFFC00"/>
                </a:solidFill>
              </a:rPr>
              <a:t>JulieMcCulloch</a:t>
            </a:r>
            <a:endParaRPr lang="en-US" sz="2400" dirty="0">
              <a:ln>
                <a:solidFill>
                  <a:schemeClr val="bg2"/>
                </a:solidFill>
              </a:ln>
              <a:solidFill>
                <a:srgbClr val="FFFC00"/>
              </a:solidFill>
            </a:endParaRPr>
          </a:p>
          <a:p>
            <a:pPr eaLnBrk="1" hangingPunct="1">
              <a:spcBef>
                <a:spcPts val="0"/>
              </a:spcBef>
            </a:pPr>
            <a:endParaRPr lang="en-US" sz="2400" dirty="0">
              <a:solidFill>
                <a:srgbClr val="FFFFFF"/>
              </a:solidFill>
            </a:endParaRPr>
          </a:p>
        </p:txBody>
      </p:sp>
      <p:pic>
        <p:nvPicPr>
          <p:cNvPr id="7" name="Picture 6"/>
          <p:cNvPicPr>
            <a:picLocks noChangeAspect="1"/>
          </p:cNvPicPr>
          <p:nvPr/>
        </p:nvPicPr>
        <p:blipFill>
          <a:blip r:embed="rId2"/>
          <a:srcRect l="12114" t="6057" r="24228" b="12114"/>
          <a:stretch>
            <a:fillRect/>
          </a:stretch>
        </p:blipFill>
        <p:spPr>
          <a:xfrm>
            <a:off x="5693559" y="1588994"/>
            <a:ext cx="945906" cy="1150727"/>
          </a:xfrm>
          <a:prstGeom prst="rect">
            <a:avLst/>
          </a:prstGeom>
        </p:spPr>
      </p:pic>
      <p:sp>
        <p:nvSpPr>
          <p:cNvPr id="13" name="Right Triangle 12"/>
          <p:cNvSpPr/>
          <p:nvPr/>
        </p:nvSpPr>
        <p:spPr>
          <a:xfrm rot="20103949">
            <a:off x="6060844" y="2500543"/>
            <a:ext cx="762000" cy="398923"/>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ight Triangle 14"/>
          <p:cNvSpPr/>
          <p:nvPr/>
        </p:nvSpPr>
        <p:spPr>
          <a:xfrm rot="1050623">
            <a:off x="5028618" y="2376925"/>
            <a:ext cx="762000" cy="32292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ight Triangle 15"/>
          <p:cNvSpPr/>
          <p:nvPr/>
        </p:nvSpPr>
        <p:spPr>
          <a:xfrm rot="5400000">
            <a:off x="4249366" y="2548614"/>
            <a:ext cx="762000" cy="32292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ight Triangle 23"/>
          <p:cNvSpPr/>
          <p:nvPr/>
        </p:nvSpPr>
        <p:spPr>
          <a:xfrm>
            <a:off x="3200400" y="3336214"/>
            <a:ext cx="823162" cy="34357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ight Triangle 18"/>
          <p:cNvSpPr/>
          <p:nvPr/>
        </p:nvSpPr>
        <p:spPr>
          <a:xfrm rot="3919811">
            <a:off x="5502196" y="1556686"/>
            <a:ext cx="535547" cy="495811"/>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0" name="Straight Connector 19"/>
          <p:cNvCxnSpPr/>
          <p:nvPr/>
        </p:nvCxnSpPr>
        <p:spPr>
          <a:xfrm rot="16200000" flipV="1">
            <a:off x="5722907" y="677144"/>
            <a:ext cx="1226724" cy="540808"/>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TextBox 5"/>
          <p:cNvSpPr txBox="1">
            <a:spLocks noChangeArrowheads="1"/>
          </p:cNvSpPr>
          <p:nvPr/>
        </p:nvSpPr>
        <p:spPr bwMode="auto">
          <a:xfrm>
            <a:off x="235674" y="5877272"/>
            <a:ext cx="8789381" cy="338554"/>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latin typeface="Calibri" charset="0"/>
              </a:rPr>
              <a:t>Download this presentation free at </a:t>
            </a:r>
            <a:r>
              <a:rPr lang="en-US" sz="1600" dirty="0">
                <a:solidFill>
                  <a:srgbClr val="FFFFFF"/>
                </a:solidFill>
                <a:latin typeface="Calibri" charset="0"/>
                <a:hlinkClick r:id="rId3"/>
              </a:rPr>
              <a:t>www.geoffbarton.co.uk</a:t>
            </a:r>
            <a:r>
              <a:rPr lang="en-US" sz="1600" dirty="0">
                <a:solidFill>
                  <a:srgbClr val="FFFFFF"/>
                </a:solidFill>
                <a:latin typeface="Calibri" charset="0"/>
              </a:rPr>
              <a:t> (number 153)</a:t>
            </a:r>
          </a:p>
        </p:txBody>
      </p:sp>
      <p:cxnSp>
        <p:nvCxnSpPr>
          <p:cNvPr id="18" name="Straight Connector 17"/>
          <p:cNvCxnSpPr>
            <a:cxnSpLocks/>
          </p:cNvCxnSpPr>
          <p:nvPr/>
        </p:nvCxnSpPr>
        <p:spPr>
          <a:xfrm flipV="1">
            <a:off x="5845311" y="334186"/>
            <a:ext cx="197922" cy="1249412"/>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3" name="Right Triangle 22">
            <a:extLst>
              <a:ext uri="{FF2B5EF4-FFF2-40B4-BE49-F238E27FC236}">
                <a16:creationId xmlns:a16="http://schemas.microsoft.com/office/drawing/2014/main" id="{754418CB-CE41-7F44-9938-CC9C50A13511}"/>
              </a:ext>
            </a:extLst>
          </p:cNvPr>
          <p:cNvSpPr/>
          <p:nvPr/>
        </p:nvSpPr>
        <p:spPr>
          <a:xfrm rot="20242676">
            <a:off x="5468114" y="2605886"/>
            <a:ext cx="603709" cy="530087"/>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ight Triangle 25">
            <a:extLst>
              <a:ext uri="{FF2B5EF4-FFF2-40B4-BE49-F238E27FC236}">
                <a16:creationId xmlns:a16="http://schemas.microsoft.com/office/drawing/2014/main" id="{1989D3D8-6BB2-944C-B4F1-57CE20724D00}"/>
              </a:ext>
            </a:extLst>
          </p:cNvPr>
          <p:cNvSpPr/>
          <p:nvPr/>
        </p:nvSpPr>
        <p:spPr>
          <a:xfrm rot="20048164">
            <a:off x="5613634" y="2329595"/>
            <a:ext cx="535547" cy="495811"/>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ctrTitle"/>
          </p:nvPr>
        </p:nvSpPr>
        <p:spPr>
          <a:xfrm>
            <a:off x="-103099" y="1765531"/>
            <a:ext cx="9144000" cy="1470025"/>
          </a:xfrm>
        </p:spPr>
        <p:txBody>
          <a:bodyPr/>
          <a:lstStyle/>
          <a:p>
            <a:r>
              <a:rPr lang="en-US" dirty="0">
                <a:solidFill>
                  <a:schemeClr val="bg1"/>
                </a:solidFill>
              </a:rPr>
              <a:t>Leading Whole-School         </a:t>
            </a:r>
            <a:r>
              <a:rPr lang="en-US" dirty="0" err="1">
                <a:solidFill>
                  <a:schemeClr val="bg1"/>
                </a:solidFill>
              </a:rPr>
              <a:t>iteracy</a:t>
            </a:r>
            <a:r>
              <a:rPr lang="en-US" dirty="0">
                <a:solidFill>
                  <a:schemeClr val="bg1"/>
                </a:solidFill>
              </a:rPr>
              <a:t>:</a:t>
            </a:r>
            <a:br>
              <a:rPr lang="en-US" dirty="0">
                <a:solidFill>
                  <a:schemeClr val="bg1"/>
                </a:solidFill>
              </a:rPr>
            </a:br>
            <a:r>
              <a:rPr lang="en-US" dirty="0">
                <a:solidFill>
                  <a:schemeClr val="bg1"/>
                </a:solidFill>
              </a:rPr>
              <a:t>From Ambition to Impact</a:t>
            </a:r>
          </a:p>
        </p:txBody>
      </p:sp>
      <p:cxnSp>
        <p:nvCxnSpPr>
          <p:cNvPr id="5" name="Straight Connector 4"/>
          <p:cNvCxnSpPr/>
          <p:nvPr/>
        </p:nvCxnSpPr>
        <p:spPr>
          <a:xfrm>
            <a:off x="472857" y="2500544"/>
            <a:ext cx="7848600" cy="1588"/>
          </a:xfrm>
          <a:prstGeom prst="line">
            <a:avLst/>
          </a:prstGeom>
          <a:ln w="57150" cap="flat" cmpd="thickThin"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4105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638800" y="1841500"/>
            <a:ext cx="3175000" cy="3175000"/>
          </a:xfrm>
          <a:prstGeom prst="rect">
            <a:avLst/>
          </a:prstGeom>
        </p:spPr>
      </p:pic>
      <p:sp>
        <p:nvSpPr>
          <p:cNvPr id="10" name="TextBox 9"/>
          <p:cNvSpPr txBox="1"/>
          <p:nvPr/>
        </p:nvSpPr>
        <p:spPr>
          <a:xfrm>
            <a:off x="467544" y="2276872"/>
            <a:ext cx="4838700" cy="2308324"/>
          </a:xfrm>
          <a:prstGeom prst="rect">
            <a:avLst/>
          </a:prstGeom>
          <a:noFill/>
        </p:spPr>
        <p:txBody>
          <a:bodyPr wrap="square" rtlCol="0">
            <a:spAutoFit/>
          </a:bodyPr>
          <a:lstStyle/>
          <a:p>
            <a:pPr algn="r"/>
            <a:r>
              <a:rPr lang="en-US" sz="4800" dirty="0">
                <a:solidFill>
                  <a:schemeClr val="bg1"/>
                </a:solidFill>
              </a:rPr>
              <a:t>This is an expensive plug  </a:t>
            </a:r>
            <a:r>
              <a:rPr lang="en-US" sz="4800" dirty="0">
                <a:solidFill>
                  <a:schemeClr val="bg1"/>
                </a:solidFill>
                <a:latin typeface="Wingdings"/>
                <a:ea typeface="Wingdings"/>
                <a:cs typeface="Wingdings"/>
                <a:sym typeface="Wingdings"/>
              </a:rPr>
              <a:t></a:t>
            </a:r>
            <a:endParaRPr lang="en-US" sz="4800" dirty="0">
              <a:solidFill>
                <a:schemeClr val="bg1"/>
              </a:solidFill>
            </a:endParaRPr>
          </a:p>
        </p:txBody>
      </p:sp>
    </p:spTree>
    <p:extLst>
      <p:ext uri="{BB962C8B-B14F-4D97-AF65-F5344CB8AC3E}">
        <p14:creationId xmlns:p14="http://schemas.microsoft.com/office/powerpoint/2010/main" val="3176727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42900" y="2806700"/>
            <a:ext cx="4838700" cy="1569660"/>
          </a:xfrm>
          <a:prstGeom prst="rect">
            <a:avLst/>
          </a:prstGeom>
          <a:noFill/>
        </p:spPr>
        <p:txBody>
          <a:bodyPr wrap="square" rtlCol="0">
            <a:spAutoFit/>
          </a:bodyPr>
          <a:lstStyle/>
          <a:p>
            <a:r>
              <a:rPr lang="en-US" sz="4800" dirty="0">
                <a:solidFill>
                  <a:srgbClr val="FFFFFF"/>
                </a:solidFill>
              </a:rPr>
              <a:t>This is a </a:t>
            </a:r>
          </a:p>
          <a:p>
            <a:r>
              <a:rPr lang="en-US" sz="4800" dirty="0">
                <a:solidFill>
                  <a:srgbClr val="FFFFFF"/>
                </a:solidFill>
              </a:rPr>
              <a:t>cheap plug  </a:t>
            </a:r>
            <a:r>
              <a:rPr lang="en-US" sz="4800" dirty="0">
                <a:solidFill>
                  <a:srgbClr val="FFFFFF"/>
                </a:solidFill>
                <a:latin typeface="Wingdings"/>
                <a:ea typeface="Wingdings"/>
                <a:cs typeface="Wingdings"/>
                <a:sym typeface="Wingdings"/>
              </a:rPr>
              <a:t></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rot="804962">
            <a:off x="4660913" y="914978"/>
            <a:ext cx="3999611" cy="5194300"/>
          </a:xfrm>
          <a:prstGeom prst="rect">
            <a:avLst/>
          </a:prstGeom>
        </p:spPr>
      </p:pic>
    </p:spTree>
    <p:extLst>
      <p:ext uri="{BB962C8B-B14F-4D97-AF65-F5344CB8AC3E}">
        <p14:creationId xmlns:p14="http://schemas.microsoft.com/office/powerpoint/2010/main" val="15255201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2941" y="3494465"/>
            <a:ext cx="7994848" cy="1752600"/>
          </a:xfrm>
        </p:spPr>
        <p:txBody>
          <a:bodyPr>
            <a:noAutofit/>
          </a:bodyPr>
          <a:lstStyle/>
          <a:p>
            <a:pPr eaLnBrk="1" hangingPunct="1">
              <a:spcBef>
                <a:spcPts val="0"/>
              </a:spcBef>
            </a:pPr>
            <a:r>
              <a:rPr lang="en-US" dirty="0">
                <a:solidFill>
                  <a:srgbClr val="FFFFFF"/>
                </a:solidFill>
              </a:rPr>
              <a:t>Geoff Barton &amp; Julie McCulloch</a:t>
            </a:r>
          </a:p>
          <a:p>
            <a:pPr eaLnBrk="1" hangingPunct="1">
              <a:spcBef>
                <a:spcPts val="0"/>
              </a:spcBef>
            </a:pPr>
            <a:endParaRPr lang="en-US" sz="1200" dirty="0">
              <a:solidFill>
                <a:srgbClr val="FFFFFF"/>
              </a:solidFill>
            </a:endParaRPr>
          </a:p>
          <a:p>
            <a:pPr eaLnBrk="1" hangingPunct="1">
              <a:spcBef>
                <a:spcPts val="0"/>
              </a:spcBef>
            </a:pPr>
            <a:r>
              <a:rPr lang="en-US" sz="2400" dirty="0">
                <a:ln>
                  <a:solidFill>
                    <a:schemeClr val="bg2"/>
                  </a:solidFill>
                </a:ln>
                <a:solidFill>
                  <a:srgbClr val="0070C0"/>
                </a:solidFill>
              </a:rPr>
              <a:t>General Secretary &amp; Director of Policy</a:t>
            </a:r>
          </a:p>
          <a:p>
            <a:pPr eaLnBrk="1" hangingPunct="1">
              <a:spcBef>
                <a:spcPts val="0"/>
              </a:spcBef>
            </a:pPr>
            <a:r>
              <a:rPr lang="en-US" sz="2400" dirty="0">
                <a:ln>
                  <a:solidFill>
                    <a:schemeClr val="bg2"/>
                  </a:solidFill>
                </a:ln>
                <a:solidFill>
                  <a:srgbClr val="0070C0"/>
                </a:solidFill>
              </a:rPr>
              <a:t>Association of School and College Leaders</a:t>
            </a:r>
          </a:p>
          <a:p>
            <a:pPr eaLnBrk="1" hangingPunct="1">
              <a:spcBef>
                <a:spcPts val="0"/>
              </a:spcBef>
            </a:pPr>
            <a:endParaRPr lang="en-US" sz="1000" dirty="0">
              <a:ln>
                <a:solidFill>
                  <a:schemeClr val="bg2"/>
                </a:solidFill>
              </a:ln>
              <a:solidFill>
                <a:srgbClr val="0070C0"/>
              </a:solidFill>
            </a:endParaRPr>
          </a:p>
          <a:p>
            <a:pPr eaLnBrk="1" hangingPunct="1">
              <a:spcBef>
                <a:spcPts val="0"/>
              </a:spcBef>
            </a:pPr>
            <a:r>
              <a:rPr lang="en-US" sz="2400" dirty="0">
                <a:ln>
                  <a:solidFill>
                    <a:schemeClr val="bg2"/>
                  </a:solidFill>
                </a:ln>
                <a:solidFill>
                  <a:srgbClr val="FFFC00"/>
                </a:solidFill>
              </a:rPr>
              <a:t>@</a:t>
            </a:r>
            <a:r>
              <a:rPr lang="en-US" sz="2400" dirty="0" err="1">
                <a:ln>
                  <a:solidFill>
                    <a:schemeClr val="bg2"/>
                  </a:solidFill>
                </a:ln>
                <a:solidFill>
                  <a:srgbClr val="FFFC00"/>
                </a:solidFill>
              </a:rPr>
              <a:t>RealGeoffBarton</a:t>
            </a:r>
            <a:r>
              <a:rPr lang="en-US" sz="2400" dirty="0">
                <a:ln>
                  <a:solidFill>
                    <a:schemeClr val="bg2"/>
                  </a:solidFill>
                </a:ln>
                <a:solidFill>
                  <a:srgbClr val="FFFC00"/>
                </a:solidFill>
              </a:rPr>
              <a:t>    @</a:t>
            </a:r>
            <a:r>
              <a:rPr lang="en-US" sz="2400" dirty="0" err="1">
                <a:ln>
                  <a:solidFill>
                    <a:schemeClr val="bg2"/>
                  </a:solidFill>
                </a:ln>
                <a:solidFill>
                  <a:srgbClr val="FFFC00"/>
                </a:solidFill>
              </a:rPr>
              <a:t>JulieMcCulloch</a:t>
            </a:r>
            <a:endParaRPr lang="en-US" sz="2400" dirty="0">
              <a:ln>
                <a:solidFill>
                  <a:schemeClr val="bg2"/>
                </a:solidFill>
              </a:ln>
              <a:solidFill>
                <a:srgbClr val="FFFC00"/>
              </a:solidFill>
            </a:endParaRPr>
          </a:p>
          <a:p>
            <a:pPr eaLnBrk="1" hangingPunct="1">
              <a:spcBef>
                <a:spcPts val="0"/>
              </a:spcBef>
            </a:pPr>
            <a:endParaRPr lang="en-US" sz="2400" dirty="0">
              <a:solidFill>
                <a:srgbClr val="FFFFFF"/>
              </a:solidFill>
            </a:endParaRPr>
          </a:p>
        </p:txBody>
      </p:sp>
      <p:pic>
        <p:nvPicPr>
          <p:cNvPr id="7" name="Picture 6"/>
          <p:cNvPicPr>
            <a:picLocks noChangeAspect="1"/>
          </p:cNvPicPr>
          <p:nvPr/>
        </p:nvPicPr>
        <p:blipFill>
          <a:blip r:embed="rId2"/>
          <a:srcRect l="12114" t="6057" r="24228" b="12114"/>
          <a:stretch>
            <a:fillRect/>
          </a:stretch>
        </p:blipFill>
        <p:spPr>
          <a:xfrm>
            <a:off x="5693559" y="1588994"/>
            <a:ext cx="945906" cy="1150727"/>
          </a:xfrm>
          <a:prstGeom prst="rect">
            <a:avLst/>
          </a:prstGeom>
        </p:spPr>
      </p:pic>
      <p:sp>
        <p:nvSpPr>
          <p:cNvPr id="13" name="Right Triangle 12"/>
          <p:cNvSpPr/>
          <p:nvPr/>
        </p:nvSpPr>
        <p:spPr>
          <a:xfrm rot="20103949">
            <a:off x="6060844" y="2500543"/>
            <a:ext cx="762000" cy="398923"/>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ight Triangle 14"/>
          <p:cNvSpPr/>
          <p:nvPr/>
        </p:nvSpPr>
        <p:spPr>
          <a:xfrm rot="1050623">
            <a:off x="5028618" y="2376925"/>
            <a:ext cx="762000" cy="32292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ight Triangle 15"/>
          <p:cNvSpPr/>
          <p:nvPr/>
        </p:nvSpPr>
        <p:spPr>
          <a:xfrm rot="5400000">
            <a:off x="4249366" y="2548614"/>
            <a:ext cx="762000" cy="32292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ight Triangle 23"/>
          <p:cNvSpPr/>
          <p:nvPr/>
        </p:nvSpPr>
        <p:spPr>
          <a:xfrm>
            <a:off x="3200400" y="3336214"/>
            <a:ext cx="823162" cy="343579"/>
          </a:xfrm>
          <a:prstGeom prst="rtTriangle">
            <a:avLst/>
          </a:prstGeom>
          <a:solidFill>
            <a:srgbClr val="0308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ight Triangle 18"/>
          <p:cNvSpPr/>
          <p:nvPr/>
        </p:nvSpPr>
        <p:spPr>
          <a:xfrm rot="3919811">
            <a:off x="5502196" y="1556686"/>
            <a:ext cx="535547" cy="495811"/>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0" name="Straight Connector 19"/>
          <p:cNvCxnSpPr/>
          <p:nvPr/>
        </p:nvCxnSpPr>
        <p:spPr>
          <a:xfrm rot="16200000" flipV="1">
            <a:off x="5722907" y="677144"/>
            <a:ext cx="1226724" cy="540808"/>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TextBox 5"/>
          <p:cNvSpPr txBox="1">
            <a:spLocks noChangeArrowheads="1"/>
          </p:cNvSpPr>
          <p:nvPr/>
        </p:nvSpPr>
        <p:spPr bwMode="auto">
          <a:xfrm>
            <a:off x="235674" y="5877272"/>
            <a:ext cx="8789381" cy="338554"/>
          </a:xfrm>
          <a:prstGeom prst="rect">
            <a:avLst/>
          </a:prstGeom>
          <a:noFill/>
          <a:ln w="9525">
            <a:noFill/>
            <a:miter lim="800000"/>
            <a:headEnd/>
            <a:tailEnd/>
          </a:ln>
        </p:spPr>
        <p:txBody>
          <a:bodyPr wrap="square">
            <a:prstTxWarp prst="textNoShape">
              <a:avLst/>
            </a:prstTxWarp>
            <a:spAutoFit/>
          </a:bodyPr>
          <a:lstStyle/>
          <a:p>
            <a:pPr algn="ctr"/>
            <a:r>
              <a:rPr lang="en-US" sz="1600" dirty="0">
                <a:solidFill>
                  <a:srgbClr val="FFFFFF"/>
                </a:solidFill>
                <a:latin typeface="Calibri" charset="0"/>
              </a:rPr>
              <a:t>Download this presentation free at </a:t>
            </a:r>
            <a:r>
              <a:rPr lang="en-US" sz="1600" dirty="0">
                <a:solidFill>
                  <a:srgbClr val="FFFFFF"/>
                </a:solidFill>
                <a:latin typeface="Calibri" charset="0"/>
                <a:hlinkClick r:id="rId3"/>
              </a:rPr>
              <a:t>www.geoffbarton.co.uk</a:t>
            </a:r>
            <a:r>
              <a:rPr lang="en-US" sz="1600" dirty="0">
                <a:solidFill>
                  <a:srgbClr val="FFFFFF"/>
                </a:solidFill>
                <a:latin typeface="Calibri" charset="0"/>
              </a:rPr>
              <a:t> (number 153)</a:t>
            </a:r>
          </a:p>
        </p:txBody>
      </p:sp>
      <p:cxnSp>
        <p:nvCxnSpPr>
          <p:cNvPr id="18" name="Straight Connector 17"/>
          <p:cNvCxnSpPr>
            <a:cxnSpLocks/>
          </p:cNvCxnSpPr>
          <p:nvPr/>
        </p:nvCxnSpPr>
        <p:spPr>
          <a:xfrm flipV="1">
            <a:off x="5845311" y="334186"/>
            <a:ext cx="197922" cy="1249412"/>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3" name="Right Triangle 22">
            <a:extLst>
              <a:ext uri="{FF2B5EF4-FFF2-40B4-BE49-F238E27FC236}">
                <a16:creationId xmlns:a16="http://schemas.microsoft.com/office/drawing/2014/main" id="{754418CB-CE41-7F44-9938-CC9C50A13511}"/>
              </a:ext>
            </a:extLst>
          </p:cNvPr>
          <p:cNvSpPr/>
          <p:nvPr/>
        </p:nvSpPr>
        <p:spPr>
          <a:xfrm rot="20242676">
            <a:off x="5468114" y="2605886"/>
            <a:ext cx="603709" cy="530087"/>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ight Triangle 25">
            <a:extLst>
              <a:ext uri="{FF2B5EF4-FFF2-40B4-BE49-F238E27FC236}">
                <a16:creationId xmlns:a16="http://schemas.microsoft.com/office/drawing/2014/main" id="{1989D3D8-6BB2-944C-B4F1-57CE20724D00}"/>
              </a:ext>
            </a:extLst>
          </p:cNvPr>
          <p:cNvSpPr/>
          <p:nvPr/>
        </p:nvSpPr>
        <p:spPr>
          <a:xfrm rot="20048164">
            <a:off x="5613634" y="2329595"/>
            <a:ext cx="535547" cy="495811"/>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ctrTitle"/>
          </p:nvPr>
        </p:nvSpPr>
        <p:spPr>
          <a:xfrm>
            <a:off x="-103099" y="1765531"/>
            <a:ext cx="9144000" cy="1470025"/>
          </a:xfrm>
        </p:spPr>
        <p:txBody>
          <a:bodyPr/>
          <a:lstStyle/>
          <a:p>
            <a:r>
              <a:rPr lang="en-US" dirty="0">
                <a:solidFill>
                  <a:schemeClr val="bg1"/>
                </a:solidFill>
              </a:rPr>
              <a:t>Leading Whole-School         </a:t>
            </a:r>
            <a:r>
              <a:rPr lang="en-US" dirty="0" err="1">
                <a:solidFill>
                  <a:schemeClr val="bg1"/>
                </a:solidFill>
              </a:rPr>
              <a:t>iteracy</a:t>
            </a:r>
            <a:r>
              <a:rPr lang="en-US" dirty="0">
                <a:solidFill>
                  <a:schemeClr val="bg1"/>
                </a:solidFill>
              </a:rPr>
              <a:t>:</a:t>
            </a:r>
            <a:br>
              <a:rPr lang="en-US" dirty="0">
                <a:solidFill>
                  <a:schemeClr val="bg1"/>
                </a:solidFill>
              </a:rPr>
            </a:br>
            <a:r>
              <a:rPr lang="en-US" dirty="0">
                <a:solidFill>
                  <a:schemeClr val="bg1"/>
                </a:solidFill>
              </a:rPr>
              <a:t>From Ambition to Impact</a:t>
            </a:r>
          </a:p>
        </p:txBody>
      </p:sp>
      <p:cxnSp>
        <p:nvCxnSpPr>
          <p:cNvPr id="5" name="Straight Connector 4"/>
          <p:cNvCxnSpPr/>
          <p:nvPr/>
        </p:nvCxnSpPr>
        <p:spPr>
          <a:xfrm>
            <a:off x="472857" y="2500544"/>
            <a:ext cx="7848600" cy="1588"/>
          </a:xfrm>
          <a:prstGeom prst="line">
            <a:avLst/>
          </a:prstGeom>
          <a:ln w="57150" cap="flat" cmpd="thickThin"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9728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5-08 at 06.42.2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9934142">
            <a:off x="684712" y="1428054"/>
            <a:ext cx="2497649" cy="3556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971435" y="1051063"/>
            <a:ext cx="4953216" cy="5493812"/>
          </a:xfrm>
          <a:prstGeom prst="rect">
            <a:avLst/>
          </a:prstGeom>
          <a:noFill/>
        </p:spPr>
        <p:txBody>
          <a:bodyPr wrap="square" rtlCol="0">
            <a:spAutoFit/>
          </a:bodyPr>
          <a:lstStyle/>
          <a:p>
            <a:r>
              <a:rPr lang="en-GB" sz="2700" dirty="0">
                <a:solidFill>
                  <a:schemeClr val="bg1"/>
                </a:solidFill>
              </a:rPr>
              <a:t>In my experience, teaching is about sensitivity and adaptation. Things that work one day may not work the next day. </a:t>
            </a:r>
          </a:p>
          <a:p>
            <a:endParaRPr lang="en-GB" sz="2700" dirty="0">
              <a:solidFill>
                <a:schemeClr val="bg1"/>
              </a:solidFill>
            </a:endParaRPr>
          </a:p>
          <a:p>
            <a:r>
              <a:rPr lang="en-GB" sz="2700" dirty="0">
                <a:solidFill>
                  <a:schemeClr val="bg1"/>
                </a:solidFill>
              </a:rPr>
              <a:t>In order to navigate the complexity of the circumstances in which a teacher works, it is not possible just to follow a recipe. As a teacher, you make adaptations.  You must. </a:t>
            </a:r>
            <a:endParaRPr lang="en-US" sz="2700" dirty="0">
              <a:solidFill>
                <a:schemeClr val="bg1"/>
              </a:solidFill>
            </a:endParaRPr>
          </a:p>
        </p:txBody>
      </p:sp>
      <p:sp>
        <p:nvSpPr>
          <p:cNvPr id="6" name="TextBox 5"/>
          <p:cNvSpPr txBox="1"/>
          <p:nvPr/>
        </p:nvSpPr>
        <p:spPr>
          <a:xfrm>
            <a:off x="104361" y="1051063"/>
            <a:ext cx="589768" cy="715581"/>
          </a:xfrm>
          <a:prstGeom prst="rect">
            <a:avLst/>
          </a:prstGeom>
          <a:noFill/>
        </p:spPr>
        <p:txBody>
          <a:bodyPr wrap="square" rtlCol="0">
            <a:spAutoFit/>
          </a:bodyPr>
          <a:lstStyle/>
          <a:p>
            <a:r>
              <a:rPr lang="en-US" sz="4050" dirty="0"/>
              <a:t>9</a:t>
            </a:r>
          </a:p>
        </p:txBody>
      </p:sp>
    </p:spTree>
    <p:extLst>
      <p:ext uri="{BB962C8B-B14F-4D97-AF65-F5344CB8AC3E}">
        <p14:creationId xmlns:p14="http://schemas.microsoft.com/office/powerpoint/2010/main" val="78735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3B1C6FA-9657-194B-A8C2-41A91C77E20D}"/>
              </a:ext>
            </a:extLst>
          </p:cNvPr>
          <p:cNvCxnSpPr>
            <a:cxnSpLocks noChangeShapeType="1"/>
          </p:cNvCxnSpPr>
          <p:nvPr/>
        </p:nvCxnSpPr>
        <p:spPr bwMode="auto">
          <a:xfrm>
            <a:off x="304800" y="1220788"/>
            <a:ext cx="8001000"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4754" name="Picture 5" descr="Picture 5.png">
            <a:extLst>
              <a:ext uri="{FF2B5EF4-FFF2-40B4-BE49-F238E27FC236}">
                <a16:creationId xmlns:a16="http://schemas.microsoft.com/office/drawing/2014/main" id="{6DC52D15-6C3D-8E45-8D9B-E0D610A6B7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2438" y="23813"/>
            <a:ext cx="10287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itle 1">
            <a:extLst>
              <a:ext uri="{FF2B5EF4-FFF2-40B4-BE49-F238E27FC236}">
                <a16:creationId xmlns:a16="http://schemas.microsoft.com/office/drawing/2014/main" id="{C088CD3D-C584-B34C-B5E2-72222E4F95A5}"/>
              </a:ext>
            </a:extLst>
          </p:cNvPr>
          <p:cNvSpPr txBox="1">
            <a:spLocks/>
          </p:cNvSpPr>
          <p:nvPr/>
        </p:nvSpPr>
        <p:spPr bwMode="auto">
          <a:xfrm>
            <a:off x="304800" y="103188"/>
            <a:ext cx="8001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Verdana" panose="020B0604030504040204" pitchFamily="34" charset="0"/>
                <a:ea typeface="ＭＳ Ｐゴシック" panose="020B0600070205080204" pitchFamily="34" charset="-128"/>
              </a:defRPr>
            </a:lvl1pPr>
            <a:lvl2pPr marL="742950" indent="-285750" defTabSz="457200">
              <a:defRPr sz="2400">
                <a:solidFill>
                  <a:schemeClr val="tx1"/>
                </a:solidFill>
                <a:latin typeface="Verdana" panose="020B0604030504040204" pitchFamily="34" charset="0"/>
                <a:ea typeface="ＭＳ Ｐゴシック" panose="020B0600070205080204" pitchFamily="34" charset="-128"/>
              </a:defRPr>
            </a:lvl2pPr>
            <a:lvl3pPr marL="1143000" indent="-228600" defTabSz="457200">
              <a:defRPr sz="2400">
                <a:solidFill>
                  <a:schemeClr val="tx1"/>
                </a:solidFill>
                <a:latin typeface="Verdana" panose="020B0604030504040204" pitchFamily="34" charset="0"/>
                <a:ea typeface="ＭＳ Ｐゴシック" panose="020B0600070205080204" pitchFamily="34" charset="-128"/>
              </a:defRPr>
            </a:lvl3pPr>
            <a:lvl4pPr marL="1600200" indent="-228600" defTabSz="457200">
              <a:defRPr sz="2400">
                <a:solidFill>
                  <a:schemeClr val="tx1"/>
                </a:solidFill>
                <a:latin typeface="Verdana" panose="020B0604030504040204" pitchFamily="34" charset="0"/>
                <a:ea typeface="ＭＳ Ｐゴシック" panose="020B0600070205080204" pitchFamily="34" charset="-128"/>
              </a:defRPr>
            </a:lvl4pPr>
            <a:lvl5pPr marL="2057400" indent="-228600" defTabSz="457200">
              <a:defRPr sz="2400">
                <a:solidFill>
                  <a:schemeClr val="tx1"/>
                </a:solidFill>
                <a:latin typeface="Verdana" panose="020B060403050404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4400" dirty="0">
                <a:solidFill>
                  <a:schemeClr val="bg1"/>
                </a:solidFill>
                <a:latin typeface="Calibri" panose="020F0502020204030204" pitchFamily="34" charset="0"/>
              </a:rPr>
              <a:t>Learning &amp; Teaching Diagnosis:</a:t>
            </a:r>
          </a:p>
        </p:txBody>
      </p:sp>
      <p:pic>
        <p:nvPicPr>
          <p:cNvPr id="8" name="Picture 3">
            <a:extLst>
              <a:ext uri="{FF2B5EF4-FFF2-40B4-BE49-F238E27FC236}">
                <a16:creationId xmlns:a16="http://schemas.microsoft.com/office/drawing/2014/main" id="{A1E70415-D4FC-E340-A523-0598AB756A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12776"/>
            <a:ext cx="4529138"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B322332-4E0C-7E4E-876D-6121F7096D9C}"/>
              </a:ext>
            </a:extLst>
          </p:cNvPr>
          <p:cNvSpPr txBox="1">
            <a:spLocks/>
          </p:cNvSpPr>
          <p:nvPr/>
        </p:nvSpPr>
        <p:spPr bwMode="auto">
          <a:xfrm>
            <a:off x="4833938" y="2564904"/>
            <a:ext cx="3600400" cy="313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Verdana" panose="020B0604030504040204" pitchFamily="34" charset="0"/>
                <a:ea typeface="ＭＳ Ｐゴシック" panose="020B0600070205080204" pitchFamily="34" charset="-128"/>
              </a:defRPr>
            </a:lvl1pPr>
            <a:lvl2pPr marL="742950" indent="-285750" defTabSz="457200">
              <a:defRPr sz="2400">
                <a:solidFill>
                  <a:schemeClr val="tx1"/>
                </a:solidFill>
                <a:latin typeface="Verdana" panose="020B0604030504040204" pitchFamily="34" charset="0"/>
                <a:ea typeface="ＭＳ Ｐゴシック" panose="020B0600070205080204" pitchFamily="34" charset="-128"/>
              </a:defRPr>
            </a:lvl2pPr>
            <a:lvl3pPr marL="1143000" indent="-228600" defTabSz="457200">
              <a:defRPr sz="2400">
                <a:solidFill>
                  <a:schemeClr val="tx1"/>
                </a:solidFill>
                <a:latin typeface="Verdana" panose="020B0604030504040204" pitchFamily="34" charset="0"/>
                <a:ea typeface="ＭＳ Ｐゴシック" panose="020B0600070205080204" pitchFamily="34" charset="-128"/>
              </a:defRPr>
            </a:lvl3pPr>
            <a:lvl4pPr marL="1600200" indent="-228600" defTabSz="457200">
              <a:defRPr sz="2400">
                <a:solidFill>
                  <a:schemeClr val="tx1"/>
                </a:solidFill>
                <a:latin typeface="Verdana" panose="020B0604030504040204" pitchFamily="34" charset="0"/>
                <a:ea typeface="ＭＳ Ｐゴシック" panose="020B0600070205080204" pitchFamily="34" charset="-128"/>
              </a:defRPr>
            </a:lvl4pPr>
            <a:lvl5pPr marL="2057400" indent="-228600" defTabSz="457200">
              <a:defRPr sz="2400">
                <a:solidFill>
                  <a:schemeClr val="tx1"/>
                </a:solidFill>
                <a:latin typeface="Verdana" panose="020B060403050404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marL="571500" indent="-571500" eaLnBrk="1" hangingPunct="1">
              <a:buFont typeface="Arial" panose="020B0604020202020204" pitchFamily="34" charset="0"/>
              <a:buChar char="•"/>
            </a:pPr>
            <a:r>
              <a:rPr lang="en-US" altLang="en-US" sz="3600" dirty="0">
                <a:solidFill>
                  <a:schemeClr val="bg1"/>
                </a:solidFill>
                <a:latin typeface="Calibri" panose="020F0502020204030204" pitchFamily="34" charset="0"/>
              </a:rPr>
              <a:t>What did you do?</a:t>
            </a:r>
          </a:p>
          <a:p>
            <a:pPr marL="571500" indent="-571500" eaLnBrk="1" hangingPunct="1">
              <a:buFont typeface="Arial" panose="020B0604020202020204" pitchFamily="34" charset="0"/>
              <a:buChar char="•"/>
            </a:pPr>
            <a:r>
              <a:rPr lang="en-US" altLang="en-US" sz="3600" dirty="0">
                <a:solidFill>
                  <a:schemeClr val="bg1"/>
                </a:solidFill>
                <a:latin typeface="Calibri" panose="020F0502020204030204" pitchFamily="34" charset="0"/>
              </a:rPr>
              <a:t>How did you do it?</a:t>
            </a:r>
          </a:p>
          <a:p>
            <a:pPr marL="571500" indent="-571500" eaLnBrk="1" hangingPunct="1">
              <a:buFont typeface="Arial" panose="020B0604020202020204" pitchFamily="34" charset="0"/>
              <a:buChar char="•"/>
            </a:pPr>
            <a:r>
              <a:rPr lang="en-US" altLang="en-US" sz="3600" dirty="0">
                <a:solidFill>
                  <a:schemeClr val="bg1"/>
                </a:solidFill>
                <a:latin typeface="Calibri" panose="020F0502020204030204" pitchFamily="34" charset="0"/>
              </a:rPr>
              <a:t>What could I have done more/less of?</a:t>
            </a:r>
          </a:p>
          <a:p>
            <a:pPr marL="571500" indent="-571500" eaLnBrk="1" hangingPunct="1">
              <a:buFont typeface="Arial" panose="020B0604020202020204" pitchFamily="34" charset="0"/>
              <a:buChar char="•"/>
            </a:pPr>
            <a:r>
              <a:rPr lang="en-US" altLang="en-US" sz="3600" dirty="0">
                <a:solidFill>
                  <a:schemeClr val="bg1"/>
                </a:solidFill>
                <a:latin typeface="Calibri" panose="020F0502020204030204" pitchFamily="34" charset="0"/>
              </a:rPr>
              <a:t>What could I do next?</a:t>
            </a:r>
          </a:p>
        </p:txBody>
      </p:sp>
    </p:spTree>
    <p:extLst>
      <p:ext uri="{BB962C8B-B14F-4D97-AF65-F5344CB8AC3E}">
        <p14:creationId xmlns:p14="http://schemas.microsoft.com/office/powerpoint/2010/main" val="2674306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a:defRPr/>
            </a:pPr>
            <a:endParaRPr lang="en-US"/>
          </a:p>
        </p:txBody>
      </p:sp>
      <p:pic>
        <p:nvPicPr>
          <p:cNvPr id="808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5851" y="1028700"/>
            <a:ext cx="6946106"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7" name="Title 1"/>
          <p:cNvSpPr>
            <a:spLocks noGrp="1"/>
          </p:cNvSpPr>
          <p:nvPr>
            <p:ph type="ctrTitle"/>
          </p:nvPr>
        </p:nvSpPr>
        <p:spPr/>
        <p:txBody>
          <a:bodyPr/>
          <a:lstStyle/>
          <a:p>
            <a:endParaRPr lang="en-US" altLang="en-US"/>
          </a:p>
        </p:txBody>
      </p:sp>
      <p:sp>
        <p:nvSpPr>
          <p:cNvPr id="3" name="Subtitle 2"/>
          <p:cNvSpPr>
            <a:spLocks noGrp="1"/>
          </p:cNvSpPr>
          <p:nvPr>
            <p:ph type="subTitle" idx="1"/>
          </p:nvPr>
        </p:nvSpPr>
        <p:spPr/>
        <p:txBody>
          <a:bodyPr/>
          <a:lstStyle/>
          <a:p>
            <a:pPr>
              <a:defRPr/>
            </a:pPr>
            <a:endParaRPr lang="en-US"/>
          </a:p>
        </p:txBody>
      </p:sp>
      <p:pic>
        <p:nvPicPr>
          <p:cNvPr id="808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5851" y="1028700"/>
            <a:ext cx="6946106"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000501" y="857250"/>
            <a:ext cx="4074319"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1085850" y="857250"/>
            <a:ext cx="1619250"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21513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ded Corner 2">
            <a:extLst>
              <a:ext uri="{FF2B5EF4-FFF2-40B4-BE49-F238E27FC236}">
                <a16:creationId xmlns:a16="http://schemas.microsoft.com/office/drawing/2014/main" id="{2BE1464A-80B3-4F49-B91E-15DFA97CC2CF}"/>
              </a:ext>
            </a:extLst>
          </p:cNvPr>
          <p:cNvSpPr>
            <a:spLocks noChangeArrowheads="1"/>
          </p:cNvSpPr>
          <p:nvPr/>
        </p:nvSpPr>
        <p:spPr bwMode="auto">
          <a:xfrm>
            <a:off x="1371600" y="2286000"/>
            <a:ext cx="6629400" cy="1752600"/>
          </a:xfrm>
          <a:prstGeom prst="foldedCorner">
            <a:avLst>
              <a:gd name="adj" fmla="val 16667"/>
            </a:avLst>
          </a:prstGeom>
          <a:gradFill rotWithShape="1">
            <a:gsLst>
              <a:gs pos="0">
                <a:srgbClr val="FFF06C"/>
              </a:gs>
              <a:gs pos="100000">
                <a:srgbClr val="FFCF00"/>
              </a:gs>
            </a:gsLst>
            <a:lin ang="5400000"/>
          </a:gradFill>
          <a:ln w="9525">
            <a:solidFill>
              <a:srgbClr val="FBBE18"/>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4818" name="TextBox 3">
            <a:extLst>
              <a:ext uri="{FF2B5EF4-FFF2-40B4-BE49-F238E27FC236}">
                <a16:creationId xmlns:a16="http://schemas.microsoft.com/office/drawing/2014/main" id="{7EAA64E7-97AB-4743-AC4C-A4B9047510DD}"/>
              </a:ext>
            </a:extLst>
          </p:cNvPr>
          <p:cNvSpPr txBox="1">
            <a:spLocks noChangeArrowheads="1"/>
          </p:cNvSpPr>
          <p:nvPr/>
        </p:nvSpPr>
        <p:spPr bwMode="auto">
          <a:xfrm>
            <a:off x="1676400" y="2667000"/>
            <a:ext cx="586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a:r>
              <a:rPr lang="en-US" altLang="en-US" sz="5400">
                <a:latin typeface="Calibri" panose="020F0502020204030204" pitchFamily="34" charset="0"/>
              </a:rPr>
              <a:t>The Literacy Club</a:t>
            </a:r>
            <a:endParaRPr lang="en-US" altLang="en-US" sz="4000">
              <a:latin typeface="Calibri" panose="020F0502020204030204" pitchFamily="34" charset="0"/>
            </a:endParaRPr>
          </a:p>
        </p:txBody>
      </p:sp>
      <p:pic>
        <p:nvPicPr>
          <p:cNvPr id="92163" name="Picture 3" descr="Picture 5.png">
            <a:extLst>
              <a:ext uri="{FF2B5EF4-FFF2-40B4-BE49-F238E27FC236}">
                <a16:creationId xmlns:a16="http://schemas.microsoft.com/office/drawing/2014/main" id="{DE6301DA-8479-B943-B641-45EAFBB4F3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2438" y="23813"/>
            <a:ext cx="10287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7618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wipe(left)">
                                      <p:cBhvr>
                                        <p:cTn id="7"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EDCAF0-95DC-8D4E-98FD-B4B197EE20C8}"/>
              </a:ext>
            </a:extLst>
          </p:cNvPr>
          <p:cNvSpPr txBox="1">
            <a:spLocks noChangeArrowheads="1"/>
          </p:cNvSpPr>
          <p:nvPr/>
        </p:nvSpPr>
        <p:spPr bwMode="auto">
          <a:xfrm>
            <a:off x="900113" y="1125538"/>
            <a:ext cx="3967162"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a:r>
              <a:rPr lang="en-US" altLang="en-US" sz="4000" b="1">
                <a:solidFill>
                  <a:srgbClr val="FFFFFF"/>
                </a:solidFill>
              </a:rPr>
              <a:t>“The limits of my language mean the limits of my world”</a:t>
            </a:r>
          </a:p>
          <a:p>
            <a:pPr algn="ctr"/>
            <a:endParaRPr lang="en-US" altLang="en-US" sz="4000">
              <a:solidFill>
                <a:srgbClr val="FFFFFF"/>
              </a:solidFill>
            </a:endParaRPr>
          </a:p>
          <a:p>
            <a:pPr algn="ctr"/>
            <a:r>
              <a:rPr lang="en-US" altLang="en-US" sz="2800">
                <a:solidFill>
                  <a:srgbClr val="FFFFFF"/>
                </a:solidFill>
              </a:rPr>
              <a:t>Ludwig Wittgenstein</a:t>
            </a:r>
          </a:p>
        </p:txBody>
      </p:sp>
      <p:pic>
        <p:nvPicPr>
          <p:cNvPr id="69634" name="Picture 1">
            <a:extLst>
              <a:ext uri="{FF2B5EF4-FFF2-40B4-BE49-F238E27FC236}">
                <a16:creationId xmlns:a16="http://schemas.microsoft.com/office/drawing/2014/main" id="{7190F668-E975-C342-AE13-C03DB8688B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268413"/>
            <a:ext cx="3446462"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5" name="TextBox 2"/>
          <p:cNvSpPr txBox="1">
            <a:spLocks noChangeArrowheads="1"/>
          </p:cNvSpPr>
          <p:nvPr/>
        </p:nvSpPr>
        <p:spPr bwMode="auto">
          <a:xfrm>
            <a:off x="1485900" y="2457450"/>
            <a:ext cx="63436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128"/>
              </a:defRPr>
            </a:lvl1pPr>
            <a:lvl2pPr marL="742950" indent="-285750">
              <a:defRPr sz="2400">
                <a:solidFill>
                  <a:schemeClr val="tx1"/>
                </a:solidFill>
                <a:latin typeface="Verdana" charset="0"/>
                <a:ea typeface="ＭＳ Ｐゴシック" charset="-128"/>
              </a:defRPr>
            </a:lvl2pPr>
            <a:lvl3pPr marL="1143000" indent="-228600">
              <a:defRPr sz="2400">
                <a:solidFill>
                  <a:schemeClr val="tx1"/>
                </a:solidFill>
                <a:latin typeface="Verdana" charset="0"/>
                <a:ea typeface="ＭＳ Ｐゴシック" charset="-128"/>
              </a:defRPr>
            </a:lvl3pPr>
            <a:lvl4pPr marL="1600200" indent="-228600">
              <a:defRPr sz="2400">
                <a:solidFill>
                  <a:schemeClr val="tx1"/>
                </a:solidFill>
                <a:latin typeface="Verdana" charset="0"/>
                <a:ea typeface="ＭＳ Ｐゴシック" charset="-128"/>
              </a:defRPr>
            </a:lvl4pPr>
            <a:lvl5pPr marL="2057400" indent="-228600">
              <a:defRPr sz="2400">
                <a:solidFill>
                  <a:schemeClr val="tx1"/>
                </a:solidFill>
                <a:latin typeface="Verdana" charset="0"/>
                <a:ea typeface="ＭＳ Ｐゴシック" charset="-128"/>
              </a:defRPr>
            </a:lvl5pPr>
            <a:lvl6pPr marL="2514600" indent="-228600" eaLnBrk="0" fontAlgn="base" hangingPunct="0">
              <a:spcBef>
                <a:spcPct val="0"/>
              </a:spcBef>
              <a:spcAft>
                <a:spcPct val="0"/>
              </a:spcAft>
              <a:defRPr sz="2400">
                <a:solidFill>
                  <a:schemeClr val="tx1"/>
                </a:solidFill>
                <a:latin typeface="Verdana" charset="0"/>
                <a:ea typeface="ＭＳ Ｐゴシック" charset="-128"/>
              </a:defRPr>
            </a:lvl6pPr>
            <a:lvl7pPr marL="2971800" indent="-228600" eaLnBrk="0" fontAlgn="base" hangingPunct="0">
              <a:spcBef>
                <a:spcPct val="0"/>
              </a:spcBef>
              <a:spcAft>
                <a:spcPct val="0"/>
              </a:spcAft>
              <a:defRPr sz="2400">
                <a:solidFill>
                  <a:schemeClr val="tx1"/>
                </a:solidFill>
                <a:latin typeface="Verdana" charset="0"/>
                <a:ea typeface="ＭＳ Ｐゴシック" charset="-128"/>
              </a:defRPr>
            </a:lvl7pPr>
            <a:lvl8pPr marL="3429000" indent="-228600" eaLnBrk="0" fontAlgn="base" hangingPunct="0">
              <a:spcBef>
                <a:spcPct val="0"/>
              </a:spcBef>
              <a:spcAft>
                <a:spcPct val="0"/>
              </a:spcAft>
              <a:defRPr sz="2400">
                <a:solidFill>
                  <a:schemeClr val="tx1"/>
                </a:solidFill>
                <a:latin typeface="Verdana" charset="0"/>
                <a:ea typeface="ＭＳ Ｐゴシック" charset="-128"/>
              </a:defRPr>
            </a:lvl8pPr>
            <a:lvl9pPr marL="3886200" indent="-228600" eaLnBrk="0" fontAlgn="base" hangingPunct="0">
              <a:spcBef>
                <a:spcPct val="0"/>
              </a:spcBef>
              <a:spcAft>
                <a:spcPct val="0"/>
              </a:spcAft>
              <a:defRPr sz="2400">
                <a:solidFill>
                  <a:schemeClr val="tx1"/>
                </a:solidFill>
                <a:latin typeface="Verdana" charset="0"/>
                <a:ea typeface="ＭＳ Ｐゴシック" charset="-128"/>
              </a:defRPr>
            </a:lvl9pPr>
          </a:lstStyle>
          <a:p>
            <a:r>
              <a:rPr lang="en-US" altLang="en-US" sz="3600" dirty="0">
                <a:solidFill>
                  <a:srgbClr val="FFFFFF"/>
                </a:solidFill>
              </a:rPr>
              <a:t>“The </a:t>
            </a:r>
            <a:r>
              <a:rPr lang="en-US" altLang="en-US" sz="3600" b="1" dirty="0">
                <a:solidFill>
                  <a:srgbClr val="FFFF00"/>
                </a:solidFill>
              </a:rPr>
              <a:t>word-rich</a:t>
            </a:r>
            <a:r>
              <a:rPr lang="en-US" altLang="en-US" sz="3600" dirty="0">
                <a:solidFill>
                  <a:srgbClr val="FFFF00"/>
                </a:solidFill>
              </a:rPr>
              <a:t> </a:t>
            </a:r>
            <a:r>
              <a:rPr lang="en-US" altLang="en-US" sz="3600" dirty="0">
                <a:solidFill>
                  <a:srgbClr val="FFFFFF"/>
                </a:solidFill>
              </a:rPr>
              <a:t>get richer while the </a:t>
            </a:r>
            <a:r>
              <a:rPr lang="en-US" altLang="en-US" sz="3600" b="1" dirty="0">
                <a:solidFill>
                  <a:srgbClr val="FFFF00"/>
                </a:solidFill>
              </a:rPr>
              <a:t>word-poor</a:t>
            </a:r>
            <a:r>
              <a:rPr lang="en-US" altLang="en-US" sz="3600" dirty="0">
                <a:solidFill>
                  <a:srgbClr val="FFFF00"/>
                </a:solidFill>
              </a:rPr>
              <a:t> </a:t>
            </a:r>
            <a:r>
              <a:rPr lang="en-US" altLang="en-US" sz="3600" dirty="0">
                <a:solidFill>
                  <a:srgbClr val="FFFFFF"/>
                </a:solidFill>
              </a:rPr>
              <a:t>get poorer” in their reading skills</a:t>
            </a:r>
            <a:endParaRPr lang="en-US" altLang="en-US" sz="3600" dirty="0">
              <a:solidFill>
                <a:srgbClr val="FFFFFF"/>
              </a:solidFill>
              <a:latin typeface="Calibri" charset="0"/>
            </a:endParaRPr>
          </a:p>
        </p:txBody>
      </p:sp>
      <p:sp>
        <p:nvSpPr>
          <p:cNvPr id="82946" name="Rectangle 4"/>
          <p:cNvSpPr>
            <a:spLocks noChangeArrowheads="1"/>
          </p:cNvSpPr>
          <p:nvPr/>
        </p:nvSpPr>
        <p:spPr bwMode="auto">
          <a:xfrm>
            <a:off x="5372100" y="4572000"/>
            <a:ext cx="34290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128"/>
              </a:defRPr>
            </a:lvl1pPr>
            <a:lvl2pPr marL="742950" indent="-285750">
              <a:defRPr sz="2400">
                <a:solidFill>
                  <a:schemeClr val="tx1"/>
                </a:solidFill>
                <a:latin typeface="Verdana" charset="0"/>
                <a:ea typeface="ＭＳ Ｐゴシック" charset="-128"/>
              </a:defRPr>
            </a:lvl2pPr>
            <a:lvl3pPr marL="1143000" indent="-228600">
              <a:defRPr sz="2400">
                <a:solidFill>
                  <a:schemeClr val="tx1"/>
                </a:solidFill>
                <a:latin typeface="Verdana" charset="0"/>
                <a:ea typeface="ＭＳ Ｐゴシック" charset="-128"/>
              </a:defRPr>
            </a:lvl3pPr>
            <a:lvl4pPr marL="1600200" indent="-228600">
              <a:defRPr sz="2400">
                <a:solidFill>
                  <a:schemeClr val="tx1"/>
                </a:solidFill>
                <a:latin typeface="Verdana" charset="0"/>
                <a:ea typeface="ＭＳ Ｐゴシック" charset="-128"/>
              </a:defRPr>
            </a:lvl4pPr>
            <a:lvl5pPr marL="2057400" indent="-228600">
              <a:defRPr sz="2400">
                <a:solidFill>
                  <a:schemeClr val="tx1"/>
                </a:solidFill>
                <a:latin typeface="Verdana" charset="0"/>
                <a:ea typeface="ＭＳ Ｐゴシック" charset="-128"/>
              </a:defRPr>
            </a:lvl5pPr>
            <a:lvl6pPr marL="2514600" indent="-228600" eaLnBrk="0" fontAlgn="base" hangingPunct="0">
              <a:spcBef>
                <a:spcPct val="0"/>
              </a:spcBef>
              <a:spcAft>
                <a:spcPct val="0"/>
              </a:spcAft>
              <a:defRPr sz="2400">
                <a:solidFill>
                  <a:schemeClr val="tx1"/>
                </a:solidFill>
                <a:latin typeface="Verdana" charset="0"/>
                <a:ea typeface="ＭＳ Ｐゴシック" charset="-128"/>
              </a:defRPr>
            </a:lvl6pPr>
            <a:lvl7pPr marL="2971800" indent="-228600" eaLnBrk="0" fontAlgn="base" hangingPunct="0">
              <a:spcBef>
                <a:spcPct val="0"/>
              </a:spcBef>
              <a:spcAft>
                <a:spcPct val="0"/>
              </a:spcAft>
              <a:defRPr sz="2400">
                <a:solidFill>
                  <a:schemeClr val="tx1"/>
                </a:solidFill>
                <a:latin typeface="Verdana" charset="0"/>
                <a:ea typeface="ＭＳ Ｐゴシック" charset="-128"/>
              </a:defRPr>
            </a:lvl7pPr>
            <a:lvl8pPr marL="3429000" indent="-228600" eaLnBrk="0" fontAlgn="base" hangingPunct="0">
              <a:spcBef>
                <a:spcPct val="0"/>
              </a:spcBef>
              <a:spcAft>
                <a:spcPct val="0"/>
              </a:spcAft>
              <a:defRPr sz="2400">
                <a:solidFill>
                  <a:schemeClr val="tx1"/>
                </a:solidFill>
                <a:latin typeface="Verdana" charset="0"/>
                <a:ea typeface="ＭＳ Ｐゴシック" charset="-128"/>
              </a:defRPr>
            </a:lvl8pPr>
            <a:lvl9pPr marL="3886200" indent="-228600" eaLnBrk="0" fontAlgn="base" hangingPunct="0">
              <a:spcBef>
                <a:spcPct val="0"/>
              </a:spcBef>
              <a:spcAft>
                <a:spcPct val="0"/>
              </a:spcAft>
              <a:defRPr sz="2400">
                <a:solidFill>
                  <a:schemeClr val="tx1"/>
                </a:solidFill>
                <a:latin typeface="Verdana" charset="0"/>
                <a:ea typeface="ＭＳ Ｐゴシック" charset="-128"/>
              </a:defRPr>
            </a:lvl9pPr>
          </a:lstStyle>
          <a:p>
            <a:r>
              <a:rPr lang="en-US" altLang="en-US" sz="1350">
                <a:solidFill>
                  <a:srgbClr val="FFFFFF"/>
                </a:solidFill>
              </a:rPr>
              <a:t>(CASL) </a:t>
            </a:r>
            <a:endParaRPr lang="en-GB" altLang="en-US" sz="135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Box 2">
            <a:extLst>
              <a:ext uri="{FF2B5EF4-FFF2-40B4-BE49-F238E27FC236}">
                <a16:creationId xmlns:a16="http://schemas.microsoft.com/office/drawing/2014/main" id="{15D931A1-559F-5E4D-8611-4D2B47941542}"/>
              </a:ext>
            </a:extLst>
          </p:cNvPr>
          <p:cNvSpPr txBox="1">
            <a:spLocks noChangeArrowheads="1"/>
          </p:cNvSpPr>
          <p:nvPr/>
        </p:nvSpPr>
        <p:spPr bwMode="auto">
          <a:xfrm>
            <a:off x="457200" y="1536700"/>
            <a:ext cx="8458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3600">
                <a:solidFill>
                  <a:srgbClr val="FFFFFF"/>
                </a:solidFill>
              </a:rPr>
              <a:t>“While good readers gain new skills very rapidly, and quickly move from </a:t>
            </a:r>
            <a:r>
              <a:rPr lang="en-US" altLang="en-US" sz="3600" b="1">
                <a:solidFill>
                  <a:srgbClr val="FFFF00"/>
                </a:solidFill>
              </a:rPr>
              <a:t>learning to read</a:t>
            </a:r>
            <a:r>
              <a:rPr lang="en-US" altLang="en-US" sz="3600">
                <a:solidFill>
                  <a:srgbClr val="FFFFFF"/>
                </a:solidFill>
              </a:rPr>
              <a:t> to </a:t>
            </a:r>
            <a:r>
              <a:rPr lang="en-US" altLang="en-US" sz="3600" b="1">
                <a:solidFill>
                  <a:srgbClr val="FFFF00"/>
                </a:solidFill>
              </a:rPr>
              <a:t>reading to learn</a:t>
            </a:r>
            <a:r>
              <a:rPr lang="en-US" altLang="en-US" sz="3600">
                <a:solidFill>
                  <a:srgbClr val="FFFFFF"/>
                </a:solidFill>
              </a:rPr>
              <a:t>, poor readers become increasingly frustrated with the act of reading, and try to avoid reading where possible” </a:t>
            </a:r>
            <a:endParaRPr lang="en-US" altLang="en-US" sz="3600">
              <a:solidFill>
                <a:srgbClr val="FFFFFF"/>
              </a:solidFill>
              <a:latin typeface="Calibri" panose="020F0502020204030204" pitchFamily="34" charset="0"/>
            </a:endParaRPr>
          </a:p>
        </p:txBody>
      </p:sp>
      <p:sp>
        <p:nvSpPr>
          <p:cNvPr id="83970" name="Rectangle 3">
            <a:extLst>
              <a:ext uri="{FF2B5EF4-FFF2-40B4-BE49-F238E27FC236}">
                <a16:creationId xmlns:a16="http://schemas.microsoft.com/office/drawing/2014/main" id="{A6DFA350-FE0D-C547-B8DF-D5E2CD5D3C36}"/>
              </a:ext>
            </a:extLst>
          </p:cNvPr>
          <p:cNvSpPr>
            <a:spLocks noChangeArrowheads="1"/>
          </p:cNvSpPr>
          <p:nvPr/>
        </p:nvSpPr>
        <p:spPr bwMode="auto">
          <a:xfrm>
            <a:off x="5638800" y="49530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1800">
                <a:solidFill>
                  <a:srgbClr val="FFFFFF"/>
                </a:solidFill>
              </a:rPr>
              <a:t>The Matthew Effect</a:t>
            </a:r>
            <a:endParaRPr lang="en-GB" altLang="en-US" sz="1800">
              <a:solidFill>
                <a:srgbClr val="FFFFFF"/>
              </a:solidFill>
            </a:endParaRPr>
          </a:p>
          <a:p>
            <a:r>
              <a:rPr lang="en-US" altLang="en-US" sz="1800">
                <a:solidFill>
                  <a:srgbClr val="FFFFFF"/>
                </a:solidFill>
              </a:rPr>
              <a:t>Daniel Rigney</a:t>
            </a:r>
            <a:endParaRPr lang="en-GB" altLang="en-US" sz="18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Box 2">
            <a:extLst>
              <a:ext uri="{FF2B5EF4-FFF2-40B4-BE49-F238E27FC236}">
                <a16:creationId xmlns:a16="http://schemas.microsoft.com/office/drawing/2014/main" id="{B4290436-0FA1-B448-8EF3-84877A0F5507}"/>
              </a:ext>
            </a:extLst>
          </p:cNvPr>
          <p:cNvSpPr txBox="1">
            <a:spLocks noChangeArrowheads="1"/>
          </p:cNvSpPr>
          <p:nvPr/>
        </p:nvSpPr>
        <p:spPr bwMode="auto">
          <a:xfrm>
            <a:off x="481013" y="1916113"/>
            <a:ext cx="84582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3600" dirty="0">
                <a:solidFill>
                  <a:srgbClr val="FFFFFF"/>
                </a:solidFill>
              </a:rPr>
              <a:t>“Students who begin with high verbal aptitudes find themselves in </a:t>
            </a:r>
            <a:r>
              <a:rPr lang="en-US" altLang="en-US" sz="3600" b="1" dirty="0">
                <a:solidFill>
                  <a:srgbClr val="FFFF00"/>
                </a:solidFill>
              </a:rPr>
              <a:t>verbally enriched</a:t>
            </a:r>
            <a:r>
              <a:rPr lang="en-US" altLang="en-US" sz="3600" b="1" dirty="0">
                <a:solidFill>
                  <a:srgbClr val="FFFFFF"/>
                </a:solidFill>
              </a:rPr>
              <a:t> </a:t>
            </a:r>
            <a:r>
              <a:rPr lang="en-US" altLang="en-US" sz="3600" dirty="0">
                <a:solidFill>
                  <a:srgbClr val="FFFFFF"/>
                </a:solidFill>
              </a:rPr>
              <a:t>social environments and have a double advantage.” </a:t>
            </a:r>
            <a:endParaRPr lang="en-US" altLang="en-US" sz="3600" dirty="0">
              <a:solidFill>
                <a:srgbClr val="FFFFFF"/>
              </a:solidFill>
              <a:latin typeface="Calibri" panose="020F0502020204030204" pitchFamily="34" charset="0"/>
            </a:endParaRPr>
          </a:p>
        </p:txBody>
      </p:sp>
      <p:sp>
        <p:nvSpPr>
          <p:cNvPr id="84994" name="Rectangle 4">
            <a:extLst>
              <a:ext uri="{FF2B5EF4-FFF2-40B4-BE49-F238E27FC236}">
                <a16:creationId xmlns:a16="http://schemas.microsoft.com/office/drawing/2014/main" id="{53BDA8FE-F6C0-9247-9CF2-2D7E7B4228D1}"/>
              </a:ext>
            </a:extLst>
          </p:cNvPr>
          <p:cNvSpPr>
            <a:spLocks noChangeArrowheads="1"/>
          </p:cNvSpPr>
          <p:nvPr/>
        </p:nvSpPr>
        <p:spPr bwMode="auto">
          <a:xfrm>
            <a:off x="5638800" y="49530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1800">
                <a:solidFill>
                  <a:srgbClr val="FFFFFF"/>
                </a:solidFill>
              </a:rPr>
              <a:t>The Matthew Effect</a:t>
            </a:r>
            <a:endParaRPr lang="en-GB" altLang="en-US" sz="1800">
              <a:solidFill>
                <a:srgbClr val="FFFFFF"/>
              </a:solidFill>
            </a:endParaRPr>
          </a:p>
          <a:p>
            <a:r>
              <a:rPr lang="en-US" altLang="en-US" sz="1800">
                <a:solidFill>
                  <a:srgbClr val="FFFFFF"/>
                </a:solidFill>
              </a:rPr>
              <a:t>Daniel Rigney</a:t>
            </a:r>
            <a:endParaRPr lang="en-GB" altLang="en-US" sz="18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cture 5.png">
            <a:extLst>
              <a:ext uri="{FF2B5EF4-FFF2-40B4-BE49-F238E27FC236}">
                <a16:creationId xmlns:a16="http://schemas.microsoft.com/office/drawing/2014/main" id="{904154D2-8053-5E42-B155-B86C2B88B9DD}"/>
              </a:ext>
            </a:extLst>
          </p:cNvPr>
          <p:cNvPicPr>
            <a:picLocks noChangeAspect="1"/>
          </p:cNvPicPr>
          <p:nvPr/>
        </p:nvPicPr>
        <p:blipFill>
          <a:blip r:embed="rId2"/>
          <a:stretch>
            <a:fillRect/>
          </a:stretch>
        </p:blipFill>
        <p:spPr>
          <a:xfrm>
            <a:off x="8072888" y="23895"/>
            <a:ext cx="1028700" cy="2146300"/>
          </a:xfrm>
          <a:prstGeom prst="rect">
            <a:avLst/>
          </a:prstGeom>
        </p:spPr>
      </p:pic>
      <p:sp>
        <p:nvSpPr>
          <p:cNvPr id="8" name="TextBox 7">
            <a:extLst>
              <a:ext uri="{FF2B5EF4-FFF2-40B4-BE49-F238E27FC236}">
                <a16:creationId xmlns:a16="http://schemas.microsoft.com/office/drawing/2014/main" id="{4E415140-702F-B247-ABD6-2F6A5299450B}"/>
              </a:ext>
            </a:extLst>
          </p:cNvPr>
          <p:cNvSpPr txBox="1">
            <a:spLocks noChangeArrowheads="1"/>
          </p:cNvSpPr>
          <p:nvPr/>
        </p:nvSpPr>
        <p:spPr bwMode="auto">
          <a:xfrm>
            <a:off x="457200" y="1143000"/>
            <a:ext cx="533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1800" b="1"/>
              <a:t>Today: the content …</a:t>
            </a:r>
          </a:p>
        </p:txBody>
      </p:sp>
      <p:cxnSp>
        <p:nvCxnSpPr>
          <p:cNvPr id="10" name="Straight Connector 9">
            <a:extLst>
              <a:ext uri="{FF2B5EF4-FFF2-40B4-BE49-F238E27FC236}">
                <a16:creationId xmlns:a16="http://schemas.microsoft.com/office/drawing/2014/main" id="{A10029D6-CDC7-0D45-9433-15C793EFD738}"/>
              </a:ext>
            </a:extLst>
          </p:cNvPr>
          <p:cNvCxnSpPr>
            <a:cxnSpLocks noChangeShapeType="1"/>
          </p:cNvCxnSpPr>
          <p:nvPr/>
        </p:nvCxnSpPr>
        <p:spPr bwMode="auto">
          <a:xfrm>
            <a:off x="533400" y="1524000"/>
            <a:ext cx="65532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2" name="TextBox 11">
            <a:extLst>
              <a:ext uri="{FF2B5EF4-FFF2-40B4-BE49-F238E27FC236}">
                <a16:creationId xmlns:a16="http://schemas.microsoft.com/office/drawing/2014/main" id="{DAB071BA-1561-854C-9DA2-DE34BC3CE875}"/>
              </a:ext>
            </a:extLst>
          </p:cNvPr>
          <p:cNvSpPr txBox="1">
            <a:spLocks noChangeArrowheads="1"/>
          </p:cNvSpPr>
          <p:nvPr/>
        </p:nvSpPr>
        <p:spPr bwMode="auto">
          <a:xfrm>
            <a:off x="465570" y="302359"/>
            <a:ext cx="8344978"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GB" sz="2800" dirty="0">
                <a:solidFill>
                  <a:schemeClr val="bg1"/>
                </a:solidFill>
                <a:latin typeface="+mn-lt"/>
              </a:rPr>
              <a:t>10.00	</a:t>
            </a:r>
            <a:r>
              <a:rPr lang="en-GB" sz="2800" dirty="0">
                <a:solidFill>
                  <a:srgbClr val="FFFF00"/>
                </a:solidFill>
                <a:latin typeface="+mn-lt"/>
              </a:rPr>
              <a:t>Changing things in schools</a:t>
            </a:r>
            <a:r>
              <a:rPr lang="en-GB" sz="2800" dirty="0">
                <a:solidFill>
                  <a:schemeClr val="bg1"/>
                </a:solidFill>
                <a:latin typeface="+mn-lt"/>
              </a:rPr>
              <a:t>: </a:t>
            </a:r>
          </a:p>
          <a:p>
            <a:r>
              <a:rPr lang="en-GB" sz="2800" dirty="0">
                <a:solidFill>
                  <a:schemeClr val="bg1"/>
                </a:solidFill>
                <a:latin typeface="+mn-lt"/>
              </a:rPr>
              <a:t>		What works and what doesn’t</a:t>
            </a:r>
          </a:p>
          <a:p>
            <a:r>
              <a:rPr lang="en-GB" sz="2800" dirty="0">
                <a:solidFill>
                  <a:schemeClr val="bg1"/>
                </a:solidFill>
                <a:latin typeface="+mn-lt"/>
              </a:rPr>
              <a:t>11.30	Break</a:t>
            </a:r>
          </a:p>
          <a:p>
            <a:r>
              <a:rPr lang="en-GB" sz="2800" dirty="0">
                <a:solidFill>
                  <a:schemeClr val="bg1"/>
                </a:solidFill>
                <a:latin typeface="+mn-lt"/>
              </a:rPr>
              <a:t>11.45	 </a:t>
            </a:r>
            <a:r>
              <a:rPr lang="en-GB" sz="2800" dirty="0">
                <a:solidFill>
                  <a:srgbClr val="FFFF00"/>
                </a:solidFill>
                <a:latin typeface="+mn-lt"/>
              </a:rPr>
              <a:t>Literacy basics:</a:t>
            </a:r>
          </a:p>
          <a:p>
            <a:r>
              <a:rPr lang="en-GB" sz="2800" dirty="0">
                <a:solidFill>
                  <a:srgbClr val="FFFF00"/>
                </a:solidFill>
                <a:latin typeface="+mn-lt"/>
              </a:rPr>
              <a:t>		 </a:t>
            </a:r>
            <a:r>
              <a:rPr lang="en-GB" sz="2800" dirty="0">
                <a:solidFill>
                  <a:schemeClr val="bg1"/>
                </a:solidFill>
                <a:latin typeface="+mn-lt"/>
              </a:rPr>
              <a:t>the essential ingredients in speaking, listening,			 reading and writing</a:t>
            </a:r>
          </a:p>
          <a:p>
            <a:r>
              <a:rPr lang="en-GB" sz="2800" dirty="0">
                <a:solidFill>
                  <a:schemeClr val="bg1"/>
                </a:solidFill>
                <a:latin typeface="+mn-lt"/>
              </a:rPr>
              <a:t>12.30 	</a:t>
            </a:r>
            <a:r>
              <a:rPr lang="en-GB" sz="2800" dirty="0">
                <a:solidFill>
                  <a:srgbClr val="FFFF00"/>
                </a:solidFill>
                <a:latin typeface="+mn-lt"/>
              </a:rPr>
              <a:t>Transition</a:t>
            </a:r>
            <a:r>
              <a:rPr lang="en-GB" sz="2800" dirty="0">
                <a:solidFill>
                  <a:schemeClr val="bg1"/>
                </a:solidFill>
                <a:latin typeface="+mn-lt"/>
              </a:rPr>
              <a:t>: </a:t>
            </a:r>
          </a:p>
          <a:p>
            <a:r>
              <a:rPr lang="en-GB" sz="2800" dirty="0">
                <a:solidFill>
                  <a:schemeClr val="bg1"/>
                </a:solidFill>
                <a:latin typeface="+mn-lt"/>
              </a:rPr>
              <a:t>		how to maintain momentum from KS2 to KS3 </a:t>
            </a:r>
          </a:p>
          <a:p>
            <a:r>
              <a:rPr lang="en-GB" sz="2800" dirty="0">
                <a:solidFill>
                  <a:schemeClr val="bg1"/>
                </a:solidFill>
                <a:latin typeface="+mn-lt"/>
              </a:rPr>
              <a:t>1.15 	Lunch </a:t>
            </a:r>
          </a:p>
          <a:p>
            <a:r>
              <a:rPr lang="en-GB" sz="2800" dirty="0">
                <a:solidFill>
                  <a:schemeClr val="bg1"/>
                </a:solidFill>
                <a:latin typeface="+mn-lt"/>
              </a:rPr>
              <a:t>2.15	</a:t>
            </a:r>
            <a:r>
              <a:rPr lang="en-GB" sz="2800" dirty="0">
                <a:solidFill>
                  <a:srgbClr val="FFFF00"/>
                </a:solidFill>
                <a:latin typeface="+mn-lt"/>
              </a:rPr>
              <a:t>Reading</a:t>
            </a:r>
            <a:r>
              <a:rPr lang="en-GB" sz="2800" dirty="0">
                <a:solidFill>
                  <a:schemeClr val="bg1"/>
                </a:solidFill>
                <a:latin typeface="+mn-lt"/>
              </a:rPr>
              <a:t>: developing and maintaining a culture</a:t>
            </a:r>
          </a:p>
          <a:p>
            <a:r>
              <a:rPr lang="en-GB" sz="2800" dirty="0">
                <a:solidFill>
                  <a:schemeClr val="bg1"/>
                </a:solidFill>
                <a:latin typeface="+mn-lt"/>
              </a:rPr>
              <a:t>3.00	</a:t>
            </a:r>
            <a:r>
              <a:rPr lang="en-GB" sz="2800" dirty="0">
                <a:solidFill>
                  <a:srgbClr val="FFFF00"/>
                </a:solidFill>
                <a:latin typeface="+mn-lt"/>
              </a:rPr>
              <a:t>Making it happen</a:t>
            </a:r>
            <a:r>
              <a:rPr lang="en-GB" sz="2800" dirty="0">
                <a:solidFill>
                  <a:schemeClr val="bg1"/>
                </a:solidFill>
                <a:latin typeface="+mn-lt"/>
              </a:rPr>
              <a:t>: </a:t>
            </a:r>
          </a:p>
          <a:p>
            <a:r>
              <a:rPr lang="en-GB" sz="2800" dirty="0">
                <a:solidFill>
                  <a:schemeClr val="bg1"/>
                </a:solidFill>
                <a:latin typeface="+mn-lt"/>
              </a:rPr>
              <a:t>		ensuring consistency across every team, </a:t>
            </a:r>
          </a:p>
          <a:p>
            <a:r>
              <a:rPr lang="en-GB" sz="2800" dirty="0">
                <a:solidFill>
                  <a:schemeClr val="bg1"/>
                </a:solidFill>
                <a:latin typeface="+mn-lt"/>
              </a:rPr>
              <a:t>		every teacher and every teaching assistant</a:t>
            </a:r>
          </a:p>
          <a:p>
            <a:r>
              <a:rPr lang="en-GB" sz="2800" dirty="0">
                <a:solidFill>
                  <a:schemeClr val="bg1"/>
                </a:solidFill>
                <a:latin typeface="+mn-lt"/>
              </a:rPr>
              <a:t>3.30	Evaluation</a:t>
            </a:r>
          </a:p>
          <a:p>
            <a:r>
              <a:rPr lang="en-GB" sz="2800" dirty="0">
                <a:solidFill>
                  <a:schemeClr val="bg1"/>
                </a:solidFill>
                <a:latin typeface="+mn-lt"/>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Left)">
                                      <p:cBhvr>
                                        <p:cTn id="7" dur="500"/>
                                        <p:tgtEl>
                                          <p:spTgt spid="8"/>
                                        </p:tgtEl>
                                      </p:cBhvr>
                                    </p:animEffect>
                                  </p:childTnLst>
                                </p:cTn>
                              </p:par>
                            </p:childTnLst>
                          </p:cTn>
                        </p:par>
                        <p:par>
                          <p:cTn id="8" fill="hold" nodeType="afterGroup">
                            <p:stCondLst>
                              <p:cond delay="500"/>
                            </p:stCondLst>
                            <p:childTnLst>
                              <p:par>
                                <p:cTn id="9" presetID="1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lide(from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Box 2">
            <a:extLst>
              <a:ext uri="{FF2B5EF4-FFF2-40B4-BE49-F238E27FC236}">
                <a16:creationId xmlns:a16="http://schemas.microsoft.com/office/drawing/2014/main" id="{CD4B744A-6809-454B-A806-24B2523CC601}"/>
              </a:ext>
            </a:extLst>
          </p:cNvPr>
          <p:cNvSpPr txBox="1">
            <a:spLocks noChangeArrowheads="1"/>
          </p:cNvSpPr>
          <p:nvPr/>
        </p:nvSpPr>
        <p:spPr bwMode="auto">
          <a:xfrm>
            <a:off x="457200" y="2320925"/>
            <a:ext cx="8458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3600" dirty="0">
                <a:solidFill>
                  <a:srgbClr val="FFFFFF"/>
                </a:solidFill>
              </a:rPr>
              <a:t>“</a:t>
            </a:r>
            <a:r>
              <a:rPr lang="en-US" altLang="ja-JP" sz="3600" b="1" dirty="0">
                <a:solidFill>
                  <a:srgbClr val="FFFF00"/>
                </a:solidFill>
              </a:rPr>
              <a:t>Good readers </a:t>
            </a:r>
            <a:r>
              <a:rPr lang="en-US" altLang="ja-JP" sz="3600" dirty="0">
                <a:solidFill>
                  <a:srgbClr val="FFFFFF"/>
                </a:solidFill>
              </a:rPr>
              <a:t>may choose friends who also read avidly while </a:t>
            </a:r>
            <a:r>
              <a:rPr lang="en-US" altLang="ja-JP" sz="3600" b="1" dirty="0">
                <a:solidFill>
                  <a:srgbClr val="FFFF00"/>
                </a:solidFill>
              </a:rPr>
              <a:t>poor readers </a:t>
            </a:r>
            <a:r>
              <a:rPr lang="en-US" altLang="ja-JP" sz="3600" dirty="0">
                <a:solidFill>
                  <a:srgbClr val="FFFFFF"/>
                </a:solidFill>
              </a:rPr>
              <a:t>seek friends with whom they share other enjoyments</a:t>
            </a:r>
            <a:r>
              <a:rPr lang="en-US" altLang="en-US" sz="3600" dirty="0">
                <a:solidFill>
                  <a:srgbClr val="FFFFFF"/>
                </a:solidFill>
              </a:rPr>
              <a:t>”</a:t>
            </a:r>
            <a:r>
              <a:rPr lang="en-GB" altLang="ja-JP" sz="3600" dirty="0">
                <a:solidFill>
                  <a:srgbClr val="FFFFFF"/>
                </a:solidFill>
              </a:rPr>
              <a:t> </a:t>
            </a:r>
            <a:endParaRPr lang="en-US" altLang="en-US" sz="3600" dirty="0">
              <a:solidFill>
                <a:srgbClr val="FFFFFF"/>
              </a:solidFill>
              <a:latin typeface="Calibri" panose="020F0502020204030204" pitchFamily="34" charset="0"/>
            </a:endParaRPr>
          </a:p>
        </p:txBody>
      </p:sp>
      <p:sp>
        <p:nvSpPr>
          <p:cNvPr id="86018" name="Rectangle 4">
            <a:extLst>
              <a:ext uri="{FF2B5EF4-FFF2-40B4-BE49-F238E27FC236}">
                <a16:creationId xmlns:a16="http://schemas.microsoft.com/office/drawing/2014/main" id="{037F7390-1A47-9D41-9AB5-970BC5B605CC}"/>
              </a:ext>
            </a:extLst>
          </p:cNvPr>
          <p:cNvSpPr>
            <a:spLocks noChangeArrowheads="1"/>
          </p:cNvSpPr>
          <p:nvPr/>
        </p:nvSpPr>
        <p:spPr bwMode="auto">
          <a:xfrm>
            <a:off x="5638800" y="49530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1800">
                <a:solidFill>
                  <a:srgbClr val="FFFFFF"/>
                </a:solidFill>
              </a:rPr>
              <a:t>The Matthew Effect</a:t>
            </a:r>
            <a:endParaRPr lang="en-GB" altLang="en-US" sz="1800">
              <a:solidFill>
                <a:srgbClr val="FFFFFF"/>
              </a:solidFill>
            </a:endParaRPr>
          </a:p>
          <a:p>
            <a:r>
              <a:rPr lang="en-US" altLang="en-US" sz="1800">
                <a:solidFill>
                  <a:srgbClr val="FFFFFF"/>
                </a:solidFill>
              </a:rPr>
              <a:t>Daniel Rigney</a:t>
            </a:r>
            <a:endParaRPr lang="en-GB" altLang="en-US" sz="18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Box 2">
            <a:extLst>
              <a:ext uri="{FF2B5EF4-FFF2-40B4-BE49-F238E27FC236}">
                <a16:creationId xmlns:a16="http://schemas.microsoft.com/office/drawing/2014/main" id="{7DD19D07-7BCE-5841-9F0C-9E475A529A25}"/>
              </a:ext>
            </a:extLst>
          </p:cNvPr>
          <p:cNvSpPr txBox="1">
            <a:spLocks noChangeArrowheads="1"/>
          </p:cNvSpPr>
          <p:nvPr/>
        </p:nvSpPr>
        <p:spPr bwMode="auto">
          <a:xfrm>
            <a:off x="457200" y="2438400"/>
            <a:ext cx="8458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3600">
                <a:solidFill>
                  <a:srgbClr val="FFFFFF"/>
                </a:solidFill>
              </a:rPr>
              <a:t>Sticht’s Law: “</a:t>
            </a:r>
            <a:r>
              <a:rPr lang="en-US" altLang="ja-JP" sz="3600">
                <a:solidFill>
                  <a:srgbClr val="FFFF00"/>
                </a:solidFill>
              </a:rPr>
              <a:t>reading </a:t>
            </a:r>
            <a:r>
              <a:rPr lang="en-US" altLang="ja-JP" sz="3600">
                <a:solidFill>
                  <a:srgbClr val="FFFFFF"/>
                </a:solidFill>
              </a:rPr>
              <a:t>ability in children cannot exceed their </a:t>
            </a:r>
            <a:r>
              <a:rPr lang="en-US" altLang="ja-JP" sz="3600">
                <a:solidFill>
                  <a:srgbClr val="FFFF00"/>
                </a:solidFill>
              </a:rPr>
              <a:t>listening </a:t>
            </a:r>
            <a:r>
              <a:rPr lang="en-US" altLang="ja-JP" sz="3600">
                <a:solidFill>
                  <a:srgbClr val="FFFFFF"/>
                </a:solidFill>
              </a:rPr>
              <a:t>ability …</a:t>
            </a:r>
            <a:r>
              <a:rPr lang="en-GB" altLang="en-US" sz="3600">
                <a:solidFill>
                  <a:srgbClr val="FFFFFF"/>
                </a:solidFill>
              </a:rPr>
              <a:t>”</a:t>
            </a:r>
            <a:endParaRPr lang="en-US" altLang="en-US" sz="3600">
              <a:solidFill>
                <a:srgbClr val="FFFFFF"/>
              </a:solidFill>
              <a:latin typeface="Calibri" panose="020F0502020204030204" pitchFamily="34" charset="0"/>
            </a:endParaRPr>
          </a:p>
        </p:txBody>
      </p:sp>
      <p:sp>
        <p:nvSpPr>
          <p:cNvPr id="88066" name="Rectangle 4">
            <a:extLst>
              <a:ext uri="{FF2B5EF4-FFF2-40B4-BE49-F238E27FC236}">
                <a16:creationId xmlns:a16="http://schemas.microsoft.com/office/drawing/2014/main" id="{2B3E8DE2-8830-6745-BBA2-5DC9B7D9E074}"/>
              </a:ext>
            </a:extLst>
          </p:cNvPr>
          <p:cNvSpPr>
            <a:spLocks noChangeArrowheads="1"/>
          </p:cNvSpPr>
          <p:nvPr/>
        </p:nvSpPr>
        <p:spPr bwMode="auto">
          <a:xfrm>
            <a:off x="5638800" y="49530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GB" altLang="en-US" sz="1800">
                <a:solidFill>
                  <a:srgbClr val="FFFFFF"/>
                </a:solidFill>
              </a:rPr>
              <a:t>E.D. Hirsch</a:t>
            </a:r>
          </a:p>
          <a:p>
            <a:r>
              <a:rPr lang="en-GB" altLang="en-US" sz="1800">
                <a:solidFill>
                  <a:srgbClr val="FFFFFF"/>
                </a:solidFill>
              </a:rPr>
              <a:t>The Schools We Need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Box 2">
            <a:extLst>
              <a:ext uri="{FF2B5EF4-FFF2-40B4-BE49-F238E27FC236}">
                <a16:creationId xmlns:a16="http://schemas.microsoft.com/office/drawing/2014/main" id="{74BCD9FD-8DA5-CC43-82AC-9474D6993F1D}"/>
              </a:ext>
            </a:extLst>
          </p:cNvPr>
          <p:cNvSpPr txBox="1">
            <a:spLocks noChangeArrowheads="1"/>
          </p:cNvSpPr>
          <p:nvPr/>
        </p:nvSpPr>
        <p:spPr bwMode="auto">
          <a:xfrm>
            <a:off x="457200" y="2438400"/>
            <a:ext cx="84582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GB" altLang="en-US" sz="3600" dirty="0">
                <a:solidFill>
                  <a:srgbClr val="FFFFFF"/>
                </a:solidFill>
                <a:latin typeface="Tahoma" panose="020B0604030504040204" pitchFamily="34" charset="0"/>
              </a:rPr>
              <a:t>“</a:t>
            </a:r>
            <a:r>
              <a:rPr lang="en-GB" altLang="ja-JP" sz="3600" b="1" dirty="0">
                <a:solidFill>
                  <a:srgbClr val="FFFF00"/>
                </a:solidFill>
                <a:latin typeface="Tahoma" panose="020B0604030504040204" pitchFamily="34" charset="0"/>
              </a:rPr>
              <a:t>Spoken language </a:t>
            </a:r>
            <a:r>
              <a:rPr lang="en-GB" altLang="ja-JP" sz="3600" dirty="0">
                <a:solidFill>
                  <a:srgbClr val="FFFFFF"/>
                </a:solidFill>
                <a:latin typeface="Tahoma" panose="020B0604030504040204" pitchFamily="34" charset="0"/>
              </a:rPr>
              <a:t>forms a constraint, a ceiling not only on the ability to comprehend but also on the ability to write, beyond which literacy cannot progress</a:t>
            </a:r>
            <a:r>
              <a:rPr lang="en-GB" altLang="en-US" sz="3600" dirty="0">
                <a:solidFill>
                  <a:srgbClr val="FFFFFF"/>
                </a:solidFill>
                <a:latin typeface="Tahoma" panose="020B0604030504040204" pitchFamily="34" charset="0"/>
              </a:rPr>
              <a:t>”</a:t>
            </a:r>
            <a:r>
              <a:rPr lang="en-GB" altLang="ja-JP" sz="3600" dirty="0">
                <a:solidFill>
                  <a:srgbClr val="FFFFFF"/>
                </a:solidFill>
                <a:latin typeface="Tahoma" panose="020B0604030504040204" pitchFamily="34" charset="0"/>
              </a:rPr>
              <a:t> </a:t>
            </a:r>
            <a:endParaRPr lang="en-US" altLang="en-US" sz="3600" dirty="0">
              <a:solidFill>
                <a:srgbClr val="FFFFFF"/>
              </a:solidFill>
              <a:latin typeface="Calibri" panose="020F0502020204030204" pitchFamily="34" charset="0"/>
            </a:endParaRPr>
          </a:p>
        </p:txBody>
      </p:sp>
      <p:sp>
        <p:nvSpPr>
          <p:cNvPr id="89090" name="Rectangle 4">
            <a:extLst>
              <a:ext uri="{FF2B5EF4-FFF2-40B4-BE49-F238E27FC236}">
                <a16:creationId xmlns:a16="http://schemas.microsoft.com/office/drawing/2014/main" id="{AAB004C7-D72B-9C46-92F9-F52FE3E4E4DE}"/>
              </a:ext>
            </a:extLst>
          </p:cNvPr>
          <p:cNvSpPr>
            <a:spLocks noChangeArrowheads="1"/>
          </p:cNvSpPr>
          <p:nvPr/>
        </p:nvSpPr>
        <p:spPr bwMode="auto">
          <a:xfrm>
            <a:off x="5638800" y="49530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GB" altLang="en-US" sz="1800">
                <a:solidFill>
                  <a:srgbClr val="FFFFFF"/>
                </a:solidFill>
                <a:latin typeface="Tahoma" panose="020B0604030504040204" pitchFamily="34" charset="0"/>
              </a:rPr>
              <a:t>Myhill and Fisher</a:t>
            </a:r>
            <a:endParaRPr lang="en-GB" altLang="en-US" sz="180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3657610" y="2658668"/>
            <a:ext cx="1303735" cy="1304925"/>
          </a:xfrm>
          <a:prstGeom prst="rect">
            <a:avLst/>
          </a:prstGeom>
          <a:noFill/>
          <a:ln w="9525">
            <a:noFill/>
            <a:miter lim="800000"/>
            <a:headEnd/>
            <a:tailEnd/>
          </a:ln>
        </p:spPr>
      </p:pic>
      <p:pic>
        <p:nvPicPr>
          <p:cNvPr id="4" name="Picture 4"/>
          <p:cNvPicPr>
            <a:picLocks noChangeAspect="1" noChangeArrowheads="1"/>
          </p:cNvPicPr>
          <p:nvPr/>
        </p:nvPicPr>
        <p:blipFill>
          <a:blip r:embed="rId4"/>
          <a:srcRect/>
          <a:stretch>
            <a:fillRect/>
          </a:stretch>
        </p:blipFill>
        <p:spPr bwMode="auto">
          <a:xfrm>
            <a:off x="5314951" y="2632480"/>
            <a:ext cx="1479947" cy="1331119"/>
          </a:xfrm>
          <a:prstGeom prst="rect">
            <a:avLst/>
          </a:prstGeom>
          <a:noFill/>
          <a:ln w="9525">
            <a:noFill/>
            <a:miter lim="800000"/>
            <a:headEnd/>
            <a:tailEnd/>
          </a:ln>
        </p:spPr>
      </p:pic>
      <p:pic>
        <p:nvPicPr>
          <p:cNvPr id="8" name="Picture 4"/>
          <p:cNvPicPr>
            <a:picLocks noChangeAspect="1" noChangeArrowheads="1"/>
          </p:cNvPicPr>
          <p:nvPr/>
        </p:nvPicPr>
        <p:blipFill>
          <a:blip r:embed="rId5"/>
          <a:srcRect/>
          <a:stretch>
            <a:fillRect/>
          </a:stretch>
        </p:blipFill>
        <p:spPr bwMode="auto">
          <a:xfrm>
            <a:off x="1828810" y="2705100"/>
            <a:ext cx="1521619" cy="1143000"/>
          </a:xfrm>
          <a:prstGeom prst="rect">
            <a:avLst/>
          </a:prstGeom>
          <a:noFill/>
          <a:ln w="9525">
            <a:noFill/>
            <a:miter lim="800000"/>
            <a:headEnd/>
            <a:tailEnd/>
          </a:ln>
        </p:spPr>
      </p:pic>
      <p:sp>
        <p:nvSpPr>
          <p:cNvPr id="10" name="Rectangle 9"/>
          <p:cNvSpPr/>
          <p:nvPr/>
        </p:nvSpPr>
        <p:spPr>
          <a:xfrm>
            <a:off x="7197328" y="3714752"/>
            <a:ext cx="575072" cy="24884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pic>
        <p:nvPicPr>
          <p:cNvPr id="6" name="Picture 5" descr="Picture 5.png"/>
          <p:cNvPicPr>
            <a:picLocks noChangeAspect="1"/>
          </p:cNvPicPr>
          <p:nvPr/>
        </p:nvPicPr>
        <p:blipFill>
          <a:blip r:embed="rId6"/>
          <a:stretch>
            <a:fillRect/>
          </a:stretch>
        </p:blipFill>
        <p:spPr>
          <a:xfrm>
            <a:off x="7197666" y="875171"/>
            <a:ext cx="771525" cy="1609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Line 5"/>
          <p:cNvSpPr>
            <a:spLocks noChangeShapeType="1"/>
          </p:cNvSpPr>
          <p:nvPr/>
        </p:nvSpPr>
        <p:spPr bwMode="auto">
          <a:xfrm>
            <a:off x="2400300" y="1793081"/>
            <a:ext cx="508635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a:spLocks noChangeArrowheads="1"/>
          </p:cNvSpPr>
          <p:nvPr/>
        </p:nvSpPr>
        <p:spPr bwMode="auto">
          <a:xfrm>
            <a:off x="1655676" y="2610683"/>
            <a:ext cx="6313515" cy="4247317"/>
          </a:xfrm>
          <a:prstGeom prst="rect">
            <a:avLst/>
          </a:prstGeom>
          <a:noFill/>
          <a:ln w="9525">
            <a:noFill/>
            <a:miter lim="800000"/>
            <a:headEnd/>
            <a:tailEnd/>
          </a:ln>
        </p:spPr>
        <p:txBody>
          <a:bodyPr wrap="square">
            <a:prstTxWarp prst="textNoShape">
              <a:avLst/>
            </a:prstTxWarp>
            <a:spAutoFit/>
          </a:bodyPr>
          <a:lstStyle/>
          <a:p>
            <a:pPr marL="557213" indent="-557213">
              <a:buFont typeface="Calibri" charset="0"/>
              <a:buAutoNum type="arabicPeriod"/>
            </a:pPr>
            <a:r>
              <a:rPr lang="en-US" sz="2700" dirty="0">
                <a:solidFill>
                  <a:srgbClr val="FFFFFF"/>
                </a:solidFill>
                <a:latin typeface="Calibri" charset="0"/>
              </a:rPr>
              <a:t>Understand the significance of exploratory talk</a:t>
            </a:r>
          </a:p>
          <a:p>
            <a:pPr marL="557213" indent="-557213">
              <a:buFont typeface="Calibri" charset="0"/>
              <a:buAutoNum type="arabicPeriod"/>
            </a:pPr>
            <a:r>
              <a:rPr lang="en-US" sz="2700" dirty="0">
                <a:solidFill>
                  <a:srgbClr val="FFFFFF"/>
                </a:solidFill>
                <a:latin typeface="Calibri" charset="0"/>
              </a:rPr>
              <a:t>Model good talk – eg connectives &amp; whole-sentence responses</a:t>
            </a:r>
          </a:p>
          <a:p>
            <a:pPr marL="557213" indent="-557213">
              <a:buFont typeface="Calibri" charset="0"/>
              <a:buAutoNum type="arabicPeriod"/>
            </a:pPr>
            <a:r>
              <a:rPr lang="en-US" sz="2700" dirty="0">
                <a:solidFill>
                  <a:srgbClr val="FFFFFF"/>
                </a:solidFill>
                <a:latin typeface="Calibri" charset="0"/>
              </a:rPr>
              <a:t>Re-think questioning – ‘why &amp; how’, thinking time, and less commentary</a:t>
            </a:r>
          </a:p>
          <a:p>
            <a:pPr marL="557213" indent="-557213">
              <a:buFont typeface="Calibri" charset="0"/>
              <a:buAutoNum type="arabicPeriod"/>
            </a:pPr>
            <a:r>
              <a:rPr lang="en-US" sz="2700" dirty="0">
                <a:solidFill>
                  <a:srgbClr val="FFFFFF"/>
                </a:solidFill>
                <a:latin typeface="Calibri" charset="0"/>
              </a:rPr>
              <a:t>Consciously vary groupings</a:t>
            </a:r>
          </a:p>
          <a:p>
            <a:pPr marL="557213" indent="-557213">
              <a:buFont typeface="Calibri" charset="0"/>
              <a:buAutoNum type="arabicPeriod"/>
            </a:pPr>
            <a:r>
              <a:rPr lang="en-US" sz="2700" dirty="0">
                <a:solidFill>
                  <a:srgbClr val="FFFFFF"/>
                </a:solidFill>
                <a:latin typeface="Calibri" charset="0"/>
              </a:rPr>
              <a:t>Get conversation into the school culture</a:t>
            </a:r>
          </a:p>
          <a:p>
            <a:pPr marL="557213" indent="-557213">
              <a:buFont typeface="Calibri" charset="0"/>
              <a:buAutoNum type="arabicPeriod"/>
            </a:pPr>
            <a:endParaRPr lang="en-US" sz="2700" dirty="0">
              <a:solidFill>
                <a:srgbClr val="FFFFFF"/>
              </a:solidFill>
              <a:latin typeface="Calibri" charset="0"/>
            </a:endParaRPr>
          </a:p>
          <a:p>
            <a:pPr marL="557213" indent="-557213"/>
            <a:endParaRPr lang="en-US" sz="2700" dirty="0">
              <a:solidFill>
                <a:srgbClr val="FFFFFF"/>
              </a:solidFill>
              <a:latin typeface="Calibri" charset="0"/>
            </a:endParaRPr>
          </a:p>
        </p:txBody>
      </p:sp>
      <p:pic>
        <p:nvPicPr>
          <p:cNvPr id="50180" name="Picture 4"/>
          <p:cNvPicPr>
            <a:picLocks noChangeAspect="1" noChangeArrowheads="1"/>
          </p:cNvPicPr>
          <p:nvPr/>
        </p:nvPicPr>
        <p:blipFill>
          <a:blip r:embed="rId3"/>
          <a:srcRect/>
          <a:stretch>
            <a:fillRect/>
          </a:stretch>
        </p:blipFill>
        <p:spPr bwMode="auto">
          <a:xfrm>
            <a:off x="1143000" y="857253"/>
            <a:ext cx="2000250" cy="1502569"/>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7197666" y="875171"/>
            <a:ext cx="771525" cy="1609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308EF8AE-4CCA-6742-BC05-766165C42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463800"/>
            <a:ext cx="20288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7C0006E-24C5-4948-9A69-E8C03B313E96}"/>
              </a:ext>
            </a:extLst>
          </p:cNvPr>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117763" name="Picture 5" descr="Picture 5.png">
            <a:extLst>
              <a:ext uri="{FF2B5EF4-FFF2-40B4-BE49-F238E27FC236}">
                <a16:creationId xmlns:a16="http://schemas.microsoft.com/office/drawing/2014/main" id="{CBC94448-9535-164D-9FBD-50D09BDD0F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72438" y="23813"/>
            <a:ext cx="10287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a:extLst>
              <a:ext uri="{FF2B5EF4-FFF2-40B4-BE49-F238E27FC236}">
                <a16:creationId xmlns:a16="http://schemas.microsoft.com/office/drawing/2014/main" id="{C94F5FED-AEB4-F047-B07C-46EA26CC59B6}"/>
              </a:ext>
            </a:extLst>
          </p:cNvPr>
          <p:cNvSpPr>
            <a:spLocks noChangeArrowheads="1"/>
          </p:cNvSpPr>
          <p:nvPr/>
        </p:nvSpPr>
        <p:spPr bwMode="auto">
          <a:xfrm>
            <a:off x="2987675" y="1268413"/>
            <a:ext cx="5616575" cy="5040312"/>
          </a:xfrm>
          <a:prstGeom prst="cloudCallout">
            <a:avLst>
              <a:gd name="adj1" fmla="val -79333"/>
              <a:gd name="adj2" fmla="val 51306"/>
            </a:avLst>
          </a:prstGeom>
          <a:gradFill rotWithShape="1">
            <a:gsLst>
              <a:gs pos="0">
                <a:srgbClr val="FFF06C"/>
              </a:gs>
              <a:gs pos="100000">
                <a:srgbClr val="FFCF00"/>
              </a:gs>
            </a:gsLst>
            <a:lin ang="5400000"/>
          </a:gradFill>
          <a:ln w="9525">
            <a:solidFill>
              <a:srgbClr val="FBBE18"/>
            </a:solidFill>
            <a:round/>
            <a:headEnd/>
            <a:tailEnd/>
          </a:ln>
          <a:effectLst>
            <a:outerShdw blurRad="40000" dist="23000" dir="5400000" rotWithShape="0">
              <a:srgbClr val="808080">
                <a:alpha val="34999"/>
              </a:srgbClr>
            </a:outerShdw>
          </a:effectLst>
        </p:spPr>
        <p:txBody>
          <a:bodyPr anchor="ctr"/>
          <a:lstStyle/>
          <a:p>
            <a:pPr algn="ctr">
              <a:defRPr/>
            </a:pPr>
            <a:r>
              <a:rPr lang="en-US" sz="2400" dirty="0">
                <a:latin typeface="+mn-lt"/>
                <a:ea typeface="+mn-ea"/>
              </a:rPr>
              <a:t>Coaching</a:t>
            </a:r>
          </a:p>
          <a:p>
            <a:pPr algn="ctr">
              <a:defRPr/>
            </a:pPr>
            <a:r>
              <a:rPr lang="en-US" sz="2400" dirty="0">
                <a:latin typeface="+mn-lt"/>
                <a:ea typeface="+mn-ea"/>
              </a:rPr>
              <a:t>Training days</a:t>
            </a:r>
          </a:p>
          <a:p>
            <a:pPr algn="ctr">
              <a:defRPr/>
            </a:pPr>
            <a:r>
              <a:rPr lang="en-US" sz="2400" dirty="0">
                <a:latin typeface="+mn-lt"/>
                <a:ea typeface="+mn-ea"/>
              </a:rPr>
              <a:t>Meetings</a:t>
            </a:r>
          </a:p>
          <a:p>
            <a:pPr algn="ctr">
              <a:defRPr/>
            </a:pPr>
            <a:r>
              <a:rPr lang="en-US" sz="2400" dirty="0">
                <a:latin typeface="+mn-lt"/>
                <a:ea typeface="+mn-ea"/>
              </a:rPr>
              <a:t>Subject reviews</a:t>
            </a:r>
          </a:p>
          <a:p>
            <a:pPr algn="ctr">
              <a:defRPr/>
            </a:pPr>
            <a:r>
              <a:rPr lang="en-US" sz="2400" dirty="0">
                <a:latin typeface="+mn-lt"/>
                <a:ea typeface="+mn-ea"/>
              </a:rPr>
              <a:t>Learning walks</a:t>
            </a:r>
          </a:p>
          <a:p>
            <a:pPr algn="ctr">
              <a:defRPr/>
            </a:pPr>
            <a:r>
              <a:rPr lang="en-US" sz="2400" dirty="0">
                <a:latin typeface="+mn-lt"/>
                <a:ea typeface="+mn-ea"/>
              </a:rPr>
              <a:t>Appraisal</a:t>
            </a:r>
          </a:p>
          <a:p>
            <a:pPr algn="ctr">
              <a:defRPr/>
            </a:pPr>
            <a:r>
              <a:rPr lang="en-US" sz="2400" dirty="0">
                <a:latin typeface="+mn-lt"/>
                <a:ea typeface="+mn-ea"/>
              </a:rPr>
              <a:t>Research groups</a:t>
            </a:r>
          </a:p>
          <a:p>
            <a:pPr algn="ctr">
              <a:defRPr/>
            </a:pPr>
            <a:r>
              <a:rPr lang="en-US" sz="2400" dirty="0">
                <a:latin typeface="+mn-lt"/>
                <a:ea typeface="+mn-ea"/>
              </a:rPr>
              <a:t>Sharing good practice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114" name="Line 5"/>
          <p:cNvSpPr>
            <a:spLocks noChangeShapeType="1"/>
          </p:cNvSpPr>
          <p:nvPr/>
        </p:nvSpPr>
        <p:spPr bwMode="auto">
          <a:xfrm>
            <a:off x="2400300" y="1793081"/>
            <a:ext cx="508635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a:spLocks noChangeArrowheads="1"/>
          </p:cNvSpPr>
          <p:nvPr/>
        </p:nvSpPr>
        <p:spPr bwMode="auto">
          <a:xfrm>
            <a:off x="2400300" y="2628900"/>
            <a:ext cx="5372100" cy="2585323"/>
          </a:xfrm>
          <a:prstGeom prst="rect">
            <a:avLst/>
          </a:prstGeom>
          <a:noFill/>
          <a:ln w="9525">
            <a:noFill/>
            <a:miter lim="800000"/>
            <a:headEnd/>
            <a:tailEnd/>
          </a:ln>
        </p:spPr>
        <p:txBody>
          <a:bodyPr>
            <a:prstTxWarp prst="textNoShape">
              <a:avLst/>
            </a:prstTxWarp>
            <a:spAutoFit/>
          </a:bodyPr>
          <a:lstStyle/>
          <a:p>
            <a:pPr marL="557213" indent="-557213">
              <a:buFont typeface="Calibri" charset="0"/>
              <a:buAutoNum type="arabicPeriod"/>
            </a:pPr>
            <a:r>
              <a:rPr lang="en-US" sz="2700" dirty="0">
                <a:solidFill>
                  <a:srgbClr val="FFFFFF"/>
                </a:solidFill>
                <a:latin typeface="Calibri" charset="0"/>
              </a:rPr>
              <a:t>Teach reading – scanning, skimming, analysis</a:t>
            </a:r>
          </a:p>
          <a:p>
            <a:pPr marL="557213" indent="-557213">
              <a:buFont typeface="Calibri" charset="0"/>
              <a:buAutoNum type="arabicPeriod"/>
            </a:pPr>
            <a:r>
              <a:rPr lang="en-US" sz="2700" dirty="0">
                <a:solidFill>
                  <a:srgbClr val="FFFFFF"/>
                </a:solidFill>
                <a:latin typeface="Calibri" charset="0"/>
              </a:rPr>
              <a:t>Read aloud and display</a:t>
            </a:r>
          </a:p>
          <a:p>
            <a:pPr marL="557213" indent="-557213">
              <a:buFont typeface="Calibri" charset="0"/>
              <a:buAutoNum type="arabicPeriod"/>
            </a:pPr>
            <a:r>
              <a:rPr lang="en-US" sz="2700" dirty="0">
                <a:solidFill>
                  <a:srgbClr val="FFFFFF"/>
                </a:solidFill>
                <a:latin typeface="Calibri" charset="0"/>
              </a:rPr>
              <a:t>Teach key vocabulary</a:t>
            </a:r>
          </a:p>
          <a:p>
            <a:pPr marL="557213" indent="-557213">
              <a:buFont typeface="Calibri" charset="0"/>
              <a:buAutoNum type="arabicPeriod"/>
            </a:pPr>
            <a:r>
              <a:rPr lang="en-US" sz="2700" dirty="0">
                <a:solidFill>
                  <a:srgbClr val="FFFFFF"/>
                </a:solidFill>
                <a:latin typeface="Calibri" charset="0"/>
              </a:rPr>
              <a:t>Demystify spelling</a:t>
            </a:r>
          </a:p>
          <a:p>
            <a:pPr marL="557213" indent="-557213">
              <a:buFont typeface="Calibri" charset="0"/>
              <a:buAutoNum type="arabicPeriod"/>
            </a:pPr>
            <a:r>
              <a:rPr lang="en-US" sz="2700" dirty="0">
                <a:solidFill>
                  <a:srgbClr val="FFFFFF"/>
                </a:solidFill>
                <a:latin typeface="Calibri" charset="0"/>
              </a:rPr>
              <a:t>Teach research</a:t>
            </a:r>
          </a:p>
        </p:txBody>
      </p:sp>
      <p:pic>
        <p:nvPicPr>
          <p:cNvPr id="90116" name="Picture 4"/>
          <p:cNvPicPr>
            <a:picLocks noChangeAspect="1" noChangeArrowheads="1"/>
          </p:cNvPicPr>
          <p:nvPr/>
        </p:nvPicPr>
        <p:blipFill>
          <a:blip r:embed="rId3"/>
          <a:srcRect/>
          <a:stretch>
            <a:fillRect/>
          </a:stretch>
        </p:blipFill>
        <p:spPr bwMode="auto">
          <a:xfrm>
            <a:off x="1143000" y="857250"/>
            <a:ext cx="1428750" cy="1428750"/>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7197666" y="875171"/>
            <a:ext cx="771525" cy="1609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052" name="Rectangle 4"/>
          <p:cNvSpPr>
            <a:spLocks noChangeArrowheads="1"/>
          </p:cNvSpPr>
          <p:nvPr/>
        </p:nvSpPr>
        <p:spPr bwMode="auto">
          <a:xfrm>
            <a:off x="1600200" y="1314450"/>
            <a:ext cx="5829300" cy="43434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8916" name="Title 4"/>
          <p:cNvSpPr>
            <a:spLocks noGrp="1"/>
          </p:cNvSpPr>
          <p:nvPr>
            <p:ph type="ctrTitle"/>
          </p:nvPr>
        </p:nvSpPr>
        <p:spPr>
          <a:xfrm>
            <a:off x="1714500" y="3180167"/>
            <a:ext cx="5715000" cy="1102519"/>
          </a:xfrm>
          <a:solidFill>
            <a:schemeClr val="bg1"/>
          </a:solidFill>
        </p:spPr>
        <p:txBody>
          <a:bodyPr/>
          <a:lstStyle/>
          <a:p>
            <a:pPr eaLnBrk="1" hangingPunct="1"/>
            <a:r>
              <a:rPr lang="en-US">
                <a:ea typeface="ＭＳ Ｐゴシック" charset="-128"/>
                <a:cs typeface="ＭＳ Ｐゴシック" charset="-128"/>
              </a:rPr>
              <a:t>SKIMMING</a:t>
            </a:r>
          </a:p>
        </p:txBody>
      </p:sp>
      <p:pic>
        <p:nvPicPr>
          <p:cNvPr id="38917" name="Picture 6"/>
          <p:cNvPicPr>
            <a:picLocks noChangeAspect="1"/>
          </p:cNvPicPr>
          <p:nvPr/>
        </p:nvPicPr>
        <p:blipFill>
          <a:blip r:embed="rId2"/>
          <a:srcRect/>
          <a:stretch>
            <a:fillRect/>
          </a:stretch>
        </p:blipFill>
        <p:spPr bwMode="auto">
          <a:xfrm>
            <a:off x="4972050" y="1508525"/>
            <a:ext cx="2228850" cy="1671638"/>
          </a:xfrm>
          <a:prstGeom prst="rect">
            <a:avLst/>
          </a:prstGeom>
          <a:solidFill>
            <a:schemeClr val="bg1"/>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9" name="Rectangle 3"/>
          <p:cNvSpPr>
            <a:spLocks noChangeArrowheads="1"/>
          </p:cNvSpPr>
          <p:nvPr/>
        </p:nvSpPr>
        <p:spPr bwMode="auto">
          <a:xfrm>
            <a:off x="1714500" y="1314450"/>
            <a:ext cx="5829300" cy="43434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9940" name="Text Box 4"/>
          <p:cNvSpPr txBox="1">
            <a:spLocks noChangeArrowheads="1"/>
          </p:cNvSpPr>
          <p:nvPr/>
        </p:nvSpPr>
        <p:spPr bwMode="auto">
          <a:xfrm>
            <a:off x="2171700" y="1314451"/>
            <a:ext cx="5029200" cy="4616648"/>
          </a:xfrm>
          <a:prstGeom prst="rect">
            <a:avLst/>
          </a:prstGeom>
          <a:noFill/>
          <a:ln w="9525">
            <a:noFill/>
            <a:miter lim="800000"/>
            <a:headEnd/>
            <a:tailEnd/>
          </a:ln>
        </p:spPr>
        <p:txBody>
          <a:bodyPr>
            <a:prstTxWarp prst="textNoShape">
              <a:avLst/>
            </a:prstTxWarp>
            <a:spAutoFit/>
          </a:bodyPr>
          <a:lstStyle/>
          <a:p>
            <a:r>
              <a:rPr lang="en-GB" sz="2100" dirty="0">
                <a:solidFill>
                  <a:srgbClr val="FFFFFF"/>
                </a:solidFill>
                <a:latin typeface="Comic Sans MS" charset="0"/>
                <a:ea typeface="Comic Sans MS" charset="0"/>
                <a:cs typeface="Comic Sans MS" charset="0"/>
              </a:rPr>
              <a:t>The climate of the Earth is always changing. In the past it has altered as a result of natural causes. Nowadays, however, the term climate change is generally used when referring to changes in our climate which have been identified since the early part of the 1900's . The changes we've seen over recent years and those which are predicted over the next 80 years are thought to be mainly as a result of human behaviour rather than due to natural changes in the atmosphere. </a:t>
            </a:r>
          </a:p>
          <a:p>
            <a:r>
              <a:rPr lang="en-GB" sz="2100" dirty="0">
                <a:solidFill>
                  <a:srgbClr val="FFFFFF"/>
                </a:solidFill>
                <a:latin typeface="Comic Sans MS" charset="0"/>
                <a:ea typeface="Comic Sans MS" charset="0"/>
                <a:cs typeface="Comic Sans MS" charset="0"/>
              </a:rPr>
              <a:t> </a:t>
            </a:r>
            <a:endParaRPr lang="en-GB" sz="2100" dirty="0">
              <a:solidFill>
                <a:srgbClr val="FFFFFF"/>
              </a:solidFill>
              <a:latin typeface="Comic Sans MS" charset="0"/>
              <a:ea typeface="Times" charset="0"/>
              <a:cs typeface="Times"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1714500" y="1314450"/>
            <a:ext cx="5829300" cy="43434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0964" name="Text Box 4"/>
          <p:cNvSpPr txBox="1">
            <a:spLocks noChangeArrowheads="1"/>
          </p:cNvSpPr>
          <p:nvPr/>
        </p:nvSpPr>
        <p:spPr bwMode="auto">
          <a:xfrm>
            <a:off x="2171700" y="1771650"/>
            <a:ext cx="5029200" cy="3831818"/>
          </a:xfrm>
          <a:prstGeom prst="rect">
            <a:avLst/>
          </a:prstGeom>
          <a:noFill/>
          <a:ln w="9525">
            <a:noFill/>
            <a:miter lim="800000"/>
            <a:headEnd/>
            <a:tailEnd/>
          </a:ln>
        </p:spPr>
        <p:txBody>
          <a:bodyPr>
            <a:prstTxWarp prst="textNoShape">
              <a:avLst/>
            </a:prstTxWarp>
            <a:spAutoFit/>
          </a:bodyPr>
          <a:lstStyle/>
          <a:p>
            <a:r>
              <a:rPr lang="en-US" sz="2700" dirty="0">
                <a:solidFill>
                  <a:srgbClr val="FFFFFF"/>
                </a:solidFill>
                <a:latin typeface="Comic Sans MS" charset="0"/>
                <a:ea typeface="Comic Sans MS" charset="0"/>
                <a:cs typeface="Comic Sans MS" charset="0"/>
              </a:rPr>
              <a:t>The best treatment for mouth ulcers. Gargle with salt water. You should find that it works a treat. Salt is cheap and easy to get hold of and we all have it at home, so no need to splash out and spend lots of money on expensive mouth ulcer creams.</a:t>
            </a:r>
            <a:r>
              <a:rPr lang="en-GB" sz="2700" dirty="0">
                <a:solidFill>
                  <a:srgbClr val="FFFFFF"/>
                </a:solidFill>
                <a:latin typeface="Comic Sans MS" charset="0"/>
                <a:ea typeface="Comic Sans MS" charset="0"/>
                <a:cs typeface="Comic Sans MS" charset="0"/>
              </a:rPr>
              <a:t> </a:t>
            </a:r>
            <a:endParaRPr lang="en-GB" sz="2700" dirty="0">
              <a:solidFill>
                <a:srgbClr val="FFFFFF"/>
              </a:solidFill>
              <a:latin typeface="Comic Sans MS" charset="0"/>
              <a:ea typeface="Times" charset="0"/>
              <a:cs typeface="Times"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5536" y="2852936"/>
            <a:ext cx="4737099" cy="1569660"/>
          </a:xfrm>
          <a:prstGeom prst="rect">
            <a:avLst/>
          </a:prstGeom>
          <a:noFill/>
        </p:spPr>
        <p:txBody>
          <a:bodyPr wrap="square" rtlCol="0">
            <a:spAutoFit/>
          </a:bodyPr>
          <a:lstStyle/>
          <a:p>
            <a:r>
              <a:rPr lang="en-US" sz="3200" dirty="0">
                <a:solidFill>
                  <a:schemeClr val="bg1"/>
                </a:solidFill>
              </a:rPr>
              <a:t>“Not all readers are leaders, but all leaders are readers”</a:t>
            </a:r>
          </a:p>
        </p:txBody>
      </p:sp>
      <p:pic>
        <p:nvPicPr>
          <p:cNvPr id="2" name="Picture 1"/>
          <p:cNvPicPr>
            <a:picLocks noChangeAspect="1"/>
          </p:cNvPicPr>
          <p:nvPr/>
        </p:nvPicPr>
        <p:blipFill>
          <a:blip r:embed="rId2"/>
          <a:stretch>
            <a:fillRect/>
          </a:stretch>
        </p:blipFill>
        <p:spPr>
          <a:xfrm>
            <a:off x="5400871" y="857250"/>
            <a:ext cx="3743129" cy="5143500"/>
          </a:xfrm>
          <a:prstGeom prst="rect">
            <a:avLst/>
          </a:prstGeom>
        </p:spPr>
      </p:pic>
      <p:sp>
        <p:nvSpPr>
          <p:cNvPr id="4" name="TextBox 3"/>
          <p:cNvSpPr txBox="1"/>
          <p:nvPr/>
        </p:nvSpPr>
        <p:spPr>
          <a:xfrm>
            <a:off x="496132" y="4697562"/>
            <a:ext cx="4737099" cy="553998"/>
          </a:xfrm>
          <a:prstGeom prst="rect">
            <a:avLst/>
          </a:prstGeom>
          <a:noFill/>
        </p:spPr>
        <p:txBody>
          <a:bodyPr wrap="square" rtlCol="0">
            <a:spAutoFit/>
          </a:bodyPr>
          <a:lstStyle/>
          <a:p>
            <a:pPr algn="r"/>
            <a:r>
              <a:rPr lang="en-US" sz="3000" dirty="0"/>
              <a:t>Harry Truman</a:t>
            </a:r>
          </a:p>
        </p:txBody>
      </p:sp>
      <p:sp>
        <p:nvSpPr>
          <p:cNvPr id="5" name="TextBox 4">
            <a:extLst>
              <a:ext uri="{FF2B5EF4-FFF2-40B4-BE49-F238E27FC236}">
                <a16:creationId xmlns:a16="http://schemas.microsoft.com/office/drawing/2014/main" id="{D61574DD-9E5E-3F41-9D53-B405D2B37A51}"/>
              </a:ext>
            </a:extLst>
          </p:cNvPr>
          <p:cNvSpPr txBox="1"/>
          <p:nvPr/>
        </p:nvSpPr>
        <p:spPr>
          <a:xfrm>
            <a:off x="5400871" y="6041681"/>
            <a:ext cx="4737099" cy="553998"/>
          </a:xfrm>
          <a:prstGeom prst="rect">
            <a:avLst/>
          </a:prstGeom>
          <a:noFill/>
        </p:spPr>
        <p:txBody>
          <a:bodyPr wrap="square" rtlCol="0">
            <a:spAutoFit/>
          </a:bodyPr>
          <a:lstStyle/>
          <a:p>
            <a:r>
              <a:rPr lang="en-US" sz="3000" dirty="0">
                <a:solidFill>
                  <a:schemeClr val="bg1"/>
                </a:solidFill>
              </a:rPr>
              <a:t>Harry Truman</a:t>
            </a:r>
          </a:p>
        </p:txBody>
      </p:sp>
    </p:spTree>
    <p:extLst>
      <p:ext uri="{BB962C8B-B14F-4D97-AF65-F5344CB8AC3E}">
        <p14:creationId xmlns:p14="http://schemas.microsoft.com/office/powerpoint/2010/main" val="73024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1714500" y="1314450"/>
            <a:ext cx="5829300" cy="43434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0964" name="Text Box 4"/>
          <p:cNvSpPr txBox="1">
            <a:spLocks noChangeArrowheads="1"/>
          </p:cNvSpPr>
          <p:nvPr/>
        </p:nvSpPr>
        <p:spPr bwMode="auto">
          <a:xfrm>
            <a:off x="2343150" y="3086108"/>
            <a:ext cx="5029200" cy="507831"/>
          </a:xfrm>
          <a:prstGeom prst="rect">
            <a:avLst/>
          </a:prstGeom>
          <a:noFill/>
          <a:ln w="9525">
            <a:noFill/>
            <a:miter lim="800000"/>
            <a:headEnd/>
            <a:tailEnd/>
          </a:ln>
        </p:spPr>
        <p:txBody>
          <a:bodyPr>
            <a:prstTxWarp prst="textNoShape">
              <a:avLst/>
            </a:prstTxWarp>
            <a:spAutoFit/>
          </a:bodyPr>
          <a:lstStyle/>
          <a:p>
            <a:r>
              <a:rPr lang="en-GB" sz="2700" dirty="0">
                <a:solidFill>
                  <a:srgbClr val="FFFFFF"/>
                </a:solidFill>
                <a:latin typeface="Comic Sans MS" charset="0"/>
                <a:ea typeface="Comic Sans MS" charset="0"/>
                <a:cs typeface="Comic Sans MS" charset="0"/>
              </a:rPr>
              <a:t>Lexical </a:t>
            </a:r>
            <a:r>
              <a:rPr lang="en-GB" sz="2700" dirty="0" err="1">
                <a:solidFill>
                  <a:srgbClr val="FFFFFF"/>
                </a:solidFill>
                <a:latin typeface="Comic Sans MS" charset="0"/>
                <a:ea typeface="Comic Sans MS" charset="0"/>
                <a:cs typeface="Comic Sans MS" charset="0"/>
              </a:rPr>
              <a:t>v</a:t>
            </a:r>
            <a:r>
              <a:rPr lang="en-GB" sz="2700" dirty="0">
                <a:solidFill>
                  <a:srgbClr val="FFFFFF"/>
                </a:solidFill>
                <a:latin typeface="Comic Sans MS" charset="0"/>
                <a:ea typeface="Comic Sans MS" charset="0"/>
                <a:cs typeface="Comic Sans MS" charset="0"/>
              </a:rPr>
              <a:t> Grammatical Words</a:t>
            </a:r>
            <a:endParaRPr lang="en-GB" sz="2700" dirty="0">
              <a:solidFill>
                <a:srgbClr val="FFFFFF"/>
              </a:solidFill>
              <a:latin typeface="Comic Sans MS" charset="0"/>
              <a:ea typeface="Times" charset="0"/>
              <a:cs typeface="Times"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1714500" y="1314450"/>
            <a:ext cx="5829300" cy="43434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2114550" y="1387085"/>
            <a:ext cx="5029200" cy="3970318"/>
          </a:xfrm>
          <a:prstGeom prst="rect">
            <a:avLst/>
          </a:prstGeom>
          <a:noFill/>
          <a:ln w="9525">
            <a:noFill/>
            <a:miter lim="800000"/>
            <a:headEnd/>
            <a:tailEnd/>
          </a:ln>
        </p:spPr>
        <p:txBody>
          <a:bodyPr>
            <a:prstTxWarp prst="textNoShape">
              <a:avLst/>
            </a:prstTxWarp>
            <a:spAutoFit/>
          </a:bodyPr>
          <a:lstStyle/>
          <a:p>
            <a:endParaRPr lang="en-GB" sz="2100" dirty="0">
              <a:solidFill>
                <a:srgbClr val="FFFFFF"/>
              </a:solidFill>
              <a:latin typeface="Comic Sans MS" charset="0"/>
              <a:ea typeface="Times" charset="0"/>
              <a:cs typeface="Times" charset="0"/>
            </a:endParaRPr>
          </a:p>
          <a:p>
            <a:r>
              <a:rPr lang="en-GB" sz="21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2114550" y="1441742"/>
            <a:ext cx="2171700" cy="6598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2000" y="1441742"/>
            <a:ext cx="1771650" cy="6598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628900" y="2101559"/>
            <a:ext cx="37147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14550" y="2743202"/>
            <a:ext cx="38862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057650" y="2457450"/>
            <a:ext cx="3886200" cy="2857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714500" y="2457452"/>
            <a:ext cx="1428750" cy="41822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114550" y="3314702"/>
            <a:ext cx="10287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14500" y="2958809"/>
            <a:ext cx="19431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086225" y="2958809"/>
            <a:ext cx="9715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457450" y="3670592"/>
            <a:ext cx="34290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114550" y="4026485"/>
            <a:ext cx="4857750" cy="94556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343650" y="3670592"/>
            <a:ext cx="10287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057775" y="3099092"/>
            <a:ext cx="657225"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429000" y="3314702"/>
            <a:ext cx="35433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028950" y="4972052"/>
            <a:ext cx="39433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114550" y="5301959"/>
            <a:ext cx="42291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E6899F0-9855-F241-8960-95A9FB151A84}"/>
              </a:ext>
            </a:extLst>
          </p:cNvPr>
          <p:cNvSpPr/>
          <p:nvPr/>
        </p:nvSpPr>
        <p:spPr>
          <a:xfrm>
            <a:off x="4371975" y="3061431"/>
            <a:ext cx="35433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06D10B7-9512-9A4D-97B6-88B826A051DD}"/>
              </a:ext>
            </a:extLst>
          </p:cNvPr>
          <p:cNvSpPr/>
          <p:nvPr/>
        </p:nvSpPr>
        <p:spPr>
          <a:xfrm>
            <a:off x="600075" y="2457451"/>
            <a:ext cx="35433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596EB1B-CE34-6F4B-84FD-BB3DCA896220}"/>
              </a:ext>
            </a:extLst>
          </p:cNvPr>
          <p:cNvSpPr/>
          <p:nvPr/>
        </p:nvSpPr>
        <p:spPr>
          <a:xfrm>
            <a:off x="1999258" y="4944361"/>
            <a:ext cx="10287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1714500" y="1314450"/>
            <a:ext cx="5829300" cy="43434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2114550" y="1387085"/>
            <a:ext cx="5029200" cy="3970318"/>
          </a:xfrm>
          <a:prstGeom prst="rect">
            <a:avLst/>
          </a:prstGeom>
          <a:noFill/>
          <a:ln w="9525">
            <a:noFill/>
            <a:miter lim="800000"/>
            <a:headEnd/>
            <a:tailEnd/>
          </a:ln>
        </p:spPr>
        <p:txBody>
          <a:bodyPr>
            <a:prstTxWarp prst="textNoShape">
              <a:avLst/>
            </a:prstTxWarp>
            <a:spAutoFit/>
          </a:bodyPr>
          <a:lstStyle/>
          <a:p>
            <a:endParaRPr lang="en-GB" sz="2100" dirty="0">
              <a:solidFill>
                <a:srgbClr val="FFFFFF"/>
              </a:solidFill>
              <a:latin typeface="Comic Sans MS" charset="0"/>
              <a:ea typeface="Times" charset="0"/>
              <a:cs typeface="Times" charset="0"/>
            </a:endParaRPr>
          </a:p>
          <a:p>
            <a:r>
              <a:rPr lang="en-GB" sz="21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2114550" y="1441742"/>
            <a:ext cx="2171700" cy="6598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2000" y="1441742"/>
            <a:ext cx="1771650" cy="6598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628900" y="2101559"/>
            <a:ext cx="37147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14550" y="2743202"/>
            <a:ext cx="38862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057650" y="2457450"/>
            <a:ext cx="3886200" cy="2857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714500" y="2457452"/>
            <a:ext cx="1428750" cy="41822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114550" y="3314702"/>
            <a:ext cx="10287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14500" y="2958809"/>
            <a:ext cx="19431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457450" y="3670592"/>
            <a:ext cx="34290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114550" y="4026485"/>
            <a:ext cx="4857750" cy="94556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343650" y="3670592"/>
            <a:ext cx="10287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057775" y="3099092"/>
            <a:ext cx="657225"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429000" y="3314702"/>
            <a:ext cx="35433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028950" y="4972052"/>
            <a:ext cx="39433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114550" y="5301959"/>
            <a:ext cx="42291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106C1AE-CFF3-0340-A3F5-F46A25AC75BF}"/>
              </a:ext>
            </a:extLst>
          </p:cNvPr>
          <p:cNvSpPr/>
          <p:nvPr/>
        </p:nvSpPr>
        <p:spPr>
          <a:xfrm>
            <a:off x="2112995" y="4944330"/>
            <a:ext cx="10287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1714500" y="1314450"/>
            <a:ext cx="5829300" cy="43434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2114550" y="1387085"/>
            <a:ext cx="5029200" cy="3970318"/>
          </a:xfrm>
          <a:prstGeom prst="rect">
            <a:avLst/>
          </a:prstGeom>
          <a:noFill/>
          <a:ln w="9525">
            <a:noFill/>
            <a:miter lim="800000"/>
            <a:headEnd/>
            <a:tailEnd/>
          </a:ln>
        </p:spPr>
        <p:txBody>
          <a:bodyPr>
            <a:prstTxWarp prst="textNoShape">
              <a:avLst/>
            </a:prstTxWarp>
            <a:spAutoFit/>
          </a:bodyPr>
          <a:lstStyle/>
          <a:p>
            <a:endParaRPr lang="en-GB" sz="2100" dirty="0">
              <a:solidFill>
                <a:srgbClr val="FFFFFF"/>
              </a:solidFill>
              <a:latin typeface="Comic Sans MS" charset="0"/>
              <a:ea typeface="Times" charset="0"/>
              <a:cs typeface="Times" charset="0"/>
            </a:endParaRPr>
          </a:p>
          <a:p>
            <a:r>
              <a:rPr lang="en-GB" sz="21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2114550" y="1441742"/>
            <a:ext cx="2171700" cy="6598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2000" y="1441742"/>
            <a:ext cx="1771650" cy="6598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628900" y="2101559"/>
            <a:ext cx="37147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14550" y="2743202"/>
            <a:ext cx="38862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057650" y="2457450"/>
            <a:ext cx="3886200" cy="2857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714500" y="2457452"/>
            <a:ext cx="1428750" cy="41822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114550" y="3314702"/>
            <a:ext cx="10287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14500" y="2958809"/>
            <a:ext cx="19431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457450" y="3670592"/>
            <a:ext cx="34290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114550" y="4026485"/>
            <a:ext cx="4857750" cy="94556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343650" y="3670592"/>
            <a:ext cx="10287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057775" y="3099092"/>
            <a:ext cx="657225"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429000" y="3314702"/>
            <a:ext cx="35433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028950" y="4972052"/>
            <a:ext cx="39433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114550" y="5301959"/>
            <a:ext cx="42291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1836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1714500" y="1314450"/>
            <a:ext cx="5829300" cy="43434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2114550" y="1387085"/>
            <a:ext cx="5029200" cy="3970318"/>
          </a:xfrm>
          <a:prstGeom prst="rect">
            <a:avLst/>
          </a:prstGeom>
          <a:noFill/>
          <a:ln w="9525">
            <a:noFill/>
            <a:miter lim="800000"/>
            <a:headEnd/>
            <a:tailEnd/>
          </a:ln>
        </p:spPr>
        <p:txBody>
          <a:bodyPr>
            <a:prstTxWarp prst="textNoShape">
              <a:avLst/>
            </a:prstTxWarp>
            <a:spAutoFit/>
          </a:bodyPr>
          <a:lstStyle/>
          <a:p>
            <a:endParaRPr lang="en-GB" sz="2100" dirty="0">
              <a:solidFill>
                <a:srgbClr val="FFFFFF"/>
              </a:solidFill>
              <a:latin typeface="Comic Sans MS" charset="0"/>
              <a:ea typeface="Times" charset="0"/>
              <a:cs typeface="Times" charset="0"/>
            </a:endParaRPr>
          </a:p>
          <a:p>
            <a:r>
              <a:rPr lang="en-GB" sz="21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2114550" y="1441742"/>
            <a:ext cx="2171700" cy="6598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2000" y="1441742"/>
            <a:ext cx="1771650" cy="6598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628900" y="2101559"/>
            <a:ext cx="37147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14550" y="2743202"/>
            <a:ext cx="38862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057650" y="2457450"/>
            <a:ext cx="3886200" cy="2857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714500" y="2457452"/>
            <a:ext cx="1428750" cy="41822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114550" y="3314702"/>
            <a:ext cx="10287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14500" y="2958809"/>
            <a:ext cx="19431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457450" y="3670592"/>
            <a:ext cx="34290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114550" y="4026485"/>
            <a:ext cx="4857750" cy="94556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057775" y="3099092"/>
            <a:ext cx="657225"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429000" y="3314702"/>
            <a:ext cx="35433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028950" y="4972052"/>
            <a:ext cx="39433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114550" y="5301959"/>
            <a:ext cx="44005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1714500" y="1314450"/>
            <a:ext cx="5829300" cy="43434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2114550" y="1387085"/>
            <a:ext cx="5029200" cy="3970318"/>
          </a:xfrm>
          <a:prstGeom prst="rect">
            <a:avLst/>
          </a:prstGeom>
          <a:noFill/>
          <a:ln w="9525">
            <a:noFill/>
            <a:miter lim="800000"/>
            <a:headEnd/>
            <a:tailEnd/>
          </a:ln>
        </p:spPr>
        <p:txBody>
          <a:bodyPr>
            <a:prstTxWarp prst="textNoShape">
              <a:avLst/>
            </a:prstTxWarp>
            <a:spAutoFit/>
          </a:bodyPr>
          <a:lstStyle/>
          <a:p>
            <a:endParaRPr lang="en-GB" sz="2100" dirty="0">
              <a:solidFill>
                <a:srgbClr val="FFFFFF"/>
              </a:solidFill>
              <a:latin typeface="Comic Sans MS" charset="0"/>
              <a:ea typeface="Times" charset="0"/>
              <a:cs typeface="Times" charset="0"/>
            </a:endParaRPr>
          </a:p>
          <a:p>
            <a:r>
              <a:rPr lang="en-GB" sz="21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2114550" y="1441742"/>
            <a:ext cx="2171700" cy="65981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628900" y="2101559"/>
            <a:ext cx="37147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14550" y="2743202"/>
            <a:ext cx="38862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70495" y="2488396"/>
            <a:ext cx="3886200" cy="2857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114550" y="3314702"/>
            <a:ext cx="10287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14500" y="2958809"/>
            <a:ext cx="19431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457450" y="3670592"/>
            <a:ext cx="34290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114550" y="4026485"/>
            <a:ext cx="4857750" cy="94556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057775" y="3099092"/>
            <a:ext cx="657225"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429000" y="3314702"/>
            <a:ext cx="35433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028950" y="4972052"/>
            <a:ext cx="394335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114550" y="5301959"/>
            <a:ext cx="4343400" cy="35589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1714500" y="1314450"/>
            <a:ext cx="5829300" cy="43434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1988" name="Text Box 4"/>
          <p:cNvSpPr txBox="1">
            <a:spLocks noChangeArrowheads="1"/>
          </p:cNvSpPr>
          <p:nvPr/>
        </p:nvSpPr>
        <p:spPr bwMode="auto">
          <a:xfrm>
            <a:off x="2114550" y="1387085"/>
            <a:ext cx="5029200" cy="3970318"/>
          </a:xfrm>
          <a:prstGeom prst="rect">
            <a:avLst/>
          </a:prstGeom>
          <a:noFill/>
          <a:ln w="9525">
            <a:noFill/>
            <a:miter lim="800000"/>
            <a:headEnd/>
            <a:tailEnd/>
          </a:ln>
        </p:spPr>
        <p:txBody>
          <a:bodyPr>
            <a:prstTxWarp prst="textNoShape">
              <a:avLst/>
            </a:prstTxWarp>
            <a:spAutoFit/>
          </a:bodyPr>
          <a:lstStyle/>
          <a:p>
            <a:endParaRPr lang="en-GB" sz="2100" dirty="0">
              <a:solidFill>
                <a:srgbClr val="FFFFFF"/>
              </a:solidFill>
              <a:latin typeface="Comic Sans MS" charset="0"/>
              <a:ea typeface="Times" charset="0"/>
              <a:cs typeface="Times" charset="0"/>
            </a:endParaRPr>
          </a:p>
          <a:p>
            <a:r>
              <a:rPr lang="en-GB" sz="21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052" name="Rectangle 4"/>
          <p:cNvSpPr>
            <a:spLocks noChangeArrowheads="1"/>
          </p:cNvSpPr>
          <p:nvPr/>
        </p:nvSpPr>
        <p:spPr bwMode="auto">
          <a:xfrm>
            <a:off x="1600200" y="1314450"/>
            <a:ext cx="5829300" cy="400476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3012" name="Title 4"/>
          <p:cNvSpPr>
            <a:spLocks noGrp="1"/>
          </p:cNvSpPr>
          <p:nvPr>
            <p:ph type="ctrTitle"/>
          </p:nvPr>
        </p:nvSpPr>
        <p:spPr>
          <a:xfrm>
            <a:off x="1714500" y="3180167"/>
            <a:ext cx="5715000" cy="1102519"/>
          </a:xfrm>
          <a:solidFill>
            <a:schemeClr val="bg1"/>
          </a:solidFill>
        </p:spPr>
        <p:txBody>
          <a:bodyPr/>
          <a:lstStyle/>
          <a:p>
            <a:pPr eaLnBrk="1" hangingPunct="1"/>
            <a:r>
              <a:rPr lang="en-US">
                <a:ea typeface="ＭＳ Ｐゴシック" charset="-128"/>
                <a:cs typeface="ＭＳ Ｐゴシック" charset="-128"/>
              </a:rPr>
              <a:t>SCANNING</a:t>
            </a:r>
          </a:p>
        </p:txBody>
      </p:sp>
      <p:pic>
        <p:nvPicPr>
          <p:cNvPr id="2" name="Picture 1" descr="Screen Shot 2015-08-21 at 06.18.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2100" y="1573302"/>
            <a:ext cx="1875650" cy="160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2"/>
          <p:cNvSpPr>
            <a:spLocks noChangeArrowheads="1"/>
          </p:cNvSpPr>
          <p:nvPr/>
        </p:nvSpPr>
        <p:spPr bwMode="auto">
          <a:xfrm>
            <a:off x="1714500" y="1314450"/>
            <a:ext cx="5829300" cy="43434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8675" name="Text Box 3"/>
          <p:cNvSpPr txBox="1">
            <a:spLocks noChangeArrowheads="1"/>
          </p:cNvSpPr>
          <p:nvPr/>
        </p:nvSpPr>
        <p:spPr bwMode="auto">
          <a:xfrm>
            <a:off x="2171700" y="2114556"/>
            <a:ext cx="5029200" cy="3046988"/>
          </a:xfrm>
          <a:prstGeom prst="rect">
            <a:avLst/>
          </a:prstGeom>
          <a:noFill/>
          <a:ln w="9525">
            <a:noFill/>
            <a:miter lim="800000"/>
            <a:headEnd/>
            <a:tailEnd/>
          </a:ln>
        </p:spPr>
        <p:txBody>
          <a:bodyPr>
            <a:prstTxWarp prst="textNoShape">
              <a:avLst/>
            </a:prstTxWarp>
            <a:spAutoFit/>
          </a:bodyPr>
          <a:lstStyle/>
          <a:p>
            <a:pPr marL="385763" indent="-385763">
              <a:buFont typeface="Calibri" charset="0"/>
              <a:buAutoNum type="arabicPeriod"/>
            </a:pPr>
            <a:r>
              <a:rPr lang="en-GB" sz="2400" b="1" dirty="0">
                <a:solidFill>
                  <a:srgbClr val="FFFFFF"/>
                </a:solidFill>
                <a:latin typeface="Comic Sans MS" charset="0"/>
                <a:ea typeface="Times" charset="0"/>
                <a:cs typeface="Times" charset="0"/>
              </a:rPr>
              <a:t>Where </a:t>
            </a:r>
            <a:r>
              <a:rPr lang="en-GB" sz="2400" dirty="0">
                <a:solidFill>
                  <a:srgbClr val="FFFFFF"/>
                </a:solidFill>
                <a:latin typeface="Comic Sans MS" charset="0"/>
                <a:ea typeface="Times" charset="0"/>
                <a:cs typeface="Times" charset="0"/>
              </a:rPr>
              <a:t>did the first cell phones begin?</a:t>
            </a:r>
          </a:p>
          <a:p>
            <a:pPr marL="385763" indent="-385763">
              <a:buFont typeface="Calibri" charset="0"/>
              <a:buAutoNum type="arabicPeriod"/>
            </a:pPr>
            <a:r>
              <a:rPr lang="en-GB" sz="2400" dirty="0">
                <a:solidFill>
                  <a:srgbClr val="FFFFFF"/>
                </a:solidFill>
                <a:latin typeface="Comic Sans MS" charset="0"/>
                <a:ea typeface="Times" charset="0"/>
                <a:cs typeface="Times" charset="0"/>
              </a:rPr>
              <a:t>Name </a:t>
            </a:r>
            <a:r>
              <a:rPr lang="en-GB" sz="2400" b="1" dirty="0">
                <a:solidFill>
                  <a:srgbClr val="FFFFFF"/>
                </a:solidFill>
                <a:latin typeface="Comic Sans MS" charset="0"/>
                <a:ea typeface="Times" charset="0"/>
                <a:cs typeface="Times" charset="0"/>
              </a:rPr>
              <a:t>2 other features </a:t>
            </a:r>
            <a:r>
              <a:rPr lang="en-GB" sz="2400" dirty="0">
                <a:solidFill>
                  <a:srgbClr val="FFFFFF"/>
                </a:solidFill>
                <a:latin typeface="Comic Sans MS" charset="0"/>
                <a:ea typeface="Times" charset="0"/>
                <a:cs typeface="Times" charset="0"/>
              </a:rPr>
              <a:t>that started to be included in phones</a:t>
            </a:r>
          </a:p>
          <a:p>
            <a:pPr marL="385763" indent="-385763">
              <a:buFont typeface="Calibri" charset="0"/>
              <a:buAutoNum type="arabicPeriod"/>
            </a:pPr>
            <a:r>
              <a:rPr lang="en-GB" sz="2400" dirty="0">
                <a:solidFill>
                  <a:srgbClr val="FFFFFF"/>
                </a:solidFill>
                <a:latin typeface="Comic Sans MS" charset="0"/>
                <a:ea typeface="Times" charset="0"/>
                <a:cs typeface="Times" charset="0"/>
              </a:rPr>
              <a:t>Why are cell phones especially useful in </a:t>
            </a:r>
            <a:r>
              <a:rPr lang="en-GB" sz="2400" b="1" dirty="0">
                <a:solidFill>
                  <a:srgbClr val="FFFFFF"/>
                </a:solidFill>
                <a:latin typeface="Comic Sans MS" charset="0"/>
                <a:ea typeface="Times" charset="0"/>
                <a:cs typeface="Times" charset="0"/>
              </a:rPr>
              <a:t>some countries</a:t>
            </a:r>
            <a:r>
              <a:rPr lang="en-GB" sz="2400" dirty="0">
                <a:solidFill>
                  <a:srgbClr val="FFFFFF"/>
                </a:solidFill>
                <a:latin typeface="Comic Sans MS" charset="0"/>
                <a:ea typeface="Times" charset="0"/>
                <a:cs typeface="Times" charset="0"/>
              </a:rPr>
              <a:t>?</a:t>
            </a:r>
          </a:p>
          <a:p>
            <a:pPr marL="385763" indent="-385763"/>
            <a:endParaRPr lang="en-GB" sz="2400" dirty="0">
              <a:solidFill>
                <a:srgbClr val="FFFFFF"/>
              </a:solidFill>
              <a:latin typeface="Comic Sans MS" charset="0"/>
              <a:ea typeface="Times" charset="0"/>
              <a:cs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slide(fromLeft)">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slide(fromLeft)">
                                      <p:cBhvr>
                                        <p:cTn id="12" dur="5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slide(fromLeft)">
                                      <p:cBhvr>
                                        <p:cTn id="17"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5" name="Text Box 4"/>
          <p:cNvSpPr txBox="1">
            <a:spLocks noChangeArrowheads="1"/>
          </p:cNvSpPr>
          <p:nvPr/>
        </p:nvSpPr>
        <p:spPr bwMode="auto">
          <a:xfrm>
            <a:off x="485077" y="1124005"/>
            <a:ext cx="7409986" cy="4939814"/>
          </a:xfrm>
          <a:prstGeom prst="rect">
            <a:avLst/>
          </a:prstGeom>
          <a:noFill/>
          <a:ln w="9525">
            <a:noFill/>
            <a:miter lim="800000"/>
            <a:headEnd/>
            <a:tailEnd/>
          </a:ln>
        </p:spPr>
        <p:txBody>
          <a:bodyPr wrap="square">
            <a:prstTxWarp prst="textNoShape">
              <a:avLst/>
            </a:prstTxWarp>
            <a:spAutoFit/>
          </a:bodyPr>
          <a:lstStyle/>
          <a:p>
            <a:r>
              <a:rPr lang="en-US" sz="2100" b="1" dirty="0">
                <a:solidFill>
                  <a:srgbClr val="FFFFFF"/>
                </a:solidFill>
                <a:latin typeface="Calibri" charset="0"/>
              </a:rPr>
              <a:t>Cellular telephones</a:t>
            </a:r>
          </a:p>
          <a:p>
            <a:endParaRPr lang="en-US" sz="2100" b="1" dirty="0">
              <a:solidFill>
                <a:srgbClr val="FFFFFF"/>
              </a:solidFill>
              <a:latin typeface="Calibri" charset="0"/>
            </a:endParaRPr>
          </a:p>
          <a:p>
            <a:r>
              <a:rPr lang="en-US" sz="2100" dirty="0">
                <a:solidFill>
                  <a:srgbClr val="FFFFFF"/>
                </a:solidFill>
                <a:latin typeface="Calibri" charset="0"/>
              </a:rPr>
              <a:t> The first cellular telephone system began operation in Tokyo in 1979, and the first U.S. system began operation in 1983 in Chicago. A camera phone is a cellular phone that also has picture taking capabilities. Some camera phones have the capability to send these photos to another cellular phone or computer. Advances in digital technology and microelectronics has led to the inclusion of unrelated applications in cellular telephones, such as alarm clocks, calculators, Internet browsers, and voice memos for recording short verbal reminders, while at the same time making such telephones vulnerable to certain software viruses. In many countries with inadequate wire-based telephone networks, cellular telephone systems have provided a means of more quickly establishing a national telecommunications network.</a:t>
            </a:r>
            <a:endParaRPr lang="en-GB" sz="2100" b="1" dirty="0">
              <a:solidFill>
                <a:srgbClr val="FFFFFF"/>
              </a:solidFill>
              <a:latin typeface="Comic Sans MS" charset="0"/>
              <a:ea typeface="Times" charset="0"/>
              <a:cs typeface="Times" charset="0"/>
            </a:endParaRPr>
          </a:p>
        </p:txBody>
      </p:sp>
      <p:sp>
        <p:nvSpPr>
          <p:cNvPr id="45059" name="TextBox 4"/>
          <p:cNvSpPr txBox="1">
            <a:spLocks noChangeArrowheads="1"/>
          </p:cNvSpPr>
          <p:nvPr/>
        </p:nvSpPr>
        <p:spPr bwMode="auto">
          <a:xfrm>
            <a:off x="6057900" y="967987"/>
            <a:ext cx="1657350" cy="784830"/>
          </a:xfrm>
          <a:prstGeom prst="rect">
            <a:avLst/>
          </a:prstGeom>
          <a:noFill/>
          <a:ln w="38100" cmpd="dbl">
            <a:solidFill>
              <a:schemeClr val="bg2"/>
            </a:solidFill>
            <a:miter lim="800000"/>
            <a:headEnd/>
            <a:tailEnd/>
          </a:ln>
        </p:spPr>
        <p:txBody>
          <a:bodyPr>
            <a:prstTxWarp prst="textNoShape">
              <a:avLst/>
            </a:prstTxWarp>
            <a:spAutoFit/>
          </a:bodyPr>
          <a:lstStyle/>
          <a:p>
            <a:pPr algn="r"/>
            <a:r>
              <a:rPr lang="en-US" sz="1500" dirty="0">
                <a:solidFill>
                  <a:srgbClr val="FFFFFF"/>
                </a:solidFill>
                <a:latin typeface="Calibri" charset="0"/>
              </a:rPr>
              <a:t>Where begin? </a:t>
            </a:r>
          </a:p>
          <a:p>
            <a:pPr algn="r"/>
            <a:r>
              <a:rPr lang="en-US" sz="1500" dirty="0">
                <a:solidFill>
                  <a:srgbClr val="FFFFFF"/>
                </a:solidFill>
                <a:latin typeface="Calibri" charset="0"/>
              </a:rPr>
              <a:t>Two features? </a:t>
            </a:r>
          </a:p>
          <a:p>
            <a:pPr algn="r"/>
            <a:r>
              <a:rPr lang="en-US" sz="1500" dirty="0">
                <a:solidFill>
                  <a:srgbClr val="FFFFFF"/>
                </a:solidFill>
                <a:latin typeface="Calibri" charset="0"/>
              </a:rPr>
              <a:t>Some countries?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slide(fromLeft)">
                                      <p:cBhvr>
                                        <p:cTn id="7"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27227" y="2297768"/>
            <a:ext cx="3940342" cy="1754326"/>
          </a:xfrm>
          <a:prstGeom prst="rect">
            <a:avLst/>
          </a:prstGeom>
          <a:noFill/>
        </p:spPr>
        <p:txBody>
          <a:bodyPr wrap="square" rtlCol="0">
            <a:spAutoFit/>
          </a:bodyPr>
          <a:lstStyle/>
          <a:p>
            <a:r>
              <a:rPr lang="en-GB" sz="3600" dirty="0">
                <a:solidFill>
                  <a:schemeClr val="bg1"/>
                </a:solidFill>
              </a:rPr>
              <a:t>‘Better leaders produce better teachers’</a:t>
            </a:r>
            <a:endParaRPr lang="en-US" sz="3600" dirty="0">
              <a:solidFill>
                <a:schemeClr val="bg1"/>
              </a:solidFill>
            </a:endParaRPr>
          </a:p>
        </p:txBody>
      </p:sp>
      <p:pic>
        <p:nvPicPr>
          <p:cNvPr id="5" name="Picture 2" descr="Screen Shot 2015-11-10 at 07.21.5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6950" y="1492582"/>
            <a:ext cx="2507456" cy="3673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104361" y="1051063"/>
            <a:ext cx="589768" cy="715581"/>
          </a:xfrm>
          <a:prstGeom prst="rect">
            <a:avLst/>
          </a:prstGeom>
          <a:noFill/>
        </p:spPr>
        <p:txBody>
          <a:bodyPr wrap="square" rtlCol="0">
            <a:spAutoFit/>
          </a:bodyPr>
          <a:lstStyle/>
          <a:p>
            <a:r>
              <a:rPr lang="en-US" sz="4050" dirty="0"/>
              <a:t>8</a:t>
            </a:r>
          </a:p>
        </p:txBody>
      </p:sp>
    </p:spTree>
    <p:extLst>
      <p:ext uri="{BB962C8B-B14F-4D97-AF65-F5344CB8AC3E}">
        <p14:creationId xmlns:p14="http://schemas.microsoft.com/office/powerpoint/2010/main" val="101901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1600200" y="1314450"/>
            <a:ext cx="5829300" cy="4058766"/>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6083" name="Title 4"/>
          <p:cNvSpPr>
            <a:spLocks noGrp="1"/>
          </p:cNvSpPr>
          <p:nvPr>
            <p:ph type="ctrTitle"/>
          </p:nvPr>
        </p:nvSpPr>
        <p:spPr>
          <a:xfrm>
            <a:off x="1714500" y="3180167"/>
            <a:ext cx="5715000" cy="1102519"/>
          </a:xfrm>
          <a:solidFill>
            <a:schemeClr val="bg1"/>
          </a:solidFill>
        </p:spPr>
        <p:txBody>
          <a:bodyPr/>
          <a:lstStyle/>
          <a:p>
            <a:pPr eaLnBrk="1" hangingPunct="1"/>
            <a:r>
              <a:rPr lang="en-US" dirty="0"/>
              <a:t>RESEARCH SKILLS</a:t>
            </a:r>
            <a:endParaRPr lang="en-US" dirty="0">
              <a:ea typeface="ＭＳ Ｐゴシック" charset="-128"/>
              <a:cs typeface="ＭＳ Ｐゴシック" charset="-128"/>
            </a:endParaRPr>
          </a:p>
        </p:txBody>
      </p:sp>
      <p:pic>
        <p:nvPicPr>
          <p:cNvPr id="2" name="Picture 1" descr="Screen Shot 2015-08-21 at 06.17.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2070" y="1592796"/>
            <a:ext cx="2077762" cy="137548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2343150" y="3104973"/>
            <a:ext cx="4629150" cy="1015663"/>
          </a:xfrm>
          <a:prstGeom prst="rect">
            <a:avLst/>
          </a:prstGeom>
          <a:noFill/>
        </p:spPr>
        <p:txBody>
          <a:bodyPr wrap="square" rtlCol="0">
            <a:spAutoFit/>
          </a:bodyPr>
          <a:lstStyle/>
          <a:p>
            <a:pPr algn="ctr"/>
            <a:r>
              <a:rPr lang="en-US" sz="3000" dirty="0">
                <a:solidFill>
                  <a:schemeClr val="bg1"/>
                </a:solidFill>
                <a:latin typeface="Chalkduster"/>
                <a:cs typeface="Chalkduster"/>
              </a:rPr>
              <a:t>Research the life of</a:t>
            </a:r>
          </a:p>
          <a:p>
            <a:pPr algn="ctr"/>
            <a:r>
              <a:rPr lang="en-US" sz="3000" dirty="0">
                <a:solidFill>
                  <a:schemeClr val="bg1"/>
                </a:solidFill>
                <a:latin typeface="Chalkduster"/>
                <a:cs typeface="Chalkduster"/>
              </a:rPr>
              <a:t>Martin Luther King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descr="Picture 8.png"/>
          <p:cNvPicPr>
            <a:picLocks noChangeAspect="1"/>
          </p:cNvPicPr>
          <p:nvPr/>
        </p:nvPicPr>
        <p:blipFill>
          <a:blip r:embed="rId3"/>
          <a:srcRect/>
          <a:stretch>
            <a:fillRect/>
          </a:stretch>
        </p:blipFill>
        <p:spPr bwMode="auto">
          <a:xfrm>
            <a:off x="1885950" y="2286000"/>
            <a:ext cx="5648325" cy="306705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3" descr="Picture 9.png"/>
          <p:cNvPicPr>
            <a:picLocks noChangeAspect="1"/>
          </p:cNvPicPr>
          <p:nvPr/>
        </p:nvPicPr>
        <p:blipFill>
          <a:blip r:embed="rId3"/>
          <a:srcRect/>
          <a:stretch>
            <a:fillRect/>
          </a:stretch>
        </p:blipFill>
        <p:spPr bwMode="auto">
          <a:xfrm>
            <a:off x="2514600" y="3086100"/>
            <a:ext cx="4886325" cy="70485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322" name="Picture 6" descr="Picture 3.png"/>
          <p:cNvPicPr>
            <a:picLocks noChangeAspect="1"/>
          </p:cNvPicPr>
          <p:nvPr/>
        </p:nvPicPr>
        <p:blipFill>
          <a:blip r:embed="rId3"/>
          <a:srcRect/>
          <a:stretch>
            <a:fillRect/>
          </a:stretch>
        </p:blipFill>
        <p:spPr bwMode="auto">
          <a:xfrm>
            <a:off x="1371600" y="1028707"/>
            <a:ext cx="2114550" cy="644129"/>
          </a:xfrm>
          <a:prstGeom prst="rect">
            <a:avLst/>
          </a:prstGeom>
          <a:noFill/>
          <a:ln w="9525">
            <a:noFill/>
            <a:miter lim="800000"/>
            <a:headEnd/>
            <a:tailEnd/>
          </a:ln>
        </p:spPr>
      </p:pic>
      <p:pic>
        <p:nvPicPr>
          <p:cNvPr id="56323" name="Picture 2" descr="Picture 10.png"/>
          <p:cNvPicPr>
            <a:picLocks noChangeAspect="1"/>
          </p:cNvPicPr>
          <p:nvPr/>
        </p:nvPicPr>
        <p:blipFill>
          <a:blip r:embed="rId4"/>
          <a:srcRect/>
          <a:stretch>
            <a:fillRect/>
          </a:stretch>
        </p:blipFill>
        <p:spPr bwMode="auto">
          <a:xfrm>
            <a:off x="1143000" y="857257"/>
            <a:ext cx="6858000" cy="5091113"/>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2" descr="Picture 11.png"/>
          <p:cNvPicPr>
            <a:picLocks noChangeAspect="1"/>
          </p:cNvPicPr>
          <p:nvPr/>
        </p:nvPicPr>
        <p:blipFill>
          <a:blip r:embed="rId3"/>
          <a:srcRect/>
          <a:stretch>
            <a:fillRect/>
          </a:stretch>
        </p:blipFill>
        <p:spPr bwMode="auto">
          <a:xfrm>
            <a:off x="2171710" y="1143000"/>
            <a:ext cx="4526756" cy="51435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418" name="Picture 2" descr="Picture 12.png"/>
          <p:cNvPicPr>
            <a:picLocks noChangeAspect="1"/>
          </p:cNvPicPr>
          <p:nvPr/>
        </p:nvPicPr>
        <p:blipFill>
          <a:blip r:embed="rId3"/>
          <a:srcRect/>
          <a:stretch>
            <a:fillRect/>
          </a:stretch>
        </p:blipFill>
        <p:spPr bwMode="auto">
          <a:xfrm>
            <a:off x="2286000" y="1943100"/>
            <a:ext cx="4924425" cy="371475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6" name="Picture 2" descr="Picture 13.png"/>
          <p:cNvPicPr>
            <a:picLocks noChangeAspect="1"/>
          </p:cNvPicPr>
          <p:nvPr/>
        </p:nvPicPr>
        <p:blipFill>
          <a:blip r:embed="rId3"/>
          <a:srcRect/>
          <a:stretch>
            <a:fillRect/>
          </a:stretch>
        </p:blipFill>
        <p:spPr bwMode="auto">
          <a:xfrm>
            <a:off x="1314450" y="2514607"/>
            <a:ext cx="6858000" cy="1750219"/>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Picture 2" descr="Picture 16.png"/>
          <p:cNvPicPr>
            <a:picLocks noChangeAspect="1"/>
          </p:cNvPicPr>
          <p:nvPr/>
        </p:nvPicPr>
        <p:blipFill>
          <a:blip r:embed="rId3"/>
          <a:srcRect/>
          <a:stretch>
            <a:fillRect/>
          </a:stretch>
        </p:blipFill>
        <p:spPr bwMode="auto">
          <a:xfrm>
            <a:off x="1771658" y="857250"/>
            <a:ext cx="4960144" cy="51435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2" name="Picture 3" descr="Picture 15.png"/>
          <p:cNvPicPr>
            <a:picLocks noChangeAspect="1"/>
          </p:cNvPicPr>
          <p:nvPr/>
        </p:nvPicPr>
        <p:blipFill>
          <a:blip r:embed="rId3"/>
          <a:srcRect/>
          <a:stretch>
            <a:fillRect/>
          </a:stretch>
        </p:blipFill>
        <p:spPr bwMode="auto">
          <a:xfrm>
            <a:off x="2114550" y="1428752"/>
            <a:ext cx="5381625" cy="37242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9" name="Text Box 7"/>
          <p:cNvSpPr txBox="1">
            <a:spLocks noChangeArrowheads="1"/>
          </p:cNvSpPr>
          <p:nvPr/>
        </p:nvSpPr>
        <p:spPr bwMode="auto">
          <a:xfrm>
            <a:off x="2343150" y="3314700"/>
            <a:ext cx="51435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atin typeface="Times" charset="0"/>
            </a:endParaRPr>
          </a:p>
        </p:txBody>
      </p:sp>
      <p:sp>
        <p:nvSpPr>
          <p:cNvPr id="44043" name="Rectangle 11"/>
          <p:cNvSpPr>
            <a:spLocks noChangeArrowheads="1"/>
          </p:cNvSpPr>
          <p:nvPr/>
        </p:nvSpPr>
        <p:spPr bwMode="auto">
          <a:xfrm>
            <a:off x="3995936" y="1367653"/>
            <a:ext cx="4529710" cy="4126991"/>
          </a:xfrm>
          <a:prstGeom prst="rect">
            <a:avLst/>
          </a:prstGeom>
          <a:solidFill>
            <a:srgbClr val="03080F"/>
          </a:solidFill>
          <a:ln>
            <a:noFill/>
          </a:ln>
          <a:effectLst/>
        </p:spPr>
        <p:txBody>
          <a:bodyPr/>
          <a:lstStyle/>
          <a:p>
            <a:pPr marL="71438" indent="-71438" algn="ctr">
              <a:spcBef>
                <a:spcPct val="20000"/>
              </a:spcBef>
            </a:pPr>
            <a:r>
              <a:rPr lang="ja-JP" altLang="en-US" sz="3600" dirty="0">
                <a:solidFill>
                  <a:schemeClr val="bg1"/>
                </a:solidFill>
              </a:rPr>
              <a:t>‘</a:t>
            </a:r>
            <a:r>
              <a:rPr lang="en-US" sz="3600" dirty="0">
                <a:solidFill>
                  <a:schemeClr val="bg1"/>
                </a:solidFill>
              </a:rPr>
              <a:t>Standards are raised ONLY by changes which are put into direct effect by teachers and pupils in classrooms</a:t>
            </a:r>
            <a:r>
              <a:rPr lang="ja-JP" altLang="en-US" sz="3600" dirty="0">
                <a:solidFill>
                  <a:schemeClr val="bg1"/>
                </a:solidFill>
              </a:rPr>
              <a:t>’</a:t>
            </a:r>
            <a:endParaRPr lang="en-US" sz="3600" dirty="0">
              <a:solidFill>
                <a:schemeClr val="bg1"/>
              </a:solidFill>
            </a:endParaRPr>
          </a:p>
          <a:p>
            <a:pPr marL="71438" indent="-71438" algn="ctr">
              <a:spcBef>
                <a:spcPct val="20000"/>
              </a:spcBef>
            </a:pPr>
            <a:endParaRPr lang="en-US" sz="3600" dirty="0">
              <a:solidFill>
                <a:schemeClr val="bg1"/>
              </a:solidFill>
            </a:endParaRPr>
          </a:p>
          <a:p>
            <a:pPr marL="71438" indent="-71438" algn="r">
              <a:spcBef>
                <a:spcPct val="20000"/>
              </a:spcBef>
            </a:pPr>
            <a:endParaRPr lang="en-US" sz="3600" dirty="0">
              <a:solidFill>
                <a:schemeClr val="bg1"/>
              </a:solidFill>
            </a:endParaRPr>
          </a:p>
        </p:txBody>
      </p:sp>
      <p:pic>
        <p:nvPicPr>
          <p:cNvPr id="2" name="Picture 1"/>
          <p:cNvPicPr>
            <a:picLocks noChangeAspect="1"/>
          </p:cNvPicPr>
          <p:nvPr/>
        </p:nvPicPr>
        <p:blipFill>
          <a:blip r:embed="rId3"/>
          <a:stretch>
            <a:fillRect/>
          </a:stretch>
        </p:blipFill>
        <p:spPr>
          <a:xfrm>
            <a:off x="1135190" y="1539774"/>
            <a:ext cx="2706296" cy="3782750"/>
          </a:xfrm>
          <a:prstGeom prst="rect">
            <a:avLst/>
          </a:prstGeom>
        </p:spPr>
      </p:pic>
      <p:sp>
        <p:nvSpPr>
          <p:cNvPr id="5" name="TextBox 4"/>
          <p:cNvSpPr txBox="1"/>
          <p:nvPr/>
        </p:nvSpPr>
        <p:spPr>
          <a:xfrm>
            <a:off x="104361" y="1051063"/>
            <a:ext cx="589768" cy="715581"/>
          </a:xfrm>
          <a:prstGeom prst="rect">
            <a:avLst/>
          </a:prstGeom>
          <a:noFill/>
        </p:spPr>
        <p:txBody>
          <a:bodyPr wrap="square" rtlCol="0">
            <a:spAutoFit/>
          </a:bodyPr>
          <a:lstStyle/>
          <a:p>
            <a:r>
              <a:rPr lang="en-US" sz="4050" dirty="0"/>
              <a:t>2</a:t>
            </a:r>
          </a:p>
        </p:txBody>
      </p:sp>
      <p:sp>
        <p:nvSpPr>
          <p:cNvPr id="3" name="TextBox 2">
            <a:extLst>
              <a:ext uri="{FF2B5EF4-FFF2-40B4-BE49-F238E27FC236}">
                <a16:creationId xmlns:a16="http://schemas.microsoft.com/office/drawing/2014/main" id="{7B173088-5EA5-1241-BB34-948928D7F81A}"/>
              </a:ext>
            </a:extLst>
          </p:cNvPr>
          <p:cNvSpPr txBox="1"/>
          <p:nvPr/>
        </p:nvSpPr>
        <p:spPr>
          <a:xfrm>
            <a:off x="1135190" y="5661248"/>
            <a:ext cx="4588938" cy="369332"/>
          </a:xfrm>
          <a:prstGeom prst="rect">
            <a:avLst/>
          </a:prstGeom>
          <a:noFill/>
        </p:spPr>
        <p:txBody>
          <a:bodyPr wrap="square" rtlCol="0">
            <a:spAutoFit/>
          </a:bodyPr>
          <a:lstStyle/>
          <a:p>
            <a:r>
              <a:rPr lang="en-US" dirty="0">
                <a:solidFill>
                  <a:schemeClr val="bg1"/>
                </a:solidFill>
              </a:rPr>
              <a:t>Dylan </a:t>
            </a:r>
            <a:r>
              <a:rPr lang="en-US" dirty="0" err="1">
                <a:solidFill>
                  <a:schemeClr val="bg1"/>
                </a:solidFill>
              </a:rPr>
              <a:t>Wiliam</a:t>
            </a:r>
            <a:r>
              <a:rPr lang="en-US" dirty="0">
                <a:solidFill>
                  <a:schemeClr val="bg1"/>
                </a:solidFill>
              </a:rPr>
              <a:t> and Paul Black</a:t>
            </a:r>
          </a:p>
        </p:txBody>
      </p:sp>
    </p:spTree>
    <p:extLst>
      <p:ext uri="{BB962C8B-B14F-4D97-AF65-F5344CB8AC3E}">
        <p14:creationId xmlns:p14="http://schemas.microsoft.com/office/powerpoint/2010/main" val="41571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043">
                                            <p:bg/>
                                          </p:spTgt>
                                        </p:tgtEl>
                                        <p:attrNameLst>
                                          <p:attrName>style.visibility</p:attrName>
                                        </p:attrNameLst>
                                      </p:cBhvr>
                                      <p:to>
                                        <p:strVal val="visible"/>
                                      </p:to>
                                    </p:set>
                                    <p:animEffect transition="in" filter="wipe(left)">
                                      <p:cBhvr>
                                        <p:cTn id="7" dur="500"/>
                                        <p:tgtEl>
                                          <p:spTgt spid="4404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043">
                                            <p:txEl>
                                              <p:pRg st="0" end="0"/>
                                            </p:txEl>
                                          </p:spTgt>
                                        </p:tgtEl>
                                        <p:attrNameLst>
                                          <p:attrName>style.visibility</p:attrName>
                                        </p:attrNameLst>
                                      </p:cBhvr>
                                      <p:to>
                                        <p:strVal val="visible"/>
                                      </p:to>
                                    </p:set>
                                    <p:animEffect transition="in" filter="wipe(left)">
                                      <p:cBhvr>
                                        <p:cTn id="12" dur="500"/>
                                        <p:tgtEl>
                                          <p:spTgt spid="440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build="p"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2"/>
          <p:cNvSpPr txBox="1">
            <a:spLocks noChangeArrowheads="1"/>
          </p:cNvSpPr>
          <p:nvPr/>
        </p:nvSpPr>
        <p:spPr bwMode="auto">
          <a:xfrm>
            <a:off x="762000" y="1371607"/>
            <a:ext cx="8077200" cy="2800767"/>
          </a:xfrm>
          <a:prstGeom prst="rect">
            <a:avLst/>
          </a:prstGeom>
          <a:noFill/>
          <a:ln w="9525">
            <a:noFill/>
            <a:miter lim="800000"/>
            <a:headEnd/>
            <a:tailEnd/>
          </a:ln>
        </p:spPr>
        <p:txBody>
          <a:bodyPr>
            <a:prstTxWarp prst="textNoShape">
              <a:avLst/>
            </a:prstTxWarp>
            <a:spAutoFit/>
          </a:bodyPr>
          <a:lstStyle/>
          <a:p>
            <a:pPr algn="ctr"/>
            <a:r>
              <a:rPr lang="en-US" sz="8800">
                <a:solidFill>
                  <a:srgbClr val="FFFFFF"/>
                </a:solidFill>
                <a:latin typeface="Calibri" charset="0"/>
              </a:rPr>
              <a:t>DEMYSTIFYING</a:t>
            </a:r>
          </a:p>
          <a:p>
            <a:pPr algn="ctr"/>
            <a:r>
              <a:rPr lang="en-US" sz="8800">
                <a:solidFill>
                  <a:srgbClr val="FFFFFF"/>
                </a:solidFill>
                <a:latin typeface="Calibri" charset="0"/>
              </a:rPr>
              <a:t>SPELLING</a:t>
            </a:r>
          </a:p>
        </p:txBody>
      </p:sp>
      <p:sp>
        <p:nvSpPr>
          <p:cNvPr id="4" name="TextBox 3"/>
          <p:cNvSpPr txBox="1">
            <a:spLocks noChangeArrowheads="1"/>
          </p:cNvSpPr>
          <p:nvPr/>
        </p:nvSpPr>
        <p:spPr bwMode="auto">
          <a:xfrm>
            <a:off x="4343400" y="4171950"/>
            <a:ext cx="685800" cy="1446550"/>
          </a:xfrm>
          <a:prstGeom prst="rect">
            <a:avLst/>
          </a:prstGeom>
          <a:noFill/>
          <a:ln w="9525">
            <a:noFill/>
            <a:miter lim="800000"/>
            <a:headEnd/>
            <a:tailEnd/>
          </a:ln>
        </p:spPr>
        <p:txBody>
          <a:bodyPr>
            <a:prstTxWarp prst="textNoShape">
              <a:avLst/>
            </a:prstTxWarp>
            <a:spAutoFit/>
          </a:bodyPr>
          <a:lstStyle/>
          <a:p>
            <a:r>
              <a:rPr lang="en-US" sz="8800">
                <a:solidFill>
                  <a:schemeClr val="bg1"/>
                </a:solidFill>
              </a:rPr>
              <a:t>3</a:t>
            </a:r>
          </a:p>
        </p:txBody>
      </p:sp>
      <p:pic>
        <p:nvPicPr>
          <p:cNvPr id="5" name="Picture 4"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397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0466"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72"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a:r>
              <a:rPr lang="en-US" sz="5400">
                <a:solidFill>
                  <a:srgbClr val="FFFFFF"/>
                </a:solidFill>
                <a:latin typeface="Calibri" charset="0"/>
              </a:rPr>
              <a:t>1 - SOUNDS</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4994"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1490"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4996"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a:r>
              <a:rPr lang="en-US" sz="5400" dirty="0">
                <a:solidFill>
                  <a:srgbClr val="FFFFFF"/>
                </a:solidFill>
                <a:latin typeface="Calibri" charset="0"/>
              </a:rPr>
              <a:t>Gover</a:t>
            </a:r>
            <a:r>
              <a:rPr lang="en-US" sz="5400" dirty="0">
                <a:solidFill>
                  <a:srgbClr val="FFFF00"/>
                </a:solidFill>
                <a:latin typeface="Calibri" charset="0"/>
              </a:rPr>
              <a:t>n</a:t>
            </a:r>
            <a:r>
              <a:rPr lang="en-US" sz="5400" dirty="0">
                <a:solidFill>
                  <a:srgbClr val="FFFFFF"/>
                </a:solidFill>
                <a:latin typeface="Calibri" charset="0"/>
              </a:rPr>
              <a:t>ment</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4994"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3538"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4996"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a:r>
              <a:rPr lang="en-US" sz="5400" dirty="0">
                <a:solidFill>
                  <a:srgbClr val="FFFFFF"/>
                </a:solidFill>
                <a:latin typeface="Calibri" charset="0"/>
              </a:rPr>
              <a:t>Feb</a:t>
            </a:r>
            <a:r>
              <a:rPr lang="en-US" sz="5400" dirty="0">
                <a:solidFill>
                  <a:srgbClr val="FFFF00"/>
                </a:solidFill>
                <a:latin typeface="Calibri" charset="0"/>
              </a:rPr>
              <a:t>ru</a:t>
            </a:r>
            <a:r>
              <a:rPr lang="en-US" sz="5400" dirty="0">
                <a:solidFill>
                  <a:srgbClr val="FFFFFF"/>
                </a:solidFill>
                <a:latin typeface="Calibri" charset="0"/>
              </a:rPr>
              <a:t>ary</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4994"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2514"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4996"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a:r>
              <a:rPr lang="en-US" sz="5400" dirty="0">
                <a:solidFill>
                  <a:srgbClr val="FFFFFF"/>
                </a:solidFill>
                <a:latin typeface="Calibri" charset="0"/>
              </a:rPr>
              <a:t>Parl</a:t>
            </a:r>
            <a:r>
              <a:rPr lang="en-US" sz="5400" dirty="0">
                <a:solidFill>
                  <a:srgbClr val="FFFF00"/>
                </a:solidFill>
                <a:latin typeface="Calibri" charset="0"/>
              </a:rPr>
              <a:t>iam</a:t>
            </a:r>
            <a:r>
              <a:rPr lang="en-US" sz="5400" dirty="0">
                <a:solidFill>
                  <a:srgbClr val="FFFFFF"/>
                </a:solidFill>
                <a:latin typeface="Calibri" charset="0"/>
              </a:rPr>
              <a:t>ent</a:t>
            </a:r>
            <a:endParaRPr lang="en-US" sz="5400" dirty="0">
              <a:solidFill>
                <a:srgbClr val="FFFF00"/>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6018"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4562"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6020"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a:r>
              <a:rPr lang="en-US" sz="5400">
                <a:solidFill>
                  <a:srgbClr val="FFFFFF"/>
                </a:solidFill>
                <a:latin typeface="Calibri" charset="0"/>
              </a:rPr>
              <a:t>2 -VISUALS</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7042"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5586"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7044" name="TextBox 4"/>
          <p:cNvSpPr txBox="1">
            <a:spLocks noChangeArrowheads="1"/>
          </p:cNvSpPr>
          <p:nvPr/>
        </p:nvSpPr>
        <p:spPr bwMode="auto">
          <a:xfrm>
            <a:off x="2438400" y="2514607"/>
            <a:ext cx="4724400" cy="1754327"/>
          </a:xfrm>
          <a:prstGeom prst="rect">
            <a:avLst/>
          </a:prstGeom>
          <a:noFill/>
          <a:ln w="9525">
            <a:noFill/>
            <a:miter lim="800000"/>
            <a:headEnd/>
            <a:tailEnd/>
          </a:ln>
        </p:spPr>
        <p:txBody>
          <a:bodyPr>
            <a:prstTxWarp prst="textNoShape">
              <a:avLst/>
            </a:prstTxWarp>
            <a:spAutoFit/>
          </a:bodyPr>
          <a:lstStyle/>
          <a:p>
            <a:pPr algn="ctr"/>
            <a:r>
              <a:rPr lang="en-US" sz="5400" dirty="0">
                <a:solidFill>
                  <a:srgbClr val="FFFFFF"/>
                </a:solidFill>
                <a:latin typeface="Calibri" charset="0"/>
              </a:rPr>
              <a:t>Se-</a:t>
            </a:r>
            <a:r>
              <a:rPr lang="en-US" sz="5400" dirty="0" err="1">
                <a:solidFill>
                  <a:srgbClr val="FFFF00"/>
                </a:solidFill>
                <a:latin typeface="Calibri" charset="0"/>
              </a:rPr>
              <a:t>para</a:t>
            </a:r>
            <a:r>
              <a:rPr lang="en-US" sz="5400" dirty="0" err="1">
                <a:solidFill>
                  <a:srgbClr val="FFFFFF"/>
                </a:solidFill>
                <a:latin typeface="Calibri" charset="0"/>
              </a:rPr>
              <a:t>-te</a:t>
            </a:r>
            <a:endParaRPr lang="en-US" sz="5400" dirty="0">
              <a:solidFill>
                <a:srgbClr val="FFFFFF"/>
              </a:solidFill>
              <a:latin typeface="Calibri" charset="0"/>
            </a:endParaRPr>
          </a:p>
          <a:p>
            <a:pPr algn="ctr"/>
            <a:r>
              <a:rPr lang="en-US" sz="5400" dirty="0">
                <a:solidFill>
                  <a:srgbClr val="FFFFFF"/>
                </a:solidFill>
                <a:latin typeface="Calibri" charset="0"/>
              </a:rPr>
              <a:t>Be-</a:t>
            </a:r>
            <a:r>
              <a:rPr lang="en-US" sz="5400" dirty="0">
                <a:solidFill>
                  <a:srgbClr val="FFFF00"/>
                </a:solidFill>
                <a:latin typeface="Calibri" charset="0"/>
              </a:rPr>
              <a:t>lie</a:t>
            </a:r>
            <a:r>
              <a:rPr lang="en-US" sz="5400" dirty="0">
                <a:solidFill>
                  <a:srgbClr val="FFFFFF"/>
                </a:solidFill>
                <a:latin typeface="Calibri" charset="0"/>
              </a:rPr>
              <a:t>-</a:t>
            </a:r>
            <a:r>
              <a:rPr lang="en-US" sz="5400" dirty="0" err="1">
                <a:solidFill>
                  <a:srgbClr val="FFFFFF"/>
                </a:solidFill>
                <a:latin typeface="Calibri" charset="0"/>
              </a:rPr>
              <a:t>ve</a:t>
            </a:r>
            <a:endParaRPr lang="en-US" sz="5400" dirty="0">
              <a:solidFill>
                <a:srgbClr val="FFFFFF"/>
              </a:solidFill>
              <a:latin typeface="Calibri" charset="0"/>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ChangeArrowheads="1"/>
          </p:cNvSpPr>
          <p:nvPr/>
        </p:nvSpPr>
        <p:spPr bwMode="auto">
          <a:xfrm>
            <a:off x="762000" y="609600"/>
            <a:ext cx="7772400" cy="5791200"/>
          </a:xfrm>
          <a:prstGeom prst="rect">
            <a:avLst/>
          </a:prstGeom>
          <a:noFill/>
          <a:ln w="9525">
            <a:no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8066"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6610"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8068" name="TextBox 4"/>
          <p:cNvSpPr txBox="1">
            <a:spLocks noChangeArrowheads="1"/>
          </p:cNvSpPr>
          <p:nvPr/>
        </p:nvSpPr>
        <p:spPr bwMode="auto">
          <a:xfrm>
            <a:off x="2133600" y="2824164"/>
            <a:ext cx="5334000" cy="923330"/>
          </a:xfrm>
          <a:prstGeom prst="rect">
            <a:avLst/>
          </a:prstGeom>
          <a:noFill/>
          <a:ln w="9525">
            <a:noFill/>
            <a:miter lim="800000"/>
            <a:headEnd/>
            <a:tailEnd/>
          </a:ln>
        </p:spPr>
        <p:txBody>
          <a:bodyPr>
            <a:prstTxWarp prst="textNoShape">
              <a:avLst/>
            </a:prstTxWarp>
            <a:spAutoFit/>
          </a:bodyPr>
          <a:lstStyle/>
          <a:p>
            <a:pPr algn="ctr"/>
            <a:r>
              <a:rPr lang="en-US" sz="5400">
                <a:solidFill>
                  <a:srgbClr val="FFFFFF"/>
                </a:solidFill>
                <a:latin typeface="Calibri" charset="0"/>
              </a:rPr>
              <a:t>3 - MNEMONICS</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909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7634"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9092"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a:r>
              <a:rPr lang="en-US" sz="5400" dirty="0">
                <a:solidFill>
                  <a:srgbClr val="FFFFFF"/>
                </a:solidFill>
                <a:latin typeface="Calibri" charset="0"/>
              </a:rPr>
              <a:t>ne</a:t>
            </a:r>
            <a:r>
              <a:rPr lang="en-US" sz="5400" dirty="0">
                <a:solidFill>
                  <a:srgbClr val="FFFF00"/>
                </a:solidFill>
                <a:latin typeface="Calibri" charset="0"/>
              </a:rPr>
              <a:t>c</a:t>
            </a:r>
            <a:r>
              <a:rPr lang="en-US" sz="5400" dirty="0">
                <a:solidFill>
                  <a:srgbClr val="FFFFFF"/>
                </a:solidFill>
                <a:latin typeface="Calibri" charset="0"/>
              </a:rPr>
              <a:t>e</a:t>
            </a:r>
            <a:r>
              <a:rPr lang="en-US" sz="5400" dirty="0">
                <a:solidFill>
                  <a:srgbClr val="FFFF00"/>
                </a:solidFill>
                <a:latin typeface="Calibri" charset="0"/>
              </a:rPr>
              <a:t>ss</a:t>
            </a:r>
            <a:r>
              <a:rPr lang="en-US" sz="5400" dirty="0">
                <a:solidFill>
                  <a:srgbClr val="FFFFFF"/>
                </a:solidFill>
                <a:latin typeface="Calibri" charset="0"/>
              </a:rPr>
              <a:t>ary</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FFFFFF"/>
              </a:solidFill>
              <a:latin typeface="Calibri" charset="0"/>
            </a:endParaRPr>
          </a:p>
        </p:txBody>
      </p:sp>
      <p:graphicFrame>
        <p:nvGraphicFramePr>
          <p:cNvPr id="8909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618658" name="Document" r:id="rId3" imgW="6238240" imgH="3919220" progId="Word.Document.8">
                  <p:embed/>
                </p:oleObj>
              </mc:Choice>
              <mc:Fallback>
                <p:oleObj name="Document" r:id="rId3" imgW="6238240" imgH="39192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9092" name="TextBox 4"/>
          <p:cNvSpPr txBox="1">
            <a:spLocks noChangeArrowheads="1"/>
          </p:cNvSpPr>
          <p:nvPr/>
        </p:nvSpPr>
        <p:spPr bwMode="auto">
          <a:xfrm>
            <a:off x="2438400" y="2824164"/>
            <a:ext cx="4724400" cy="923330"/>
          </a:xfrm>
          <a:prstGeom prst="rect">
            <a:avLst/>
          </a:prstGeom>
          <a:noFill/>
          <a:ln w="9525">
            <a:noFill/>
            <a:miter lim="800000"/>
            <a:headEnd/>
            <a:tailEnd/>
          </a:ln>
        </p:spPr>
        <p:txBody>
          <a:bodyPr>
            <a:prstTxWarp prst="textNoShape">
              <a:avLst/>
            </a:prstTxWarp>
            <a:spAutoFit/>
          </a:bodyPr>
          <a:lstStyle/>
          <a:p>
            <a:pPr algn="ctr"/>
            <a:r>
              <a:rPr lang="en-US" sz="5400" dirty="0">
                <a:solidFill>
                  <a:srgbClr val="FFFFFF"/>
                </a:solidFill>
                <a:latin typeface="Calibri" charset="0"/>
              </a:rPr>
              <a:t>a</a:t>
            </a:r>
            <a:r>
              <a:rPr lang="en-US" sz="5400" dirty="0">
                <a:solidFill>
                  <a:srgbClr val="FFFF00"/>
                </a:solidFill>
                <a:latin typeface="Calibri" charset="0"/>
              </a:rPr>
              <a:t>cc</a:t>
            </a:r>
            <a:r>
              <a:rPr lang="en-US" sz="5400" dirty="0">
                <a:solidFill>
                  <a:srgbClr val="FFFFFF"/>
                </a:solidFill>
                <a:latin typeface="Calibri" charset="0"/>
              </a:rPr>
              <a:t>o</a:t>
            </a:r>
            <a:r>
              <a:rPr lang="en-US" sz="5400" dirty="0">
                <a:solidFill>
                  <a:srgbClr val="FFFF00"/>
                </a:solidFill>
                <a:latin typeface="Calibri" charset="0"/>
              </a:rPr>
              <a:t>mm</a:t>
            </a:r>
            <a:r>
              <a:rPr lang="en-US" sz="5400" dirty="0">
                <a:solidFill>
                  <a:srgbClr val="FFFFFF"/>
                </a:solidFill>
                <a:latin typeface="Calibri" charset="0"/>
              </a:rPr>
              <a:t>odation</a:t>
            </a: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25227D-2539-6C41-B0FF-016A3702CEB7}"/>
              </a:ext>
            </a:extLst>
          </p:cNvPr>
          <p:cNvPicPr>
            <a:picLocks noChangeAspect="1"/>
          </p:cNvPicPr>
          <p:nvPr/>
        </p:nvPicPr>
        <p:blipFill>
          <a:blip r:embed="rId2"/>
          <a:stretch>
            <a:fillRect/>
          </a:stretch>
        </p:blipFill>
        <p:spPr>
          <a:xfrm>
            <a:off x="223392" y="188639"/>
            <a:ext cx="8669088" cy="6459761"/>
          </a:xfrm>
          <a:prstGeom prst="rect">
            <a:avLst/>
          </a:prstGeom>
        </p:spPr>
      </p:pic>
    </p:spTree>
    <p:extLst>
      <p:ext uri="{BB962C8B-B14F-4D97-AF65-F5344CB8AC3E}">
        <p14:creationId xmlns:p14="http://schemas.microsoft.com/office/powerpoint/2010/main" val="14038277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Line 5"/>
          <p:cNvSpPr>
            <a:spLocks noChangeShapeType="1"/>
          </p:cNvSpPr>
          <p:nvPr/>
        </p:nvSpPr>
        <p:spPr bwMode="auto">
          <a:xfrm>
            <a:off x="2400300" y="1793081"/>
            <a:ext cx="508635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a:spLocks noChangeArrowheads="1"/>
          </p:cNvSpPr>
          <p:nvPr/>
        </p:nvSpPr>
        <p:spPr bwMode="auto">
          <a:xfrm>
            <a:off x="2400300" y="2628900"/>
            <a:ext cx="5372100" cy="2585323"/>
          </a:xfrm>
          <a:prstGeom prst="rect">
            <a:avLst/>
          </a:prstGeom>
          <a:noFill/>
          <a:ln w="9525">
            <a:noFill/>
            <a:miter lim="800000"/>
            <a:headEnd/>
            <a:tailEnd/>
          </a:ln>
        </p:spPr>
        <p:txBody>
          <a:bodyPr>
            <a:prstTxWarp prst="textNoShape">
              <a:avLst/>
            </a:prstTxWarp>
            <a:spAutoFit/>
          </a:bodyPr>
          <a:lstStyle/>
          <a:p>
            <a:pPr marL="557213" indent="-557213">
              <a:buFont typeface="Calibri" charset="0"/>
              <a:buAutoNum type="arabicPeriod"/>
            </a:pPr>
            <a:r>
              <a:rPr lang="en-US" sz="2700" dirty="0">
                <a:solidFill>
                  <a:srgbClr val="FFFFFF"/>
                </a:solidFill>
                <a:latin typeface="Calibri" charset="0"/>
              </a:rPr>
              <a:t>Teach reading – scanning, skimming, analysis</a:t>
            </a:r>
          </a:p>
          <a:p>
            <a:pPr marL="557213" indent="-557213">
              <a:buFont typeface="Calibri" charset="0"/>
              <a:buAutoNum type="arabicPeriod"/>
            </a:pPr>
            <a:r>
              <a:rPr lang="en-US" sz="2700" dirty="0">
                <a:solidFill>
                  <a:srgbClr val="FFFFFF"/>
                </a:solidFill>
                <a:latin typeface="Calibri" charset="0"/>
              </a:rPr>
              <a:t>Read aloud and display</a:t>
            </a:r>
          </a:p>
          <a:p>
            <a:pPr marL="557213" indent="-557213">
              <a:buFont typeface="Calibri" charset="0"/>
              <a:buAutoNum type="arabicPeriod"/>
            </a:pPr>
            <a:r>
              <a:rPr lang="en-US" sz="2700" dirty="0">
                <a:solidFill>
                  <a:srgbClr val="FFFFFF"/>
                </a:solidFill>
                <a:latin typeface="Calibri" charset="0"/>
              </a:rPr>
              <a:t>Teach key vocabulary</a:t>
            </a:r>
          </a:p>
          <a:p>
            <a:pPr marL="557213" indent="-557213">
              <a:buFont typeface="Calibri" charset="0"/>
              <a:buAutoNum type="arabicPeriod"/>
            </a:pPr>
            <a:r>
              <a:rPr lang="en-US" sz="2700" dirty="0">
                <a:solidFill>
                  <a:srgbClr val="FFFFFF"/>
                </a:solidFill>
                <a:latin typeface="Calibri" charset="0"/>
              </a:rPr>
              <a:t>Demystify spelling</a:t>
            </a:r>
          </a:p>
          <a:p>
            <a:pPr marL="557213" indent="-557213">
              <a:buFont typeface="Calibri" charset="0"/>
              <a:buAutoNum type="arabicPeriod"/>
            </a:pPr>
            <a:r>
              <a:rPr lang="en-US" sz="2700" dirty="0">
                <a:solidFill>
                  <a:srgbClr val="FFFFFF"/>
                </a:solidFill>
                <a:latin typeface="Calibri" charset="0"/>
              </a:rPr>
              <a:t>Teach research</a:t>
            </a:r>
          </a:p>
        </p:txBody>
      </p:sp>
      <p:pic>
        <p:nvPicPr>
          <p:cNvPr id="90116" name="Picture 4"/>
          <p:cNvPicPr>
            <a:picLocks noChangeAspect="1" noChangeArrowheads="1"/>
          </p:cNvPicPr>
          <p:nvPr/>
        </p:nvPicPr>
        <p:blipFill>
          <a:blip r:embed="rId3"/>
          <a:srcRect/>
          <a:stretch>
            <a:fillRect/>
          </a:stretch>
        </p:blipFill>
        <p:spPr bwMode="auto">
          <a:xfrm>
            <a:off x="1143000" y="857250"/>
            <a:ext cx="1428750" cy="1428750"/>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7197666" y="875171"/>
            <a:ext cx="771525" cy="1609725"/>
          </a:xfrm>
          <a:prstGeom prst="rect">
            <a:avLst/>
          </a:prstGeom>
        </p:spPr>
      </p:pic>
    </p:spTree>
    <p:extLst>
      <p:ext uri="{BB962C8B-B14F-4D97-AF65-F5344CB8AC3E}">
        <p14:creationId xmlns:p14="http://schemas.microsoft.com/office/powerpoint/2010/main" val="301712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FB13C6-60E3-2449-82F9-C94C17FAEA25}"/>
              </a:ext>
            </a:extLst>
          </p:cNvPr>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125954" name="Picture 5" descr="Picture 5.png">
            <a:extLst>
              <a:ext uri="{FF2B5EF4-FFF2-40B4-BE49-F238E27FC236}">
                <a16:creationId xmlns:a16="http://schemas.microsoft.com/office/drawing/2014/main" id="{1E4A2029-B6AF-4345-B2B7-844B2C0B41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2438" y="23813"/>
            <a:ext cx="10287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a:extLst>
              <a:ext uri="{FF2B5EF4-FFF2-40B4-BE49-F238E27FC236}">
                <a16:creationId xmlns:a16="http://schemas.microsoft.com/office/drawing/2014/main" id="{6F7BC272-49F8-BF40-B3C8-B31AD992259F}"/>
              </a:ext>
            </a:extLst>
          </p:cNvPr>
          <p:cNvSpPr>
            <a:spLocks noChangeArrowheads="1"/>
          </p:cNvSpPr>
          <p:nvPr/>
        </p:nvSpPr>
        <p:spPr bwMode="auto">
          <a:xfrm>
            <a:off x="2987675" y="1268413"/>
            <a:ext cx="5616575" cy="5040312"/>
          </a:xfrm>
          <a:prstGeom prst="cloudCallout">
            <a:avLst>
              <a:gd name="adj1" fmla="val -79333"/>
              <a:gd name="adj2" fmla="val 51306"/>
            </a:avLst>
          </a:prstGeom>
          <a:gradFill rotWithShape="1">
            <a:gsLst>
              <a:gs pos="0">
                <a:srgbClr val="FFF06C"/>
              </a:gs>
              <a:gs pos="100000">
                <a:srgbClr val="FFCF00"/>
              </a:gs>
            </a:gsLst>
            <a:lin ang="5400000"/>
          </a:gradFill>
          <a:ln w="9525">
            <a:solidFill>
              <a:srgbClr val="FBBE18"/>
            </a:solidFill>
            <a:round/>
            <a:headEnd/>
            <a:tailEnd/>
          </a:ln>
          <a:effectLst>
            <a:outerShdw blurRad="40000" dist="23000" dir="5400000" rotWithShape="0">
              <a:srgbClr val="808080">
                <a:alpha val="34999"/>
              </a:srgbClr>
            </a:outerShdw>
          </a:effectLst>
        </p:spPr>
        <p:txBody>
          <a:bodyPr anchor="ctr"/>
          <a:lstStyle/>
          <a:p>
            <a:pPr algn="ctr">
              <a:defRPr/>
            </a:pPr>
            <a:r>
              <a:rPr lang="en-US" sz="2400" dirty="0">
                <a:latin typeface="+mn-lt"/>
                <a:ea typeface="+mn-ea"/>
              </a:rPr>
              <a:t>Coaching</a:t>
            </a:r>
          </a:p>
          <a:p>
            <a:pPr algn="ctr">
              <a:defRPr/>
            </a:pPr>
            <a:r>
              <a:rPr lang="en-US" sz="2400" dirty="0">
                <a:latin typeface="+mn-lt"/>
                <a:ea typeface="+mn-ea"/>
              </a:rPr>
              <a:t>Training days</a:t>
            </a:r>
          </a:p>
          <a:p>
            <a:pPr algn="ctr">
              <a:defRPr/>
            </a:pPr>
            <a:r>
              <a:rPr lang="en-US" sz="2400" dirty="0">
                <a:latin typeface="+mn-lt"/>
                <a:ea typeface="+mn-ea"/>
              </a:rPr>
              <a:t>Meetings</a:t>
            </a:r>
          </a:p>
          <a:p>
            <a:pPr algn="ctr">
              <a:defRPr/>
            </a:pPr>
            <a:r>
              <a:rPr lang="en-US" sz="2400" dirty="0">
                <a:latin typeface="+mn-lt"/>
                <a:ea typeface="+mn-ea"/>
              </a:rPr>
              <a:t>Subject reviews</a:t>
            </a:r>
          </a:p>
          <a:p>
            <a:pPr algn="ctr">
              <a:defRPr/>
            </a:pPr>
            <a:r>
              <a:rPr lang="en-US" sz="2400" dirty="0">
                <a:latin typeface="+mn-lt"/>
                <a:ea typeface="+mn-ea"/>
              </a:rPr>
              <a:t>Learning walks</a:t>
            </a:r>
          </a:p>
          <a:p>
            <a:pPr algn="ctr">
              <a:defRPr/>
            </a:pPr>
            <a:r>
              <a:rPr lang="en-US" sz="2400" dirty="0">
                <a:latin typeface="+mn-lt"/>
                <a:ea typeface="+mn-ea"/>
              </a:rPr>
              <a:t>Appraisal</a:t>
            </a:r>
          </a:p>
          <a:p>
            <a:pPr algn="ctr">
              <a:defRPr/>
            </a:pPr>
            <a:r>
              <a:rPr lang="en-US" sz="2400" dirty="0">
                <a:latin typeface="+mn-lt"/>
                <a:ea typeface="+mn-ea"/>
              </a:rPr>
              <a:t>Research groups</a:t>
            </a:r>
          </a:p>
          <a:p>
            <a:pPr algn="ctr">
              <a:defRPr/>
            </a:pPr>
            <a:r>
              <a:rPr lang="en-US" sz="2400" dirty="0">
                <a:latin typeface="+mn-lt"/>
                <a:ea typeface="+mn-ea"/>
              </a:rPr>
              <a:t>Sharing good practice</a:t>
            </a:r>
          </a:p>
        </p:txBody>
      </p:sp>
      <p:pic>
        <p:nvPicPr>
          <p:cNvPr id="125956" name="Picture 4">
            <a:extLst>
              <a:ext uri="{FF2B5EF4-FFF2-40B4-BE49-F238E27FC236}">
                <a16:creationId xmlns:a16="http://schemas.microsoft.com/office/drawing/2014/main" id="{0DE6DF99-CE4B-B545-B841-CAB76CD1F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420938"/>
            <a:ext cx="21336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330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Line 5">
            <a:extLst>
              <a:ext uri="{FF2B5EF4-FFF2-40B4-BE49-F238E27FC236}">
                <a16:creationId xmlns:a16="http://schemas.microsoft.com/office/drawing/2014/main" id="{682DD438-3FB8-A64B-A546-A21D970D5856}"/>
              </a:ext>
            </a:extLst>
          </p:cNvPr>
          <p:cNvSpPr>
            <a:spLocks noChangeShapeType="1"/>
          </p:cNvSpPr>
          <p:nvPr/>
        </p:nvSpPr>
        <p:spPr bwMode="auto">
          <a:xfrm>
            <a:off x="1676400" y="1247775"/>
            <a:ext cx="678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19810" name="Picture 4">
            <a:extLst>
              <a:ext uri="{FF2B5EF4-FFF2-40B4-BE49-F238E27FC236}">
                <a16:creationId xmlns:a16="http://schemas.microsoft.com/office/drawing/2014/main" id="{0D09FE5B-2303-B34A-B784-59A36702D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00"/>
            <a:ext cx="21336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E3290A2B-D245-494C-ACB9-21BAEBDF7B5B}"/>
              </a:ext>
            </a:extLst>
          </p:cNvPr>
          <p:cNvSpPr txBox="1">
            <a:spLocks noChangeArrowheads="1"/>
          </p:cNvSpPr>
          <p:nvPr/>
        </p:nvSpPr>
        <p:spPr bwMode="auto">
          <a:xfrm>
            <a:off x="1676400" y="2362200"/>
            <a:ext cx="7162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buFont typeface="Calibri" panose="020F0502020204030204" pitchFamily="34" charset="0"/>
              <a:buAutoNum type="arabicPeriod"/>
            </a:pPr>
            <a:r>
              <a:rPr lang="en-US" altLang="en-US" sz="3600">
                <a:solidFill>
                  <a:srgbClr val="FFFFFF"/>
                </a:solidFill>
                <a:latin typeface="Calibri" panose="020F0502020204030204" pitchFamily="34" charset="0"/>
              </a:rPr>
              <a:t>Demonstrate writing</a:t>
            </a:r>
          </a:p>
          <a:p>
            <a:pPr>
              <a:buFont typeface="Calibri" panose="020F0502020204030204" pitchFamily="34" charset="0"/>
              <a:buAutoNum type="arabicPeriod"/>
            </a:pPr>
            <a:r>
              <a:rPr lang="en-US" altLang="en-US" sz="3600">
                <a:solidFill>
                  <a:srgbClr val="FFFFFF"/>
                </a:solidFill>
                <a:latin typeface="Calibri" panose="020F0502020204030204" pitchFamily="34" charset="0"/>
              </a:rPr>
              <a:t>Teach composition &amp; planning</a:t>
            </a:r>
          </a:p>
          <a:p>
            <a:pPr>
              <a:buFont typeface="Calibri" panose="020F0502020204030204" pitchFamily="34" charset="0"/>
              <a:buAutoNum type="arabicPeriod"/>
            </a:pPr>
            <a:r>
              <a:rPr lang="en-US" altLang="en-US" sz="3600">
                <a:solidFill>
                  <a:srgbClr val="FFFFFF"/>
                </a:solidFill>
                <a:latin typeface="Calibri" panose="020F0502020204030204" pitchFamily="34" charset="0"/>
              </a:rPr>
              <a:t>Allow oral rehearsal</a:t>
            </a:r>
          </a:p>
          <a:p>
            <a:pPr>
              <a:buFont typeface="Calibri" panose="020F0502020204030204" pitchFamily="34" charset="0"/>
              <a:buAutoNum type="arabicPeriod"/>
            </a:pPr>
            <a:r>
              <a:rPr lang="en-US" altLang="en-US" sz="3600">
                <a:solidFill>
                  <a:srgbClr val="FFFFFF"/>
                </a:solidFill>
                <a:latin typeface="Calibri" panose="020F0502020204030204" pitchFamily="34" charset="0"/>
              </a:rPr>
              <a:t>Short &amp; long sentences</a:t>
            </a:r>
          </a:p>
          <a:p>
            <a:pPr>
              <a:buFont typeface="Calibri" panose="020F0502020204030204" pitchFamily="34" charset="0"/>
              <a:buAutoNum type="arabicPeriod"/>
            </a:pPr>
            <a:r>
              <a:rPr lang="en-US" altLang="en-US" sz="3600">
                <a:solidFill>
                  <a:srgbClr val="FFFFFF"/>
                </a:solidFill>
                <a:latin typeface="Calibri" panose="020F0502020204030204" pitchFamily="34" charset="0"/>
              </a:rPr>
              <a:t>Connectives</a:t>
            </a:r>
          </a:p>
          <a:p>
            <a:endParaRPr lang="en-US" altLang="en-US" sz="3600">
              <a:solidFill>
                <a:srgbClr val="FFFFFF"/>
              </a:solidFill>
              <a:latin typeface="Calibri" panose="020F0502020204030204" pitchFamily="34" charset="0"/>
            </a:endParaRPr>
          </a:p>
        </p:txBody>
      </p:sp>
      <p:pic>
        <p:nvPicPr>
          <p:cNvPr id="119812" name="Picture 4" descr="Picture 5.png">
            <a:extLst>
              <a:ext uri="{FF2B5EF4-FFF2-40B4-BE49-F238E27FC236}">
                <a16:creationId xmlns:a16="http://schemas.microsoft.com/office/drawing/2014/main" id="{9820E96E-7954-B74B-B557-33196AE21A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72438" y="23813"/>
            <a:ext cx="10287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 Box 6">
            <a:extLst>
              <a:ext uri="{FF2B5EF4-FFF2-40B4-BE49-F238E27FC236}">
                <a16:creationId xmlns:a16="http://schemas.microsoft.com/office/drawing/2014/main" id="{BB7120FC-2DC0-E547-B91A-91FC384A554F}"/>
              </a:ext>
            </a:extLst>
          </p:cNvPr>
          <p:cNvSpPr txBox="1">
            <a:spLocks noChangeArrowheads="1"/>
          </p:cNvSpPr>
          <p:nvPr/>
        </p:nvSpPr>
        <p:spPr bwMode="auto">
          <a:xfrm>
            <a:off x="609600" y="762000"/>
            <a:ext cx="80772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a:spcBef>
                <a:spcPct val="50000"/>
              </a:spcBef>
            </a:pPr>
            <a:r>
              <a:rPr lang="en-US" altLang="en-US" sz="3600">
                <a:solidFill>
                  <a:srgbClr val="FFFF00"/>
                </a:solidFill>
                <a:latin typeface="Calibri" panose="020F0502020204030204" pitchFamily="34" charset="0"/>
              </a:rPr>
              <a:t>Know your connectives</a:t>
            </a:r>
          </a:p>
          <a:p>
            <a:pPr algn="ctr">
              <a:spcBef>
                <a:spcPct val="50000"/>
              </a:spcBef>
            </a:pPr>
            <a:endParaRPr lang="en-US" altLang="en-US" sz="3200">
              <a:solidFill>
                <a:srgbClr val="FFFF00"/>
              </a:solidFill>
              <a:latin typeface="Calibri" panose="020F0502020204030204" pitchFamily="34" charset="0"/>
            </a:endParaRPr>
          </a:p>
          <a:p>
            <a:pPr>
              <a:spcBef>
                <a:spcPct val="50000"/>
              </a:spcBef>
            </a:pPr>
            <a:r>
              <a:rPr lang="en-US" altLang="en-US" sz="2000" b="1">
                <a:solidFill>
                  <a:srgbClr val="FFFF00"/>
                </a:solidFill>
                <a:latin typeface="Calibri" panose="020F0502020204030204" pitchFamily="34" charset="0"/>
              </a:rPr>
              <a:t>Adding</a:t>
            </a:r>
            <a:r>
              <a:rPr lang="en-US" altLang="en-US" sz="2000">
                <a:solidFill>
                  <a:srgbClr val="FFFFFF"/>
                </a:solidFill>
                <a:latin typeface="Calibri" panose="020F0502020204030204" pitchFamily="34" charset="0"/>
              </a:rPr>
              <a:t>: and, also, as well as, moreover, too</a:t>
            </a:r>
          </a:p>
          <a:p>
            <a:pPr>
              <a:spcBef>
                <a:spcPct val="50000"/>
              </a:spcBef>
            </a:pPr>
            <a:r>
              <a:rPr lang="en-US" altLang="en-US" sz="2000" b="1">
                <a:solidFill>
                  <a:srgbClr val="FFFF00"/>
                </a:solidFill>
                <a:latin typeface="Calibri" panose="020F0502020204030204" pitchFamily="34" charset="0"/>
              </a:rPr>
              <a:t>Cause &amp; effect</a:t>
            </a:r>
            <a:r>
              <a:rPr lang="en-US" altLang="en-US" sz="2000">
                <a:solidFill>
                  <a:srgbClr val="FFFFFF"/>
                </a:solidFill>
                <a:latin typeface="Calibri" panose="020F0502020204030204" pitchFamily="34" charset="0"/>
              </a:rPr>
              <a:t>: because, so, therefore, thus, consequently</a:t>
            </a:r>
          </a:p>
          <a:p>
            <a:pPr>
              <a:spcBef>
                <a:spcPct val="50000"/>
              </a:spcBef>
            </a:pPr>
            <a:r>
              <a:rPr lang="en-US" altLang="en-US" sz="2000" b="1">
                <a:solidFill>
                  <a:srgbClr val="FFFF00"/>
                </a:solidFill>
                <a:latin typeface="Calibri" panose="020F0502020204030204" pitchFamily="34" charset="0"/>
              </a:rPr>
              <a:t>Sequencing</a:t>
            </a:r>
            <a:r>
              <a:rPr lang="en-US" altLang="en-US" sz="2000">
                <a:solidFill>
                  <a:srgbClr val="FFFFFF"/>
                </a:solidFill>
                <a:latin typeface="Calibri" panose="020F0502020204030204" pitchFamily="34" charset="0"/>
              </a:rPr>
              <a:t>: next, then, first, finally, meanwhile, before, after</a:t>
            </a:r>
          </a:p>
          <a:p>
            <a:pPr>
              <a:spcBef>
                <a:spcPct val="50000"/>
              </a:spcBef>
            </a:pPr>
            <a:r>
              <a:rPr lang="en-US" altLang="en-US" sz="2000" b="1">
                <a:solidFill>
                  <a:srgbClr val="FFFF00"/>
                </a:solidFill>
                <a:latin typeface="Calibri" panose="020F0502020204030204" pitchFamily="34" charset="0"/>
              </a:rPr>
              <a:t>Qualifying</a:t>
            </a:r>
            <a:r>
              <a:rPr lang="en-US" altLang="en-US" sz="2000">
                <a:solidFill>
                  <a:srgbClr val="FFFFFF"/>
                </a:solidFill>
                <a:latin typeface="Calibri" panose="020F0502020204030204" pitchFamily="34" charset="0"/>
              </a:rPr>
              <a:t>: however, although, unless, except, if, as long as, apart from, yet</a:t>
            </a:r>
          </a:p>
          <a:p>
            <a:pPr>
              <a:spcBef>
                <a:spcPct val="50000"/>
              </a:spcBef>
            </a:pPr>
            <a:r>
              <a:rPr lang="en-US" altLang="en-US" sz="2000" b="1">
                <a:solidFill>
                  <a:srgbClr val="FFFF00"/>
                </a:solidFill>
                <a:latin typeface="Calibri" panose="020F0502020204030204" pitchFamily="34" charset="0"/>
              </a:rPr>
              <a:t>Emphasising</a:t>
            </a:r>
            <a:r>
              <a:rPr lang="en-US" altLang="en-US" sz="2000">
                <a:solidFill>
                  <a:srgbClr val="FFFFFF"/>
                </a:solidFill>
                <a:latin typeface="Calibri" panose="020F0502020204030204" pitchFamily="34" charset="0"/>
              </a:rPr>
              <a:t>: above all, in particular, especially, significantly, indeed, notably</a:t>
            </a:r>
          </a:p>
          <a:p>
            <a:pPr>
              <a:spcBef>
                <a:spcPct val="50000"/>
              </a:spcBef>
            </a:pPr>
            <a:r>
              <a:rPr lang="en-US" altLang="en-US" sz="2000" b="1">
                <a:solidFill>
                  <a:srgbClr val="FFFF00"/>
                </a:solidFill>
                <a:latin typeface="Calibri" panose="020F0502020204030204" pitchFamily="34" charset="0"/>
              </a:rPr>
              <a:t>Illustrating</a:t>
            </a:r>
            <a:r>
              <a:rPr lang="en-US" altLang="en-US" sz="2000">
                <a:solidFill>
                  <a:srgbClr val="FFFFFF"/>
                </a:solidFill>
                <a:latin typeface="Calibri" panose="020F0502020204030204" pitchFamily="34" charset="0"/>
              </a:rPr>
              <a:t>: for example, such as, for instance, as revealed by, in the case of</a:t>
            </a:r>
          </a:p>
          <a:p>
            <a:pPr>
              <a:spcBef>
                <a:spcPct val="50000"/>
              </a:spcBef>
            </a:pPr>
            <a:r>
              <a:rPr lang="en-US" altLang="en-US" sz="2000" b="1">
                <a:solidFill>
                  <a:srgbClr val="FFFF00"/>
                </a:solidFill>
                <a:latin typeface="Calibri" panose="020F0502020204030204" pitchFamily="34" charset="0"/>
              </a:rPr>
              <a:t>Comparing</a:t>
            </a:r>
            <a:r>
              <a:rPr lang="en-US" altLang="en-US" sz="2000">
                <a:solidFill>
                  <a:srgbClr val="FFFFFF"/>
                </a:solidFill>
                <a:latin typeface="Calibri" panose="020F0502020204030204" pitchFamily="34" charset="0"/>
              </a:rPr>
              <a:t>: equally, in the same way, similarly, likewise, as with, like</a:t>
            </a:r>
          </a:p>
          <a:p>
            <a:pPr>
              <a:spcBef>
                <a:spcPct val="50000"/>
              </a:spcBef>
            </a:pPr>
            <a:r>
              <a:rPr lang="en-US" altLang="en-US" sz="2000" b="1">
                <a:solidFill>
                  <a:srgbClr val="FFFF00"/>
                </a:solidFill>
                <a:latin typeface="Calibri" panose="020F0502020204030204" pitchFamily="34" charset="0"/>
              </a:rPr>
              <a:t>Contrasting</a:t>
            </a:r>
            <a:r>
              <a:rPr lang="en-US" altLang="en-US" sz="2000">
                <a:solidFill>
                  <a:srgbClr val="FFFFFF"/>
                </a:solidFill>
                <a:latin typeface="Calibri" panose="020F0502020204030204" pitchFamily="34" charset="0"/>
              </a:rPr>
              <a:t>: whereas, instead of, alternatively, otherwise, unlike, on the other hand</a:t>
            </a:r>
          </a:p>
          <a:p>
            <a:pPr>
              <a:spcBef>
                <a:spcPct val="50000"/>
              </a:spcBef>
            </a:pPr>
            <a:r>
              <a:rPr lang="en-US" altLang="en-US" sz="2000">
                <a:solidFill>
                  <a:srgbClr val="FFFFFF"/>
                </a:solidFill>
                <a:latin typeface="Calibri" panose="020F0502020204030204" pitchFamily="34" charset="0"/>
              </a:rPr>
              <a:t>  </a:t>
            </a:r>
          </a:p>
        </p:txBody>
      </p:sp>
      <p:pic>
        <p:nvPicPr>
          <p:cNvPr id="121858" name="Picture 2" descr="Picture 5.png">
            <a:extLst>
              <a:ext uri="{FF2B5EF4-FFF2-40B4-BE49-F238E27FC236}">
                <a16:creationId xmlns:a16="http://schemas.microsoft.com/office/drawing/2014/main" id="{B34C152C-959D-C047-B41D-3E10722E63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2438" y="23813"/>
            <a:ext cx="10287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Line 5">
            <a:extLst>
              <a:ext uri="{FF2B5EF4-FFF2-40B4-BE49-F238E27FC236}">
                <a16:creationId xmlns:a16="http://schemas.microsoft.com/office/drawing/2014/main" id="{1B1D43DA-83FE-9C44-A4E3-CEEF3417D718}"/>
              </a:ext>
            </a:extLst>
          </p:cNvPr>
          <p:cNvSpPr>
            <a:spLocks noChangeShapeType="1"/>
          </p:cNvSpPr>
          <p:nvPr/>
        </p:nvSpPr>
        <p:spPr bwMode="auto">
          <a:xfrm>
            <a:off x="1676400" y="1247775"/>
            <a:ext cx="678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23906" name="Picture 4">
            <a:extLst>
              <a:ext uri="{FF2B5EF4-FFF2-40B4-BE49-F238E27FC236}">
                <a16:creationId xmlns:a16="http://schemas.microsoft.com/office/drawing/2014/main" id="{4573655D-54A6-694A-8783-F23DCB069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00"/>
            <a:ext cx="21336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14EE1EF2-E5A3-E04F-BF04-5B008694FB0E}"/>
              </a:ext>
            </a:extLst>
          </p:cNvPr>
          <p:cNvSpPr txBox="1">
            <a:spLocks noChangeArrowheads="1"/>
          </p:cNvSpPr>
          <p:nvPr/>
        </p:nvSpPr>
        <p:spPr bwMode="auto">
          <a:xfrm>
            <a:off x="1676400" y="2362200"/>
            <a:ext cx="7162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buFont typeface="Calibri" panose="020F0502020204030204" pitchFamily="34" charset="0"/>
              <a:buAutoNum type="arabicPeriod"/>
            </a:pPr>
            <a:r>
              <a:rPr lang="en-US" altLang="en-US" sz="3600">
                <a:solidFill>
                  <a:srgbClr val="FFFFFF"/>
                </a:solidFill>
                <a:latin typeface="Calibri" panose="020F0502020204030204" pitchFamily="34" charset="0"/>
              </a:rPr>
              <a:t>Demonstrate writing</a:t>
            </a:r>
          </a:p>
          <a:p>
            <a:pPr>
              <a:buFont typeface="Calibri" panose="020F0502020204030204" pitchFamily="34" charset="0"/>
              <a:buAutoNum type="arabicPeriod"/>
            </a:pPr>
            <a:r>
              <a:rPr lang="en-US" altLang="en-US" sz="3600">
                <a:solidFill>
                  <a:srgbClr val="FFFFFF"/>
                </a:solidFill>
                <a:latin typeface="Calibri" panose="020F0502020204030204" pitchFamily="34" charset="0"/>
              </a:rPr>
              <a:t>Teach composition &amp; planning</a:t>
            </a:r>
          </a:p>
          <a:p>
            <a:pPr>
              <a:buFont typeface="Calibri" panose="020F0502020204030204" pitchFamily="34" charset="0"/>
              <a:buAutoNum type="arabicPeriod"/>
            </a:pPr>
            <a:r>
              <a:rPr lang="en-US" altLang="en-US" sz="3600">
                <a:solidFill>
                  <a:srgbClr val="FFFFFF"/>
                </a:solidFill>
                <a:latin typeface="Calibri" panose="020F0502020204030204" pitchFamily="34" charset="0"/>
              </a:rPr>
              <a:t>Allow oral rehearsal</a:t>
            </a:r>
          </a:p>
          <a:p>
            <a:pPr>
              <a:buFont typeface="Calibri" panose="020F0502020204030204" pitchFamily="34" charset="0"/>
              <a:buAutoNum type="arabicPeriod"/>
            </a:pPr>
            <a:r>
              <a:rPr lang="en-US" altLang="en-US" sz="3600">
                <a:solidFill>
                  <a:srgbClr val="FFFFFF"/>
                </a:solidFill>
                <a:latin typeface="Calibri" panose="020F0502020204030204" pitchFamily="34" charset="0"/>
              </a:rPr>
              <a:t>Short &amp; long sentences</a:t>
            </a:r>
          </a:p>
          <a:p>
            <a:pPr>
              <a:buFont typeface="Calibri" panose="020F0502020204030204" pitchFamily="34" charset="0"/>
              <a:buAutoNum type="arabicPeriod"/>
            </a:pPr>
            <a:r>
              <a:rPr lang="en-US" altLang="en-US" sz="3600">
                <a:solidFill>
                  <a:srgbClr val="FFFFFF"/>
                </a:solidFill>
                <a:latin typeface="Calibri" panose="020F0502020204030204" pitchFamily="34" charset="0"/>
              </a:rPr>
              <a:t>Connectives</a:t>
            </a:r>
          </a:p>
          <a:p>
            <a:endParaRPr lang="en-US" altLang="en-US" sz="3600">
              <a:solidFill>
                <a:srgbClr val="FFFFFF"/>
              </a:solidFill>
              <a:latin typeface="Calibri" panose="020F0502020204030204" pitchFamily="34" charset="0"/>
            </a:endParaRPr>
          </a:p>
        </p:txBody>
      </p:sp>
      <p:pic>
        <p:nvPicPr>
          <p:cNvPr id="123908" name="Picture 6" descr="Picture 5.png">
            <a:extLst>
              <a:ext uri="{FF2B5EF4-FFF2-40B4-BE49-F238E27FC236}">
                <a16:creationId xmlns:a16="http://schemas.microsoft.com/office/drawing/2014/main" id="{DA330FD5-38BB-7C47-86D1-F4E275CD5A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72438" y="23813"/>
            <a:ext cx="10287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25B85D7-D155-3542-8FB4-4188E1E6B53A}"/>
              </a:ext>
            </a:extLst>
          </p:cNvPr>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177154" name="Picture 5" descr="Picture 5.png">
            <a:extLst>
              <a:ext uri="{FF2B5EF4-FFF2-40B4-BE49-F238E27FC236}">
                <a16:creationId xmlns:a16="http://schemas.microsoft.com/office/drawing/2014/main" id="{D39BFAB8-2089-7442-9872-E9A4C1382E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2438" y="23813"/>
            <a:ext cx="10287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a:extLst>
              <a:ext uri="{FF2B5EF4-FFF2-40B4-BE49-F238E27FC236}">
                <a16:creationId xmlns:a16="http://schemas.microsoft.com/office/drawing/2014/main" id="{DBAA70DA-32D9-9A48-8209-DA52E0CC6282}"/>
              </a:ext>
            </a:extLst>
          </p:cNvPr>
          <p:cNvSpPr>
            <a:spLocks noChangeArrowheads="1"/>
          </p:cNvSpPr>
          <p:nvPr/>
        </p:nvSpPr>
        <p:spPr bwMode="auto">
          <a:xfrm>
            <a:off x="2987675" y="1268413"/>
            <a:ext cx="5616575" cy="5040312"/>
          </a:xfrm>
          <a:prstGeom prst="cloudCallout">
            <a:avLst>
              <a:gd name="adj1" fmla="val -79333"/>
              <a:gd name="adj2" fmla="val 51306"/>
            </a:avLst>
          </a:prstGeom>
          <a:gradFill rotWithShape="1">
            <a:gsLst>
              <a:gs pos="0">
                <a:srgbClr val="FFF06C"/>
              </a:gs>
              <a:gs pos="100000">
                <a:srgbClr val="FFCF00"/>
              </a:gs>
            </a:gsLst>
            <a:lin ang="5400000"/>
          </a:gradFill>
          <a:ln w="9525">
            <a:solidFill>
              <a:srgbClr val="FBBE18"/>
            </a:solidFill>
            <a:round/>
            <a:headEnd/>
            <a:tailEnd/>
          </a:ln>
          <a:effectLst>
            <a:outerShdw blurRad="40000" dist="23000" dir="5400000" rotWithShape="0">
              <a:srgbClr val="808080">
                <a:alpha val="34999"/>
              </a:srgbClr>
            </a:outerShdw>
          </a:effectLst>
        </p:spPr>
        <p:txBody>
          <a:bodyPr anchor="ctr"/>
          <a:lstStyle/>
          <a:p>
            <a:pPr algn="ctr">
              <a:defRPr/>
            </a:pPr>
            <a:r>
              <a:rPr lang="en-US" sz="2400" dirty="0">
                <a:latin typeface="+mn-lt"/>
                <a:ea typeface="+mn-ea"/>
              </a:rPr>
              <a:t>Coaching</a:t>
            </a:r>
          </a:p>
          <a:p>
            <a:pPr algn="ctr">
              <a:defRPr/>
            </a:pPr>
            <a:r>
              <a:rPr lang="en-US" sz="2400" dirty="0">
                <a:latin typeface="+mn-lt"/>
                <a:ea typeface="+mn-ea"/>
              </a:rPr>
              <a:t>Training days</a:t>
            </a:r>
          </a:p>
          <a:p>
            <a:pPr algn="ctr">
              <a:defRPr/>
            </a:pPr>
            <a:r>
              <a:rPr lang="en-US" sz="2400" dirty="0">
                <a:latin typeface="+mn-lt"/>
                <a:ea typeface="+mn-ea"/>
              </a:rPr>
              <a:t>Meetings</a:t>
            </a:r>
          </a:p>
          <a:p>
            <a:pPr algn="ctr">
              <a:defRPr/>
            </a:pPr>
            <a:r>
              <a:rPr lang="en-US" sz="2400" dirty="0">
                <a:latin typeface="+mn-lt"/>
                <a:ea typeface="+mn-ea"/>
              </a:rPr>
              <a:t>Subject reviews</a:t>
            </a:r>
          </a:p>
          <a:p>
            <a:pPr algn="ctr">
              <a:defRPr/>
            </a:pPr>
            <a:r>
              <a:rPr lang="en-US" sz="2400" dirty="0">
                <a:latin typeface="+mn-lt"/>
                <a:ea typeface="+mn-ea"/>
              </a:rPr>
              <a:t>Learning walks</a:t>
            </a:r>
          </a:p>
          <a:p>
            <a:pPr algn="ctr">
              <a:defRPr/>
            </a:pPr>
            <a:r>
              <a:rPr lang="en-US" sz="2400" dirty="0">
                <a:latin typeface="+mn-lt"/>
                <a:ea typeface="+mn-ea"/>
              </a:rPr>
              <a:t>Appraisal</a:t>
            </a:r>
          </a:p>
          <a:p>
            <a:pPr algn="ctr">
              <a:defRPr/>
            </a:pPr>
            <a:r>
              <a:rPr lang="en-US" sz="2400" dirty="0">
                <a:latin typeface="+mn-lt"/>
                <a:ea typeface="+mn-ea"/>
              </a:rPr>
              <a:t>Research groups</a:t>
            </a:r>
          </a:p>
          <a:p>
            <a:pPr algn="ctr">
              <a:defRPr/>
            </a:pPr>
            <a:r>
              <a:rPr lang="en-US" sz="2400" dirty="0">
                <a:latin typeface="+mn-lt"/>
                <a:ea typeface="+mn-ea"/>
              </a:rPr>
              <a:t>Sharing good practice</a:t>
            </a:r>
          </a:p>
        </p:txBody>
      </p:sp>
      <p:pic>
        <p:nvPicPr>
          <p:cNvPr id="177156" name="Picture 4">
            <a:extLst>
              <a:ext uri="{FF2B5EF4-FFF2-40B4-BE49-F238E27FC236}">
                <a16:creationId xmlns:a16="http://schemas.microsoft.com/office/drawing/2014/main" id="{68AE8879-BA5E-2249-A261-17A3DAB72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565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Document 1">
            <a:hlinkClick r:id="rId5" action="ppaction://hlinkpres?slideindex=1&amp;slidetitle=Maintaining momentum in literacy from primary to secondary " highlightClick="1"/>
            <a:extLst>
              <a:ext uri="{FF2B5EF4-FFF2-40B4-BE49-F238E27FC236}">
                <a16:creationId xmlns:a16="http://schemas.microsoft.com/office/drawing/2014/main" id="{FE5FE65D-5933-8A4D-A4B7-0FC5A52129E8}"/>
              </a:ext>
            </a:extLst>
          </p:cNvPr>
          <p:cNvSpPr/>
          <p:nvPr/>
        </p:nvSpPr>
        <p:spPr>
          <a:xfrm>
            <a:off x="8072438" y="6165304"/>
            <a:ext cx="531812" cy="576064"/>
          </a:xfrm>
          <a:prstGeom prst="actionButton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3933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6A1C0-EE26-F94B-8FD7-44FB97332E7C}"/>
              </a:ext>
            </a:extLst>
          </p:cNvPr>
          <p:cNvSpPr>
            <a:spLocks noGrp="1"/>
          </p:cNvSpPr>
          <p:nvPr>
            <p:ph type="ctrTitle"/>
          </p:nvPr>
        </p:nvSpPr>
        <p:spPr>
          <a:xfrm>
            <a:off x="685800" y="3861048"/>
            <a:ext cx="7772400" cy="1470025"/>
          </a:xfrm>
        </p:spPr>
        <p:txBody>
          <a:bodyPr/>
          <a:lstStyle/>
          <a:p>
            <a:r>
              <a:rPr lang="en-US" altLang="en-US" sz="9600" dirty="0">
                <a:solidFill>
                  <a:srgbClr val="FFFF00"/>
                </a:solidFill>
                <a:latin typeface="Avenir Heavy" panose="02000503020000020003" pitchFamily="2" charset="0"/>
                <a:ea typeface="ＭＳ Ｐゴシック" panose="020B0600070205080204" pitchFamily="34" charset="-128"/>
              </a:rPr>
              <a:t>From</a:t>
            </a:r>
            <a:r>
              <a:rPr lang="en-US" altLang="en-US" sz="9600" dirty="0">
                <a:solidFill>
                  <a:srgbClr val="FFFFFF"/>
                </a:solidFill>
                <a:latin typeface="Avenir Heavy" panose="02000503020000020003" pitchFamily="2" charset="0"/>
                <a:ea typeface="ＭＳ Ｐゴシック" panose="020B0600070205080204" pitchFamily="34" charset="-128"/>
              </a:rPr>
              <a:t> WHAT </a:t>
            </a:r>
            <a:r>
              <a:rPr lang="en-US" altLang="en-US" sz="9600" dirty="0">
                <a:solidFill>
                  <a:srgbClr val="FFFF00"/>
                </a:solidFill>
                <a:latin typeface="Avenir Heavy" panose="02000503020000020003" pitchFamily="2" charset="0"/>
                <a:ea typeface="ＭＳ Ｐゴシック" panose="020B0600070205080204" pitchFamily="34" charset="-128"/>
              </a:rPr>
              <a:t>to</a:t>
            </a:r>
            <a:r>
              <a:rPr lang="en-US" altLang="en-US" sz="9600" dirty="0">
                <a:solidFill>
                  <a:srgbClr val="FFFFFF"/>
                </a:solidFill>
                <a:latin typeface="Avenir Heavy" panose="02000503020000020003" pitchFamily="2" charset="0"/>
                <a:ea typeface="ＭＳ Ｐゴシック" panose="020B0600070205080204" pitchFamily="34" charset="-128"/>
              </a:rPr>
              <a:t> HOW</a:t>
            </a:r>
          </a:p>
        </p:txBody>
      </p:sp>
      <p:pic>
        <p:nvPicPr>
          <p:cNvPr id="4" name="Picture 3">
            <a:extLst>
              <a:ext uri="{FF2B5EF4-FFF2-40B4-BE49-F238E27FC236}">
                <a16:creationId xmlns:a16="http://schemas.microsoft.com/office/drawing/2014/main" id="{C7BFC774-C511-9248-8B87-9AC8550A71E7}"/>
              </a:ext>
            </a:extLst>
          </p:cNvPr>
          <p:cNvPicPr>
            <a:picLocks noChangeAspect="1"/>
          </p:cNvPicPr>
          <p:nvPr/>
        </p:nvPicPr>
        <p:blipFill>
          <a:blip r:embed="rId2"/>
          <a:stretch>
            <a:fillRect/>
          </a:stretch>
        </p:blipFill>
        <p:spPr>
          <a:xfrm>
            <a:off x="0" y="-315416"/>
            <a:ext cx="9144000" cy="3495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6A1C0-EE26-F94B-8FD7-44FB97332E7C}"/>
              </a:ext>
            </a:extLst>
          </p:cNvPr>
          <p:cNvSpPr>
            <a:spLocks noGrp="1"/>
          </p:cNvSpPr>
          <p:nvPr>
            <p:ph type="ctrTitle"/>
          </p:nvPr>
        </p:nvSpPr>
        <p:spPr>
          <a:xfrm>
            <a:off x="179512" y="2420888"/>
            <a:ext cx="4032448" cy="2160240"/>
          </a:xfrm>
        </p:spPr>
        <p:txBody>
          <a:bodyPr/>
          <a:lstStyle/>
          <a:p>
            <a:pPr algn="l"/>
            <a:r>
              <a:rPr lang="en-US" altLang="en-US" sz="5400" dirty="0" err="1">
                <a:solidFill>
                  <a:schemeClr val="bg1"/>
                </a:solidFill>
                <a:latin typeface="Avenir Heavy" panose="02000503020000020003" pitchFamily="2" charset="0"/>
                <a:ea typeface="ＭＳ Ｐゴシック" panose="020B0600070205080204" pitchFamily="34" charset="-128"/>
              </a:rPr>
              <a:t>Revitalising</a:t>
            </a:r>
            <a:r>
              <a:rPr lang="en-US" altLang="en-US" sz="5400" dirty="0">
                <a:solidFill>
                  <a:schemeClr val="bg1"/>
                </a:solidFill>
                <a:latin typeface="Avenir Heavy" panose="02000503020000020003" pitchFamily="2" charset="0"/>
                <a:ea typeface="ＭＳ Ｐゴシック" panose="020B0600070205080204" pitchFamily="34" charset="-128"/>
              </a:rPr>
              <a:t> Reading for Pleasure</a:t>
            </a:r>
          </a:p>
        </p:txBody>
      </p:sp>
      <p:pic>
        <p:nvPicPr>
          <p:cNvPr id="5" name="Picture 4">
            <a:extLst>
              <a:ext uri="{FF2B5EF4-FFF2-40B4-BE49-F238E27FC236}">
                <a16:creationId xmlns:a16="http://schemas.microsoft.com/office/drawing/2014/main" id="{10934D56-ACB9-6E44-AACD-32F2C657C1B4}"/>
              </a:ext>
            </a:extLst>
          </p:cNvPr>
          <p:cNvPicPr>
            <a:picLocks noChangeAspect="1"/>
          </p:cNvPicPr>
          <p:nvPr/>
        </p:nvPicPr>
        <p:blipFill>
          <a:blip r:embed="rId2"/>
          <a:stretch>
            <a:fillRect/>
          </a:stretch>
        </p:blipFill>
        <p:spPr>
          <a:xfrm>
            <a:off x="4186741" y="1772816"/>
            <a:ext cx="4876800" cy="3251200"/>
          </a:xfrm>
          <a:prstGeom prst="rect">
            <a:avLst/>
          </a:prstGeom>
        </p:spPr>
      </p:pic>
    </p:spTree>
    <p:extLst>
      <p:ext uri="{BB962C8B-B14F-4D97-AF65-F5344CB8AC3E}">
        <p14:creationId xmlns:p14="http://schemas.microsoft.com/office/powerpoint/2010/main" val="1655412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567" r="16812" b="6829"/>
          <a:stretch/>
        </p:blipFill>
        <p:spPr>
          <a:xfrm>
            <a:off x="683568" y="789206"/>
            <a:ext cx="3384376" cy="5088066"/>
          </a:xfrm>
          <a:prstGeom prst="rect">
            <a:avLst/>
          </a:prstGeom>
        </p:spPr>
      </p:pic>
      <p:sp>
        <p:nvSpPr>
          <p:cNvPr id="2" name="Rectangle 1"/>
          <p:cNvSpPr/>
          <p:nvPr/>
        </p:nvSpPr>
        <p:spPr>
          <a:xfrm>
            <a:off x="4424189" y="1657738"/>
            <a:ext cx="4572000" cy="3416320"/>
          </a:xfrm>
          <a:prstGeom prst="rect">
            <a:avLst/>
          </a:prstGeom>
        </p:spPr>
        <p:txBody>
          <a:bodyPr>
            <a:spAutoFit/>
          </a:bodyPr>
          <a:lstStyle/>
          <a:p>
            <a:r>
              <a:rPr lang="en-US" sz="2400" dirty="0">
                <a:solidFill>
                  <a:schemeClr val="bg1"/>
                </a:solidFill>
              </a:rPr>
              <a:t>‘Too often the argument for reading is made by those who have spent their lives as insiders; the pleasures of solitary reading are so obvious, the value of reading so self-evident, that we fail to appreciate how utterly strange reading is to the outsider’ </a:t>
            </a:r>
            <a:endParaRPr lang="en-US" sz="2400" dirty="0">
              <a:solidFill>
                <a:schemeClr val="bg1"/>
              </a:solidFill>
              <a:latin typeface="Calibri" charset="0"/>
            </a:endParaRPr>
          </a:p>
        </p:txBody>
      </p:sp>
    </p:spTree>
    <p:extLst>
      <p:ext uri="{BB962C8B-B14F-4D97-AF65-F5344CB8AC3E}">
        <p14:creationId xmlns:p14="http://schemas.microsoft.com/office/powerpoint/2010/main" val="159697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7824" y="476672"/>
            <a:ext cx="5904656" cy="5940088"/>
          </a:xfrm>
          <a:prstGeom prst="rect">
            <a:avLst/>
          </a:prstGeom>
        </p:spPr>
        <p:txBody>
          <a:bodyPr wrap="square">
            <a:spAutoFit/>
          </a:bodyPr>
          <a:lstStyle/>
          <a:p>
            <a:pPr marL="342900" lvl="0" indent="-342900">
              <a:buFont typeface="+mj-lt"/>
              <a:buAutoNum type="arabicPeriod"/>
            </a:pPr>
            <a:r>
              <a:rPr lang="en-US" sz="2000" dirty="0">
                <a:solidFill>
                  <a:schemeClr val="bg1"/>
                </a:solidFill>
                <a:latin typeface="+mn-lt"/>
              </a:rPr>
              <a:t>She requires students to read 40 books a year</a:t>
            </a:r>
            <a:endParaRPr lang="en-GB" sz="2000" dirty="0">
              <a:solidFill>
                <a:schemeClr val="bg1"/>
              </a:solidFill>
              <a:latin typeface="+mn-lt"/>
            </a:endParaRPr>
          </a:p>
          <a:p>
            <a:pPr marL="342900" lvl="0" indent="-342900">
              <a:buFont typeface="+mj-lt"/>
              <a:buAutoNum type="arabicPeriod"/>
            </a:pPr>
            <a:r>
              <a:rPr lang="en-US" sz="2000" dirty="0">
                <a:solidFill>
                  <a:schemeClr val="bg1"/>
                </a:solidFill>
                <a:latin typeface="+mn-lt"/>
              </a:rPr>
              <a:t> ‘I have transformed my classroom into a workshop, a place where apprentices hone a craft under the tutelage of a master’ </a:t>
            </a:r>
            <a:endParaRPr lang="en-GB" sz="2000" dirty="0">
              <a:solidFill>
                <a:schemeClr val="bg1"/>
              </a:solidFill>
              <a:latin typeface="+mn-lt"/>
            </a:endParaRPr>
          </a:p>
          <a:p>
            <a:pPr marL="342900" lvl="0" indent="-342900">
              <a:buFont typeface="+mj-lt"/>
              <a:buAutoNum type="arabicPeriod"/>
            </a:pPr>
            <a:r>
              <a:rPr lang="en-US" sz="2000" dirty="0">
                <a:solidFill>
                  <a:schemeClr val="bg1"/>
                </a:solidFill>
                <a:latin typeface="+mn-lt"/>
              </a:rPr>
              <a:t>Year starts with ‘book frenzy’: ‘I never preach to my students about their need to read … Choosing not to read is never discussed. It is simply not an option. Readers without power to make their own choices are unmotivated’ </a:t>
            </a:r>
            <a:endParaRPr lang="en-GB" sz="2000" dirty="0">
              <a:solidFill>
                <a:schemeClr val="bg1"/>
              </a:solidFill>
              <a:latin typeface="+mn-lt"/>
            </a:endParaRPr>
          </a:p>
          <a:p>
            <a:pPr marL="342900" lvl="0" indent="-342900">
              <a:buFont typeface="+mj-lt"/>
              <a:buAutoNum type="arabicPeriod"/>
            </a:pPr>
            <a:r>
              <a:rPr lang="en-US" sz="2000" dirty="0">
                <a:solidFill>
                  <a:schemeClr val="bg1"/>
                </a:solidFill>
                <a:latin typeface="+mn-lt"/>
              </a:rPr>
              <a:t>Richard </a:t>
            </a:r>
            <a:r>
              <a:rPr lang="en-US" sz="2000" dirty="0" err="1">
                <a:solidFill>
                  <a:schemeClr val="bg1"/>
                </a:solidFill>
                <a:latin typeface="+mn-lt"/>
              </a:rPr>
              <a:t>Allington</a:t>
            </a:r>
            <a:r>
              <a:rPr lang="en-US" sz="2000" dirty="0">
                <a:solidFill>
                  <a:schemeClr val="bg1"/>
                </a:solidFill>
                <a:latin typeface="+mn-lt"/>
              </a:rPr>
              <a:t>: ‘students in remedial settings read roughly 75% less than their peers in regular reading classes …. Students who do not read regularly become weaker readers with each subsequent year’ </a:t>
            </a:r>
            <a:endParaRPr lang="en-GB" sz="2000" dirty="0">
              <a:solidFill>
                <a:schemeClr val="bg1"/>
              </a:solidFill>
              <a:latin typeface="+mn-lt"/>
            </a:endParaRPr>
          </a:p>
          <a:p>
            <a:pPr marL="342900" lvl="0" indent="-342900">
              <a:buFont typeface="+mj-lt"/>
              <a:buAutoNum type="arabicPeriod"/>
            </a:pPr>
            <a:r>
              <a:rPr lang="en-US" sz="2000" dirty="0">
                <a:solidFill>
                  <a:schemeClr val="bg1"/>
                </a:solidFill>
                <a:latin typeface="+mn-lt"/>
              </a:rPr>
              <a:t>Yet ‘these students have the ability to become strong readers … They need to read and read. Time and again, I have seen a heavy dose of independent reading, paired with explicit instruction in reading strategies, transform nonreaders into readers’ </a:t>
            </a:r>
            <a:endParaRPr lang="en-GB" sz="2000" dirty="0">
              <a:solidFill>
                <a:schemeClr val="bg1"/>
              </a:solidFill>
              <a:latin typeface="+mn-lt"/>
            </a:endParaRPr>
          </a:p>
        </p:txBody>
      </p:sp>
      <p:pic>
        <p:nvPicPr>
          <p:cNvPr id="4" name="Picture 3">
            <a:extLst>
              <a:ext uri="{FF2B5EF4-FFF2-40B4-BE49-F238E27FC236}">
                <a16:creationId xmlns:a16="http://schemas.microsoft.com/office/drawing/2014/main" id="{7919345C-8CFD-5042-BBD4-C79908F2EE28}"/>
              </a:ext>
            </a:extLst>
          </p:cNvPr>
          <p:cNvPicPr>
            <a:picLocks noChangeAspect="1"/>
          </p:cNvPicPr>
          <p:nvPr/>
        </p:nvPicPr>
        <p:blipFill rotWithShape="1">
          <a:blip r:embed="rId2"/>
          <a:srcRect l="13500" r="13601"/>
          <a:stretch/>
        </p:blipFill>
        <p:spPr>
          <a:xfrm>
            <a:off x="323528" y="1484784"/>
            <a:ext cx="2520280" cy="3457222"/>
          </a:xfrm>
          <a:prstGeom prst="rect">
            <a:avLst/>
          </a:prstGeom>
        </p:spPr>
      </p:pic>
    </p:spTree>
    <p:extLst>
      <p:ext uri="{BB962C8B-B14F-4D97-AF65-F5344CB8AC3E}">
        <p14:creationId xmlns:p14="http://schemas.microsoft.com/office/powerpoint/2010/main" val="252274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944A32-8548-FA45-BF16-D211B847243B}"/>
              </a:ext>
            </a:extLst>
          </p:cNvPr>
          <p:cNvSpPr txBox="1"/>
          <p:nvPr/>
        </p:nvSpPr>
        <p:spPr>
          <a:xfrm>
            <a:off x="755576" y="620688"/>
            <a:ext cx="7837715" cy="5632311"/>
          </a:xfrm>
          <a:prstGeom prst="rect">
            <a:avLst/>
          </a:prstGeom>
          <a:noFill/>
        </p:spPr>
        <p:txBody>
          <a:bodyPr wrap="square" rtlCol="0">
            <a:spAutoFit/>
          </a:bodyPr>
          <a:lstStyle/>
          <a:p>
            <a:r>
              <a:rPr lang="en-GB" sz="2400" dirty="0">
                <a:solidFill>
                  <a:schemeClr val="bg1"/>
                </a:solidFill>
              </a:rPr>
              <a:t>‘Teaching has always been a demanding job. But over the past 15 years, there has been one significant change. </a:t>
            </a:r>
          </a:p>
          <a:p>
            <a:endParaRPr lang="en-GB" sz="2400" dirty="0">
              <a:solidFill>
                <a:schemeClr val="bg1"/>
              </a:solidFill>
            </a:endParaRPr>
          </a:p>
          <a:p>
            <a:r>
              <a:rPr lang="en-GB" sz="2400" dirty="0">
                <a:solidFill>
                  <a:schemeClr val="bg1"/>
                </a:solidFill>
              </a:rPr>
              <a:t>Today, teaching is no longer a private endeavour that takes place in a classroom. Now teachers are required to create a paper trail that proves learning has happened, for people who were not present in the room at the time. </a:t>
            </a:r>
          </a:p>
          <a:p>
            <a:endParaRPr lang="en-GB" sz="2400" dirty="0">
              <a:solidFill>
                <a:schemeClr val="bg1"/>
              </a:solidFill>
            </a:endParaRPr>
          </a:p>
          <a:p>
            <a:r>
              <a:rPr lang="en-GB" sz="2400" dirty="0">
                <a:solidFill>
                  <a:schemeClr val="bg1"/>
                </a:solidFill>
              </a:rPr>
              <a:t>This audit culture means that, in many schools, the teacher no longer is able to decide how to prepare and deliver lessons, mark pupils’ work, and assess and record learning.’</a:t>
            </a:r>
          </a:p>
          <a:p>
            <a:endParaRPr lang="en-US" sz="2400" dirty="0">
              <a:solidFill>
                <a:schemeClr val="bg1"/>
              </a:solidFill>
            </a:endParaRPr>
          </a:p>
        </p:txBody>
      </p:sp>
    </p:spTree>
    <p:extLst>
      <p:ext uri="{BB962C8B-B14F-4D97-AF65-F5344CB8AC3E}">
        <p14:creationId xmlns:p14="http://schemas.microsoft.com/office/powerpoint/2010/main" val="35542674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7824" y="476672"/>
            <a:ext cx="5904656" cy="5940088"/>
          </a:xfrm>
          <a:prstGeom prst="rect">
            <a:avLst/>
          </a:prstGeom>
        </p:spPr>
        <p:txBody>
          <a:bodyPr wrap="square">
            <a:spAutoFit/>
          </a:bodyPr>
          <a:lstStyle/>
          <a:p>
            <a:pPr marL="457200" lvl="0" indent="-457200">
              <a:buFont typeface="+mj-lt"/>
              <a:buAutoNum type="arabicPeriod"/>
            </a:pPr>
            <a:r>
              <a:rPr lang="en-US" sz="2000" dirty="0">
                <a:solidFill>
                  <a:schemeClr val="bg1"/>
                </a:solidFill>
              </a:rPr>
              <a:t>More attention needed to scaffold reading </a:t>
            </a:r>
            <a:endParaRPr lang="en-GB" sz="2000" dirty="0">
              <a:solidFill>
                <a:schemeClr val="bg1"/>
              </a:solidFill>
            </a:endParaRPr>
          </a:p>
          <a:p>
            <a:pPr marL="457200" indent="-457200">
              <a:buFont typeface="+mj-lt"/>
              <a:buAutoNum type="arabicPeriod"/>
            </a:pPr>
            <a:r>
              <a:rPr lang="en-US" sz="2000" dirty="0">
                <a:solidFill>
                  <a:schemeClr val="bg1"/>
                </a:solidFill>
              </a:rPr>
              <a:t>‘More and more, my students are coming to me less and less prepared to tackle challenging text’. Importance of first chapters – we need to teach that ‘confusion is natural’ </a:t>
            </a:r>
            <a:endParaRPr lang="en-GB" sz="2000" dirty="0">
              <a:solidFill>
                <a:schemeClr val="bg1"/>
              </a:solidFill>
            </a:endParaRPr>
          </a:p>
          <a:p>
            <a:pPr marL="457200" lvl="0" indent="-457200">
              <a:buFont typeface="+mj-lt"/>
              <a:buAutoNum type="arabicPeriod"/>
            </a:pPr>
            <a:r>
              <a:rPr lang="en-US" sz="2000" dirty="0">
                <a:solidFill>
                  <a:schemeClr val="bg1"/>
                </a:solidFill>
              </a:rPr>
              <a:t>David Sousa: ‘past experiences always influence new learning. What we know acts as a filter, helping us attend to those things that have meaning (</a:t>
            </a:r>
            <a:r>
              <a:rPr lang="en-US" sz="2000" dirty="0" err="1">
                <a:solidFill>
                  <a:schemeClr val="bg1"/>
                </a:solidFill>
              </a:rPr>
              <a:t>ie</a:t>
            </a:r>
            <a:r>
              <a:rPr lang="en-US" sz="2000" dirty="0">
                <a:solidFill>
                  <a:schemeClr val="bg1"/>
                </a:solidFill>
              </a:rPr>
              <a:t> relevancy) and discard those that don’t’. </a:t>
            </a:r>
            <a:endParaRPr lang="en-GB" sz="2000" dirty="0">
              <a:solidFill>
                <a:schemeClr val="bg1"/>
              </a:solidFill>
            </a:endParaRPr>
          </a:p>
          <a:p>
            <a:pPr marL="457200" lvl="0" indent="-457200">
              <a:buFont typeface="+mj-lt"/>
              <a:buAutoNum type="arabicPeriod"/>
            </a:pPr>
            <a:r>
              <a:rPr lang="en-US" sz="2000" dirty="0">
                <a:solidFill>
                  <a:schemeClr val="bg1"/>
                </a:solidFill>
              </a:rPr>
              <a:t>Teachers: ‘we are the headsets – the guides who provide the context necessary for students to appreciate the greatness of literature’ </a:t>
            </a:r>
            <a:endParaRPr lang="en-GB" sz="2000" dirty="0">
              <a:solidFill>
                <a:schemeClr val="bg1"/>
              </a:solidFill>
            </a:endParaRPr>
          </a:p>
          <a:p>
            <a:pPr marL="457200" lvl="0" indent="-457200">
              <a:buFont typeface="+mj-lt"/>
              <a:buAutoNum type="arabicPeriod"/>
            </a:pPr>
            <a:r>
              <a:rPr lang="en-US" sz="2000" dirty="0">
                <a:solidFill>
                  <a:schemeClr val="bg1"/>
                </a:solidFill>
              </a:rPr>
              <a:t>Collaboration is the key to reading. Barnes &amp; Todd: ‘Small groups of students, working together, can advance learning in ways not available when a teacher talks to the entire class’. </a:t>
            </a:r>
            <a:endParaRPr lang="en-GB" sz="2000" dirty="0">
              <a:solidFill>
                <a:schemeClr val="bg1"/>
              </a:solidFill>
            </a:endParaRPr>
          </a:p>
        </p:txBody>
      </p:sp>
      <p:pic>
        <p:nvPicPr>
          <p:cNvPr id="3" name="Picture 2">
            <a:extLst>
              <a:ext uri="{FF2B5EF4-FFF2-40B4-BE49-F238E27FC236}">
                <a16:creationId xmlns:a16="http://schemas.microsoft.com/office/drawing/2014/main" id="{2EB80CB8-8911-284E-A44E-D260190720A6}"/>
              </a:ext>
            </a:extLst>
          </p:cNvPr>
          <p:cNvPicPr>
            <a:picLocks noChangeAspect="1"/>
          </p:cNvPicPr>
          <p:nvPr/>
        </p:nvPicPr>
        <p:blipFill>
          <a:blip r:embed="rId2"/>
          <a:stretch>
            <a:fillRect/>
          </a:stretch>
        </p:blipFill>
        <p:spPr>
          <a:xfrm>
            <a:off x="408407" y="1268760"/>
            <a:ext cx="2571235" cy="3816424"/>
          </a:xfrm>
          <a:prstGeom prst="rect">
            <a:avLst/>
          </a:prstGeom>
        </p:spPr>
      </p:pic>
    </p:spTree>
    <p:extLst>
      <p:ext uri="{BB962C8B-B14F-4D97-AF65-F5344CB8AC3E}">
        <p14:creationId xmlns:p14="http://schemas.microsoft.com/office/powerpoint/2010/main" val="47058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E8F760-F2E3-9844-9BBA-3C7428C187C8}"/>
              </a:ext>
            </a:extLst>
          </p:cNvPr>
          <p:cNvPicPr>
            <a:picLocks noChangeAspect="1"/>
          </p:cNvPicPr>
          <p:nvPr/>
        </p:nvPicPr>
        <p:blipFill>
          <a:blip r:embed="rId2"/>
          <a:stretch>
            <a:fillRect/>
          </a:stretch>
        </p:blipFill>
        <p:spPr>
          <a:xfrm>
            <a:off x="482600" y="260350"/>
            <a:ext cx="8178800" cy="6337300"/>
          </a:xfrm>
          <a:prstGeom prst="rect">
            <a:avLst/>
          </a:prstGeom>
        </p:spPr>
      </p:pic>
    </p:spTree>
    <p:extLst>
      <p:ext uri="{BB962C8B-B14F-4D97-AF65-F5344CB8AC3E}">
        <p14:creationId xmlns:p14="http://schemas.microsoft.com/office/powerpoint/2010/main" val="25891194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272475"/>
            <a:ext cx="4737099" cy="584775"/>
          </a:xfrm>
          <a:prstGeom prst="rect">
            <a:avLst/>
          </a:prstGeom>
          <a:noFill/>
        </p:spPr>
        <p:txBody>
          <a:bodyPr wrap="square" rtlCol="0">
            <a:spAutoFit/>
          </a:bodyPr>
          <a:lstStyle/>
          <a:p>
            <a:r>
              <a:rPr lang="en-US" sz="3200" dirty="0">
                <a:solidFill>
                  <a:schemeClr val="bg1"/>
                </a:solidFill>
              </a:rPr>
              <a:t>Ten things we know:</a:t>
            </a:r>
          </a:p>
        </p:txBody>
      </p:sp>
      <p:sp>
        <p:nvSpPr>
          <p:cNvPr id="4" name="TextBox 3"/>
          <p:cNvSpPr txBox="1"/>
          <p:nvPr/>
        </p:nvSpPr>
        <p:spPr>
          <a:xfrm>
            <a:off x="496132" y="4697562"/>
            <a:ext cx="4737099" cy="553998"/>
          </a:xfrm>
          <a:prstGeom prst="rect">
            <a:avLst/>
          </a:prstGeom>
          <a:noFill/>
        </p:spPr>
        <p:txBody>
          <a:bodyPr wrap="square" rtlCol="0">
            <a:spAutoFit/>
          </a:bodyPr>
          <a:lstStyle/>
          <a:p>
            <a:pPr algn="r"/>
            <a:r>
              <a:rPr lang="en-US" sz="3000" dirty="0"/>
              <a:t>Harry Truman</a:t>
            </a:r>
          </a:p>
        </p:txBody>
      </p:sp>
      <p:sp>
        <p:nvSpPr>
          <p:cNvPr id="5" name="TextBox 4">
            <a:extLst>
              <a:ext uri="{FF2B5EF4-FFF2-40B4-BE49-F238E27FC236}">
                <a16:creationId xmlns:a16="http://schemas.microsoft.com/office/drawing/2014/main" id="{D61574DD-9E5E-3F41-9D53-B405D2B37A51}"/>
              </a:ext>
            </a:extLst>
          </p:cNvPr>
          <p:cNvSpPr txBox="1"/>
          <p:nvPr/>
        </p:nvSpPr>
        <p:spPr>
          <a:xfrm>
            <a:off x="799523" y="1412776"/>
            <a:ext cx="8352928" cy="5170646"/>
          </a:xfrm>
          <a:prstGeom prst="rect">
            <a:avLst/>
          </a:prstGeom>
          <a:noFill/>
        </p:spPr>
        <p:txBody>
          <a:bodyPr wrap="square" rtlCol="0">
            <a:spAutoFit/>
          </a:bodyPr>
          <a:lstStyle/>
          <a:p>
            <a:pPr marL="514350" indent="-514350">
              <a:buFont typeface="+mj-lt"/>
              <a:buAutoNum type="arabicPeriod"/>
            </a:pPr>
            <a:r>
              <a:rPr lang="en-US" sz="3000" dirty="0">
                <a:solidFill>
                  <a:schemeClr val="bg1"/>
                </a:solidFill>
              </a:rPr>
              <a:t>Reading matters</a:t>
            </a:r>
          </a:p>
          <a:p>
            <a:pPr marL="514350" indent="-514350">
              <a:buFont typeface="+mj-lt"/>
              <a:buAutoNum type="arabicPeriod"/>
            </a:pPr>
            <a:r>
              <a:rPr lang="en-US" sz="3000" dirty="0">
                <a:solidFill>
                  <a:schemeClr val="bg1"/>
                </a:solidFill>
              </a:rPr>
              <a:t>It is a habit</a:t>
            </a:r>
          </a:p>
          <a:p>
            <a:pPr marL="514350" indent="-514350">
              <a:buFont typeface="+mj-lt"/>
              <a:buAutoNum type="arabicPeriod"/>
            </a:pPr>
            <a:r>
              <a:rPr lang="en-US" sz="3000" dirty="0">
                <a:solidFill>
                  <a:schemeClr val="bg1"/>
                </a:solidFill>
              </a:rPr>
              <a:t>Choice beats coercion</a:t>
            </a:r>
          </a:p>
          <a:p>
            <a:pPr marL="514350" indent="-514350">
              <a:buFont typeface="+mj-lt"/>
              <a:buAutoNum type="arabicPeriod"/>
            </a:pPr>
            <a:r>
              <a:rPr lang="en-US" sz="3000" dirty="0">
                <a:solidFill>
                  <a:schemeClr val="bg1"/>
                </a:solidFill>
              </a:rPr>
              <a:t>Sustained silent reading alone isn’t enough</a:t>
            </a:r>
          </a:p>
          <a:p>
            <a:pPr marL="514350" indent="-514350">
              <a:buFont typeface="+mj-lt"/>
              <a:buAutoNum type="arabicPeriod"/>
            </a:pPr>
            <a:r>
              <a:rPr lang="en-US" sz="3000" dirty="0">
                <a:solidFill>
                  <a:schemeClr val="bg1"/>
                </a:solidFill>
              </a:rPr>
              <a:t>Make reading sociable</a:t>
            </a:r>
          </a:p>
          <a:p>
            <a:pPr marL="514350" indent="-514350">
              <a:buFont typeface="+mj-lt"/>
              <a:buAutoNum type="arabicPeriod"/>
            </a:pPr>
            <a:r>
              <a:rPr lang="en-US" sz="3000" dirty="0" err="1">
                <a:solidFill>
                  <a:schemeClr val="bg1"/>
                </a:solidFill>
              </a:rPr>
              <a:t>Personalise</a:t>
            </a:r>
            <a:r>
              <a:rPr lang="en-US" sz="3000" dirty="0">
                <a:solidFill>
                  <a:schemeClr val="bg1"/>
                </a:solidFill>
              </a:rPr>
              <a:t> reading</a:t>
            </a:r>
          </a:p>
          <a:p>
            <a:pPr marL="514350" indent="-514350">
              <a:buFont typeface="+mj-lt"/>
              <a:buAutoNum type="arabicPeriod"/>
            </a:pPr>
            <a:r>
              <a:rPr lang="en-US" sz="3000" dirty="0">
                <a:solidFill>
                  <a:schemeClr val="bg1"/>
                </a:solidFill>
              </a:rPr>
              <a:t>Value paper</a:t>
            </a:r>
          </a:p>
          <a:p>
            <a:pPr marL="514350" indent="-514350">
              <a:buFont typeface="+mj-lt"/>
              <a:buAutoNum type="arabicPeriod"/>
            </a:pPr>
            <a:r>
              <a:rPr lang="en-US" sz="3000" dirty="0">
                <a:solidFill>
                  <a:schemeClr val="bg1"/>
                </a:solidFill>
              </a:rPr>
              <a:t>KS2 to KS3 is vital</a:t>
            </a:r>
          </a:p>
          <a:p>
            <a:pPr marL="514350" indent="-514350">
              <a:buFont typeface="+mj-lt"/>
              <a:buAutoNum type="arabicPeriod"/>
            </a:pPr>
            <a:r>
              <a:rPr lang="en-US" sz="3000" dirty="0">
                <a:solidFill>
                  <a:schemeClr val="bg1"/>
                </a:solidFill>
              </a:rPr>
              <a:t>Read more (</a:t>
            </a:r>
            <a:r>
              <a:rPr lang="en-US" sz="3000" dirty="0" err="1">
                <a:solidFill>
                  <a:schemeClr val="bg1"/>
                </a:solidFill>
              </a:rPr>
              <a:t>inc</a:t>
            </a:r>
            <a:r>
              <a:rPr lang="en-US" sz="3000" dirty="0">
                <a:solidFill>
                  <a:schemeClr val="bg1"/>
                </a:solidFill>
              </a:rPr>
              <a:t> aloud); </a:t>
            </a:r>
            <a:r>
              <a:rPr lang="en-US" sz="3000" dirty="0" err="1">
                <a:solidFill>
                  <a:schemeClr val="bg1"/>
                </a:solidFill>
              </a:rPr>
              <a:t>analyse</a:t>
            </a:r>
            <a:r>
              <a:rPr lang="en-US" sz="3000" dirty="0">
                <a:solidFill>
                  <a:schemeClr val="bg1"/>
                </a:solidFill>
              </a:rPr>
              <a:t> less</a:t>
            </a:r>
          </a:p>
          <a:p>
            <a:pPr marL="514350" indent="-514350">
              <a:buFont typeface="+mj-lt"/>
              <a:buAutoNum type="arabicPeriod"/>
            </a:pPr>
            <a:r>
              <a:rPr lang="en-US" sz="3000" dirty="0">
                <a:solidFill>
                  <a:schemeClr val="bg1"/>
                </a:solidFill>
              </a:rPr>
              <a:t>It’s about teaching not just doing reading</a:t>
            </a:r>
          </a:p>
          <a:p>
            <a:endParaRPr lang="en-US" sz="3000" dirty="0">
              <a:solidFill>
                <a:schemeClr val="bg1"/>
              </a:solidFill>
            </a:endParaRPr>
          </a:p>
        </p:txBody>
      </p:sp>
    </p:spTree>
    <p:extLst>
      <p:ext uri="{BB962C8B-B14F-4D97-AF65-F5344CB8AC3E}">
        <p14:creationId xmlns:p14="http://schemas.microsoft.com/office/powerpoint/2010/main" val="107120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bldLvl="5"/>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C0006E-24C5-4948-9A69-E8C03B313E96}"/>
              </a:ext>
            </a:extLst>
          </p:cNvPr>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117763" name="Picture 5" descr="Picture 5.png">
            <a:extLst>
              <a:ext uri="{FF2B5EF4-FFF2-40B4-BE49-F238E27FC236}">
                <a16:creationId xmlns:a16="http://schemas.microsoft.com/office/drawing/2014/main" id="{CBC94448-9535-164D-9FBD-50D09BDD0F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2438" y="23813"/>
            <a:ext cx="10287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a:extLst>
              <a:ext uri="{FF2B5EF4-FFF2-40B4-BE49-F238E27FC236}">
                <a16:creationId xmlns:a16="http://schemas.microsoft.com/office/drawing/2014/main" id="{C94F5FED-AEB4-F047-B07C-46EA26CC59B6}"/>
              </a:ext>
            </a:extLst>
          </p:cNvPr>
          <p:cNvSpPr>
            <a:spLocks noChangeArrowheads="1"/>
          </p:cNvSpPr>
          <p:nvPr/>
        </p:nvSpPr>
        <p:spPr bwMode="auto">
          <a:xfrm>
            <a:off x="1907704" y="1096963"/>
            <a:ext cx="5616575" cy="5040312"/>
          </a:xfrm>
          <a:prstGeom prst="cloudCallout">
            <a:avLst>
              <a:gd name="adj1" fmla="val -79333"/>
              <a:gd name="adj2" fmla="val 51306"/>
            </a:avLst>
          </a:prstGeom>
          <a:gradFill rotWithShape="1">
            <a:gsLst>
              <a:gs pos="0">
                <a:srgbClr val="FFF06C"/>
              </a:gs>
              <a:gs pos="100000">
                <a:srgbClr val="FFCF00"/>
              </a:gs>
            </a:gsLst>
            <a:lin ang="5400000"/>
          </a:gradFill>
          <a:ln w="9525">
            <a:solidFill>
              <a:srgbClr val="FBBE18"/>
            </a:solidFill>
            <a:round/>
            <a:headEnd/>
            <a:tailEnd/>
          </a:ln>
          <a:effectLst>
            <a:outerShdw blurRad="40000" dist="23000" dir="5400000" rotWithShape="0">
              <a:srgbClr val="808080">
                <a:alpha val="34999"/>
              </a:srgbClr>
            </a:outerShdw>
          </a:effectLst>
        </p:spPr>
        <p:txBody>
          <a:bodyPr anchor="ctr"/>
          <a:lstStyle/>
          <a:p>
            <a:pPr algn="ctr">
              <a:defRPr/>
            </a:pPr>
            <a:r>
              <a:rPr lang="en-US" sz="4800" dirty="0">
                <a:latin typeface="+mn-lt"/>
                <a:ea typeface="+mn-ea"/>
              </a:rPr>
              <a:t>Reflection</a:t>
            </a:r>
          </a:p>
          <a:p>
            <a:pPr algn="ctr">
              <a:defRPr/>
            </a:pPr>
            <a:r>
              <a:rPr lang="en-US" sz="4800" dirty="0">
                <a:latin typeface="+mn-lt"/>
                <a:ea typeface="+mn-ea"/>
              </a:rPr>
              <a:t>Questions</a:t>
            </a:r>
          </a:p>
          <a:p>
            <a:pPr algn="ctr">
              <a:defRPr/>
            </a:pPr>
            <a:r>
              <a:rPr lang="en-US" sz="4800" dirty="0">
                <a:latin typeface="+mn-lt"/>
                <a:ea typeface="+mn-ea"/>
              </a:rPr>
              <a:t>Challenges</a:t>
            </a:r>
          </a:p>
        </p:txBody>
      </p:sp>
    </p:spTree>
    <p:extLst>
      <p:ext uri="{BB962C8B-B14F-4D97-AF65-F5344CB8AC3E}">
        <p14:creationId xmlns:p14="http://schemas.microsoft.com/office/powerpoint/2010/main" val="726655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6A1C0-EE26-F94B-8FD7-44FB97332E7C}"/>
              </a:ext>
            </a:extLst>
          </p:cNvPr>
          <p:cNvSpPr>
            <a:spLocks noGrp="1"/>
          </p:cNvSpPr>
          <p:nvPr>
            <p:ph type="ctrTitle"/>
          </p:nvPr>
        </p:nvSpPr>
        <p:spPr>
          <a:xfrm>
            <a:off x="685800" y="3861048"/>
            <a:ext cx="7772400" cy="1470025"/>
          </a:xfrm>
        </p:spPr>
        <p:txBody>
          <a:bodyPr/>
          <a:lstStyle/>
          <a:p>
            <a:r>
              <a:rPr lang="en-US" altLang="en-US" sz="9600" dirty="0">
                <a:solidFill>
                  <a:schemeClr val="bg1"/>
                </a:solidFill>
                <a:latin typeface="Avenir Heavy" panose="02000503020000020003" pitchFamily="2" charset="0"/>
                <a:ea typeface="ＭＳ Ｐゴシック" panose="020B0600070205080204" pitchFamily="34" charset="-128"/>
              </a:rPr>
              <a:t>Making it Happen</a:t>
            </a:r>
          </a:p>
        </p:txBody>
      </p:sp>
      <p:pic>
        <p:nvPicPr>
          <p:cNvPr id="4" name="Picture 3">
            <a:extLst>
              <a:ext uri="{FF2B5EF4-FFF2-40B4-BE49-F238E27FC236}">
                <a16:creationId xmlns:a16="http://schemas.microsoft.com/office/drawing/2014/main" id="{C7BFC774-C511-9248-8B87-9AC8550A71E7}"/>
              </a:ext>
            </a:extLst>
          </p:cNvPr>
          <p:cNvPicPr>
            <a:picLocks noChangeAspect="1"/>
          </p:cNvPicPr>
          <p:nvPr/>
        </p:nvPicPr>
        <p:blipFill>
          <a:blip r:embed="rId2"/>
          <a:stretch>
            <a:fillRect/>
          </a:stretch>
        </p:blipFill>
        <p:spPr>
          <a:xfrm>
            <a:off x="0" y="-315416"/>
            <a:ext cx="9144000" cy="3495197"/>
          </a:xfrm>
          <a:prstGeom prst="rect">
            <a:avLst/>
          </a:prstGeom>
        </p:spPr>
      </p:pic>
    </p:spTree>
    <p:extLst>
      <p:ext uri="{BB962C8B-B14F-4D97-AF65-F5344CB8AC3E}">
        <p14:creationId xmlns:p14="http://schemas.microsoft.com/office/powerpoint/2010/main" val="3140146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1" descr="Screen Shot 2015-05-12 at 08.50.01.png">
            <a:extLst>
              <a:ext uri="{FF2B5EF4-FFF2-40B4-BE49-F238E27FC236}">
                <a16:creationId xmlns:a16="http://schemas.microsoft.com/office/drawing/2014/main" id="{CDD55E48-B570-624C-BBBE-99491E5AE4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892580">
            <a:off x="1960563" y="296863"/>
            <a:ext cx="5080000" cy="668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_749567_ofstedlogo300.jpg">
            <a:extLst>
              <a:ext uri="{FF2B5EF4-FFF2-40B4-BE49-F238E27FC236}">
                <a16:creationId xmlns:a16="http://schemas.microsoft.com/office/drawing/2014/main" id="{ACDCDA7D-E84B-324C-A18F-05D36E1382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15913"/>
            <a:ext cx="3479801" cy="208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creen Shot 2012-10-24 at 07.17.37.png">
            <a:extLst>
              <a:ext uri="{FF2B5EF4-FFF2-40B4-BE49-F238E27FC236}">
                <a16:creationId xmlns:a16="http://schemas.microsoft.com/office/drawing/2014/main" id="{2AE60780-1FA9-C74E-8260-A4F06B6780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0"/>
            <a:ext cx="508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descr="Screen Shot 2012-10-24 at 07.17.55.png">
            <a:extLst>
              <a:ext uri="{FF2B5EF4-FFF2-40B4-BE49-F238E27FC236}">
                <a16:creationId xmlns:a16="http://schemas.microsoft.com/office/drawing/2014/main" id="{72E8EAA0-C9C5-9A4C-9DBA-040EBE6BBF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250"/>
            <a:ext cx="9144000"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creen Shot 2015-11-10 at 07.08.20.png">
            <a:extLst>
              <a:ext uri="{FF2B5EF4-FFF2-40B4-BE49-F238E27FC236}">
                <a16:creationId xmlns:a16="http://schemas.microsoft.com/office/drawing/2014/main" id="{3FDE021F-5FC6-BC4D-8BBA-B76AA5D5C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53550">
            <a:off x="3767690" y="784443"/>
            <a:ext cx="5654789" cy="5257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8419" name="TextBox 2">
            <a:extLst>
              <a:ext uri="{FF2B5EF4-FFF2-40B4-BE49-F238E27FC236}">
                <a16:creationId xmlns:a16="http://schemas.microsoft.com/office/drawing/2014/main" id="{9547C523-3FB0-F542-9318-5085B724F763}"/>
              </a:ext>
            </a:extLst>
          </p:cNvPr>
          <p:cNvSpPr txBox="1">
            <a:spLocks noChangeArrowheads="1"/>
          </p:cNvSpPr>
          <p:nvPr/>
        </p:nvSpPr>
        <p:spPr bwMode="auto">
          <a:xfrm>
            <a:off x="539750" y="2565400"/>
            <a:ext cx="25923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r>
              <a:rPr lang="en-US" altLang="en-US" sz="3600"/>
              <a:t>One Literacy Promise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1" descr="Screen Shot 2015-11-10 at 08.34.09.png">
            <a:extLst>
              <a:ext uri="{FF2B5EF4-FFF2-40B4-BE49-F238E27FC236}">
                <a16:creationId xmlns:a16="http://schemas.microsoft.com/office/drawing/2014/main" id="{481A6ACF-1ADA-244C-AB23-16FA955A8D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0"/>
            <a:ext cx="695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4361" y="1051063"/>
            <a:ext cx="589768" cy="715581"/>
          </a:xfrm>
          <a:prstGeom prst="rect">
            <a:avLst/>
          </a:prstGeom>
          <a:noFill/>
        </p:spPr>
        <p:txBody>
          <a:bodyPr wrap="square" rtlCol="0">
            <a:spAutoFit/>
          </a:bodyPr>
          <a:lstStyle/>
          <a:p>
            <a:r>
              <a:rPr lang="en-US" sz="4050" dirty="0"/>
              <a:t>1</a:t>
            </a:r>
          </a:p>
        </p:txBody>
      </p:sp>
      <p:pic>
        <p:nvPicPr>
          <p:cNvPr id="3" name="Picture 2">
            <a:extLst>
              <a:ext uri="{FF2B5EF4-FFF2-40B4-BE49-F238E27FC236}">
                <a16:creationId xmlns:a16="http://schemas.microsoft.com/office/drawing/2014/main" id="{E2A5AF9A-4F2E-8341-82F9-C3AE044A2C6C}"/>
              </a:ext>
            </a:extLst>
          </p:cNvPr>
          <p:cNvPicPr>
            <a:picLocks noChangeAspect="1"/>
          </p:cNvPicPr>
          <p:nvPr/>
        </p:nvPicPr>
        <p:blipFill>
          <a:blip r:embed="rId2"/>
          <a:stretch>
            <a:fillRect/>
          </a:stretch>
        </p:blipFill>
        <p:spPr>
          <a:xfrm rot="20079964">
            <a:off x="2843808" y="836712"/>
            <a:ext cx="3769196" cy="5393849"/>
          </a:xfrm>
          <a:prstGeom prst="rect">
            <a:avLst/>
          </a:prstGeom>
        </p:spPr>
      </p:pic>
    </p:spTree>
    <p:extLst>
      <p:ext uri="{BB962C8B-B14F-4D97-AF65-F5344CB8AC3E}">
        <p14:creationId xmlns:p14="http://schemas.microsoft.com/office/powerpoint/2010/main" val="9779783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7874" name="Picture 1" descr="Screen Shot 2012-10-16 at 07.17.59.png">
            <a:extLst>
              <a:ext uri="{FF2B5EF4-FFF2-40B4-BE49-F238E27FC236}">
                <a16:creationId xmlns:a16="http://schemas.microsoft.com/office/drawing/2014/main" id="{9D8247C7-B686-804E-A662-7A8564FA88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0"/>
            <a:ext cx="48656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328" y="852553"/>
            <a:ext cx="8636000" cy="5262979"/>
          </a:xfrm>
          <a:prstGeom prst="rect">
            <a:avLst/>
          </a:prstGeom>
          <a:noFill/>
        </p:spPr>
        <p:txBody>
          <a:bodyPr wrap="square" rtlCol="0">
            <a:spAutoFit/>
          </a:bodyPr>
          <a:lstStyle/>
          <a:p>
            <a:r>
              <a:rPr lang="en-US" sz="2400" b="1" dirty="0">
                <a:solidFill>
                  <a:schemeClr val="bg1"/>
                </a:solidFill>
              </a:rPr>
              <a:t>The City Academy, Hackney: </a:t>
            </a:r>
            <a:endParaRPr lang="en-US" sz="2400" dirty="0">
              <a:solidFill>
                <a:schemeClr val="bg1"/>
              </a:solidFill>
            </a:endParaRPr>
          </a:p>
          <a:p>
            <a:r>
              <a:rPr lang="en-US" sz="2400" dirty="0">
                <a:solidFill>
                  <a:schemeClr val="bg1"/>
                </a:solidFill>
              </a:rPr>
              <a:t>The school has established a literacy policy with five strands that guide the work of all teachers. </a:t>
            </a:r>
          </a:p>
          <a:p>
            <a:pPr marL="342900" indent="-342900">
              <a:buFont typeface="Wingdings" charset="0"/>
              <a:buChar char="n"/>
            </a:pPr>
            <a:r>
              <a:rPr lang="en-US" sz="2400" dirty="0">
                <a:solidFill>
                  <a:schemeClr val="bg1"/>
                </a:solidFill>
              </a:rPr>
              <a:t>Pupils in lessons should always speak in sentences.</a:t>
            </a:r>
          </a:p>
          <a:p>
            <a:pPr marL="342900" indent="-342900">
              <a:buFont typeface="Wingdings" charset="0"/>
              <a:buChar char="n"/>
            </a:pPr>
            <a:r>
              <a:rPr lang="en-US" sz="2400" dirty="0">
                <a:solidFill>
                  <a:schemeClr val="bg1"/>
                </a:solidFill>
              </a:rPr>
              <a:t>There should be a consistent policy on marking and feedback (a ‘green pen’ approach). </a:t>
            </a:r>
          </a:p>
          <a:p>
            <a:pPr marL="342900" indent="-342900">
              <a:buFont typeface="Wingdings" charset="0"/>
              <a:buChar char="n"/>
            </a:pPr>
            <a:endParaRPr lang="en-US" sz="2400" dirty="0">
              <a:solidFill>
                <a:schemeClr val="bg1"/>
              </a:solidFill>
            </a:endParaRPr>
          </a:p>
          <a:p>
            <a:r>
              <a:rPr lang="en-US" sz="2400" b="1" dirty="0">
                <a:solidFill>
                  <a:schemeClr val="bg1"/>
                </a:solidFill>
              </a:rPr>
              <a:t>Improving literacy in secondary schools: a shared responsibility April 2013, No. 120363 </a:t>
            </a:r>
            <a:endParaRPr lang="en-US" sz="2400" dirty="0">
              <a:solidFill>
                <a:schemeClr val="bg1"/>
              </a:solidFill>
            </a:endParaRPr>
          </a:p>
          <a:p>
            <a:r>
              <a:rPr lang="en-US" sz="2400" dirty="0">
                <a:solidFill>
                  <a:schemeClr val="bg1"/>
                </a:solidFill>
                <a:latin typeface="Wingdings"/>
              </a:rPr>
              <a:t> </a:t>
            </a:r>
            <a:r>
              <a:rPr lang="en-US" sz="2400" dirty="0">
                <a:solidFill>
                  <a:schemeClr val="bg1"/>
                </a:solidFill>
              </a:rPr>
              <a:t>Pupils should always have a ‘book on every table’. </a:t>
            </a:r>
          </a:p>
          <a:p>
            <a:r>
              <a:rPr lang="en-US" sz="2400" dirty="0">
                <a:solidFill>
                  <a:schemeClr val="bg1"/>
                </a:solidFill>
                <a:latin typeface="Wingdings"/>
              </a:rPr>
              <a:t> </a:t>
            </a:r>
            <a:r>
              <a:rPr lang="en-US" sz="2400" dirty="0">
                <a:solidFill>
                  <a:schemeClr val="bg1"/>
                </a:solidFill>
              </a:rPr>
              <a:t>Teachers in all subjects should model writing for their pupils. </a:t>
            </a:r>
          </a:p>
          <a:p>
            <a:r>
              <a:rPr lang="en-US" sz="2400" dirty="0">
                <a:solidFill>
                  <a:schemeClr val="bg1"/>
                </a:solidFill>
                <a:latin typeface="Wingdings"/>
              </a:rPr>
              <a:t> </a:t>
            </a:r>
            <a:r>
              <a:rPr lang="en-US" sz="2400" dirty="0">
                <a:solidFill>
                  <a:schemeClr val="bg1"/>
                </a:solidFill>
              </a:rPr>
              <a:t>Pupils should be taught to </a:t>
            </a:r>
            <a:r>
              <a:rPr lang="en-US" sz="2400" dirty="0" err="1">
                <a:solidFill>
                  <a:schemeClr val="bg1"/>
                </a:solidFill>
              </a:rPr>
              <a:t>organise</a:t>
            </a:r>
            <a:r>
              <a:rPr lang="en-US" sz="2400" dirty="0">
                <a:solidFill>
                  <a:schemeClr val="bg1"/>
                </a:solidFill>
              </a:rPr>
              <a:t> their extended writing into well- structured paragraphs. </a:t>
            </a:r>
            <a:endParaRPr lang="en-US" sz="2400" dirty="0">
              <a:solidFill>
                <a:schemeClr val="bg1"/>
              </a:solidFill>
              <a:effectLst/>
            </a:endParaRPr>
          </a:p>
        </p:txBody>
      </p:sp>
    </p:spTree>
    <p:extLst>
      <p:ext uri="{BB962C8B-B14F-4D97-AF65-F5344CB8AC3E}">
        <p14:creationId xmlns:p14="http://schemas.microsoft.com/office/powerpoint/2010/main" val="31361922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Line 4">
            <a:extLst>
              <a:ext uri="{FF2B5EF4-FFF2-40B4-BE49-F238E27FC236}">
                <a16:creationId xmlns:a16="http://schemas.microsoft.com/office/drawing/2014/main" id="{275CBEF8-81F7-0E47-8AAA-724167349046}"/>
              </a:ext>
            </a:extLst>
          </p:cNvPr>
          <p:cNvSpPr>
            <a:spLocks noChangeShapeType="1"/>
          </p:cNvSpPr>
          <p:nvPr/>
        </p:nvSpPr>
        <p:spPr bwMode="auto">
          <a:xfrm>
            <a:off x="1676400" y="1247775"/>
            <a:ext cx="678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82277" name="Picture 5" descr="Picture 1">
            <a:extLst>
              <a:ext uri="{FF2B5EF4-FFF2-40B4-BE49-F238E27FC236}">
                <a16:creationId xmlns:a16="http://schemas.microsoft.com/office/drawing/2014/main" id="{1581E152-AB3D-3F47-876A-89D869396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676400"/>
            <a:ext cx="3541713"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8" name="Text Box 8">
            <a:extLst>
              <a:ext uri="{FF2B5EF4-FFF2-40B4-BE49-F238E27FC236}">
                <a16:creationId xmlns:a16="http://schemas.microsoft.com/office/drawing/2014/main" id="{0B9412B5-8099-1141-868C-B0F9B8EF9F83}"/>
              </a:ext>
            </a:extLst>
          </p:cNvPr>
          <p:cNvSpPr txBox="1">
            <a:spLocks noChangeArrowheads="1"/>
          </p:cNvSpPr>
          <p:nvPr/>
        </p:nvSpPr>
        <p:spPr bwMode="auto">
          <a:xfrm>
            <a:off x="457200" y="2514600"/>
            <a:ext cx="2057400"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800">
                <a:solidFill>
                  <a:schemeClr val="bg1"/>
                </a:solidFill>
              </a:rPr>
              <a:t>1 Mention big picture / purpose</a:t>
            </a:r>
          </a:p>
        </p:txBody>
      </p:sp>
      <p:sp>
        <p:nvSpPr>
          <p:cNvPr id="182279" name="Text Box 9">
            <a:extLst>
              <a:ext uri="{FF2B5EF4-FFF2-40B4-BE49-F238E27FC236}">
                <a16:creationId xmlns:a16="http://schemas.microsoft.com/office/drawing/2014/main" id="{656DD295-B0F8-AB48-9811-5734277EB525}"/>
              </a:ext>
            </a:extLst>
          </p:cNvPr>
          <p:cNvSpPr txBox="1">
            <a:spLocks noChangeArrowheads="1"/>
          </p:cNvSpPr>
          <p:nvPr/>
        </p:nvSpPr>
        <p:spPr bwMode="auto">
          <a:xfrm>
            <a:off x="533400" y="3810000"/>
            <a:ext cx="2057400"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800">
                <a:solidFill>
                  <a:schemeClr val="bg1"/>
                </a:solidFill>
              </a:rPr>
              <a:t>2 Flag first task in advance</a:t>
            </a:r>
          </a:p>
        </p:txBody>
      </p:sp>
      <p:sp>
        <p:nvSpPr>
          <p:cNvPr id="182280" name="Text Box 10">
            <a:extLst>
              <a:ext uri="{FF2B5EF4-FFF2-40B4-BE49-F238E27FC236}">
                <a16:creationId xmlns:a16="http://schemas.microsoft.com/office/drawing/2014/main" id="{CE28F1F6-9E28-3248-A867-57688A9E1F94}"/>
              </a:ext>
            </a:extLst>
          </p:cNvPr>
          <p:cNvSpPr txBox="1">
            <a:spLocks noChangeArrowheads="1"/>
          </p:cNvSpPr>
          <p:nvPr/>
        </p:nvSpPr>
        <p:spPr bwMode="auto">
          <a:xfrm>
            <a:off x="6629400" y="2362200"/>
            <a:ext cx="2057400"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800">
                <a:solidFill>
                  <a:schemeClr val="bg1"/>
                </a:solidFill>
              </a:rPr>
              <a:t>3 Highlight key words</a:t>
            </a:r>
          </a:p>
        </p:txBody>
      </p:sp>
      <p:sp>
        <p:nvSpPr>
          <p:cNvPr id="182281" name="Text Box 11">
            <a:extLst>
              <a:ext uri="{FF2B5EF4-FFF2-40B4-BE49-F238E27FC236}">
                <a16:creationId xmlns:a16="http://schemas.microsoft.com/office/drawing/2014/main" id="{AB5D0BDB-156F-524C-8D49-7FB1144239E3}"/>
              </a:ext>
            </a:extLst>
          </p:cNvPr>
          <p:cNvSpPr txBox="1">
            <a:spLocks noChangeArrowheads="1"/>
          </p:cNvSpPr>
          <p:nvPr/>
        </p:nvSpPr>
        <p:spPr bwMode="auto">
          <a:xfrm>
            <a:off x="6629400" y="3810000"/>
            <a:ext cx="2057400"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800">
                <a:solidFill>
                  <a:schemeClr val="bg1"/>
                </a:solidFill>
              </a:rPr>
              <a:t>4 Add more visuals</a:t>
            </a:r>
          </a:p>
        </p:txBody>
      </p:sp>
    </p:spTree>
    <p:extLst>
      <p:ext uri="{BB962C8B-B14F-4D97-AF65-F5344CB8AC3E}">
        <p14:creationId xmlns:p14="http://schemas.microsoft.com/office/powerpoint/2010/main" val="15656305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5689B847-8E74-A847-AB35-138BE190908D}"/>
              </a:ext>
            </a:extLst>
          </p:cNvPr>
          <p:cNvSpPr>
            <a:spLocks noGrp="1" noChangeArrowheads="1"/>
          </p:cNvSpPr>
          <p:nvPr>
            <p:ph type="ctrTitle"/>
          </p:nvPr>
        </p:nvSpPr>
        <p:spPr>
          <a:xfrm>
            <a:off x="1295400" y="533400"/>
            <a:ext cx="5181600" cy="838200"/>
          </a:xfrm>
        </p:spPr>
        <p:txBody>
          <a:bodyPr/>
          <a:lstStyle/>
          <a:p>
            <a:pPr eaLnBrk="1" hangingPunct="1"/>
            <a:r>
              <a:rPr lang="en-US" altLang="en-US">
                <a:latin typeface="Impact" panose="020B0806030902050204" pitchFamily="34" charset="0"/>
              </a:rPr>
              <a:t>LITERACY IMPACT!</a:t>
            </a:r>
            <a:endParaRPr lang="en-US" altLang="en-US"/>
          </a:p>
        </p:txBody>
      </p:sp>
      <p:sp>
        <p:nvSpPr>
          <p:cNvPr id="184324" name="Line 4">
            <a:extLst>
              <a:ext uri="{FF2B5EF4-FFF2-40B4-BE49-F238E27FC236}">
                <a16:creationId xmlns:a16="http://schemas.microsoft.com/office/drawing/2014/main" id="{6D7C68DD-D1CB-E64E-91ED-0460B97E0F83}"/>
              </a:ext>
            </a:extLst>
          </p:cNvPr>
          <p:cNvSpPr>
            <a:spLocks noChangeShapeType="1"/>
          </p:cNvSpPr>
          <p:nvPr/>
        </p:nvSpPr>
        <p:spPr bwMode="auto">
          <a:xfrm>
            <a:off x="1676400" y="1247775"/>
            <a:ext cx="678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84325" name="Picture 6" descr="Picture 2">
            <a:extLst>
              <a:ext uri="{FF2B5EF4-FFF2-40B4-BE49-F238E27FC236}">
                <a16:creationId xmlns:a16="http://schemas.microsoft.com/office/drawing/2014/main" id="{DFE97D76-4993-9740-B8D8-8ABF4593F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447800"/>
            <a:ext cx="361315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6" name="Text Box 9">
            <a:extLst>
              <a:ext uri="{FF2B5EF4-FFF2-40B4-BE49-F238E27FC236}">
                <a16:creationId xmlns:a16="http://schemas.microsoft.com/office/drawing/2014/main" id="{4F356AEB-5E10-D74A-AF3E-3CF58F5EDF91}"/>
              </a:ext>
            </a:extLst>
          </p:cNvPr>
          <p:cNvSpPr txBox="1">
            <a:spLocks noChangeArrowheads="1"/>
          </p:cNvSpPr>
          <p:nvPr/>
        </p:nvSpPr>
        <p:spPr bwMode="auto">
          <a:xfrm>
            <a:off x="228600" y="2590800"/>
            <a:ext cx="2057400" cy="9159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800">
                <a:solidFill>
                  <a:schemeClr val="bg1"/>
                </a:solidFill>
              </a:rPr>
              <a:t>5 Use small-scale questions to build comprehension</a:t>
            </a:r>
          </a:p>
        </p:txBody>
      </p:sp>
      <p:sp>
        <p:nvSpPr>
          <p:cNvPr id="184327" name="Text Box 10">
            <a:extLst>
              <a:ext uri="{FF2B5EF4-FFF2-40B4-BE49-F238E27FC236}">
                <a16:creationId xmlns:a16="http://schemas.microsoft.com/office/drawing/2014/main" id="{FE06ED86-A641-F948-BAA4-CE88F71F3F34}"/>
              </a:ext>
            </a:extLst>
          </p:cNvPr>
          <p:cNvSpPr txBox="1">
            <a:spLocks noChangeArrowheads="1"/>
          </p:cNvSpPr>
          <p:nvPr/>
        </p:nvSpPr>
        <p:spPr bwMode="auto">
          <a:xfrm>
            <a:off x="228600" y="3886200"/>
            <a:ext cx="2057400" cy="11906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800">
                <a:solidFill>
                  <a:schemeClr val="bg1"/>
                </a:solidFill>
              </a:rPr>
              <a:t>6 Give guidance on the style and conventions of the writing task</a:t>
            </a:r>
          </a:p>
        </p:txBody>
      </p:sp>
      <p:sp>
        <p:nvSpPr>
          <p:cNvPr id="184328" name="Text Box 11">
            <a:extLst>
              <a:ext uri="{FF2B5EF4-FFF2-40B4-BE49-F238E27FC236}">
                <a16:creationId xmlns:a16="http://schemas.microsoft.com/office/drawing/2014/main" id="{93A8B2C9-100B-924B-806F-979C7908AD12}"/>
              </a:ext>
            </a:extLst>
          </p:cNvPr>
          <p:cNvSpPr txBox="1">
            <a:spLocks noChangeArrowheads="1"/>
          </p:cNvSpPr>
          <p:nvPr/>
        </p:nvSpPr>
        <p:spPr bwMode="auto">
          <a:xfrm>
            <a:off x="6324600" y="2667000"/>
            <a:ext cx="2362200"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800">
                <a:solidFill>
                  <a:schemeClr val="bg1"/>
                </a:solidFill>
              </a:rPr>
              <a:t>7 Provide sentence starters / connectives</a:t>
            </a:r>
          </a:p>
        </p:txBody>
      </p:sp>
      <p:sp>
        <p:nvSpPr>
          <p:cNvPr id="184329" name="Text Box 12">
            <a:extLst>
              <a:ext uri="{FF2B5EF4-FFF2-40B4-BE49-F238E27FC236}">
                <a16:creationId xmlns:a16="http://schemas.microsoft.com/office/drawing/2014/main" id="{289044AA-B0D9-CF43-AD91-7991B30A3827}"/>
              </a:ext>
            </a:extLst>
          </p:cNvPr>
          <p:cNvSpPr txBox="1">
            <a:spLocks noChangeArrowheads="1"/>
          </p:cNvSpPr>
          <p:nvPr/>
        </p:nvSpPr>
        <p:spPr bwMode="auto">
          <a:xfrm>
            <a:off x="6324600" y="3886200"/>
            <a:ext cx="2362200" cy="9159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800">
                <a:solidFill>
                  <a:schemeClr val="bg1"/>
                </a:solidFill>
              </a:rPr>
              <a:t>8 Give some indication of how the task will be assessed</a:t>
            </a:r>
          </a:p>
        </p:txBody>
      </p:sp>
    </p:spTree>
    <p:extLst>
      <p:ext uri="{BB962C8B-B14F-4D97-AF65-F5344CB8AC3E}">
        <p14:creationId xmlns:p14="http://schemas.microsoft.com/office/powerpoint/2010/main" val="33418271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6AC4EA91-D785-6E44-AE36-F13AF7A7DF07}"/>
              </a:ext>
            </a:extLst>
          </p:cNvPr>
          <p:cNvSpPr>
            <a:spLocks noGrp="1" noChangeArrowheads="1"/>
          </p:cNvSpPr>
          <p:nvPr>
            <p:ph type="ctrTitle"/>
          </p:nvPr>
        </p:nvSpPr>
        <p:spPr>
          <a:xfrm>
            <a:off x="1295400" y="533400"/>
            <a:ext cx="5181600" cy="838200"/>
          </a:xfrm>
        </p:spPr>
        <p:txBody>
          <a:bodyPr/>
          <a:lstStyle/>
          <a:p>
            <a:pPr eaLnBrk="1" hangingPunct="1"/>
            <a:r>
              <a:rPr lang="en-US" altLang="en-US">
                <a:latin typeface="Impact" panose="020B0806030902050204" pitchFamily="34" charset="0"/>
              </a:rPr>
              <a:t>LITERACY IMPACT!</a:t>
            </a:r>
            <a:endParaRPr lang="en-US" altLang="en-US"/>
          </a:p>
        </p:txBody>
      </p:sp>
      <p:sp>
        <p:nvSpPr>
          <p:cNvPr id="186372" name="Line 4">
            <a:extLst>
              <a:ext uri="{FF2B5EF4-FFF2-40B4-BE49-F238E27FC236}">
                <a16:creationId xmlns:a16="http://schemas.microsoft.com/office/drawing/2014/main" id="{C228716E-C426-E74D-AF38-52C4002D2C38}"/>
              </a:ext>
            </a:extLst>
          </p:cNvPr>
          <p:cNvSpPr>
            <a:spLocks noChangeShapeType="1"/>
          </p:cNvSpPr>
          <p:nvPr/>
        </p:nvSpPr>
        <p:spPr bwMode="auto">
          <a:xfrm>
            <a:off x="1676400" y="1247775"/>
            <a:ext cx="678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373" name="Text Box 5">
            <a:extLst>
              <a:ext uri="{FF2B5EF4-FFF2-40B4-BE49-F238E27FC236}">
                <a16:creationId xmlns:a16="http://schemas.microsoft.com/office/drawing/2014/main" id="{C6117F08-6E6A-9249-AEF5-86824F91F436}"/>
              </a:ext>
            </a:extLst>
          </p:cNvPr>
          <p:cNvSpPr txBox="1">
            <a:spLocks noChangeArrowheads="1"/>
          </p:cNvSpPr>
          <p:nvPr/>
        </p:nvSpPr>
        <p:spPr bwMode="auto">
          <a:xfrm>
            <a:off x="914400" y="22098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dirty="0">
                <a:solidFill>
                  <a:schemeClr val="bg1"/>
                </a:solidFill>
              </a:rPr>
              <a:t>For teachers of </a:t>
            </a:r>
            <a:r>
              <a:rPr lang="en-US" altLang="en-US" b="1" dirty="0">
                <a:solidFill>
                  <a:schemeClr val="bg1"/>
                </a:solidFill>
              </a:rPr>
              <a:t>humanities</a:t>
            </a:r>
            <a:r>
              <a:rPr lang="en-US" altLang="en-US" dirty="0">
                <a:solidFill>
                  <a:schemeClr val="bg1"/>
                </a:solidFill>
              </a:rPr>
              <a:t> subjects …</a:t>
            </a:r>
          </a:p>
        </p:txBody>
      </p:sp>
      <p:sp>
        <p:nvSpPr>
          <p:cNvPr id="262151" name="Text Box 7">
            <a:extLst>
              <a:ext uri="{FF2B5EF4-FFF2-40B4-BE49-F238E27FC236}">
                <a16:creationId xmlns:a16="http://schemas.microsoft.com/office/drawing/2014/main" id="{A5356878-982D-8D4A-844A-47543C342D62}"/>
              </a:ext>
            </a:extLst>
          </p:cNvPr>
          <p:cNvSpPr txBox="1">
            <a:spLocks noChangeArrowheads="1"/>
          </p:cNvSpPr>
          <p:nvPr/>
        </p:nvSpPr>
        <p:spPr bwMode="auto">
          <a:xfrm>
            <a:off x="990600" y="2971800"/>
            <a:ext cx="7162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buFont typeface="Arial" panose="020B0604020202020204" pitchFamily="34" charset="0"/>
              <a:buAutoNum type="arabicPeriod"/>
            </a:pPr>
            <a:r>
              <a:rPr lang="en-US" altLang="en-US" b="1" dirty="0">
                <a:solidFill>
                  <a:schemeClr val="bg1"/>
                </a:solidFill>
              </a:rPr>
              <a:t>Readability</a:t>
            </a:r>
            <a:r>
              <a:rPr lang="en-US" altLang="en-US" dirty="0">
                <a:solidFill>
                  <a:schemeClr val="bg1"/>
                </a:solidFill>
              </a:rPr>
              <a:t> through questions, subheadings, layout</a:t>
            </a:r>
          </a:p>
          <a:p>
            <a:pPr>
              <a:spcBef>
                <a:spcPct val="50000"/>
              </a:spcBef>
              <a:buFont typeface="Arial" panose="020B0604020202020204" pitchFamily="34" charset="0"/>
              <a:buAutoNum type="arabicPeriod"/>
            </a:pPr>
            <a:r>
              <a:rPr lang="en-US" altLang="en-US" dirty="0">
                <a:solidFill>
                  <a:schemeClr val="bg1"/>
                </a:solidFill>
              </a:rPr>
              <a:t>Use of </a:t>
            </a:r>
            <a:r>
              <a:rPr lang="en-US" altLang="en-US" b="1" dirty="0">
                <a:solidFill>
                  <a:schemeClr val="bg1"/>
                </a:solidFill>
              </a:rPr>
              <a:t>connectives</a:t>
            </a:r>
            <a:r>
              <a:rPr lang="en-US" altLang="en-US" dirty="0">
                <a:solidFill>
                  <a:schemeClr val="bg1"/>
                </a:solidFill>
              </a:rPr>
              <a:t> like </a:t>
            </a:r>
            <a:r>
              <a:rPr lang="en-US" altLang="en-US" i="1" dirty="0">
                <a:solidFill>
                  <a:schemeClr val="bg1"/>
                </a:solidFill>
              </a:rPr>
              <a:t>later, despite this, although</a:t>
            </a:r>
          </a:p>
          <a:p>
            <a:pPr>
              <a:spcBef>
                <a:spcPct val="50000"/>
              </a:spcBef>
              <a:buFont typeface="Arial" panose="020B0604020202020204" pitchFamily="34" charset="0"/>
              <a:buAutoNum type="arabicPeriod"/>
            </a:pPr>
            <a:r>
              <a:rPr lang="en-US" altLang="en-US" b="1" dirty="0">
                <a:solidFill>
                  <a:schemeClr val="bg1"/>
                </a:solidFill>
              </a:rPr>
              <a:t>Formality</a:t>
            </a:r>
            <a:r>
              <a:rPr lang="en-US" altLang="en-US" dirty="0">
                <a:solidFill>
                  <a:schemeClr val="bg1"/>
                </a:solidFill>
              </a:rPr>
              <a:t> (eg essay style that avoids “I” and emotion)</a:t>
            </a:r>
          </a:p>
        </p:txBody>
      </p:sp>
    </p:spTree>
    <p:extLst>
      <p:ext uri="{BB962C8B-B14F-4D97-AF65-F5344CB8AC3E}">
        <p14:creationId xmlns:p14="http://schemas.microsoft.com/office/powerpoint/2010/main" val="487159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2151">
                                            <p:txEl>
                                              <p:pRg st="0" end="0"/>
                                            </p:txEl>
                                          </p:spTgt>
                                        </p:tgtEl>
                                        <p:attrNameLst>
                                          <p:attrName>style.visibility</p:attrName>
                                        </p:attrNameLst>
                                      </p:cBhvr>
                                      <p:to>
                                        <p:strVal val="visible"/>
                                      </p:to>
                                    </p:set>
                                    <p:animEffect transition="in" filter="wipe(down)">
                                      <p:cBhvr>
                                        <p:cTn id="7" dur="500"/>
                                        <p:tgtEl>
                                          <p:spTgt spid="2621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2151">
                                            <p:txEl>
                                              <p:pRg st="1" end="1"/>
                                            </p:txEl>
                                          </p:spTgt>
                                        </p:tgtEl>
                                        <p:attrNameLst>
                                          <p:attrName>style.visibility</p:attrName>
                                        </p:attrNameLst>
                                      </p:cBhvr>
                                      <p:to>
                                        <p:strVal val="visible"/>
                                      </p:to>
                                    </p:set>
                                    <p:animEffect transition="in" filter="wipe(down)">
                                      <p:cBhvr>
                                        <p:cTn id="12" dur="500"/>
                                        <p:tgtEl>
                                          <p:spTgt spid="2621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2151">
                                            <p:txEl>
                                              <p:pRg st="2" end="2"/>
                                            </p:txEl>
                                          </p:spTgt>
                                        </p:tgtEl>
                                        <p:attrNameLst>
                                          <p:attrName>style.visibility</p:attrName>
                                        </p:attrNameLst>
                                      </p:cBhvr>
                                      <p:to>
                                        <p:strVal val="visible"/>
                                      </p:to>
                                    </p:set>
                                    <p:animEffect transition="in" filter="wipe(down)">
                                      <p:cBhvr>
                                        <p:cTn id="17" dur="500"/>
                                        <p:tgtEl>
                                          <p:spTgt spid="2621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51"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6662B5C0-2C05-6649-9062-E6E62D090A8E}"/>
              </a:ext>
            </a:extLst>
          </p:cNvPr>
          <p:cNvSpPr>
            <a:spLocks noGrp="1" noChangeArrowheads="1"/>
          </p:cNvSpPr>
          <p:nvPr>
            <p:ph type="ctrTitle"/>
          </p:nvPr>
        </p:nvSpPr>
        <p:spPr>
          <a:xfrm>
            <a:off x="1295400" y="533400"/>
            <a:ext cx="5181600" cy="838200"/>
          </a:xfrm>
        </p:spPr>
        <p:txBody>
          <a:bodyPr/>
          <a:lstStyle/>
          <a:p>
            <a:pPr eaLnBrk="1" hangingPunct="1"/>
            <a:r>
              <a:rPr lang="en-US" altLang="en-US">
                <a:latin typeface="Impact" panose="020B0806030902050204" pitchFamily="34" charset="0"/>
              </a:rPr>
              <a:t>LITERACY IMPACT!</a:t>
            </a:r>
            <a:endParaRPr lang="en-US" altLang="en-US"/>
          </a:p>
        </p:txBody>
      </p:sp>
      <p:sp>
        <p:nvSpPr>
          <p:cNvPr id="188420" name="Line 4">
            <a:extLst>
              <a:ext uri="{FF2B5EF4-FFF2-40B4-BE49-F238E27FC236}">
                <a16:creationId xmlns:a16="http://schemas.microsoft.com/office/drawing/2014/main" id="{05789FAF-16FA-3447-B592-D724513116CF}"/>
              </a:ext>
            </a:extLst>
          </p:cNvPr>
          <p:cNvSpPr>
            <a:spLocks noChangeShapeType="1"/>
          </p:cNvSpPr>
          <p:nvPr/>
        </p:nvSpPr>
        <p:spPr bwMode="auto">
          <a:xfrm>
            <a:off x="1676400" y="1247775"/>
            <a:ext cx="678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8421" name="Text Box 5">
            <a:extLst>
              <a:ext uri="{FF2B5EF4-FFF2-40B4-BE49-F238E27FC236}">
                <a16:creationId xmlns:a16="http://schemas.microsoft.com/office/drawing/2014/main" id="{D778DC22-FCAA-A945-A310-F1EA703977CA}"/>
              </a:ext>
            </a:extLst>
          </p:cNvPr>
          <p:cNvSpPr txBox="1">
            <a:spLocks noChangeArrowheads="1"/>
          </p:cNvSpPr>
          <p:nvPr/>
        </p:nvSpPr>
        <p:spPr bwMode="auto">
          <a:xfrm>
            <a:off x="914400" y="22098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dirty="0">
                <a:solidFill>
                  <a:schemeClr val="bg1"/>
                </a:solidFill>
              </a:rPr>
              <a:t>For teachers of </a:t>
            </a:r>
            <a:r>
              <a:rPr lang="en-US" altLang="en-US" b="1" dirty="0">
                <a:solidFill>
                  <a:schemeClr val="bg1"/>
                </a:solidFill>
              </a:rPr>
              <a:t>Science</a:t>
            </a:r>
            <a:r>
              <a:rPr lang="en-US" altLang="en-US" dirty="0">
                <a:solidFill>
                  <a:schemeClr val="bg1"/>
                </a:solidFill>
              </a:rPr>
              <a:t> subjects …</a:t>
            </a:r>
          </a:p>
        </p:txBody>
      </p:sp>
      <p:sp>
        <p:nvSpPr>
          <p:cNvPr id="322566" name="Text Box 6">
            <a:extLst>
              <a:ext uri="{FF2B5EF4-FFF2-40B4-BE49-F238E27FC236}">
                <a16:creationId xmlns:a16="http://schemas.microsoft.com/office/drawing/2014/main" id="{F55FC618-27F8-2D4B-839B-9C2B88673DFE}"/>
              </a:ext>
            </a:extLst>
          </p:cNvPr>
          <p:cNvSpPr txBox="1">
            <a:spLocks noChangeArrowheads="1"/>
          </p:cNvSpPr>
          <p:nvPr/>
        </p:nvSpPr>
        <p:spPr bwMode="auto">
          <a:xfrm>
            <a:off x="990600" y="2971800"/>
            <a:ext cx="7162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buFont typeface="Arial" panose="020B0604020202020204" pitchFamily="34" charset="0"/>
              <a:buAutoNum type="arabicPeriod"/>
            </a:pPr>
            <a:r>
              <a:rPr lang="en-US" altLang="en-US" dirty="0">
                <a:solidFill>
                  <a:schemeClr val="bg1"/>
                </a:solidFill>
              </a:rPr>
              <a:t>Demystifying </a:t>
            </a:r>
            <a:r>
              <a:rPr lang="en-US" altLang="en-US" b="1" dirty="0">
                <a:solidFill>
                  <a:schemeClr val="bg1"/>
                </a:solidFill>
              </a:rPr>
              <a:t>complex vocabulary</a:t>
            </a:r>
            <a:r>
              <a:rPr lang="en-US" altLang="en-US" dirty="0">
                <a:solidFill>
                  <a:schemeClr val="bg1"/>
                </a:solidFill>
              </a:rPr>
              <a:t> (making connections between words)</a:t>
            </a:r>
          </a:p>
          <a:p>
            <a:pPr>
              <a:spcBef>
                <a:spcPct val="50000"/>
              </a:spcBef>
              <a:buFont typeface="Arial" panose="020B0604020202020204" pitchFamily="34" charset="0"/>
              <a:buAutoNum type="arabicPeriod"/>
            </a:pPr>
            <a:r>
              <a:rPr lang="en-US" altLang="en-US" dirty="0">
                <a:solidFill>
                  <a:schemeClr val="bg1"/>
                </a:solidFill>
              </a:rPr>
              <a:t>Modelling an </a:t>
            </a:r>
            <a:r>
              <a:rPr lang="en-US" altLang="en-US" b="1" dirty="0">
                <a:solidFill>
                  <a:schemeClr val="bg1"/>
                </a:solidFill>
              </a:rPr>
              <a:t>impersonal style</a:t>
            </a:r>
            <a:r>
              <a:rPr lang="en-US" altLang="en-US" dirty="0">
                <a:solidFill>
                  <a:schemeClr val="bg1"/>
                </a:solidFill>
              </a:rPr>
              <a:t> (including passive v active)</a:t>
            </a:r>
            <a:endParaRPr lang="en-US" altLang="en-US" i="1" dirty="0">
              <a:solidFill>
                <a:schemeClr val="bg1"/>
              </a:solidFill>
            </a:endParaRPr>
          </a:p>
          <a:p>
            <a:pPr>
              <a:spcBef>
                <a:spcPct val="50000"/>
              </a:spcBef>
              <a:buFont typeface="Arial" panose="020B0604020202020204" pitchFamily="34" charset="0"/>
              <a:buAutoNum type="arabicPeriod"/>
            </a:pPr>
            <a:r>
              <a:rPr lang="en-US" altLang="en-US" dirty="0">
                <a:solidFill>
                  <a:schemeClr val="bg1"/>
                </a:solidFill>
              </a:rPr>
              <a:t>Teaching causal </a:t>
            </a:r>
            <a:r>
              <a:rPr lang="en-US" altLang="en-US" b="1" dirty="0">
                <a:solidFill>
                  <a:schemeClr val="bg1"/>
                </a:solidFill>
              </a:rPr>
              <a:t>connectives</a:t>
            </a:r>
            <a:endParaRPr lang="en-US" altLang="en-US" dirty="0">
              <a:solidFill>
                <a:schemeClr val="bg1"/>
              </a:solidFill>
            </a:endParaRPr>
          </a:p>
        </p:txBody>
      </p:sp>
    </p:spTree>
    <p:extLst>
      <p:ext uri="{BB962C8B-B14F-4D97-AF65-F5344CB8AC3E}">
        <p14:creationId xmlns:p14="http://schemas.microsoft.com/office/powerpoint/2010/main" val="3149577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2566">
                                            <p:txEl>
                                              <p:pRg st="0" end="0"/>
                                            </p:txEl>
                                          </p:spTgt>
                                        </p:tgtEl>
                                        <p:attrNameLst>
                                          <p:attrName>style.visibility</p:attrName>
                                        </p:attrNameLst>
                                      </p:cBhvr>
                                      <p:to>
                                        <p:strVal val="visible"/>
                                      </p:to>
                                    </p:set>
                                    <p:animEffect transition="in" filter="wipe(down)">
                                      <p:cBhvr>
                                        <p:cTn id="7" dur="500"/>
                                        <p:tgtEl>
                                          <p:spTgt spid="3225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2566">
                                            <p:txEl>
                                              <p:pRg st="1" end="1"/>
                                            </p:txEl>
                                          </p:spTgt>
                                        </p:tgtEl>
                                        <p:attrNameLst>
                                          <p:attrName>style.visibility</p:attrName>
                                        </p:attrNameLst>
                                      </p:cBhvr>
                                      <p:to>
                                        <p:strVal val="visible"/>
                                      </p:to>
                                    </p:set>
                                    <p:animEffect transition="in" filter="wipe(down)">
                                      <p:cBhvr>
                                        <p:cTn id="12" dur="500"/>
                                        <p:tgtEl>
                                          <p:spTgt spid="3225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2566">
                                            <p:txEl>
                                              <p:pRg st="2" end="2"/>
                                            </p:txEl>
                                          </p:spTgt>
                                        </p:tgtEl>
                                        <p:attrNameLst>
                                          <p:attrName>style.visibility</p:attrName>
                                        </p:attrNameLst>
                                      </p:cBhvr>
                                      <p:to>
                                        <p:strVal val="visible"/>
                                      </p:to>
                                    </p:set>
                                    <p:animEffect transition="in" filter="wipe(down)">
                                      <p:cBhvr>
                                        <p:cTn id="17" dur="500"/>
                                        <p:tgtEl>
                                          <p:spTgt spid="3225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6"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C0006E-24C5-4948-9A69-E8C03B313E96}"/>
              </a:ext>
            </a:extLst>
          </p:cNvPr>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117763" name="Picture 5" descr="Picture 5.png">
            <a:extLst>
              <a:ext uri="{FF2B5EF4-FFF2-40B4-BE49-F238E27FC236}">
                <a16:creationId xmlns:a16="http://schemas.microsoft.com/office/drawing/2014/main" id="{CBC94448-9535-164D-9FBD-50D09BDD0F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2438" y="23813"/>
            <a:ext cx="10287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a:extLst>
              <a:ext uri="{FF2B5EF4-FFF2-40B4-BE49-F238E27FC236}">
                <a16:creationId xmlns:a16="http://schemas.microsoft.com/office/drawing/2014/main" id="{C94F5FED-AEB4-F047-B07C-46EA26CC59B6}"/>
              </a:ext>
            </a:extLst>
          </p:cNvPr>
          <p:cNvSpPr>
            <a:spLocks noChangeArrowheads="1"/>
          </p:cNvSpPr>
          <p:nvPr/>
        </p:nvSpPr>
        <p:spPr bwMode="auto">
          <a:xfrm>
            <a:off x="1907704" y="1096963"/>
            <a:ext cx="5616575" cy="5040312"/>
          </a:xfrm>
          <a:prstGeom prst="cloudCallout">
            <a:avLst>
              <a:gd name="adj1" fmla="val -79333"/>
              <a:gd name="adj2" fmla="val 51306"/>
            </a:avLst>
          </a:prstGeom>
          <a:gradFill rotWithShape="1">
            <a:gsLst>
              <a:gs pos="0">
                <a:srgbClr val="FFF06C"/>
              </a:gs>
              <a:gs pos="100000">
                <a:srgbClr val="FFCF00"/>
              </a:gs>
            </a:gsLst>
            <a:lin ang="5400000"/>
          </a:gradFill>
          <a:ln w="9525">
            <a:solidFill>
              <a:srgbClr val="FBBE18"/>
            </a:solidFill>
            <a:round/>
            <a:headEnd/>
            <a:tailEnd/>
          </a:ln>
          <a:effectLst>
            <a:outerShdw blurRad="40000" dist="23000" dir="5400000" rotWithShape="0">
              <a:srgbClr val="808080">
                <a:alpha val="34999"/>
              </a:srgbClr>
            </a:outerShdw>
          </a:effectLst>
        </p:spPr>
        <p:txBody>
          <a:bodyPr anchor="ctr"/>
          <a:lstStyle/>
          <a:p>
            <a:pPr algn="ctr">
              <a:defRPr/>
            </a:pPr>
            <a:r>
              <a:rPr lang="en-US" sz="4800" dirty="0">
                <a:latin typeface="+mn-lt"/>
                <a:ea typeface="+mn-ea"/>
              </a:rPr>
              <a:t>Reflection</a:t>
            </a:r>
          </a:p>
          <a:p>
            <a:pPr algn="ctr">
              <a:defRPr/>
            </a:pPr>
            <a:r>
              <a:rPr lang="en-US" sz="4800" dirty="0">
                <a:latin typeface="+mn-lt"/>
                <a:ea typeface="+mn-ea"/>
              </a:rPr>
              <a:t>Questions</a:t>
            </a:r>
          </a:p>
          <a:p>
            <a:pPr algn="ctr">
              <a:defRPr/>
            </a:pPr>
            <a:r>
              <a:rPr lang="en-US" sz="4800" dirty="0">
                <a:latin typeface="+mn-lt"/>
                <a:ea typeface="+mn-ea"/>
              </a:rPr>
              <a:t>Challenges</a:t>
            </a:r>
          </a:p>
        </p:txBody>
      </p:sp>
    </p:spTree>
    <p:extLst>
      <p:ext uri="{BB962C8B-B14F-4D97-AF65-F5344CB8AC3E}">
        <p14:creationId xmlns:p14="http://schemas.microsoft.com/office/powerpoint/2010/main" val="1239904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C7C6C93-D185-8D4A-BAFE-F7AFC4BC5858}"/>
              </a:ext>
            </a:extLst>
          </p:cNvPr>
          <p:cNvSpPr>
            <a:spLocks noGrp="1" noChangeArrowheads="1"/>
          </p:cNvSpPr>
          <p:nvPr>
            <p:ph type="ctrTitle"/>
          </p:nvPr>
        </p:nvSpPr>
        <p:spPr>
          <a:xfrm>
            <a:off x="533400" y="457200"/>
            <a:ext cx="7391400" cy="457200"/>
          </a:xfrm>
        </p:spPr>
        <p:txBody>
          <a:bodyPr/>
          <a:lstStyle/>
          <a:p>
            <a:pPr algn="l" eaLnBrk="1" hangingPunct="1"/>
            <a:r>
              <a:rPr lang="en-US" altLang="en-US" sz="3600"/>
              <a:t>Literacy strategy: The next phase</a:t>
            </a:r>
            <a:endParaRPr lang="en-US" altLang="en-US"/>
          </a:p>
        </p:txBody>
      </p:sp>
      <p:sp>
        <p:nvSpPr>
          <p:cNvPr id="71683" name="Line 3">
            <a:extLst>
              <a:ext uri="{FF2B5EF4-FFF2-40B4-BE49-F238E27FC236}">
                <a16:creationId xmlns:a16="http://schemas.microsoft.com/office/drawing/2014/main" id="{E6B7532A-D70F-AB47-862D-968DF247536A}"/>
              </a:ext>
            </a:extLst>
          </p:cNvPr>
          <p:cNvSpPr>
            <a:spLocks noChangeShapeType="1"/>
          </p:cNvSpPr>
          <p:nvPr/>
        </p:nvSpPr>
        <p:spPr bwMode="auto">
          <a:xfrm>
            <a:off x="685800" y="990600"/>
            <a:ext cx="815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82996" name="Group 52">
            <a:extLst>
              <a:ext uri="{FF2B5EF4-FFF2-40B4-BE49-F238E27FC236}">
                <a16:creationId xmlns:a16="http://schemas.microsoft.com/office/drawing/2014/main" id="{2CE4DAA9-8088-704D-BDEE-B14568235E04}"/>
              </a:ext>
            </a:extLst>
          </p:cNvPr>
          <p:cNvGraphicFramePr>
            <a:graphicFrameLocks noGrp="1"/>
          </p:cNvGraphicFramePr>
          <p:nvPr>
            <p:extLst>
              <p:ext uri="{D42A27DB-BD31-4B8C-83A1-F6EECF244321}">
                <p14:modId xmlns:p14="http://schemas.microsoft.com/office/powerpoint/2010/main" val="4111389834"/>
              </p:ext>
            </p:extLst>
          </p:nvPr>
        </p:nvGraphicFramePr>
        <p:xfrm>
          <a:off x="800100" y="662789"/>
          <a:ext cx="6858000" cy="5348288"/>
        </p:xfrm>
        <a:graphic>
          <a:graphicData uri="http://schemas.openxmlformats.org/drawingml/2006/table">
            <a:tbl>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5810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bg1"/>
                          </a:solidFill>
                          <a:effectLst/>
                          <a:latin typeface="Arial" charset="0"/>
                          <a:ea typeface="ＭＳ Ｐゴシック" charset="-128"/>
                          <a:cs typeface="ＭＳ Ｐゴシック" charset="-128"/>
                        </a:rPr>
                        <a:t>KEY PLAYER</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bg1"/>
                          </a:solidFill>
                          <a:effectLst/>
                          <a:latin typeface="Arial" charset="0"/>
                          <a:ea typeface="ＭＳ Ｐゴシック" charset="-128"/>
                          <a:cs typeface="ＭＳ Ｐゴシック" charset="-128"/>
                        </a:rPr>
                        <a:t>NEXT STEPS</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95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ＭＳ Ｐゴシック" charset="-128"/>
                          <a:cs typeface="ＭＳ Ｐゴシック" charset="-128"/>
                        </a:rPr>
                        <a:t>Head</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a typeface="ＭＳ Ｐゴシック" charset="-128"/>
                        <a:cs typeface="ＭＳ Ｐゴシック" charset="-128"/>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a typeface="ＭＳ Ｐゴシック" charset="-128"/>
                        <a:cs typeface="ＭＳ Ｐゴシック" charset="-128"/>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10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ＭＳ Ｐゴシック" charset="-128"/>
                          <a:cs typeface="ＭＳ Ｐゴシック" charset="-128"/>
                        </a:rPr>
                        <a:t>You</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a typeface="ＭＳ Ｐゴシック" charset="-128"/>
                        <a:cs typeface="ＭＳ Ｐゴシック" charset="-128"/>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a typeface="ＭＳ Ｐゴシック" charset="-128"/>
                        <a:cs typeface="ＭＳ Ｐゴシック" charset="-128"/>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0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ＭＳ Ｐゴシック" charset="-128"/>
                          <a:cs typeface="ＭＳ Ｐゴシック" charset="-128"/>
                        </a:rPr>
                        <a:t>SENCO</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a typeface="ＭＳ Ｐゴシック" charset="-128"/>
                        <a:cs typeface="ＭＳ Ｐゴシック" charset="-128"/>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10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ＭＳ Ｐゴシック" charset="-128"/>
                          <a:cs typeface="ＭＳ Ｐゴシック" charset="-128"/>
                        </a:rPr>
                        <a:t>Teachers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a typeface="ＭＳ Ｐゴシック" charset="-128"/>
                        <a:cs typeface="ＭＳ Ｐゴシック" charset="-128"/>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a typeface="ＭＳ Ｐゴシック" charset="-128"/>
                        <a:cs typeface="ＭＳ Ｐゴシック" charset="-128"/>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12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ＭＳ Ｐゴシック" charset="-128"/>
                          <a:cs typeface="ＭＳ Ｐゴシック" charset="-128"/>
                        </a:rPr>
                        <a:t>Teaching assistants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a typeface="ＭＳ Ｐゴシック" charset="-128"/>
                        <a:cs typeface="ＭＳ Ｐゴシック" charset="-128"/>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a typeface="ＭＳ Ｐゴシック" charset="-128"/>
                        <a:cs typeface="ＭＳ Ｐゴシック" charset="-128"/>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810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ＭＳ Ｐゴシック" charset="-128"/>
                          <a:cs typeface="ＭＳ Ｐゴシック" charset="-128"/>
                        </a:rPr>
                        <a:t>Governors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a typeface="ＭＳ Ｐゴシック" charset="-128"/>
                        <a:cs typeface="ＭＳ Ｐゴシック" charset="-128"/>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a typeface="ＭＳ Ｐゴシック" charset="-128"/>
                        <a:cs typeface="ＭＳ Ｐゴシック" charset="-128"/>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10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ＭＳ Ｐゴシック" charset="-128"/>
                          <a:cs typeface="ＭＳ Ｐゴシック" charset="-128"/>
                        </a:rPr>
                        <a:t>Librarian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a typeface="ＭＳ Ｐゴシック" charset="-128"/>
                        <a:cs typeface="ＭＳ Ｐゴシック" charset="-128"/>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a typeface="ＭＳ Ｐゴシック" charset="-128"/>
                        <a:cs typeface="ＭＳ Ｐゴシック" charset="-128"/>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10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ＭＳ Ｐゴシック" charset="-128"/>
                          <a:cs typeface="ＭＳ Ｐゴシック" charset="-128"/>
                        </a:rPr>
                        <a:t>Tutors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a typeface="ＭＳ Ｐゴシック" charset="-128"/>
                        <a:cs typeface="ＭＳ Ｐゴシック" charset="-128"/>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36266710"/>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afterEffect">
                                  <p:stCondLst>
                                    <p:cond delay="0"/>
                                  </p:stCondLst>
                                  <p:childTnLst>
                                    <p:set>
                                      <p:cBhvr>
                                        <p:cTn id="6" dur="1" fill="hold">
                                          <p:stCondLst>
                                            <p:cond delay="0"/>
                                          </p:stCondLst>
                                        </p:cTn>
                                        <p:tgtEl>
                                          <p:spTgt spid="82996"/>
                                        </p:tgtEl>
                                        <p:attrNameLst>
                                          <p:attrName>style.visibility</p:attrName>
                                        </p:attrNameLst>
                                      </p:cBhvr>
                                      <p:to>
                                        <p:strVal val="visible"/>
                                      </p:to>
                                    </p:set>
                                    <p:animEffect transition="in" filter="checkerboard(down)">
                                      <p:cBhvr>
                                        <p:cTn id="7" dur="500"/>
                                        <p:tgtEl>
                                          <p:spTgt spid="82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a:solidFill>
                  <a:schemeClr val="bg1"/>
                </a:solidFill>
              </a:rPr>
              <a:t>Key Messages: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9" name="TextBox 8"/>
          <p:cNvSpPr txBox="1"/>
          <p:nvPr/>
        </p:nvSpPr>
        <p:spPr>
          <a:xfrm>
            <a:off x="1495702" y="3043922"/>
            <a:ext cx="7086600" cy="646331"/>
          </a:xfrm>
          <a:prstGeom prst="rect">
            <a:avLst/>
          </a:prstGeom>
          <a:noFill/>
        </p:spPr>
        <p:txBody>
          <a:bodyPr wrap="square" rtlCol="0">
            <a:spAutoFit/>
          </a:bodyPr>
          <a:lstStyle/>
          <a:p>
            <a:pPr algn="ctr"/>
            <a:r>
              <a:rPr lang="en-US" sz="3600" dirty="0">
                <a:solidFill>
                  <a:schemeClr val="bg1"/>
                </a:solidFill>
              </a:rPr>
              <a:t>This is about teacher expertise</a:t>
            </a:r>
            <a:endParaRPr lang="en-US" sz="3600" dirty="0">
              <a:solidFill>
                <a:srgbClr val="FFFF00"/>
              </a:solidFill>
            </a:endParaRPr>
          </a:p>
        </p:txBody>
      </p:sp>
      <p:sp>
        <p:nvSpPr>
          <p:cNvPr id="10" name="TextBox 9"/>
          <p:cNvSpPr txBox="1"/>
          <p:nvPr/>
        </p:nvSpPr>
        <p:spPr>
          <a:xfrm>
            <a:off x="457200" y="2743200"/>
            <a:ext cx="762000" cy="2800767"/>
          </a:xfrm>
          <a:prstGeom prst="rect">
            <a:avLst/>
          </a:prstGeom>
          <a:noFill/>
        </p:spPr>
        <p:txBody>
          <a:bodyPr wrap="square" rtlCol="0">
            <a:spAutoFit/>
          </a:bodyPr>
          <a:lstStyle/>
          <a:p>
            <a:r>
              <a:rPr lang="en-US" sz="8800" dirty="0">
                <a:solidFill>
                  <a:srgbClr val="FFFF00"/>
                </a:solidFill>
              </a:rPr>
              <a:t>1</a:t>
            </a:r>
          </a:p>
        </p:txBody>
      </p:sp>
    </p:spTree>
    <p:extLst>
      <p:ext uri="{BB962C8B-B14F-4D97-AF65-F5344CB8AC3E}">
        <p14:creationId xmlns:p14="http://schemas.microsoft.com/office/powerpoint/2010/main" val="251065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a:solidFill>
                  <a:schemeClr val="bg1"/>
                </a:solidFill>
              </a:rPr>
              <a:t>Key Messages: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9" name="TextBox 8"/>
          <p:cNvSpPr txBox="1"/>
          <p:nvPr/>
        </p:nvSpPr>
        <p:spPr>
          <a:xfrm>
            <a:off x="1447800" y="2743200"/>
            <a:ext cx="7086600" cy="2308324"/>
          </a:xfrm>
          <a:prstGeom prst="rect">
            <a:avLst/>
          </a:prstGeom>
          <a:noFill/>
        </p:spPr>
        <p:txBody>
          <a:bodyPr wrap="square" rtlCol="0">
            <a:spAutoFit/>
          </a:bodyPr>
          <a:lstStyle/>
          <a:p>
            <a:pPr algn="ctr"/>
            <a:r>
              <a:rPr lang="en-US" sz="3600" dirty="0">
                <a:solidFill>
                  <a:schemeClr val="bg1"/>
                </a:solidFill>
              </a:rPr>
              <a:t>‘Every teacher in English is a teacher of English’ is now placed centre-stage – with carrot and stick to help make it happen</a:t>
            </a:r>
            <a:endParaRPr lang="en-US" sz="3600" dirty="0">
              <a:solidFill>
                <a:srgbClr val="FFFF00"/>
              </a:solidFill>
            </a:endParaRPr>
          </a:p>
        </p:txBody>
      </p:sp>
      <p:sp>
        <p:nvSpPr>
          <p:cNvPr id="10" name="TextBox 9"/>
          <p:cNvSpPr txBox="1"/>
          <p:nvPr/>
        </p:nvSpPr>
        <p:spPr>
          <a:xfrm>
            <a:off x="457200" y="2743200"/>
            <a:ext cx="762000" cy="2800767"/>
          </a:xfrm>
          <a:prstGeom prst="rect">
            <a:avLst/>
          </a:prstGeom>
          <a:noFill/>
        </p:spPr>
        <p:txBody>
          <a:bodyPr wrap="square" rtlCol="0">
            <a:spAutoFit/>
          </a:bodyPr>
          <a:lstStyle/>
          <a:p>
            <a:r>
              <a:rPr lang="en-US" sz="8800" dirty="0">
                <a:solidFill>
                  <a:srgbClr val="FFFF00"/>
                </a:solidFill>
              </a:rPr>
              <a:t>2</a:t>
            </a:r>
          </a:p>
        </p:txBody>
      </p:sp>
    </p:spTree>
    <p:extLst>
      <p:ext uri="{BB962C8B-B14F-4D97-AF65-F5344CB8AC3E}">
        <p14:creationId xmlns:p14="http://schemas.microsoft.com/office/powerpoint/2010/main" val="367356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108391">
            <a:off x="3398167" y="1755811"/>
            <a:ext cx="2455700" cy="3403600"/>
          </a:xfrm>
          <a:prstGeom prst="rect">
            <a:avLst/>
          </a:prstGeom>
        </p:spPr>
      </p:pic>
      <p:sp>
        <p:nvSpPr>
          <p:cNvPr id="5" name="TextBox 4"/>
          <p:cNvSpPr txBox="1"/>
          <p:nvPr/>
        </p:nvSpPr>
        <p:spPr>
          <a:xfrm>
            <a:off x="104361" y="1051063"/>
            <a:ext cx="589768" cy="715581"/>
          </a:xfrm>
          <a:prstGeom prst="rect">
            <a:avLst/>
          </a:prstGeom>
          <a:noFill/>
        </p:spPr>
        <p:txBody>
          <a:bodyPr wrap="square" rtlCol="0">
            <a:spAutoFit/>
          </a:bodyPr>
          <a:lstStyle/>
          <a:p>
            <a:r>
              <a:rPr lang="en-US" sz="4050" dirty="0"/>
              <a:t>1</a:t>
            </a:r>
          </a:p>
        </p:txBody>
      </p:sp>
    </p:spTree>
    <p:extLst>
      <p:ext uri="{BB962C8B-B14F-4D97-AF65-F5344CB8AC3E}">
        <p14:creationId xmlns:p14="http://schemas.microsoft.com/office/powerpoint/2010/main" val="21531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a:solidFill>
                  <a:schemeClr val="bg1"/>
                </a:solidFill>
              </a:rPr>
              <a:t>Key Messages: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9" name="TextBox 8"/>
          <p:cNvSpPr txBox="1"/>
          <p:nvPr/>
        </p:nvSpPr>
        <p:spPr>
          <a:xfrm>
            <a:off x="1219200" y="2170195"/>
            <a:ext cx="7086600" cy="2862322"/>
          </a:xfrm>
          <a:prstGeom prst="rect">
            <a:avLst/>
          </a:prstGeom>
          <a:noFill/>
        </p:spPr>
        <p:txBody>
          <a:bodyPr wrap="square" rtlCol="0">
            <a:spAutoFit/>
          </a:bodyPr>
          <a:lstStyle/>
          <a:p>
            <a:pPr algn="ctr"/>
            <a:r>
              <a:rPr lang="en-US" sz="3600" dirty="0">
                <a:solidFill>
                  <a:schemeClr val="bg1"/>
                </a:solidFill>
              </a:rPr>
              <a:t>Rethink systems:</a:t>
            </a:r>
          </a:p>
          <a:p>
            <a:pPr algn="ctr"/>
            <a:r>
              <a:rPr lang="en-US" sz="3600" dirty="0">
                <a:solidFill>
                  <a:schemeClr val="bg1"/>
                </a:solidFill>
              </a:rPr>
              <a:t>Performance management</a:t>
            </a:r>
          </a:p>
          <a:p>
            <a:pPr algn="ctr"/>
            <a:r>
              <a:rPr lang="en-US" sz="3600" dirty="0">
                <a:solidFill>
                  <a:schemeClr val="bg1"/>
                </a:solidFill>
              </a:rPr>
              <a:t>Training</a:t>
            </a:r>
          </a:p>
          <a:p>
            <a:pPr algn="ctr"/>
            <a:r>
              <a:rPr lang="en-US" sz="3600" dirty="0">
                <a:solidFill>
                  <a:schemeClr val="bg1"/>
                </a:solidFill>
              </a:rPr>
              <a:t>Use of TAs </a:t>
            </a:r>
          </a:p>
          <a:p>
            <a:pPr algn="ctr"/>
            <a:r>
              <a:rPr lang="en-US" sz="3600" dirty="0">
                <a:solidFill>
                  <a:schemeClr val="bg1"/>
                </a:solidFill>
              </a:rPr>
              <a:t>Role of the Librarian</a:t>
            </a:r>
          </a:p>
        </p:txBody>
      </p:sp>
      <p:sp>
        <p:nvSpPr>
          <p:cNvPr id="10" name="TextBox 9"/>
          <p:cNvSpPr txBox="1"/>
          <p:nvPr/>
        </p:nvSpPr>
        <p:spPr>
          <a:xfrm>
            <a:off x="457200" y="2743200"/>
            <a:ext cx="762000" cy="2800767"/>
          </a:xfrm>
          <a:prstGeom prst="rect">
            <a:avLst/>
          </a:prstGeom>
          <a:noFill/>
        </p:spPr>
        <p:txBody>
          <a:bodyPr wrap="square" rtlCol="0">
            <a:spAutoFit/>
          </a:bodyPr>
          <a:lstStyle/>
          <a:p>
            <a:r>
              <a:rPr lang="en-US" sz="8800" dirty="0">
                <a:solidFill>
                  <a:srgbClr val="FFFF00"/>
                </a:solidFill>
              </a:rPr>
              <a:t>3</a:t>
            </a:r>
          </a:p>
        </p:txBody>
      </p:sp>
    </p:spTree>
    <p:extLst>
      <p:ext uri="{BB962C8B-B14F-4D97-AF65-F5344CB8AC3E}">
        <p14:creationId xmlns:p14="http://schemas.microsoft.com/office/powerpoint/2010/main" val="247245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a:solidFill>
                  <a:schemeClr val="bg1"/>
                </a:solidFill>
              </a:rPr>
              <a:t>Key Messages: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9" name="TextBox 8"/>
          <p:cNvSpPr txBox="1"/>
          <p:nvPr/>
        </p:nvSpPr>
        <p:spPr>
          <a:xfrm>
            <a:off x="1426130" y="2420888"/>
            <a:ext cx="7086600" cy="2308324"/>
          </a:xfrm>
          <a:prstGeom prst="rect">
            <a:avLst/>
          </a:prstGeom>
          <a:noFill/>
        </p:spPr>
        <p:txBody>
          <a:bodyPr wrap="square" rtlCol="0">
            <a:spAutoFit/>
          </a:bodyPr>
          <a:lstStyle/>
          <a:p>
            <a:pPr algn="ctr"/>
            <a:r>
              <a:rPr lang="en-US" sz="3600" dirty="0">
                <a:solidFill>
                  <a:schemeClr val="bg1"/>
                </a:solidFill>
              </a:rPr>
              <a:t>Teachers need to see how good and outstanding teachers make implicit skills explicit, so …</a:t>
            </a:r>
          </a:p>
          <a:p>
            <a:pPr algn="ctr"/>
            <a:endParaRPr lang="en-US" sz="3600" dirty="0">
              <a:solidFill>
                <a:schemeClr val="bg1"/>
              </a:solidFill>
            </a:endParaRPr>
          </a:p>
        </p:txBody>
      </p:sp>
      <p:sp>
        <p:nvSpPr>
          <p:cNvPr id="10" name="TextBox 9"/>
          <p:cNvSpPr txBox="1"/>
          <p:nvPr/>
        </p:nvSpPr>
        <p:spPr>
          <a:xfrm>
            <a:off x="457200" y="2743200"/>
            <a:ext cx="762000" cy="2800767"/>
          </a:xfrm>
          <a:prstGeom prst="rect">
            <a:avLst/>
          </a:prstGeom>
          <a:noFill/>
        </p:spPr>
        <p:txBody>
          <a:bodyPr wrap="square" rtlCol="0">
            <a:spAutoFit/>
          </a:bodyPr>
          <a:lstStyle/>
          <a:p>
            <a:r>
              <a:rPr lang="en-US" sz="8800" dirty="0">
                <a:solidFill>
                  <a:srgbClr val="FFFF00"/>
                </a:solidFill>
              </a:rPr>
              <a:t>4</a:t>
            </a:r>
          </a:p>
        </p:txBody>
      </p:sp>
      <p:sp>
        <p:nvSpPr>
          <p:cNvPr id="7" name="TextBox 6"/>
          <p:cNvSpPr txBox="1"/>
          <p:nvPr/>
        </p:nvSpPr>
        <p:spPr>
          <a:xfrm>
            <a:off x="1578530" y="4343638"/>
            <a:ext cx="7086600" cy="1200329"/>
          </a:xfrm>
          <a:prstGeom prst="rect">
            <a:avLst/>
          </a:prstGeom>
          <a:noFill/>
        </p:spPr>
        <p:txBody>
          <a:bodyPr wrap="square" rtlCol="0">
            <a:spAutoFit/>
          </a:bodyPr>
          <a:lstStyle/>
          <a:p>
            <a:pPr algn="ctr"/>
            <a:r>
              <a:rPr lang="en-US" sz="3600" dirty="0">
                <a:solidFill>
                  <a:schemeClr val="bg1"/>
                </a:solidFill>
              </a:rPr>
              <a:t>develop a team of classroom coaches</a:t>
            </a:r>
          </a:p>
        </p:txBody>
      </p:sp>
    </p:spTree>
    <p:extLst>
      <p:ext uri="{BB962C8B-B14F-4D97-AF65-F5344CB8AC3E}">
        <p14:creationId xmlns:p14="http://schemas.microsoft.com/office/powerpoint/2010/main" val="426651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a:solidFill>
                  <a:schemeClr val="bg1"/>
                </a:solidFill>
              </a:rPr>
              <a:t>Key Messages: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9" name="TextBox 8"/>
          <p:cNvSpPr txBox="1"/>
          <p:nvPr/>
        </p:nvSpPr>
        <p:spPr>
          <a:xfrm>
            <a:off x="1447800" y="2743200"/>
            <a:ext cx="7086600" cy="1754327"/>
          </a:xfrm>
          <a:prstGeom prst="rect">
            <a:avLst/>
          </a:prstGeom>
          <a:noFill/>
        </p:spPr>
        <p:txBody>
          <a:bodyPr wrap="square" rtlCol="0">
            <a:spAutoFit/>
          </a:bodyPr>
          <a:lstStyle/>
          <a:p>
            <a:pPr algn="ctr"/>
            <a:r>
              <a:rPr lang="en-US" sz="3600" dirty="0">
                <a:solidFill>
                  <a:schemeClr val="bg1"/>
                </a:solidFill>
              </a:rPr>
              <a:t>Every school needs an astringent culture of evaluation that leads to action</a:t>
            </a:r>
          </a:p>
        </p:txBody>
      </p:sp>
      <p:sp>
        <p:nvSpPr>
          <p:cNvPr id="10" name="TextBox 9"/>
          <p:cNvSpPr txBox="1"/>
          <p:nvPr/>
        </p:nvSpPr>
        <p:spPr>
          <a:xfrm>
            <a:off x="457200" y="2743200"/>
            <a:ext cx="762000" cy="2800767"/>
          </a:xfrm>
          <a:prstGeom prst="rect">
            <a:avLst/>
          </a:prstGeom>
          <a:noFill/>
        </p:spPr>
        <p:txBody>
          <a:bodyPr wrap="square" rtlCol="0">
            <a:spAutoFit/>
          </a:bodyPr>
          <a:lstStyle/>
          <a:p>
            <a:r>
              <a:rPr lang="en-US" sz="8800" dirty="0">
                <a:solidFill>
                  <a:srgbClr val="FFFF00"/>
                </a:solidFill>
              </a:rPr>
              <a:t>5</a:t>
            </a:r>
          </a:p>
        </p:txBody>
      </p:sp>
    </p:spTree>
    <p:extLst>
      <p:ext uri="{BB962C8B-B14F-4D97-AF65-F5344CB8AC3E}">
        <p14:creationId xmlns:p14="http://schemas.microsoft.com/office/powerpoint/2010/main" val="102335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a:solidFill>
                  <a:schemeClr val="bg1"/>
                </a:solidFill>
              </a:rPr>
              <a:t>Key Messages: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9" name="TextBox 8"/>
          <p:cNvSpPr txBox="1"/>
          <p:nvPr/>
        </p:nvSpPr>
        <p:spPr>
          <a:xfrm>
            <a:off x="1447800" y="3066365"/>
            <a:ext cx="7086600" cy="1200329"/>
          </a:xfrm>
          <a:prstGeom prst="rect">
            <a:avLst/>
          </a:prstGeom>
          <a:noFill/>
        </p:spPr>
        <p:txBody>
          <a:bodyPr wrap="square" rtlCol="0">
            <a:spAutoFit/>
          </a:bodyPr>
          <a:lstStyle/>
          <a:p>
            <a:pPr algn="ctr"/>
            <a:r>
              <a:rPr lang="en-US" sz="3600" dirty="0">
                <a:solidFill>
                  <a:schemeClr val="bg1"/>
                </a:solidFill>
              </a:rPr>
              <a:t>Involve pupils more in feedback: what helps them to learn?</a:t>
            </a:r>
          </a:p>
        </p:txBody>
      </p:sp>
      <p:sp>
        <p:nvSpPr>
          <p:cNvPr id="10" name="TextBox 9"/>
          <p:cNvSpPr txBox="1"/>
          <p:nvPr/>
        </p:nvSpPr>
        <p:spPr>
          <a:xfrm>
            <a:off x="457200" y="2743200"/>
            <a:ext cx="762000" cy="2800767"/>
          </a:xfrm>
          <a:prstGeom prst="rect">
            <a:avLst/>
          </a:prstGeom>
          <a:noFill/>
        </p:spPr>
        <p:txBody>
          <a:bodyPr wrap="square" rtlCol="0">
            <a:spAutoFit/>
          </a:bodyPr>
          <a:lstStyle/>
          <a:p>
            <a:r>
              <a:rPr lang="en-US" sz="8800" dirty="0">
                <a:solidFill>
                  <a:srgbClr val="FFFF00"/>
                </a:solidFill>
              </a:rPr>
              <a:t>6</a:t>
            </a:r>
          </a:p>
        </p:txBody>
      </p:sp>
    </p:spTree>
    <p:extLst>
      <p:ext uri="{BB962C8B-B14F-4D97-AF65-F5344CB8AC3E}">
        <p14:creationId xmlns:p14="http://schemas.microsoft.com/office/powerpoint/2010/main" val="262507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a:solidFill>
                  <a:schemeClr val="bg1"/>
                </a:solidFill>
              </a:rPr>
              <a:t>Key Messages: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9" name="TextBox 8"/>
          <p:cNvSpPr txBox="1"/>
          <p:nvPr/>
        </p:nvSpPr>
        <p:spPr>
          <a:xfrm>
            <a:off x="1447800" y="3066365"/>
            <a:ext cx="7086600" cy="1200329"/>
          </a:xfrm>
          <a:prstGeom prst="rect">
            <a:avLst/>
          </a:prstGeom>
          <a:noFill/>
        </p:spPr>
        <p:txBody>
          <a:bodyPr wrap="square" rtlCol="0">
            <a:spAutoFit/>
          </a:bodyPr>
          <a:lstStyle/>
          <a:p>
            <a:pPr algn="ctr"/>
            <a:r>
              <a:rPr lang="en-US" sz="3600" dirty="0">
                <a:solidFill>
                  <a:schemeClr val="bg1"/>
                </a:solidFill>
              </a:rPr>
              <a:t>Turn fewer blind eyes … but pick your battles</a:t>
            </a:r>
          </a:p>
        </p:txBody>
      </p:sp>
      <p:sp>
        <p:nvSpPr>
          <p:cNvPr id="10" name="TextBox 9"/>
          <p:cNvSpPr txBox="1"/>
          <p:nvPr/>
        </p:nvSpPr>
        <p:spPr>
          <a:xfrm>
            <a:off x="457200" y="2743200"/>
            <a:ext cx="762000" cy="2800767"/>
          </a:xfrm>
          <a:prstGeom prst="rect">
            <a:avLst/>
          </a:prstGeom>
          <a:noFill/>
        </p:spPr>
        <p:txBody>
          <a:bodyPr wrap="square" rtlCol="0">
            <a:spAutoFit/>
          </a:bodyPr>
          <a:lstStyle/>
          <a:p>
            <a:r>
              <a:rPr lang="en-US" sz="8800" dirty="0">
                <a:solidFill>
                  <a:srgbClr val="FFFF00"/>
                </a:solidFill>
              </a:rPr>
              <a:t>7</a:t>
            </a:r>
          </a:p>
        </p:txBody>
      </p:sp>
    </p:spTree>
    <p:extLst>
      <p:ext uri="{BB962C8B-B14F-4D97-AF65-F5344CB8AC3E}">
        <p14:creationId xmlns:p14="http://schemas.microsoft.com/office/powerpoint/2010/main" val="367811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a:solidFill>
                  <a:schemeClr val="bg1"/>
                </a:solidFill>
              </a:rPr>
              <a:t>Key Messages: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9" name="TextBox 8"/>
          <p:cNvSpPr txBox="1"/>
          <p:nvPr/>
        </p:nvSpPr>
        <p:spPr>
          <a:xfrm>
            <a:off x="1447800" y="3066365"/>
            <a:ext cx="7086600" cy="646331"/>
          </a:xfrm>
          <a:prstGeom prst="rect">
            <a:avLst/>
          </a:prstGeom>
          <a:noFill/>
        </p:spPr>
        <p:txBody>
          <a:bodyPr wrap="square" rtlCol="0">
            <a:spAutoFit/>
          </a:bodyPr>
          <a:lstStyle/>
          <a:p>
            <a:pPr algn="ctr"/>
            <a:r>
              <a:rPr lang="en-US" sz="3600" dirty="0">
                <a:solidFill>
                  <a:schemeClr val="bg1"/>
                </a:solidFill>
              </a:rPr>
              <a:t>Celebrate bright-spots</a:t>
            </a:r>
          </a:p>
        </p:txBody>
      </p:sp>
      <p:sp>
        <p:nvSpPr>
          <p:cNvPr id="10" name="TextBox 9"/>
          <p:cNvSpPr txBox="1"/>
          <p:nvPr/>
        </p:nvSpPr>
        <p:spPr>
          <a:xfrm>
            <a:off x="457200" y="2743200"/>
            <a:ext cx="762000" cy="2800767"/>
          </a:xfrm>
          <a:prstGeom prst="rect">
            <a:avLst/>
          </a:prstGeom>
          <a:noFill/>
        </p:spPr>
        <p:txBody>
          <a:bodyPr wrap="square" rtlCol="0">
            <a:spAutoFit/>
          </a:bodyPr>
          <a:lstStyle/>
          <a:p>
            <a:r>
              <a:rPr lang="en-US" sz="8800" dirty="0">
                <a:solidFill>
                  <a:srgbClr val="FFFF00"/>
                </a:solidFill>
              </a:rPr>
              <a:t>8</a:t>
            </a:r>
          </a:p>
        </p:txBody>
      </p:sp>
    </p:spTree>
    <p:extLst>
      <p:ext uri="{BB962C8B-B14F-4D97-AF65-F5344CB8AC3E}">
        <p14:creationId xmlns:p14="http://schemas.microsoft.com/office/powerpoint/2010/main" val="374069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a:solidFill>
                  <a:schemeClr val="bg1"/>
                </a:solidFill>
              </a:rPr>
              <a:t>Key Messages: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9" name="TextBox 8"/>
          <p:cNvSpPr txBox="1"/>
          <p:nvPr/>
        </p:nvSpPr>
        <p:spPr>
          <a:xfrm>
            <a:off x="1431920" y="2924944"/>
            <a:ext cx="7086600" cy="646331"/>
          </a:xfrm>
          <a:prstGeom prst="rect">
            <a:avLst/>
          </a:prstGeom>
          <a:noFill/>
        </p:spPr>
        <p:txBody>
          <a:bodyPr wrap="square" rtlCol="0">
            <a:spAutoFit/>
          </a:bodyPr>
          <a:lstStyle/>
          <a:p>
            <a:pPr algn="ctr"/>
            <a:r>
              <a:rPr lang="en-US" sz="3600" dirty="0">
                <a:solidFill>
                  <a:schemeClr val="bg1"/>
                </a:solidFill>
              </a:rPr>
              <a:t>Teach rather than do reading</a:t>
            </a:r>
          </a:p>
        </p:txBody>
      </p:sp>
      <p:sp>
        <p:nvSpPr>
          <p:cNvPr id="10" name="TextBox 9"/>
          <p:cNvSpPr txBox="1"/>
          <p:nvPr/>
        </p:nvSpPr>
        <p:spPr>
          <a:xfrm>
            <a:off x="457200" y="2743200"/>
            <a:ext cx="762000" cy="2800767"/>
          </a:xfrm>
          <a:prstGeom prst="rect">
            <a:avLst/>
          </a:prstGeom>
          <a:noFill/>
        </p:spPr>
        <p:txBody>
          <a:bodyPr wrap="square" rtlCol="0">
            <a:spAutoFit/>
          </a:bodyPr>
          <a:lstStyle/>
          <a:p>
            <a:r>
              <a:rPr lang="en-US" sz="8800" dirty="0">
                <a:solidFill>
                  <a:srgbClr val="FFFF00"/>
                </a:solidFill>
              </a:rPr>
              <a:t>9</a:t>
            </a:r>
          </a:p>
        </p:txBody>
      </p:sp>
    </p:spTree>
    <p:extLst>
      <p:ext uri="{BB962C8B-B14F-4D97-AF65-F5344CB8AC3E}">
        <p14:creationId xmlns:p14="http://schemas.microsoft.com/office/powerpoint/2010/main" val="158106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a:solidFill>
                  <a:schemeClr val="bg1"/>
                </a:solidFill>
              </a:rPr>
              <a:t>Key Messages: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sp>
        <p:nvSpPr>
          <p:cNvPr id="9" name="TextBox 8"/>
          <p:cNvSpPr txBox="1"/>
          <p:nvPr/>
        </p:nvSpPr>
        <p:spPr>
          <a:xfrm>
            <a:off x="1835696" y="3143309"/>
            <a:ext cx="7086600" cy="646331"/>
          </a:xfrm>
          <a:prstGeom prst="rect">
            <a:avLst/>
          </a:prstGeom>
          <a:noFill/>
        </p:spPr>
        <p:txBody>
          <a:bodyPr wrap="square" rtlCol="0">
            <a:spAutoFit/>
          </a:bodyPr>
          <a:lstStyle/>
          <a:p>
            <a:pPr algn="ctr"/>
            <a:r>
              <a:rPr lang="en-US" sz="3600" dirty="0">
                <a:solidFill>
                  <a:schemeClr val="bg1"/>
                </a:solidFill>
              </a:rPr>
              <a:t>There are no simple solutions</a:t>
            </a:r>
          </a:p>
        </p:txBody>
      </p:sp>
      <p:sp>
        <p:nvSpPr>
          <p:cNvPr id="10" name="TextBox 9"/>
          <p:cNvSpPr txBox="1"/>
          <p:nvPr/>
        </p:nvSpPr>
        <p:spPr>
          <a:xfrm>
            <a:off x="457200" y="2743200"/>
            <a:ext cx="1600200" cy="1446550"/>
          </a:xfrm>
          <a:prstGeom prst="rect">
            <a:avLst/>
          </a:prstGeom>
          <a:noFill/>
        </p:spPr>
        <p:txBody>
          <a:bodyPr wrap="square" rtlCol="0">
            <a:spAutoFit/>
          </a:bodyPr>
          <a:lstStyle/>
          <a:p>
            <a:r>
              <a:rPr lang="en-US" sz="8800" dirty="0">
                <a:solidFill>
                  <a:srgbClr val="FFFF00"/>
                </a:solidFill>
              </a:rPr>
              <a:t>10</a:t>
            </a:r>
          </a:p>
        </p:txBody>
      </p:sp>
    </p:spTree>
    <p:extLst>
      <p:ext uri="{BB962C8B-B14F-4D97-AF65-F5344CB8AC3E}">
        <p14:creationId xmlns:p14="http://schemas.microsoft.com/office/powerpoint/2010/main" val="781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3DB55F-C5DF-CA4A-B51A-EF8E8C34B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401888"/>
            <a:ext cx="173831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5B7F0704-09FB-2D4C-B0CD-2A25C3963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366963"/>
            <a:ext cx="1973263"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596D4696-3A1F-E343-892D-E5F24BB879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63800"/>
            <a:ext cx="20288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8F26457E-21E7-334D-BFCE-F3786EADC650}"/>
              </a:ext>
            </a:extLst>
          </p:cNvPr>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113669" name="Picture 5" descr="Picture 5.png">
            <a:extLst>
              <a:ext uri="{FF2B5EF4-FFF2-40B4-BE49-F238E27FC236}">
                <a16:creationId xmlns:a16="http://schemas.microsoft.com/office/drawing/2014/main" id="{CE79B525-3F54-D14B-8898-0936909C67E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72438" y="23813"/>
            <a:ext cx="10287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286000" y="304800"/>
            <a:ext cx="4495800" cy="6340195"/>
          </a:xfrm>
          <a:prstGeom prst="rect">
            <a:avLst/>
          </a:prstGeom>
          <a:solidFill>
            <a:schemeClr val="bg1"/>
          </a:solidFill>
          <a:ln w="9525">
            <a:solidFill>
              <a:schemeClr val="tx1"/>
            </a:solidFill>
            <a:miter lim="800000"/>
            <a:headEnd/>
            <a:tailEnd/>
          </a:ln>
          <a:effectLst>
            <a:prstShdw prst="shdw17" dist="17961" dir="2700000">
              <a:schemeClr val="tx1">
                <a:gamma/>
                <a:shade val="60000"/>
                <a:invGamma/>
                <a:alpha val="74998"/>
              </a:schemeClr>
            </a:prst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sz="1400" b="1" dirty="0">
                <a:latin typeface="+mj-lt"/>
              </a:rPr>
              <a:t>English Teacher</a:t>
            </a:r>
          </a:p>
          <a:p>
            <a:endParaRPr lang="en-GB" sz="1400" b="1" dirty="0">
              <a:latin typeface="+mj-lt"/>
            </a:endParaRPr>
          </a:p>
          <a:p>
            <a:r>
              <a:rPr lang="en-GB" sz="1400" b="1" dirty="0">
                <a:latin typeface="+mj-lt"/>
              </a:rPr>
              <a:t>Petite, white-haired Miss Cartwright</a:t>
            </a:r>
          </a:p>
          <a:p>
            <a:r>
              <a:rPr lang="en-GB" sz="1400" b="1" dirty="0">
                <a:latin typeface="+mj-lt"/>
              </a:rPr>
              <a:t>Knew Shakespeare off by heart,</a:t>
            </a:r>
          </a:p>
          <a:p>
            <a:r>
              <a:rPr lang="en-GB" sz="1400" b="1" dirty="0">
                <a:latin typeface="+mj-lt"/>
              </a:rPr>
              <a:t>Or so we pupils thought.</a:t>
            </a:r>
          </a:p>
          <a:p>
            <a:r>
              <a:rPr lang="en-GB" sz="1400" b="1" dirty="0">
                <a:latin typeface="+mj-lt"/>
              </a:rPr>
              <a:t>Once in the stalls at the Old Vic</a:t>
            </a:r>
          </a:p>
          <a:p>
            <a:r>
              <a:rPr lang="en-GB" sz="1400" b="1" dirty="0">
                <a:latin typeface="+mj-lt"/>
              </a:rPr>
              <a:t>She prompted Lear when he forgot his part.</a:t>
            </a:r>
          </a:p>
          <a:p>
            <a:endParaRPr lang="en-GB" sz="1400" b="1" dirty="0">
              <a:latin typeface="+mj-lt"/>
            </a:endParaRPr>
          </a:p>
          <a:p>
            <a:r>
              <a:rPr lang="en-GB" sz="1400" b="1" dirty="0">
                <a:latin typeface="+mj-lt"/>
              </a:rPr>
              <a:t>Ignorant of </a:t>
            </a:r>
            <a:r>
              <a:rPr lang="en-GB" sz="1400" b="1" i="1" dirty="0">
                <a:latin typeface="+mj-lt"/>
              </a:rPr>
              <a:t>Scrutiny</a:t>
            </a:r>
            <a:r>
              <a:rPr lang="en-GB" sz="1400" b="1" dirty="0">
                <a:latin typeface="+mj-lt"/>
              </a:rPr>
              <a:t> and </a:t>
            </a:r>
            <a:r>
              <a:rPr lang="en-GB" sz="1400" b="1" dirty="0" err="1">
                <a:latin typeface="+mj-lt"/>
              </a:rPr>
              <a:t>Leavis</a:t>
            </a:r>
            <a:r>
              <a:rPr lang="en-GB" sz="1400" b="1" dirty="0">
                <a:latin typeface="+mj-lt"/>
              </a:rPr>
              <a:t>,</a:t>
            </a:r>
          </a:p>
          <a:p>
            <a:r>
              <a:rPr lang="en-GB" sz="1400" b="1" dirty="0">
                <a:latin typeface="+mj-lt"/>
              </a:rPr>
              <a:t>She taught Romantic poetry,</a:t>
            </a:r>
          </a:p>
          <a:p>
            <a:r>
              <a:rPr lang="en-GB" sz="1400" b="1" dirty="0">
                <a:latin typeface="+mj-lt"/>
              </a:rPr>
              <a:t>Dreamt of gossip with dead poets.</a:t>
            </a:r>
          </a:p>
          <a:p>
            <a:r>
              <a:rPr lang="en-GB" sz="1400" b="1" dirty="0">
                <a:latin typeface="+mj-lt"/>
              </a:rPr>
              <a:t>To an amazed sixth form once said:</a:t>
            </a:r>
            <a:br>
              <a:rPr lang="en-GB" sz="1400" b="1" dirty="0">
                <a:latin typeface="+mj-lt"/>
              </a:rPr>
            </a:br>
            <a:r>
              <a:rPr lang="en-GB" sz="1400" b="1" dirty="0">
                <a:latin typeface="+mj-lt"/>
              </a:rPr>
              <a:t>‘How good to spend a night with Shelley.’</a:t>
            </a:r>
          </a:p>
          <a:p>
            <a:endParaRPr lang="en-GB" sz="1400" b="1" dirty="0">
              <a:latin typeface="+mj-lt"/>
            </a:endParaRPr>
          </a:p>
          <a:p>
            <a:r>
              <a:rPr lang="en-GB" sz="1400" b="1" dirty="0">
                <a:latin typeface="+mj-lt"/>
              </a:rPr>
              <a:t>In long war years she fed us plays,</a:t>
            </a:r>
          </a:p>
          <a:p>
            <a:r>
              <a:rPr lang="en-GB" sz="1400" b="1" dirty="0">
                <a:latin typeface="+mj-lt"/>
              </a:rPr>
              <a:t>Sophocles to Shaw’s </a:t>
            </a:r>
            <a:r>
              <a:rPr lang="en-GB" sz="1400" b="1" i="1" dirty="0">
                <a:latin typeface="+mj-lt"/>
              </a:rPr>
              <a:t>St Joan</a:t>
            </a:r>
            <a:r>
              <a:rPr lang="en-GB" sz="1400" b="1" dirty="0">
                <a:latin typeface="+mj-lt"/>
              </a:rPr>
              <a:t>.</a:t>
            </a:r>
          </a:p>
          <a:p>
            <a:r>
              <a:rPr lang="en-GB" sz="1400" b="1" dirty="0">
                <a:latin typeface="+mj-lt"/>
              </a:rPr>
              <a:t>Her reading nights we named our Courting Club,</a:t>
            </a:r>
          </a:p>
          <a:p>
            <a:r>
              <a:rPr lang="en-GB" sz="1400" b="1" dirty="0">
                <a:latin typeface="+mj-lt"/>
              </a:rPr>
              <a:t>Yet always through the blacked-out streets</a:t>
            </a:r>
          </a:p>
          <a:p>
            <a:r>
              <a:rPr lang="en-GB" sz="1400" b="1" dirty="0">
                <a:latin typeface="+mj-lt"/>
              </a:rPr>
              <a:t>One boy left the girls and saw her home.</a:t>
            </a:r>
          </a:p>
          <a:p>
            <a:endParaRPr lang="en-GB" sz="1400" b="1" dirty="0">
              <a:latin typeface="+mj-lt"/>
            </a:endParaRPr>
          </a:p>
          <a:p>
            <a:r>
              <a:rPr lang="en-GB" sz="1400" b="1" dirty="0">
                <a:latin typeface="+mj-lt"/>
              </a:rPr>
              <a:t>When she closed her eyes and chanted</a:t>
            </a:r>
          </a:p>
          <a:p>
            <a:r>
              <a:rPr lang="en-GB" sz="1400" b="1" dirty="0">
                <a:latin typeface="+mj-lt"/>
              </a:rPr>
              <a:t>‘Ode to a Nightingale’</a:t>
            </a:r>
          </a:p>
          <a:p>
            <a:r>
              <a:rPr lang="en-GB" sz="1400" b="1" dirty="0">
                <a:latin typeface="+mj-lt"/>
              </a:rPr>
              <a:t>We laughed yet honoured her devotion.</a:t>
            </a:r>
          </a:p>
          <a:p>
            <a:r>
              <a:rPr lang="en-GB" sz="1400" b="1" dirty="0">
                <a:latin typeface="+mj-lt"/>
              </a:rPr>
              <a:t>We knew the man she should have married</a:t>
            </a:r>
          </a:p>
          <a:p>
            <a:r>
              <a:rPr lang="en-GB" sz="1400" b="1" dirty="0">
                <a:latin typeface="+mj-lt"/>
              </a:rPr>
              <a:t>Was killed at Passchendaele.</a:t>
            </a:r>
          </a:p>
          <a:p>
            <a:endParaRPr lang="en-GB" sz="1400" b="1" dirty="0">
              <a:latin typeface="+mj-lt"/>
            </a:endParaRPr>
          </a:p>
          <a:p>
            <a:pPr algn="r"/>
            <a:r>
              <a:rPr lang="en-GB" sz="1400" b="1" dirty="0">
                <a:latin typeface="+mj-lt"/>
              </a:rPr>
              <a:t>Brian Cox</a:t>
            </a:r>
          </a:p>
          <a:p>
            <a:pPr algn="r"/>
            <a:r>
              <a:rPr lang="en-GB" sz="1400" b="1" dirty="0">
                <a:latin typeface="+mj-lt"/>
              </a:rPr>
              <a:t>From </a:t>
            </a:r>
            <a:r>
              <a:rPr lang="en-GB" sz="1400" b="1" i="1" dirty="0">
                <a:latin typeface="+mj-lt"/>
              </a:rPr>
              <a:t>Collected Poems</a:t>
            </a:r>
            <a:r>
              <a:rPr lang="en-GB" sz="1400" b="1" dirty="0">
                <a:latin typeface="+mj-lt"/>
              </a:rPr>
              <a:t>, </a:t>
            </a:r>
            <a:r>
              <a:rPr lang="en-GB" sz="1400" b="1" dirty="0" err="1">
                <a:latin typeface="+mj-lt"/>
              </a:rPr>
              <a:t>Carcanet</a:t>
            </a:r>
            <a:r>
              <a:rPr lang="en-GB" sz="1400" b="1" dirty="0">
                <a:latin typeface="+mj-lt"/>
              </a:rPr>
              <a:t> Press 1993.</a:t>
            </a:r>
          </a:p>
          <a:p>
            <a:endParaRPr lang="en-GB" sz="1400" b="1" dirty="0">
              <a:latin typeface="+mj-lt"/>
            </a:endParaRPr>
          </a:p>
        </p:txBody>
      </p:sp>
    </p:spTree>
    <p:extLst>
      <p:ext uri="{BB962C8B-B14F-4D97-AF65-F5344CB8AC3E}">
        <p14:creationId xmlns:p14="http://schemas.microsoft.com/office/powerpoint/2010/main" val="405804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Custom 16">
      <a:dk1>
        <a:srgbClr val="3D4F5B"/>
      </a:dk1>
      <a:lt1>
        <a:sysClr val="window" lastClr="FFFFFF"/>
      </a:lt1>
      <a:dk2>
        <a:srgbClr val="0089A3"/>
      </a:dk2>
      <a:lt2>
        <a:srgbClr val="EEECE1"/>
      </a:lt2>
      <a:accent1>
        <a:srgbClr val="174081"/>
      </a:accent1>
      <a:accent2>
        <a:srgbClr val="005696"/>
      </a:accent2>
      <a:accent3>
        <a:srgbClr val="037E9A"/>
      </a:accent3>
      <a:accent4>
        <a:srgbClr val="E3007D"/>
      </a:accent4>
      <a:accent5>
        <a:srgbClr val="80BF3A"/>
      </a:accent5>
      <a:accent6>
        <a:srgbClr val="741962"/>
      </a:accent6>
      <a:hlink>
        <a:srgbClr val="0093A3"/>
      </a:hlink>
      <a:folHlink>
        <a:srgbClr val="394B5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Custom 16">
      <a:dk1>
        <a:srgbClr val="3D4F5B"/>
      </a:dk1>
      <a:lt1>
        <a:sysClr val="window" lastClr="FFFFFF"/>
      </a:lt1>
      <a:dk2>
        <a:srgbClr val="0089A3"/>
      </a:dk2>
      <a:lt2>
        <a:srgbClr val="EEECE1"/>
      </a:lt2>
      <a:accent1>
        <a:srgbClr val="174081"/>
      </a:accent1>
      <a:accent2>
        <a:srgbClr val="005696"/>
      </a:accent2>
      <a:accent3>
        <a:srgbClr val="037E9A"/>
      </a:accent3>
      <a:accent4>
        <a:srgbClr val="E3007D"/>
      </a:accent4>
      <a:accent5>
        <a:srgbClr val="80BF3A"/>
      </a:accent5>
      <a:accent6>
        <a:srgbClr val="741962"/>
      </a:accent6>
      <a:hlink>
        <a:srgbClr val="0093A3"/>
      </a:hlink>
      <a:folHlink>
        <a:srgbClr val="394B5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Custom 16">
      <a:dk1>
        <a:srgbClr val="3D4F5B"/>
      </a:dk1>
      <a:lt1>
        <a:sysClr val="window" lastClr="FFFFFF"/>
      </a:lt1>
      <a:dk2>
        <a:srgbClr val="0089A3"/>
      </a:dk2>
      <a:lt2>
        <a:srgbClr val="EEECE1"/>
      </a:lt2>
      <a:accent1>
        <a:srgbClr val="174081"/>
      </a:accent1>
      <a:accent2>
        <a:srgbClr val="005696"/>
      </a:accent2>
      <a:accent3>
        <a:srgbClr val="037E9A"/>
      </a:accent3>
      <a:accent4>
        <a:srgbClr val="E3007D"/>
      </a:accent4>
      <a:accent5>
        <a:srgbClr val="80BF3A"/>
      </a:accent5>
      <a:accent6>
        <a:srgbClr val="741962"/>
      </a:accent6>
      <a:hlink>
        <a:srgbClr val="0093A3"/>
      </a:hlink>
      <a:folHlink>
        <a:srgbClr val="394B5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20274</TotalTime>
  <Words>2557</Words>
  <Application>Microsoft Macintosh PowerPoint</Application>
  <PresentationFormat>On-screen Show (4:3)</PresentationFormat>
  <Paragraphs>358</Paragraphs>
  <Slides>103</Slides>
  <Notes>30</Notes>
  <HiddenSlides>0</HiddenSlides>
  <MMClips>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103</vt:i4>
      </vt:variant>
    </vt:vector>
  </HeadingPairs>
  <TitlesOfParts>
    <vt:vector size="121" baseType="lpstr">
      <vt:lpstr>ＭＳ Ｐゴシック</vt:lpstr>
      <vt:lpstr>Arial</vt:lpstr>
      <vt:lpstr>Avenir Heavy</vt:lpstr>
      <vt:lpstr>Calibri</vt:lpstr>
      <vt:lpstr>Chalkduster</vt:lpstr>
      <vt:lpstr>Comic Sans MS</vt:lpstr>
      <vt:lpstr>Helvetica</vt:lpstr>
      <vt:lpstr>Helvetica Neue</vt:lpstr>
      <vt:lpstr>Impact</vt:lpstr>
      <vt:lpstr>Tahoma</vt:lpstr>
      <vt:lpstr>Times</vt:lpstr>
      <vt:lpstr>Verdana</vt:lpstr>
      <vt:lpstr>Wingdings</vt:lpstr>
      <vt:lpstr>Office Theme</vt:lpstr>
      <vt:lpstr>2_Office Theme</vt:lpstr>
      <vt:lpstr>3_Office Theme</vt:lpstr>
      <vt:lpstr>4_Office Theme</vt:lpstr>
      <vt:lpstr>Document</vt:lpstr>
      <vt:lpstr>Leading Whole-School         iteracy: From Ambition to 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SKIMMING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SCANNING</vt:lpstr>
      <vt:lpstr>PowerPoint Presentation</vt:lpstr>
      <vt:lpstr>PowerPoint Presentation</vt:lpstr>
      <vt:lpstr>RESEARCH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WHAT to HOW</vt:lpstr>
      <vt:lpstr>Revitalising Reading for Pleasure</vt:lpstr>
      <vt:lpstr>PowerPoint Presentation</vt:lpstr>
      <vt:lpstr>PowerPoint Presentation</vt:lpstr>
      <vt:lpstr>PowerPoint Presentation</vt:lpstr>
      <vt:lpstr>PowerPoint Presentation</vt:lpstr>
      <vt:lpstr>PowerPoint Presentation</vt:lpstr>
      <vt:lpstr>PowerPoint Presentation</vt:lpstr>
      <vt:lpstr>Making it Happen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LITERACY IMPACT!</vt:lpstr>
      <vt:lpstr>LITERACY IMPACT!</vt:lpstr>
      <vt:lpstr>LITERACY IMPACT!</vt:lpstr>
      <vt:lpstr>PowerPoint Presentation</vt:lpstr>
      <vt:lpstr>Literacy strategy: The next phase</vt:lpstr>
      <vt:lpstr>Key Messages:</vt:lpstr>
      <vt:lpstr>Key Messages:</vt:lpstr>
      <vt:lpstr>Key Messages:</vt:lpstr>
      <vt:lpstr>Key Messages:</vt:lpstr>
      <vt:lpstr>Key Messages:</vt:lpstr>
      <vt:lpstr>Key Messages:</vt:lpstr>
      <vt:lpstr>Key Messages:</vt:lpstr>
      <vt:lpstr>Key Messages:</vt:lpstr>
      <vt:lpstr>Key Messages:</vt:lpstr>
      <vt:lpstr>Key Messages:</vt:lpstr>
      <vt:lpstr>PowerPoint Presentation</vt:lpstr>
      <vt:lpstr>PowerPoint Presentation</vt:lpstr>
      <vt:lpstr>Leading Whole-School         iteracy: From Ambition to Impact</vt:lpstr>
      <vt:lpstr>PowerPoint Presentation</vt:lpstr>
      <vt:lpstr>PowerPoint Presentation</vt:lpstr>
      <vt:lpstr>Leading Whole-School         iteracy: From Ambition to Impact</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in the Twenty-First Century</dc:title>
  <dc:creator>Geoff Barton</dc:creator>
  <cp:lastModifiedBy>Geoff Barton</cp:lastModifiedBy>
  <cp:revision>201</cp:revision>
  <dcterms:created xsi:type="dcterms:W3CDTF">2011-09-30T06:30:16Z</dcterms:created>
  <dcterms:modified xsi:type="dcterms:W3CDTF">2018-03-21T06:38:24Z</dcterms:modified>
</cp:coreProperties>
</file>