
<file path=[Content_Types].xml><?xml version="1.0" encoding="utf-8"?>
<Types xmlns="http://schemas.openxmlformats.org/package/2006/content-types">
  <Default Extension="xml" ContentType="application/xml"/>
  <Default Extension="doc" ContentType="application/msword"/>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66" r:id="rId3"/>
    <p:sldMasterId id="2147483672" r:id="rId4"/>
  </p:sldMasterIdLst>
  <p:notesMasterIdLst>
    <p:notesMasterId r:id="rId60"/>
  </p:notesMasterIdLst>
  <p:sldIdLst>
    <p:sldId id="862" r:id="rId5"/>
    <p:sldId id="529" r:id="rId6"/>
    <p:sldId id="531" r:id="rId7"/>
    <p:sldId id="532" r:id="rId8"/>
    <p:sldId id="533" r:id="rId9"/>
    <p:sldId id="534" r:id="rId10"/>
    <p:sldId id="536" r:id="rId11"/>
    <p:sldId id="537" r:id="rId12"/>
    <p:sldId id="539" r:id="rId13"/>
    <p:sldId id="540" r:id="rId14"/>
    <p:sldId id="605" r:id="rId15"/>
    <p:sldId id="553" r:id="rId16"/>
    <p:sldId id="554" r:id="rId17"/>
    <p:sldId id="652" r:id="rId18"/>
    <p:sldId id="675" r:id="rId19"/>
    <p:sldId id="614" r:id="rId20"/>
    <p:sldId id="615" r:id="rId21"/>
    <p:sldId id="616" r:id="rId22"/>
    <p:sldId id="617" r:id="rId23"/>
    <p:sldId id="618" r:id="rId24"/>
    <p:sldId id="619" r:id="rId25"/>
    <p:sldId id="620" r:id="rId26"/>
    <p:sldId id="621" r:id="rId27"/>
    <p:sldId id="622" r:id="rId28"/>
    <p:sldId id="623" r:id="rId29"/>
    <p:sldId id="624" r:id="rId30"/>
    <p:sldId id="625" r:id="rId31"/>
    <p:sldId id="626" r:id="rId32"/>
    <p:sldId id="629" r:id="rId33"/>
    <p:sldId id="630" r:id="rId34"/>
    <p:sldId id="631" r:id="rId35"/>
    <p:sldId id="632" r:id="rId36"/>
    <p:sldId id="633" r:id="rId37"/>
    <p:sldId id="634" r:id="rId38"/>
    <p:sldId id="635" r:id="rId39"/>
    <p:sldId id="636" r:id="rId40"/>
    <p:sldId id="637" r:id="rId41"/>
    <p:sldId id="638" r:id="rId42"/>
    <p:sldId id="639" r:id="rId43"/>
    <p:sldId id="641" r:id="rId44"/>
    <p:sldId id="642" r:id="rId45"/>
    <p:sldId id="644" r:id="rId46"/>
    <p:sldId id="643" r:id="rId47"/>
    <p:sldId id="645" r:id="rId48"/>
    <p:sldId id="646" r:id="rId49"/>
    <p:sldId id="647" r:id="rId50"/>
    <p:sldId id="648" r:id="rId51"/>
    <p:sldId id="649" r:id="rId52"/>
    <p:sldId id="857" r:id="rId53"/>
    <p:sldId id="594" r:id="rId54"/>
    <p:sldId id="595" r:id="rId55"/>
    <p:sldId id="598" r:id="rId56"/>
    <p:sldId id="687" r:id="rId57"/>
    <p:sldId id="688" r:id="rId58"/>
    <p:sldId id="864" r:id="rId59"/>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08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36"/>
    <p:restoredTop sz="94658"/>
  </p:normalViewPr>
  <p:slideViewPr>
    <p:cSldViewPr snapToObjects="1">
      <p:cViewPr>
        <p:scale>
          <a:sx n="99" d="100"/>
          <a:sy n="99" d="100"/>
        </p:scale>
        <p:origin x="976" y="-8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63" Type="http://schemas.openxmlformats.org/officeDocument/2006/relationships/theme" Target="theme/theme1.xml"/><Relationship Id="rId64" Type="http://schemas.openxmlformats.org/officeDocument/2006/relationships/tableStyles" Target="tableStyles.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Relationship Id="rId54" Type="http://schemas.openxmlformats.org/officeDocument/2006/relationships/slide" Target="slides/slide50.xml"/><Relationship Id="rId55" Type="http://schemas.openxmlformats.org/officeDocument/2006/relationships/slide" Target="slides/slide51.xml"/><Relationship Id="rId56" Type="http://schemas.openxmlformats.org/officeDocument/2006/relationships/slide" Target="slides/slide52.xml"/><Relationship Id="rId57" Type="http://schemas.openxmlformats.org/officeDocument/2006/relationships/slide" Target="slides/slide53.xml"/><Relationship Id="rId58" Type="http://schemas.openxmlformats.org/officeDocument/2006/relationships/slide" Target="slides/slide54.xml"/><Relationship Id="rId59" Type="http://schemas.openxmlformats.org/officeDocument/2006/relationships/slide" Target="slides/slide5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60" Type="http://schemas.openxmlformats.org/officeDocument/2006/relationships/notesMaster" Target="notesMasters/notesMaster1.xml"/><Relationship Id="rId61" Type="http://schemas.openxmlformats.org/officeDocument/2006/relationships/presProps" Target="presProps.xml"/><Relationship Id="rId62" Type="http://schemas.openxmlformats.org/officeDocument/2006/relationships/viewProps" Target="viewProp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charset="0"/>
              </a:defRPr>
            </a:lvl1pPr>
          </a:lstStyle>
          <a:p>
            <a:pPr>
              <a:defRPr/>
            </a:pPr>
            <a:fld id="{EB6C0514-59F6-8C41-AA9E-DBBF20A05154}" type="datetime1">
              <a:rPr lang="en-US"/>
              <a:pPr>
                <a:defRPr/>
              </a:pPr>
              <a:t>9/6/17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charset="0"/>
              </a:defRPr>
            </a:lvl1pPr>
          </a:lstStyle>
          <a:p>
            <a:pPr>
              <a:defRPr/>
            </a:pPr>
            <a:fld id="{29D98033-837C-2643-A54C-3C1F5F76FBDD}" type="slidenum">
              <a:rPr lang="en-US"/>
              <a:pPr>
                <a:defRPr/>
              </a:pPr>
              <a:t>‹#›</a:t>
            </a:fld>
            <a:endParaRPr lang="en-US"/>
          </a:p>
        </p:txBody>
      </p:sp>
    </p:spTree>
    <p:extLst>
      <p:ext uri="{BB962C8B-B14F-4D97-AF65-F5344CB8AC3E}">
        <p14:creationId xmlns:p14="http://schemas.microsoft.com/office/powerpoint/2010/main" val="258805217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ln>
            <a:miter lim="800000"/>
            <a:headEnd/>
            <a:tailEnd/>
          </a:ln>
        </p:spPr>
        <p:txBody>
          <a:bodyPr/>
          <a:lstStyle/>
          <a:p>
            <a:fld id="{74639B15-7096-B146-9A35-270CF97E418F}" type="slidenum">
              <a:rPr lang="en-US"/>
              <a:pPr/>
              <a:t>12</a:t>
            </a:fld>
            <a:endParaRPr lang="en-US"/>
          </a:p>
        </p:txBody>
      </p:sp>
      <p:sp>
        <p:nvSpPr>
          <p:cNvPr id="49155"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F5E7E411-6185-DE4B-96EE-129B93020532}" type="slidenum">
              <a:rPr lang="en-US">
                <a:latin typeface="Arial" charset="0"/>
                <a:ea typeface="ＭＳ Ｐゴシック" charset="-128"/>
                <a:cs typeface="ＭＳ Ｐゴシック" charset="-128"/>
              </a:rPr>
              <a:pPr/>
              <a:t>36</a:t>
            </a:fld>
            <a:endParaRPr lang="en-US">
              <a:latin typeface="Arial" charset="0"/>
              <a:ea typeface="ＭＳ Ｐゴシック" charset="-128"/>
              <a:cs typeface="ＭＳ Ｐゴシック" charset="-128"/>
            </a:endParaRPr>
          </a:p>
        </p:txBody>
      </p:sp>
      <p:sp>
        <p:nvSpPr>
          <p:cNvPr id="63491" name="Rectangle 2"/>
          <p:cNvSpPr>
            <a:spLocks noGrp="1" noRot="1" noChangeAspect="1" noChangeArrowheads="1" noTextEdit="1"/>
          </p:cNvSpPr>
          <p:nvPr>
            <p:ph type="sldImg"/>
          </p:nvPr>
        </p:nvSpPr>
        <p:spPr>
          <a:xfrm>
            <a:off x="1143000" y="685800"/>
            <a:ext cx="4572000" cy="3429000"/>
          </a:xfrm>
          <a:ln/>
        </p:spPr>
      </p:sp>
      <p:sp>
        <p:nvSpPr>
          <p:cNvPr id="63492"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17A64650-AE1B-994C-AA2E-179BC8C71F28}" type="slidenum">
              <a:rPr lang="en-US">
                <a:latin typeface="Arial" charset="0"/>
                <a:ea typeface="ＭＳ Ｐゴシック" charset="-128"/>
                <a:cs typeface="ＭＳ Ｐゴシック" charset="-128"/>
              </a:rPr>
              <a:pPr/>
              <a:t>37</a:t>
            </a:fld>
            <a:endParaRPr lang="en-US">
              <a:latin typeface="Arial" charset="0"/>
              <a:ea typeface="ＭＳ Ｐゴシック" charset="-128"/>
              <a:cs typeface="ＭＳ Ｐゴシック" charset="-128"/>
            </a:endParaRPr>
          </a:p>
        </p:txBody>
      </p:sp>
      <p:sp>
        <p:nvSpPr>
          <p:cNvPr id="65539" name="Rectangle 2"/>
          <p:cNvSpPr>
            <a:spLocks noGrp="1" noRot="1" noChangeAspect="1" noChangeArrowheads="1" noTextEdit="1"/>
          </p:cNvSpPr>
          <p:nvPr>
            <p:ph type="sldImg"/>
          </p:nvPr>
        </p:nvSpPr>
        <p:spPr>
          <a:xfrm>
            <a:off x="1143000" y="685800"/>
            <a:ext cx="4572000" cy="3429000"/>
          </a:xfrm>
          <a:ln/>
        </p:spPr>
      </p:sp>
      <p:sp>
        <p:nvSpPr>
          <p:cNvPr id="65540"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961D13E2-0F32-BD47-B9A4-3F2151D50B7D}" type="slidenum">
              <a:rPr lang="en-US">
                <a:latin typeface="Arial" charset="0"/>
                <a:ea typeface="ＭＳ Ｐゴシック" charset="-128"/>
                <a:cs typeface="ＭＳ Ｐゴシック" charset="-128"/>
              </a:rPr>
              <a:pPr/>
              <a:t>38</a:t>
            </a:fld>
            <a:endParaRPr lang="en-US">
              <a:latin typeface="Arial" charset="0"/>
              <a:ea typeface="ＭＳ Ｐゴシック" charset="-128"/>
              <a:cs typeface="ＭＳ Ｐゴシック" charset="-128"/>
            </a:endParaRPr>
          </a:p>
        </p:txBody>
      </p:sp>
      <p:sp>
        <p:nvSpPr>
          <p:cNvPr id="67587" name="Rectangle 2"/>
          <p:cNvSpPr>
            <a:spLocks noGrp="1" noRot="1" noChangeAspect="1" noChangeArrowheads="1" noTextEdit="1"/>
          </p:cNvSpPr>
          <p:nvPr>
            <p:ph type="sldImg"/>
          </p:nvPr>
        </p:nvSpPr>
        <p:spPr>
          <a:xfrm>
            <a:off x="1143000" y="685800"/>
            <a:ext cx="4572000" cy="3429000"/>
          </a:xfrm>
          <a:ln/>
        </p:spPr>
      </p:sp>
      <p:sp>
        <p:nvSpPr>
          <p:cNvPr id="67588"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noFill/>
          <a:ln>
            <a:miter lim="800000"/>
            <a:headEnd/>
            <a:tailEnd/>
          </a:ln>
        </p:spPr>
        <p:txBody>
          <a:bodyPr/>
          <a:lstStyle/>
          <a:p>
            <a:fld id="{2281141D-443D-3544-8B1C-A188896EC12D}" type="slidenum">
              <a:rPr lang="en-US">
                <a:latin typeface="Arial" charset="0"/>
              </a:rPr>
              <a:pPr/>
              <a:t>39</a:t>
            </a:fld>
            <a:endParaRPr lang="en-US">
              <a:latin typeface="Arial" charset="0"/>
            </a:endParaRPr>
          </a:p>
        </p:txBody>
      </p:sp>
      <p:sp>
        <p:nvSpPr>
          <p:cNvPr id="82947"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82948" name="Rectangle 3"/>
          <p:cNvSpPr>
            <a:spLocks noGrp="1" noChangeArrowheads="1"/>
          </p:cNvSpPr>
          <p:nvPr>
            <p:ph type="body" idx="1"/>
          </p:nvPr>
        </p:nvSpPr>
        <p:spPr bwMode="auto">
          <a:noFill/>
        </p:spPr>
        <p:txBody>
          <a:bodyPr/>
          <a:lstStyle/>
          <a:p>
            <a:pPr eaLnBrk="1" hangingPunct="1">
              <a:spcBef>
                <a:spcPct val="0"/>
              </a:spcBef>
            </a:pPr>
            <a:r>
              <a:rPr lang="en-US" sz="2000" dirty="0" smtClean="0">
                <a:latin typeface="Arial" charset="0"/>
              </a:rPr>
              <a:t>7 spellings: Government – February – parliament</a:t>
            </a:r>
            <a:r>
              <a:rPr lang="en-US" sz="2000" baseline="0" dirty="0" smtClean="0">
                <a:latin typeface="Arial" charset="0"/>
              </a:rPr>
              <a:t> </a:t>
            </a:r>
            <a:r>
              <a:rPr lang="en-US" sz="2000" dirty="0" smtClean="0">
                <a:latin typeface="Arial" charset="0"/>
              </a:rPr>
              <a:t>– separate – believe – necessary - accommodation</a:t>
            </a:r>
            <a:endParaRPr lang="en-US" sz="2000" dirty="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ln>
            <a:miter lim="800000"/>
            <a:headEnd/>
            <a:tailEnd/>
          </a:ln>
        </p:spPr>
        <p:txBody>
          <a:bodyPr/>
          <a:lstStyle/>
          <a:p>
            <a:fld id="{C9B8DC55-4AA3-EB48-9E92-15485D5CC4D1}" type="slidenum">
              <a:rPr lang="en-US"/>
              <a:pPr/>
              <a:t>49</a:t>
            </a:fld>
            <a:endParaRPr lang="en-US"/>
          </a:p>
        </p:txBody>
      </p:sp>
      <p:sp>
        <p:nvSpPr>
          <p:cNvPr id="91139" name="Rectangle 2"/>
          <p:cNvSpPr>
            <a:spLocks noGrp="1" noRot="1" noChangeAspect="1" noChangeArrowheads="1"/>
          </p:cNvSpPr>
          <p:nvPr>
            <p:ph type="sldImg"/>
          </p:nvPr>
        </p:nvSpPr>
        <p:spPr bwMode="auto">
          <a:xfrm>
            <a:off x="1143000" y="685800"/>
            <a:ext cx="4572000" cy="3429000"/>
          </a:xfrm>
          <a:solidFill>
            <a:srgbClr val="FFFFFF"/>
          </a:solidFill>
          <a:ln>
            <a:solidFill>
              <a:srgbClr val="000000"/>
            </a:solidFill>
            <a:miter lim="800000"/>
            <a:headEnd/>
            <a:tailEnd/>
          </a:ln>
        </p:spPr>
      </p:sp>
      <p:sp>
        <p:nvSpPr>
          <p:cNvPr id="91140"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bwMode="auto">
          <a:noFill/>
          <a:ln>
            <a:miter lim="800000"/>
            <a:headEnd/>
            <a:tailEnd/>
          </a:ln>
        </p:spPr>
        <p:txBody>
          <a:bodyPr/>
          <a:lstStyle/>
          <a:p>
            <a:fld id="{FE07FCCD-E0B7-234E-8CC1-325B20F0FDD6}" type="slidenum">
              <a:rPr lang="en-US"/>
              <a:pPr/>
              <a:t>50</a:t>
            </a:fld>
            <a:endParaRPr lang="en-US"/>
          </a:p>
        </p:txBody>
      </p:sp>
      <p:sp>
        <p:nvSpPr>
          <p:cNvPr id="93187" name="Rectangle 2"/>
          <p:cNvSpPr>
            <a:spLocks noGrp="1" noRot="1" noChangeAspect="1" noChangeArrowheads="1"/>
          </p:cNvSpPr>
          <p:nvPr>
            <p:ph type="sldImg"/>
          </p:nvPr>
        </p:nvSpPr>
        <p:spPr bwMode="auto">
          <a:xfrm>
            <a:off x="1143000" y="685800"/>
            <a:ext cx="4572000" cy="3429000"/>
          </a:xfrm>
          <a:solidFill>
            <a:srgbClr val="FFFFFF"/>
          </a:solidFill>
          <a:ln>
            <a:solidFill>
              <a:srgbClr val="000000"/>
            </a:solidFill>
            <a:miter lim="800000"/>
            <a:headEnd/>
            <a:tailEnd/>
          </a:ln>
        </p:spPr>
      </p:sp>
      <p:sp>
        <p:nvSpPr>
          <p:cNvPr id="93188"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bwMode="auto">
          <a:noFill/>
          <a:ln>
            <a:miter lim="800000"/>
            <a:headEnd/>
            <a:tailEnd/>
          </a:ln>
        </p:spPr>
        <p:txBody>
          <a:bodyPr/>
          <a:lstStyle/>
          <a:p>
            <a:fld id="{D43DAB37-4C29-7348-BBBC-200254134F15}" type="slidenum">
              <a:rPr lang="en-US"/>
              <a:pPr/>
              <a:t>51</a:t>
            </a:fld>
            <a:endParaRPr lang="en-US"/>
          </a:p>
        </p:txBody>
      </p:sp>
      <p:sp>
        <p:nvSpPr>
          <p:cNvPr id="95235" name="Rectangle 2"/>
          <p:cNvSpPr>
            <a:spLocks noGrp="1" noRot="1" noChangeAspect="1" noChangeArrowheads="1"/>
          </p:cNvSpPr>
          <p:nvPr>
            <p:ph type="sldImg"/>
          </p:nvPr>
        </p:nvSpPr>
        <p:spPr bwMode="auto">
          <a:xfrm>
            <a:off x="1143000" y="685800"/>
            <a:ext cx="4572000" cy="3429000"/>
          </a:xfrm>
          <a:solidFill>
            <a:srgbClr val="FFFFFF"/>
          </a:solidFill>
          <a:ln>
            <a:solidFill>
              <a:srgbClr val="000000"/>
            </a:solidFill>
            <a:miter lim="800000"/>
            <a:headEnd/>
            <a:tailEnd/>
          </a:ln>
        </p:spPr>
      </p:sp>
      <p:sp>
        <p:nvSpPr>
          <p:cNvPr id="95236"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bwMode="auto">
          <a:noFill/>
          <a:ln>
            <a:miter lim="800000"/>
            <a:headEnd/>
            <a:tailEnd/>
          </a:ln>
        </p:spPr>
        <p:txBody>
          <a:bodyPr/>
          <a:lstStyle/>
          <a:p>
            <a:fld id="{A560A35E-A7EE-8049-A0E6-00AB00B56CEC}" type="slidenum">
              <a:rPr lang="en-US"/>
              <a:pPr/>
              <a:t>52</a:t>
            </a:fld>
            <a:endParaRPr lang="en-US"/>
          </a:p>
        </p:txBody>
      </p:sp>
      <p:sp>
        <p:nvSpPr>
          <p:cNvPr id="99331"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99332"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13</a:t>
            </a:fld>
            <a:endParaRPr lang="en-US"/>
          </a:p>
        </p:txBody>
      </p:sp>
      <p:sp>
        <p:nvSpPr>
          <p:cNvPr id="51203" name="Rectangle 2"/>
          <p:cNvSpPr>
            <a:spLocks noGrp="1" noRot="1" noChangeAspect="1" noChangeArrowheads="1"/>
          </p:cNvSpPr>
          <p:nvPr>
            <p:ph type="sldImg"/>
          </p:nvPr>
        </p:nvSpPr>
        <p:spPr bwMode="auto">
          <a:xfrm>
            <a:off x="1143000" y="685800"/>
            <a:ext cx="4572000" cy="3429000"/>
          </a:xfrm>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ln>
            <a:miter lim="800000"/>
            <a:headEnd/>
            <a:tailEnd/>
          </a:ln>
        </p:spPr>
        <p:txBody>
          <a:bodyPr/>
          <a:lstStyle/>
          <a:p>
            <a:fld id="{C9B8DC55-4AA3-EB48-9E92-15485D5CC4D1}" type="slidenum">
              <a:rPr lang="en-US"/>
              <a:pPr/>
              <a:t>14</a:t>
            </a:fld>
            <a:endParaRPr lang="en-US"/>
          </a:p>
        </p:txBody>
      </p:sp>
      <p:sp>
        <p:nvSpPr>
          <p:cNvPr id="91139" name="Rectangle 2"/>
          <p:cNvSpPr>
            <a:spLocks noGrp="1" noRot="1" noChangeAspect="1" noChangeArrowheads="1"/>
          </p:cNvSpPr>
          <p:nvPr>
            <p:ph type="sldImg"/>
          </p:nvPr>
        </p:nvSpPr>
        <p:spPr bwMode="auto">
          <a:xfrm>
            <a:off x="1143000" y="685800"/>
            <a:ext cx="4572000" cy="3429000"/>
          </a:xfrm>
          <a:solidFill>
            <a:srgbClr val="FFFFFF"/>
          </a:solidFill>
          <a:ln>
            <a:solidFill>
              <a:srgbClr val="000000"/>
            </a:solidFill>
            <a:miter lim="800000"/>
            <a:headEnd/>
            <a:tailEnd/>
          </a:ln>
        </p:spPr>
      </p:sp>
      <p:sp>
        <p:nvSpPr>
          <p:cNvPr id="91140"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27E712E3-F87D-F04A-A698-6FEA9F4BDD8E}" type="slidenum">
              <a:rPr lang="en-US">
                <a:latin typeface="Arial" charset="0"/>
                <a:ea typeface="ＭＳ Ｐゴシック" charset="-128"/>
                <a:cs typeface="ＭＳ Ｐゴシック" charset="-128"/>
              </a:rPr>
              <a:pPr/>
              <a:t>30</a:t>
            </a:fld>
            <a:endParaRPr lang="en-US">
              <a:latin typeface="Arial" charset="0"/>
              <a:ea typeface="ＭＳ Ｐゴシック" charset="-128"/>
              <a:cs typeface="ＭＳ Ｐゴシック" charset="-128"/>
            </a:endParaRPr>
          </a:p>
        </p:txBody>
      </p:sp>
      <p:sp>
        <p:nvSpPr>
          <p:cNvPr id="53251" name="Rectangle 2"/>
          <p:cNvSpPr>
            <a:spLocks noGrp="1" noRot="1" noChangeAspect="1" noChangeArrowheads="1" noTextEdit="1"/>
          </p:cNvSpPr>
          <p:nvPr>
            <p:ph type="sldImg"/>
          </p:nvPr>
        </p:nvSpPr>
        <p:spPr>
          <a:xfrm>
            <a:off x="1143000" y="685800"/>
            <a:ext cx="4572000" cy="3429000"/>
          </a:xfrm>
          <a:ln/>
        </p:spPr>
      </p:sp>
      <p:sp>
        <p:nvSpPr>
          <p:cNvPr id="53252"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27E712E3-F87D-F04A-A698-6FEA9F4BDD8E}" type="slidenum">
              <a:rPr lang="en-US">
                <a:latin typeface="Arial" charset="0"/>
                <a:ea typeface="ＭＳ Ｐゴシック" charset="-128"/>
                <a:cs typeface="ＭＳ Ｐゴシック" charset="-128"/>
              </a:rPr>
              <a:pPr/>
              <a:t>31</a:t>
            </a:fld>
            <a:endParaRPr lang="en-US">
              <a:latin typeface="Arial" charset="0"/>
              <a:ea typeface="ＭＳ Ｐゴシック" charset="-128"/>
              <a:cs typeface="ＭＳ Ｐゴシック" charset="-128"/>
            </a:endParaRPr>
          </a:p>
        </p:txBody>
      </p:sp>
      <p:sp>
        <p:nvSpPr>
          <p:cNvPr id="53251" name="Rectangle 2"/>
          <p:cNvSpPr>
            <a:spLocks noGrp="1" noRot="1" noChangeAspect="1" noChangeArrowheads="1" noTextEdit="1"/>
          </p:cNvSpPr>
          <p:nvPr>
            <p:ph type="sldImg"/>
          </p:nvPr>
        </p:nvSpPr>
        <p:spPr>
          <a:xfrm>
            <a:off x="1143000" y="685800"/>
            <a:ext cx="4572000" cy="3429000"/>
          </a:xfrm>
          <a:ln/>
        </p:spPr>
      </p:sp>
      <p:sp>
        <p:nvSpPr>
          <p:cNvPr id="53252"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B284888F-390C-884E-8650-AB5C51AF7E82}" type="slidenum">
              <a:rPr lang="en-US">
                <a:latin typeface="Arial" charset="0"/>
                <a:ea typeface="ＭＳ Ｐゴシック" charset="-128"/>
                <a:cs typeface="ＭＳ Ｐゴシック" charset="-128"/>
              </a:rPr>
              <a:pPr/>
              <a:t>32</a:t>
            </a:fld>
            <a:endParaRPr lang="en-US">
              <a:latin typeface="Arial" charset="0"/>
              <a:ea typeface="ＭＳ Ｐゴシック" charset="-128"/>
              <a:cs typeface="ＭＳ Ｐゴシック" charset="-128"/>
            </a:endParaRPr>
          </a:p>
        </p:txBody>
      </p:sp>
      <p:sp>
        <p:nvSpPr>
          <p:cNvPr id="55299" name="Rectangle 2"/>
          <p:cNvSpPr>
            <a:spLocks noGrp="1" noRot="1" noChangeAspect="1" noChangeArrowheads="1" noTextEdit="1"/>
          </p:cNvSpPr>
          <p:nvPr>
            <p:ph type="sldImg"/>
          </p:nvPr>
        </p:nvSpPr>
        <p:spPr>
          <a:xfrm>
            <a:off x="1143000" y="685800"/>
            <a:ext cx="4572000" cy="3429000"/>
          </a:xfrm>
          <a:ln/>
        </p:spPr>
      </p:sp>
      <p:sp>
        <p:nvSpPr>
          <p:cNvPr id="55300"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BEE1DBF0-D59D-2A43-A07C-93B0751694B0}" type="slidenum">
              <a:rPr lang="en-US">
                <a:latin typeface="Arial" charset="0"/>
                <a:ea typeface="ＭＳ Ｐゴシック" charset="-128"/>
                <a:cs typeface="ＭＳ Ｐゴシック" charset="-128"/>
              </a:rPr>
              <a:pPr/>
              <a:t>33</a:t>
            </a:fld>
            <a:endParaRPr lang="en-US">
              <a:latin typeface="Arial" charset="0"/>
              <a:ea typeface="ＭＳ Ｐゴシック" charset="-128"/>
              <a:cs typeface="ＭＳ Ｐゴシック" charset="-128"/>
            </a:endParaRPr>
          </a:p>
        </p:txBody>
      </p:sp>
      <p:sp>
        <p:nvSpPr>
          <p:cNvPr id="57347" name="Rectangle 2"/>
          <p:cNvSpPr>
            <a:spLocks noGrp="1" noRot="1" noChangeAspect="1" noChangeArrowheads="1" noTextEdit="1"/>
          </p:cNvSpPr>
          <p:nvPr>
            <p:ph type="sldImg"/>
          </p:nvPr>
        </p:nvSpPr>
        <p:spPr>
          <a:xfrm>
            <a:off x="1143000" y="685800"/>
            <a:ext cx="4572000" cy="3429000"/>
          </a:xfrm>
          <a:ln/>
        </p:spPr>
      </p:sp>
      <p:sp>
        <p:nvSpPr>
          <p:cNvPr id="57348"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59A34F13-D133-4242-941F-DCD5A0762D98}" type="slidenum">
              <a:rPr lang="en-US">
                <a:latin typeface="Arial" charset="0"/>
                <a:ea typeface="ＭＳ Ｐゴシック" charset="-128"/>
                <a:cs typeface="ＭＳ Ｐゴシック" charset="-128"/>
              </a:rPr>
              <a:pPr/>
              <a:t>34</a:t>
            </a:fld>
            <a:endParaRPr lang="en-US">
              <a:latin typeface="Arial" charset="0"/>
              <a:ea typeface="ＭＳ Ｐゴシック" charset="-128"/>
              <a:cs typeface="ＭＳ Ｐゴシック" charset="-128"/>
            </a:endParaRPr>
          </a:p>
        </p:txBody>
      </p:sp>
      <p:sp>
        <p:nvSpPr>
          <p:cNvPr id="59395" name="Rectangle 2"/>
          <p:cNvSpPr>
            <a:spLocks noGrp="1" noRot="1" noChangeAspect="1" noChangeArrowheads="1" noTextEdit="1"/>
          </p:cNvSpPr>
          <p:nvPr>
            <p:ph type="sldImg"/>
          </p:nvPr>
        </p:nvSpPr>
        <p:spPr>
          <a:xfrm>
            <a:off x="1143000" y="685800"/>
            <a:ext cx="4572000" cy="3429000"/>
          </a:xfrm>
          <a:ln/>
        </p:spPr>
      </p:sp>
      <p:sp>
        <p:nvSpPr>
          <p:cNvPr id="59396"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0F5A4EE8-6F79-B947-8AC5-D63889034C22}" type="slidenum">
              <a:rPr lang="en-US">
                <a:latin typeface="Arial" charset="0"/>
                <a:ea typeface="ＭＳ Ｐゴシック" charset="-128"/>
                <a:cs typeface="ＭＳ Ｐゴシック" charset="-128"/>
              </a:rPr>
              <a:pPr/>
              <a:t>35</a:t>
            </a:fld>
            <a:endParaRPr lang="en-US">
              <a:latin typeface="Arial" charset="0"/>
              <a:ea typeface="ＭＳ Ｐゴシック" charset="-128"/>
              <a:cs typeface="ＭＳ Ｐゴシック" charset="-128"/>
            </a:endParaRPr>
          </a:p>
        </p:txBody>
      </p:sp>
      <p:sp>
        <p:nvSpPr>
          <p:cNvPr id="61443" name="Rectangle 2"/>
          <p:cNvSpPr>
            <a:spLocks noGrp="1" noRot="1" noChangeAspect="1" noChangeArrowheads="1" noTextEdit="1"/>
          </p:cNvSpPr>
          <p:nvPr>
            <p:ph type="sldImg"/>
          </p:nvPr>
        </p:nvSpPr>
        <p:spPr>
          <a:xfrm>
            <a:off x="1143000" y="685800"/>
            <a:ext cx="4572000" cy="3429000"/>
          </a:xfrm>
          <a:ln/>
        </p:spPr>
      </p:sp>
      <p:sp>
        <p:nvSpPr>
          <p:cNvPr id="61444"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eg"/><Relationship Id="rId1" Type="http://schemas.openxmlformats.org/officeDocument/2006/relationships/slideMaster" Target="../slideMasters/slideMaster2.xml"/><Relationship Id="rId2" Type="http://schemas.openxmlformats.org/officeDocument/2006/relationships/hyperlink" Target="http://www.teachingleaders.org.uk/" TargetMode="Externa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e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eg"/><Relationship Id="rId1" Type="http://schemas.openxmlformats.org/officeDocument/2006/relationships/slideMaster" Target="../slideMasters/slideMaster3.xml"/><Relationship Id="rId2" Type="http://schemas.openxmlformats.org/officeDocument/2006/relationships/hyperlink" Target="http://www.teachingleaders.org.uk/" TargetMode="Externa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jpe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eg"/><Relationship Id="rId1" Type="http://schemas.openxmlformats.org/officeDocument/2006/relationships/slideMaster" Target="../slideMasters/slideMaster4.xml"/><Relationship Id="rId2" Type="http://schemas.openxmlformats.org/officeDocument/2006/relationships/hyperlink" Target="http://www.teachingleaders.org.uk/"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38F730B-05AD-374A-940A-34BAECE5D919}" type="datetime1">
              <a:rPr lang="en-US"/>
              <a:pPr>
                <a:defRPr/>
              </a:pPr>
              <a:t>9/6/17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D4E5A9D-8753-1448-B69E-5FCEF25B338D}"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C1D6D28-1760-294A-8E71-34E352B62639}" type="datetime1">
              <a:rPr lang="en-US"/>
              <a:pPr>
                <a:defRPr/>
              </a:pPr>
              <a:t>9/6/17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151949B-194D-6348-AD10-7AD7589358D2}"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B88CCCE-D21B-E64C-83AE-1B1B42309679}" type="datetime1">
              <a:rPr lang="en-US"/>
              <a:pPr>
                <a:defRPr/>
              </a:pPr>
              <a:t>9/6/17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536A08C-09F7-C048-9E0F-B7C38640522F}"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p:cNvSpPr/>
          <p:nvPr userDrawn="1"/>
        </p:nvSpPr>
        <p:spPr>
          <a:xfrm>
            <a:off x="0" y="0"/>
            <a:ext cx="9144000" cy="6093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GB">
              <a:solidFill>
                <a:prstClr val="white"/>
              </a:solidFill>
              <a:latin typeface="Calibri"/>
            </a:endParaRPr>
          </a:p>
        </p:txBody>
      </p:sp>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7469" t="8333" r="8516" b="11151"/>
          <a:stretch/>
        </p:blipFill>
        <p:spPr>
          <a:xfrm>
            <a:off x="1262617" y="58323"/>
            <a:ext cx="6618787" cy="5976663"/>
          </a:xfrm>
          <a:prstGeom prst="rect">
            <a:avLst/>
          </a:prstGeom>
        </p:spPr>
      </p:pic>
    </p:spTree>
    <p:extLst>
      <p:ext uri="{BB962C8B-B14F-4D97-AF65-F5344CB8AC3E}">
        <p14:creationId xmlns:p14="http://schemas.microsoft.com/office/powerpoint/2010/main" val="11312456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1540" y="368661"/>
            <a:ext cx="6491064" cy="703283"/>
          </a:xfrm>
          <a:prstGeom prst="rect">
            <a:avLst/>
          </a:prstGeom>
        </p:spPr>
        <p:txBody>
          <a:bodyPr/>
          <a:lstStyle/>
          <a:p>
            <a:r>
              <a:rPr lang="en-US" dirty="0"/>
              <a:t>Click to edit Master title style</a:t>
            </a:r>
            <a:endParaRPr lang="en-GB" dirty="0"/>
          </a:p>
        </p:txBody>
      </p:sp>
      <p:sp>
        <p:nvSpPr>
          <p:cNvPr id="3" name="Content Placeholder 2"/>
          <p:cNvSpPr>
            <a:spLocks noGrp="1"/>
          </p:cNvSpPr>
          <p:nvPr>
            <p:ph idx="1"/>
          </p:nvPr>
        </p:nvSpPr>
        <p:spPr>
          <a:xfrm>
            <a:off x="457200" y="1219209"/>
            <a:ext cx="8229600" cy="4800599"/>
          </a:xfrm>
          <a:prstGeom prst="rect">
            <a:avLst/>
          </a:prstGeom>
        </p:spPr>
        <p:txBody>
          <a:bodyPr/>
          <a:lstStyle>
            <a:lvl1pPr>
              <a:defRPr>
                <a:solidFill>
                  <a:srgbClr val="3D4F5B"/>
                </a:solidFill>
              </a:defRPr>
            </a:lvl1pPr>
            <a:lvl2pPr>
              <a:defRPr sz="1600">
                <a:solidFill>
                  <a:srgbClr val="3D4F5B"/>
                </a:solidFill>
              </a:defRPr>
            </a:lvl2pPr>
            <a:lvl3pPr>
              <a:defRPr sz="1200">
                <a:solidFill>
                  <a:srgbClr val="3D4F5B"/>
                </a:solidFill>
              </a:defRPr>
            </a:lvl3pPr>
            <a:lvl4pPr>
              <a:defRPr sz="1200">
                <a:solidFill>
                  <a:srgbClr val="3D4F5B"/>
                </a:solidFill>
              </a:defRPr>
            </a:lvl4pPr>
            <a:lvl5pPr>
              <a:defRPr sz="1200">
                <a:solidFill>
                  <a:srgbClr val="3D4F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1383046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1"/>
            <a:ext cx="6491064" cy="70328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219200"/>
            <a:ext cx="4038600" cy="4876800"/>
          </a:xfrm>
          <a:prstGeom prst="rect">
            <a:avLst/>
          </a:prstGeom>
        </p:spPr>
        <p:txBody>
          <a:bodyPr/>
          <a:lstStyle>
            <a:lvl1pPr>
              <a:defRPr sz="2200"/>
            </a:lvl1pPr>
            <a:lvl2pPr>
              <a:defRPr sz="16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219200"/>
            <a:ext cx="4038600" cy="4876800"/>
          </a:xfrm>
          <a:prstGeom prst="rect">
            <a:avLst/>
          </a:prstGeom>
        </p:spPr>
        <p:txBody>
          <a:bodyPr/>
          <a:lstStyle>
            <a:lvl1pPr>
              <a:defRPr sz="2200"/>
            </a:lvl1pPr>
            <a:lvl2pPr>
              <a:defRPr sz="16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9141634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1"/>
            <a:ext cx="6491064" cy="703283"/>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35252979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Picture 1" descr="cid:image001.gif@01C986B6.F9CEA890">
            <a:hlinkClick r:id="rId2"/>
          </p:cNvPr>
          <p:cNvPicPr>
            <a:picLocks noChangeAspect="1" noChangeArrowheads="1"/>
          </p:cNvPicPr>
          <p:nvPr userDrawn="1"/>
        </p:nvPicPr>
        <p:blipFill>
          <a:blip r:embed="rId3" cstate="print"/>
          <a:srcRect r="782" b="80707"/>
          <a:stretch>
            <a:fillRect/>
          </a:stretch>
        </p:blipFill>
        <p:spPr bwMode="auto">
          <a:xfrm>
            <a:off x="0" y="6115072"/>
            <a:ext cx="9072530" cy="171448"/>
          </a:xfrm>
          <a:prstGeom prst="rect">
            <a:avLst/>
          </a:prstGeom>
          <a:noFill/>
          <a:ln w="9525">
            <a:noFill/>
            <a:miter lim="800000"/>
            <a:headEnd/>
            <a:tailEnd/>
          </a:ln>
        </p:spPr>
      </p:pic>
      <p:pic>
        <p:nvPicPr>
          <p:cNvPr id="8" name="Picture 7" descr="TL_logo.jpg"/>
          <p:cNvPicPr>
            <a:picLocks noChangeAspect="1"/>
          </p:cNvPicPr>
          <p:nvPr userDrawn="1"/>
        </p:nvPicPr>
        <p:blipFill>
          <a:blip r:embed="rId4" cstate="print"/>
          <a:stretch>
            <a:fillRect/>
          </a:stretch>
        </p:blipFill>
        <p:spPr>
          <a:xfrm>
            <a:off x="71406" y="142861"/>
            <a:ext cx="2857520" cy="425167"/>
          </a:xfrm>
          <a:prstGeom prst="rect">
            <a:avLst/>
          </a:prstGeom>
        </p:spPr>
      </p:pic>
    </p:spTree>
    <p:extLst>
      <p:ext uri="{BB962C8B-B14F-4D97-AF65-F5344CB8AC3E}">
        <p14:creationId xmlns:p14="http://schemas.microsoft.com/office/powerpoint/2010/main" val="11288363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p:cNvSpPr/>
          <p:nvPr userDrawn="1"/>
        </p:nvSpPr>
        <p:spPr>
          <a:xfrm>
            <a:off x="0" y="0"/>
            <a:ext cx="9144000" cy="6093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GB">
              <a:solidFill>
                <a:prstClr val="white"/>
              </a:solidFill>
              <a:latin typeface="Calibri"/>
            </a:endParaRPr>
          </a:p>
        </p:txBody>
      </p:sp>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7469" t="8333" r="8516" b="11151"/>
          <a:stretch/>
        </p:blipFill>
        <p:spPr>
          <a:xfrm>
            <a:off x="1262615" y="58322"/>
            <a:ext cx="6618787" cy="5976663"/>
          </a:xfrm>
          <a:prstGeom prst="rect">
            <a:avLst/>
          </a:prstGeom>
        </p:spPr>
      </p:pic>
    </p:spTree>
    <p:extLst>
      <p:ext uri="{BB962C8B-B14F-4D97-AF65-F5344CB8AC3E}">
        <p14:creationId xmlns:p14="http://schemas.microsoft.com/office/powerpoint/2010/main" val="11312456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1540" y="368661"/>
            <a:ext cx="6491064" cy="703283"/>
          </a:xfrm>
          <a:prstGeom prst="rect">
            <a:avLst/>
          </a:prstGeom>
        </p:spPr>
        <p:txBody>
          <a:bodyPr/>
          <a:lstStyle/>
          <a:p>
            <a:r>
              <a:rPr lang="en-US" dirty="0"/>
              <a:t>Click to edit Master title style</a:t>
            </a:r>
            <a:endParaRPr lang="en-GB" dirty="0"/>
          </a:p>
        </p:txBody>
      </p:sp>
      <p:sp>
        <p:nvSpPr>
          <p:cNvPr id="3" name="Content Placeholder 2"/>
          <p:cNvSpPr>
            <a:spLocks noGrp="1"/>
          </p:cNvSpPr>
          <p:nvPr>
            <p:ph idx="1"/>
          </p:nvPr>
        </p:nvSpPr>
        <p:spPr>
          <a:xfrm>
            <a:off x="457200" y="1219207"/>
            <a:ext cx="8229600" cy="4800599"/>
          </a:xfrm>
          <a:prstGeom prst="rect">
            <a:avLst/>
          </a:prstGeom>
        </p:spPr>
        <p:txBody>
          <a:bodyPr/>
          <a:lstStyle>
            <a:lvl1pPr>
              <a:defRPr>
                <a:solidFill>
                  <a:srgbClr val="3D4F5B"/>
                </a:solidFill>
              </a:defRPr>
            </a:lvl1pPr>
            <a:lvl2pPr>
              <a:defRPr sz="1600">
                <a:solidFill>
                  <a:srgbClr val="3D4F5B"/>
                </a:solidFill>
              </a:defRPr>
            </a:lvl2pPr>
            <a:lvl3pPr>
              <a:defRPr sz="1200">
                <a:solidFill>
                  <a:srgbClr val="3D4F5B"/>
                </a:solidFill>
              </a:defRPr>
            </a:lvl3pPr>
            <a:lvl4pPr>
              <a:defRPr sz="1200">
                <a:solidFill>
                  <a:srgbClr val="3D4F5B"/>
                </a:solidFill>
              </a:defRPr>
            </a:lvl4pPr>
            <a:lvl5pPr>
              <a:defRPr sz="1200">
                <a:solidFill>
                  <a:srgbClr val="3D4F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1383046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1"/>
            <a:ext cx="6491064" cy="70328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219200"/>
            <a:ext cx="4038600" cy="4876800"/>
          </a:xfrm>
          <a:prstGeom prst="rect">
            <a:avLst/>
          </a:prstGeom>
        </p:spPr>
        <p:txBody>
          <a:bodyPr/>
          <a:lstStyle>
            <a:lvl1pPr>
              <a:defRPr sz="2200"/>
            </a:lvl1pPr>
            <a:lvl2pPr>
              <a:defRPr sz="16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219200"/>
            <a:ext cx="4038600" cy="4876800"/>
          </a:xfrm>
          <a:prstGeom prst="rect">
            <a:avLst/>
          </a:prstGeom>
        </p:spPr>
        <p:txBody>
          <a:bodyPr/>
          <a:lstStyle>
            <a:lvl1pPr>
              <a:defRPr sz="2200"/>
            </a:lvl1pPr>
            <a:lvl2pPr>
              <a:defRPr sz="16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914163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7BBE4A4-6BE3-EC4B-B419-516B0278AC07}" type="datetime1">
              <a:rPr lang="en-US"/>
              <a:pPr>
                <a:defRPr/>
              </a:pPr>
              <a:t>9/6/17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A0CBD87-A148-C642-A017-DFC1EAA16CF4}"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1"/>
            <a:ext cx="6491064" cy="703283"/>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352529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Picture 1" descr="cid:image001.gif@01C986B6.F9CEA890">
            <a:hlinkClick r:id="rId2"/>
          </p:cNvPr>
          <p:cNvPicPr>
            <a:picLocks noChangeAspect="1" noChangeArrowheads="1"/>
          </p:cNvPicPr>
          <p:nvPr userDrawn="1"/>
        </p:nvPicPr>
        <p:blipFill>
          <a:blip r:embed="rId3" cstate="print"/>
          <a:srcRect r="782" b="80707"/>
          <a:stretch>
            <a:fillRect/>
          </a:stretch>
        </p:blipFill>
        <p:spPr bwMode="auto">
          <a:xfrm>
            <a:off x="0" y="6115072"/>
            <a:ext cx="9072530" cy="171448"/>
          </a:xfrm>
          <a:prstGeom prst="rect">
            <a:avLst/>
          </a:prstGeom>
          <a:noFill/>
          <a:ln w="9525">
            <a:noFill/>
            <a:miter lim="800000"/>
            <a:headEnd/>
            <a:tailEnd/>
          </a:ln>
        </p:spPr>
      </p:pic>
      <p:pic>
        <p:nvPicPr>
          <p:cNvPr id="8" name="Picture 7" descr="TL_logo.jpg"/>
          <p:cNvPicPr>
            <a:picLocks noChangeAspect="1"/>
          </p:cNvPicPr>
          <p:nvPr userDrawn="1"/>
        </p:nvPicPr>
        <p:blipFill>
          <a:blip r:embed="rId4" cstate="print"/>
          <a:stretch>
            <a:fillRect/>
          </a:stretch>
        </p:blipFill>
        <p:spPr>
          <a:xfrm>
            <a:off x="71406" y="142859"/>
            <a:ext cx="2857520" cy="425167"/>
          </a:xfrm>
          <a:prstGeom prst="rect">
            <a:avLst/>
          </a:prstGeom>
        </p:spPr>
      </p:pic>
    </p:spTree>
    <p:extLst>
      <p:ext uri="{BB962C8B-B14F-4D97-AF65-F5344CB8AC3E}">
        <p14:creationId xmlns:p14="http://schemas.microsoft.com/office/powerpoint/2010/main" val="11288363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p:cNvSpPr/>
          <p:nvPr userDrawn="1"/>
        </p:nvSpPr>
        <p:spPr>
          <a:xfrm>
            <a:off x="0" y="0"/>
            <a:ext cx="9144000" cy="6093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GB">
              <a:solidFill>
                <a:prstClr val="white"/>
              </a:solidFill>
              <a:latin typeface="Calibri"/>
            </a:endParaRPr>
          </a:p>
        </p:txBody>
      </p:sp>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7469" t="8333" r="8516" b="11151"/>
          <a:stretch/>
        </p:blipFill>
        <p:spPr>
          <a:xfrm>
            <a:off x="1262611" y="58319"/>
            <a:ext cx="6618787" cy="5976663"/>
          </a:xfrm>
          <a:prstGeom prst="rect">
            <a:avLst/>
          </a:prstGeom>
        </p:spPr>
      </p:pic>
    </p:spTree>
    <p:extLst>
      <p:ext uri="{BB962C8B-B14F-4D97-AF65-F5344CB8AC3E}">
        <p14:creationId xmlns:p14="http://schemas.microsoft.com/office/powerpoint/2010/main" val="11312456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1540" y="368661"/>
            <a:ext cx="6491064" cy="703283"/>
          </a:xfrm>
          <a:prstGeom prst="rect">
            <a:avLst/>
          </a:prstGeom>
        </p:spPr>
        <p:txBody>
          <a:bodyPr/>
          <a:lstStyle/>
          <a:p>
            <a:r>
              <a:rPr lang="en-US" dirty="0"/>
              <a:t>Click to edit Master title style</a:t>
            </a:r>
            <a:endParaRPr lang="en-GB" dirty="0"/>
          </a:p>
        </p:txBody>
      </p:sp>
      <p:sp>
        <p:nvSpPr>
          <p:cNvPr id="3" name="Content Placeholder 2"/>
          <p:cNvSpPr>
            <a:spLocks noGrp="1"/>
          </p:cNvSpPr>
          <p:nvPr>
            <p:ph idx="1"/>
          </p:nvPr>
        </p:nvSpPr>
        <p:spPr>
          <a:xfrm>
            <a:off x="457200" y="1219205"/>
            <a:ext cx="8229600" cy="4800599"/>
          </a:xfrm>
          <a:prstGeom prst="rect">
            <a:avLst/>
          </a:prstGeom>
        </p:spPr>
        <p:txBody>
          <a:bodyPr/>
          <a:lstStyle>
            <a:lvl1pPr>
              <a:defRPr>
                <a:solidFill>
                  <a:srgbClr val="3D4F5B"/>
                </a:solidFill>
              </a:defRPr>
            </a:lvl1pPr>
            <a:lvl2pPr>
              <a:defRPr sz="1600">
                <a:solidFill>
                  <a:srgbClr val="3D4F5B"/>
                </a:solidFill>
              </a:defRPr>
            </a:lvl2pPr>
            <a:lvl3pPr>
              <a:defRPr sz="1200">
                <a:solidFill>
                  <a:srgbClr val="3D4F5B"/>
                </a:solidFill>
              </a:defRPr>
            </a:lvl3pPr>
            <a:lvl4pPr>
              <a:defRPr sz="1200">
                <a:solidFill>
                  <a:srgbClr val="3D4F5B"/>
                </a:solidFill>
              </a:defRPr>
            </a:lvl4pPr>
            <a:lvl5pPr>
              <a:defRPr sz="1200">
                <a:solidFill>
                  <a:srgbClr val="3D4F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1383046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1"/>
            <a:ext cx="6491064" cy="70328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219200"/>
            <a:ext cx="4038600" cy="4876800"/>
          </a:xfrm>
          <a:prstGeom prst="rect">
            <a:avLst/>
          </a:prstGeom>
        </p:spPr>
        <p:txBody>
          <a:bodyPr/>
          <a:lstStyle>
            <a:lvl1pPr>
              <a:defRPr sz="2200"/>
            </a:lvl1pPr>
            <a:lvl2pPr>
              <a:defRPr sz="16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219200"/>
            <a:ext cx="4038600" cy="4876800"/>
          </a:xfrm>
          <a:prstGeom prst="rect">
            <a:avLst/>
          </a:prstGeom>
        </p:spPr>
        <p:txBody>
          <a:bodyPr/>
          <a:lstStyle>
            <a:lvl1pPr>
              <a:defRPr sz="2200"/>
            </a:lvl1pPr>
            <a:lvl2pPr>
              <a:defRPr sz="16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9141634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1"/>
            <a:ext cx="6491064" cy="703283"/>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35252979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Picture 1" descr="cid:image001.gif@01C986B6.F9CEA890">
            <a:hlinkClick r:id="rId2"/>
          </p:cNvPr>
          <p:cNvPicPr>
            <a:picLocks noChangeAspect="1" noChangeArrowheads="1"/>
          </p:cNvPicPr>
          <p:nvPr userDrawn="1"/>
        </p:nvPicPr>
        <p:blipFill>
          <a:blip r:embed="rId3" cstate="print"/>
          <a:srcRect r="782" b="80707"/>
          <a:stretch>
            <a:fillRect/>
          </a:stretch>
        </p:blipFill>
        <p:spPr bwMode="auto">
          <a:xfrm>
            <a:off x="0" y="6115072"/>
            <a:ext cx="9072530" cy="171448"/>
          </a:xfrm>
          <a:prstGeom prst="rect">
            <a:avLst/>
          </a:prstGeom>
          <a:noFill/>
          <a:ln w="9525">
            <a:noFill/>
            <a:miter lim="800000"/>
            <a:headEnd/>
            <a:tailEnd/>
          </a:ln>
        </p:spPr>
      </p:pic>
      <p:pic>
        <p:nvPicPr>
          <p:cNvPr id="8" name="Picture 7" descr="TL_logo.jpg"/>
          <p:cNvPicPr>
            <a:picLocks noChangeAspect="1"/>
          </p:cNvPicPr>
          <p:nvPr userDrawn="1"/>
        </p:nvPicPr>
        <p:blipFill>
          <a:blip r:embed="rId4" cstate="print"/>
          <a:stretch>
            <a:fillRect/>
          </a:stretch>
        </p:blipFill>
        <p:spPr>
          <a:xfrm>
            <a:off x="71406" y="142857"/>
            <a:ext cx="2857520" cy="425167"/>
          </a:xfrm>
          <a:prstGeom prst="rect">
            <a:avLst/>
          </a:prstGeom>
        </p:spPr>
      </p:pic>
    </p:spTree>
    <p:extLst>
      <p:ext uri="{BB962C8B-B14F-4D97-AF65-F5344CB8AC3E}">
        <p14:creationId xmlns:p14="http://schemas.microsoft.com/office/powerpoint/2010/main" val="1128836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B99D0B0-737B-B741-9A6B-5FD00FF1068E}" type="datetime1">
              <a:rPr lang="en-US"/>
              <a:pPr>
                <a:defRPr/>
              </a:pPr>
              <a:t>9/6/17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9CBEC67-4393-124A-AC4E-A2551D981B4B}"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4A0FC6D-9763-7B45-AA0D-6871D3A619B4}" type="datetime1">
              <a:rPr lang="en-US"/>
              <a:pPr>
                <a:defRPr/>
              </a:pPr>
              <a:t>9/6/17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347D4F-1B46-3746-957B-BCFEAFB8A635}"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7E44935-0FC9-0043-A1E3-F05344F8399C}" type="datetime1">
              <a:rPr lang="en-US"/>
              <a:pPr>
                <a:defRPr/>
              </a:pPr>
              <a:t>9/6/17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B9F599B-5D06-F642-9DDE-753504DC1E9E}"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C7F8FD6-D987-4E42-8FBE-1034DBBE85D6}" type="datetime1">
              <a:rPr lang="en-US"/>
              <a:pPr>
                <a:defRPr/>
              </a:pPr>
              <a:t>9/6/17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4FEB6EE-CD69-2C4E-9424-4B23E021366D}"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91E0869-CCAC-5E4C-98E0-C7A0238D43E1}" type="datetime1">
              <a:rPr lang="en-US"/>
              <a:pPr>
                <a:defRPr/>
              </a:pPr>
              <a:t>9/6/17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71FCB25-FA31-7F41-ABF9-621AF4860D28}"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2" y="273049"/>
            <a:ext cx="3008313" cy="1162051"/>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12"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4B300CA-E39F-8F4E-AEB6-EEB16842A219}" type="datetime1">
              <a:rPr lang="en-US"/>
              <a:pPr>
                <a:defRPr/>
              </a:pPr>
              <a:t>9/6/17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6EB78A7-1367-2B4B-9FE8-377FF7DA025A}"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45"/>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356B272-E944-E944-B9AD-EDD861A6BDAA}" type="datetime1">
              <a:rPr lang="en-US"/>
              <a:pPr>
                <a:defRPr/>
              </a:pPr>
              <a:t>9/6/17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94A90CF-5262-124C-B531-34E4513E844A}"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theme" Target="../theme/theme2.xml"/><Relationship Id="rId7" Type="http://schemas.openxmlformats.org/officeDocument/2006/relationships/image" Target="../media/image1.jpeg"/><Relationship Id="rId8" Type="http://schemas.openxmlformats.org/officeDocument/2006/relationships/image" Target="../media/image2.jpg"/><Relationship Id="rId9" Type="http://schemas.openxmlformats.org/officeDocument/2006/relationships/image" Target="../media/image3.png"/><Relationship Id="rId1" Type="http://schemas.openxmlformats.org/officeDocument/2006/relationships/slideLayout" Target="../slideLayouts/slideLayout12.xml"/><Relationship Id="rId2"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4" Type="http://schemas.openxmlformats.org/officeDocument/2006/relationships/slideLayout" Target="../slideLayouts/slideLayout20.xml"/><Relationship Id="rId5" Type="http://schemas.openxmlformats.org/officeDocument/2006/relationships/slideLayout" Target="../slideLayouts/slideLayout21.xml"/><Relationship Id="rId6" Type="http://schemas.openxmlformats.org/officeDocument/2006/relationships/theme" Target="../theme/theme3.xml"/><Relationship Id="rId7" Type="http://schemas.openxmlformats.org/officeDocument/2006/relationships/image" Target="../media/image1.jpeg"/><Relationship Id="rId8" Type="http://schemas.openxmlformats.org/officeDocument/2006/relationships/image" Target="../media/image2.jpg"/><Relationship Id="rId9" Type="http://schemas.openxmlformats.org/officeDocument/2006/relationships/image" Target="../media/image3.png"/><Relationship Id="rId1" Type="http://schemas.openxmlformats.org/officeDocument/2006/relationships/slideLayout" Target="../slideLayouts/slideLayout17.xml"/><Relationship Id="rId2"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4.xml"/><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theme" Target="../theme/theme4.xml"/><Relationship Id="rId7" Type="http://schemas.openxmlformats.org/officeDocument/2006/relationships/image" Target="../media/image1.jpeg"/><Relationship Id="rId8" Type="http://schemas.openxmlformats.org/officeDocument/2006/relationships/image" Target="../media/image2.jpg"/><Relationship Id="rId9" Type="http://schemas.openxmlformats.org/officeDocument/2006/relationships/image" Target="../media/image3.png"/><Relationship Id="rId1" Type="http://schemas.openxmlformats.org/officeDocument/2006/relationships/slideLayout" Target="../slideLayouts/slideLayout22.xml"/><Relationship Id="rId2"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3080F"/>
            </a:gs>
            <a:gs pos="89999">
              <a:srgbClr val="03080F"/>
            </a:gs>
            <a:gs pos="100000">
              <a:srgbClr val="FFFFFF"/>
            </a:gs>
          </a:gsLst>
          <a:lin ang="3780000"/>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9"/>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27" name="Text Placeholder 2"/>
          <p:cNvSpPr>
            <a:spLocks noGrp="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charset="0"/>
              </a:defRPr>
            </a:lvl1pPr>
          </a:lstStyle>
          <a:p>
            <a:pPr>
              <a:defRPr/>
            </a:pPr>
            <a:fld id="{B6C7E0FA-D803-6245-994C-38D7B196184B}" type="datetime1">
              <a:rPr lang="en-US"/>
              <a:pPr>
                <a:defRPr/>
              </a:pPr>
              <a:t>9/6/17</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defRPr>
            </a:lvl1pPr>
          </a:lstStyle>
          <a:p>
            <a:pPr>
              <a:defRPr/>
            </a:pPr>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charset="0"/>
              </a:defRPr>
            </a:lvl1pPr>
          </a:lstStyle>
          <a:p>
            <a:pPr>
              <a:defRPr/>
            </a:pPr>
            <a:fld id="{6511AF8B-733C-CA45-A62A-FCEC9829E7E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17094" y="6372629"/>
            <a:ext cx="846807" cy="396824"/>
          </a:xfrm>
          <a:prstGeom prst="rect">
            <a:avLst/>
          </a:prstGeom>
        </p:spPr>
      </p:pic>
      <p:sp>
        <p:nvSpPr>
          <p:cNvPr id="22" name="Title Placeholder 1"/>
          <p:cNvSpPr>
            <a:spLocks noGrp="1"/>
          </p:cNvSpPr>
          <p:nvPr>
            <p:ph type="title"/>
          </p:nvPr>
        </p:nvSpPr>
        <p:spPr>
          <a:xfrm>
            <a:off x="476682" y="287317"/>
            <a:ext cx="6347599" cy="703283"/>
          </a:xfrm>
          <a:prstGeom prst="rect">
            <a:avLst/>
          </a:prstGeom>
        </p:spPr>
        <p:txBody>
          <a:bodyPr vert="horz" lIns="91440" tIns="45720" rIns="91440" bIns="45720" rtlCol="0" anchor="b">
            <a:normAutofit/>
          </a:bodyPr>
          <a:lstStyle/>
          <a:p>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Headline (Arial 26)</a:t>
            </a:r>
            <a:endParaRPr lang="en-GB" dirty="0"/>
          </a:p>
        </p:txBody>
      </p:sp>
      <p:sp>
        <p:nvSpPr>
          <p:cNvPr id="23" name="Text Placeholder 2"/>
          <p:cNvSpPr>
            <a:spLocks noGrp="1"/>
          </p:cNvSpPr>
          <p:nvPr>
            <p:ph type="body" idx="1"/>
          </p:nvPr>
        </p:nvSpPr>
        <p:spPr>
          <a:xfrm>
            <a:off x="457200" y="1219200"/>
            <a:ext cx="8229600" cy="4876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Footer Placeholder 4"/>
          <p:cNvSpPr txBox="1">
            <a:spLocks/>
          </p:cNvSpPr>
          <p:nvPr/>
        </p:nvSpPr>
        <p:spPr>
          <a:xfrm>
            <a:off x="1500166" y="6416676"/>
            <a:ext cx="2895600" cy="365125"/>
          </a:xfrm>
          <a:prstGeom prst="rect">
            <a:avLst/>
          </a:prstGeom>
        </p:spPr>
        <p:txBody>
          <a:bodyPr vert="horz" lIns="91440" tIns="45720" rIns="91440" bIns="45720" rtlCol="0" anchor="ctr"/>
          <a:lstStyle>
            <a:lvl1pPr algn="l">
              <a:defRPr>
                <a:solidFill>
                  <a:srgbClr val="2999A5"/>
                </a:solidFill>
              </a:defRPr>
            </a:lvl1pPr>
          </a:lstStyle>
          <a:p>
            <a:pPr defTabSz="914400" fontAlgn="auto">
              <a:spcBef>
                <a:spcPts val="0"/>
              </a:spcBef>
              <a:spcAft>
                <a:spcPts val="0"/>
              </a:spcAft>
              <a:defRPr/>
            </a:pPr>
            <a:r>
              <a:rPr lang="en-GB" sz="1000" dirty="0">
                <a:latin typeface="Helvetica Neue"/>
                <a:ea typeface="+mn-ea"/>
                <a:cs typeface="+mn-cs"/>
              </a:rPr>
              <a:t>TL Residential</a:t>
            </a:r>
          </a:p>
        </p:txBody>
      </p:sp>
      <p:sp>
        <p:nvSpPr>
          <p:cNvPr id="25" name="Slide Number Placeholder 5"/>
          <p:cNvSpPr txBox="1">
            <a:spLocks/>
          </p:cNvSpPr>
          <p:nvPr/>
        </p:nvSpPr>
        <p:spPr>
          <a:xfrm>
            <a:off x="476672" y="6416676"/>
            <a:ext cx="1143000" cy="365125"/>
          </a:xfrm>
          <a:prstGeom prst="rect">
            <a:avLst/>
          </a:prstGeom>
        </p:spPr>
        <p:txBody>
          <a:bodyPr vert="horz" lIns="91440" tIns="45720" rIns="91440" bIns="45720" rtlCol="0" anchor="ctr"/>
          <a:lstStyle>
            <a:lvl1pPr>
              <a:defRPr>
                <a:solidFill>
                  <a:srgbClr val="2999A5"/>
                </a:solidFill>
              </a:defRPr>
            </a:lvl1pPr>
          </a:lstStyle>
          <a:p>
            <a:pPr defTabSz="914400" fontAlgn="auto">
              <a:spcBef>
                <a:spcPts val="0"/>
              </a:spcBef>
              <a:spcAft>
                <a:spcPts val="0"/>
              </a:spcAft>
              <a:defRPr/>
            </a:pPr>
            <a:r>
              <a:rPr lang="en-US" sz="1000" dirty="0">
                <a:latin typeface="Helvetica Neue"/>
                <a:ea typeface="+mn-ea"/>
                <a:cs typeface="Helvetica Neue"/>
              </a:rPr>
              <a:t>August 2016</a:t>
            </a:r>
            <a:endParaRPr lang="en-GB" sz="1000" dirty="0">
              <a:latin typeface="Helvetica Neue"/>
              <a:ea typeface="+mn-ea"/>
              <a:cs typeface="Helvetica Neue"/>
            </a:endParaRPr>
          </a:p>
        </p:txBody>
      </p:sp>
      <p:cxnSp>
        <p:nvCxnSpPr>
          <p:cNvPr id="26" name="Straight Connector 25"/>
          <p:cNvCxnSpPr/>
          <p:nvPr/>
        </p:nvCxnSpPr>
        <p:spPr>
          <a:xfrm>
            <a:off x="533400" y="6172203"/>
            <a:ext cx="8153400" cy="1588"/>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5400000">
            <a:off x="1277122" y="6581002"/>
            <a:ext cx="304800" cy="158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533400" y="1146227"/>
            <a:ext cx="8153400" cy="1588"/>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rot="5400000">
            <a:off x="2402582" y="6581002"/>
            <a:ext cx="304800" cy="158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1" name="Footer Placeholder 4"/>
          <p:cNvSpPr txBox="1">
            <a:spLocks/>
          </p:cNvSpPr>
          <p:nvPr/>
        </p:nvSpPr>
        <p:spPr>
          <a:xfrm>
            <a:off x="2843809" y="6418420"/>
            <a:ext cx="720080" cy="317521"/>
          </a:xfrm>
          <a:prstGeom prst="rect">
            <a:avLst/>
          </a:prstGeom>
        </p:spPr>
        <p:txBody>
          <a:bodyPr vert="horz" lIns="91440" tIns="45720" rIns="91440" bIns="45720" rtlCol="0" anchor="ctr"/>
          <a:lstStyle>
            <a:lvl1pPr algn="l">
              <a:defRPr>
                <a:solidFill>
                  <a:srgbClr val="2999A5"/>
                </a:solidFill>
              </a:defRPr>
            </a:lvl1pPr>
          </a:lstStyle>
          <a:p>
            <a:pPr defTabSz="914400" fontAlgn="auto">
              <a:spcBef>
                <a:spcPts val="0"/>
              </a:spcBef>
              <a:spcAft>
                <a:spcPts val="0"/>
              </a:spcAft>
              <a:defRPr/>
            </a:pPr>
            <a:r>
              <a:rPr lang="en-GB" sz="1200">
                <a:latin typeface="Helvetica" pitchFamily="34" charset="0"/>
                <a:ea typeface="+mn-ea"/>
                <a:cs typeface="+mn-cs"/>
              </a:rPr>
              <a:t>#tlfp16</a:t>
            </a:r>
            <a:endParaRPr lang="en-GB" sz="1200" dirty="0">
              <a:latin typeface="Helvetica" pitchFamily="34" charset="0"/>
              <a:ea typeface="+mn-ea"/>
              <a:cs typeface="+mn-cs"/>
            </a:endParaRPr>
          </a:p>
        </p:txBody>
      </p:sp>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08204" y="6205205"/>
            <a:ext cx="2382608" cy="609443"/>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61841" y="6357325"/>
            <a:ext cx="846807" cy="396824"/>
          </a:xfrm>
          <a:prstGeom prst="rect">
            <a:avLst/>
          </a:prstGeom>
        </p:spPr>
      </p:pic>
      <p:sp>
        <p:nvSpPr>
          <p:cNvPr id="15" name="Footer Placeholder 4"/>
          <p:cNvSpPr txBox="1">
            <a:spLocks/>
          </p:cNvSpPr>
          <p:nvPr/>
        </p:nvSpPr>
        <p:spPr>
          <a:xfrm>
            <a:off x="3788556" y="6403116"/>
            <a:ext cx="720080" cy="317521"/>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GB" sz="1200" dirty="0">
                <a:solidFill>
                  <a:srgbClr val="2999A5"/>
                </a:solidFill>
                <a:latin typeface="Helvetica" pitchFamily="34" charset="0"/>
              </a:rPr>
              <a:t>#tlpp15</a:t>
            </a:r>
          </a:p>
        </p:txBody>
      </p:sp>
      <p:pic>
        <p:nvPicPr>
          <p:cNvPr id="1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80026" y="308661"/>
            <a:ext cx="1768538" cy="6901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17184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p:txStyles>
    <p:titleStyle>
      <a:lvl1pPr algn="l" defTabSz="914400" rtl="0" eaLnBrk="1" latinLnBrk="0" hangingPunct="1">
        <a:spcBef>
          <a:spcPct val="0"/>
        </a:spcBef>
        <a:buNone/>
        <a:defRPr sz="2600" b="0" i="0" kern="1200" baseline="0">
          <a:solidFill>
            <a:srgbClr val="009AA6"/>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200" b="0" i="0" kern="1200">
          <a:solidFill>
            <a:srgbClr val="3D4F5B"/>
          </a:solidFill>
          <a:latin typeface="Helvetica Neue"/>
          <a:ea typeface="+mn-ea"/>
          <a:cs typeface="Helvetica Neue"/>
        </a:defRPr>
      </a:lvl1pPr>
      <a:lvl2pPr marL="742950" indent="-285750" algn="l" defTabSz="914400" rtl="0" eaLnBrk="1" latinLnBrk="0" hangingPunct="1">
        <a:spcBef>
          <a:spcPct val="20000"/>
        </a:spcBef>
        <a:buFont typeface="Arial" pitchFamily="34" charset="0"/>
        <a:buChar char="–"/>
        <a:defRPr sz="1600" b="0" i="0" kern="1200">
          <a:solidFill>
            <a:srgbClr val="3D4F5B"/>
          </a:solidFill>
          <a:latin typeface="Helvetica Neue"/>
          <a:ea typeface="+mn-ea"/>
          <a:cs typeface="Helvetica Neue"/>
        </a:defRPr>
      </a:lvl2pPr>
      <a:lvl3pPr marL="1143000" indent="-228600" algn="l" defTabSz="914400" rtl="0" eaLnBrk="1" latinLnBrk="0" hangingPunct="1">
        <a:spcBef>
          <a:spcPct val="20000"/>
        </a:spcBef>
        <a:buFont typeface="Arial" pitchFamily="34" charset="0"/>
        <a:buChar char="•"/>
        <a:defRPr sz="1200" b="0" i="0" kern="1200">
          <a:solidFill>
            <a:srgbClr val="3D4F5B"/>
          </a:solidFill>
          <a:latin typeface="Helvetica Neue"/>
          <a:ea typeface="+mn-ea"/>
          <a:cs typeface="Helvetica Neue"/>
        </a:defRPr>
      </a:lvl3pPr>
      <a:lvl4pPr marL="1600200" indent="-228600" algn="l" defTabSz="914400" rtl="0" eaLnBrk="1" latinLnBrk="0" hangingPunct="1">
        <a:spcBef>
          <a:spcPct val="20000"/>
        </a:spcBef>
        <a:buFont typeface="Arial" pitchFamily="34" charset="0"/>
        <a:buChar char="–"/>
        <a:defRPr sz="1200" b="0" i="0" kern="1200">
          <a:solidFill>
            <a:srgbClr val="3D4F5B"/>
          </a:solidFill>
          <a:latin typeface="Helvetica Neue"/>
          <a:ea typeface="+mn-ea"/>
          <a:cs typeface="Helvetica Neue"/>
        </a:defRPr>
      </a:lvl4pPr>
      <a:lvl5pPr marL="2057400" indent="-228600" algn="l" defTabSz="914400" rtl="0" eaLnBrk="1" latinLnBrk="0" hangingPunct="1">
        <a:spcBef>
          <a:spcPct val="20000"/>
        </a:spcBef>
        <a:buFont typeface="Arial" pitchFamily="34" charset="0"/>
        <a:buChar char="»"/>
        <a:defRPr sz="1200" b="0" i="0" kern="1200">
          <a:solidFill>
            <a:srgbClr val="3D4F5B"/>
          </a:solidFill>
          <a:latin typeface="Helvetica Neue"/>
          <a:ea typeface="+mn-ea"/>
          <a:cs typeface="Helvetica Neue"/>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17092" y="6372629"/>
            <a:ext cx="846807" cy="396824"/>
          </a:xfrm>
          <a:prstGeom prst="rect">
            <a:avLst/>
          </a:prstGeom>
        </p:spPr>
      </p:pic>
      <p:sp>
        <p:nvSpPr>
          <p:cNvPr id="22" name="Title Placeholder 1"/>
          <p:cNvSpPr>
            <a:spLocks noGrp="1"/>
          </p:cNvSpPr>
          <p:nvPr>
            <p:ph type="title"/>
          </p:nvPr>
        </p:nvSpPr>
        <p:spPr>
          <a:xfrm>
            <a:off x="476682" y="287317"/>
            <a:ext cx="6347599" cy="703283"/>
          </a:xfrm>
          <a:prstGeom prst="rect">
            <a:avLst/>
          </a:prstGeom>
        </p:spPr>
        <p:txBody>
          <a:bodyPr vert="horz" lIns="91440" tIns="45720" rIns="91440" bIns="45720" rtlCol="0" anchor="b">
            <a:normAutofit/>
          </a:bodyPr>
          <a:lstStyle/>
          <a:p>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Headline (Arial 26)</a:t>
            </a:r>
            <a:endParaRPr lang="en-GB" dirty="0"/>
          </a:p>
        </p:txBody>
      </p:sp>
      <p:sp>
        <p:nvSpPr>
          <p:cNvPr id="23" name="Text Placeholder 2"/>
          <p:cNvSpPr>
            <a:spLocks noGrp="1"/>
          </p:cNvSpPr>
          <p:nvPr>
            <p:ph type="body" idx="1"/>
          </p:nvPr>
        </p:nvSpPr>
        <p:spPr>
          <a:xfrm>
            <a:off x="457200" y="1219200"/>
            <a:ext cx="8229600" cy="4876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Footer Placeholder 4"/>
          <p:cNvSpPr txBox="1">
            <a:spLocks/>
          </p:cNvSpPr>
          <p:nvPr/>
        </p:nvSpPr>
        <p:spPr>
          <a:xfrm>
            <a:off x="1500166" y="6416676"/>
            <a:ext cx="2895600" cy="365125"/>
          </a:xfrm>
          <a:prstGeom prst="rect">
            <a:avLst/>
          </a:prstGeom>
        </p:spPr>
        <p:txBody>
          <a:bodyPr vert="horz" lIns="91440" tIns="45720" rIns="91440" bIns="45720" rtlCol="0" anchor="ctr"/>
          <a:lstStyle>
            <a:lvl1pPr algn="l">
              <a:defRPr>
                <a:solidFill>
                  <a:srgbClr val="2999A5"/>
                </a:solidFill>
              </a:defRPr>
            </a:lvl1pPr>
          </a:lstStyle>
          <a:p>
            <a:pPr defTabSz="914400" fontAlgn="auto">
              <a:spcBef>
                <a:spcPts val="0"/>
              </a:spcBef>
              <a:spcAft>
                <a:spcPts val="0"/>
              </a:spcAft>
              <a:defRPr/>
            </a:pPr>
            <a:r>
              <a:rPr lang="en-GB" sz="1000" dirty="0">
                <a:latin typeface="Helvetica Neue"/>
                <a:ea typeface="+mn-ea"/>
                <a:cs typeface="+mn-cs"/>
              </a:rPr>
              <a:t>TL Residential</a:t>
            </a:r>
          </a:p>
        </p:txBody>
      </p:sp>
      <p:sp>
        <p:nvSpPr>
          <p:cNvPr id="25" name="Slide Number Placeholder 5"/>
          <p:cNvSpPr txBox="1">
            <a:spLocks/>
          </p:cNvSpPr>
          <p:nvPr/>
        </p:nvSpPr>
        <p:spPr>
          <a:xfrm>
            <a:off x="476672" y="6416676"/>
            <a:ext cx="1143000" cy="365125"/>
          </a:xfrm>
          <a:prstGeom prst="rect">
            <a:avLst/>
          </a:prstGeom>
        </p:spPr>
        <p:txBody>
          <a:bodyPr vert="horz" lIns="91440" tIns="45720" rIns="91440" bIns="45720" rtlCol="0" anchor="ctr"/>
          <a:lstStyle>
            <a:lvl1pPr>
              <a:defRPr>
                <a:solidFill>
                  <a:srgbClr val="2999A5"/>
                </a:solidFill>
              </a:defRPr>
            </a:lvl1pPr>
          </a:lstStyle>
          <a:p>
            <a:pPr defTabSz="914400" fontAlgn="auto">
              <a:spcBef>
                <a:spcPts val="0"/>
              </a:spcBef>
              <a:spcAft>
                <a:spcPts val="0"/>
              </a:spcAft>
              <a:defRPr/>
            </a:pPr>
            <a:r>
              <a:rPr lang="en-US" sz="1000" dirty="0">
                <a:latin typeface="Helvetica Neue"/>
                <a:ea typeface="+mn-ea"/>
                <a:cs typeface="Helvetica Neue"/>
              </a:rPr>
              <a:t>August 2016</a:t>
            </a:r>
            <a:endParaRPr lang="en-GB" sz="1000" dirty="0">
              <a:latin typeface="Helvetica Neue"/>
              <a:ea typeface="+mn-ea"/>
              <a:cs typeface="Helvetica Neue"/>
            </a:endParaRPr>
          </a:p>
        </p:txBody>
      </p:sp>
      <p:cxnSp>
        <p:nvCxnSpPr>
          <p:cNvPr id="26" name="Straight Connector 25"/>
          <p:cNvCxnSpPr/>
          <p:nvPr/>
        </p:nvCxnSpPr>
        <p:spPr>
          <a:xfrm>
            <a:off x="533400" y="6172203"/>
            <a:ext cx="8153400" cy="1588"/>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5400000">
            <a:off x="1277122" y="6581002"/>
            <a:ext cx="304800" cy="158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533400" y="1146227"/>
            <a:ext cx="8153400" cy="1588"/>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rot="5400000">
            <a:off x="2402582" y="6581002"/>
            <a:ext cx="304800" cy="158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1" name="Footer Placeholder 4"/>
          <p:cNvSpPr txBox="1">
            <a:spLocks/>
          </p:cNvSpPr>
          <p:nvPr/>
        </p:nvSpPr>
        <p:spPr>
          <a:xfrm>
            <a:off x="2843809" y="6418418"/>
            <a:ext cx="720080" cy="317521"/>
          </a:xfrm>
          <a:prstGeom prst="rect">
            <a:avLst/>
          </a:prstGeom>
        </p:spPr>
        <p:txBody>
          <a:bodyPr vert="horz" lIns="91440" tIns="45720" rIns="91440" bIns="45720" rtlCol="0" anchor="ctr"/>
          <a:lstStyle>
            <a:lvl1pPr algn="l">
              <a:defRPr>
                <a:solidFill>
                  <a:srgbClr val="2999A5"/>
                </a:solidFill>
              </a:defRPr>
            </a:lvl1pPr>
          </a:lstStyle>
          <a:p>
            <a:pPr defTabSz="914400" fontAlgn="auto">
              <a:spcBef>
                <a:spcPts val="0"/>
              </a:spcBef>
              <a:spcAft>
                <a:spcPts val="0"/>
              </a:spcAft>
              <a:defRPr/>
            </a:pPr>
            <a:r>
              <a:rPr lang="en-GB" sz="1200">
                <a:latin typeface="Helvetica" pitchFamily="34" charset="0"/>
                <a:ea typeface="+mn-ea"/>
                <a:cs typeface="+mn-cs"/>
              </a:rPr>
              <a:t>#tlfp16</a:t>
            </a:r>
            <a:endParaRPr lang="en-GB" sz="1200" dirty="0">
              <a:latin typeface="Helvetica" pitchFamily="34" charset="0"/>
              <a:ea typeface="+mn-ea"/>
              <a:cs typeface="+mn-cs"/>
            </a:endParaRPr>
          </a:p>
        </p:txBody>
      </p:sp>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08204" y="6205205"/>
            <a:ext cx="2382608" cy="609443"/>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61839" y="6357325"/>
            <a:ext cx="846807" cy="396824"/>
          </a:xfrm>
          <a:prstGeom prst="rect">
            <a:avLst/>
          </a:prstGeom>
        </p:spPr>
      </p:pic>
      <p:sp>
        <p:nvSpPr>
          <p:cNvPr id="15" name="Footer Placeholder 4"/>
          <p:cNvSpPr txBox="1">
            <a:spLocks/>
          </p:cNvSpPr>
          <p:nvPr/>
        </p:nvSpPr>
        <p:spPr>
          <a:xfrm>
            <a:off x="3788556" y="6403114"/>
            <a:ext cx="720080" cy="317521"/>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GB" sz="1200" dirty="0">
                <a:solidFill>
                  <a:srgbClr val="2999A5"/>
                </a:solidFill>
                <a:latin typeface="Helvetica" pitchFamily="34" charset="0"/>
              </a:rPr>
              <a:t>#tlpp15</a:t>
            </a:r>
          </a:p>
        </p:txBody>
      </p:sp>
      <p:pic>
        <p:nvPicPr>
          <p:cNvPr id="1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80026" y="308660"/>
            <a:ext cx="1768538" cy="6901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171847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hdr="0" ftr="0"/>
  <p:txStyles>
    <p:titleStyle>
      <a:lvl1pPr algn="l" defTabSz="914400" rtl="0" eaLnBrk="1" latinLnBrk="0" hangingPunct="1">
        <a:spcBef>
          <a:spcPct val="0"/>
        </a:spcBef>
        <a:buNone/>
        <a:defRPr sz="2600" b="0" i="0" kern="1200" baseline="0">
          <a:solidFill>
            <a:srgbClr val="009AA6"/>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200" b="0" i="0" kern="1200">
          <a:solidFill>
            <a:srgbClr val="3D4F5B"/>
          </a:solidFill>
          <a:latin typeface="Helvetica Neue"/>
          <a:ea typeface="+mn-ea"/>
          <a:cs typeface="Helvetica Neue"/>
        </a:defRPr>
      </a:lvl1pPr>
      <a:lvl2pPr marL="742950" indent="-285750" algn="l" defTabSz="914400" rtl="0" eaLnBrk="1" latinLnBrk="0" hangingPunct="1">
        <a:spcBef>
          <a:spcPct val="20000"/>
        </a:spcBef>
        <a:buFont typeface="Arial" pitchFamily="34" charset="0"/>
        <a:buChar char="–"/>
        <a:defRPr sz="1600" b="0" i="0" kern="1200">
          <a:solidFill>
            <a:srgbClr val="3D4F5B"/>
          </a:solidFill>
          <a:latin typeface="Helvetica Neue"/>
          <a:ea typeface="+mn-ea"/>
          <a:cs typeface="Helvetica Neue"/>
        </a:defRPr>
      </a:lvl2pPr>
      <a:lvl3pPr marL="1143000" indent="-228600" algn="l" defTabSz="914400" rtl="0" eaLnBrk="1" latinLnBrk="0" hangingPunct="1">
        <a:spcBef>
          <a:spcPct val="20000"/>
        </a:spcBef>
        <a:buFont typeface="Arial" pitchFamily="34" charset="0"/>
        <a:buChar char="•"/>
        <a:defRPr sz="1200" b="0" i="0" kern="1200">
          <a:solidFill>
            <a:srgbClr val="3D4F5B"/>
          </a:solidFill>
          <a:latin typeface="Helvetica Neue"/>
          <a:ea typeface="+mn-ea"/>
          <a:cs typeface="Helvetica Neue"/>
        </a:defRPr>
      </a:lvl3pPr>
      <a:lvl4pPr marL="1600200" indent="-228600" algn="l" defTabSz="914400" rtl="0" eaLnBrk="1" latinLnBrk="0" hangingPunct="1">
        <a:spcBef>
          <a:spcPct val="20000"/>
        </a:spcBef>
        <a:buFont typeface="Arial" pitchFamily="34" charset="0"/>
        <a:buChar char="–"/>
        <a:defRPr sz="1200" b="0" i="0" kern="1200">
          <a:solidFill>
            <a:srgbClr val="3D4F5B"/>
          </a:solidFill>
          <a:latin typeface="Helvetica Neue"/>
          <a:ea typeface="+mn-ea"/>
          <a:cs typeface="Helvetica Neue"/>
        </a:defRPr>
      </a:lvl4pPr>
      <a:lvl5pPr marL="2057400" indent="-228600" algn="l" defTabSz="914400" rtl="0" eaLnBrk="1" latinLnBrk="0" hangingPunct="1">
        <a:spcBef>
          <a:spcPct val="20000"/>
        </a:spcBef>
        <a:buFont typeface="Arial" pitchFamily="34" charset="0"/>
        <a:buChar char="»"/>
        <a:defRPr sz="1200" b="0" i="0" kern="1200">
          <a:solidFill>
            <a:srgbClr val="3D4F5B"/>
          </a:solidFill>
          <a:latin typeface="Helvetica Neue"/>
          <a:ea typeface="+mn-ea"/>
          <a:cs typeface="Helvetica Neue"/>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17088" y="6372629"/>
            <a:ext cx="846807" cy="396824"/>
          </a:xfrm>
          <a:prstGeom prst="rect">
            <a:avLst/>
          </a:prstGeom>
        </p:spPr>
      </p:pic>
      <p:sp>
        <p:nvSpPr>
          <p:cNvPr id="22" name="Title Placeholder 1"/>
          <p:cNvSpPr>
            <a:spLocks noGrp="1"/>
          </p:cNvSpPr>
          <p:nvPr>
            <p:ph type="title"/>
          </p:nvPr>
        </p:nvSpPr>
        <p:spPr>
          <a:xfrm>
            <a:off x="476678" y="287317"/>
            <a:ext cx="6347599" cy="703283"/>
          </a:xfrm>
          <a:prstGeom prst="rect">
            <a:avLst/>
          </a:prstGeom>
        </p:spPr>
        <p:txBody>
          <a:bodyPr vert="horz" lIns="91440" tIns="45720" rIns="91440" bIns="45720" rtlCol="0" anchor="b">
            <a:normAutofit/>
          </a:bodyPr>
          <a:lstStyle/>
          <a:p>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Headline (Arial 26)</a:t>
            </a:r>
            <a:endParaRPr lang="en-GB" dirty="0"/>
          </a:p>
        </p:txBody>
      </p:sp>
      <p:sp>
        <p:nvSpPr>
          <p:cNvPr id="23" name="Text Placeholder 2"/>
          <p:cNvSpPr>
            <a:spLocks noGrp="1"/>
          </p:cNvSpPr>
          <p:nvPr>
            <p:ph type="body" idx="1"/>
          </p:nvPr>
        </p:nvSpPr>
        <p:spPr>
          <a:xfrm>
            <a:off x="457200" y="1219200"/>
            <a:ext cx="8229600" cy="4876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Footer Placeholder 4"/>
          <p:cNvSpPr txBox="1">
            <a:spLocks/>
          </p:cNvSpPr>
          <p:nvPr/>
        </p:nvSpPr>
        <p:spPr>
          <a:xfrm>
            <a:off x="1500166" y="6416676"/>
            <a:ext cx="2895600" cy="365125"/>
          </a:xfrm>
          <a:prstGeom prst="rect">
            <a:avLst/>
          </a:prstGeom>
        </p:spPr>
        <p:txBody>
          <a:bodyPr vert="horz" lIns="91440" tIns="45720" rIns="91440" bIns="45720" rtlCol="0" anchor="ctr"/>
          <a:lstStyle>
            <a:lvl1pPr algn="l">
              <a:defRPr>
                <a:solidFill>
                  <a:srgbClr val="2999A5"/>
                </a:solidFill>
              </a:defRPr>
            </a:lvl1pPr>
          </a:lstStyle>
          <a:p>
            <a:pPr defTabSz="914400" fontAlgn="auto">
              <a:spcBef>
                <a:spcPts val="0"/>
              </a:spcBef>
              <a:spcAft>
                <a:spcPts val="0"/>
              </a:spcAft>
              <a:defRPr/>
            </a:pPr>
            <a:r>
              <a:rPr lang="en-GB" sz="1000" dirty="0">
                <a:latin typeface="Helvetica Neue"/>
                <a:ea typeface="+mn-ea"/>
                <a:cs typeface="+mn-cs"/>
              </a:rPr>
              <a:t>TL Residential</a:t>
            </a:r>
          </a:p>
        </p:txBody>
      </p:sp>
      <p:sp>
        <p:nvSpPr>
          <p:cNvPr id="25" name="Slide Number Placeholder 5"/>
          <p:cNvSpPr txBox="1">
            <a:spLocks/>
          </p:cNvSpPr>
          <p:nvPr/>
        </p:nvSpPr>
        <p:spPr>
          <a:xfrm>
            <a:off x="476672" y="6416676"/>
            <a:ext cx="1143000" cy="365125"/>
          </a:xfrm>
          <a:prstGeom prst="rect">
            <a:avLst/>
          </a:prstGeom>
        </p:spPr>
        <p:txBody>
          <a:bodyPr vert="horz" lIns="91440" tIns="45720" rIns="91440" bIns="45720" rtlCol="0" anchor="ctr"/>
          <a:lstStyle>
            <a:lvl1pPr>
              <a:defRPr>
                <a:solidFill>
                  <a:srgbClr val="2999A5"/>
                </a:solidFill>
              </a:defRPr>
            </a:lvl1pPr>
          </a:lstStyle>
          <a:p>
            <a:pPr defTabSz="914400" fontAlgn="auto">
              <a:spcBef>
                <a:spcPts val="0"/>
              </a:spcBef>
              <a:spcAft>
                <a:spcPts val="0"/>
              </a:spcAft>
              <a:defRPr/>
            </a:pPr>
            <a:r>
              <a:rPr lang="en-US" sz="1000" dirty="0">
                <a:latin typeface="Helvetica Neue"/>
                <a:ea typeface="+mn-ea"/>
                <a:cs typeface="Helvetica Neue"/>
              </a:rPr>
              <a:t>August 2016</a:t>
            </a:r>
            <a:endParaRPr lang="en-GB" sz="1000" dirty="0">
              <a:latin typeface="Helvetica Neue"/>
              <a:ea typeface="+mn-ea"/>
              <a:cs typeface="Helvetica Neue"/>
            </a:endParaRPr>
          </a:p>
        </p:txBody>
      </p:sp>
      <p:cxnSp>
        <p:nvCxnSpPr>
          <p:cNvPr id="26" name="Straight Connector 25"/>
          <p:cNvCxnSpPr/>
          <p:nvPr/>
        </p:nvCxnSpPr>
        <p:spPr>
          <a:xfrm>
            <a:off x="533400" y="6172203"/>
            <a:ext cx="8153400" cy="1588"/>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5400000">
            <a:off x="1277122" y="6581002"/>
            <a:ext cx="304800" cy="158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533400" y="1146227"/>
            <a:ext cx="8153400" cy="1588"/>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rot="5400000">
            <a:off x="2402582" y="6581002"/>
            <a:ext cx="304800" cy="158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1" name="Footer Placeholder 4"/>
          <p:cNvSpPr txBox="1">
            <a:spLocks/>
          </p:cNvSpPr>
          <p:nvPr/>
        </p:nvSpPr>
        <p:spPr>
          <a:xfrm>
            <a:off x="2843809" y="6418416"/>
            <a:ext cx="720080" cy="317521"/>
          </a:xfrm>
          <a:prstGeom prst="rect">
            <a:avLst/>
          </a:prstGeom>
        </p:spPr>
        <p:txBody>
          <a:bodyPr vert="horz" lIns="91440" tIns="45720" rIns="91440" bIns="45720" rtlCol="0" anchor="ctr"/>
          <a:lstStyle>
            <a:lvl1pPr algn="l">
              <a:defRPr>
                <a:solidFill>
                  <a:srgbClr val="2999A5"/>
                </a:solidFill>
              </a:defRPr>
            </a:lvl1pPr>
          </a:lstStyle>
          <a:p>
            <a:pPr defTabSz="914400" fontAlgn="auto">
              <a:spcBef>
                <a:spcPts val="0"/>
              </a:spcBef>
              <a:spcAft>
                <a:spcPts val="0"/>
              </a:spcAft>
              <a:defRPr/>
            </a:pPr>
            <a:r>
              <a:rPr lang="en-GB" sz="1200">
                <a:latin typeface="Helvetica" pitchFamily="34" charset="0"/>
                <a:ea typeface="+mn-ea"/>
                <a:cs typeface="+mn-cs"/>
              </a:rPr>
              <a:t>#tlfp16</a:t>
            </a:r>
            <a:endParaRPr lang="en-GB" sz="1200" dirty="0">
              <a:latin typeface="Helvetica" pitchFamily="34" charset="0"/>
              <a:ea typeface="+mn-ea"/>
              <a:cs typeface="+mn-cs"/>
            </a:endParaRPr>
          </a:p>
        </p:txBody>
      </p:sp>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08204" y="6205205"/>
            <a:ext cx="2382608" cy="609443"/>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61835" y="6357325"/>
            <a:ext cx="846807" cy="396824"/>
          </a:xfrm>
          <a:prstGeom prst="rect">
            <a:avLst/>
          </a:prstGeom>
        </p:spPr>
      </p:pic>
      <p:sp>
        <p:nvSpPr>
          <p:cNvPr id="15" name="Footer Placeholder 4"/>
          <p:cNvSpPr txBox="1">
            <a:spLocks/>
          </p:cNvSpPr>
          <p:nvPr/>
        </p:nvSpPr>
        <p:spPr>
          <a:xfrm>
            <a:off x="3788556" y="6403112"/>
            <a:ext cx="720080" cy="317521"/>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GB" sz="1200" dirty="0">
                <a:solidFill>
                  <a:srgbClr val="2999A5"/>
                </a:solidFill>
                <a:latin typeface="Helvetica" pitchFamily="34" charset="0"/>
              </a:rPr>
              <a:t>#tlpp15</a:t>
            </a:r>
          </a:p>
        </p:txBody>
      </p:sp>
      <p:pic>
        <p:nvPicPr>
          <p:cNvPr id="1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80026" y="308657"/>
            <a:ext cx="1768538" cy="6901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17184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hf hdr="0" ftr="0"/>
  <p:txStyles>
    <p:titleStyle>
      <a:lvl1pPr algn="l" defTabSz="914400" rtl="0" eaLnBrk="1" latinLnBrk="0" hangingPunct="1">
        <a:spcBef>
          <a:spcPct val="0"/>
        </a:spcBef>
        <a:buNone/>
        <a:defRPr sz="2600" b="0" i="0" kern="1200" baseline="0">
          <a:solidFill>
            <a:srgbClr val="009AA6"/>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200" b="0" i="0" kern="1200">
          <a:solidFill>
            <a:srgbClr val="3D4F5B"/>
          </a:solidFill>
          <a:latin typeface="Helvetica Neue"/>
          <a:ea typeface="+mn-ea"/>
          <a:cs typeface="Helvetica Neue"/>
        </a:defRPr>
      </a:lvl1pPr>
      <a:lvl2pPr marL="742950" indent="-285750" algn="l" defTabSz="914400" rtl="0" eaLnBrk="1" latinLnBrk="0" hangingPunct="1">
        <a:spcBef>
          <a:spcPct val="20000"/>
        </a:spcBef>
        <a:buFont typeface="Arial" pitchFamily="34" charset="0"/>
        <a:buChar char="–"/>
        <a:defRPr sz="1600" b="0" i="0" kern="1200">
          <a:solidFill>
            <a:srgbClr val="3D4F5B"/>
          </a:solidFill>
          <a:latin typeface="Helvetica Neue"/>
          <a:ea typeface="+mn-ea"/>
          <a:cs typeface="Helvetica Neue"/>
        </a:defRPr>
      </a:lvl2pPr>
      <a:lvl3pPr marL="1143000" indent="-228600" algn="l" defTabSz="914400" rtl="0" eaLnBrk="1" latinLnBrk="0" hangingPunct="1">
        <a:spcBef>
          <a:spcPct val="20000"/>
        </a:spcBef>
        <a:buFont typeface="Arial" pitchFamily="34" charset="0"/>
        <a:buChar char="•"/>
        <a:defRPr sz="1200" b="0" i="0" kern="1200">
          <a:solidFill>
            <a:srgbClr val="3D4F5B"/>
          </a:solidFill>
          <a:latin typeface="Helvetica Neue"/>
          <a:ea typeface="+mn-ea"/>
          <a:cs typeface="Helvetica Neue"/>
        </a:defRPr>
      </a:lvl3pPr>
      <a:lvl4pPr marL="1600200" indent="-228600" algn="l" defTabSz="914400" rtl="0" eaLnBrk="1" latinLnBrk="0" hangingPunct="1">
        <a:spcBef>
          <a:spcPct val="20000"/>
        </a:spcBef>
        <a:buFont typeface="Arial" pitchFamily="34" charset="0"/>
        <a:buChar char="–"/>
        <a:defRPr sz="1200" b="0" i="0" kern="1200">
          <a:solidFill>
            <a:srgbClr val="3D4F5B"/>
          </a:solidFill>
          <a:latin typeface="Helvetica Neue"/>
          <a:ea typeface="+mn-ea"/>
          <a:cs typeface="Helvetica Neue"/>
        </a:defRPr>
      </a:lvl4pPr>
      <a:lvl5pPr marL="2057400" indent="-228600" algn="l" defTabSz="914400" rtl="0" eaLnBrk="1" latinLnBrk="0" hangingPunct="1">
        <a:spcBef>
          <a:spcPct val="20000"/>
        </a:spcBef>
        <a:buFont typeface="Arial" pitchFamily="34" charset="0"/>
        <a:buChar char="»"/>
        <a:defRPr sz="1200" b="0" i="0" kern="1200">
          <a:solidFill>
            <a:srgbClr val="3D4F5B"/>
          </a:solidFill>
          <a:latin typeface="Helvetica Neue"/>
          <a:ea typeface="+mn-ea"/>
          <a:cs typeface="Helvetica Neue"/>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Microsoft_Word_97_-_2004_Document1.doc"/><Relationship Id="rId4" Type="http://schemas.openxmlformats.org/officeDocument/2006/relationships/image" Target="../media/image12.emf"/><Relationship Id="rId5" Type="http://schemas.openxmlformats.org/officeDocument/2006/relationships/image" Target="../media/image8.png"/><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7.png"/></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Microsoft_Word_97_-_2004_Document2.doc"/><Relationship Id="rId4" Type="http://schemas.openxmlformats.org/officeDocument/2006/relationships/image" Target="../media/image12.emf"/><Relationship Id="rId5" Type="http://schemas.openxmlformats.org/officeDocument/2006/relationships/image" Target="../media/image8.png"/><Relationship Id="rId1" Type="http://schemas.openxmlformats.org/officeDocument/2006/relationships/vmlDrawing" Target="../drawings/vmlDrawing2.vml"/><Relationship Id="rId2"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Microsoft_Word_97_-_2004_Document3.doc"/><Relationship Id="rId4" Type="http://schemas.openxmlformats.org/officeDocument/2006/relationships/image" Target="../media/image25.emf"/><Relationship Id="rId5" Type="http://schemas.openxmlformats.org/officeDocument/2006/relationships/image" Target="../media/image8.png"/><Relationship Id="rId1" Type="http://schemas.openxmlformats.org/officeDocument/2006/relationships/vmlDrawing" Target="../drawings/vmlDrawing3.vml"/><Relationship Id="rId2"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Microsoft_Word_97_-_2004_Document4.doc"/><Relationship Id="rId4" Type="http://schemas.openxmlformats.org/officeDocument/2006/relationships/image" Target="../media/image26.emf"/><Relationship Id="rId5" Type="http://schemas.openxmlformats.org/officeDocument/2006/relationships/image" Target="../media/image8.png"/><Relationship Id="rId1" Type="http://schemas.openxmlformats.org/officeDocument/2006/relationships/vmlDrawing" Target="../drawings/vmlDrawing4.vml"/><Relationship Id="rId2"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Microsoft_Word_97_-_2004_Document5.doc"/><Relationship Id="rId4" Type="http://schemas.openxmlformats.org/officeDocument/2006/relationships/image" Target="../media/image27.emf"/><Relationship Id="rId5" Type="http://schemas.openxmlformats.org/officeDocument/2006/relationships/image" Target="../media/image8.png"/><Relationship Id="rId1" Type="http://schemas.openxmlformats.org/officeDocument/2006/relationships/vmlDrawing" Target="../drawings/vmlDrawing5.vml"/><Relationship Id="rId2"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Microsoft_Word_97_-_2004_Document6.doc"/><Relationship Id="rId4" Type="http://schemas.openxmlformats.org/officeDocument/2006/relationships/image" Target="../media/image28.emf"/><Relationship Id="rId5" Type="http://schemas.openxmlformats.org/officeDocument/2006/relationships/image" Target="../media/image8.png"/><Relationship Id="rId1" Type="http://schemas.openxmlformats.org/officeDocument/2006/relationships/vmlDrawing" Target="../drawings/vmlDrawing6.vml"/><Relationship Id="rId2"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Microsoft_Word_97_-_2004_Document7.doc"/><Relationship Id="rId4" Type="http://schemas.openxmlformats.org/officeDocument/2006/relationships/image" Target="../media/image29.emf"/><Relationship Id="rId5" Type="http://schemas.openxmlformats.org/officeDocument/2006/relationships/image" Target="../media/image8.png"/><Relationship Id="rId1" Type="http://schemas.openxmlformats.org/officeDocument/2006/relationships/vmlDrawing" Target="../drawings/vmlDrawing7.vml"/><Relationship Id="rId2"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Microsoft_Word_97_-_2004_Document8.doc"/><Relationship Id="rId4" Type="http://schemas.openxmlformats.org/officeDocument/2006/relationships/image" Target="../media/image30.emf"/><Relationship Id="rId5" Type="http://schemas.openxmlformats.org/officeDocument/2006/relationships/image" Target="../media/image8.png"/><Relationship Id="rId1" Type="http://schemas.openxmlformats.org/officeDocument/2006/relationships/vmlDrawing" Target="../drawings/vmlDrawing8.vml"/><Relationship Id="rId2"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Microsoft_Word_97_-_2004_Document9.doc"/><Relationship Id="rId4" Type="http://schemas.openxmlformats.org/officeDocument/2006/relationships/image" Target="../media/image31.emf"/><Relationship Id="rId5" Type="http://schemas.openxmlformats.org/officeDocument/2006/relationships/image" Target="../media/image8.png"/><Relationship Id="rId1" Type="http://schemas.openxmlformats.org/officeDocument/2006/relationships/vmlDrawing" Target="../drawings/vmlDrawing9.vml"/><Relationship Id="rId2"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Microsoft_Word_97_-_2004_Document10.doc"/><Relationship Id="rId4" Type="http://schemas.openxmlformats.org/officeDocument/2006/relationships/image" Target="../media/image32.emf"/><Relationship Id="rId5" Type="http://schemas.openxmlformats.org/officeDocument/2006/relationships/image" Target="../media/image8.png"/><Relationship Id="rId1" Type="http://schemas.openxmlformats.org/officeDocument/2006/relationships/vmlDrawing" Target="../drawings/vmlDrawing10.vml"/><Relationship Id="rId2"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8.png"/></Relationships>
</file>

<file path=ppt/slides/_rels/slide5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3886200"/>
            <a:ext cx="7994848" cy="1752600"/>
          </a:xfrm>
        </p:spPr>
        <p:txBody>
          <a:bodyPr>
            <a:noAutofit/>
          </a:bodyPr>
          <a:lstStyle/>
          <a:p>
            <a:pPr eaLnBrk="1" hangingPunct="1">
              <a:spcBef>
                <a:spcPts val="0"/>
              </a:spcBef>
            </a:pPr>
            <a:r>
              <a:rPr lang="en-US" dirty="0" smtClean="0">
                <a:solidFill>
                  <a:srgbClr val="FFFFFF"/>
                </a:solidFill>
              </a:rPr>
              <a:t>Geoff Barton</a:t>
            </a:r>
          </a:p>
          <a:p>
            <a:pPr eaLnBrk="1" hangingPunct="1">
              <a:spcBef>
                <a:spcPts val="0"/>
              </a:spcBef>
            </a:pPr>
            <a:r>
              <a:rPr lang="en-US" sz="2400" dirty="0" smtClean="0">
                <a:solidFill>
                  <a:srgbClr val="0070C0"/>
                </a:solidFill>
              </a:rPr>
              <a:t>General Secretary</a:t>
            </a:r>
          </a:p>
          <a:p>
            <a:pPr eaLnBrk="1" hangingPunct="1">
              <a:spcBef>
                <a:spcPts val="0"/>
              </a:spcBef>
            </a:pPr>
            <a:r>
              <a:rPr lang="en-US" sz="2400" dirty="0" smtClean="0">
                <a:solidFill>
                  <a:srgbClr val="0070C0"/>
                </a:solidFill>
              </a:rPr>
              <a:t>Association of School &amp; College Leaders</a:t>
            </a:r>
            <a:endParaRPr lang="en-US" sz="2400" dirty="0">
              <a:solidFill>
                <a:srgbClr val="0070C0"/>
              </a:solidFill>
            </a:endParaRPr>
          </a:p>
          <a:p>
            <a:pPr eaLnBrk="1" hangingPunct="1">
              <a:spcBef>
                <a:spcPts val="0"/>
              </a:spcBef>
            </a:pPr>
            <a:r>
              <a:rPr lang="en-GB" sz="1800" dirty="0" smtClean="0">
                <a:solidFill>
                  <a:srgbClr val="FFFFFF"/>
                </a:solidFill>
              </a:rPr>
              <a:t> </a:t>
            </a:r>
            <a:r>
              <a:rPr lang="en-GB" sz="2400" dirty="0" smtClean="0">
                <a:solidFill>
                  <a:srgbClr val="FFFFFF"/>
                </a:solidFill>
              </a:rPr>
              <a:t>6 September 2017</a:t>
            </a:r>
            <a:endParaRPr lang="en-US" sz="2400" dirty="0" smtClean="0">
              <a:solidFill>
                <a:srgbClr val="FFFFFF"/>
              </a:solidFill>
            </a:endParaRPr>
          </a:p>
        </p:txBody>
      </p:sp>
      <p:pic>
        <p:nvPicPr>
          <p:cNvPr id="7" name="Picture 6"/>
          <p:cNvPicPr>
            <a:picLocks noChangeAspect="1"/>
          </p:cNvPicPr>
          <p:nvPr/>
        </p:nvPicPr>
        <p:blipFill>
          <a:blip r:embed="rId2"/>
          <a:srcRect l="12114" t="6057" r="24228" b="12114"/>
          <a:stretch>
            <a:fillRect/>
          </a:stretch>
        </p:blipFill>
        <p:spPr>
          <a:xfrm>
            <a:off x="4507623" y="2589070"/>
            <a:ext cx="945906" cy="1150727"/>
          </a:xfrm>
          <a:prstGeom prst="rect">
            <a:avLst/>
          </a:prstGeom>
        </p:spPr>
      </p:pic>
      <p:sp>
        <p:nvSpPr>
          <p:cNvPr id="13" name="Right Triangle 12"/>
          <p:cNvSpPr/>
          <p:nvPr/>
        </p:nvSpPr>
        <p:spPr>
          <a:xfrm>
            <a:off x="4397157" y="3340866"/>
            <a:ext cx="762000" cy="398923"/>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5" name="Right Triangle 14"/>
          <p:cNvSpPr/>
          <p:nvPr/>
        </p:nvSpPr>
        <p:spPr>
          <a:xfrm rot="1050623">
            <a:off x="5028618" y="2376925"/>
            <a:ext cx="762000" cy="322929"/>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6" name="Right Triangle 15"/>
          <p:cNvSpPr/>
          <p:nvPr/>
        </p:nvSpPr>
        <p:spPr>
          <a:xfrm rot="5400000">
            <a:off x="4249366" y="2548614"/>
            <a:ext cx="762000" cy="322929"/>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18" name="Straight Connector 17"/>
          <p:cNvCxnSpPr/>
          <p:nvPr/>
        </p:nvCxnSpPr>
        <p:spPr>
          <a:xfrm rot="5400000" flipH="1" flipV="1">
            <a:off x="4158188" y="2001652"/>
            <a:ext cx="1226723" cy="282354"/>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130379" y="2262572"/>
            <a:ext cx="9144000" cy="1470025"/>
          </a:xfrm>
        </p:spPr>
        <p:txBody>
          <a:bodyPr/>
          <a:lstStyle/>
          <a:p>
            <a:r>
              <a:rPr lang="en-US" dirty="0" smtClean="0">
                <a:solidFill>
                  <a:schemeClr val="bg1"/>
                </a:solidFill>
              </a:rPr>
              <a:t>Don’t Call it          </a:t>
            </a:r>
            <a:r>
              <a:rPr lang="en-US" dirty="0" err="1" smtClean="0">
                <a:solidFill>
                  <a:schemeClr val="bg1"/>
                </a:solidFill>
              </a:rPr>
              <a:t>iteracy</a:t>
            </a:r>
            <a:endParaRPr lang="en-US" dirty="0">
              <a:solidFill>
                <a:schemeClr val="bg1"/>
              </a:solidFill>
            </a:endParaRPr>
          </a:p>
        </p:txBody>
      </p:sp>
      <p:sp>
        <p:nvSpPr>
          <p:cNvPr id="21" name="Right Triangle 20"/>
          <p:cNvSpPr/>
          <p:nvPr/>
        </p:nvSpPr>
        <p:spPr>
          <a:xfrm>
            <a:off x="4630367" y="3508005"/>
            <a:ext cx="823162" cy="343579"/>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4" name="Right Triangle 23"/>
          <p:cNvSpPr/>
          <p:nvPr/>
        </p:nvSpPr>
        <p:spPr>
          <a:xfrm>
            <a:off x="3200400" y="3336214"/>
            <a:ext cx="823162" cy="343579"/>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5" name="Straight Connector 4"/>
          <p:cNvCxnSpPr/>
          <p:nvPr/>
        </p:nvCxnSpPr>
        <p:spPr>
          <a:xfrm>
            <a:off x="609600" y="3638551"/>
            <a:ext cx="7848600" cy="1588"/>
          </a:xfrm>
          <a:prstGeom prst="line">
            <a:avLst/>
          </a:prstGeom>
          <a:ln w="57150" cap="flat" cmpd="thickThin"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9" name="Right Triangle 18"/>
          <p:cNvSpPr/>
          <p:nvPr/>
        </p:nvSpPr>
        <p:spPr>
          <a:xfrm rot="4140796">
            <a:off x="4265893" y="2375509"/>
            <a:ext cx="535547" cy="427119"/>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5" name="Right Triangle 24"/>
          <p:cNvSpPr/>
          <p:nvPr/>
        </p:nvSpPr>
        <p:spPr>
          <a:xfrm rot="10800000">
            <a:off x="3906075" y="2329078"/>
            <a:ext cx="535546" cy="427119"/>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20" name="Straight Connector 19"/>
          <p:cNvCxnSpPr/>
          <p:nvPr/>
        </p:nvCxnSpPr>
        <p:spPr>
          <a:xfrm rot="16200000" flipV="1">
            <a:off x="4569769" y="1872424"/>
            <a:ext cx="1226724" cy="540808"/>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TextBox 5"/>
          <p:cNvSpPr txBox="1">
            <a:spLocks noChangeArrowheads="1"/>
          </p:cNvSpPr>
          <p:nvPr/>
        </p:nvSpPr>
        <p:spPr bwMode="auto">
          <a:xfrm>
            <a:off x="2191966" y="6095366"/>
            <a:ext cx="4876800" cy="584776"/>
          </a:xfrm>
          <a:prstGeom prst="rect">
            <a:avLst/>
          </a:prstGeom>
          <a:noFill/>
          <a:ln w="9525">
            <a:noFill/>
            <a:miter lim="800000"/>
            <a:headEnd/>
            <a:tailEnd/>
          </a:ln>
        </p:spPr>
        <p:txBody>
          <a:bodyPr>
            <a:prstTxWarp prst="textNoShape">
              <a:avLst/>
            </a:prstTxWarp>
            <a:spAutoFit/>
          </a:bodyPr>
          <a:lstStyle/>
          <a:p>
            <a:r>
              <a:rPr lang="en-US" sz="1600" dirty="0">
                <a:solidFill>
                  <a:srgbClr val="FFFFFF"/>
                </a:solidFill>
                <a:latin typeface="Calibri" charset="0"/>
              </a:rPr>
              <a:t>Download this presentation at </a:t>
            </a:r>
            <a:r>
              <a:rPr lang="en-US" sz="1600" dirty="0" err="1">
                <a:solidFill>
                  <a:srgbClr val="FFFFFF"/>
                </a:solidFill>
                <a:latin typeface="Calibri" charset="0"/>
              </a:rPr>
              <a:t>www.geoffbarton.co.uk</a:t>
            </a:r>
            <a:endParaRPr lang="en-US" sz="1600" dirty="0">
              <a:solidFill>
                <a:srgbClr val="FFFFFF"/>
              </a:solidFill>
              <a:latin typeface="Calibri" charset="0"/>
            </a:endParaRPr>
          </a:p>
          <a:p>
            <a:pPr algn="ctr"/>
            <a:r>
              <a:rPr lang="en-US" sz="1600" dirty="0" smtClean="0">
                <a:solidFill>
                  <a:srgbClr val="FFFFFF"/>
                </a:solidFill>
                <a:latin typeface="Calibri" charset="0"/>
              </a:rPr>
              <a:t>(Presentation </a:t>
            </a:r>
            <a:r>
              <a:rPr lang="en-US" sz="1600" dirty="0">
                <a:solidFill>
                  <a:srgbClr val="FFFFFF"/>
                </a:solidFill>
                <a:latin typeface="Calibri" charset="0"/>
              </a:rPr>
              <a:t>number</a:t>
            </a:r>
            <a:r>
              <a:rPr lang="en-US" sz="1600" dirty="0" smtClean="0">
                <a:solidFill>
                  <a:srgbClr val="FFFFFF"/>
                </a:solidFill>
                <a:latin typeface="Calibri" charset="0"/>
              </a:rPr>
              <a:t> </a:t>
            </a:r>
            <a:r>
              <a:rPr lang="en-US" sz="1600" dirty="0" smtClean="0">
                <a:solidFill>
                  <a:srgbClr val="FFFFFF"/>
                </a:solidFill>
                <a:latin typeface="Calibri" charset="0"/>
              </a:rPr>
              <a:t>153)</a:t>
            </a:r>
            <a:endParaRPr lang="en-US" sz="1600" dirty="0">
              <a:solidFill>
                <a:srgbClr val="FFFFFF"/>
              </a:solidFill>
              <a:latin typeface="Calibri" charset="0"/>
            </a:endParaRPr>
          </a:p>
        </p:txBody>
      </p:sp>
      <p:sp>
        <p:nvSpPr>
          <p:cNvPr id="22" name="TextBox 21"/>
          <p:cNvSpPr txBox="1"/>
          <p:nvPr/>
        </p:nvSpPr>
        <p:spPr>
          <a:xfrm>
            <a:off x="1209986" y="5735664"/>
            <a:ext cx="6840760" cy="338554"/>
          </a:xfrm>
          <a:prstGeom prst="rect">
            <a:avLst/>
          </a:prstGeom>
          <a:noFill/>
        </p:spPr>
        <p:txBody>
          <a:bodyPr wrap="square" rtlCol="0">
            <a:spAutoFit/>
          </a:bodyPr>
          <a:lstStyle/>
          <a:p>
            <a:pPr algn="ctr"/>
            <a:r>
              <a:rPr lang="en-US" sz="1600" dirty="0" smtClean="0">
                <a:solidFill>
                  <a:srgbClr val="FFFF00"/>
                </a:solidFill>
              </a:rPr>
              <a:t>@</a:t>
            </a:r>
            <a:r>
              <a:rPr lang="en-US" sz="1600" dirty="0" err="1" smtClean="0">
                <a:solidFill>
                  <a:srgbClr val="FFFF00"/>
                </a:solidFill>
              </a:rPr>
              <a:t>RealGeoffBarton</a:t>
            </a:r>
            <a:endParaRPr lang="en-US" sz="1600" dirty="0">
              <a:solidFill>
                <a:srgbClr val="FFFF00"/>
              </a:solidFill>
            </a:endParaRPr>
          </a:p>
        </p:txBody>
      </p:sp>
    </p:spTree>
    <p:extLst>
      <p:ext uri="{BB962C8B-B14F-4D97-AF65-F5344CB8AC3E}">
        <p14:creationId xmlns:p14="http://schemas.microsoft.com/office/powerpoint/2010/main" val="373016912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 5.png"/>
          <p:cNvPicPr>
            <a:picLocks noChangeAspect="1"/>
          </p:cNvPicPr>
          <p:nvPr/>
        </p:nvPicPr>
        <p:blipFill>
          <a:blip r:embed="rId2"/>
          <a:stretch>
            <a:fillRect/>
          </a:stretch>
        </p:blipFill>
        <p:spPr>
          <a:xfrm>
            <a:off x="8072888" y="23895"/>
            <a:ext cx="1028700" cy="2146300"/>
          </a:xfrm>
          <a:prstGeom prst="rect">
            <a:avLst/>
          </a:prstGeom>
        </p:spPr>
      </p:pic>
      <p:sp>
        <p:nvSpPr>
          <p:cNvPr id="5" name="TextBox 4"/>
          <p:cNvSpPr txBox="1"/>
          <p:nvPr/>
        </p:nvSpPr>
        <p:spPr>
          <a:xfrm>
            <a:off x="1905000" y="3028156"/>
            <a:ext cx="5715000" cy="769441"/>
          </a:xfrm>
          <a:prstGeom prst="rect">
            <a:avLst/>
          </a:prstGeom>
          <a:noFill/>
        </p:spPr>
        <p:txBody>
          <a:bodyPr wrap="square" rtlCol="0">
            <a:spAutoFit/>
          </a:bodyPr>
          <a:lstStyle/>
          <a:p>
            <a:pPr algn="ctr"/>
            <a:r>
              <a:rPr lang="en-US" sz="4400" dirty="0" smtClean="0">
                <a:solidFill>
                  <a:srgbClr val="FFFFFF"/>
                </a:solidFill>
              </a:rPr>
              <a:t>The Matthew Effect:</a:t>
            </a:r>
          </a:p>
        </p:txBody>
      </p:sp>
      <p:sp>
        <p:nvSpPr>
          <p:cNvPr id="6" name="TextBox 5"/>
          <p:cNvSpPr txBox="1"/>
          <p:nvPr/>
        </p:nvSpPr>
        <p:spPr>
          <a:xfrm>
            <a:off x="1905000" y="3797588"/>
            <a:ext cx="5715000" cy="1077218"/>
          </a:xfrm>
          <a:prstGeom prst="rect">
            <a:avLst/>
          </a:prstGeom>
          <a:noFill/>
        </p:spPr>
        <p:txBody>
          <a:bodyPr wrap="square" rtlCol="0">
            <a:spAutoFit/>
          </a:bodyPr>
          <a:lstStyle/>
          <a:p>
            <a:pPr algn="ctr"/>
            <a:r>
              <a:rPr lang="en-US" sz="3200" dirty="0" smtClean="0">
                <a:solidFill>
                  <a:srgbClr val="FFFFFF"/>
                </a:solidFill>
              </a:rPr>
              <a:t>The rich will get richer &amp;</a:t>
            </a:r>
          </a:p>
          <a:p>
            <a:pPr algn="ctr"/>
            <a:r>
              <a:rPr lang="en-US" sz="3200" dirty="0" smtClean="0">
                <a:solidFill>
                  <a:srgbClr val="FFFFFF"/>
                </a:solidFill>
              </a:rPr>
              <a:t>the poor will get poorer</a:t>
            </a:r>
            <a:endParaRPr lang="en-US" sz="3200" dirty="0">
              <a:solidFill>
                <a:srgbClr val="FFFFFF"/>
              </a:solidFill>
            </a:endParaRPr>
          </a:p>
        </p:txBody>
      </p:sp>
      <p:cxnSp>
        <p:nvCxnSpPr>
          <p:cNvPr id="8" name="Straight Connector 7"/>
          <p:cNvCxnSpPr/>
          <p:nvPr/>
        </p:nvCxnSpPr>
        <p:spPr>
          <a:xfrm>
            <a:off x="2133600" y="3797591"/>
            <a:ext cx="5486400"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ded Corner 2"/>
          <p:cNvSpPr/>
          <p:nvPr/>
        </p:nvSpPr>
        <p:spPr>
          <a:xfrm>
            <a:off x="1371600" y="2286000"/>
            <a:ext cx="6629400" cy="1752600"/>
          </a:xfrm>
          <a:prstGeom prst="foldedCorner">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4818" name="TextBox 3"/>
          <p:cNvSpPr txBox="1">
            <a:spLocks noChangeArrowheads="1"/>
          </p:cNvSpPr>
          <p:nvPr/>
        </p:nvSpPr>
        <p:spPr bwMode="auto">
          <a:xfrm>
            <a:off x="1676400" y="2667000"/>
            <a:ext cx="5867400" cy="923330"/>
          </a:xfrm>
          <a:prstGeom prst="rect">
            <a:avLst/>
          </a:prstGeom>
          <a:noFill/>
          <a:ln w="9525">
            <a:noFill/>
            <a:miter lim="800000"/>
            <a:headEnd/>
            <a:tailEnd/>
          </a:ln>
        </p:spPr>
        <p:txBody>
          <a:bodyPr>
            <a:prstTxWarp prst="textNoShape">
              <a:avLst/>
            </a:prstTxWarp>
            <a:spAutoFit/>
          </a:bodyPr>
          <a:lstStyle/>
          <a:p>
            <a:pPr algn="ctr"/>
            <a:r>
              <a:rPr lang="en-US" sz="5400">
                <a:latin typeface="Calibri" charset="0"/>
              </a:rPr>
              <a:t>The Literacy Club</a:t>
            </a:r>
            <a:endParaRPr lang="en-US" sz="4000">
              <a:latin typeface="Calibri" charset="0"/>
            </a:endParaRPr>
          </a:p>
        </p:txBody>
      </p:sp>
      <p:pic>
        <p:nvPicPr>
          <p:cNvPr id="4" name="Picture 3" descr="Picture 5.png"/>
          <p:cNvPicPr>
            <a:picLocks noChangeAspect="1"/>
          </p:cNvPicPr>
          <p:nvPr/>
        </p:nvPicPr>
        <p:blipFill>
          <a:blip r:embed="rId2"/>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wipe(left)">
                                      <p:cBhvr>
                                        <p:cTn id="7" dur="500"/>
                                        <p:tgtEl>
                                          <p:spTgt spid="34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srcRect/>
          <a:stretch>
            <a:fillRect/>
          </a:stretch>
        </p:blipFill>
        <p:spPr bwMode="auto">
          <a:xfrm>
            <a:off x="3352812" y="2401891"/>
            <a:ext cx="1738313" cy="1739900"/>
          </a:xfrm>
          <a:prstGeom prst="rect">
            <a:avLst/>
          </a:prstGeom>
          <a:noFill/>
          <a:ln w="9525">
            <a:noFill/>
            <a:miter lim="800000"/>
            <a:headEnd/>
            <a:tailEnd/>
          </a:ln>
        </p:spPr>
      </p:pic>
      <p:pic>
        <p:nvPicPr>
          <p:cNvPr id="4" name="Picture 4"/>
          <p:cNvPicPr>
            <a:picLocks noChangeAspect="1" noChangeArrowheads="1"/>
          </p:cNvPicPr>
          <p:nvPr/>
        </p:nvPicPr>
        <p:blipFill>
          <a:blip r:embed="rId4"/>
          <a:srcRect/>
          <a:stretch>
            <a:fillRect/>
          </a:stretch>
        </p:blipFill>
        <p:spPr bwMode="auto">
          <a:xfrm>
            <a:off x="5562600" y="2366972"/>
            <a:ext cx="1973263" cy="1774825"/>
          </a:xfrm>
          <a:prstGeom prst="rect">
            <a:avLst/>
          </a:prstGeom>
          <a:noFill/>
          <a:ln w="9525">
            <a:noFill/>
            <a:miter lim="800000"/>
            <a:headEnd/>
            <a:tailEnd/>
          </a:ln>
        </p:spPr>
      </p:pic>
      <p:pic>
        <p:nvPicPr>
          <p:cNvPr id="8" name="Picture 4"/>
          <p:cNvPicPr>
            <a:picLocks noChangeAspect="1" noChangeArrowheads="1"/>
          </p:cNvPicPr>
          <p:nvPr/>
        </p:nvPicPr>
        <p:blipFill>
          <a:blip r:embed="rId5"/>
          <a:srcRect/>
          <a:stretch>
            <a:fillRect/>
          </a:stretch>
        </p:blipFill>
        <p:spPr bwMode="auto">
          <a:xfrm>
            <a:off x="914412" y="2463800"/>
            <a:ext cx="2028825" cy="1524000"/>
          </a:xfrm>
          <a:prstGeom prst="rect">
            <a:avLst/>
          </a:prstGeom>
          <a:noFill/>
          <a:ln w="9525">
            <a:noFill/>
            <a:miter lim="800000"/>
            <a:headEnd/>
            <a:tailEnd/>
          </a:ln>
        </p:spPr>
      </p:pic>
      <p:sp>
        <p:nvSpPr>
          <p:cNvPr id="10" name="Rectangle 9"/>
          <p:cNvSpPr/>
          <p:nvPr/>
        </p:nvSpPr>
        <p:spPr>
          <a:xfrm>
            <a:off x="8072438" y="3810003"/>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pic>
        <p:nvPicPr>
          <p:cNvPr id="6" name="Picture 5" descr="Picture 5.png"/>
          <p:cNvPicPr>
            <a:picLocks noChangeAspect="1"/>
          </p:cNvPicPr>
          <p:nvPr/>
        </p:nvPicPr>
        <p:blipFill>
          <a:blip r:embed="rId6"/>
          <a:stretch>
            <a:fillRect/>
          </a:stretch>
        </p:blipFill>
        <p:spPr>
          <a:xfrm>
            <a:off x="8072888" y="23895"/>
            <a:ext cx="1028700" cy="2146300"/>
          </a:xfrm>
          <a:prstGeom prst="rect">
            <a:avLst/>
          </a:prstGeom>
        </p:spPr>
      </p:pic>
      <p:sp>
        <p:nvSpPr>
          <p:cNvPr id="2" name="TextBox 1"/>
          <p:cNvSpPr txBox="1"/>
          <p:nvPr/>
        </p:nvSpPr>
        <p:spPr>
          <a:xfrm>
            <a:off x="1584428" y="4437112"/>
            <a:ext cx="5976664" cy="1569660"/>
          </a:xfrm>
          <a:prstGeom prst="rect">
            <a:avLst/>
          </a:prstGeom>
          <a:noFill/>
        </p:spPr>
        <p:txBody>
          <a:bodyPr wrap="square" rtlCol="0">
            <a:spAutoFit/>
          </a:bodyPr>
          <a:lstStyle/>
          <a:p>
            <a:pPr algn="ctr"/>
            <a:r>
              <a:rPr lang="en-US" sz="3200" dirty="0" smtClean="0">
                <a:solidFill>
                  <a:schemeClr val="bg1"/>
                </a:solidFill>
              </a:rPr>
              <a:t>5 key ingredients</a:t>
            </a:r>
          </a:p>
          <a:p>
            <a:pPr algn="ctr"/>
            <a:r>
              <a:rPr lang="en-US" sz="3200" dirty="0" smtClean="0">
                <a:solidFill>
                  <a:schemeClr val="bg1"/>
                </a:solidFill>
              </a:rPr>
              <a:t>Then teach you something</a:t>
            </a:r>
          </a:p>
          <a:p>
            <a:pPr algn="ctr"/>
            <a:r>
              <a:rPr lang="en-US" sz="3200" dirty="0" smtClean="0">
                <a:solidFill>
                  <a:schemeClr val="bg1"/>
                </a:solidFill>
              </a:rPr>
              <a:t>Then reflection</a:t>
            </a:r>
            <a:endParaRPr lang="en-US" sz="32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lide(fromBottom)">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5"/>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Box 19"/>
          <p:cNvSpPr txBox="1">
            <a:spLocks noChangeArrowheads="1"/>
          </p:cNvSpPr>
          <p:nvPr/>
        </p:nvSpPr>
        <p:spPr bwMode="auto">
          <a:xfrm>
            <a:off x="683568" y="1969815"/>
            <a:ext cx="8418020" cy="5632312"/>
          </a:xfrm>
          <a:prstGeom prst="rect">
            <a:avLst/>
          </a:prstGeom>
          <a:noFill/>
          <a:ln w="9525">
            <a:noFill/>
            <a:miter lim="800000"/>
            <a:headEnd/>
            <a:tailEnd/>
          </a:ln>
        </p:spPr>
        <p:txBody>
          <a:bodyPr wrap="square">
            <a:prstTxWarp prst="textNoShape">
              <a:avLst/>
            </a:prstTxWarp>
            <a:spAutoFit/>
          </a:bodyPr>
          <a:lstStyle/>
          <a:p>
            <a:pPr marL="742950" indent="-742950">
              <a:buFont typeface="Calibri" charset="0"/>
              <a:buAutoNum type="arabicPeriod"/>
            </a:pPr>
            <a:r>
              <a:rPr lang="en-US" sz="3600" dirty="0">
                <a:solidFill>
                  <a:srgbClr val="FFFFFF"/>
                </a:solidFill>
                <a:latin typeface="Calibri" charset="0"/>
              </a:rPr>
              <a:t>Understand the significance of exploratory talk</a:t>
            </a:r>
          </a:p>
          <a:p>
            <a:pPr marL="742950" indent="-742950">
              <a:buFont typeface="Calibri" charset="0"/>
              <a:buAutoNum type="arabicPeriod"/>
            </a:pPr>
            <a:r>
              <a:rPr lang="en-US" sz="3600" dirty="0">
                <a:solidFill>
                  <a:srgbClr val="FFFFFF"/>
                </a:solidFill>
                <a:latin typeface="Calibri" charset="0"/>
              </a:rPr>
              <a:t>Model good talk – eg </a:t>
            </a:r>
            <a:r>
              <a:rPr lang="en-US" sz="3600" dirty="0" smtClean="0">
                <a:solidFill>
                  <a:srgbClr val="FFFFFF"/>
                </a:solidFill>
                <a:latin typeface="Calibri" charset="0"/>
              </a:rPr>
              <a:t>connectives &amp; whole-sentence responses</a:t>
            </a:r>
            <a:endParaRPr lang="en-US" sz="3600" dirty="0">
              <a:solidFill>
                <a:srgbClr val="FFFFFF"/>
              </a:solidFill>
              <a:latin typeface="Calibri" charset="0"/>
            </a:endParaRPr>
          </a:p>
          <a:p>
            <a:pPr marL="742950" indent="-742950">
              <a:buFont typeface="Calibri" charset="0"/>
              <a:buAutoNum type="arabicPeriod"/>
            </a:pPr>
            <a:r>
              <a:rPr lang="en-US" sz="3600" dirty="0">
                <a:solidFill>
                  <a:srgbClr val="FFFFFF"/>
                </a:solidFill>
                <a:latin typeface="Calibri" charset="0"/>
              </a:rPr>
              <a:t>Re-think </a:t>
            </a:r>
            <a:r>
              <a:rPr lang="en-US" sz="3600" dirty="0" smtClean="0">
                <a:solidFill>
                  <a:srgbClr val="FFFFFF"/>
                </a:solidFill>
                <a:latin typeface="Calibri" charset="0"/>
              </a:rPr>
              <a:t>questioning – ‘why </a:t>
            </a:r>
            <a:r>
              <a:rPr lang="en-US" sz="3600" dirty="0">
                <a:solidFill>
                  <a:srgbClr val="FFFFFF"/>
                </a:solidFill>
                <a:latin typeface="Calibri" charset="0"/>
              </a:rPr>
              <a:t>&amp; </a:t>
            </a:r>
            <a:r>
              <a:rPr lang="en-US" sz="3600" dirty="0" smtClean="0">
                <a:solidFill>
                  <a:srgbClr val="FFFFFF"/>
                </a:solidFill>
                <a:latin typeface="Calibri" charset="0"/>
              </a:rPr>
              <a:t>how’, thinking time, and less commentary</a:t>
            </a:r>
          </a:p>
          <a:p>
            <a:pPr marL="742950" indent="-742950">
              <a:buFont typeface="Calibri" charset="0"/>
              <a:buAutoNum type="arabicPeriod"/>
            </a:pPr>
            <a:r>
              <a:rPr lang="en-US" sz="3600" dirty="0" smtClean="0">
                <a:solidFill>
                  <a:srgbClr val="FFFFFF"/>
                </a:solidFill>
                <a:latin typeface="Calibri" charset="0"/>
              </a:rPr>
              <a:t>Consciously vary groupings</a:t>
            </a:r>
          </a:p>
          <a:p>
            <a:pPr marL="742950" indent="-742950">
              <a:buFont typeface="Calibri" charset="0"/>
              <a:buAutoNum type="arabicPeriod"/>
            </a:pPr>
            <a:r>
              <a:rPr lang="en-US" sz="3600" dirty="0">
                <a:solidFill>
                  <a:srgbClr val="FFFFFF"/>
                </a:solidFill>
                <a:latin typeface="Calibri" charset="0"/>
              </a:rPr>
              <a:t>Get </a:t>
            </a:r>
            <a:r>
              <a:rPr lang="en-US" sz="3600" dirty="0" smtClean="0">
                <a:solidFill>
                  <a:srgbClr val="FFFFFF"/>
                </a:solidFill>
                <a:latin typeface="Calibri" charset="0"/>
              </a:rPr>
              <a:t>conversation </a:t>
            </a:r>
            <a:r>
              <a:rPr lang="en-US" sz="3600" dirty="0">
                <a:solidFill>
                  <a:srgbClr val="FFFFFF"/>
                </a:solidFill>
                <a:latin typeface="Calibri" charset="0"/>
              </a:rPr>
              <a:t>into the school culture</a:t>
            </a:r>
          </a:p>
          <a:p>
            <a:pPr marL="742950" indent="-742950">
              <a:buFont typeface="Calibri" charset="0"/>
              <a:buAutoNum type="arabicPeriod"/>
            </a:pPr>
            <a:endParaRPr lang="en-US" sz="3600" dirty="0">
              <a:solidFill>
                <a:srgbClr val="FFFFFF"/>
              </a:solidFill>
              <a:latin typeface="Calibri" charset="0"/>
            </a:endParaRPr>
          </a:p>
          <a:p>
            <a:pPr marL="742950" indent="-742950"/>
            <a:endParaRPr lang="en-US" sz="3600" dirty="0">
              <a:solidFill>
                <a:srgbClr val="FFFFFF"/>
              </a:solidFill>
              <a:latin typeface="Calibri" charset="0"/>
            </a:endParaRPr>
          </a:p>
        </p:txBody>
      </p:sp>
      <p:pic>
        <p:nvPicPr>
          <p:cNvPr id="50180" name="Picture 4"/>
          <p:cNvPicPr>
            <a:picLocks noChangeAspect="1" noChangeArrowheads="1"/>
          </p:cNvPicPr>
          <p:nvPr/>
        </p:nvPicPr>
        <p:blipFill>
          <a:blip r:embed="rId3"/>
          <a:srcRect/>
          <a:stretch>
            <a:fillRect/>
          </a:stretch>
        </p:blipFill>
        <p:spPr bwMode="auto">
          <a:xfrm>
            <a:off x="0" y="3"/>
            <a:ext cx="2667000" cy="2003425"/>
          </a:xfrm>
          <a:prstGeom prst="rect">
            <a:avLst/>
          </a:prstGeom>
          <a:noFill/>
          <a:ln w="9525">
            <a:noFill/>
            <a:miter lim="800000"/>
            <a:headEnd/>
            <a:tailEnd/>
          </a:ln>
        </p:spPr>
      </p:pic>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wipe(left)">
                                      <p:cBhvr>
                                        <p:cTn id="27"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Box 19"/>
          <p:cNvSpPr txBox="1">
            <a:spLocks noChangeArrowheads="1"/>
          </p:cNvSpPr>
          <p:nvPr/>
        </p:nvSpPr>
        <p:spPr bwMode="auto">
          <a:xfrm>
            <a:off x="1676400" y="2362200"/>
            <a:ext cx="7162800" cy="3970318"/>
          </a:xfrm>
          <a:prstGeom prst="rect">
            <a:avLst/>
          </a:prstGeom>
          <a:noFill/>
          <a:ln w="9525">
            <a:noFill/>
            <a:miter lim="800000"/>
            <a:headEnd/>
            <a:tailEnd/>
          </a:ln>
        </p:spPr>
        <p:txBody>
          <a:bodyPr>
            <a:prstTxWarp prst="textNoShape">
              <a:avLst/>
            </a:prstTxWarp>
            <a:spAutoFit/>
          </a:bodyPr>
          <a:lstStyle/>
          <a:p>
            <a:pPr marL="742950" indent="-742950">
              <a:buFont typeface="Calibri" charset="0"/>
              <a:buAutoNum type="arabicPeriod"/>
            </a:pPr>
            <a:r>
              <a:rPr lang="en-US" sz="3600" dirty="0">
                <a:solidFill>
                  <a:srgbClr val="FFFFFF"/>
                </a:solidFill>
                <a:latin typeface="Calibri" charset="0"/>
              </a:rPr>
              <a:t>Teach reading – scanning, skimming, analysis</a:t>
            </a:r>
          </a:p>
          <a:p>
            <a:pPr marL="742950" indent="-742950">
              <a:buFont typeface="Calibri" charset="0"/>
              <a:buAutoNum type="arabicPeriod"/>
            </a:pPr>
            <a:r>
              <a:rPr lang="en-US" sz="3600" dirty="0">
                <a:solidFill>
                  <a:srgbClr val="FFFFFF"/>
                </a:solidFill>
                <a:latin typeface="Calibri" charset="0"/>
              </a:rPr>
              <a:t>Read aloud and display</a:t>
            </a:r>
          </a:p>
          <a:p>
            <a:pPr marL="742950" indent="-742950">
              <a:buFont typeface="Calibri" charset="0"/>
              <a:buAutoNum type="arabicPeriod"/>
            </a:pPr>
            <a:r>
              <a:rPr lang="en-US" sz="3600" dirty="0">
                <a:solidFill>
                  <a:srgbClr val="FFFFFF"/>
                </a:solidFill>
                <a:latin typeface="Calibri" charset="0"/>
              </a:rPr>
              <a:t>Teach key vocabulary</a:t>
            </a:r>
          </a:p>
          <a:p>
            <a:pPr marL="742950" indent="-742950">
              <a:buFont typeface="Calibri" charset="0"/>
              <a:buAutoNum type="arabicPeriod"/>
            </a:pPr>
            <a:r>
              <a:rPr lang="en-US" sz="3600" dirty="0">
                <a:solidFill>
                  <a:srgbClr val="FFFFFF"/>
                </a:solidFill>
                <a:latin typeface="Calibri" charset="0"/>
              </a:rPr>
              <a:t>Demystify spelling</a:t>
            </a:r>
          </a:p>
          <a:p>
            <a:pPr marL="742950" indent="-742950">
              <a:buFont typeface="Calibri" charset="0"/>
              <a:buAutoNum type="arabicPeriod"/>
            </a:pPr>
            <a:r>
              <a:rPr lang="en-US" sz="3600" dirty="0">
                <a:solidFill>
                  <a:srgbClr val="FFFFFF"/>
                </a:solidFill>
                <a:latin typeface="Calibri" charset="0"/>
              </a:rPr>
              <a:t>Teach research, not FOFO</a:t>
            </a:r>
          </a:p>
          <a:p>
            <a:pPr marL="742950" indent="-742950"/>
            <a:endParaRPr lang="en-US" sz="3600" dirty="0">
              <a:solidFill>
                <a:srgbClr val="FFFFFF"/>
              </a:solidFill>
              <a:latin typeface="Calibri" charset="0"/>
            </a:endParaRPr>
          </a:p>
        </p:txBody>
      </p:sp>
      <p:pic>
        <p:nvPicPr>
          <p:cNvPr id="90116" name="Picture 4"/>
          <p:cNvPicPr>
            <a:picLocks noChangeAspect="1" noChangeArrowheads="1"/>
          </p:cNvPicPr>
          <p:nvPr/>
        </p:nvPicPr>
        <p:blipFill>
          <a:blip r:embed="rId3"/>
          <a:srcRect/>
          <a:stretch>
            <a:fillRect/>
          </a:stretch>
        </p:blipFill>
        <p:spPr bwMode="auto">
          <a:xfrm>
            <a:off x="0" y="0"/>
            <a:ext cx="1905000" cy="1905000"/>
          </a:xfrm>
          <a:prstGeom prst="rect">
            <a:avLst/>
          </a:prstGeom>
          <a:noFill/>
          <a:ln w="9525">
            <a:noFill/>
            <a:miter lim="800000"/>
            <a:headEnd/>
            <a:tailEnd/>
          </a:ln>
        </p:spPr>
      </p:pic>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3970"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9637" name="Document" r:id="rId3" imgW="6238240" imgH="3919220" progId="Word.Document.8">
                  <p:embed/>
                </p:oleObj>
              </mc:Choice>
              <mc:Fallback>
                <p:oleObj name="Document" r:id="rId3" imgW="6238240" imgH="391922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3972" name="TextBox 4"/>
          <p:cNvSpPr txBox="1">
            <a:spLocks noChangeArrowheads="1"/>
          </p:cNvSpPr>
          <p:nvPr/>
        </p:nvSpPr>
        <p:spPr bwMode="auto">
          <a:xfrm>
            <a:off x="2438400" y="2824164"/>
            <a:ext cx="4724400" cy="923330"/>
          </a:xfrm>
          <a:prstGeom prst="rect">
            <a:avLst/>
          </a:prstGeom>
          <a:noFill/>
          <a:ln w="9525">
            <a:noFill/>
            <a:miter lim="800000"/>
            <a:headEnd/>
            <a:tailEnd/>
          </a:ln>
        </p:spPr>
        <p:txBody>
          <a:bodyPr>
            <a:prstTxWarp prst="textNoShape">
              <a:avLst/>
            </a:prstTxWarp>
            <a:spAutoFit/>
          </a:bodyPr>
          <a:lstStyle/>
          <a:p>
            <a:pPr algn="ctr"/>
            <a:r>
              <a:rPr lang="en-US" sz="5400" dirty="0" smtClean="0">
                <a:solidFill>
                  <a:srgbClr val="FFFFFF"/>
                </a:solidFill>
                <a:latin typeface="Calibri" charset="0"/>
              </a:rPr>
              <a:t>DEMO</a:t>
            </a:r>
            <a:endParaRPr lang="en-US" sz="5400" dirty="0">
              <a:solidFill>
                <a:srgbClr val="FFFFFF"/>
              </a:solidFill>
              <a:latin typeface="Calibri" charset="0"/>
            </a:endParaRPr>
          </a:p>
        </p:txBody>
      </p:sp>
      <p:pic>
        <p:nvPicPr>
          <p:cNvPr id="5" name="Picture 4" descr="Picture 5.png"/>
          <p:cNvPicPr>
            <a:picLocks noChangeAspect="1"/>
          </p:cNvPicPr>
          <p:nvPr/>
        </p:nvPicPr>
        <p:blipFill>
          <a:blip r:embed="rId5"/>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195987518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609600" y="609600"/>
            <a:ext cx="7772400" cy="57912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8916" name="Title 4"/>
          <p:cNvSpPr>
            <a:spLocks noGrp="1"/>
          </p:cNvSpPr>
          <p:nvPr>
            <p:ph type="ctrTitle"/>
          </p:nvPr>
        </p:nvSpPr>
        <p:spPr>
          <a:xfrm>
            <a:off x="762000" y="3097221"/>
            <a:ext cx="7620000" cy="1470025"/>
          </a:xfrm>
          <a:solidFill>
            <a:schemeClr val="bg1"/>
          </a:solidFill>
        </p:spPr>
        <p:txBody>
          <a:bodyPr/>
          <a:lstStyle/>
          <a:p>
            <a:pPr eaLnBrk="1" hangingPunct="1"/>
            <a:r>
              <a:rPr lang="en-US" smtClean="0">
                <a:ea typeface="ＭＳ Ｐゴシック" charset="-128"/>
                <a:cs typeface="ＭＳ Ｐゴシック" charset="-128"/>
              </a:rPr>
              <a:t>SKIMMING</a:t>
            </a:r>
          </a:p>
        </p:txBody>
      </p:sp>
      <p:pic>
        <p:nvPicPr>
          <p:cNvPr id="38917" name="Picture 6"/>
          <p:cNvPicPr>
            <a:picLocks noChangeAspect="1"/>
          </p:cNvPicPr>
          <p:nvPr/>
        </p:nvPicPr>
        <p:blipFill>
          <a:blip r:embed="rId2"/>
          <a:srcRect/>
          <a:stretch>
            <a:fillRect/>
          </a:stretch>
        </p:blipFill>
        <p:spPr bwMode="auto">
          <a:xfrm>
            <a:off x="5105400" y="868365"/>
            <a:ext cx="2971800" cy="2228851"/>
          </a:xfrm>
          <a:prstGeom prst="rect">
            <a:avLst/>
          </a:prstGeom>
          <a:solidFill>
            <a:schemeClr val="bg1"/>
          </a:solid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arn(outHorizontal)">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9940" name="Text Box 4"/>
          <p:cNvSpPr txBox="1">
            <a:spLocks noChangeArrowheads="1"/>
          </p:cNvSpPr>
          <p:nvPr/>
        </p:nvSpPr>
        <p:spPr bwMode="auto">
          <a:xfrm>
            <a:off x="1371600" y="609601"/>
            <a:ext cx="6705600" cy="6124754"/>
          </a:xfrm>
          <a:prstGeom prst="rect">
            <a:avLst/>
          </a:prstGeom>
          <a:noFill/>
          <a:ln w="9525">
            <a:noFill/>
            <a:miter lim="800000"/>
            <a:headEnd/>
            <a:tailEnd/>
          </a:ln>
        </p:spPr>
        <p:txBody>
          <a:bodyPr>
            <a:prstTxWarp prst="textNoShape">
              <a:avLst/>
            </a:prstTxWarp>
            <a:spAutoFit/>
          </a:bodyPr>
          <a:lstStyle/>
          <a:p>
            <a:r>
              <a:rPr lang="en-GB" sz="2800" dirty="0">
                <a:solidFill>
                  <a:srgbClr val="FFFFFF"/>
                </a:solidFill>
                <a:latin typeface="Comic Sans MS" charset="0"/>
                <a:ea typeface="Comic Sans MS" charset="0"/>
                <a:cs typeface="Comic Sans MS" charset="0"/>
              </a:rPr>
              <a:t>The climate of the Earth is always changing. In the past it has altered as a result of natural causes. Nowadays, however, the term climate change is generally used when referring to changes in our climate which have been identified since the early part of the 1900's . The changes we've seen over recent years and those which are predicted over the next 80 years are thought to be mainly as a result of human behaviour rather than due to natural changes in the atmosphere. </a:t>
            </a:r>
          </a:p>
          <a:p>
            <a:r>
              <a:rPr lang="en-GB" sz="2800" dirty="0">
                <a:solidFill>
                  <a:srgbClr val="FFFFFF"/>
                </a:solidFill>
                <a:latin typeface="Comic Sans MS" charset="0"/>
                <a:ea typeface="Comic Sans MS" charset="0"/>
                <a:cs typeface="Comic Sans MS" charset="0"/>
              </a:rPr>
              <a:t> </a:t>
            </a:r>
            <a:endParaRPr lang="en-GB" sz="2800" dirty="0">
              <a:solidFill>
                <a:srgbClr val="FFFFFF"/>
              </a:solidFill>
              <a:latin typeface="Comic Sans MS" charset="0"/>
              <a:ea typeface="Times" charset="0"/>
              <a:cs typeface="Times"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0964" name="Text Box 4"/>
          <p:cNvSpPr txBox="1">
            <a:spLocks noChangeArrowheads="1"/>
          </p:cNvSpPr>
          <p:nvPr/>
        </p:nvSpPr>
        <p:spPr bwMode="auto">
          <a:xfrm>
            <a:off x="1371600" y="1219200"/>
            <a:ext cx="6705600" cy="5078314"/>
          </a:xfrm>
          <a:prstGeom prst="rect">
            <a:avLst/>
          </a:prstGeom>
          <a:noFill/>
          <a:ln w="9525">
            <a:noFill/>
            <a:miter lim="800000"/>
            <a:headEnd/>
            <a:tailEnd/>
          </a:ln>
        </p:spPr>
        <p:txBody>
          <a:bodyPr>
            <a:prstTxWarp prst="textNoShape">
              <a:avLst/>
            </a:prstTxWarp>
            <a:spAutoFit/>
          </a:bodyPr>
          <a:lstStyle/>
          <a:p>
            <a:r>
              <a:rPr lang="en-US" sz="3600" dirty="0">
                <a:solidFill>
                  <a:srgbClr val="FFFFFF"/>
                </a:solidFill>
                <a:latin typeface="Comic Sans MS" charset="0"/>
                <a:ea typeface="Comic Sans MS" charset="0"/>
                <a:cs typeface="Comic Sans MS" charset="0"/>
              </a:rPr>
              <a:t>The best treatment for mouth ulcers. Gargle with salt water. You should find that it works a treat. Salt is cheap and easy to get hold of and we all have it at home, so no need to splash out and spend lots of money on expensive mouth ulcer creams.</a:t>
            </a:r>
            <a:r>
              <a:rPr lang="en-GB" sz="3600" dirty="0">
                <a:solidFill>
                  <a:srgbClr val="FFFFFF"/>
                </a:solidFill>
                <a:latin typeface="Comic Sans MS" charset="0"/>
                <a:ea typeface="Comic Sans MS" charset="0"/>
                <a:cs typeface="Comic Sans MS" charset="0"/>
              </a:rPr>
              <a:t> </a:t>
            </a:r>
            <a:endParaRPr lang="en-GB" sz="3600" dirty="0">
              <a:solidFill>
                <a:srgbClr val="FFFFFF"/>
              </a:solidFill>
              <a:latin typeface="Comic Sans MS" charset="0"/>
              <a:ea typeface="Times" charset="0"/>
              <a:cs typeface="Times"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0964" name="Text Box 4"/>
          <p:cNvSpPr txBox="1">
            <a:spLocks noChangeArrowheads="1"/>
          </p:cNvSpPr>
          <p:nvPr/>
        </p:nvSpPr>
        <p:spPr bwMode="auto">
          <a:xfrm>
            <a:off x="1600200" y="2971809"/>
            <a:ext cx="6705600" cy="646331"/>
          </a:xfrm>
          <a:prstGeom prst="rect">
            <a:avLst/>
          </a:prstGeom>
          <a:noFill/>
          <a:ln w="9525">
            <a:noFill/>
            <a:miter lim="800000"/>
            <a:headEnd/>
            <a:tailEnd/>
          </a:ln>
        </p:spPr>
        <p:txBody>
          <a:bodyPr>
            <a:prstTxWarp prst="textNoShape">
              <a:avLst/>
            </a:prstTxWarp>
            <a:spAutoFit/>
          </a:bodyPr>
          <a:lstStyle/>
          <a:p>
            <a:r>
              <a:rPr lang="en-GB" sz="3600" dirty="0" smtClean="0">
                <a:solidFill>
                  <a:srgbClr val="FFFFFF"/>
                </a:solidFill>
                <a:latin typeface="Comic Sans MS" charset="0"/>
                <a:ea typeface="Comic Sans MS" charset="0"/>
                <a:cs typeface="Comic Sans MS" charset="0"/>
              </a:rPr>
              <a:t>Lexical </a:t>
            </a:r>
            <a:r>
              <a:rPr lang="en-GB" sz="3600" dirty="0" err="1" smtClean="0">
                <a:solidFill>
                  <a:srgbClr val="FFFFFF"/>
                </a:solidFill>
                <a:latin typeface="Comic Sans MS" charset="0"/>
                <a:ea typeface="Comic Sans MS" charset="0"/>
                <a:cs typeface="Comic Sans MS" charset="0"/>
              </a:rPr>
              <a:t>v</a:t>
            </a:r>
            <a:r>
              <a:rPr lang="en-GB" sz="3600" dirty="0" smtClean="0">
                <a:solidFill>
                  <a:srgbClr val="FFFFFF"/>
                </a:solidFill>
                <a:latin typeface="Comic Sans MS" charset="0"/>
                <a:ea typeface="Comic Sans MS" charset="0"/>
                <a:cs typeface="Comic Sans MS" charset="0"/>
              </a:rPr>
              <a:t> Grammatical Words</a:t>
            </a:r>
            <a:endParaRPr lang="en-GB" sz="3600" dirty="0">
              <a:solidFill>
                <a:srgbClr val="FFFFFF"/>
              </a:solidFill>
              <a:latin typeface="Comic Sans MS" charset="0"/>
              <a:ea typeface="Times" charset="0"/>
              <a:cs typeface="Times"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 5.png"/>
          <p:cNvPicPr>
            <a:picLocks noChangeAspect="1"/>
          </p:cNvPicPr>
          <p:nvPr/>
        </p:nvPicPr>
        <p:blipFill>
          <a:blip r:embed="rId2"/>
          <a:stretch>
            <a:fillRect/>
          </a:stretch>
        </p:blipFill>
        <p:spPr>
          <a:xfrm>
            <a:off x="8072888" y="23895"/>
            <a:ext cx="1028700" cy="2146300"/>
          </a:xfrm>
          <a:prstGeom prst="rect">
            <a:avLst/>
          </a:prstGeom>
        </p:spPr>
      </p:pic>
      <p:sp>
        <p:nvSpPr>
          <p:cNvPr id="5" name="TextBox 4"/>
          <p:cNvSpPr txBox="1"/>
          <p:nvPr/>
        </p:nvSpPr>
        <p:spPr>
          <a:xfrm>
            <a:off x="1905000" y="3028156"/>
            <a:ext cx="5715000" cy="769441"/>
          </a:xfrm>
          <a:prstGeom prst="rect">
            <a:avLst/>
          </a:prstGeom>
          <a:noFill/>
        </p:spPr>
        <p:txBody>
          <a:bodyPr wrap="square" rtlCol="0">
            <a:spAutoFit/>
          </a:bodyPr>
          <a:lstStyle/>
          <a:p>
            <a:pPr algn="ctr"/>
            <a:r>
              <a:rPr lang="en-US" sz="4400" dirty="0" smtClean="0">
                <a:solidFill>
                  <a:srgbClr val="FFFFFF"/>
                </a:solidFill>
              </a:rPr>
              <a:t>The Matthew Effect</a:t>
            </a:r>
          </a:p>
        </p:txBody>
      </p:sp>
      <p:sp>
        <p:nvSpPr>
          <p:cNvPr id="6" name="TextBox 5"/>
          <p:cNvSpPr txBox="1"/>
          <p:nvPr/>
        </p:nvSpPr>
        <p:spPr>
          <a:xfrm>
            <a:off x="1905000" y="3797588"/>
            <a:ext cx="5715000" cy="584776"/>
          </a:xfrm>
          <a:prstGeom prst="rect">
            <a:avLst/>
          </a:prstGeom>
          <a:noFill/>
        </p:spPr>
        <p:txBody>
          <a:bodyPr wrap="square" rtlCol="0">
            <a:spAutoFit/>
          </a:bodyPr>
          <a:lstStyle/>
          <a:p>
            <a:pPr algn="ctr"/>
            <a:r>
              <a:rPr lang="en-US" sz="3200" dirty="0" smtClean="0">
                <a:solidFill>
                  <a:srgbClr val="FFFFFF"/>
                </a:solidFill>
              </a:rPr>
              <a:t>(Robert K Merton)</a:t>
            </a:r>
            <a:endParaRPr lang="en-US" sz="3200" dirty="0">
              <a:solidFill>
                <a:srgbClr val="FFFFFF"/>
              </a:solidFill>
            </a:endParaRPr>
          </a:p>
        </p:txBody>
      </p:sp>
      <p:cxnSp>
        <p:nvCxnSpPr>
          <p:cNvPr id="8" name="Straight Connector 7"/>
          <p:cNvCxnSpPr/>
          <p:nvPr/>
        </p:nvCxnSpPr>
        <p:spPr>
          <a:xfrm>
            <a:off x="2133600" y="3797591"/>
            <a:ext cx="5486400"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988" name="Text Box 4"/>
          <p:cNvSpPr txBox="1">
            <a:spLocks noChangeArrowheads="1"/>
          </p:cNvSpPr>
          <p:nvPr/>
        </p:nvSpPr>
        <p:spPr bwMode="auto">
          <a:xfrm>
            <a:off x="1295400" y="706445"/>
            <a:ext cx="6705600" cy="5693867"/>
          </a:xfrm>
          <a:prstGeom prst="rect">
            <a:avLst/>
          </a:prstGeom>
          <a:noFill/>
          <a:ln w="9525">
            <a:noFill/>
            <a:miter lim="800000"/>
            <a:headEnd/>
            <a:tailEnd/>
          </a:ln>
        </p:spPr>
        <p:txBody>
          <a:bodyPr>
            <a:prstTxWarp prst="textNoShape">
              <a:avLst/>
            </a:prstTxWarp>
            <a:spAutoFit/>
          </a:bodyPr>
          <a:lstStyle/>
          <a:p>
            <a:endParaRPr lang="en-GB" sz="2800" dirty="0">
              <a:solidFill>
                <a:srgbClr val="FFFFFF"/>
              </a:solidFill>
              <a:latin typeface="Comic Sans MS" charset="0"/>
              <a:ea typeface="Times" charset="0"/>
              <a:cs typeface="Times" charset="0"/>
            </a:endParaRPr>
          </a:p>
          <a:p>
            <a:r>
              <a:rPr lang="en-GB" sz="2800" b="1" dirty="0">
                <a:solidFill>
                  <a:srgbClr val="FFFFFF"/>
                </a:solidFill>
                <a:latin typeface="Comic Sans MS" charset="0"/>
                <a:ea typeface="Times" charset="0"/>
                <a:cs typeface="Times"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sp>
        <p:nvSpPr>
          <p:cNvPr id="4" name="Rectangle 3"/>
          <p:cNvSpPr/>
          <p:nvPr/>
        </p:nvSpPr>
        <p:spPr>
          <a:xfrm>
            <a:off x="1295400" y="779323"/>
            <a:ext cx="28956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4572000" y="779323"/>
            <a:ext cx="23622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981200" y="1659077"/>
            <a:ext cx="4953000" cy="474523"/>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295400" y="2514601"/>
            <a:ext cx="5181600" cy="474523"/>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886200" y="2133600"/>
            <a:ext cx="5181600" cy="381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762000" y="2133601"/>
            <a:ext cx="1905000" cy="557635"/>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295400" y="3276601"/>
            <a:ext cx="1371600" cy="474523"/>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62000" y="2802077"/>
            <a:ext cx="2590800" cy="474523"/>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3924300" y="2802077"/>
            <a:ext cx="1295400" cy="474523"/>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752600" y="3751121"/>
            <a:ext cx="4572000" cy="474523"/>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295400" y="4225647"/>
            <a:ext cx="6477000" cy="1260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6934200" y="3751121"/>
            <a:ext cx="1371600" cy="474523"/>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219700" y="2989121"/>
            <a:ext cx="876300" cy="474523"/>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3048000" y="3276601"/>
            <a:ext cx="4724400" cy="474523"/>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514600" y="5486401"/>
            <a:ext cx="5257800" cy="474523"/>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1295400" y="5926277"/>
            <a:ext cx="5638800" cy="474523"/>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988" name="Text Box 4"/>
          <p:cNvSpPr txBox="1">
            <a:spLocks noChangeArrowheads="1"/>
          </p:cNvSpPr>
          <p:nvPr/>
        </p:nvSpPr>
        <p:spPr bwMode="auto">
          <a:xfrm>
            <a:off x="1295400" y="706445"/>
            <a:ext cx="6705600" cy="5693867"/>
          </a:xfrm>
          <a:prstGeom prst="rect">
            <a:avLst/>
          </a:prstGeom>
          <a:noFill/>
          <a:ln w="9525">
            <a:noFill/>
            <a:miter lim="800000"/>
            <a:headEnd/>
            <a:tailEnd/>
          </a:ln>
        </p:spPr>
        <p:txBody>
          <a:bodyPr>
            <a:prstTxWarp prst="textNoShape">
              <a:avLst/>
            </a:prstTxWarp>
            <a:spAutoFit/>
          </a:bodyPr>
          <a:lstStyle/>
          <a:p>
            <a:endParaRPr lang="en-GB" sz="2800" dirty="0">
              <a:solidFill>
                <a:srgbClr val="FFFFFF"/>
              </a:solidFill>
              <a:latin typeface="Comic Sans MS" charset="0"/>
              <a:ea typeface="Times" charset="0"/>
              <a:cs typeface="Times" charset="0"/>
            </a:endParaRPr>
          </a:p>
          <a:p>
            <a:r>
              <a:rPr lang="en-GB" sz="2800" b="1" dirty="0">
                <a:solidFill>
                  <a:srgbClr val="FFFFFF"/>
                </a:solidFill>
                <a:latin typeface="Comic Sans MS" charset="0"/>
                <a:ea typeface="Times" charset="0"/>
                <a:cs typeface="Times"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sp>
        <p:nvSpPr>
          <p:cNvPr id="4" name="Rectangle 3"/>
          <p:cNvSpPr/>
          <p:nvPr/>
        </p:nvSpPr>
        <p:spPr>
          <a:xfrm>
            <a:off x="1295400" y="779323"/>
            <a:ext cx="28956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4572000" y="779323"/>
            <a:ext cx="23622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981200" y="1659077"/>
            <a:ext cx="4953000" cy="474523"/>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295400" y="2514601"/>
            <a:ext cx="5181600" cy="474523"/>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886200" y="2133600"/>
            <a:ext cx="5181600" cy="381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762000" y="2133601"/>
            <a:ext cx="1905000" cy="557635"/>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295400" y="3276601"/>
            <a:ext cx="1371600" cy="474523"/>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62000" y="2802077"/>
            <a:ext cx="2590800" cy="474523"/>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752600" y="3751121"/>
            <a:ext cx="4572000" cy="474523"/>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295400" y="4225647"/>
            <a:ext cx="6477000" cy="1260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6934200" y="3751121"/>
            <a:ext cx="1371600" cy="474523"/>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219700" y="2989121"/>
            <a:ext cx="876300" cy="474523"/>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3048000" y="3276601"/>
            <a:ext cx="4724400" cy="474523"/>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514600" y="5486401"/>
            <a:ext cx="5257800" cy="474523"/>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1295400" y="5926277"/>
            <a:ext cx="5638800" cy="474523"/>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988" name="Text Box 4"/>
          <p:cNvSpPr txBox="1">
            <a:spLocks noChangeArrowheads="1"/>
          </p:cNvSpPr>
          <p:nvPr/>
        </p:nvSpPr>
        <p:spPr bwMode="auto">
          <a:xfrm>
            <a:off x="1295400" y="706445"/>
            <a:ext cx="6705600" cy="5693867"/>
          </a:xfrm>
          <a:prstGeom prst="rect">
            <a:avLst/>
          </a:prstGeom>
          <a:noFill/>
          <a:ln w="9525">
            <a:noFill/>
            <a:miter lim="800000"/>
            <a:headEnd/>
            <a:tailEnd/>
          </a:ln>
        </p:spPr>
        <p:txBody>
          <a:bodyPr>
            <a:prstTxWarp prst="textNoShape">
              <a:avLst/>
            </a:prstTxWarp>
            <a:spAutoFit/>
          </a:bodyPr>
          <a:lstStyle/>
          <a:p>
            <a:endParaRPr lang="en-GB" sz="2800" dirty="0">
              <a:solidFill>
                <a:srgbClr val="FFFFFF"/>
              </a:solidFill>
              <a:latin typeface="Comic Sans MS" charset="0"/>
              <a:ea typeface="Times" charset="0"/>
              <a:cs typeface="Times" charset="0"/>
            </a:endParaRPr>
          </a:p>
          <a:p>
            <a:r>
              <a:rPr lang="en-GB" sz="2800" b="1" dirty="0">
                <a:solidFill>
                  <a:srgbClr val="FFFFFF"/>
                </a:solidFill>
                <a:latin typeface="Comic Sans MS" charset="0"/>
                <a:ea typeface="Times" charset="0"/>
                <a:cs typeface="Times"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sp>
        <p:nvSpPr>
          <p:cNvPr id="4" name="Rectangle 3"/>
          <p:cNvSpPr/>
          <p:nvPr/>
        </p:nvSpPr>
        <p:spPr>
          <a:xfrm>
            <a:off x="1295400" y="779323"/>
            <a:ext cx="28956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4572000" y="779323"/>
            <a:ext cx="23622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981200" y="1659077"/>
            <a:ext cx="4953000" cy="474523"/>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295400" y="2514601"/>
            <a:ext cx="5181600" cy="474523"/>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886200" y="2133600"/>
            <a:ext cx="5181600" cy="381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762000" y="2133601"/>
            <a:ext cx="1905000" cy="557635"/>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295400" y="3276601"/>
            <a:ext cx="1371600" cy="474523"/>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62000" y="2802077"/>
            <a:ext cx="2590800" cy="474523"/>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752600" y="3751121"/>
            <a:ext cx="4572000" cy="474523"/>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295400" y="4225647"/>
            <a:ext cx="6477000" cy="1260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219700" y="2989121"/>
            <a:ext cx="876300" cy="474523"/>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3048000" y="3276601"/>
            <a:ext cx="4724400" cy="474523"/>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514600" y="5486401"/>
            <a:ext cx="5257800" cy="474523"/>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1295400" y="5926277"/>
            <a:ext cx="5867400" cy="474523"/>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988" name="Text Box 4"/>
          <p:cNvSpPr txBox="1">
            <a:spLocks noChangeArrowheads="1"/>
          </p:cNvSpPr>
          <p:nvPr/>
        </p:nvSpPr>
        <p:spPr bwMode="auto">
          <a:xfrm>
            <a:off x="1295400" y="706445"/>
            <a:ext cx="6705600" cy="5693867"/>
          </a:xfrm>
          <a:prstGeom prst="rect">
            <a:avLst/>
          </a:prstGeom>
          <a:noFill/>
          <a:ln w="9525">
            <a:noFill/>
            <a:miter lim="800000"/>
            <a:headEnd/>
            <a:tailEnd/>
          </a:ln>
        </p:spPr>
        <p:txBody>
          <a:bodyPr>
            <a:prstTxWarp prst="textNoShape">
              <a:avLst/>
            </a:prstTxWarp>
            <a:spAutoFit/>
          </a:bodyPr>
          <a:lstStyle/>
          <a:p>
            <a:endParaRPr lang="en-GB" sz="2800" dirty="0">
              <a:solidFill>
                <a:srgbClr val="FFFFFF"/>
              </a:solidFill>
              <a:latin typeface="Comic Sans MS" charset="0"/>
              <a:ea typeface="Times" charset="0"/>
              <a:cs typeface="Times" charset="0"/>
            </a:endParaRPr>
          </a:p>
          <a:p>
            <a:r>
              <a:rPr lang="en-GB" sz="2800" b="1" dirty="0">
                <a:solidFill>
                  <a:srgbClr val="FFFFFF"/>
                </a:solidFill>
                <a:latin typeface="Comic Sans MS" charset="0"/>
                <a:ea typeface="Times" charset="0"/>
                <a:cs typeface="Times"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sp>
        <p:nvSpPr>
          <p:cNvPr id="4" name="Rectangle 3"/>
          <p:cNvSpPr/>
          <p:nvPr/>
        </p:nvSpPr>
        <p:spPr>
          <a:xfrm>
            <a:off x="1295400" y="779323"/>
            <a:ext cx="28956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981200" y="1659077"/>
            <a:ext cx="4953000" cy="474523"/>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295400" y="2514601"/>
            <a:ext cx="5181600" cy="474523"/>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886200" y="2133600"/>
            <a:ext cx="5181600" cy="381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295400" y="3276601"/>
            <a:ext cx="1371600" cy="474523"/>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62000" y="2802077"/>
            <a:ext cx="2590800" cy="474523"/>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752600" y="3751121"/>
            <a:ext cx="4572000" cy="474523"/>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295400" y="4225647"/>
            <a:ext cx="6477000" cy="1260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219700" y="2989121"/>
            <a:ext cx="876300" cy="474523"/>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3048000" y="3276601"/>
            <a:ext cx="4724400" cy="474523"/>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514600" y="5486401"/>
            <a:ext cx="5257800" cy="474523"/>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1295400" y="5926277"/>
            <a:ext cx="5791200" cy="474523"/>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988" name="Text Box 4"/>
          <p:cNvSpPr txBox="1">
            <a:spLocks noChangeArrowheads="1"/>
          </p:cNvSpPr>
          <p:nvPr/>
        </p:nvSpPr>
        <p:spPr bwMode="auto">
          <a:xfrm>
            <a:off x="1295400" y="706445"/>
            <a:ext cx="6705600" cy="5693867"/>
          </a:xfrm>
          <a:prstGeom prst="rect">
            <a:avLst/>
          </a:prstGeom>
          <a:noFill/>
          <a:ln w="9525">
            <a:noFill/>
            <a:miter lim="800000"/>
            <a:headEnd/>
            <a:tailEnd/>
          </a:ln>
        </p:spPr>
        <p:txBody>
          <a:bodyPr>
            <a:prstTxWarp prst="textNoShape">
              <a:avLst/>
            </a:prstTxWarp>
            <a:spAutoFit/>
          </a:bodyPr>
          <a:lstStyle/>
          <a:p>
            <a:endParaRPr lang="en-GB" sz="2800" dirty="0">
              <a:solidFill>
                <a:srgbClr val="FFFFFF"/>
              </a:solidFill>
              <a:latin typeface="Comic Sans MS" charset="0"/>
              <a:ea typeface="Times" charset="0"/>
              <a:cs typeface="Times" charset="0"/>
            </a:endParaRPr>
          </a:p>
          <a:p>
            <a:r>
              <a:rPr lang="en-GB" sz="2800" b="1" dirty="0">
                <a:solidFill>
                  <a:srgbClr val="FFFFFF"/>
                </a:solidFill>
                <a:latin typeface="Comic Sans MS" charset="0"/>
                <a:ea typeface="Times" charset="0"/>
                <a:cs typeface="Times"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609600" y="609600"/>
            <a:ext cx="7772400" cy="533968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12" name="Title 4"/>
          <p:cNvSpPr>
            <a:spLocks noGrp="1"/>
          </p:cNvSpPr>
          <p:nvPr>
            <p:ph type="ctrTitle"/>
          </p:nvPr>
        </p:nvSpPr>
        <p:spPr>
          <a:xfrm>
            <a:off x="762000" y="3097221"/>
            <a:ext cx="7620000" cy="1470025"/>
          </a:xfrm>
          <a:solidFill>
            <a:schemeClr val="bg1"/>
          </a:solidFill>
        </p:spPr>
        <p:txBody>
          <a:bodyPr/>
          <a:lstStyle/>
          <a:p>
            <a:pPr eaLnBrk="1" hangingPunct="1"/>
            <a:r>
              <a:rPr lang="en-US" smtClean="0">
                <a:ea typeface="ＭＳ Ｐゴシック" charset="-128"/>
                <a:cs typeface="ＭＳ Ｐゴシック" charset="-128"/>
              </a:rPr>
              <a:t>SCANNING</a:t>
            </a:r>
          </a:p>
        </p:txBody>
      </p:sp>
      <p:pic>
        <p:nvPicPr>
          <p:cNvPr id="2" name="Picture 1" descr="Screen Shot 2015-08-21 at 06.18.2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2132" y="954734"/>
            <a:ext cx="2500867" cy="2142487"/>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arn(outHorizontal)">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28675" name="Text Box 3"/>
          <p:cNvSpPr txBox="1">
            <a:spLocks noChangeArrowheads="1"/>
          </p:cNvSpPr>
          <p:nvPr/>
        </p:nvSpPr>
        <p:spPr bwMode="auto">
          <a:xfrm>
            <a:off x="1371600" y="1676407"/>
            <a:ext cx="6705600" cy="4031873"/>
          </a:xfrm>
          <a:prstGeom prst="rect">
            <a:avLst/>
          </a:prstGeom>
          <a:noFill/>
          <a:ln w="9525">
            <a:noFill/>
            <a:miter lim="800000"/>
            <a:headEnd/>
            <a:tailEnd/>
          </a:ln>
        </p:spPr>
        <p:txBody>
          <a:bodyPr>
            <a:prstTxWarp prst="textNoShape">
              <a:avLst/>
            </a:prstTxWarp>
            <a:spAutoFit/>
          </a:bodyPr>
          <a:lstStyle/>
          <a:p>
            <a:pPr marL="514350" indent="-514350">
              <a:buFont typeface="Calibri" charset="0"/>
              <a:buAutoNum type="arabicPeriod"/>
            </a:pPr>
            <a:r>
              <a:rPr lang="en-GB" sz="3200" b="1" dirty="0">
                <a:solidFill>
                  <a:srgbClr val="FFFFFF"/>
                </a:solidFill>
                <a:latin typeface="Comic Sans MS" charset="0"/>
                <a:ea typeface="Times" charset="0"/>
                <a:cs typeface="Times" charset="0"/>
              </a:rPr>
              <a:t>Where </a:t>
            </a:r>
            <a:r>
              <a:rPr lang="en-GB" sz="3200" dirty="0">
                <a:solidFill>
                  <a:srgbClr val="FFFFFF"/>
                </a:solidFill>
                <a:latin typeface="Comic Sans MS" charset="0"/>
                <a:ea typeface="Times" charset="0"/>
                <a:cs typeface="Times" charset="0"/>
              </a:rPr>
              <a:t>did the first cell phones begin?</a:t>
            </a:r>
          </a:p>
          <a:p>
            <a:pPr marL="514350" indent="-514350">
              <a:buFont typeface="Calibri" charset="0"/>
              <a:buAutoNum type="arabicPeriod"/>
            </a:pPr>
            <a:r>
              <a:rPr lang="en-GB" sz="3200" dirty="0">
                <a:solidFill>
                  <a:srgbClr val="FFFFFF"/>
                </a:solidFill>
                <a:latin typeface="Comic Sans MS" charset="0"/>
                <a:ea typeface="Times" charset="0"/>
                <a:cs typeface="Times" charset="0"/>
              </a:rPr>
              <a:t>Name </a:t>
            </a:r>
            <a:r>
              <a:rPr lang="en-GB" sz="3200" b="1" dirty="0">
                <a:solidFill>
                  <a:srgbClr val="FFFFFF"/>
                </a:solidFill>
                <a:latin typeface="Comic Sans MS" charset="0"/>
                <a:ea typeface="Times" charset="0"/>
                <a:cs typeface="Times" charset="0"/>
              </a:rPr>
              <a:t>2 other features </a:t>
            </a:r>
            <a:r>
              <a:rPr lang="en-GB" sz="3200" dirty="0">
                <a:solidFill>
                  <a:srgbClr val="FFFFFF"/>
                </a:solidFill>
                <a:latin typeface="Comic Sans MS" charset="0"/>
                <a:ea typeface="Times" charset="0"/>
                <a:cs typeface="Times" charset="0"/>
              </a:rPr>
              <a:t>that started to be included in phones</a:t>
            </a:r>
          </a:p>
          <a:p>
            <a:pPr marL="514350" indent="-514350">
              <a:buFont typeface="Calibri" charset="0"/>
              <a:buAutoNum type="arabicPeriod"/>
            </a:pPr>
            <a:r>
              <a:rPr lang="en-GB" sz="3200" dirty="0">
                <a:solidFill>
                  <a:srgbClr val="FFFFFF"/>
                </a:solidFill>
                <a:latin typeface="Comic Sans MS" charset="0"/>
                <a:ea typeface="Times" charset="0"/>
                <a:cs typeface="Times" charset="0"/>
              </a:rPr>
              <a:t>Why are cell phones especially useful in </a:t>
            </a:r>
            <a:r>
              <a:rPr lang="en-GB" sz="3200" b="1" dirty="0">
                <a:solidFill>
                  <a:srgbClr val="FFFFFF"/>
                </a:solidFill>
                <a:latin typeface="Comic Sans MS" charset="0"/>
                <a:ea typeface="Times" charset="0"/>
                <a:cs typeface="Times" charset="0"/>
              </a:rPr>
              <a:t>some countries</a:t>
            </a:r>
            <a:r>
              <a:rPr lang="en-GB" sz="3200" dirty="0">
                <a:solidFill>
                  <a:srgbClr val="FFFFFF"/>
                </a:solidFill>
                <a:latin typeface="Comic Sans MS" charset="0"/>
                <a:ea typeface="Times" charset="0"/>
                <a:cs typeface="Times" charset="0"/>
              </a:rPr>
              <a:t>?</a:t>
            </a:r>
          </a:p>
          <a:p>
            <a:pPr marL="514350" indent="-514350"/>
            <a:endParaRPr lang="en-GB" sz="3200" dirty="0">
              <a:solidFill>
                <a:srgbClr val="FFFFFF"/>
              </a:solidFill>
              <a:latin typeface="Comic Sans MS" charset="0"/>
              <a:ea typeface="Times" charset="0"/>
              <a:cs typeface="Times"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slide(fromLeft)">
                                      <p:cBhvr>
                                        <p:cTn id="7" dur="500"/>
                                        <p:tgtEl>
                                          <p:spTgt spid="286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slide(fromLeft)">
                                      <p:cBhvr>
                                        <p:cTn id="12" dur="500"/>
                                        <p:tgtEl>
                                          <p:spTgt spid="286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8675">
                                            <p:txEl>
                                              <p:pRg st="2" end="2"/>
                                            </p:txEl>
                                          </p:spTgt>
                                        </p:tgtEl>
                                        <p:attrNameLst>
                                          <p:attrName>style.visibility</p:attrName>
                                        </p:attrNameLst>
                                      </p:cBhvr>
                                      <p:to>
                                        <p:strVal val="visible"/>
                                      </p:to>
                                    </p:set>
                                    <p:animEffect transition="in" filter="slide(fromLeft)">
                                      <p:cBhvr>
                                        <p:cTn id="17" dur="500"/>
                                        <p:tgtEl>
                                          <p:spTgt spid="286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Text Box 4"/>
          <p:cNvSpPr txBox="1">
            <a:spLocks noChangeArrowheads="1"/>
          </p:cNvSpPr>
          <p:nvPr/>
        </p:nvSpPr>
        <p:spPr bwMode="auto">
          <a:xfrm>
            <a:off x="1295400" y="838200"/>
            <a:ext cx="6705600" cy="5016758"/>
          </a:xfrm>
          <a:prstGeom prst="rect">
            <a:avLst/>
          </a:prstGeom>
          <a:noFill/>
          <a:ln w="9525">
            <a:noFill/>
            <a:miter lim="800000"/>
            <a:headEnd/>
            <a:tailEnd/>
          </a:ln>
        </p:spPr>
        <p:txBody>
          <a:bodyPr>
            <a:prstTxWarp prst="textNoShape">
              <a:avLst/>
            </a:prstTxWarp>
            <a:spAutoFit/>
          </a:bodyPr>
          <a:lstStyle/>
          <a:p>
            <a:r>
              <a:rPr lang="en-US" sz="2000" b="1" dirty="0">
                <a:solidFill>
                  <a:srgbClr val="FFFFFF"/>
                </a:solidFill>
                <a:latin typeface="Calibri" charset="0"/>
              </a:rPr>
              <a:t>Cellular telephones</a:t>
            </a:r>
          </a:p>
          <a:p>
            <a:endParaRPr lang="en-US" sz="2000" b="1" dirty="0">
              <a:solidFill>
                <a:srgbClr val="FFFFFF"/>
              </a:solidFill>
              <a:latin typeface="Calibri" charset="0"/>
            </a:endParaRPr>
          </a:p>
          <a:p>
            <a:r>
              <a:rPr lang="en-US" sz="2000" dirty="0">
                <a:solidFill>
                  <a:srgbClr val="FFFFFF"/>
                </a:solidFill>
                <a:latin typeface="Calibri" charset="0"/>
              </a:rPr>
              <a:t> The first cellular telephone system began operation in Tokyo in 1979, and the first U.S. system began operation in 1983 in Chicago. A camera phone is a cellular phone that also has picture taking capabilities. Some camera phones have the capability to send these photos to another cellular phone or computer. Advances in digital technology and microelectronics has led to the inclusion of unrelated applications in cellular telephones, such as alarm clocks, calculators, Internet browsers, and voice memos for recording short verbal reminders, while at the same time making such telephones vulnerable to certain software viruses. In many countries with inadequate wire-based telephone networks, cellular telephone systems have provided a means of more quickly establishing a national telecommunications network.</a:t>
            </a:r>
            <a:endParaRPr lang="en-GB" sz="2000" b="1" dirty="0">
              <a:solidFill>
                <a:srgbClr val="FFFFFF"/>
              </a:solidFill>
              <a:latin typeface="Comic Sans MS" charset="0"/>
              <a:ea typeface="Times" charset="0"/>
              <a:cs typeface="Times" charset="0"/>
            </a:endParaRPr>
          </a:p>
        </p:txBody>
      </p:sp>
      <p:sp>
        <p:nvSpPr>
          <p:cNvPr id="45059" name="TextBox 4"/>
          <p:cNvSpPr txBox="1">
            <a:spLocks noChangeArrowheads="1"/>
          </p:cNvSpPr>
          <p:nvPr/>
        </p:nvSpPr>
        <p:spPr bwMode="auto">
          <a:xfrm>
            <a:off x="6553200" y="147648"/>
            <a:ext cx="2209800" cy="1015663"/>
          </a:xfrm>
          <a:prstGeom prst="rect">
            <a:avLst/>
          </a:prstGeom>
          <a:noFill/>
          <a:ln w="38100" cmpd="dbl">
            <a:solidFill>
              <a:schemeClr val="bg2"/>
            </a:solidFill>
            <a:miter lim="800000"/>
            <a:headEnd/>
            <a:tailEnd/>
          </a:ln>
        </p:spPr>
        <p:txBody>
          <a:bodyPr>
            <a:prstTxWarp prst="textNoShape">
              <a:avLst/>
            </a:prstTxWarp>
            <a:spAutoFit/>
          </a:bodyPr>
          <a:lstStyle/>
          <a:p>
            <a:pPr algn="r"/>
            <a:r>
              <a:rPr lang="en-US" sz="2000" dirty="0">
                <a:solidFill>
                  <a:srgbClr val="FFFFFF"/>
                </a:solidFill>
                <a:latin typeface="Calibri" charset="0"/>
              </a:rPr>
              <a:t>Where begin? </a:t>
            </a:r>
          </a:p>
          <a:p>
            <a:pPr algn="r"/>
            <a:r>
              <a:rPr lang="en-US" sz="2000" dirty="0">
                <a:solidFill>
                  <a:srgbClr val="FFFFFF"/>
                </a:solidFill>
                <a:latin typeface="Calibri" charset="0"/>
              </a:rPr>
              <a:t>Two features? </a:t>
            </a:r>
          </a:p>
          <a:p>
            <a:pPr algn="r"/>
            <a:r>
              <a:rPr lang="en-US" sz="2000" dirty="0">
                <a:solidFill>
                  <a:srgbClr val="FFFFFF"/>
                </a:solidFill>
                <a:latin typeface="Calibri" charset="0"/>
              </a:rPr>
              <a:t>Some countries?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95235"/>
                                        </p:tgtEl>
                                        <p:attrNameLst>
                                          <p:attrName>style.visibility</p:attrName>
                                        </p:attrNameLst>
                                      </p:cBhvr>
                                      <p:to>
                                        <p:strVal val="visible"/>
                                      </p:to>
                                    </p:set>
                                    <p:animEffect transition="in" filter="slide(fromLeft)">
                                      <p:cBhvr>
                                        <p:cTn id="7" dur="500"/>
                                        <p:tgtEl>
                                          <p:spTgt spid="95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4"/>
          <p:cNvSpPr>
            <a:spLocks noChangeArrowheads="1"/>
          </p:cNvSpPr>
          <p:nvPr/>
        </p:nvSpPr>
        <p:spPr bwMode="auto">
          <a:xfrm>
            <a:off x="609600" y="609600"/>
            <a:ext cx="7772400" cy="5411688"/>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6083" name="Title 4"/>
          <p:cNvSpPr>
            <a:spLocks noGrp="1"/>
          </p:cNvSpPr>
          <p:nvPr>
            <p:ph type="ctrTitle"/>
          </p:nvPr>
        </p:nvSpPr>
        <p:spPr>
          <a:xfrm>
            <a:off x="762000" y="3097221"/>
            <a:ext cx="7620000" cy="1470025"/>
          </a:xfrm>
          <a:solidFill>
            <a:schemeClr val="bg1"/>
          </a:solidFill>
        </p:spPr>
        <p:txBody>
          <a:bodyPr/>
          <a:lstStyle/>
          <a:p>
            <a:pPr eaLnBrk="1" hangingPunct="1"/>
            <a:r>
              <a:rPr lang="en-US" smtClean="0">
                <a:ea typeface="ＭＳ Ｐゴシック" charset="-128"/>
                <a:cs typeface="ＭＳ Ｐゴシック" charset="-128"/>
              </a:rPr>
              <a:t>CLOSE READING</a:t>
            </a:r>
          </a:p>
        </p:txBody>
      </p:sp>
      <p:pic>
        <p:nvPicPr>
          <p:cNvPr id="46084" name="Picture 6"/>
          <p:cNvPicPr>
            <a:picLocks noChangeAspect="1"/>
          </p:cNvPicPr>
          <p:nvPr/>
        </p:nvPicPr>
        <p:blipFill>
          <a:blip r:embed="rId2"/>
          <a:srcRect/>
          <a:stretch>
            <a:fillRect/>
          </a:stretch>
        </p:blipFill>
        <p:spPr bwMode="auto">
          <a:xfrm>
            <a:off x="5105400" y="868365"/>
            <a:ext cx="2971800" cy="2228851"/>
          </a:xfrm>
          <a:prstGeom prst="rect">
            <a:avLst/>
          </a:prstGeom>
          <a:solidFill>
            <a:schemeClr val="bg1"/>
          </a:solid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4"/>
          <p:cNvSpPr>
            <a:spLocks noChangeArrowheads="1"/>
          </p:cNvSpPr>
          <p:nvPr/>
        </p:nvSpPr>
        <p:spPr bwMode="auto">
          <a:xfrm>
            <a:off x="609600" y="609600"/>
            <a:ext cx="7772400" cy="5411688"/>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6083" name="Title 4"/>
          <p:cNvSpPr>
            <a:spLocks noGrp="1"/>
          </p:cNvSpPr>
          <p:nvPr>
            <p:ph type="ctrTitle"/>
          </p:nvPr>
        </p:nvSpPr>
        <p:spPr>
          <a:xfrm>
            <a:off x="762000" y="3097221"/>
            <a:ext cx="7620000" cy="1470025"/>
          </a:xfrm>
          <a:solidFill>
            <a:schemeClr val="bg1"/>
          </a:solidFill>
        </p:spPr>
        <p:txBody>
          <a:bodyPr/>
          <a:lstStyle/>
          <a:p>
            <a:pPr eaLnBrk="1" hangingPunct="1"/>
            <a:r>
              <a:rPr lang="en-US" dirty="0" smtClean="0"/>
              <a:t>RESEARCH SKILLS</a:t>
            </a:r>
            <a:endParaRPr lang="en-US" dirty="0" smtClean="0">
              <a:ea typeface="ＭＳ Ｐゴシック" charset="-128"/>
              <a:cs typeface="ＭＳ Ｐゴシック" charset="-128"/>
            </a:endParaRPr>
          </a:p>
        </p:txBody>
      </p:sp>
      <p:pic>
        <p:nvPicPr>
          <p:cNvPr id="2" name="Picture 1" descr="Screen Shot 2015-08-21 at 06.17.1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2092" y="980728"/>
            <a:ext cx="2770349" cy="183398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2133600"/>
            <a:ext cx="8458200" cy="1569660"/>
          </a:xfrm>
          <a:prstGeom prst="rect">
            <a:avLst/>
          </a:prstGeom>
          <a:noFill/>
          <a:ln w="9525">
            <a:noFill/>
            <a:miter lim="800000"/>
            <a:headEnd/>
            <a:tailEnd/>
          </a:ln>
        </p:spPr>
        <p:txBody>
          <a:bodyPr wrap="square">
            <a:prstTxWarp prst="textNoShape">
              <a:avLst/>
            </a:prstTxWarp>
            <a:spAutoFit/>
          </a:bodyPr>
          <a:lstStyle/>
          <a:p>
            <a:r>
              <a:rPr lang="en-US" sz="4800" dirty="0" smtClean="0">
                <a:solidFill>
                  <a:schemeClr val="bg1"/>
                </a:solidFill>
              </a:rPr>
              <a:t>The </a:t>
            </a:r>
            <a:r>
              <a:rPr lang="en-US" sz="4800" dirty="0" smtClean="0">
                <a:solidFill>
                  <a:srgbClr val="FFFF00"/>
                </a:solidFill>
              </a:rPr>
              <a:t>rich </a:t>
            </a:r>
            <a:r>
              <a:rPr lang="en-US" sz="4800" dirty="0" smtClean="0">
                <a:solidFill>
                  <a:schemeClr val="bg1"/>
                </a:solidFill>
              </a:rPr>
              <a:t>shall get richer and the </a:t>
            </a:r>
            <a:r>
              <a:rPr lang="en-US" sz="4800" dirty="0" smtClean="0">
                <a:solidFill>
                  <a:srgbClr val="FFFF00"/>
                </a:solidFill>
              </a:rPr>
              <a:t>poor </a:t>
            </a:r>
            <a:r>
              <a:rPr lang="en-US" sz="4800" dirty="0" smtClean="0">
                <a:solidFill>
                  <a:schemeClr val="bg1"/>
                </a:solidFill>
              </a:rPr>
              <a:t>shall get poorer</a:t>
            </a:r>
            <a:endParaRPr lang="en-US" sz="4800" dirty="0">
              <a:solidFill>
                <a:schemeClr val="bg1"/>
              </a:solidFill>
              <a:latin typeface="Calibri" charset="0"/>
            </a:endParaRPr>
          </a:p>
        </p:txBody>
      </p:sp>
      <p:sp>
        <p:nvSpPr>
          <p:cNvPr id="4" name="Rectangle 3"/>
          <p:cNvSpPr/>
          <p:nvPr/>
        </p:nvSpPr>
        <p:spPr>
          <a:xfrm>
            <a:off x="6553212" y="5169932"/>
            <a:ext cx="1698827" cy="369332"/>
          </a:xfrm>
          <a:prstGeom prst="rect">
            <a:avLst/>
          </a:prstGeom>
        </p:spPr>
        <p:txBody>
          <a:bodyPr wrap="none">
            <a:spAutoFit/>
          </a:bodyPr>
          <a:lstStyle/>
          <a:p>
            <a:r>
              <a:rPr lang="en-US" dirty="0" smtClean="0">
                <a:solidFill>
                  <a:schemeClr val="bg1"/>
                </a:solidFill>
              </a:rPr>
              <a:t>Matthew 13:12</a:t>
            </a:r>
            <a:endParaRPr lang="en-GB" dirty="0" smtClean="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00200" y="2996962"/>
            <a:ext cx="6172200" cy="1323439"/>
          </a:xfrm>
          <a:prstGeom prst="rect">
            <a:avLst/>
          </a:prstGeom>
          <a:noFill/>
        </p:spPr>
        <p:txBody>
          <a:bodyPr wrap="square" rtlCol="0">
            <a:spAutoFit/>
          </a:bodyPr>
          <a:lstStyle/>
          <a:p>
            <a:pPr algn="ctr"/>
            <a:r>
              <a:rPr lang="en-US" sz="4000" dirty="0" smtClean="0">
                <a:solidFill>
                  <a:schemeClr val="bg1"/>
                </a:solidFill>
                <a:latin typeface="Chalkduster"/>
                <a:cs typeface="Chalkduster"/>
              </a:rPr>
              <a:t>Research the life of</a:t>
            </a:r>
          </a:p>
          <a:p>
            <a:pPr algn="ctr"/>
            <a:r>
              <a:rPr lang="en-US" sz="4000" dirty="0" smtClean="0">
                <a:solidFill>
                  <a:schemeClr val="bg1"/>
                </a:solidFill>
                <a:latin typeface="Chalkduster"/>
                <a:cs typeface="Chalkduster"/>
              </a:rPr>
              <a:t>Martin Luther King</a:t>
            </a:r>
            <a:endParaRPr lang="en-US" sz="4000" dirty="0">
              <a:solidFill>
                <a:schemeClr val="bg1"/>
              </a:solidFill>
              <a:latin typeface="Chalkduster"/>
              <a:cs typeface="Chalkduster"/>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Picture 8.png"/>
          <p:cNvPicPr>
            <a:picLocks noChangeAspect="1"/>
          </p:cNvPicPr>
          <p:nvPr/>
        </p:nvPicPr>
        <p:blipFill>
          <a:blip r:embed="rId3"/>
          <a:srcRect/>
          <a:stretch>
            <a:fillRect/>
          </a:stretch>
        </p:blipFill>
        <p:spPr bwMode="auto">
          <a:xfrm>
            <a:off x="990600" y="1905000"/>
            <a:ext cx="7531100" cy="40894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3" descr="Picture 9.png"/>
          <p:cNvPicPr>
            <a:picLocks noChangeAspect="1"/>
          </p:cNvPicPr>
          <p:nvPr/>
        </p:nvPicPr>
        <p:blipFill>
          <a:blip r:embed="rId3"/>
          <a:srcRect/>
          <a:stretch>
            <a:fillRect/>
          </a:stretch>
        </p:blipFill>
        <p:spPr bwMode="auto">
          <a:xfrm>
            <a:off x="1828800" y="2971800"/>
            <a:ext cx="6515100" cy="9398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6" descr="Picture 3.png"/>
          <p:cNvPicPr>
            <a:picLocks noChangeAspect="1"/>
          </p:cNvPicPr>
          <p:nvPr/>
        </p:nvPicPr>
        <p:blipFill>
          <a:blip r:embed="rId3"/>
          <a:srcRect/>
          <a:stretch>
            <a:fillRect/>
          </a:stretch>
        </p:blipFill>
        <p:spPr bwMode="auto">
          <a:xfrm>
            <a:off x="304800" y="228607"/>
            <a:ext cx="2819400" cy="858839"/>
          </a:xfrm>
          <a:prstGeom prst="rect">
            <a:avLst/>
          </a:prstGeom>
          <a:noFill/>
          <a:ln w="9525">
            <a:noFill/>
            <a:miter lim="800000"/>
            <a:headEnd/>
            <a:tailEnd/>
          </a:ln>
        </p:spPr>
      </p:pic>
      <p:pic>
        <p:nvPicPr>
          <p:cNvPr id="56323" name="Picture 2" descr="Picture 10.png"/>
          <p:cNvPicPr>
            <a:picLocks noChangeAspect="1"/>
          </p:cNvPicPr>
          <p:nvPr/>
        </p:nvPicPr>
        <p:blipFill>
          <a:blip r:embed="rId4"/>
          <a:srcRect/>
          <a:stretch>
            <a:fillRect/>
          </a:stretch>
        </p:blipFill>
        <p:spPr bwMode="auto">
          <a:xfrm>
            <a:off x="0" y="7"/>
            <a:ext cx="9144000" cy="6788151"/>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Picture 11.png"/>
          <p:cNvPicPr>
            <a:picLocks noChangeAspect="1"/>
          </p:cNvPicPr>
          <p:nvPr/>
        </p:nvPicPr>
        <p:blipFill>
          <a:blip r:embed="rId3"/>
          <a:srcRect/>
          <a:stretch>
            <a:fillRect/>
          </a:stretch>
        </p:blipFill>
        <p:spPr bwMode="auto">
          <a:xfrm>
            <a:off x="1371612" y="381000"/>
            <a:ext cx="6035675" cy="6858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Picture 12.png"/>
          <p:cNvPicPr>
            <a:picLocks noChangeAspect="1"/>
          </p:cNvPicPr>
          <p:nvPr/>
        </p:nvPicPr>
        <p:blipFill>
          <a:blip r:embed="rId3"/>
          <a:srcRect/>
          <a:stretch>
            <a:fillRect/>
          </a:stretch>
        </p:blipFill>
        <p:spPr bwMode="auto">
          <a:xfrm>
            <a:off x="1524000" y="1447800"/>
            <a:ext cx="6565900" cy="4953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Picture 13.png"/>
          <p:cNvPicPr>
            <a:picLocks noChangeAspect="1"/>
          </p:cNvPicPr>
          <p:nvPr/>
        </p:nvPicPr>
        <p:blipFill>
          <a:blip r:embed="rId3"/>
          <a:srcRect/>
          <a:stretch>
            <a:fillRect/>
          </a:stretch>
        </p:blipFill>
        <p:spPr bwMode="auto">
          <a:xfrm>
            <a:off x="228600" y="2209808"/>
            <a:ext cx="9144000" cy="233362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Picture 16.png"/>
          <p:cNvPicPr>
            <a:picLocks noChangeAspect="1"/>
          </p:cNvPicPr>
          <p:nvPr/>
        </p:nvPicPr>
        <p:blipFill>
          <a:blip r:embed="rId3"/>
          <a:srcRect/>
          <a:stretch>
            <a:fillRect/>
          </a:stretch>
        </p:blipFill>
        <p:spPr bwMode="auto">
          <a:xfrm>
            <a:off x="838209" y="0"/>
            <a:ext cx="6613525" cy="6858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3" descr="Picture 15.png"/>
          <p:cNvPicPr>
            <a:picLocks noChangeAspect="1"/>
          </p:cNvPicPr>
          <p:nvPr/>
        </p:nvPicPr>
        <p:blipFill>
          <a:blip r:embed="rId3"/>
          <a:srcRect/>
          <a:stretch>
            <a:fillRect/>
          </a:stretch>
        </p:blipFill>
        <p:spPr bwMode="auto">
          <a:xfrm>
            <a:off x="1295400" y="762003"/>
            <a:ext cx="7175500" cy="49657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Box 2"/>
          <p:cNvSpPr txBox="1">
            <a:spLocks noChangeArrowheads="1"/>
          </p:cNvSpPr>
          <p:nvPr/>
        </p:nvSpPr>
        <p:spPr bwMode="auto">
          <a:xfrm>
            <a:off x="762000" y="1371607"/>
            <a:ext cx="8077200" cy="2800767"/>
          </a:xfrm>
          <a:prstGeom prst="rect">
            <a:avLst/>
          </a:prstGeom>
          <a:noFill/>
          <a:ln w="9525">
            <a:noFill/>
            <a:miter lim="800000"/>
            <a:headEnd/>
            <a:tailEnd/>
          </a:ln>
        </p:spPr>
        <p:txBody>
          <a:bodyPr>
            <a:prstTxWarp prst="textNoShape">
              <a:avLst/>
            </a:prstTxWarp>
            <a:spAutoFit/>
          </a:bodyPr>
          <a:lstStyle/>
          <a:p>
            <a:pPr algn="ctr"/>
            <a:r>
              <a:rPr lang="en-US" sz="8800">
                <a:solidFill>
                  <a:srgbClr val="FFFFFF"/>
                </a:solidFill>
                <a:latin typeface="Calibri" charset="0"/>
              </a:rPr>
              <a:t>DEMYSTIFYING</a:t>
            </a:r>
          </a:p>
          <a:p>
            <a:pPr algn="ctr"/>
            <a:r>
              <a:rPr lang="en-US" sz="8800">
                <a:solidFill>
                  <a:srgbClr val="FFFFFF"/>
                </a:solidFill>
                <a:latin typeface="Calibri" charset="0"/>
              </a:rPr>
              <a:t>SPELLING</a:t>
            </a:r>
          </a:p>
        </p:txBody>
      </p:sp>
      <p:sp>
        <p:nvSpPr>
          <p:cNvPr id="4" name="TextBox 3"/>
          <p:cNvSpPr txBox="1">
            <a:spLocks noChangeArrowheads="1"/>
          </p:cNvSpPr>
          <p:nvPr/>
        </p:nvSpPr>
        <p:spPr bwMode="auto">
          <a:xfrm>
            <a:off x="4343400" y="4171950"/>
            <a:ext cx="685800" cy="1446550"/>
          </a:xfrm>
          <a:prstGeom prst="rect">
            <a:avLst/>
          </a:prstGeom>
          <a:noFill/>
          <a:ln w="9525">
            <a:noFill/>
            <a:miter lim="800000"/>
            <a:headEnd/>
            <a:tailEnd/>
          </a:ln>
        </p:spPr>
        <p:txBody>
          <a:bodyPr>
            <a:prstTxWarp prst="textNoShape">
              <a:avLst/>
            </a:prstTxWarp>
            <a:spAutoFit/>
          </a:bodyPr>
          <a:lstStyle/>
          <a:p>
            <a:r>
              <a:rPr lang="en-US" sz="8800">
                <a:solidFill>
                  <a:schemeClr val="bg1"/>
                </a:solidFill>
              </a:rPr>
              <a:t>3</a:t>
            </a:r>
          </a:p>
        </p:txBody>
      </p:sp>
      <p:pic>
        <p:nvPicPr>
          <p:cNvPr id="5" name="Picture 4"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2133600"/>
            <a:ext cx="8458200" cy="2308324"/>
          </a:xfrm>
          <a:prstGeom prst="rect">
            <a:avLst/>
          </a:prstGeom>
          <a:noFill/>
          <a:ln w="9525">
            <a:noFill/>
            <a:miter lim="800000"/>
            <a:headEnd/>
            <a:tailEnd/>
          </a:ln>
        </p:spPr>
        <p:txBody>
          <a:bodyPr wrap="square">
            <a:prstTxWarp prst="textNoShape">
              <a:avLst/>
            </a:prstTxWarp>
            <a:spAutoFit/>
          </a:bodyPr>
          <a:lstStyle/>
          <a:p>
            <a:r>
              <a:rPr lang="en-US" sz="4800" dirty="0" smtClean="0">
                <a:solidFill>
                  <a:srgbClr val="FFFFFF"/>
                </a:solidFill>
              </a:rPr>
              <a:t>“The </a:t>
            </a:r>
            <a:r>
              <a:rPr lang="en-US" sz="4800" dirty="0" smtClean="0">
                <a:solidFill>
                  <a:srgbClr val="FFFF00"/>
                </a:solidFill>
              </a:rPr>
              <a:t>word-rich </a:t>
            </a:r>
            <a:r>
              <a:rPr lang="en-US" sz="4800" dirty="0" smtClean="0">
                <a:solidFill>
                  <a:srgbClr val="FFFFFF"/>
                </a:solidFill>
              </a:rPr>
              <a:t>get richer while the </a:t>
            </a:r>
            <a:r>
              <a:rPr lang="en-US" sz="4800" dirty="0" smtClean="0">
                <a:solidFill>
                  <a:srgbClr val="FFFF00"/>
                </a:solidFill>
              </a:rPr>
              <a:t>word-poor </a:t>
            </a:r>
            <a:r>
              <a:rPr lang="en-US" sz="4800" dirty="0" smtClean="0">
                <a:solidFill>
                  <a:srgbClr val="FFFFFF"/>
                </a:solidFill>
              </a:rPr>
              <a:t>get poorer” in their reading skills</a:t>
            </a:r>
            <a:endParaRPr lang="en-US" sz="4800" dirty="0">
              <a:solidFill>
                <a:srgbClr val="FFFFFF"/>
              </a:solidFill>
              <a:latin typeface="Calibri" charset="0"/>
            </a:endParaRPr>
          </a:p>
        </p:txBody>
      </p:sp>
      <p:sp>
        <p:nvSpPr>
          <p:cNvPr id="5" name="Rectangle 4"/>
          <p:cNvSpPr/>
          <p:nvPr/>
        </p:nvSpPr>
        <p:spPr>
          <a:xfrm>
            <a:off x="4572000" y="4953009"/>
            <a:ext cx="4572000" cy="646331"/>
          </a:xfrm>
          <a:prstGeom prst="rect">
            <a:avLst/>
          </a:prstGeom>
        </p:spPr>
        <p:txBody>
          <a:bodyPr>
            <a:spAutoFit/>
          </a:bodyPr>
          <a:lstStyle/>
          <a:p>
            <a:r>
              <a:rPr lang="en-US" dirty="0" smtClean="0">
                <a:solidFill>
                  <a:srgbClr val="FFFFFF"/>
                </a:solidFill>
              </a:rPr>
              <a:t>(Canadian Association of School Librarians) </a:t>
            </a:r>
            <a:endParaRPr lang="en-GB"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3970"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0429" name="Document" r:id="rId3" imgW="6238240" imgH="3919220" progId="Word.Document.8">
                  <p:embed/>
                </p:oleObj>
              </mc:Choice>
              <mc:Fallback>
                <p:oleObj name="Document" r:id="rId3" imgW="6238240" imgH="3919220"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3972" name="TextBox 4"/>
          <p:cNvSpPr txBox="1">
            <a:spLocks noChangeArrowheads="1"/>
          </p:cNvSpPr>
          <p:nvPr/>
        </p:nvSpPr>
        <p:spPr bwMode="auto">
          <a:xfrm>
            <a:off x="2438400" y="2824164"/>
            <a:ext cx="4724400" cy="923330"/>
          </a:xfrm>
          <a:prstGeom prst="rect">
            <a:avLst/>
          </a:prstGeom>
          <a:noFill/>
          <a:ln w="9525">
            <a:noFill/>
            <a:miter lim="800000"/>
            <a:headEnd/>
            <a:tailEnd/>
          </a:ln>
        </p:spPr>
        <p:txBody>
          <a:bodyPr>
            <a:prstTxWarp prst="textNoShape">
              <a:avLst/>
            </a:prstTxWarp>
            <a:spAutoFit/>
          </a:bodyPr>
          <a:lstStyle/>
          <a:p>
            <a:pPr algn="ctr"/>
            <a:r>
              <a:rPr lang="en-US" sz="5400">
                <a:solidFill>
                  <a:srgbClr val="FFFFFF"/>
                </a:solidFill>
                <a:latin typeface="Calibri" charset="0"/>
              </a:rPr>
              <a:t>1 - SOUNDS</a:t>
            </a:r>
          </a:p>
        </p:txBody>
      </p:sp>
      <p:pic>
        <p:nvPicPr>
          <p:cNvPr id="5" name="Picture 4" descr="Picture 5.png"/>
          <p:cNvPicPr>
            <a:picLocks noChangeAspect="1"/>
          </p:cNvPicPr>
          <p:nvPr/>
        </p:nvPicPr>
        <p:blipFill>
          <a:blip r:embed="rId5"/>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4994"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1453" name="Document" r:id="rId3" imgW="6238240" imgH="3919220" progId="Word.Document.8">
                  <p:embed/>
                </p:oleObj>
              </mc:Choice>
              <mc:Fallback>
                <p:oleObj name="Document" r:id="rId3" imgW="6238240" imgH="3919220"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4996" name="TextBox 4"/>
          <p:cNvSpPr txBox="1">
            <a:spLocks noChangeArrowheads="1"/>
          </p:cNvSpPr>
          <p:nvPr/>
        </p:nvSpPr>
        <p:spPr bwMode="auto">
          <a:xfrm>
            <a:off x="2438400" y="2824164"/>
            <a:ext cx="4724400" cy="923330"/>
          </a:xfrm>
          <a:prstGeom prst="rect">
            <a:avLst/>
          </a:prstGeom>
          <a:noFill/>
          <a:ln w="9525">
            <a:noFill/>
            <a:miter lim="800000"/>
            <a:headEnd/>
            <a:tailEnd/>
          </a:ln>
        </p:spPr>
        <p:txBody>
          <a:bodyPr>
            <a:prstTxWarp prst="textNoShape">
              <a:avLst/>
            </a:prstTxWarp>
            <a:spAutoFit/>
          </a:bodyPr>
          <a:lstStyle/>
          <a:p>
            <a:pPr algn="ctr"/>
            <a:r>
              <a:rPr lang="en-US" sz="5400" dirty="0" smtClean="0">
                <a:solidFill>
                  <a:srgbClr val="FFFFFF"/>
                </a:solidFill>
                <a:latin typeface="Calibri" charset="0"/>
              </a:rPr>
              <a:t>Gover</a:t>
            </a:r>
            <a:r>
              <a:rPr lang="en-US" sz="5400" dirty="0" smtClean="0">
                <a:solidFill>
                  <a:srgbClr val="FFFF00"/>
                </a:solidFill>
                <a:latin typeface="Calibri" charset="0"/>
              </a:rPr>
              <a:t>n</a:t>
            </a:r>
            <a:r>
              <a:rPr lang="en-US" sz="5400" dirty="0" smtClean="0">
                <a:solidFill>
                  <a:srgbClr val="FFFFFF"/>
                </a:solidFill>
                <a:latin typeface="Calibri" charset="0"/>
              </a:rPr>
              <a:t>ment</a:t>
            </a:r>
            <a:endParaRPr lang="en-US" sz="5400" dirty="0">
              <a:solidFill>
                <a:srgbClr val="FFFFFF"/>
              </a:solidFill>
              <a:latin typeface="Calibri" charset="0"/>
            </a:endParaRPr>
          </a:p>
        </p:txBody>
      </p:sp>
      <p:pic>
        <p:nvPicPr>
          <p:cNvPr id="5" name="Picture 4" descr="Picture 5.png"/>
          <p:cNvPicPr>
            <a:picLocks noChangeAspect="1"/>
          </p:cNvPicPr>
          <p:nvPr/>
        </p:nvPicPr>
        <p:blipFill>
          <a:blip r:embed="rId5"/>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4994"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3501" name="Document" r:id="rId3" imgW="6238240" imgH="3919220" progId="Word.Document.8">
                  <p:embed/>
                </p:oleObj>
              </mc:Choice>
              <mc:Fallback>
                <p:oleObj name="Document" r:id="rId3" imgW="6238240" imgH="3919220"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4996" name="TextBox 4"/>
          <p:cNvSpPr txBox="1">
            <a:spLocks noChangeArrowheads="1"/>
          </p:cNvSpPr>
          <p:nvPr/>
        </p:nvSpPr>
        <p:spPr bwMode="auto">
          <a:xfrm>
            <a:off x="2438400" y="2824164"/>
            <a:ext cx="4724400" cy="923330"/>
          </a:xfrm>
          <a:prstGeom prst="rect">
            <a:avLst/>
          </a:prstGeom>
          <a:noFill/>
          <a:ln w="9525">
            <a:noFill/>
            <a:miter lim="800000"/>
            <a:headEnd/>
            <a:tailEnd/>
          </a:ln>
        </p:spPr>
        <p:txBody>
          <a:bodyPr>
            <a:prstTxWarp prst="textNoShape">
              <a:avLst/>
            </a:prstTxWarp>
            <a:spAutoFit/>
          </a:bodyPr>
          <a:lstStyle/>
          <a:p>
            <a:pPr algn="ctr"/>
            <a:r>
              <a:rPr lang="en-US" sz="5400" dirty="0" smtClean="0">
                <a:solidFill>
                  <a:srgbClr val="FFFFFF"/>
                </a:solidFill>
                <a:latin typeface="Calibri" charset="0"/>
              </a:rPr>
              <a:t>Feb</a:t>
            </a:r>
            <a:r>
              <a:rPr lang="en-US" sz="5400" dirty="0" smtClean="0">
                <a:solidFill>
                  <a:srgbClr val="FFFF00"/>
                </a:solidFill>
                <a:latin typeface="Calibri" charset="0"/>
              </a:rPr>
              <a:t>ru</a:t>
            </a:r>
            <a:r>
              <a:rPr lang="en-US" sz="5400" dirty="0" smtClean="0">
                <a:solidFill>
                  <a:srgbClr val="FFFFFF"/>
                </a:solidFill>
                <a:latin typeface="Calibri" charset="0"/>
              </a:rPr>
              <a:t>ary</a:t>
            </a:r>
            <a:endParaRPr lang="en-US" sz="5400" dirty="0">
              <a:solidFill>
                <a:srgbClr val="FFFFFF"/>
              </a:solidFill>
              <a:latin typeface="Calibri" charset="0"/>
            </a:endParaRPr>
          </a:p>
        </p:txBody>
      </p:sp>
      <p:pic>
        <p:nvPicPr>
          <p:cNvPr id="5" name="Picture 4" descr="Picture 5.png"/>
          <p:cNvPicPr>
            <a:picLocks noChangeAspect="1"/>
          </p:cNvPicPr>
          <p:nvPr/>
        </p:nvPicPr>
        <p:blipFill>
          <a:blip r:embed="rId5"/>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4994"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2477" name="Document" r:id="rId3" imgW="6238240" imgH="3919220" progId="Word.Document.8">
                  <p:embed/>
                </p:oleObj>
              </mc:Choice>
              <mc:Fallback>
                <p:oleObj name="Document" r:id="rId3" imgW="6238240" imgH="3919220"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4996" name="TextBox 4"/>
          <p:cNvSpPr txBox="1">
            <a:spLocks noChangeArrowheads="1"/>
          </p:cNvSpPr>
          <p:nvPr/>
        </p:nvSpPr>
        <p:spPr bwMode="auto">
          <a:xfrm>
            <a:off x="2438400" y="2824164"/>
            <a:ext cx="4724400" cy="923330"/>
          </a:xfrm>
          <a:prstGeom prst="rect">
            <a:avLst/>
          </a:prstGeom>
          <a:noFill/>
          <a:ln w="9525">
            <a:noFill/>
            <a:miter lim="800000"/>
            <a:headEnd/>
            <a:tailEnd/>
          </a:ln>
        </p:spPr>
        <p:txBody>
          <a:bodyPr>
            <a:prstTxWarp prst="textNoShape">
              <a:avLst/>
            </a:prstTxWarp>
            <a:spAutoFit/>
          </a:bodyPr>
          <a:lstStyle/>
          <a:p>
            <a:pPr algn="ctr"/>
            <a:r>
              <a:rPr lang="en-US" sz="5400" dirty="0" smtClean="0">
                <a:solidFill>
                  <a:srgbClr val="FFFFFF"/>
                </a:solidFill>
                <a:latin typeface="Calibri" charset="0"/>
              </a:rPr>
              <a:t>Parl</a:t>
            </a:r>
            <a:r>
              <a:rPr lang="en-US" sz="5400" dirty="0" smtClean="0">
                <a:solidFill>
                  <a:srgbClr val="FFFF00"/>
                </a:solidFill>
                <a:latin typeface="Calibri" charset="0"/>
              </a:rPr>
              <a:t>iam</a:t>
            </a:r>
            <a:r>
              <a:rPr lang="en-US" sz="5400" dirty="0" smtClean="0">
                <a:solidFill>
                  <a:srgbClr val="FFFFFF"/>
                </a:solidFill>
                <a:latin typeface="Calibri" charset="0"/>
              </a:rPr>
              <a:t>ent</a:t>
            </a:r>
            <a:endParaRPr lang="en-US" sz="5400" dirty="0">
              <a:solidFill>
                <a:srgbClr val="FFFF00"/>
              </a:solidFill>
              <a:latin typeface="Calibri" charset="0"/>
            </a:endParaRPr>
          </a:p>
        </p:txBody>
      </p:sp>
      <p:pic>
        <p:nvPicPr>
          <p:cNvPr id="5" name="Picture 4" descr="Picture 5.png"/>
          <p:cNvPicPr>
            <a:picLocks noChangeAspect="1"/>
          </p:cNvPicPr>
          <p:nvPr/>
        </p:nvPicPr>
        <p:blipFill>
          <a:blip r:embed="rId5"/>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6018"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4525" name="Document" r:id="rId3" imgW="6238240" imgH="3919220" progId="Word.Document.8">
                  <p:embed/>
                </p:oleObj>
              </mc:Choice>
              <mc:Fallback>
                <p:oleObj name="Document" r:id="rId3" imgW="6238240" imgH="3919220"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6020" name="TextBox 4"/>
          <p:cNvSpPr txBox="1">
            <a:spLocks noChangeArrowheads="1"/>
          </p:cNvSpPr>
          <p:nvPr/>
        </p:nvSpPr>
        <p:spPr bwMode="auto">
          <a:xfrm>
            <a:off x="2438400" y="2824164"/>
            <a:ext cx="4724400" cy="923330"/>
          </a:xfrm>
          <a:prstGeom prst="rect">
            <a:avLst/>
          </a:prstGeom>
          <a:noFill/>
          <a:ln w="9525">
            <a:noFill/>
            <a:miter lim="800000"/>
            <a:headEnd/>
            <a:tailEnd/>
          </a:ln>
        </p:spPr>
        <p:txBody>
          <a:bodyPr>
            <a:prstTxWarp prst="textNoShape">
              <a:avLst/>
            </a:prstTxWarp>
            <a:spAutoFit/>
          </a:bodyPr>
          <a:lstStyle/>
          <a:p>
            <a:pPr algn="ctr"/>
            <a:r>
              <a:rPr lang="en-US" sz="5400">
                <a:solidFill>
                  <a:srgbClr val="FFFFFF"/>
                </a:solidFill>
                <a:latin typeface="Calibri" charset="0"/>
              </a:rPr>
              <a:t>2 -VISUALS</a:t>
            </a:r>
          </a:p>
        </p:txBody>
      </p:sp>
      <p:pic>
        <p:nvPicPr>
          <p:cNvPr id="5" name="Picture 4" descr="Picture 5.png"/>
          <p:cNvPicPr>
            <a:picLocks noChangeAspect="1"/>
          </p:cNvPicPr>
          <p:nvPr/>
        </p:nvPicPr>
        <p:blipFill>
          <a:blip r:embed="rId5"/>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7042"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5549" name="Document" r:id="rId3" imgW="6238240" imgH="3919220" progId="Word.Document.8">
                  <p:embed/>
                </p:oleObj>
              </mc:Choice>
              <mc:Fallback>
                <p:oleObj name="Document" r:id="rId3" imgW="6238240" imgH="3919220"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7044" name="TextBox 4"/>
          <p:cNvSpPr txBox="1">
            <a:spLocks noChangeArrowheads="1"/>
          </p:cNvSpPr>
          <p:nvPr/>
        </p:nvSpPr>
        <p:spPr bwMode="auto">
          <a:xfrm>
            <a:off x="2438400" y="2514607"/>
            <a:ext cx="4724400" cy="1754327"/>
          </a:xfrm>
          <a:prstGeom prst="rect">
            <a:avLst/>
          </a:prstGeom>
          <a:noFill/>
          <a:ln w="9525">
            <a:noFill/>
            <a:miter lim="800000"/>
            <a:headEnd/>
            <a:tailEnd/>
          </a:ln>
        </p:spPr>
        <p:txBody>
          <a:bodyPr>
            <a:prstTxWarp prst="textNoShape">
              <a:avLst/>
            </a:prstTxWarp>
            <a:spAutoFit/>
          </a:bodyPr>
          <a:lstStyle/>
          <a:p>
            <a:pPr algn="ctr"/>
            <a:r>
              <a:rPr lang="en-US" sz="5400" dirty="0">
                <a:solidFill>
                  <a:srgbClr val="FFFFFF"/>
                </a:solidFill>
                <a:latin typeface="Calibri" charset="0"/>
              </a:rPr>
              <a:t>Se-</a:t>
            </a:r>
            <a:r>
              <a:rPr lang="en-US" sz="5400" dirty="0" err="1">
                <a:solidFill>
                  <a:srgbClr val="FFFF00"/>
                </a:solidFill>
                <a:latin typeface="Calibri" charset="0"/>
              </a:rPr>
              <a:t>para</a:t>
            </a:r>
            <a:r>
              <a:rPr lang="en-US" sz="5400" dirty="0" err="1">
                <a:solidFill>
                  <a:srgbClr val="FFFFFF"/>
                </a:solidFill>
                <a:latin typeface="Calibri" charset="0"/>
              </a:rPr>
              <a:t>-te</a:t>
            </a:r>
            <a:endParaRPr lang="en-US" sz="5400" dirty="0">
              <a:solidFill>
                <a:srgbClr val="FFFFFF"/>
              </a:solidFill>
              <a:latin typeface="Calibri" charset="0"/>
            </a:endParaRPr>
          </a:p>
          <a:p>
            <a:pPr algn="ctr"/>
            <a:r>
              <a:rPr lang="en-US" sz="5400" dirty="0">
                <a:solidFill>
                  <a:srgbClr val="FFFFFF"/>
                </a:solidFill>
                <a:latin typeface="Calibri" charset="0"/>
              </a:rPr>
              <a:t>Be-</a:t>
            </a:r>
            <a:r>
              <a:rPr lang="en-US" sz="5400" dirty="0">
                <a:solidFill>
                  <a:srgbClr val="FFFF00"/>
                </a:solidFill>
                <a:latin typeface="Calibri" charset="0"/>
              </a:rPr>
              <a:t>lie</a:t>
            </a:r>
            <a:r>
              <a:rPr lang="en-US" sz="5400" dirty="0">
                <a:solidFill>
                  <a:srgbClr val="FFFFFF"/>
                </a:solidFill>
                <a:latin typeface="Calibri" charset="0"/>
              </a:rPr>
              <a:t>-</a:t>
            </a:r>
            <a:r>
              <a:rPr lang="en-US" sz="5400" dirty="0" err="1">
                <a:solidFill>
                  <a:srgbClr val="FFFFFF"/>
                </a:solidFill>
                <a:latin typeface="Calibri" charset="0"/>
              </a:rPr>
              <a:t>ve</a:t>
            </a:r>
            <a:endParaRPr lang="en-US" sz="5400" dirty="0">
              <a:solidFill>
                <a:srgbClr val="FFFFFF"/>
              </a:solidFill>
              <a:latin typeface="Calibri" charset="0"/>
            </a:endParaRPr>
          </a:p>
        </p:txBody>
      </p:sp>
      <p:pic>
        <p:nvPicPr>
          <p:cNvPr id="5" name="Picture 4" descr="Picture 5.png"/>
          <p:cNvPicPr>
            <a:picLocks noChangeAspect="1"/>
          </p:cNvPicPr>
          <p:nvPr/>
        </p:nvPicPr>
        <p:blipFill>
          <a:blip r:embed="rId5"/>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3"/>
          <p:cNvSpPr>
            <a:spLocks noChangeArrowheads="1"/>
          </p:cNvSpPr>
          <p:nvPr/>
        </p:nvSpPr>
        <p:spPr bwMode="auto">
          <a:xfrm>
            <a:off x="762000" y="609600"/>
            <a:ext cx="7772400" cy="5791200"/>
          </a:xfrm>
          <a:prstGeom prst="rect">
            <a:avLst/>
          </a:prstGeom>
          <a:noFill/>
          <a:ln w="9525">
            <a:no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8066"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6573" name="Document" r:id="rId3" imgW="6238240" imgH="3919220" progId="Word.Document.8">
                  <p:embed/>
                </p:oleObj>
              </mc:Choice>
              <mc:Fallback>
                <p:oleObj name="Document" r:id="rId3" imgW="6238240" imgH="3919220"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8068" name="TextBox 4"/>
          <p:cNvSpPr txBox="1">
            <a:spLocks noChangeArrowheads="1"/>
          </p:cNvSpPr>
          <p:nvPr/>
        </p:nvSpPr>
        <p:spPr bwMode="auto">
          <a:xfrm>
            <a:off x="2133600" y="2824164"/>
            <a:ext cx="5334000" cy="923330"/>
          </a:xfrm>
          <a:prstGeom prst="rect">
            <a:avLst/>
          </a:prstGeom>
          <a:noFill/>
          <a:ln w="9525">
            <a:noFill/>
            <a:miter lim="800000"/>
            <a:headEnd/>
            <a:tailEnd/>
          </a:ln>
        </p:spPr>
        <p:txBody>
          <a:bodyPr>
            <a:prstTxWarp prst="textNoShape">
              <a:avLst/>
            </a:prstTxWarp>
            <a:spAutoFit/>
          </a:bodyPr>
          <a:lstStyle/>
          <a:p>
            <a:pPr algn="ctr"/>
            <a:r>
              <a:rPr lang="en-US" sz="5400">
                <a:solidFill>
                  <a:srgbClr val="FFFFFF"/>
                </a:solidFill>
                <a:latin typeface="Calibri" charset="0"/>
              </a:rPr>
              <a:t>3 - MNEMONICS</a:t>
            </a:r>
          </a:p>
        </p:txBody>
      </p:sp>
      <p:pic>
        <p:nvPicPr>
          <p:cNvPr id="5" name="Picture 4" descr="Picture 5.png"/>
          <p:cNvPicPr>
            <a:picLocks noChangeAspect="1"/>
          </p:cNvPicPr>
          <p:nvPr/>
        </p:nvPicPr>
        <p:blipFill>
          <a:blip r:embed="rId5"/>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9090"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7597" name="Document" r:id="rId3" imgW="6238240" imgH="3919220" progId="Word.Document.8">
                  <p:embed/>
                </p:oleObj>
              </mc:Choice>
              <mc:Fallback>
                <p:oleObj name="Document" r:id="rId3" imgW="6238240" imgH="3919220"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9092" name="TextBox 4"/>
          <p:cNvSpPr txBox="1">
            <a:spLocks noChangeArrowheads="1"/>
          </p:cNvSpPr>
          <p:nvPr/>
        </p:nvSpPr>
        <p:spPr bwMode="auto">
          <a:xfrm>
            <a:off x="2438400" y="2824164"/>
            <a:ext cx="4724400" cy="923330"/>
          </a:xfrm>
          <a:prstGeom prst="rect">
            <a:avLst/>
          </a:prstGeom>
          <a:noFill/>
          <a:ln w="9525">
            <a:noFill/>
            <a:miter lim="800000"/>
            <a:headEnd/>
            <a:tailEnd/>
          </a:ln>
        </p:spPr>
        <p:txBody>
          <a:bodyPr>
            <a:prstTxWarp prst="textNoShape">
              <a:avLst/>
            </a:prstTxWarp>
            <a:spAutoFit/>
          </a:bodyPr>
          <a:lstStyle/>
          <a:p>
            <a:pPr algn="ctr"/>
            <a:r>
              <a:rPr lang="en-US" sz="5400" dirty="0">
                <a:solidFill>
                  <a:srgbClr val="FFFFFF"/>
                </a:solidFill>
                <a:latin typeface="Calibri" charset="0"/>
              </a:rPr>
              <a:t>ne</a:t>
            </a:r>
            <a:r>
              <a:rPr lang="en-US" sz="5400" dirty="0">
                <a:solidFill>
                  <a:srgbClr val="FFFF00"/>
                </a:solidFill>
                <a:latin typeface="Calibri" charset="0"/>
              </a:rPr>
              <a:t>c</a:t>
            </a:r>
            <a:r>
              <a:rPr lang="en-US" sz="5400" dirty="0">
                <a:solidFill>
                  <a:srgbClr val="FFFFFF"/>
                </a:solidFill>
                <a:latin typeface="Calibri" charset="0"/>
              </a:rPr>
              <a:t>e</a:t>
            </a:r>
            <a:r>
              <a:rPr lang="en-US" sz="5400" dirty="0">
                <a:solidFill>
                  <a:srgbClr val="FFFF00"/>
                </a:solidFill>
                <a:latin typeface="Calibri" charset="0"/>
              </a:rPr>
              <a:t>ss</a:t>
            </a:r>
            <a:r>
              <a:rPr lang="en-US" sz="5400" dirty="0">
                <a:solidFill>
                  <a:srgbClr val="FFFFFF"/>
                </a:solidFill>
                <a:latin typeface="Calibri" charset="0"/>
              </a:rPr>
              <a:t>ary</a:t>
            </a:r>
          </a:p>
        </p:txBody>
      </p:sp>
      <p:pic>
        <p:nvPicPr>
          <p:cNvPr id="5" name="Picture 4" descr="Picture 5.png"/>
          <p:cNvPicPr>
            <a:picLocks noChangeAspect="1"/>
          </p:cNvPicPr>
          <p:nvPr/>
        </p:nvPicPr>
        <p:blipFill>
          <a:blip r:embed="rId5"/>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9090"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8621" name="Document" r:id="rId3" imgW="6238240" imgH="3919220" progId="Word.Document.8">
                  <p:embed/>
                </p:oleObj>
              </mc:Choice>
              <mc:Fallback>
                <p:oleObj name="Document" r:id="rId3" imgW="6238240" imgH="3919220"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9092" name="TextBox 4"/>
          <p:cNvSpPr txBox="1">
            <a:spLocks noChangeArrowheads="1"/>
          </p:cNvSpPr>
          <p:nvPr/>
        </p:nvSpPr>
        <p:spPr bwMode="auto">
          <a:xfrm>
            <a:off x="2438400" y="2824164"/>
            <a:ext cx="4724400" cy="923330"/>
          </a:xfrm>
          <a:prstGeom prst="rect">
            <a:avLst/>
          </a:prstGeom>
          <a:noFill/>
          <a:ln w="9525">
            <a:noFill/>
            <a:miter lim="800000"/>
            <a:headEnd/>
            <a:tailEnd/>
          </a:ln>
        </p:spPr>
        <p:txBody>
          <a:bodyPr>
            <a:prstTxWarp prst="textNoShape">
              <a:avLst/>
            </a:prstTxWarp>
            <a:spAutoFit/>
          </a:bodyPr>
          <a:lstStyle/>
          <a:p>
            <a:pPr algn="ctr"/>
            <a:r>
              <a:rPr lang="en-US" sz="5400" dirty="0" smtClean="0">
                <a:solidFill>
                  <a:srgbClr val="FFFFFF"/>
                </a:solidFill>
                <a:latin typeface="Calibri" charset="0"/>
              </a:rPr>
              <a:t>a</a:t>
            </a:r>
            <a:r>
              <a:rPr lang="en-US" sz="5400" dirty="0" smtClean="0">
                <a:solidFill>
                  <a:srgbClr val="FFFF00"/>
                </a:solidFill>
                <a:latin typeface="Calibri" charset="0"/>
              </a:rPr>
              <a:t>cc</a:t>
            </a:r>
            <a:r>
              <a:rPr lang="en-US" sz="5400" dirty="0" smtClean="0">
                <a:solidFill>
                  <a:srgbClr val="FFFFFF"/>
                </a:solidFill>
                <a:latin typeface="Calibri" charset="0"/>
              </a:rPr>
              <a:t>o</a:t>
            </a:r>
            <a:r>
              <a:rPr lang="en-US" sz="5400" dirty="0" smtClean="0">
                <a:solidFill>
                  <a:srgbClr val="FFFF00"/>
                </a:solidFill>
                <a:latin typeface="Calibri" charset="0"/>
              </a:rPr>
              <a:t>mm</a:t>
            </a:r>
            <a:r>
              <a:rPr lang="en-US" sz="5400" dirty="0" smtClean="0">
                <a:solidFill>
                  <a:srgbClr val="FFFFFF"/>
                </a:solidFill>
                <a:latin typeface="Calibri" charset="0"/>
              </a:rPr>
              <a:t>odation</a:t>
            </a:r>
            <a:endParaRPr lang="en-US" sz="5400" dirty="0">
              <a:solidFill>
                <a:srgbClr val="FFFFFF"/>
              </a:solidFill>
              <a:latin typeface="Calibri" charset="0"/>
            </a:endParaRPr>
          </a:p>
        </p:txBody>
      </p:sp>
      <p:pic>
        <p:nvPicPr>
          <p:cNvPr id="5" name="Picture 4" descr="Picture 5.png"/>
          <p:cNvPicPr>
            <a:picLocks noChangeAspect="1"/>
          </p:cNvPicPr>
          <p:nvPr/>
        </p:nvPicPr>
        <p:blipFill>
          <a:blip r:embed="rId5"/>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Box 19"/>
          <p:cNvSpPr txBox="1">
            <a:spLocks noChangeArrowheads="1"/>
          </p:cNvSpPr>
          <p:nvPr/>
        </p:nvSpPr>
        <p:spPr bwMode="auto">
          <a:xfrm>
            <a:off x="1676400" y="2362200"/>
            <a:ext cx="7162800" cy="3970318"/>
          </a:xfrm>
          <a:prstGeom prst="rect">
            <a:avLst/>
          </a:prstGeom>
          <a:noFill/>
          <a:ln w="9525">
            <a:noFill/>
            <a:miter lim="800000"/>
            <a:headEnd/>
            <a:tailEnd/>
          </a:ln>
        </p:spPr>
        <p:txBody>
          <a:bodyPr>
            <a:prstTxWarp prst="textNoShape">
              <a:avLst/>
            </a:prstTxWarp>
            <a:spAutoFit/>
          </a:bodyPr>
          <a:lstStyle/>
          <a:p>
            <a:pPr marL="742950" indent="-742950">
              <a:buFont typeface="Calibri" charset="0"/>
              <a:buAutoNum type="arabicPeriod"/>
            </a:pPr>
            <a:r>
              <a:rPr lang="en-US" sz="3600" dirty="0">
                <a:solidFill>
                  <a:srgbClr val="FFFFFF"/>
                </a:solidFill>
                <a:latin typeface="Calibri" charset="0"/>
              </a:rPr>
              <a:t>Teach reading – scanning, skimming, analysis</a:t>
            </a:r>
          </a:p>
          <a:p>
            <a:pPr marL="742950" indent="-742950">
              <a:buFont typeface="Calibri" charset="0"/>
              <a:buAutoNum type="arabicPeriod"/>
            </a:pPr>
            <a:r>
              <a:rPr lang="en-US" sz="3600" dirty="0">
                <a:solidFill>
                  <a:srgbClr val="FFFFFF"/>
                </a:solidFill>
                <a:latin typeface="Calibri" charset="0"/>
              </a:rPr>
              <a:t>Read aloud and display</a:t>
            </a:r>
          </a:p>
          <a:p>
            <a:pPr marL="742950" indent="-742950">
              <a:buFont typeface="Calibri" charset="0"/>
              <a:buAutoNum type="arabicPeriod"/>
            </a:pPr>
            <a:r>
              <a:rPr lang="en-US" sz="3600" dirty="0">
                <a:solidFill>
                  <a:srgbClr val="FFFFFF"/>
                </a:solidFill>
                <a:latin typeface="Calibri" charset="0"/>
              </a:rPr>
              <a:t>Teach key vocabulary</a:t>
            </a:r>
          </a:p>
          <a:p>
            <a:pPr marL="742950" indent="-742950">
              <a:buFont typeface="Calibri" charset="0"/>
              <a:buAutoNum type="arabicPeriod"/>
            </a:pPr>
            <a:r>
              <a:rPr lang="en-US" sz="3600" dirty="0">
                <a:solidFill>
                  <a:srgbClr val="FFFFFF"/>
                </a:solidFill>
                <a:latin typeface="Calibri" charset="0"/>
              </a:rPr>
              <a:t>Demystify spelling</a:t>
            </a:r>
          </a:p>
          <a:p>
            <a:pPr marL="742950" indent="-742950">
              <a:buFont typeface="Calibri" charset="0"/>
              <a:buAutoNum type="arabicPeriod"/>
            </a:pPr>
            <a:r>
              <a:rPr lang="en-US" sz="3600" dirty="0">
                <a:solidFill>
                  <a:srgbClr val="FFFFFF"/>
                </a:solidFill>
                <a:latin typeface="Calibri" charset="0"/>
              </a:rPr>
              <a:t>Teach research, not FOFO</a:t>
            </a:r>
          </a:p>
          <a:p>
            <a:pPr marL="742950" indent="-742950"/>
            <a:endParaRPr lang="en-US" sz="3600" dirty="0">
              <a:solidFill>
                <a:srgbClr val="FFFFFF"/>
              </a:solidFill>
              <a:latin typeface="Calibri" charset="0"/>
            </a:endParaRPr>
          </a:p>
        </p:txBody>
      </p:sp>
      <p:pic>
        <p:nvPicPr>
          <p:cNvPr id="90116" name="Picture 4"/>
          <p:cNvPicPr>
            <a:picLocks noChangeAspect="1" noChangeArrowheads="1"/>
          </p:cNvPicPr>
          <p:nvPr/>
        </p:nvPicPr>
        <p:blipFill>
          <a:blip r:embed="rId3"/>
          <a:srcRect/>
          <a:stretch>
            <a:fillRect/>
          </a:stretch>
        </p:blipFill>
        <p:spPr bwMode="auto">
          <a:xfrm>
            <a:off x="0" y="0"/>
            <a:ext cx="1905000" cy="1905000"/>
          </a:xfrm>
          <a:prstGeom prst="rect">
            <a:avLst/>
          </a:prstGeom>
          <a:noFill/>
          <a:ln w="9525">
            <a:noFill/>
            <a:miter lim="800000"/>
            <a:headEnd/>
            <a:tailEnd/>
          </a:ln>
        </p:spPr>
      </p:pic>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173458858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1536680"/>
            <a:ext cx="8458200" cy="3416320"/>
          </a:xfrm>
          <a:prstGeom prst="rect">
            <a:avLst/>
          </a:prstGeom>
          <a:noFill/>
          <a:ln w="9525">
            <a:noFill/>
            <a:miter lim="800000"/>
            <a:headEnd/>
            <a:tailEnd/>
          </a:ln>
        </p:spPr>
        <p:txBody>
          <a:bodyPr wrap="square">
            <a:prstTxWarp prst="textNoShape">
              <a:avLst/>
            </a:prstTxWarp>
            <a:spAutoFit/>
          </a:bodyPr>
          <a:lstStyle/>
          <a:p>
            <a:r>
              <a:rPr lang="en-US" sz="3600" dirty="0" smtClean="0">
                <a:solidFill>
                  <a:srgbClr val="FFFFFF"/>
                </a:solidFill>
              </a:rPr>
              <a:t>“While good readers gain new skills very rapidly, and quickly move from </a:t>
            </a:r>
            <a:r>
              <a:rPr lang="en-US" sz="3600" b="1" dirty="0" smtClean="0">
                <a:solidFill>
                  <a:srgbClr val="FFFF00"/>
                </a:solidFill>
              </a:rPr>
              <a:t>learning to read</a:t>
            </a:r>
            <a:r>
              <a:rPr lang="en-US" sz="3600" dirty="0" smtClean="0">
                <a:solidFill>
                  <a:srgbClr val="FFFFFF"/>
                </a:solidFill>
              </a:rPr>
              <a:t> to </a:t>
            </a:r>
            <a:r>
              <a:rPr lang="en-US" sz="3600" b="1" dirty="0" smtClean="0">
                <a:solidFill>
                  <a:srgbClr val="FFFF00"/>
                </a:solidFill>
              </a:rPr>
              <a:t>reading to learn</a:t>
            </a:r>
            <a:r>
              <a:rPr lang="en-US" sz="3600" dirty="0" smtClean="0">
                <a:solidFill>
                  <a:srgbClr val="FFFFFF"/>
                </a:solidFill>
              </a:rPr>
              <a:t>, poor readers become increasingly frustrated with the act of reading, and try to avoid reading where possible” </a:t>
            </a:r>
            <a:endParaRPr lang="en-US" sz="3600" dirty="0">
              <a:solidFill>
                <a:srgbClr val="FFFFFF"/>
              </a:solidFill>
              <a:latin typeface="Calibri" charset="0"/>
            </a:endParaRPr>
          </a:p>
        </p:txBody>
      </p:sp>
      <p:sp>
        <p:nvSpPr>
          <p:cNvPr id="4" name="Rectangle 3"/>
          <p:cNvSpPr/>
          <p:nvPr/>
        </p:nvSpPr>
        <p:spPr>
          <a:xfrm>
            <a:off x="5638800" y="4953009"/>
            <a:ext cx="4572000" cy="646331"/>
          </a:xfrm>
          <a:prstGeom prst="rect">
            <a:avLst/>
          </a:prstGeom>
        </p:spPr>
        <p:txBody>
          <a:bodyPr>
            <a:spAutoFit/>
          </a:bodyPr>
          <a:lstStyle/>
          <a:p>
            <a:r>
              <a:rPr lang="en-US" dirty="0" smtClean="0">
                <a:solidFill>
                  <a:srgbClr val="FFFFFF"/>
                </a:solidFill>
              </a:rPr>
              <a:t>The Matthew Effect</a:t>
            </a:r>
            <a:endParaRPr lang="en-GB" dirty="0" smtClean="0">
              <a:solidFill>
                <a:srgbClr val="FFFFFF"/>
              </a:solidFill>
            </a:endParaRPr>
          </a:p>
          <a:p>
            <a:r>
              <a:rPr lang="en-US" dirty="0" smtClean="0">
                <a:solidFill>
                  <a:srgbClr val="FFFFFF"/>
                </a:solidFill>
              </a:rPr>
              <a:t>Daniel </a:t>
            </a:r>
            <a:r>
              <a:rPr lang="en-US" dirty="0" err="1" smtClean="0">
                <a:solidFill>
                  <a:srgbClr val="FFFFFF"/>
                </a:solidFill>
              </a:rPr>
              <a:t>Rigney</a:t>
            </a:r>
            <a:endParaRPr lang="en-GB"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pic>
        <p:nvPicPr>
          <p:cNvPr id="92163" name="Picture 4"/>
          <p:cNvPicPr>
            <a:picLocks noChangeAspect="1" noChangeArrowheads="1"/>
          </p:cNvPicPr>
          <p:nvPr/>
        </p:nvPicPr>
        <p:blipFill>
          <a:blip r:embed="rId3"/>
          <a:srcRect/>
          <a:stretch>
            <a:fillRect/>
          </a:stretch>
        </p:blipFill>
        <p:spPr bwMode="auto">
          <a:xfrm>
            <a:off x="0" y="88903"/>
            <a:ext cx="2133600" cy="1917700"/>
          </a:xfrm>
          <a:prstGeom prst="rect">
            <a:avLst/>
          </a:prstGeom>
          <a:noFill/>
          <a:ln w="9525">
            <a:noFill/>
            <a:miter lim="800000"/>
            <a:headEnd/>
            <a:tailEnd/>
          </a:ln>
        </p:spPr>
      </p:pic>
      <p:sp>
        <p:nvSpPr>
          <p:cNvPr id="20" name="TextBox 19"/>
          <p:cNvSpPr txBox="1">
            <a:spLocks noChangeArrowheads="1"/>
          </p:cNvSpPr>
          <p:nvPr/>
        </p:nvSpPr>
        <p:spPr bwMode="auto">
          <a:xfrm>
            <a:off x="1676400" y="2362200"/>
            <a:ext cx="7162800" cy="3416320"/>
          </a:xfrm>
          <a:prstGeom prst="rect">
            <a:avLst/>
          </a:prstGeom>
          <a:noFill/>
          <a:ln w="9525">
            <a:noFill/>
            <a:miter lim="800000"/>
            <a:headEnd/>
            <a:tailEnd/>
          </a:ln>
        </p:spPr>
        <p:txBody>
          <a:bodyPr>
            <a:prstTxWarp prst="textNoShape">
              <a:avLst/>
            </a:prstTxWarp>
            <a:spAutoFit/>
          </a:bodyPr>
          <a:lstStyle/>
          <a:p>
            <a:pPr marL="742950" indent="-742950">
              <a:buFont typeface="Calibri" charset="0"/>
              <a:buAutoNum type="arabicPeriod"/>
            </a:pPr>
            <a:r>
              <a:rPr lang="en-US" sz="3600" dirty="0">
                <a:solidFill>
                  <a:srgbClr val="FFFFFF"/>
                </a:solidFill>
                <a:latin typeface="Calibri" charset="0"/>
              </a:rPr>
              <a:t>Demonstrate writing</a:t>
            </a:r>
          </a:p>
          <a:p>
            <a:pPr marL="742950" indent="-742950">
              <a:buFont typeface="Calibri" charset="0"/>
              <a:buAutoNum type="arabicPeriod"/>
            </a:pPr>
            <a:r>
              <a:rPr lang="en-US" sz="3600" dirty="0">
                <a:solidFill>
                  <a:srgbClr val="FFFFFF"/>
                </a:solidFill>
                <a:latin typeface="Calibri" charset="0"/>
              </a:rPr>
              <a:t>Teach composition &amp;</a:t>
            </a:r>
            <a:r>
              <a:rPr lang="en-US" sz="3600" dirty="0" smtClean="0">
                <a:solidFill>
                  <a:srgbClr val="FFFFFF"/>
                </a:solidFill>
                <a:latin typeface="Calibri" charset="0"/>
              </a:rPr>
              <a:t> planning</a:t>
            </a:r>
          </a:p>
          <a:p>
            <a:pPr marL="742950" indent="-742950">
              <a:buFont typeface="Calibri" charset="0"/>
              <a:buAutoNum type="arabicPeriod"/>
            </a:pPr>
            <a:r>
              <a:rPr lang="en-US" sz="3600" dirty="0">
                <a:solidFill>
                  <a:srgbClr val="FFFFFF"/>
                </a:solidFill>
                <a:latin typeface="Calibri" charset="0"/>
              </a:rPr>
              <a:t>Allow oral rehearsal</a:t>
            </a:r>
          </a:p>
          <a:p>
            <a:pPr marL="742950" indent="-742950">
              <a:buFont typeface="Calibri" charset="0"/>
              <a:buAutoNum type="arabicPeriod"/>
            </a:pPr>
            <a:r>
              <a:rPr lang="en-US" sz="3600" dirty="0">
                <a:solidFill>
                  <a:srgbClr val="FFFFFF"/>
                </a:solidFill>
                <a:latin typeface="Calibri" charset="0"/>
              </a:rPr>
              <a:t>Short &amp; long sentences</a:t>
            </a:r>
          </a:p>
          <a:p>
            <a:pPr marL="742950" indent="-742950">
              <a:buFont typeface="Calibri" charset="0"/>
              <a:buAutoNum type="arabicPeriod"/>
            </a:pPr>
            <a:r>
              <a:rPr lang="en-US" sz="3600" dirty="0">
                <a:solidFill>
                  <a:srgbClr val="FFFFFF"/>
                </a:solidFill>
                <a:latin typeface="Calibri" charset="0"/>
              </a:rPr>
              <a:t>Connectives</a:t>
            </a:r>
          </a:p>
          <a:p>
            <a:pPr marL="742950" indent="-742950"/>
            <a:endParaRPr lang="en-US" sz="3600" dirty="0">
              <a:solidFill>
                <a:srgbClr val="FFFFFF"/>
              </a:solidFill>
              <a:latin typeface="Calibri" charset="0"/>
            </a:endParaRPr>
          </a:p>
        </p:txBody>
      </p:sp>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wipe(left)">
                                      <p:cBhvr>
                                        <p:cTn id="27"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6"/>
          <p:cNvSpPr txBox="1">
            <a:spLocks noChangeArrowheads="1"/>
          </p:cNvSpPr>
          <p:nvPr/>
        </p:nvSpPr>
        <p:spPr bwMode="auto">
          <a:xfrm>
            <a:off x="609600" y="762007"/>
            <a:ext cx="8077200" cy="6155531"/>
          </a:xfrm>
          <a:prstGeom prst="rect">
            <a:avLst/>
          </a:prstGeom>
          <a:noFill/>
          <a:ln w="9525">
            <a:noFill/>
            <a:miter lim="800000"/>
            <a:headEnd/>
            <a:tailEnd/>
          </a:ln>
        </p:spPr>
        <p:txBody>
          <a:bodyPr>
            <a:prstTxWarp prst="textNoShape">
              <a:avLst/>
            </a:prstTxWarp>
            <a:spAutoFit/>
          </a:bodyPr>
          <a:lstStyle/>
          <a:p>
            <a:pPr algn="ctr">
              <a:spcBef>
                <a:spcPct val="50000"/>
              </a:spcBef>
            </a:pPr>
            <a:r>
              <a:rPr lang="en-US" sz="3600">
                <a:solidFill>
                  <a:srgbClr val="FFFF00"/>
                </a:solidFill>
                <a:latin typeface="Calibri" charset="0"/>
              </a:rPr>
              <a:t>Know your connectives</a:t>
            </a:r>
          </a:p>
          <a:p>
            <a:pPr algn="ctr">
              <a:spcBef>
                <a:spcPct val="50000"/>
              </a:spcBef>
            </a:pPr>
            <a:endParaRPr lang="en-US" sz="3200">
              <a:solidFill>
                <a:srgbClr val="FFFF00"/>
              </a:solidFill>
              <a:latin typeface="Calibri" charset="0"/>
            </a:endParaRPr>
          </a:p>
          <a:p>
            <a:pPr>
              <a:spcBef>
                <a:spcPct val="50000"/>
              </a:spcBef>
            </a:pPr>
            <a:r>
              <a:rPr lang="en-US" sz="2000" b="1">
                <a:solidFill>
                  <a:srgbClr val="FFFF00"/>
                </a:solidFill>
                <a:latin typeface="Calibri" charset="0"/>
              </a:rPr>
              <a:t>Adding</a:t>
            </a:r>
            <a:r>
              <a:rPr lang="en-US" sz="2000">
                <a:solidFill>
                  <a:srgbClr val="FFFFFF"/>
                </a:solidFill>
                <a:latin typeface="Calibri" charset="0"/>
              </a:rPr>
              <a:t>: and, also, as well as, moreover, too</a:t>
            </a:r>
          </a:p>
          <a:p>
            <a:pPr>
              <a:spcBef>
                <a:spcPct val="50000"/>
              </a:spcBef>
            </a:pPr>
            <a:r>
              <a:rPr lang="en-US" sz="2000" b="1">
                <a:solidFill>
                  <a:srgbClr val="FFFF00"/>
                </a:solidFill>
                <a:latin typeface="Calibri" charset="0"/>
              </a:rPr>
              <a:t>Cause &amp; effect</a:t>
            </a:r>
            <a:r>
              <a:rPr lang="en-US" sz="2000">
                <a:solidFill>
                  <a:srgbClr val="FFFFFF"/>
                </a:solidFill>
                <a:latin typeface="Calibri" charset="0"/>
              </a:rPr>
              <a:t>: because, so, therefore, thus, consequently</a:t>
            </a:r>
          </a:p>
          <a:p>
            <a:pPr>
              <a:spcBef>
                <a:spcPct val="50000"/>
              </a:spcBef>
            </a:pPr>
            <a:r>
              <a:rPr lang="en-US" sz="2000" b="1">
                <a:solidFill>
                  <a:srgbClr val="FFFF00"/>
                </a:solidFill>
                <a:latin typeface="Calibri" charset="0"/>
              </a:rPr>
              <a:t>Sequencing</a:t>
            </a:r>
            <a:r>
              <a:rPr lang="en-US" sz="2000">
                <a:solidFill>
                  <a:srgbClr val="FFFFFF"/>
                </a:solidFill>
                <a:latin typeface="Calibri" charset="0"/>
              </a:rPr>
              <a:t>: next, then, first, finally, meanwhile, before, after</a:t>
            </a:r>
          </a:p>
          <a:p>
            <a:pPr>
              <a:spcBef>
                <a:spcPct val="50000"/>
              </a:spcBef>
            </a:pPr>
            <a:r>
              <a:rPr lang="en-US" sz="2000" b="1">
                <a:solidFill>
                  <a:srgbClr val="FFFF00"/>
                </a:solidFill>
                <a:latin typeface="Calibri" charset="0"/>
              </a:rPr>
              <a:t>Qualifying</a:t>
            </a:r>
            <a:r>
              <a:rPr lang="en-US" sz="2000">
                <a:solidFill>
                  <a:srgbClr val="FFFFFF"/>
                </a:solidFill>
                <a:latin typeface="Calibri" charset="0"/>
              </a:rPr>
              <a:t>: however, although, unless, except, if, as long as, apart from, yet</a:t>
            </a:r>
          </a:p>
          <a:p>
            <a:pPr>
              <a:spcBef>
                <a:spcPct val="50000"/>
              </a:spcBef>
            </a:pPr>
            <a:r>
              <a:rPr lang="en-US" sz="2000" b="1">
                <a:solidFill>
                  <a:srgbClr val="FFFF00"/>
                </a:solidFill>
                <a:latin typeface="Calibri" charset="0"/>
              </a:rPr>
              <a:t>Emphasising</a:t>
            </a:r>
            <a:r>
              <a:rPr lang="en-US" sz="2000">
                <a:solidFill>
                  <a:srgbClr val="FFFFFF"/>
                </a:solidFill>
                <a:latin typeface="Calibri" charset="0"/>
              </a:rPr>
              <a:t>: above all, in particular, especially, significantly, indeed, notably</a:t>
            </a:r>
          </a:p>
          <a:p>
            <a:pPr>
              <a:spcBef>
                <a:spcPct val="50000"/>
              </a:spcBef>
            </a:pPr>
            <a:r>
              <a:rPr lang="en-US" sz="2000" b="1">
                <a:solidFill>
                  <a:srgbClr val="FFFF00"/>
                </a:solidFill>
                <a:latin typeface="Calibri" charset="0"/>
              </a:rPr>
              <a:t>Illustrating</a:t>
            </a:r>
            <a:r>
              <a:rPr lang="en-US" sz="2000">
                <a:solidFill>
                  <a:srgbClr val="FFFFFF"/>
                </a:solidFill>
                <a:latin typeface="Calibri" charset="0"/>
              </a:rPr>
              <a:t>: for example, such as, for instance, as revealed by, in the case of</a:t>
            </a:r>
          </a:p>
          <a:p>
            <a:pPr>
              <a:spcBef>
                <a:spcPct val="50000"/>
              </a:spcBef>
            </a:pPr>
            <a:r>
              <a:rPr lang="en-US" sz="2000" b="1">
                <a:solidFill>
                  <a:srgbClr val="FFFF00"/>
                </a:solidFill>
                <a:latin typeface="Calibri" charset="0"/>
              </a:rPr>
              <a:t>Comparing</a:t>
            </a:r>
            <a:r>
              <a:rPr lang="en-US" sz="2000">
                <a:solidFill>
                  <a:srgbClr val="FFFFFF"/>
                </a:solidFill>
                <a:latin typeface="Calibri" charset="0"/>
              </a:rPr>
              <a:t>: equally, in the same way, similarly, likewise, as with, like</a:t>
            </a:r>
          </a:p>
          <a:p>
            <a:pPr>
              <a:spcBef>
                <a:spcPct val="50000"/>
              </a:spcBef>
            </a:pPr>
            <a:r>
              <a:rPr lang="en-US" sz="2000" b="1">
                <a:solidFill>
                  <a:srgbClr val="FFFF00"/>
                </a:solidFill>
                <a:latin typeface="Calibri" charset="0"/>
              </a:rPr>
              <a:t>Contrasting</a:t>
            </a:r>
            <a:r>
              <a:rPr lang="en-US" sz="2000">
                <a:solidFill>
                  <a:srgbClr val="FFFFFF"/>
                </a:solidFill>
                <a:latin typeface="Calibri" charset="0"/>
              </a:rPr>
              <a:t>: whereas, instead of, alternatively, otherwise, unlike, on the other hand</a:t>
            </a:r>
          </a:p>
          <a:p>
            <a:pPr>
              <a:spcBef>
                <a:spcPct val="50000"/>
              </a:spcBef>
            </a:pPr>
            <a:r>
              <a:rPr lang="en-US" sz="2000">
                <a:solidFill>
                  <a:srgbClr val="FFFFFF"/>
                </a:solidFill>
                <a:latin typeface="Calibri" charset="0"/>
              </a:rPr>
              <a:t>  </a:t>
            </a:r>
          </a:p>
        </p:txBody>
      </p:sp>
      <p:pic>
        <p:nvPicPr>
          <p:cNvPr id="3" name="Picture 2"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srcRect/>
          <a:stretch>
            <a:fillRect/>
          </a:stretch>
        </p:blipFill>
        <p:spPr bwMode="auto">
          <a:xfrm>
            <a:off x="3352812" y="2401891"/>
            <a:ext cx="1738313" cy="1739900"/>
          </a:xfrm>
          <a:prstGeom prst="rect">
            <a:avLst/>
          </a:prstGeom>
          <a:noFill/>
          <a:ln w="9525">
            <a:noFill/>
            <a:miter lim="800000"/>
            <a:headEnd/>
            <a:tailEnd/>
          </a:ln>
        </p:spPr>
      </p:pic>
      <p:pic>
        <p:nvPicPr>
          <p:cNvPr id="4" name="Picture 4"/>
          <p:cNvPicPr>
            <a:picLocks noChangeAspect="1" noChangeArrowheads="1"/>
          </p:cNvPicPr>
          <p:nvPr/>
        </p:nvPicPr>
        <p:blipFill>
          <a:blip r:embed="rId4"/>
          <a:srcRect/>
          <a:stretch>
            <a:fillRect/>
          </a:stretch>
        </p:blipFill>
        <p:spPr bwMode="auto">
          <a:xfrm>
            <a:off x="5562600" y="2366972"/>
            <a:ext cx="1973263" cy="1774825"/>
          </a:xfrm>
          <a:prstGeom prst="rect">
            <a:avLst/>
          </a:prstGeom>
          <a:noFill/>
          <a:ln w="9525">
            <a:noFill/>
            <a:miter lim="800000"/>
            <a:headEnd/>
            <a:tailEnd/>
          </a:ln>
        </p:spPr>
      </p:pic>
      <p:pic>
        <p:nvPicPr>
          <p:cNvPr id="8" name="Picture 4"/>
          <p:cNvPicPr>
            <a:picLocks noChangeAspect="1" noChangeArrowheads="1"/>
          </p:cNvPicPr>
          <p:nvPr/>
        </p:nvPicPr>
        <p:blipFill>
          <a:blip r:embed="rId5"/>
          <a:srcRect/>
          <a:stretch>
            <a:fillRect/>
          </a:stretch>
        </p:blipFill>
        <p:spPr bwMode="auto">
          <a:xfrm>
            <a:off x="914412" y="2463800"/>
            <a:ext cx="2028825" cy="1524000"/>
          </a:xfrm>
          <a:prstGeom prst="rect">
            <a:avLst/>
          </a:prstGeom>
          <a:noFill/>
          <a:ln w="9525">
            <a:noFill/>
            <a:miter lim="800000"/>
            <a:headEnd/>
            <a:tailEnd/>
          </a:ln>
        </p:spPr>
      </p:pic>
      <p:sp>
        <p:nvSpPr>
          <p:cNvPr id="10" name="Rectangle 9"/>
          <p:cNvSpPr/>
          <p:nvPr/>
        </p:nvSpPr>
        <p:spPr>
          <a:xfrm>
            <a:off x="8072438" y="3810003"/>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pic>
        <p:nvPicPr>
          <p:cNvPr id="6" name="Picture 5" descr="Picture 5.png"/>
          <p:cNvPicPr>
            <a:picLocks noChangeAspect="1"/>
          </p:cNvPicPr>
          <p:nvPr/>
        </p:nvPicPr>
        <p:blipFill>
          <a:blip r:embed="rId6"/>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lide(fromBottom)">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5638800" y="1841500"/>
            <a:ext cx="3175000" cy="3175000"/>
          </a:xfrm>
          <a:prstGeom prst="rect">
            <a:avLst/>
          </a:prstGeom>
        </p:spPr>
      </p:pic>
      <p:sp>
        <p:nvSpPr>
          <p:cNvPr id="10" name="TextBox 9"/>
          <p:cNvSpPr txBox="1"/>
          <p:nvPr/>
        </p:nvSpPr>
        <p:spPr>
          <a:xfrm>
            <a:off x="467544" y="2276872"/>
            <a:ext cx="4838700" cy="2308324"/>
          </a:xfrm>
          <a:prstGeom prst="rect">
            <a:avLst/>
          </a:prstGeom>
          <a:noFill/>
        </p:spPr>
        <p:txBody>
          <a:bodyPr wrap="square" rtlCol="0">
            <a:spAutoFit/>
          </a:bodyPr>
          <a:lstStyle/>
          <a:p>
            <a:pPr algn="r"/>
            <a:r>
              <a:rPr lang="en-US" sz="4800" dirty="0" smtClean="0">
                <a:solidFill>
                  <a:schemeClr val="bg1"/>
                </a:solidFill>
              </a:rPr>
              <a:t>This is an expensive plug  </a:t>
            </a:r>
            <a:r>
              <a:rPr lang="en-US" sz="4800" dirty="0" smtClean="0">
                <a:solidFill>
                  <a:schemeClr val="bg1"/>
                </a:solidFill>
                <a:latin typeface="Wingdings"/>
                <a:ea typeface="Wingdings"/>
                <a:cs typeface="Wingdings"/>
                <a:sym typeface="Wingdings"/>
              </a:rPr>
              <a:t></a:t>
            </a:r>
            <a:endParaRPr lang="en-US" sz="4800" dirty="0">
              <a:solidFill>
                <a:schemeClr val="bg1"/>
              </a:solidFill>
            </a:endParaRPr>
          </a:p>
        </p:txBody>
      </p:sp>
    </p:spTree>
    <p:extLst>
      <p:ext uri="{BB962C8B-B14F-4D97-AF65-F5344CB8AC3E}">
        <p14:creationId xmlns:p14="http://schemas.microsoft.com/office/powerpoint/2010/main" val="31767272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42900" y="2806700"/>
            <a:ext cx="4838700" cy="1569660"/>
          </a:xfrm>
          <a:prstGeom prst="rect">
            <a:avLst/>
          </a:prstGeom>
          <a:noFill/>
        </p:spPr>
        <p:txBody>
          <a:bodyPr wrap="square" rtlCol="0">
            <a:spAutoFit/>
          </a:bodyPr>
          <a:lstStyle/>
          <a:p>
            <a:r>
              <a:rPr lang="en-US" sz="4800" dirty="0" smtClean="0">
                <a:solidFill>
                  <a:srgbClr val="FFFFFF"/>
                </a:solidFill>
              </a:rPr>
              <a:t>This is a </a:t>
            </a:r>
          </a:p>
          <a:p>
            <a:r>
              <a:rPr lang="en-US" sz="4800" dirty="0" smtClean="0">
                <a:solidFill>
                  <a:srgbClr val="FFFFFF"/>
                </a:solidFill>
              </a:rPr>
              <a:t>cheap plug  </a:t>
            </a:r>
            <a:r>
              <a:rPr lang="en-US" sz="4800" dirty="0" smtClean="0">
                <a:solidFill>
                  <a:srgbClr val="FFFFFF"/>
                </a:solidFill>
                <a:latin typeface="Wingdings"/>
                <a:ea typeface="Wingdings"/>
                <a:cs typeface="Wingdings"/>
                <a:sym typeface="Wingdings"/>
              </a:rPr>
              <a:t></a:t>
            </a:r>
            <a:endParaRPr lang="en-US" sz="4800" dirty="0">
              <a:solidFill>
                <a:srgbClr val="FFFFFF"/>
              </a:solidFill>
            </a:endParaRPr>
          </a:p>
        </p:txBody>
      </p:sp>
      <p:pic>
        <p:nvPicPr>
          <p:cNvPr id="2" name="Picture 1"/>
          <p:cNvPicPr>
            <a:picLocks noChangeAspect="1"/>
          </p:cNvPicPr>
          <p:nvPr/>
        </p:nvPicPr>
        <p:blipFill>
          <a:blip r:embed="rId2"/>
          <a:stretch>
            <a:fillRect/>
          </a:stretch>
        </p:blipFill>
        <p:spPr>
          <a:xfrm rot="804962">
            <a:off x="4660913" y="914978"/>
            <a:ext cx="3999611" cy="5194300"/>
          </a:xfrm>
          <a:prstGeom prst="rect">
            <a:avLst/>
          </a:prstGeom>
        </p:spPr>
      </p:pic>
    </p:spTree>
    <p:extLst>
      <p:ext uri="{BB962C8B-B14F-4D97-AF65-F5344CB8AC3E}">
        <p14:creationId xmlns:p14="http://schemas.microsoft.com/office/powerpoint/2010/main" val="152552014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3886200"/>
            <a:ext cx="7994848" cy="1752600"/>
          </a:xfrm>
        </p:spPr>
        <p:txBody>
          <a:bodyPr>
            <a:noAutofit/>
          </a:bodyPr>
          <a:lstStyle/>
          <a:p>
            <a:pPr eaLnBrk="1" hangingPunct="1">
              <a:spcBef>
                <a:spcPts val="0"/>
              </a:spcBef>
            </a:pPr>
            <a:r>
              <a:rPr lang="en-US" dirty="0" smtClean="0">
                <a:solidFill>
                  <a:srgbClr val="FFFFFF"/>
                </a:solidFill>
              </a:rPr>
              <a:t>Geoff Barton</a:t>
            </a:r>
          </a:p>
          <a:p>
            <a:pPr eaLnBrk="1" hangingPunct="1">
              <a:spcBef>
                <a:spcPts val="0"/>
              </a:spcBef>
            </a:pPr>
            <a:r>
              <a:rPr lang="en-US" sz="2400" dirty="0" smtClean="0">
                <a:solidFill>
                  <a:srgbClr val="0070C0"/>
                </a:solidFill>
              </a:rPr>
              <a:t>General Secretary</a:t>
            </a:r>
          </a:p>
          <a:p>
            <a:pPr eaLnBrk="1" hangingPunct="1">
              <a:spcBef>
                <a:spcPts val="0"/>
              </a:spcBef>
            </a:pPr>
            <a:r>
              <a:rPr lang="en-US" sz="2400" dirty="0" smtClean="0">
                <a:solidFill>
                  <a:srgbClr val="0070C0"/>
                </a:solidFill>
              </a:rPr>
              <a:t>Association of School &amp; College Leaders</a:t>
            </a:r>
            <a:endParaRPr lang="en-US" sz="2400" dirty="0">
              <a:solidFill>
                <a:srgbClr val="0070C0"/>
              </a:solidFill>
            </a:endParaRPr>
          </a:p>
          <a:p>
            <a:pPr eaLnBrk="1" hangingPunct="1">
              <a:spcBef>
                <a:spcPts val="0"/>
              </a:spcBef>
            </a:pPr>
            <a:r>
              <a:rPr lang="en-GB" sz="1800" dirty="0" smtClean="0">
                <a:solidFill>
                  <a:srgbClr val="FFFFFF"/>
                </a:solidFill>
              </a:rPr>
              <a:t> </a:t>
            </a:r>
            <a:r>
              <a:rPr lang="en-GB" sz="2400" dirty="0" smtClean="0">
                <a:solidFill>
                  <a:srgbClr val="FFFFFF"/>
                </a:solidFill>
              </a:rPr>
              <a:t>6 September 2017</a:t>
            </a:r>
            <a:endParaRPr lang="en-US" sz="2400" dirty="0" smtClean="0">
              <a:solidFill>
                <a:srgbClr val="FFFFFF"/>
              </a:solidFill>
            </a:endParaRPr>
          </a:p>
        </p:txBody>
      </p:sp>
      <p:pic>
        <p:nvPicPr>
          <p:cNvPr id="7" name="Picture 6"/>
          <p:cNvPicPr>
            <a:picLocks noChangeAspect="1"/>
          </p:cNvPicPr>
          <p:nvPr/>
        </p:nvPicPr>
        <p:blipFill>
          <a:blip r:embed="rId2"/>
          <a:srcRect l="12114" t="6057" r="24228" b="12114"/>
          <a:stretch>
            <a:fillRect/>
          </a:stretch>
        </p:blipFill>
        <p:spPr>
          <a:xfrm>
            <a:off x="4507623" y="2589070"/>
            <a:ext cx="945906" cy="1150727"/>
          </a:xfrm>
          <a:prstGeom prst="rect">
            <a:avLst/>
          </a:prstGeom>
        </p:spPr>
      </p:pic>
      <p:sp>
        <p:nvSpPr>
          <p:cNvPr id="13" name="Right Triangle 12"/>
          <p:cNvSpPr/>
          <p:nvPr/>
        </p:nvSpPr>
        <p:spPr>
          <a:xfrm>
            <a:off x="4397157" y="3340866"/>
            <a:ext cx="762000" cy="398923"/>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5" name="Right Triangle 14"/>
          <p:cNvSpPr/>
          <p:nvPr/>
        </p:nvSpPr>
        <p:spPr>
          <a:xfrm rot="1050623">
            <a:off x="5028618" y="2376925"/>
            <a:ext cx="762000" cy="322929"/>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6" name="Right Triangle 15"/>
          <p:cNvSpPr/>
          <p:nvPr/>
        </p:nvSpPr>
        <p:spPr>
          <a:xfrm rot="5400000">
            <a:off x="4249366" y="2548614"/>
            <a:ext cx="762000" cy="322929"/>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18" name="Straight Connector 17"/>
          <p:cNvCxnSpPr/>
          <p:nvPr/>
        </p:nvCxnSpPr>
        <p:spPr>
          <a:xfrm rot="5400000" flipH="1" flipV="1">
            <a:off x="4158188" y="2001652"/>
            <a:ext cx="1226723" cy="282354"/>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130379" y="2262572"/>
            <a:ext cx="9144000" cy="1470025"/>
          </a:xfrm>
        </p:spPr>
        <p:txBody>
          <a:bodyPr/>
          <a:lstStyle/>
          <a:p>
            <a:r>
              <a:rPr lang="en-US" dirty="0" smtClean="0">
                <a:solidFill>
                  <a:schemeClr val="bg1"/>
                </a:solidFill>
              </a:rPr>
              <a:t>Don’t Call it          </a:t>
            </a:r>
            <a:r>
              <a:rPr lang="en-US" dirty="0" err="1" smtClean="0">
                <a:solidFill>
                  <a:schemeClr val="bg1"/>
                </a:solidFill>
              </a:rPr>
              <a:t>iteracy</a:t>
            </a:r>
            <a:endParaRPr lang="en-US" dirty="0">
              <a:solidFill>
                <a:schemeClr val="bg1"/>
              </a:solidFill>
            </a:endParaRPr>
          </a:p>
        </p:txBody>
      </p:sp>
      <p:sp>
        <p:nvSpPr>
          <p:cNvPr id="21" name="Right Triangle 20"/>
          <p:cNvSpPr/>
          <p:nvPr/>
        </p:nvSpPr>
        <p:spPr>
          <a:xfrm>
            <a:off x="4630367" y="3508005"/>
            <a:ext cx="823162" cy="343579"/>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4" name="Right Triangle 23"/>
          <p:cNvSpPr/>
          <p:nvPr/>
        </p:nvSpPr>
        <p:spPr>
          <a:xfrm>
            <a:off x="3200400" y="3336214"/>
            <a:ext cx="823162" cy="343579"/>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5" name="Straight Connector 4"/>
          <p:cNvCxnSpPr/>
          <p:nvPr/>
        </p:nvCxnSpPr>
        <p:spPr>
          <a:xfrm>
            <a:off x="609600" y="3638551"/>
            <a:ext cx="7848600" cy="1588"/>
          </a:xfrm>
          <a:prstGeom prst="line">
            <a:avLst/>
          </a:prstGeom>
          <a:ln w="57150" cap="flat" cmpd="thickThin"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9" name="Right Triangle 18"/>
          <p:cNvSpPr/>
          <p:nvPr/>
        </p:nvSpPr>
        <p:spPr>
          <a:xfrm rot="4140796">
            <a:off x="4265893" y="2375509"/>
            <a:ext cx="535547" cy="427119"/>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5" name="Right Triangle 24"/>
          <p:cNvSpPr/>
          <p:nvPr/>
        </p:nvSpPr>
        <p:spPr>
          <a:xfrm rot="10800000">
            <a:off x="3906075" y="2329078"/>
            <a:ext cx="535546" cy="427119"/>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20" name="Straight Connector 19"/>
          <p:cNvCxnSpPr/>
          <p:nvPr/>
        </p:nvCxnSpPr>
        <p:spPr>
          <a:xfrm rot="16200000" flipV="1">
            <a:off x="4569769" y="1872424"/>
            <a:ext cx="1226724" cy="540808"/>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TextBox 5"/>
          <p:cNvSpPr txBox="1">
            <a:spLocks noChangeArrowheads="1"/>
          </p:cNvSpPr>
          <p:nvPr/>
        </p:nvSpPr>
        <p:spPr bwMode="auto">
          <a:xfrm>
            <a:off x="2191966" y="6095366"/>
            <a:ext cx="4876800" cy="584776"/>
          </a:xfrm>
          <a:prstGeom prst="rect">
            <a:avLst/>
          </a:prstGeom>
          <a:noFill/>
          <a:ln w="9525">
            <a:noFill/>
            <a:miter lim="800000"/>
            <a:headEnd/>
            <a:tailEnd/>
          </a:ln>
        </p:spPr>
        <p:txBody>
          <a:bodyPr>
            <a:prstTxWarp prst="textNoShape">
              <a:avLst/>
            </a:prstTxWarp>
            <a:spAutoFit/>
          </a:bodyPr>
          <a:lstStyle/>
          <a:p>
            <a:r>
              <a:rPr lang="en-US" sz="1600" dirty="0">
                <a:solidFill>
                  <a:srgbClr val="FFFFFF"/>
                </a:solidFill>
                <a:latin typeface="Calibri" charset="0"/>
              </a:rPr>
              <a:t>Download this presentation at </a:t>
            </a:r>
            <a:r>
              <a:rPr lang="en-US" sz="1600" dirty="0" err="1">
                <a:solidFill>
                  <a:srgbClr val="FFFFFF"/>
                </a:solidFill>
                <a:latin typeface="Calibri" charset="0"/>
              </a:rPr>
              <a:t>www.geoffbarton.co.uk</a:t>
            </a:r>
            <a:endParaRPr lang="en-US" sz="1600" dirty="0">
              <a:solidFill>
                <a:srgbClr val="FFFFFF"/>
              </a:solidFill>
              <a:latin typeface="Calibri" charset="0"/>
            </a:endParaRPr>
          </a:p>
          <a:p>
            <a:pPr algn="ctr"/>
            <a:r>
              <a:rPr lang="en-US" sz="1600" dirty="0" smtClean="0">
                <a:solidFill>
                  <a:srgbClr val="FFFFFF"/>
                </a:solidFill>
                <a:latin typeface="Calibri" charset="0"/>
              </a:rPr>
              <a:t>(Presentation </a:t>
            </a:r>
            <a:r>
              <a:rPr lang="en-US" sz="1600" dirty="0">
                <a:solidFill>
                  <a:srgbClr val="FFFFFF"/>
                </a:solidFill>
                <a:latin typeface="Calibri" charset="0"/>
              </a:rPr>
              <a:t>number</a:t>
            </a:r>
            <a:r>
              <a:rPr lang="en-US" sz="1600" dirty="0" smtClean="0">
                <a:solidFill>
                  <a:srgbClr val="FFFFFF"/>
                </a:solidFill>
                <a:latin typeface="Calibri" charset="0"/>
              </a:rPr>
              <a:t> </a:t>
            </a:r>
            <a:r>
              <a:rPr lang="en-US" sz="1600" dirty="0" smtClean="0">
                <a:solidFill>
                  <a:srgbClr val="FFFFFF"/>
                </a:solidFill>
                <a:latin typeface="Calibri" charset="0"/>
              </a:rPr>
              <a:t>153)</a:t>
            </a:r>
            <a:endParaRPr lang="en-US" sz="1600" dirty="0">
              <a:solidFill>
                <a:srgbClr val="FFFFFF"/>
              </a:solidFill>
              <a:latin typeface="Calibri" charset="0"/>
            </a:endParaRPr>
          </a:p>
        </p:txBody>
      </p:sp>
      <p:sp>
        <p:nvSpPr>
          <p:cNvPr id="22" name="TextBox 21"/>
          <p:cNvSpPr txBox="1"/>
          <p:nvPr/>
        </p:nvSpPr>
        <p:spPr>
          <a:xfrm>
            <a:off x="1209986" y="5735664"/>
            <a:ext cx="6840760" cy="338554"/>
          </a:xfrm>
          <a:prstGeom prst="rect">
            <a:avLst/>
          </a:prstGeom>
          <a:noFill/>
        </p:spPr>
        <p:txBody>
          <a:bodyPr wrap="square" rtlCol="0">
            <a:spAutoFit/>
          </a:bodyPr>
          <a:lstStyle/>
          <a:p>
            <a:pPr algn="ctr"/>
            <a:r>
              <a:rPr lang="en-US" sz="1600" dirty="0" smtClean="0">
                <a:solidFill>
                  <a:srgbClr val="FFFF00"/>
                </a:solidFill>
              </a:rPr>
              <a:t>@</a:t>
            </a:r>
            <a:r>
              <a:rPr lang="en-US" sz="1600" dirty="0" err="1" smtClean="0">
                <a:solidFill>
                  <a:srgbClr val="FFFF00"/>
                </a:solidFill>
              </a:rPr>
              <a:t>RealGeoffBarton</a:t>
            </a:r>
            <a:endParaRPr lang="en-US" sz="1600" dirty="0">
              <a:solidFill>
                <a:srgbClr val="FFFF00"/>
              </a:solidFill>
            </a:endParaRPr>
          </a:p>
        </p:txBody>
      </p:sp>
    </p:spTree>
    <p:extLst>
      <p:ext uri="{BB962C8B-B14F-4D97-AF65-F5344CB8AC3E}">
        <p14:creationId xmlns:p14="http://schemas.microsoft.com/office/powerpoint/2010/main" val="26872152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80586" y="1916832"/>
            <a:ext cx="8458200" cy="2308324"/>
          </a:xfrm>
          <a:prstGeom prst="rect">
            <a:avLst/>
          </a:prstGeom>
          <a:noFill/>
          <a:ln w="9525">
            <a:noFill/>
            <a:miter lim="800000"/>
            <a:headEnd/>
            <a:tailEnd/>
          </a:ln>
        </p:spPr>
        <p:txBody>
          <a:bodyPr wrap="square">
            <a:prstTxWarp prst="textNoShape">
              <a:avLst/>
            </a:prstTxWarp>
            <a:spAutoFit/>
          </a:bodyPr>
          <a:lstStyle/>
          <a:p>
            <a:r>
              <a:rPr lang="en-US" sz="3600" dirty="0" smtClean="0">
                <a:solidFill>
                  <a:srgbClr val="FFFFFF"/>
                </a:solidFill>
              </a:rPr>
              <a:t>“Students who begin with high verbal aptitudes find themselves in </a:t>
            </a:r>
            <a:r>
              <a:rPr lang="en-US" sz="3600" dirty="0" smtClean="0">
                <a:solidFill>
                  <a:srgbClr val="FFFF00"/>
                </a:solidFill>
              </a:rPr>
              <a:t>verbally enriched</a:t>
            </a:r>
            <a:r>
              <a:rPr lang="en-US" sz="3600" dirty="0" smtClean="0">
                <a:solidFill>
                  <a:srgbClr val="FFFFFF"/>
                </a:solidFill>
              </a:rPr>
              <a:t> social environments and have a double advantage.” </a:t>
            </a:r>
            <a:endParaRPr lang="en-US" sz="3600" dirty="0">
              <a:solidFill>
                <a:srgbClr val="FFFFFF"/>
              </a:solidFill>
              <a:latin typeface="Calibri" charset="0"/>
            </a:endParaRPr>
          </a:p>
        </p:txBody>
      </p:sp>
      <p:sp>
        <p:nvSpPr>
          <p:cNvPr id="5" name="Rectangle 4"/>
          <p:cNvSpPr/>
          <p:nvPr/>
        </p:nvSpPr>
        <p:spPr>
          <a:xfrm>
            <a:off x="5638800" y="4953009"/>
            <a:ext cx="4572000" cy="646331"/>
          </a:xfrm>
          <a:prstGeom prst="rect">
            <a:avLst/>
          </a:prstGeom>
        </p:spPr>
        <p:txBody>
          <a:bodyPr>
            <a:spAutoFit/>
          </a:bodyPr>
          <a:lstStyle/>
          <a:p>
            <a:r>
              <a:rPr lang="en-US" dirty="0" smtClean="0">
                <a:solidFill>
                  <a:srgbClr val="FFFFFF"/>
                </a:solidFill>
              </a:rPr>
              <a:t>The Matthew Effect</a:t>
            </a:r>
            <a:endParaRPr lang="en-GB" dirty="0" smtClean="0">
              <a:solidFill>
                <a:srgbClr val="FFFFFF"/>
              </a:solidFill>
            </a:endParaRPr>
          </a:p>
          <a:p>
            <a:r>
              <a:rPr lang="en-US" dirty="0" smtClean="0">
                <a:solidFill>
                  <a:srgbClr val="FFFFFF"/>
                </a:solidFill>
              </a:rPr>
              <a:t>Daniel </a:t>
            </a:r>
            <a:r>
              <a:rPr lang="en-US" dirty="0" err="1" smtClean="0">
                <a:solidFill>
                  <a:srgbClr val="FFFFFF"/>
                </a:solidFill>
              </a:rPr>
              <a:t>Rigney</a:t>
            </a:r>
            <a:endParaRPr lang="en-GB"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2438407"/>
            <a:ext cx="8458200" cy="1200329"/>
          </a:xfrm>
          <a:prstGeom prst="rect">
            <a:avLst/>
          </a:prstGeom>
          <a:noFill/>
          <a:ln w="9525">
            <a:noFill/>
            <a:miter lim="800000"/>
            <a:headEnd/>
            <a:tailEnd/>
          </a:ln>
        </p:spPr>
        <p:txBody>
          <a:bodyPr wrap="square">
            <a:prstTxWarp prst="textNoShape">
              <a:avLst/>
            </a:prstTxWarp>
            <a:spAutoFit/>
          </a:bodyPr>
          <a:lstStyle/>
          <a:p>
            <a:r>
              <a:rPr lang="en-US" sz="3600" dirty="0" err="1" smtClean="0">
                <a:solidFill>
                  <a:srgbClr val="FFFFFF"/>
                </a:solidFill>
              </a:rPr>
              <a:t>Stricht’s</a:t>
            </a:r>
            <a:r>
              <a:rPr lang="en-US" sz="3600" dirty="0" smtClean="0">
                <a:solidFill>
                  <a:srgbClr val="FFFFFF"/>
                </a:solidFill>
              </a:rPr>
              <a:t> Law: “</a:t>
            </a:r>
            <a:r>
              <a:rPr lang="en-US" sz="3600" dirty="0" smtClean="0">
                <a:solidFill>
                  <a:srgbClr val="FFFF00"/>
                </a:solidFill>
              </a:rPr>
              <a:t>reading </a:t>
            </a:r>
            <a:r>
              <a:rPr lang="en-US" sz="3600" dirty="0" smtClean="0">
                <a:solidFill>
                  <a:srgbClr val="FFFFFF"/>
                </a:solidFill>
              </a:rPr>
              <a:t>ability in children cannot exceed their </a:t>
            </a:r>
            <a:r>
              <a:rPr lang="en-US" sz="3600" dirty="0" smtClean="0">
                <a:solidFill>
                  <a:srgbClr val="FFFF00"/>
                </a:solidFill>
              </a:rPr>
              <a:t>listening </a:t>
            </a:r>
            <a:r>
              <a:rPr lang="en-US" sz="3600" dirty="0" smtClean="0">
                <a:solidFill>
                  <a:srgbClr val="FFFFFF"/>
                </a:solidFill>
              </a:rPr>
              <a:t>ability …</a:t>
            </a:r>
            <a:r>
              <a:rPr lang="en-GB" sz="3600" dirty="0" smtClean="0">
                <a:solidFill>
                  <a:srgbClr val="FFFFFF"/>
                </a:solidFill>
              </a:rPr>
              <a:t>”</a:t>
            </a:r>
            <a:endParaRPr lang="en-US" sz="3600" dirty="0">
              <a:solidFill>
                <a:srgbClr val="FFFFFF"/>
              </a:solidFill>
              <a:latin typeface="Calibri" charset="0"/>
            </a:endParaRPr>
          </a:p>
        </p:txBody>
      </p:sp>
      <p:sp>
        <p:nvSpPr>
          <p:cNvPr id="5" name="Rectangle 4"/>
          <p:cNvSpPr/>
          <p:nvPr/>
        </p:nvSpPr>
        <p:spPr>
          <a:xfrm>
            <a:off x="5638800" y="4953009"/>
            <a:ext cx="4572000" cy="646331"/>
          </a:xfrm>
          <a:prstGeom prst="rect">
            <a:avLst/>
          </a:prstGeom>
        </p:spPr>
        <p:txBody>
          <a:bodyPr>
            <a:spAutoFit/>
          </a:bodyPr>
          <a:lstStyle/>
          <a:p>
            <a:r>
              <a:rPr lang="en-GB" dirty="0" smtClean="0">
                <a:solidFill>
                  <a:srgbClr val="FFFFFF"/>
                </a:solidFill>
              </a:rPr>
              <a:t>E.D. Hirsch</a:t>
            </a:r>
          </a:p>
          <a:p>
            <a:r>
              <a:rPr lang="en-GB" dirty="0" smtClean="0">
                <a:solidFill>
                  <a:srgbClr val="FFFFFF"/>
                </a:solidFill>
              </a:rPr>
              <a:t>The Schools We Need</a:t>
            </a:r>
            <a:endParaRPr lang="en-GB"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1988840"/>
            <a:ext cx="8458200" cy="2862322"/>
          </a:xfrm>
          <a:prstGeom prst="rect">
            <a:avLst/>
          </a:prstGeom>
          <a:noFill/>
          <a:ln w="9525">
            <a:noFill/>
            <a:miter lim="800000"/>
            <a:headEnd/>
            <a:tailEnd/>
          </a:ln>
        </p:spPr>
        <p:txBody>
          <a:bodyPr wrap="square">
            <a:prstTxWarp prst="textNoShape">
              <a:avLst/>
            </a:prstTxWarp>
            <a:spAutoFit/>
          </a:bodyPr>
          <a:lstStyle/>
          <a:p>
            <a:r>
              <a:rPr lang="en-GB" sz="3600" dirty="0" smtClean="0">
                <a:solidFill>
                  <a:srgbClr val="FFFFFF"/>
                </a:solidFill>
                <a:latin typeface="Tahoma" charset="0"/>
              </a:rPr>
              <a:t>“</a:t>
            </a:r>
            <a:r>
              <a:rPr lang="en-GB" sz="3600" dirty="0" smtClean="0">
                <a:solidFill>
                  <a:srgbClr val="FFFF00"/>
                </a:solidFill>
                <a:latin typeface="Tahoma" charset="0"/>
              </a:rPr>
              <a:t>Spoken language </a:t>
            </a:r>
            <a:r>
              <a:rPr lang="en-GB" sz="3600" dirty="0" smtClean="0">
                <a:solidFill>
                  <a:srgbClr val="FFFFFF"/>
                </a:solidFill>
                <a:latin typeface="Tahoma" charset="0"/>
              </a:rPr>
              <a:t>forms a constraint, a ceiling not only on the ability to comprehend but also on the ability to write, beyond which literacy cannot progress” </a:t>
            </a:r>
            <a:endParaRPr lang="en-US" sz="3600" dirty="0">
              <a:solidFill>
                <a:srgbClr val="FFFFFF"/>
              </a:solidFill>
              <a:latin typeface="Calibri" charset="0"/>
            </a:endParaRPr>
          </a:p>
        </p:txBody>
      </p:sp>
      <p:sp>
        <p:nvSpPr>
          <p:cNvPr id="5" name="Rectangle 4"/>
          <p:cNvSpPr/>
          <p:nvPr/>
        </p:nvSpPr>
        <p:spPr>
          <a:xfrm>
            <a:off x="5638800" y="4953000"/>
            <a:ext cx="4572000" cy="369332"/>
          </a:xfrm>
          <a:prstGeom prst="rect">
            <a:avLst/>
          </a:prstGeom>
        </p:spPr>
        <p:txBody>
          <a:bodyPr>
            <a:spAutoFit/>
          </a:bodyPr>
          <a:lstStyle/>
          <a:p>
            <a:r>
              <a:rPr lang="en-GB" dirty="0" err="1" smtClean="0">
                <a:solidFill>
                  <a:srgbClr val="FFFFFF"/>
                </a:solidFill>
                <a:latin typeface="Tahoma" charset="0"/>
              </a:rPr>
              <a:t>Myhill</a:t>
            </a:r>
            <a:r>
              <a:rPr lang="en-GB" dirty="0" smtClean="0">
                <a:solidFill>
                  <a:srgbClr val="FFFFFF"/>
                </a:solidFill>
                <a:latin typeface="Tahoma" charset="0"/>
              </a:rPr>
              <a:t> and Fisher</a:t>
            </a:r>
            <a:endParaRPr lang="en-GB"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1536680"/>
            <a:ext cx="8458200" cy="3416320"/>
          </a:xfrm>
          <a:prstGeom prst="rect">
            <a:avLst/>
          </a:prstGeom>
          <a:noFill/>
          <a:ln w="9525">
            <a:noFill/>
            <a:miter lim="800000"/>
            <a:headEnd/>
            <a:tailEnd/>
          </a:ln>
        </p:spPr>
        <p:txBody>
          <a:bodyPr wrap="square">
            <a:prstTxWarp prst="textNoShape">
              <a:avLst/>
            </a:prstTxWarp>
            <a:spAutoFit/>
          </a:bodyPr>
          <a:lstStyle/>
          <a:p>
            <a:pPr marL="457200" indent="-457200">
              <a:spcBef>
                <a:spcPct val="50000"/>
              </a:spcBef>
            </a:pPr>
            <a:r>
              <a:rPr lang="en-US" sz="3600" dirty="0" smtClean="0">
                <a:solidFill>
                  <a:srgbClr val="FFFFFF"/>
                </a:solidFill>
              </a:rPr>
              <a:t>	Aged 7: </a:t>
            </a:r>
          </a:p>
          <a:p>
            <a:pPr marL="457200" indent="-457200">
              <a:spcBef>
                <a:spcPct val="50000"/>
              </a:spcBef>
            </a:pPr>
            <a:r>
              <a:rPr lang="en-US" sz="3600" dirty="0" smtClean="0">
                <a:solidFill>
                  <a:srgbClr val="FFFFFF"/>
                </a:solidFill>
              </a:rPr>
              <a:t>	Children in the top quartile have 7100 </a:t>
            </a:r>
            <a:r>
              <a:rPr lang="en-US" sz="3600" dirty="0" smtClean="0">
                <a:solidFill>
                  <a:srgbClr val="FFFF00"/>
                </a:solidFill>
              </a:rPr>
              <a:t>words</a:t>
            </a:r>
            <a:r>
              <a:rPr lang="en-US" sz="3600" dirty="0" smtClean="0">
                <a:solidFill>
                  <a:srgbClr val="FFFFFF"/>
                </a:solidFill>
              </a:rPr>
              <a:t>; children in the lowest have around 3000. </a:t>
            </a:r>
          </a:p>
          <a:p>
            <a:pPr marL="457200" indent="-457200">
              <a:spcBef>
                <a:spcPct val="50000"/>
              </a:spcBef>
            </a:pPr>
            <a:r>
              <a:rPr lang="en-US" sz="3600" dirty="0" smtClean="0">
                <a:solidFill>
                  <a:srgbClr val="FFFFFF"/>
                </a:solidFill>
              </a:rPr>
              <a:t>	The main influence is parents. </a:t>
            </a:r>
            <a:endParaRPr lang="en-US" sz="3600" dirty="0">
              <a:solidFill>
                <a:srgbClr val="FFFFFF"/>
              </a:solidFill>
            </a:endParaRPr>
          </a:p>
        </p:txBody>
      </p:sp>
      <p:sp>
        <p:nvSpPr>
          <p:cNvPr id="5" name="Rectangle 4"/>
          <p:cNvSpPr/>
          <p:nvPr/>
        </p:nvSpPr>
        <p:spPr>
          <a:xfrm>
            <a:off x="5638800" y="5322332"/>
            <a:ext cx="4572000" cy="369332"/>
          </a:xfrm>
          <a:prstGeom prst="rect">
            <a:avLst/>
          </a:prstGeom>
        </p:spPr>
        <p:txBody>
          <a:bodyPr>
            <a:spAutoFit/>
          </a:bodyPr>
          <a:lstStyle/>
          <a:p>
            <a:r>
              <a:rPr lang="en-GB" dirty="0" err="1" smtClean="0">
                <a:solidFill>
                  <a:srgbClr val="FFFFFF"/>
                </a:solidFill>
              </a:rPr>
              <a:t>DfE</a:t>
            </a:r>
            <a:r>
              <a:rPr lang="en-GB" dirty="0" smtClean="0">
                <a:solidFill>
                  <a:srgbClr val="FFFFFF"/>
                </a:solidFill>
              </a:rPr>
              <a:t> Research Unit</a:t>
            </a:r>
            <a:endParaRPr lang="en-GB"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Expo">
      <a:dk1>
        <a:sysClr val="windowText" lastClr="000000"/>
      </a:dk1>
      <a:lt1>
        <a:sysClr val="window" lastClr="FFFFFF"/>
      </a:lt1>
      <a:dk2>
        <a:srgbClr val="263B86"/>
      </a:dk2>
      <a:lt2>
        <a:srgbClr val="76B6F2"/>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Custom 16">
      <a:dk1>
        <a:srgbClr val="3D4F5B"/>
      </a:dk1>
      <a:lt1>
        <a:sysClr val="window" lastClr="FFFFFF"/>
      </a:lt1>
      <a:dk2>
        <a:srgbClr val="0089A3"/>
      </a:dk2>
      <a:lt2>
        <a:srgbClr val="EEECE1"/>
      </a:lt2>
      <a:accent1>
        <a:srgbClr val="174081"/>
      </a:accent1>
      <a:accent2>
        <a:srgbClr val="005696"/>
      </a:accent2>
      <a:accent3>
        <a:srgbClr val="037E9A"/>
      </a:accent3>
      <a:accent4>
        <a:srgbClr val="E3007D"/>
      </a:accent4>
      <a:accent5>
        <a:srgbClr val="80BF3A"/>
      </a:accent5>
      <a:accent6>
        <a:srgbClr val="741962"/>
      </a:accent6>
      <a:hlink>
        <a:srgbClr val="0093A3"/>
      </a:hlink>
      <a:folHlink>
        <a:srgbClr val="394B5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Custom 16">
      <a:dk1>
        <a:srgbClr val="3D4F5B"/>
      </a:dk1>
      <a:lt1>
        <a:sysClr val="window" lastClr="FFFFFF"/>
      </a:lt1>
      <a:dk2>
        <a:srgbClr val="0089A3"/>
      </a:dk2>
      <a:lt2>
        <a:srgbClr val="EEECE1"/>
      </a:lt2>
      <a:accent1>
        <a:srgbClr val="174081"/>
      </a:accent1>
      <a:accent2>
        <a:srgbClr val="005696"/>
      </a:accent2>
      <a:accent3>
        <a:srgbClr val="037E9A"/>
      </a:accent3>
      <a:accent4>
        <a:srgbClr val="E3007D"/>
      </a:accent4>
      <a:accent5>
        <a:srgbClr val="80BF3A"/>
      </a:accent5>
      <a:accent6>
        <a:srgbClr val="741962"/>
      </a:accent6>
      <a:hlink>
        <a:srgbClr val="0093A3"/>
      </a:hlink>
      <a:folHlink>
        <a:srgbClr val="394B5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Custom 16">
      <a:dk1>
        <a:srgbClr val="3D4F5B"/>
      </a:dk1>
      <a:lt1>
        <a:sysClr val="window" lastClr="FFFFFF"/>
      </a:lt1>
      <a:dk2>
        <a:srgbClr val="0089A3"/>
      </a:dk2>
      <a:lt2>
        <a:srgbClr val="EEECE1"/>
      </a:lt2>
      <a:accent1>
        <a:srgbClr val="174081"/>
      </a:accent1>
      <a:accent2>
        <a:srgbClr val="005696"/>
      </a:accent2>
      <a:accent3>
        <a:srgbClr val="037E9A"/>
      </a:accent3>
      <a:accent4>
        <a:srgbClr val="E3007D"/>
      </a:accent4>
      <a:accent5>
        <a:srgbClr val="80BF3A"/>
      </a:accent5>
      <a:accent6>
        <a:srgbClr val="741962"/>
      </a:accent6>
      <a:hlink>
        <a:srgbClr val="0093A3"/>
      </a:hlink>
      <a:folHlink>
        <a:srgbClr val="394B5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17271</TotalTime>
  <Words>1205</Words>
  <Application>Microsoft Macintosh PowerPoint</Application>
  <PresentationFormat>On-screen Show (4:3)</PresentationFormat>
  <Paragraphs>139</Paragraphs>
  <Slides>55</Slides>
  <Notes>17</Notes>
  <HiddenSlides>0</HiddenSlides>
  <MMClips>0</MMClips>
  <ScaleCrop>false</ScaleCrop>
  <HeadingPairs>
    <vt:vector size="8" baseType="variant">
      <vt:variant>
        <vt:lpstr>Fonts Used</vt:lpstr>
      </vt:variant>
      <vt:variant>
        <vt:i4>10</vt:i4>
      </vt:variant>
      <vt:variant>
        <vt:lpstr>Theme</vt:lpstr>
      </vt:variant>
      <vt:variant>
        <vt:i4>4</vt:i4>
      </vt:variant>
      <vt:variant>
        <vt:lpstr>Embedded OLE Servers</vt:lpstr>
      </vt:variant>
      <vt:variant>
        <vt:i4>1</vt:i4>
      </vt:variant>
      <vt:variant>
        <vt:lpstr>Slide Titles</vt:lpstr>
      </vt:variant>
      <vt:variant>
        <vt:i4>55</vt:i4>
      </vt:variant>
    </vt:vector>
  </HeadingPairs>
  <TitlesOfParts>
    <vt:vector size="70" baseType="lpstr">
      <vt:lpstr>Calibri</vt:lpstr>
      <vt:lpstr>Chalkduster</vt:lpstr>
      <vt:lpstr>Comic Sans MS</vt:lpstr>
      <vt:lpstr>Helvetica</vt:lpstr>
      <vt:lpstr>Helvetica Neue</vt:lpstr>
      <vt:lpstr>ＭＳ Ｐゴシック</vt:lpstr>
      <vt:lpstr>Tahoma</vt:lpstr>
      <vt:lpstr>Times</vt:lpstr>
      <vt:lpstr>Wingdings</vt:lpstr>
      <vt:lpstr>Arial</vt:lpstr>
      <vt:lpstr>Office Theme</vt:lpstr>
      <vt:lpstr>2_Office Theme</vt:lpstr>
      <vt:lpstr>3_Office Theme</vt:lpstr>
      <vt:lpstr>4_Office Theme</vt:lpstr>
      <vt:lpstr>Document</vt:lpstr>
      <vt:lpstr>Don’t Call it          iteracy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SKIMMING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SCANNING</vt:lpstr>
      <vt:lpstr>PowerPoint Presentation</vt:lpstr>
      <vt:lpstr>PowerPoint Presentation</vt:lpstr>
      <vt:lpstr>CLOSE READING</vt:lpstr>
      <vt:lpstr>RESEARCH SKILLS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Don’t Call it          iteracy</vt:lpstr>
    </vt:vector>
  </TitlesOfParts>
  <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 in the Twenty-First Century</dc:title>
  <dc:creator>Geoff Barton</dc:creator>
  <cp:lastModifiedBy>Geoff Barton</cp:lastModifiedBy>
  <cp:revision>171</cp:revision>
  <dcterms:created xsi:type="dcterms:W3CDTF">2011-09-30T06:30:16Z</dcterms:created>
  <dcterms:modified xsi:type="dcterms:W3CDTF">2017-09-06T05:20:02Z</dcterms:modified>
</cp:coreProperties>
</file>