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64" r:id="rId2"/>
    <p:sldId id="265" r:id="rId3"/>
    <p:sldId id="257" r:id="rId4"/>
    <p:sldId id="277" r:id="rId5"/>
    <p:sldId id="283" r:id="rId6"/>
    <p:sldId id="284" r:id="rId7"/>
    <p:sldId id="285" r:id="rId8"/>
    <p:sldId id="286" r:id="rId9"/>
    <p:sldId id="276" r:id="rId10"/>
    <p:sldId id="342" r:id="rId11"/>
    <p:sldId id="396" r:id="rId12"/>
    <p:sldId id="350" r:id="rId13"/>
    <p:sldId id="280" r:id="rId14"/>
    <p:sldId id="267" r:id="rId15"/>
    <p:sldId id="259" r:id="rId16"/>
    <p:sldId id="351" r:id="rId17"/>
    <p:sldId id="352" r:id="rId18"/>
    <p:sldId id="353" r:id="rId19"/>
    <p:sldId id="354" r:id="rId20"/>
    <p:sldId id="355" r:id="rId21"/>
    <p:sldId id="291" r:id="rId22"/>
    <p:sldId id="292" r:id="rId23"/>
    <p:sldId id="363" r:id="rId24"/>
    <p:sldId id="364" r:id="rId25"/>
    <p:sldId id="365" r:id="rId26"/>
    <p:sldId id="296" r:id="rId27"/>
    <p:sldId id="299" r:id="rId28"/>
    <p:sldId id="328" r:id="rId29"/>
    <p:sldId id="330" r:id="rId30"/>
    <p:sldId id="332" r:id="rId31"/>
    <p:sldId id="326" r:id="rId32"/>
    <p:sldId id="339" r:id="rId33"/>
    <p:sldId id="397" r:id="rId34"/>
    <p:sldId id="398" r:id="rId35"/>
    <p:sldId id="373" r:id="rId36"/>
    <p:sldId id="372" r:id="rId37"/>
    <p:sldId id="374" r:id="rId38"/>
    <p:sldId id="375" r:id="rId39"/>
    <p:sldId id="376" r:id="rId40"/>
    <p:sldId id="377" r:id="rId41"/>
    <p:sldId id="378" r:id="rId42"/>
    <p:sldId id="340" r:id="rId43"/>
    <p:sldId id="380" r:id="rId44"/>
    <p:sldId id="379" r:id="rId45"/>
    <p:sldId id="381" r:id="rId46"/>
    <p:sldId id="293" r:id="rId47"/>
    <p:sldId id="335" r:id="rId48"/>
    <p:sldId id="263" r:id="rId49"/>
    <p:sldId id="337" r:id="rId50"/>
    <p:sldId id="262" r:id="rId51"/>
    <p:sldId id="399" r:id="rId52"/>
    <p:sldId id="401" r:id="rId53"/>
    <p:sldId id="400" r:id="rId54"/>
    <p:sldId id="402" r:id="rId55"/>
    <p:sldId id="382" r:id="rId56"/>
    <p:sldId id="383" r:id="rId57"/>
    <p:sldId id="384" r:id="rId58"/>
    <p:sldId id="385" r:id="rId59"/>
    <p:sldId id="386" r:id="rId60"/>
    <p:sldId id="387" r:id="rId61"/>
    <p:sldId id="388" r:id="rId62"/>
    <p:sldId id="389" r:id="rId63"/>
    <p:sldId id="390" r:id="rId64"/>
    <p:sldId id="391" r:id="rId65"/>
    <p:sldId id="325" r:id="rId66"/>
    <p:sldId id="297" r:id="rId67"/>
    <p:sldId id="294" r:id="rId68"/>
    <p:sldId id="403" r:id="rId69"/>
    <p:sldId id="404"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8" d="100"/>
          <a:sy n="98" d="100"/>
        </p:scale>
        <p:origin x="-12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13927-FA6E-7344-B2D5-0B52E8E0FD5A}" type="datetimeFigureOut">
              <a:rPr lang="en-US" smtClean="0"/>
              <a:t>26/06/15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9C060-5D89-034C-9803-23FE8AD91D3C}" type="slidenum">
              <a:rPr lang="en-US" smtClean="0"/>
              <a:t>‹#›</a:t>
            </a:fld>
            <a:endParaRPr lang="en-US"/>
          </a:p>
        </p:txBody>
      </p:sp>
    </p:spTree>
    <p:extLst>
      <p:ext uri="{BB962C8B-B14F-4D97-AF65-F5344CB8AC3E}">
        <p14:creationId xmlns:p14="http://schemas.microsoft.com/office/powerpoint/2010/main" val="2642408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56</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A5CDA68-70C6-834E-8DBC-6176ECB07A24}" type="slidenum">
              <a:rPr lang="en-US" sz="1200">
                <a:latin typeface="Times" charset="0"/>
              </a:rPr>
              <a:pPr/>
              <a:t>68</a:t>
            </a:fld>
            <a:endParaRPr lang="en-US" sz="1200">
              <a:latin typeface="Times" charset="0"/>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57</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58</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59</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60</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61</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B8D8E-ECF1-D543-AEC8-F20A99E9B421}" type="datetimeFigureOut">
              <a:rPr lang="en-US" smtClean="0"/>
              <a:t>26/06/15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1981616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0B8D8E-ECF1-D543-AEC8-F20A99E9B421}" type="datetimeFigureOut">
              <a:rPr lang="en-US" smtClean="0"/>
              <a:t>26/06/15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1544277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0B8D8E-ECF1-D543-AEC8-F20A99E9B421}" type="datetimeFigureOut">
              <a:rPr lang="en-US" smtClean="0"/>
              <a:t>26/06/15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40528366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0B8D8E-ECF1-D543-AEC8-F20A99E9B421}" type="datetimeFigureOut">
              <a:rPr lang="en-US" smtClean="0"/>
              <a:t>26/06/15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2102126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10B8D8E-ECF1-D543-AEC8-F20A99E9B421}" type="datetimeFigureOut">
              <a:rPr lang="en-US" smtClean="0"/>
              <a:t>26/06/15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3845362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10B8D8E-ECF1-D543-AEC8-F20A99E9B421}" type="datetimeFigureOut">
              <a:rPr lang="en-US" smtClean="0"/>
              <a:t>26/06/15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73055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10B8D8E-ECF1-D543-AEC8-F20A99E9B421}" type="datetimeFigureOut">
              <a:rPr lang="en-US" smtClean="0"/>
              <a:t>26/06/15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1225185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10B8D8E-ECF1-D543-AEC8-F20A99E9B421}" type="datetimeFigureOut">
              <a:rPr lang="en-US" smtClean="0"/>
              <a:t>26/06/15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511526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B8D8E-ECF1-D543-AEC8-F20A99E9B421}" type="datetimeFigureOut">
              <a:rPr lang="en-US" smtClean="0"/>
              <a:t>26/06/15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11790539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0B8D8E-ECF1-D543-AEC8-F20A99E9B421}" type="datetimeFigureOut">
              <a:rPr lang="en-US" smtClean="0"/>
              <a:t>26/06/15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36803235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0B8D8E-ECF1-D543-AEC8-F20A99E9B421}" type="datetimeFigureOut">
              <a:rPr lang="en-US" smtClean="0"/>
              <a:t>26/06/15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221D4-917A-8441-A89E-4B2926C759CC}" type="slidenum">
              <a:rPr lang="en-US" smtClean="0"/>
              <a:t>‹#›</a:t>
            </a:fld>
            <a:endParaRPr lang="en-US"/>
          </a:p>
        </p:txBody>
      </p:sp>
    </p:spTree>
    <p:extLst>
      <p:ext uri="{BB962C8B-B14F-4D97-AF65-F5344CB8AC3E}">
        <p14:creationId xmlns:p14="http://schemas.microsoft.com/office/powerpoint/2010/main" val="3175638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B8D8E-ECF1-D543-AEC8-F20A99E9B421}" type="datetimeFigureOut">
              <a:rPr lang="en-US" smtClean="0"/>
              <a:t>26/06/15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221D4-917A-8441-A89E-4B2926C759CC}" type="slidenum">
              <a:rPr lang="en-US" smtClean="0"/>
              <a:t>‹#›</a:t>
            </a:fld>
            <a:endParaRPr lang="en-US"/>
          </a:p>
        </p:txBody>
      </p:sp>
    </p:spTree>
    <p:extLst>
      <p:ext uri="{BB962C8B-B14F-4D97-AF65-F5344CB8AC3E}">
        <p14:creationId xmlns:p14="http://schemas.microsoft.com/office/powerpoint/2010/main" val="264512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3049543"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2787" y="1"/>
            <a:ext cx="10275903" cy="6858000"/>
          </a:xfrm>
          <a:prstGeom prst="rect">
            <a:avLst/>
          </a:prstGeom>
        </p:spPr>
      </p:pic>
      <p:sp>
        <p:nvSpPr>
          <p:cNvPr id="5" name="TextBox 4"/>
          <p:cNvSpPr txBox="1"/>
          <p:nvPr/>
        </p:nvSpPr>
        <p:spPr>
          <a:xfrm>
            <a:off x="3258255" y="2527676"/>
            <a:ext cx="5885745" cy="2185214"/>
          </a:xfrm>
          <a:prstGeom prst="rect">
            <a:avLst/>
          </a:prstGeom>
          <a:noFill/>
        </p:spPr>
        <p:txBody>
          <a:bodyPr wrap="square" rtlCol="0">
            <a:spAutoFit/>
          </a:bodyPr>
          <a:lstStyle/>
          <a:p>
            <a:pPr algn="ctr"/>
            <a:r>
              <a:rPr lang="en-US" sz="4000" b="1" dirty="0" smtClean="0"/>
              <a:t>‘O Brave New World’:</a:t>
            </a:r>
          </a:p>
          <a:p>
            <a:pPr algn="ctr"/>
            <a:r>
              <a:rPr lang="en-US" sz="2400" b="1" dirty="0" smtClean="0"/>
              <a:t>NATE Conference 2015</a:t>
            </a:r>
          </a:p>
          <a:p>
            <a:pPr algn="ctr"/>
            <a:endParaRPr lang="en-US" sz="2400" b="1" dirty="0"/>
          </a:p>
          <a:p>
            <a:pPr algn="ctr"/>
            <a:r>
              <a:rPr lang="en-US" sz="2400" b="1" i="1" dirty="0" smtClean="0"/>
              <a:t>Geoff Barton</a:t>
            </a:r>
          </a:p>
          <a:p>
            <a:pPr algn="ctr"/>
            <a:r>
              <a:rPr lang="en-US" sz="2400" b="1" i="1" dirty="0" smtClean="0"/>
              <a:t>Head, King Edward VI School, Suffolk</a:t>
            </a:r>
          </a:p>
        </p:txBody>
      </p:sp>
      <p:sp>
        <p:nvSpPr>
          <p:cNvPr id="2" name="TextBox 1"/>
          <p:cNvSpPr txBox="1"/>
          <p:nvPr/>
        </p:nvSpPr>
        <p:spPr>
          <a:xfrm>
            <a:off x="-562787" y="6356578"/>
            <a:ext cx="10275903" cy="369332"/>
          </a:xfrm>
          <a:prstGeom prst="rect">
            <a:avLst/>
          </a:prstGeom>
          <a:noFill/>
        </p:spPr>
        <p:txBody>
          <a:bodyPr wrap="square" rtlCol="0">
            <a:spAutoFit/>
          </a:bodyPr>
          <a:lstStyle/>
          <a:p>
            <a:pPr algn="ctr"/>
            <a:r>
              <a:rPr lang="en-US" dirty="0" smtClean="0">
                <a:solidFill>
                  <a:schemeClr val="bg1"/>
                </a:solidFill>
              </a:rPr>
              <a:t>Download this presentation at </a:t>
            </a:r>
            <a:r>
              <a:rPr lang="en-US" dirty="0" err="1" smtClean="0">
                <a:solidFill>
                  <a:schemeClr val="bg1"/>
                </a:solidFill>
              </a:rPr>
              <a:t>www.</a:t>
            </a:r>
            <a:r>
              <a:rPr lang="en-US" u="sng" dirty="0" err="1" smtClean="0">
                <a:solidFill>
                  <a:schemeClr val="bg1"/>
                </a:solidFill>
              </a:rPr>
              <a:t>geoffbarton.co.uk</a:t>
            </a:r>
            <a:r>
              <a:rPr lang="en-US" dirty="0" smtClean="0">
                <a:solidFill>
                  <a:schemeClr val="bg1"/>
                </a:solidFill>
              </a:rPr>
              <a:t> (138) Twitter: @</a:t>
            </a:r>
            <a:r>
              <a:rPr lang="en-US" dirty="0" err="1" smtClean="0">
                <a:solidFill>
                  <a:schemeClr val="bg1"/>
                </a:solidFill>
              </a:rPr>
              <a:t>RealGeoffBarton</a:t>
            </a:r>
            <a:endParaRPr lang="en-US" dirty="0">
              <a:solidFill>
                <a:schemeClr val="bg1"/>
              </a:solidFill>
            </a:endParaRPr>
          </a:p>
        </p:txBody>
      </p:sp>
    </p:spTree>
    <p:extLst>
      <p:ext uri="{BB962C8B-B14F-4D97-AF65-F5344CB8AC3E}">
        <p14:creationId xmlns:p14="http://schemas.microsoft.com/office/powerpoint/2010/main" val="35630131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25 at 23.49.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92530">
            <a:off x="609059" y="142537"/>
            <a:ext cx="4371633" cy="6858000"/>
          </a:xfrm>
          <a:prstGeom prst="rect">
            <a:avLst/>
          </a:prstGeom>
        </p:spPr>
      </p:pic>
      <p:pic>
        <p:nvPicPr>
          <p:cNvPr id="4" name="Picture 3" descr="Screen Shot 2015-06-25 at 23.51.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0165">
            <a:off x="2210248" y="270838"/>
            <a:ext cx="6568507" cy="6858000"/>
          </a:xfrm>
          <a:prstGeom prst="rect">
            <a:avLst/>
          </a:prstGeom>
        </p:spPr>
      </p:pic>
      <p:pic>
        <p:nvPicPr>
          <p:cNvPr id="5" name="Picture 4" descr="Screen Shot 2015-06-26 at 03.04.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8432">
            <a:off x="3048361" y="703509"/>
            <a:ext cx="5960046" cy="6858000"/>
          </a:xfrm>
          <a:prstGeom prst="rect">
            <a:avLst/>
          </a:prstGeom>
        </p:spPr>
      </p:pic>
      <p:pic>
        <p:nvPicPr>
          <p:cNvPr id="6" name="Picture 5" descr="Screen Shot 2015-06-26 at 03.03.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01418">
            <a:off x="2361013" y="681789"/>
            <a:ext cx="5232250" cy="5296493"/>
          </a:xfrm>
          <a:prstGeom prst="rect">
            <a:avLst/>
          </a:prstGeom>
        </p:spPr>
      </p:pic>
    </p:spTree>
    <p:extLst>
      <p:ext uri="{BB962C8B-B14F-4D97-AF65-F5344CB8AC3E}">
        <p14:creationId xmlns:p14="http://schemas.microsoft.com/office/powerpoint/2010/main" val="2975098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146" y="2471833"/>
            <a:ext cx="7578873" cy="923330"/>
          </a:xfrm>
          <a:prstGeom prst="rect">
            <a:avLst/>
          </a:prstGeom>
          <a:noFill/>
        </p:spPr>
        <p:txBody>
          <a:bodyPr wrap="square" rtlCol="0">
            <a:spAutoFit/>
          </a:bodyPr>
          <a:lstStyle/>
          <a:p>
            <a:pPr algn="ctr"/>
            <a:r>
              <a:rPr lang="en-US" sz="5400" dirty="0" smtClean="0"/>
              <a:t>Testing times</a:t>
            </a:r>
            <a:endParaRPr lang="en-US" sz="5400" dirty="0"/>
          </a:p>
        </p:txBody>
      </p:sp>
    </p:spTree>
    <p:extLst>
      <p:ext uri="{BB962C8B-B14F-4D97-AF65-F5344CB8AC3E}">
        <p14:creationId xmlns:p14="http://schemas.microsoft.com/office/powerpoint/2010/main" val="1332288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609600" y="1752600"/>
            <a:ext cx="403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ja-JP" altLang="en-US" sz="3600" dirty="0"/>
              <a:t>“</a:t>
            </a:r>
            <a:r>
              <a:rPr lang="en-US" altLang="ja-JP" sz="3600" dirty="0"/>
              <a:t>Those who stand for nothing fall for anything</a:t>
            </a:r>
            <a:r>
              <a:rPr lang="ja-JP" altLang="en-US" sz="3600" dirty="0"/>
              <a:t>”</a:t>
            </a:r>
            <a:endParaRPr lang="en-US" sz="3600" dirty="0"/>
          </a:p>
        </p:txBody>
      </p:sp>
      <p:sp>
        <p:nvSpPr>
          <p:cNvPr id="6" name="TextBox 5"/>
          <p:cNvSpPr txBox="1">
            <a:spLocks noChangeArrowheads="1"/>
          </p:cNvSpPr>
          <p:nvPr/>
        </p:nvSpPr>
        <p:spPr bwMode="auto">
          <a:xfrm>
            <a:off x="685800" y="49530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2000">
                <a:solidFill>
                  <a:srgbClr val="0000FF"/>
                </a:solidFill>
              </a:rPr>
              <a:t>Alexander Hamilton</a:t>
            </a:r>
            <a:endParaRPr lang="en-GB" sz="3600"/>
          </a:p>
          <a:p>
            <a:r>
              <a:rPr lang="en-GB" sz="2000" i="1">
                <a:solidFill>
                  <a:srgbClr val="0000FF"/>
                </a:solidFill>
              </a:rPr>
              <a:t>Founding Father, 1755-1803</a:t>
            </a:r>
            <a:endParaRPr lang="en-US" sz="2000" i="1">
              <a:solidFill>
                <a:srgbClr val="0000FF"/>
              </a:solidFill>
            </a:endParaRPr>
          </a:p>
        </p:txBody>
      </p:sp>
      <p:pic>
        <p:nvPicPr>
          <p:cNvPr id="29701" name="Picture 7" descr="AmericanRevolutionAlexanderHamilt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773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6313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26 at 04.23.54.png"/>
          <p:cNvPicPr>
            <a:picLocks noChangeAspect="1"/>
          </p:cNvPicPr>
          <p:nvPr/>
        </p:nvPicPr>
        <p:blipFill rotWithShape="1">
          <a:blip r:embed="rId2">
            <a:extLst>
              <a:ext uri="{28A0092B-C50C-407E-A947-70E740481C1C}">
                <a14:useLocalDpi xmlns:a14="http://schemas.microsoft.com/office/drawing/2010/main" val="0"/>
              </a:ext>
            </a:extLst>
          </a:blip>
          <a:srcRect t="1602"/>
          <a:stretch/>
        </p:blipFill>
        <p:spPr>
          <a:xfrm>
            <a:off x="4211237" y="427612"/>
            <a:ext cx="5054600" cy="5998339"/>
          </a:xfrm>
          <a:prstGeom prst="rect">
            <a:avLst/>
          </a:prstGeom>
        </p:spPr>
      </p:pic>
      <p:sp>
        <p:nvSpPr>
          <p:cNvPr id="2" name="TextBox 1"/>
          <p:cNvSpPr txBox="1"/>
          <p:nvPr/>
        </p:nvSpPr>
        <p:spPr>
          <a:xfrm>
            <a:off x="0" y="2167499"/>
            <a:ext cx="4976150" cy="1754327"/>
          </a:xfrm>
          <a:prstGeom prst="rect">
            <a:avLst/>
          </a:prstGeom>
          <a:noFill/>
        </p:spPr>
        <p:txBody>
          <a:bodyPr wrap="square" rtlCol="0">
            <a:spAutoFit/>
          </a:bodyPr>
          <a:lstStyle/>
          <a:p>
            <a:pPr algn="ctr"/>
            <a:r>
              <a:rPr lang="en-US" sz="5400" dirty="0" smtClean="0"/>
              <a:t>‘The Preachers of Culture’</a:t>
            </a:r>
            <a:endParaRPr lang="en-US" sz="5400" dirty="0"/>
          </a:p>
        </p:txBody>
      </p:sp>
    </p:spTree>
    <p:extLst>
      <p:ext uri="{BB962C8B-B14F-4D97-AF65-F5344CB8AC3E}">
        <p14:creationId xmlns:p14="http://schemas.microsoft.com/office/powerpoint/2010/main" val="2771249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2"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0781" y="-139568"/>
            <a:ext cx="11285326" cy="7173772"/>
          </a:xfrm>
          <a:prstGeom prst="rect">
            <a:avLst/>
          </a:prstGeom>
        </p:spPr>
      </p:pic>
      <p:sp>
        <p:nvSpPr>
          <p:cNvPr id="2" name="TextBox 1"/>
          <p:cNvSpPr txBox="1"/>
          <p:nvPr/>
        </p:nvSpPr>
        <p:spPr>
          <a:xfrm>
            <a:off x="894152" y="1477207"/>
            <a:ext cx="4859522" cy="2062103"/>
          </a:xfrm>
          <a:prstGeom prst="rect">
            <a:avLst/>
          </a:prstGeom>
          <a:noFill/>
        </p:spPr>
        <p:txBody>
          <a:bodyPr wrap="square" rtlCol="0">
            <a:spAutoFit/>
          </a:bodyPr>
          <a:lstStyle/>
          <a:p>
            <a:r>
              <a:rPr lang="en-US" sz="3200" dirty="0">
                <a:solidFill>
                  <a:srgbClr val="000000"/>
                </a:solidFill>
              </a:rPr>
              <a:t>You taught me language, and my profit on ’t</a:t>
            </a:r>
          </a:p>
          <a:p>
            <a:r>
              <a:rPr lang="en-US" sz="3200" dirty="0">
                <a:solidFill>
                  <a:srgbClr val="000000"/>
                </a:solidFill>
              </a:rPr>
              <a:t>Is I know how to curse.	</a:t>
            </a:r>
          </a:p>
          <a:p>
            <a:endParaRPr lang="en-US" sz="3200" dirty="0">
              <a:solidFill>
                <a:srgbClr val="000000"/>
              </a:solidFill>
            </a:endParaRPr>
          </a:p>
        </p:txBody>
      </p:sp>
    </p:spTree>
    <p:extLst>
      <p:ext uri="{BB962C8B-B14F-4D97-AF65-F5344CB8AC3E}">
        <p14:creationId xmlns:p14="http://schemas.microsoft.com/office/powerpoint/2010/main" val="54575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542" y="731704"/>
            <a:ext cx="3948192" cy="4247317"/>
          </a:xfrm>
          <a:prstGeom prst="rect">
            <a:avLst/>
          </a:prstGeom>
          <a:noFill/>
        </p:spPr>
        <p:txBody>
          <a:bodyPr wrap="square" rtlCol="0">
            <a:spAutoFit/>
          </a:bodyPr>
          <a:lstStyle/>
          <a:p>
            <a:r>
              <a:rPr lang="en-US" sz="5400" dirty="0"/>
              <a:t>‘No one can make you feel inferior without your consent</a:t>
            </a:r>
            <a:r>
              <a:rPr lang="en-US" sz="5400" dirty="0" smtClean="0"/>
              <a:t>’</a:t>
            </a:r>
            <a:endParaRPr lang="en-US" sz="5400" dirty="0"/>
          </a:p>
        </p:txBody>
      </p:sp>
      <p:sp>
        <p:nvSpPr>
          <p:cNvPr id="3" name="TextBox 2"/>
          <p:cNvSpPr txBox="1"/>
          <p:nvPr/>
        </p:nvSpPr>
        <p:spPr>
          <a:xfrm>
            <a:off x="-394765" y="5478217"/>
            <a:ext cx="5231499" cy="584776"/>
          </a:xfrm>
          <a:prstGeom prst="rect">
            <a:avLst/>
          </a:prstGeom>
          <a:noFill/>
        </p:spPr>
        <p:txBody>
          <a:bodyPr wrap="square" rtlCol="0">
            <a:spAutoFit/>
          </a:bodyPr>
          <a:lstStyle/>
          <a:p>
            <a:pPr algn="r"/>
            <a:r>
              <a:rPr lang="en-US" sz="3200" dirty="0" smtClean="0"/>
              <a:t>Eleanor Roosevelt</a:t>
            </a:r>
            <a:endParaRPr lang="en-GB" sz="3200" dirty="0"/>
          </a:p>
        </p:txBody>
      </p:sp>
      <p:pic>
        <p:nvPicPr>
          <p:cNvPr id="4" name="Picture 3" descr="Screen Shot 2015-06-25 at 15.48.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705" y="1158961"/>
            <a:ext cx="3180810" cy="4131126"/>
          </a:xfrm>
          <a:prstGeom prst="rect">
            <a:avLst/>
          </a:prstGeom>
        </p:spPr>
      </p:pic>
    </p:spTree>
    <p:extLst>
      <p:ext uri="{BB962C8B-B14F-4D97-AF65-F5344CB8AC3E}">
        <p14:creationId xmlns:p14="http://schemas.microsoft.com/office/powerpoint/2010/main" val="36913237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229"/>
            <a:ext cx="9144000" cy="5401479"/>
          </a:xfrm>
          <a:prstGeom prst="rect">
            <a:avLst/>
          </a:prstGeom>
          <a:noFill/>
        </p:spPr>
        <p:txBody>
          <a:bodyPr wrap="square" rtlCol="0">
            <a:spAutoFit/>
          </a:bodyPr>
          <a:lstStyle/>
          <a:p>
            <a:pPr algn="ctr"/>
            <a:r>
              <a:rPr lang="en-US" sz="11500" dirty="0" smtClean="0"/>
              <a:t>1: What is English for at your school?</a:t>
            </a:r>
            <a:endParaRPr lang="en-US" sz="11500" dirty="0"/>
          </a:p>
        </p:txBody>
      </p:sp>
    </p:spTree>
    <p:extLst>
      <p:ext uri="{BB962C8B-B14F-4D97-AF65-F5344CB8AC3E}">
        <p14:creationId xmlns:p14="http://schemas.microsoft.com/office/powerpoint/2010/main" val="3534680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229"/>
            <a:ext cx="9144000" cy="5401479"/>
          </a:xfrm>
          <a:prstGeom prst="rect">
            <a:avLst/>
          </a:prstGeom>
          <a:noFill/>
        </p:spPr>
        <p:txBody>
          <a:bodyPr wrap="square" rtlCol="0">
            <a:spAutoFit/>
          </a:bodyPr>
          <a:lstStyle/>
          <a:p>
            <a:pPr algn="ctr"/>
            <a:r>
              <a:rPr lang="en-US" sz="11500" dirty="0"/>
              <a:t>2</a:t>
            </a:r>
            <a:r>
              <a:rPr lang="en-US" sz="11500" dirty="0" smtClean="0"/>
              <a:t>: What kind of learners are we creating?</a:t>
            </a:r>
            <a:endParaRPr lang="en-US" sz="11500" dirty="0"/>
          </a:p>
        </p:txBody>
      </p:sp>
    </p:spTree>
    <p:extLst>
      <p:ext uri="{BB962C8B-B14F-4D97-AF65-F5344CB8AC3E}">
        <p14:creationId xmlns:p14="http://schemas.microsoft.com/office/powerpoint/2010/main" val="3377760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5350"/>
            <a:ext cx="9144000" cy="3631763"/>
          </a:xfrm>
          <a:prstGeom prst="rect">
            <a:avLst/>
          </a:prstGeom>
          <a:noFill/>
        </p:spPr>
        <p:txBody>
          <a:bodyPr wrap="square" rtlCol="0">
            <a:spAutoFit/>
          </a:bodyPr>
          <a:lstStyle/>
          <a:p>
            <a:pPr algn="ctr"/>
            <a:r>
              <a:rPr lang="en-US" sz="11500" dirty="0" smtClean="0"/>
              <a:t>3: What kind of readers?</a:t>
            </a:r>
            <a:endParaRPr lang="en-US" sz="11500" dirty="0"/>
          </a:p>
        </p:txBody>
      </p:sp>
    </p:spTree>
    <p:extLst>
      <p:ext uri="{BB962C8B-B14F-4D97-AF65-F5344CB8AC3E}">
        <p14:creationId xmlns:p14="http://schemas.microsoft.com/office/powerpoint/2010/main" val="285506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5350"/>
            <a:ext cx="9144000" cy="3631763"/>
          </a:xfrm>
          <a:prstGeom prst="rect">
            <a:avLst/>
          </a:prstGeom>
          <a:noFill/>
        </p:spPr>
        <p:txBody>
          <a:bodyPr wrap="square" rtlCol="0">
            <a:spAutoFit/>
          </a:bodyPr>
          <a:lstStyle/>
          <a:p>
            <a:pPr algn="ctr"/>
            <a:r>
              <a:rPr lang="en-US" sz="11500" dirty="0" smtClean="0"/>
              <a:t>4: What kind of writers?</a:t>
            </a:r>
            <a:endParaRPr lang="en-US" sz="11500" dirty="0"/>
          </a:p>
        </p:txBody>
      </p:sp>
    </p:spTree>
    <p:extLst>
      <p:ext uri="{BB962C8B-B14F-4D97-AF65-F5344CB8AC3E}">
        <p14:creationId xmlns:p14="http://schemas.microsoft.com/office/powerpoint/2010/main" val="8677389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2665" y="797208"/>
            <a:ext cx="3338729" cy="4893647"/>
          </a:xfrm>
          <a:prstGeom prst="rect">
            <a:avLst/>
          </a:prstGeom>
          <a:noFill/>
        </p:spPr>
        <p:txBody>
          <a:bodyPr wrap="square" rtlCol="0">
            <a:spAutoFit/>
          </a:bodyPr>
          <a:lstStyle/>
          <a:p>
            <a:r>
              <a:rPr lang="en-US" sz="2400" b="1" dirty="0" smtClean="0"/>
              <a:t>Miranda</a:t>
            </a:r>
            <a:r>
              <a:rPr lang="en-US" sz="2400" dirty="0" smtClean="0"/>
              <a:t>:</a:t>
            </a:r>
          </a:p>
          <a:p>
            <a:endParaRPr lang="en-US" sz="2400" i="1" dirty="0" smtClean="0"/>
          </a:p>
          <a:p>
            <a:r>
              <a:rPr lang="en-US" sz="2400" i="1" dirty="0" smtClean="0"/>
              <a:t>“O</a:t>
            </a:r>
            <a:r>
              <a:rPr lang="en-US" sz="2400" i="1" dirty="0"/>
              <a:t>, wonder</a:t>
            </a:r>
            <a:r>
              <a:rPr lang="en-US" sz="2400" i="1" dirty="0" smtClean="0"/>
              <a:t>!                 How </a:t>
            </a:r>
            <a:r>
              <a:rPr lang="en-US" sz="2400" i="1" dirty="0"/>
              <a:t>many goodly creatures are there </a:t>
            </a:r>
            <a:r>
              <a:rPr lang="en-US" sz="2400" i="1" dirty="0" err="1"/>
              <a:t>here</a:t>
            </a:r>
            <a:r>
              <a:rPr lang="en-US" sz="2400" i="1" dirty="0" err="1" smtClean="0"/>
              <a:t>!How</a:t>
            </a:r>
            <a:r>
              <a:rPr lang="en-US" sz="2400" i="1" dirty="0" smtClean="0"/>
              <a:t> </a:t>
            </a:r>
            <a:r>
              <a:rPr lang="en-US" sz="2400" i="1" dirty="0"/>
              <a:t>beauteous mankind is! O brave new world</a:t>
            </a:r>
            <a:r>
              <a:rPr lang="en-US" sz="2400" i="1" dirty="0" smtClean="0"/>
              <a:t>, That </a:t>
            </a:r>
            <a:r>
              <a:rPr lang="en-US" sz="2400" i="1" dirty="0"/>
              <a:t>has such people </a:t>
            </a:r>
            <a:r>
              <a:rPr lang="en-US" sz="2400" i="1" dirty="0" err="1"/>
              <a:t>in't</a:t>
            </a:r>
            <a:r>
              <a:rPr lang="en-US" sz="2400" i="1" dirty="0"/>
              <a:t>!</a:t>
            </a:r>
            <a:r>
              <a:rPr lang="en-US" sz="2400" i="1" dirty="0" smtClean="0"/>
              <a:t>”</a:t>
            </a:r>
            <a:endParaRPr lang="en-US" sz="2400" i="1" dirty="0"/>
          </a:p>
          <a:p>
            <a:endParaRPr lang="en-US" sz="2400" b="1" i="1" dirty="0"/>
          </a:p>
          <a:p>
            <a:r>
              <a:rPr lang="en-US" sz="2400" b="1" i="1" dirty="0" smtClean="0"/>
              <a:t>Prospero:</a:t>
            </a:r>
          </a:p>
          <a:p>
            <a:r>
              <a:rPr lang="en-US" sz="2400" i="1" dirty="0" smtClean="0"/>
              <a:t>	</a:t>
            </a:r>
          </a:p>
          <a:p>
            <a:r>
              <a:rPr lang="en-US" sz="2400" i="1" dirty="0" smtClean="0"/>
              <a:t>“</a:t>
            </a:r>
            <a:r>
              <a:rPr lang="en-US" sz="2400" i="1" dirty="0" err="1" smtClean="0"/>
              <a:t>’Tis</a:t>
            </a:r>
            <a:r>
              <a:rPr lang="en-US" sz="2400" i="1" dirty="0" smtClean="0"/>
              <a:t> new to thee”</a:t>
            </a:r>
            <a:endParaRPr lang="en-US" sz="2400" i="1" dirty="0"/>
          </a:p>
        </p:txBody>
      </p:sp>
      <p:pic>
        <p:nvPicPr>
          <p:cNvPr id="4" name="Picture 3"/>
          <p:cNvPicPr>
            <a:picLocks noChangeAspect="1"/>
          </p:cNvPicPr>
          <p:nvPr/>
        </p:nvPicPr>
        <p:blipFill>
          <a:blip r:embed="rId2"/>
          <a:stretch>
            <a:fillRect/>
          </a:stretch>
        </p:blipFill>
        <p:spPr>
          <a:xfrm>
            <a:off x="0" y="0"/>
            <a:ext cx="5100638" cy="6858000"/>
          </a:xfrm>
          <a:prstGeom prst="rect">
            <a:avLst/>
          </a:prstGeom>
        </p:spPr>
      </p:pic>
    </p:spTree>
    <p:extLst>
      <p:ext uri="{BB962C8B-B14F-4D97-AF65-F5344CB8AC3E}">
        <p14:creationId xmlns:p14="http://schemas.microsoft.com/office/powerpoint/2010/main" val="620640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95"/>
            <a:ext cx="9144000" cy="4524315"/>
          </a:xfrm>
          <a:prstGeom prst="rect">
            <a:avLst/>
          </a:prstGeom>
          <a:noFill/>
        </p:spPr>
        <p:txBody>
          <a:bodyPr wrap="square" rtlCol="0">
            <a:spAutoFit/>
          </a:bodyPr>
          <a:lstStyle/>
          <a:p>
            <a:pPr algn="ctr"/>
            <a:r>
              <a:rPr lang="en-US" sz="9600" dirty="0" smtClean="0"/>
              <a:t>5: What kind of teachers are we developing?</a:t>
            </a:r>
            <a:endParaRPr lang="en-US" sz="9600" dirty="0"/>
          </a:p>
        </p:txBody>
      </p:sp>
    </p:spTree>
    <p:extLst>
      <p:ext uri="{BB962C8B-B14F-4D97-AF65-F5344CB8AC3E}">
        <p14:creationId xmlns:p14="http://schemas.microsoft.com/office/powerpoint/2010/main" val="4023157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43" y="558044"/>
            <a:ext cx="9144000" cy="584776"/>
          </a:xfrm>
          <a:prstGeom prst="rect">
            <a:avLst/>
          </a:prstGeom>
          <a:noFill/>
        </p:spPr>
        <p:txBody>
          <a:bodyPr wrap="square" rtlCol="0">
            <a:spAutoFit/>
          </a:bodyPr>
          <a:lstStyle/>
          <a:p>
            <a:r>
              <a:rPr lang="en-US" sz="3200" dirty="0" smtClean="0"/>
              <a:t>1: What is English at your school for?</a:t>
            </a:r>
            <a:endParaRPr lang="en-US" sz="3200" dirty="0"/>
          </a:p>
        </p:txBody>
      </p:sp>
      <p:sp>
        <p:nvSpPr>
          <p:cNvPr id="3" name="TextBox 2"/>
          <p:cNvSpPr txBox="1"/>
          <p:nvPr/>
        </p:nvSpPr>
        <p:spPr>
          <a:xfrm>
            <a:off x="537244" y="1505643"/>
            <a:ext cx="8137884" cy="4524315"/>
          </a:xfrm>
          <a:prstGeom prst="rect">
            <a:avLst/>
          </a:prstGeom>
          <a:noFill/>
        </p:spPr>
        <p:txBody>
          <a:bodyPr wrap="square" rtlCol="0">
            <a:spAutoFit/>
          </a:bodyPr>
          <a:lstStyle/>
          <a:p>
            <a:pPr marL="457200" indent="-457200">
              <a:buFont typeface="Arial"/>
              <a:buChar char="•"/>
            </a:pPr>
            <a:r>
              <a:rPr lang="en-US" sz="3200" dirty="0" smtClean="0"/>
              <a:t>What does English </a:t>
            </a:r>
            <a:r>
              <a:rPr lang="en-US" sz="3200" b="1" dirty="0" smtClean="0"/>
              <a:t>distinctively</a:t>
            </a:r>
            <a:r>
              <a:rPr lang="en-US" sz="3200" dirty="0" smtClean="0"/>
              <a:t> add to the culture of your school?</a:t>
            </a:r>
          </a:p>
          <a:p>
            <a:pPr marL="457200" indent="-457200">
              <a:buFont typeface="Arial"/>
              <a:buChar char="•"/>
            </a:pPr>
            <a:r>
              <a:rPr lang="en-US" sz="3200" dirty="0" smtClean="0"/>
              <a:t>What are the </a:t>
            </a:r>
            <a:r>
              <a:rPr lang="en-US" sz="3200" b="1" dirty="0" smtClean="0"/>
              <a:t>non-negotiable </a:t>
            </a:r>
            <a:r>
              <a:rPr lang="en-US" sz="3200" dirty="0" smtClean="0"/>
              <a:t>activities and texts of your curriculum?</a:t>
            </a:r>
          </a:p>
          <a:p>
            <a:pPr marL="457200" indent="-457200">
              <a:buFont typeface="Arial"/>
              <a:buChar char="•"/>
            </a:pPr>
            <a:r>
              <a:rPr lang="en-US" sz="3200" dirty="0" smtClean="0"/>
              <a:t>Does it combine </a:t>
            </a:r>
            <a:r>
              <a:rPr lang="en-US" sz="3200" b="1" dirty="0" smtClean="0"/>
              <a:t>depth with breadth</a:t>
            </a:r>
            <a:r>
              <a:rPr lang="en-US" sz="3200" dirty="0" smtClean="0"/>
              <a:t>?</a:t>
            </a:r>
          </a:p>
          <a:p>
            <a:pPr marL="457200" indent="-457200">
              <a:buFont typeface="Arial"/>
              <a:buChar char="•"/>
            </a:pPr>
            <a:r>
              <a:rPr lang="en-US" sz="3200" dirty="0" smtClean="0"/>
              <a:t>Does it relate to your distinctive </a:t>
            </a:r>
            <a:r>
              <a:rPr lang="en-US" sz="3200" b="1" dirty="0" smtClean="0"/>
              <a:t>context</a:t>
            </a:r>
            <a:r>
              <a:rPr lang="en-US" sz="3200" dirty="0" smtClean="0"/>
              <a:t>?</a:t>
            </a:r>
          </a:p>
          <a:p>
            <a:pPr marL="457200" indent="-457200">
              <a:buFont typeface="Arial"/>
              <a:buChar char="•"/>
            </a:pPr>
            <a:r>
              <a:rPr lang="en-US" sz="3200" dirty="0" smtClean="0"/>
              <a:t>Does it </a:t>
            </a:r>
            <a:r>
              <a:rPr lang="en-US" sz="3200" b="1" dirty="0" smtClean="0"/>
              <a:t>challenge</a:t>
            </a:r>
            <a:r>
              <a:rPr lang="en-US" sz="3200" dirty="0" smtClean="0"/>
              <a:t> students linguistically and conceptually more than they might expect?</a:t>
            </a:r>
          </a:p>
          <a:p>
            <a:pPr marL="457200" indent="-457200">
              <a:buFont typeface="Arial"/>
              <a:buChar char="•"/>
            </a:pPr>
            <a:r>
              <a:rPr lang="en-US" sz="3200" dirty="0" smtClean="0"/>
              <a:t>Does it raise </a:t>
            </a:r>
            <a:r>
              <a:rPr lang="en-US" sz="3200" b="1" dirty="0" smtClean="0"/>
              <a:t>aspirations</a:t>
            </a:r>
            <a:r>
              <a:rPr lang="en-US" sz="3200" dirty="0" smtClean="0"/>
              <a:t> for the ‘word poor’?</a:t>
            </a:r>
          </a:p>
        </p:txBody>
      </p:sp>
      <p:cxnSp>
        <p:nvCxnSpPr>
          <p:cNvPr id="5" name="Straight Connector 4"/>
          <p:cNvCxnSpPr/>
          <p:nvPr/>
        </p:nvCxnSpPr>
        <p:spPr>
          <a:xfrm>
            <a:off x="309924" y="1142820"/>
            <a:ext cx="836520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095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3"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43" y="558044"/>
            <a:ext cx="9144000" cy="584776"/>
          </a:xfrm>
          <a:prstGeom prst="rect">
            <a:avLst/>
          </a:prstGeom>
          <a:noFill/>
        </p:spPr>
        <p:txBody>
          <a:bodyPr wrap="square" rtlCol="0">
            <a:spAutoFit/>
          </a:bodyPr>
          <a:lstStyle/>
          <a:p>
            <a:r>
              <a:rPr lang="en-US" sz="3200" dirty="0"/>
              <a:t>2</a:t>
            </a:r>
            <a:r>
              <a:rPr lang="en-US" sz="3200" dirty="0" smtClean="0"/>
              <a:t>: What kind of learners are we creating?</a:t>
            </a:r>
            <a:endParaRPr lang="en-US" sz="3200" dirty="0"/>
          </a:p>
        </p:txBody>
      </p:sp>
      <p:sp>
        <p:nvSpPr>
          <p:cNvPr id="3" name="TextBox 2"/>
          <p:cNvSpPr txBox="1"/>
          <p:nvPr/>
        </p:nvSpPr>
        <p:spPr>
          <a:xfrm>
            <a:off x="511327" y="1518614"/>
            <a:ext cx="8313564" cy="5016757"/>
          </a:xfrm>
          <a:prstGeom prst="rect">
            <a:avLst/>
          </a:prstGeom>
          <a:noFill/>
        </p:spPr>
        <p:txBody>
          <a:bodyPr wrap="square" rtlCol="0">
            <a:spAutoFit/>
          </a:bodyPr>
          <a:lstStyle/>
          <a:p>
            <a:pPr marL="457200" indent="-457200">
              <a:buFont typeface="Arial"/>
              <a:buChar char="•"/>
            </a:pPr>
            <a:r>
              <a:rPr lang="en-US" sz="3200" dirty="0" smtClean="0"/>
              <a:t>Does English pass the </a:t>
            </a:r>
            <a:r>
              <a:rPr lang="en-US" sz="3200" b="1" dirty="0" smtClean="0"/>
              <a:t>Google test</a:t>
            </a:r>
            <a:r>
              <a:rPr lang="en-US" sz="3200" dirty="0" smtClean="0"/>
              <a:t>?</a:t>
            </a:r>
          </a:p>
          <a:p>
            <a:pPr marL="457200" indent="-457200">
              <a:buFont typeface="Arial"/>
              <a:buChar char="•"/>
            </a:pPr>
            <a:r>
              <a:rPr lang="en-US" sz="3200" dirty="0" smtClean="0"/>
              <a:t>The </a:t>
            </a:r>
            <a:r>
              <a:rPr lang="en-US" sz="3200" b="1" dirty="0" smtClean="0"/>
              <a:t>past</a:t>
            </a:r>
            <a:r>
              <a:rPr lang="en-US" sz="3200" dirty="0" smtClean="0"/>
              <a:t> illuminating the </a:t>
            </a:r>
            <a:r>
              <a:rPr lang="en-US" sz="3200" b="1" dirty="0" smtClean="0"/>
              <a:t>present</a:t>
            </a:r>
            <a:r>
              <a:rPr lang="en-US" sz="3200" dirty="0" smtClean="0"/>
              <a:t>?</a:t>
            </a:r>
          </a:p>
          <a:p>
            <a:pPr marL="457200" indent="-457200">
              <a:buFont typeface="Arial"/>
              <a:buChar char="•"/>
            </a:pPr>
            <a:r>
              <a:rPr lang="en-US" sz="3200" b="1" dirty="0" smtClean="0"/>
              <a:t>‘Soft’ skills</a:t>
            </a:r>
            <a:r>
              <a:rPr lang="en-US" sz="3200" dirty="0" smtClean="0"/>
              <a:t>: teamwork, problem-solving, resilience, debating, journalism?</a:t>
            </a:r>
          </a:p>
          <a:p>
            <a:pPr marL="457200" indent="-457200">
              <a:buFont typeface="Arial"/>
              <a:buChar char="•"/>
            </a:pPr>
            <a:r>
              <a:rPr lang="en-US" sz="3200" dirty="0" smtClean="0"/>
              <a:t>Equip them with the </a:t>
            </a:r>
            <a:r>
              <a:rPr lang="en-US" sz="3200" b="1" dirty="0" smtClean="0"/>
              <a:t>language of power</a:t>
            </a:r>
            <a:r>
              <a:rPr lang="en-US" sz="3200" dirty="0" smtClean="0"/>
              <a:t>?</a:t>
            </a:r>
          </a:p>
          <a:p>
            <a:pPr marL="457200" indent="-457200">
              <a:buFont typeface="Arial"/>
              <a:buChar char="•"/>
            </a:pPr>
            <a:r>
              <a:rPr lang="en-US" sz="3200" dirty="0" smtClean="0"/>
              <a:t>Relish for &amp; curiosity about the endless </a:t>
            </a:r>
            <a:r>
              <a:rPr lang="en-US" sz="3200" b="1" dirty="0" smtClean="0"/>
              <a:t>playfulness</a:t>
            </a:r>
            <a:r>
              <a:rPr lang="en-US" sz="3200" dirty="0" smtClean="0"/>
              <a:t> of language</a:t>
            </a:r>
          </a:p>
          <a:p>
            <a:pPr marL="457200" indent="-457200">
              <a:buFont typeface="Arial"/>
              <a:buChar char="•"/>
            </a:pPr>
            <a:r>
              <a:rPr lang="en-US" sz="3200" dirty="0" smtClean="0"/>
              <a:t>Assisting the ‘</a:t>
            </a:r>
            <a:r>
              <a:rPr lang="en-US" sz="3200" b="1" dirty="0" smtClean="0"/>
              <a:t>word poor</a:t>
            </a:r>
            <a:r>
              <a:rPr lang="en-US" sz="3200" dirty="0" smtClean="0"/>
              <a:t>’ alongside the ‘word rich’?</a:t>
            </a:r>
          </a:p>
          <a:p>
            <a:pPr marL="457200" indent="-457200">
              <a:buFont typeface="Arial"/>
              <a:buChar char="•"/>
            </a:pPr>
            <a:endParaRPr lang="en-US" sz="3200" dirty="0"/>
          </a:p>
        </p:txBody>
      </p:sp>
      <p:cxnSp>
        <p:nvCxnSpPr>
          <p:cNvPr id="5" name="Straight Connector 4"/>
          <p:cNvCxnSpPr/>
          <p:nvPr/>
        </p:nvCxnSpPr>
        <p:spPr>
          <a:xfrm>
            <a:off x="309924" y="1142820"/>
            <a:ext cx="836520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869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3"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4522" y="2241786"/>
            <a:ext cx="6821722" cy="1754327"/>
          </a:xfrm>
          <a:prstGeom prst="rect">
            <a:avLst/>
          </a:prstGeom>
          <a:noFill/>
        </p:spPr>
        <p:txBody>
          <a:bodyPr wrap="square" rtlCol="0">
            <a:spAutoFit/>
          </a:bodyPr>
          <a:lstStyle/>
          <a:p>
            <a:pPr algn="ctr"/>
            <a:r>
              <a:rPr lang="en-GB" sz="5400" i="1" dirty="0" smtClean="0"/>
              <a:t>The past illuminating the present</a:t>
            </a:r>
            <a:endParaRPr lang="en-US" sz="4400" dirty="0"/>
          </a:p>
        </p:txBody>
      </p:sp>
    </p:spTree>
    <p:extLst>
      <p:ext uri="{BB962C8B-B14F-4D97-AF65-F5344CB8AC3E}">
        <p14:creationId xmlns:p14="http://schemas.microsoft.com/office/powerpoint/2010/main" val="2679579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26 at 03.4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72"/>
            <a:ext cx="9144000" cy="6360637"/>
          </a:xfrm>
          <a:prstGeom prst="rect">
            <a:avLst/>
          </a:prstGeom>
        </p:spPr>
      </p:pic>
    </p:spTree>
    <p:extLst>
      <p:ext uri="{BB962C8B-B14F-4D97-AF65-F5344CB8AC3E}">
        <p14:creationId xmlns:p14="http://schemas.microsoft.com/office/powerpoint/2010/main" val="3052147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6-26 at 03.4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48">
            <a:off x="1218120" y="1994117"/>
            <a:ext cx="7302500" cy="2413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80744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43" y="558044"/>
            <a:ext cx="9144000" cy="584776"/>
          </a:xfrm>
          <a:prstGeom prst="rect">
            <a:avLst/>
          </a:prstGeom>
          <a:noFill/>
        </p:spPr>
        <p:txBody>
          <a:bodyPr wrap="square" rtlCol="0">
            <a:spAutoFit/>
          </a:bodyPr>
          <a:lstStyle/>
          <a:p>
            <a:r>
              <a:rPr lang="en-US" sz="3200" dirty="0" smtClean="0"/>
              <a:t>3: What kind of readers?</a:t>
            </a:r>
            <a:endParaRPr lang="en-US" sz="3200" dirty="0"/>
          </a:p>
        </p:txBody>
      </p:sp>
      <p:cxnSp>
        <p:nvCxnSpPr>
          <p:cNvPr id="5" name="Straight Connector 4"/>
          <p:cNvCxnSpPr/>
          <p:nvPr/>
        </p:nvCxnSpPr>
        <p:spPr>
          <a:xfrm>
            <a:off x="309924" y="1142820"/>
            <a:ext cx="8365204"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0644" y="1348800"/>
            <a:ext cx="8822712" cy="5016757"/>
          </a:xfrm>
          <a:prstGeom prst="rect">
            <a:avLst/>
          </a:prstGeom>
          <a:noFill/>
        </p:spPr>
        <p:txBody>
          <a:bodyPr wrap="square" rtlCol="0">
            <a:spAutoFit/>
          </a:bodyPr>
          <a:lstStyle/>
          <a:p>
            <a:pPr marL="457200" indent="-457200">
              <a:buFont typeface="Arial"/>
              <a:buChar char="•"/>
            </a:pPr>
            <a:r>
              <a:rPr lang="en-US" sz="3200" dirty="0" smtClean="0"/>
              <a:t>At the heart of English: a </a:t>
            </a:r>
            <a:r>
              <a:rPr lang="en-US" sz="3200" b="1" dirty="0" smtClean="0"/>
              <a:t>reading curriculum</a:t>
            </a:r>
          </a:p>
          <a:p>
            <a:pPr marL="457200" indent="-457200">
              <a:buFont typeface="Arial"/>
              <a:buChar char="•"/>
            </a:pPr>
            <a:r>
              <a:rPr lang="en-US" sz="3200" b="1" dirty="0" smtClean="0"/>
              <a:t>Inquisitive readers </a:t>
            </a:r>
            <a:r>
              <a:rPr lang="en-US" sz="3200" dirty="0" smtClean="0"/>
              <a:t>taught by inquisitive readers, high culture rubbing shoulders with low</a:t>
            </a:r>
          </a:p>
          <a:p>
            <a:pPr marL="457200" indent="-457200">
              <a:buFont typeface="Arial"/>
              <a:buChar char="•"/>
            </a:pPr>
            <a:r>
              <a:rPr lang="en-US" sz="3200" dirty="0" smtClean="0"/>
              <a:t>Understand </a:t>
            </a:r>
            <a:r>
              <a:rPr lang="en-US" sz="3200" b="1" dirty="0" smtClean="0"/>
              <a:t>how reading works</a:t>
            </a:r>
            <a:r>
              <a:rPr lang="en-US" sz="3200" dirty="0" smtClean="0"/>
              <a:t>: skimming, scanning, analysis, lexical v grammatical words, conventions of texts, point-of-view, unreliable narrators, endings, speech verbs, drop paragraphs …</a:t>
            </a:r>
          </a:p>
          <a:p>
            <a:pPr marL="457200" indent="-457200">
              <a:buFont typeface="Arial"/>
              <a:buChar char="•"/>
            </a:pPr>
            <a:r>
              <a:rPr lang="en-US" sz="3200" dirty="0" smtClean="0"/>
              <a:t>Built on </a:t>
            </a:r>
            <a:r>
              <a:rPr lang="en-US" sz="3200" b="1" dirty="0" smtClean="0"/>
              <a:t>prior knowledge</a:t>
            </a:r>
          </a:p>
          <a:p>
            <a:pPr marL="457200" indent="-457200">
              <a:buFont typeface="Arial"/>
              <a:buChar char="•"/>
            </a:pPr>
            <a:r>
              <a:rPr lang="en-US" sz="3200" b="1" dirty="0" smtClean="0"/>
              <a:t>Research</a:t>
            </a:r>
            <a:r>
              <a:rPr lang="en-US" sz="3200" dirty="0" smtClean="0"/>
              <a:t>, not FOFO.</a:t>
            </a:r>
            <a:endParaRPr lang="en-US" sz="3200" dirty="0"/>
          </a:p>
        </p:txBody>
      </p:sp>
    </p:spTree>
    <p:extLst>
      <p:ext uri="{BB962C8B-B14F-4D97-AF65-F5344CB8AC3E}">
        <p14:creationId xmlns:p14="http://schemas.microsoft.com/office/powerpoint/2010/main" val="150466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6"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328" y="2632153"/>
            <a:ext cx="8636000" cy="923330"/>
          </a:xfrm>
          <a:prstGeom prst="rect">
            <a:avLst/>
          </a:prstGeom>
          <a:noFill/>
        </p:spPr>
        <p:txBody>
          <a:bodyPr wrap="square" rtlCol="0">
            <a:spAutoFit/>
          </a:bodyPr>
          <a:lstStyle/>
          <a:p>
            <a:pPr algn="ctr"/>
            <a:r>
              <a:rPr lang="en-GB" sz="5400" i="1" dirty="0" smtClean="0"/>
              <a:t>Prior Knowledge</a:t>
            </a:r>
            <a:endParaRPr lang="en-US" sz="4400" dirty="0"/>
          </a:p>
        </p:txBody>
      </p:sp>
    </p:spTree>
    <p:extLst>
      <p:ext uri="{BB962C8B-B14F-4D97-AF65-F5344CB8AC3E}">
        <p14:creationId xmlns:p14="http://schemas.microsoft.com/office/powerpoint/2010/main" val="9413389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170488"/>
            <a:ext cx="8636000" cy="1754327"/>
          </a:xfrm>
          <a:prstGeom prst="rect">
            <a:avLst/>
          </a:prstGeom>
          <a:noFill/>
        </p:spPr>
        <p:txBody>
          <a:bodyPr wrap="square" rtlCol="0">
            <a:spAutoFit/>
          </a:bodyPr>
          <a:lstStyle/>
          <a:p>
            <a:pPr algn="ctr"/>
            <a:r>
              <a:rPr lang="en-GB" sz="5400" i="1" dirty="0" smtClean="0"/>
              <a:t>What if JD Salinger rewrote ‘The Book of Genesis’?</a:t>
            </a:r>
            <a:endParaRPr lang="en-US" sz="4400" dirty="0"/>
          </a:p>
        </p:txBody>
      </p:sp>
    </p:spTree>
    <p:extLst>
      <p:ext uri="{BB962C8B-B14F-4D97-AF65-F5344CB8AC3E}">
        <p14:creationId xmlns:p14="http://schemas.microsoft.com/office/powerpoint/2010/main" val="3382568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2"/>
          <p:cNvSpPr txBox="1">
            <a:spLocks noChangeArrowheads="1"/>
          </p:cNvSpPr>
          <p:nvPr/>
        </p:nvSpPr>
        <p:spPr bwMode="auto">
          <a:xfrm>
            <a:off x="382967" y="1135273"/>
            <a:ext cx="8458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a:t>Boy, when I saw old Eve I thought I was going to flip.  I mean it isn’t that Eve is good-looking or anything like that, it’s just that she’s different.  I don’t know what the hell it is exactly – but you always know when she’s around.  </a:t>
            </a:r>
            <a:endParaRPr lang="en-GB" sz="1800" dirty="0" smtClean="0"/>
          </a:p>
          <a:p>
            <a:endParaRPr lang="en-GB" sz="1800" dirty="0"/>
          </a:p>
          <a:p>
            <a:r>
              <a:rPr lang="en-GB" sz="1800" dirty="0" smtClean="0"/>
              <a:t>She </a:t>
            </a:r>
            <a:r>
              <a:rPr lang="en-GB" sz="1800" dirty="0"/>
              <a:t>looked nervous as hell. I </a:t>
            </a:r>
            <a:r>
              <a:rPr lang="en-GB" sz="1800" dirty="0" err="1"/>
              <a:t>kinda</a:t>
            </a:r>
            <a:r>
              <a:rPr lang="en-GB" sz="1800" dirty="0"/>
              <a:t> felt sorry for her – even though she’s got one of my goddam ribs, so I went over to talk to old Eve</a:t>
            </a:r>
            <a:r>
              <a:rPr lang="en-GB" sz="1800" dirty="0" smtClean="0"/>
              <a:t>.</a:t>
            </a:r>
          </a:p>
          <a:p>
            <a:endParaRPr lang="en-GB" sz="1800" dirty="0" smtClean="0">
              <a:effectLst/>
            </a:endParaRPr>
          </a:p>
          <a:p>
            <a:r>
              <a:rPr lang="en-GB" sz="1800" dirty="0"/>
              <a:t>“You look very, </a:t>
            </a:r>
            <a:r>
              <a:rPr lang="en-GB" sz="1800" i="1" dirty="0"/>
              <a:t>very</a:t>
            </a:r>
            <a:r>
              <a:rPr lang="en-GB" sz="1800" dirty="0"/>
              <a:t> nice, Adam” she said to me in a funny way, like she was ashamed of something. “Why don’t you join me in some apple?</a:t>
            </a:r>
            <a:r>
              <a:rPr lang="en-GB" sz="1800" dirty="0" smtClean="0"/>
              <a:t>”</a:t>
            </a:r>
          </a:p>
          <a:p>
            <a:endParaRPr lang="en-GB" sz="1800" dirty="0" smtClean="0">
              <a:effectLst/>
            </a:endParaRPr>
          </a:p>
          <a:p>
            <a:r>
              <a:rPr lang="en-GB" sz="1800" dirty="0"/>
              <a:t>Goddam, is that all these sophisticated babes think about all the time?  It’s enough to drive a guy crazy, if you know what I mean.</a:t>
            </a:r>
            <a:endParaRPr lang="en-GB" sz="1800" dirty="0">
              <a:effectLst/>
            </a:endParaRPr>
          </a:p>
        </p:txBody>
      </p:sp>
      <p:sp>
        <p:nvSpPr>
          <p:cNvPr id="3" name="TextBox 2"/>
          <p:cNvSpPr txBox="1">
            <a:spLocks noChangeArrowheads="1"/>
          </p:cNvSpPr>
          <p:nvPr/>
        </p:nvSpPr>
        <p:spPr bwMode="auto">
          <a:xfrm>
            <a:off x="3225710" y="6098329"/>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From </a:t>
            </a:r>
            <a:r>
              <a:rPr lang="en-GB" sz="1800" dirty="0"/>
              <a:t>Simon </a:t>
            </a:r>
            <a:r>
              <a:rPr lang="en-GB" sz="1800" dirty="0" smtClean="0"/>
              <a:t>Brett, </a:t>
            </a:r>
            <a:r>
              <a:rPr lang="en-GB" sz="1800" i="1" dirty="0" smtClean="0"/>
              <a:t>The Faber Book of Parodies</a:t>
            </a:r>
            <a:endParaRPr lang="en-GB" sz="1800" dirty="0">
              <a:effectLst/>
            </a:endParaRPr>
          </a:p>
        </p:txBody>
      </p:sp>
    </p:spTree>
    <p:extLst>
      <p:ext uri="{BB962C8B-B14F-4D97-AF65-F5344CB8AC3E}">
        <p14:creationId xmlns:p14="http://schemas.microsoft.com/office/powerpoint/2010/main" val="4278236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229"/>
            <a:ext cx="9144000" cy="5401479"/>
          </a:xfrm>
          <a:prstGeom prst="rect">
            <a:avLst/>
          </a:prstGeom>
          <a:noFill/>
        </p:spPr>
        <p:txBody>
          <a:bodyPr wrap="square" rtlCol="0">
            <a:spAutoFit/>
          </a:bodyPr>
          <a:lstStyle/>
          <a:p>
            <a:pPr algn="ctr"/>
            <a:r>
              <a:rPr lang="en-US" sz="11500" dirty="0" smtClean="0"/>
              <a:t>Provocations</a:t>
            </a:r>
          </a:p>
          <a:p>
            <a:pPr algn="ctr"/>
            <a:r>
              <a:rPr lang="en-US" sz="11500" dirty="0" smtClean="0"/>
              <a:t>Questions</a:t>
            </a:r>
          </a:p>
          <a:p>
            <a:pPr algn="ctr"/>
            <a:r>
              <a:rPr lang="en-US" sz="11500" dirty="0" smtClean="0"/>
              <a:t>Principles</a:t>
            </a:r>
            <a:endParaRPr lang="en-US" sz="11500" dirty="0"/>
          </a:p>
        </p:txBody>
      </p:sp>
    </p:spTree>
    <p:extLst>
      <p:ext uri="{BB962C8B-B14F-4D97-AF65-F5344CB8AC3E}">
        <p14:creationId xmlns:p14="http://schemas.microsoft.com/office/powerpoint/2010/main" val="342732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170488"/>
            <a:ext cx="8636000" cy="1754327"/>
          </a:xfrm>
          <a:prstGeom prst="rect">
            <a:avLst/>
          </a:prstGeom>
          <a:noFill/>
        </p:spPr>
        <p:txBody>
          <a:bodyPr wrap="square" rtlCol="0">
            <a:spAutoFit/>
          </a:bodyPr>
          <a:lstStyle/>
          <a:p>
            <a:pPr algn="ctr"/>
            <a:r>
              <a:rPr lang="en-GB" sz="5400" i="1" dirty="0" smtClean="0"/>
              <a:t>What if Dylan Thomas rewrote ‘Pride &amp; Prejudice’?</a:t>
            </a:r>
            <a:endParaRPr lang="en-US" sz="4400" dirty="0"/>
          </a:p>
        </p:txBody>
      </p:sp>
    </p:spTree>
    <p:extLst>
      <p:ext uri="{BB962C8B-B14F-4D97-AF65-F5344CB8AC3E}">
        <p14:creationId xmlns:p14="http://schemas.microsoft.com/office/powerpoint/2010/main" val="2137992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317500"/>
            <a:ext cx="8636000" cy="7171194"/>
          </a:xfrm>
          <a:prstGeom prst="rect">
            <a:avLst/>
          </a:prstGeom>
          <a:noFill/>
        </p:spPr>
        <p:txBody>
          <a:bodyPr wrap="square" rtlCol="0">
            <a:spAutoFit/>
          </a:bodyPr>
          <a:lstStyle/>
          <a:p>
            <a:pPr algn="ctr"/>
            <a:r>
              <a:rPr lang="en-GB" sz="2800" i="1" dirty="0" smtClean="0"/>
              <a:t>Adventures In The Marriage Trade</a:t>
            </a:r>
          </a:p>
          <a:p>
            <a:endParaRPr lang="en-GB" sz="1200" i="1" dirty="0"/>
          </a:p>
          <a:p>
            <a:r>
              <a:rPr lang="en-GB" sz="2000" dirty="0"/>
              <a:t> </a:t>
            </a:r>
          </a:p>
          <a:p>
            <a:r>
              <a:rPr lang="en-GB" sz="2000" dirty="0"/>
              <a:t>FIRST VOICE:  It is night in the smug-as-a-bug-in-a-rug household of Mr and Mrs Dai </a:t>
            </a:r>
            <a:r>
              <a:rPr lang="en-GB" sz="2000" dirty="0" err="1"/>
              <a:t>Bennet</a:t>
            </a:r>
            <a:r>
              <a:rPr lang="en-GB" sz="2000" dirty="0"/>
              <a:t> and their simpering daughters – five breast-bobbing man-hungry </a:t>
            </a:r>
            <a:r>
              <a:rPr lang="en-GB" sz="2000" dirty="0" err="1" smtClean="0"/>
              <a:t>titivators</a:t>
            </a:r>
            <a:r>
              <a:rPr lang="en-GB" sz="2000" dirty="0"/>
              <a:t>, innocent as ice-cream, panting for balls and matrimony</a:t>
            </a:r>
            <a:r>
              <a:rPr lang="en-GB" sz="2000" dirty="0" smtClean="0"/>
              <a:t>.</a:t>
            </a:r>
          </a:p>
          <a:p>
            <a:endParaRPr lang="en-GB" sz="2000" dirty="0"/>
          </a:p>
          <a:p>
            <a:r>
              <a:rPr lang="en-GB" sz="2000" dirty="0"/>
              <a:t>MRS BENNET:  Our new neighbour, Mr Darcy, quite tickles my fancy.</a:t>
            </a:r>
          </a:p>
          <a:p>
            <a:endParaRPr lang="en-GB" sz="2000" dirty="0" smtClean="0"/>
          </a:p>
          <a:p>
            <a:r>
              <a:rPr lang="en-GB" sz="2000" dirty="0" smtClean="0"/>
              <a:t>MR </a:t>
            </a:r>
            <a:r>
              <a:rPr lang="en-GB" sz="2000" dirty="0"/>
              <a:t>BENNET:  Don’t let him turn </a:t>
            </a:r>
            <a:r>
              <a:rPr lang="en-GB" sz="2000" dirty="0" err="1"/>
              <a:t>Lizzy’s</a:t>
            </a:r>
            <a:r>
              <a:rPr lang="en-GB" sz="2000" dirty="0"/>
              <a:t> </a:t>
            </a:r>
            <a:r>
              <a:rPr lang="en-GB" sz="2000" dirty="0" smtClean="0"/>
              <a:t>head</a:t>
            </a:r>
            <a:r>
              <a:rPr lang="en-GB" sz="2000" dirty="0"/>
              <a:t>,</a:t>
            </a:r>
            <a:r>
              <a:rPr lang="en-GB" sz="2000" dirty="0" smtClean="0"/>
              <a:t> </a:t>
            </a:r>
            <a:r>
              <a:rPr lang="en-GB" sz="2000" dirty="0"/>
              <a:t>Darcy-</a:t>
            </a:r>
            <a:r>
              <a:rPr lang="en-GB" sz="2000" dirty="0" err="1"/>
              <a:t>versy</a:t>
            </a:r>
            <a:r>
              <a:rPr lang="en-GB" sz="2000" dirty="0"/>
              <a:t>.</a:t>
            </a:r>
          </a:p>
          <a:p>
            <a:endParaRPr lang="en-GB" sz="2000" dirty="0" smtClean="0"/>
          </a:p>
          <a:p>
            <a:r>
              <a:rPr lang="en-GB" sz="2000" dirty="0" smtClean="0"/>
              <a:t>ELIZABETH</a:t>
            </a:r>
            <a:r>
              <a:rPr lang="en-GB" sz="2000" dirty="0"/>
              <a:t>: I shall wed whom I please.</a:t>
            </a:r>
          </a:p>
          <a:p>
            <a:endParaRPr lang="en-GB" sz="2000" dirty="0" smtClean="0"/>
          </a:p>
          <a:p>
            <a:r>
              <a:rPr lang="en-GB" sz="2000" dirty="0" smtClean="0"/>
              <a:t>FIRST </a:t>
            </a:r>
            <a:r>
              <a:rPr lang="en-GB" sz="2000" dirty="0"/>
              <a:t>VOICE:  And busy Lizzie retires to her room with visions of bridling up the aisle to ‘I will’ with half-a-dozen demon lovers.  She dreams of coaches and pairs and being a fine lady; dressing for dinner in silken gown and undressing afterwards for heaven knows what in the saucy haven of a double </a:t>
            </a:r>
            <a:r>
              <a:rPr lang="en-GB" sz="2000" dirty="0" smtClean="0"/>
              <a:t>bed. </a:t>
            </a:r>
          </a:p>
          <a:p>
            <a:endParaRPr lang="en-GB" sz="2000" dirty="0"/>
          </a:p>
          <a:p>
            <a:endParaRPr lang="en-GB" sz="2000" dirty="0" smtClean="0"/>
          </a:p>
          <a:p>
            <a:pPr algn="r"/>
            <a:r>
              <a:rPr lang="en-GB" sz="2000" dirty="0" smtClean="0"/>
              <a:t>From EO Parrott, </a:t>
            </a:r>
            <a:r>
              <a:rPr lang="en-GB" sz="2000" i="1" dirty="0" smtClean="0"/>
              <a:t>How to be Well Versed in Poetry</a:t>
            </a:r>
          </a:p>
          <a:p>
            <a:endParaRPr lang="en-GB" sz="2000" dirty="0"/>
          </a:p>
          <a:p>
            <a:endParaRPr lang="en-GB" sz="2000" dirty="0" smtClean="0"/>
          </a:p>
          <a:p>
            <a:endParaRPr lang="en-US" sz="2000" dirty="0"/>
          </a:p>
        </p:txBody>
      </p:sp>
    </p:spTree>
    <p:extLst>
      <p:ext uri="{BB962C8B-B14F-4D97-AF65-F5344CB8AC3E}">
        <p14:creationId xmlns:p14="http://schemas.microsoft.com/office/powerpoint/2010/main" val="4057242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947966"/>
            <a:ext cx="8636000" cy="923330"/>
          </a:xfrm>
          <a:prstGeom prst="rect">
            <a:avLst/>
          </a:prstGeom>
          <a:noFill/>
        </p:spPr>
        <p:txBody>
          <a:bodyPr wrap="square" rtlCol="0">
            <a:spAutoFit/>
          </a:bodyPr>
          <a:lstStyle/>
          <a:p>
            <a:pPr algn="ctr"/>
            <a:r>
              <a:rPr lang="en-GB" sz="5400" i="1" dirty="0" smtClean="0"/>
              <a:t>Skimming</a:t>
            </a:r>
            <a:endParaRPr lang="en-US" sz="4400" dirty="0"/>
          </a:p>
        </p:txBody>
      </p:sp>
    </p:spTree>
    <p:extLst>
      <p:ext uri="{BB962C8B-B14F-4D97-AF65-F5344CB8AC3E}">
        <p14:creationId xmlns:p14="http://schemas.microsoft.com/office/powerpoint/2010/main" val="546647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2" name="Rectangle 1"/>
          <p:cNvSpPr/>
          <p:nvPr/>
        </p:nvSpPr>
        <p:spPr>
          <a:xfrm>
            <a:off x="0" y="2669340"/>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62844" y="816832"/>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65129" y="350345"/>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209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2" name="Rectangle 1"/>
          <p:cNvSpPr/>
          <p:nvPr/>
        </p:nvSpPr>
        <p:spPr>
          <a:xfrm>
            <a:off x="0" y="2669340"/>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62844" y="816832"/>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215015" y="350345"/>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206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2" name="Rectangle 1"/>
          <p:cNvSpPr/>
          <p:nvPr/>
        </p:nvSpPr>
        <p:spPr>
          <a:xfrm>
            <a:off x="0" y="2669340"/>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62844" y="816832"/>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422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2" name="Rectangle 1"/>
          <p:cNvSpPr/>
          <p:nvPr/>
        </p:nvSpPr>
        <p:spPr>
          <a:xfrm>
            <a:off x="0" y="2669340"/>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83707" y="816832"/>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54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2" name="Rectangle 1"/>
          <p:cNvSpPr/>
          <p:nvPr/>
        </p:nvSpPr>
        <p:spPr>
          <a:xfrm>
            <a:off x="0" y="4975856"/>
            <a:ext cx="8824891" cy="30710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83707" y="816832"/>
            <a:ext cx="8824891" cy="53775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9109" y="3096952"/>
            <a:ext cx="8824891" cy="16327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383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4" name="Rectangle 3"/>
          <p:cNvSpPr/>
          <p:nvPr/>
        </p:nvSpPr>
        <p:spPr>
          <a:xfrm>
            <a:off x="683707" y="816833"/>
            <a:ext cx="8824891" cy="3770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9109" y="3096952"/>
            <a:ext cx="8824891" cy="16327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465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4" name="Rectangle 3"/>
          <p:cNvSpPr/>
          <p:nvPr/>
        </p:nvSpPr>
        <p:spPr>
          <a:xfrm>
            <a:off x="683707" y="2578633"/>
            <a:ext cx="8824891" cy="200848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9109" y="3096952"/>
            <a:ext cx="8824891" cy="16327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226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229"/>
            <a:ext cx="9144000" cy="5401479"/>
          </a:xfrm>
          <a:prstGeom prst="rect">
            <a:avLst/>
          </a:prstGeom>
          <a:noFill/>
        </p:spPr>
        <p:txBody>
          <a:bodyPr wrap="square" rtlCol="0">
            <a:spAutoFit/>
          </a:bodyPr>
          <a:lstStyle/>
          <a:p>
            <a:pPr algn="ctr"/>
            <a:r>
              <a:rPr lang="en-US" sz="11500" dirty="0" smtClean="0"/>
              <a:t>1: What is English for at your school?</a:t>
            </a:r>
            <a:endParaRPr lang="en-US" sz="11500" dirty="0"/>
          </a:p>
        </p:txBody>
      </p:sp>
    </p:spTree>
    <p:extLst>
      <p:ext uri="{BB962C8B-B14F-4D97-AF65-F5344CB8AC3E}">
        <p14:creationId xmlns:p14="http://schemas.microsoft.com/office/powerpoint/2010/main" val="24254734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4" name="Rectangle 3"/>
          <p:cNvSpPr/>
          <p:nvPr/>
        </p:nvSpPr>
        <p:spPr>
          <a:xfrm>
            <a:off x="683707" y="2578633"/>
            <a:ext cx="8824891" cy="200848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9109" y="3096952"/>
            <a:ext cx="8824891" cy="16327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 Arrow 1"/>
          <p:cNvSpPr/>
          <p:nvPr/>
        </p:nvSpPr>
        <p:spPr>
          <a:xfrm rot="19734812">
            <a:off x="997823" y="2176935"/>
            <a:ext cx="1710551" cy="5183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048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
        <p:nvSpPr>
          <p:cNvPr id="2" name="Left Arrow 1"/>
          <p:cNvSpPr/>
          <p:nvPr/>
        </p:nvSpPr>
        <p:spPr>
          <a:xfrm rot="19734812">
            <a:off x="997823" y="2176935"/>
            <a:ext cx="1710551" cy="5183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278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You will need:</a:t>
            </a:r>
            <a:endParaRPr lang="en-GB" dirty="0"/>
          </a:p>
          <a:p>
            <a:pPr marL="285750" indent="-285750">
              <a:buFont typeface="Arial"/>
              <a:buChar char="•"/>
            </a:pPr>
            <a:r>
              <a:rPr lang="en-US" dirty="0"/>
              <a:t>a basic patch repair kit, including:</a:t>
            </a:r>
            <a:endParaRPr lang="en-GB" dirty="0"/>
          </a:p>
          <a:p>
            <a:pPr marL="285750" indent="-285750">
              <a:buFont typeface="Arial"/>
              <a:buChar char="•"/>
            </a:pPr>
            <a:r>
              <a:rPr lang="en-US" dirty="0" err="1"/>
              <a:t>tyre</a:t>
            </a:r>
            <a:r>
              <a:rPr lang="en-US" dirty="0"/>
              <a:t> levers</a:t>
            </a:r>
            <a:endParaRPr lang="en-GB" dirty="0"/>
          </a:p>
          <a:p>
            <a:pPr marL="285750" indent="-285750">
              <a:buFont typeface="Arial"/>
              <a:buChar char="•"/>
            </a:pPr>
            <a:r>
              <a:rPr lang="en-US" dirty="0"/>
              <a:t>fine sandpaper or emery board</a:t>
            </a:r>
            <a:endParaRPr lang="en-GB" dirty="0"/>
          </a:p>
          <a:p>
            <a:pPr marL="285750" indent="-285750">
              <a:buFont typeface="Arial"/>
              <a:buChar char="•"/>
            </a:pPr>
            <a:r>
              <a:rPr lang="en-US" dirty="0"/>
              <a:t>rubber solution</a:t>
            </a:r>
            <a:endParaRPr lang="en-GB" dirty="0"/>
          </a:p>
          <a:p>
            <a:pPr marL="285750" indent="-285750">
              <a:buFont typeface="Arial"/>
              <a:buChar char="•"/>
            </a:pPr>
            <a:r>
              <a:rPr lang="en-US" dirty="0"/>
              <a:t>patch</a:t>
            </a:r>
            <a:endParaRPr lang="en-GB" dirty="0"/>
          </a:p>
          <a:p>
            <a:pPr marL="285750" indent="-285750">
              <a:buFont typeface="Arial"/>
              <a:buChar char="•"/>
            </a:pPr>
            <a:r>
              <a:rPr lang="en-US" dirty="0"/>
              <a:t>bike pump</a:t>
            </a:r>
            <a:endParaRPr lang="en-GB" dirty="0"/>
          </a:p>
          <a:p>
            <a:endParaRPr lang="en-US" dirty="0" smtClean="0"/>
          </a:p>
          <a:p>
            <a:r>
              <a:rPr lang="en-US" dirty="0" smtClean="0"/>
              <a:t>1</a:t>
            </a:r>
            <a:r>
              <a:rPr lang="en-US" dirty="0"/>
              <a:t>. Take the wheel off the bike, and using the </a:t>
            </a:r>
            <a:r>
              <a:rPr lang="en-US" dirty="0" err="1"/>
              <a:t>tyre</a:t>
            </a:r>
            <a:r>
              <a:rPr lang="en-US" dirty="0"/>
              <a:t> levers take the </a:t>
            </a:r>
            <a:r>
              <a:rPr lang="en-US" dirty="0" err="1"/>
              <a:t>tyre</a:t>
            </a:r>
            <a:r>
              <a:rPr lang="en-US" dirty="0"/>
              <a:t> off one side of the rim so you can pull the inner tube out. You might be able to save time by leaving the valve of the tube in the wheel as shown below, but only if the hole is elsewhere on the tube. Blow the tube up. You can </a:t>
            </a:r>
            <a:r>
              <a:rPr lang="en-US" dirty="0">
                <a:hlinkClick r:id="rId2"/>
              </a:rPr>
              <a:t>find a puncture</a:t>
            </a:r>
            <a:r>
              <a:rPr lang="en-US" dirty="0"/>
              <a:t> by listening for the hiss of escaping air. The smallest, slowest punctures are hardest to find – you may have to immerse the tube in water and look for bubbles. In an emergency, a puddle will do.</a:t>
            </a:r>
            <a:endParaRPr lang="en-GB" dirty="0"/>
          </a:p>
          <a:p>
            <a:endParaRPr lang="en-US" dirty="0" smtClean="0"/>
          </a:p>
          <a:p>
            <a:r>
              <a:rPr lang="en-US" dirty="0" smtClean="0"/>
              <a:t>2</a:t>
            </a:r>
            <a:r>
              <a:rPr lang="en-US" dirty="0"/>
              <a:t>. Once you find a puncture it will lead you to the right section of </a:t>
            </a:r>
            <a:r>
              <a:rPr lang="en-US" dirty="0" err="1"/>
              <a:t>tyre</a:t>
            </a:r>
            <a:r>
              <a:rPr lang="en-US" dirty="0"/>
              <a:t> to look for a hole or a sharp object. Check the </a:t>
            </a:r>
            <a:r>
              <a:rPr lang="en-US" dirty="0" err="1"/>
              <a:t>tyre</a:t>
            </a:r>
            <a:r>
              <a:rPr lang="en-US" dirty="0"/>
              <a:t> for grit, glass, thorns or nails. Check for holes where they may have been. The flint, thorn or glass that caused the puncture may have been blown out by the escaping air, or dislodged in the last few </a:t>
            </a:r>
            <a:r>
              <a:rPr lang="en-US" dirty="0" err="1"/>
              <a:t>metres</a:t>
            </a:r>
            <a:r>
              <a:rPr lang="en-US" dirty="0"/>
              <a:t> when you were running on a flat </a:t>
            </a:r>
            <a:r>
              <a:rPr lang="en-US" dirty="0" err="1"/>
              <a:t>tyre</a:t>
            </a:r>
            <a:r>
              <a:rPr lang="en-US" dirty="0"/>
              <a:t>. Pick out whatever caused the puncture. Tweezers or a pin may be useful.</a:t>
            </a:r>
            <a:endParaRPr lang="en-GB" dirty="0"/>
          </a:p>
        </p:txBody>
      </p:sp>
    </p:spTree>
    <p:extLst>
      <p:ext uri="{BB962C8B-B14F-4D97-AF65-F5344CB8AC3E}">
        <p14:creationId xmlns:p14="http://schemas.microsoft.com/office/powerpoint/2010/main" val="2417053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Walnuts are rounded, single-seeded </a:t>
            </a:r>
            <a:r>
              <a:rPr lang="en-US" dirty="0" smtClean="0"/>
              <a:t>stone fruits of </a:t>
            </a:r>
            <a:r>
              <a:rPr lang="en-US" dirty="0"/>
              <a:t>the walnut tree commonly used for the meat after fully ripening. Following full ripening, the removal of the husk reveals the wrinkly walnut shell, which is usually commercially found in two segments (three-segment shells can also form). During the ripening process, the husk will become brittle and the shell hard. The shell encloses the kernel or meat, which is usually made up of two halves separated by a partition. The seed kernels – commonly available as shelled walnuts – are enclosed in a brown seed coat which contains antioxidants. The antioxidants protect the oil-rich seed from atmospheric oxygen, thereby </a:t>
            </a:r>
            <a:r>
              <a:rPr lang="en-US" dirty="0" smtClean="0"/>
              <a:t>preventing rancidity.</a:t>
            </a:r>
          </a:p>
          <a:p>
            <a:endParaRPr lang="en-US" dirty="0"/>
          </a:p>
          <a:p>
            <a:r>
              <a:rPr lang="en-US" dirty="0" smtClean="0"/>
              <a:t>Walnuts </a:t>
            </a:r>
            <a:r>
              <a:rPr lang="en-US" dirty="0"/>
              <a:t>are late to grow leaves, typically not until more than halfway through the spring. They secrete chemicals into the soil to prevent competing vegetation from growing. Because of this, flowers or vegetable gardens should not be planted close to them.</a:t>
            </a:r>
            <a:endParaRPr lang="en-GB" dirty="0"/>
          </a:p>
          <a:p>
            <a:endParaRPr lang="en-US" dirty="0" smtClean="0"/>
          </a:p>
          <a:p>
            <a:r>
              <a:rPr lang="en-US" dirty="0" smtClean="0"/>
              <a:t>The </a:t>
            </a:r>
            <a:r>
              <a:rPr lang="en-US" dirty="0"/>
              <a:t>two most common major species of walnuts are grown for their seeds – the Persian or English walnut and the black walnut. The English walnut (J. </a:t>
            </a:r>
            <a:r>
              <a:rPr lang="en-US" dirty="0" err="1"/>
              <a:t>regia</a:t>
            </a:r>
            <a:r>
              <a:rPr lang="en-US" dirty="0"/>
              <a:t>) originated in Persia, and the black walnut (J. </a:t>
            </a:r>
            <a:r>
              <a:rPr lang="en-US" dirty="0" err="1"/>
              <a:t>nigra</a:t>
            </a:r>
            <a:r>
              <a:rPr lang="en-US" dirty="0"/>
              <a:t>) is native to eastern North America. The black walnut is of high flavor, but due to its hard shell and poor hulling characteristics it is not grown commercially for nut production. Numerous </a:t>
            </a:r>
            <a:r>
              <a:rPr lang="en-US" dirty="0" smtClean="0"/>
              <a:t>walnut cultivars have </a:t>
            </a:r>
            <a:r>
              <a:rPr lang="en-US" dirty="0"/>
              <a:t>been developed commercially, which are nearly all hybrids of the English walnut.</a:t>
            </a:r>
            <a:endParaRPr lang="en-GB" dirty="0"/>
          </a:p>
        </p:txBody>
      </p:sp>
      <p:sp>
        <p:nvSpPr>
          <p:cNvPr id="4" name="Rectangle 3"/>
          <p:cNvSpPr/>
          <p:nvPr/>
        </p:nvSpPr>
        <p:spPr>
          <a:xfrm>
            <a:off x="362844" y="505360"/>
            <a:ext cx="89415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2844" y="570149"/>
            <a:ext cx="89415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16734" y="570149"/>
            <a:ext cx="6067789"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2844" y="855225"/>
            <a:ext cx="8332460" cy="5494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84523" y="570149"/>
            <a:ext cx="1845066"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52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Walnuts are rounded, single-seeded </a:t>
            </a:r>
            <a:r>
              <a:rPr lang="en-US" dirty="0" smtClean="0"/>
              <a:t>stone fruits of </a:t>
            </a:r>
            <a:r>
              <a:rPr lang="en-US" dirty="0"/>
              <a:t>the walnut tree commonly used for the meat after fully ripening. Following full ripening, the removal of the husk reveals the wrinkly walnut shell, which is usually commercially found in two segments (three-segment shells can also form). During the ripening process, the husk will become brittle and the shell hard. The shell encloses the kernel or meat, which is usually made up of two halves separated by a partition. The seed kernels – commonly available as shelled walnuts – are enclosed in a brown seed coat which contains antioxidants. The antioxidants protect the oil-rich seed from atmospheric oxygen, thereby </a:t>
            </a:r>
            <a:r>
              <a:rPr lang="en-US" dirty="0" smtClean="0"/>
              <a:t>preventing rancidity.</a:t>
            </a:r>
          </a:p>
          <a:p>
            <a:endParaRPr lang="en-US" dirty="0"/>
          </a:p>
          <a:p>
            <a:r>
              <a:rPr lang="en-US" dirty="0" smtClean="0"/>
              <a:t>Walnuts </a:t>
            </a:r>
            <a:r>
              <a:rPr lang="en-US" dirty="0"/>
              <a:t>are late to grow leaves, typically not until more than halfway through the spring. They secrete chemicals into the soil to prevent competing vegetation from growing. Because of this, flowers or vegetable gardens should not be planted close to them.</a:t>
            </a:r>
            <a:endParaRPr lang="en-GB" dirty="0"/>
          </a:p>
          <a:p>
            <a:endParaRPr lang="en-US" dirty="0" smtClean="0"/>
          </a:p>
          <a:p>
            <a:r>
              <a:rPr lang="en-US" dirty="0" smtClean="0"/>
              <a:t>The </a:t>
            </a:r>
            <a:r>
              <a:rPr lang="en-US" dirty="0"/>
              <a:t>two most common major species of walnuts are grown for their seeds – the Persian or English walnut and the black walnut. The English walnut (J. </a:t>
            </a:r>
            <a:r>
              <a:rPr lang="en-US" dirty="0" err="1"/>
              <a:t>regia</a:t>
            </a:r>
            <a:r>
              <a:rPr lang="en-US" dirty="0"/>
              <a:t>) originated in Persia, and the black walnut (J. </a:t>
            </a:r>
            <a:r>
              <a:rPr lang="en-US" dirty="0" err="1"/>
              <a:t>nigra</a:t>
            </a:r>
            <a:r>
              <a:rPr lang="en-US" dirty="0"/>
              <a:t>) is native to eastern North America. The black walnut is of high flavor, but due to its hard shell and poor hulling characteristics it is not grown commercially for nut production. Numerous </a:t>
            </a:r>
            <a:r>
              <a:rPr lang="en-US" dirty="0" smtClean="0"/>
              <a:t>walnut cultivars have </a:t>
            </a:r>
            <a:r>
              <a:rPr lang="en-US" dirty="0"/>
              <a:t>been developed commercially, which are nearly all hybrids of the English walnut.</a:t>
            </a:r>
            <a:endParaRPr lang="en-GB" dirty="0"/>
          </a:p>
        </p:txBody>
      </p:sp>
      <p:sp>
        <p:nvSpPr>
          <p:cNvPr id="4" name="Rectangle 3"/>
          <p:cNvSpPr/>
          <p:nvPr/>
        </p:nvSpPr>
        <p:spPr>
          <a:xfrm>
            <a:off x="362844" y="505360"/>
            <a:ext cx="89415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2844" y="570149"/>
            <a:ext cx="89415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16734" y="570149"/>
            <a:ext cx="6067789"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2844" y="855225"/>
            <a:ext cx="8332460" cy="5494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223863" y="570149"/>
            <a:ext cx="1305726"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893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Walnuts are rounded, single-seeded </a:t>
            </a:r>
            <a:r>
              <a:rPr lang="en-US" dirty="0" smtClean="0"/>
              <a:t>stone fruits of </a:t>
            </a:r>
            <a:r>
              <a:rPr lang="en-US" dirty="0"/>
              <a:t>the walnut tree commonly used for the meat after fully ripening. Following full ripening, the removal of the husk reveals the wrinkly walnut shell, which is usually commercially found in two segments (three-segment shells can also form). During the ripening process, the husk will become brittle and the shell hard. The shell encloses the kernel or meat, which is usually made up of two halves separated by a partition. The seed kernels – commonly available as shelled walnuts – are enclosed in a brown seed coat which contains antioxidants. The antioxidants protect the oil-rich seed from atmospheric oxygen, thereby </a:t>
            </a:r>
            <a:r>
              <a:rPr lang="en-US" dirty="0" smtClean="0"/>
              <a:t>preventing rancidity.</a:t>
            </a:r>
          </a:p>
          <a:p>
            <a:endParaRPr lang="en-US" dirty="0"/>
          </a:p>
          <a:p>
            <a:r>
              <a:rPr lang="en-US" dirty="0" smtClean="0"/>
              <a:t>Walnuts </a:t>
            </a:r>
            <a:r>
              <a:rPr lang="en-US" dirty="0"/>
              <a:t>are late to grow leaves, typically not until more than halfway through the spring. They secrete chemicals into the soil to prevent competing vegetation from growing. Because of this, flowers or vegetable gardens should not be planted close to them.</a:t>
            </a:r>
            <a:endParaRPr lang="en-GB" dirty="0"/>
          </a:p>
          <a:p>
            <a:endParaRPr lang="en-US" dirty="0" smtClean="0"/>
          </a:p>
          <a:p>
            <a:r>
              <a:rPr lang="en-US" dirty="0" smtClean="0"/>
              <a:t>The </a:t>
            </a:r>
            <a:r>
              <a:rPr lang="en-US" dirty="0"/>
              <a:t>two most common major species of walnuts are grown for their seeds – the Persian or English walnut and the black walnut. The English walnut (J. </a:t>
            </a:r>
            <a:r>
              <a:rPr lang="en-US" dirty="0" err="1"/>
              <a:t>regia</a:t>
            </a:r>
            <a:r>
              <a:rPr lang="en-US" dirty="0"/>
              <a:t>) originated in Persia, and the black walnut (J. </a:t>
            </a:r>
            <a:r>
              <a:rPr lang="en-US" dirty="0" err="1"/>
              <a:t>nigra</a:t>
            </a:r>
            <a:r>
              <a:rPr lang="en-US" dirty="0"/>
              <a:t>) is native to eastern North America. The black walnut is of high flavor, but due to its hard shell and poor hulling characteristics it is not grown commercially for nut production. Numerous </a:t>
            </a:r>
            <a:r>
              <a:rPr lang="en-US" dirty="0" smtClean="0"/>
              <a:t>walnut cultivars have </a:t>
            </a:r>
            <a:r>
              <a:rPr lang="en-US" dirty="0"/>
              <a:t>been developed commercially, which are nearly all hybrids of the English walnut.</a:t>
            </a:r>
            <a:endParaRPr lang="en-GB" dirty="0"/>
          </a:p>
        </p:txBody>
      </p:sp>
      <p:sp>
        <p:nvSpPr>
          <p:cNvPr id="4" name="Rectangle 3"/>
          <p:cNvSpPr/>
          <p:nvPr/>
        </p:nvSpPr>
        <p:spPr>
          <a:xfrm>
            <a:off x="362844" y="505360"/>
            <a:ext cx="89415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2844" y="570149"/>
            <a:ext cx="89415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16735" y="570149"/>
            <a:ext cx="501813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2844" y="855225"/>
            <a:ext cx="8332460" cy="5494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223863" y="570149"/>
            <a:ext cx="1305726"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691680" y="548680"/>
            <a:ext cx="5018132" cy="349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329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505360"/>
            <a:ext cx="8423171" cy="5909311"/>
          </a:xfrm>
          <a:prstGeom prst="rect">
            <a:avLst/>
          </a:prstGeom>
          <a:noFill/>
        </p:spPr>
        <p:txBody>
          <a:bodyPr wrap="square" rtlCol="0">
            <a:spAutoFit/>
          </a:bodyPr>
          <a:lstStyle/>
          <a:p>
            <a:r>
              <a:rPr lang="en-US" dirty="0"/>
              <a:t>Walnuts are rounded, single-seeded </a:t>
            </a:r>
            <a:r>
              <a:rPr lang="en-US" dirty="0" smtClean="0"/>
              <a:t>stone fruits of </a:t>
            </a:r>
            <a:r>
              <a:rPr lang="en-US" dirty="0"/>
              <a:t>the walnut tree commonly used for the meat after fully ripening. Following full ripening, the removal of the husk reveals the wrinkly walnut shell, which is usually commercially found in two segments (three-segment shells can also form). During the ripening process, the husk will become brittle and the shell hard. The shell encloses the kernel or meat, which is usually made up of two halves separated by a partition. The seed kernels – commonly available as shelled walnuts – are enclosed in a brown seed coat which contains antioxidants. The antioxidants protect the oil-rich seed from atmospheric oxygen, thereby </a:t>
            </a:r>
            <a:r>
              <a:rPr lang="en-US" dirty="0" smtClean="0"/>
              <a:t>preventing rancidity.</a:t>
            </a:r>
          </a:p>
          <a:p>
            <a:endParaRPr lang="en-US" dirty="0"/>
          </a:p>
          <a:p>
            <a:r>
              <a:rPr lang="en-US" dirty="0" smtClean="0"/>
              <a:t>Walnuts </a:t>
            </a:r>
            <a:r>
              <a:rPr lang="en-US" dirty="0"/>
              <a:t>are late to grow leaves, typically not until more than halfway through the spring. They secrete chemicals into the soil to prevent competing vegetation from growing. Because of this, flowers or vegetable gardens should not be planted close to them.</a:t>
            </a:r>
            <a:endParaRPr lang="en-GB" dirty="0"/>
          </a:p>
          <a:p>
            <a:endParaRPr lang="en-US" dirty="0" smtClean="0"/>
          </a:p>
          <a:p>
            <a:r>
              <a:rPr lang="en-US" dirty="0" smtClean="0"/>
              <a:t>The </a:t>
            </a:r>
            <a:r>
              <a:rPr lang="en-US" dirty="0"/>
              <a:t>two most common major species of walnuts are grown for their seeds – the Persian or English walnut and the black walnut. The English walnut (J. </a:t>
            </a:r>
            <a:r>
              <a:rPr lang="en-US" dirty="0" err="1"/>
              <a:t>regia</a:t>
            </a:r>
            <a:r>
              <a:rPr lang="en-US" dirty="0"/>
              <a:t>) originated in Persia, and the black walnut (J. </a:t>
            </a:r>
            <a:r>
              <a:rPr lang="en-US" dirty="0" err="1"/>
              <a:t>nigra</a:t>
            </a:r>
            <a:r>
              <a:rPr lang="en-US" dirty="0"/>
              <a:t>) is native to eastern North America. The black walnut is of high flavor, but due to its hard shell and poor hulling characteristics it is not grown commercially for nut production. Numerous </a:t>
            </a:r>
            <a:r>
              <a:rPr lang="en-US" dirty="0" smtClean="0"/>
              <a:t>walnut cultivars have </a:t>
            </a:r>
            <a:r>
              <a:rPr lang="en-US" dirty="0"/>
              <a:t>been developed commercially, which are nearly all hybrids of the English walnut.</a:t>
            </a:r>
            <a:endParaRPr lang="en-GB" dirty="0"/>
          </a:p>
        </p:txBody>
      </p:sp>
    </p:spTree>
    <p:extLst>
      <p:ext uri="{BB962C8B-B14F-4D97-AF65-F5344CB8AC3E}">
        <p14:creationId xmlns:p14="http://schemas.microsoft.com/office/powerpoint/2010/main" val="1521675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947966"/>
            <a:ext cx="8636000" cy="923330"/>
          </a:xfrm>
          <a:prstGeom prst="rect">
            <a:avLst/>
          </a:prstGeom>
          <a:noFill/>
        </p:spPr>
        <p:txBody>
          <a:bodyPr wrap="square" rtlCol="0">
            <a:spAutoFit/>
          </a:bodyPr>
          <a:lstStyle/>
          <a:p>
            <a:pPr algn="ctr"/>
            <a:r>
              <a:rPr lang="en-GB" sz="5400" i="1" dirty="0" smtClean="0"/>
              <a:t>Scanning</a:t>
            </a:r>
            <a:endParaRPr lang="en-US" sz="4400" dirty="0"/>
          </a:p>
        </p:txBody>
      </p:sp>
    </p:spTree>
    <p:extLst>
      <p:ext uri="{BB962C8B-B14F-4D97-AF65-F5344CB8AC3E}">
        <p14:creationId xmlns:p14="http://schemas.microsoft.com/office/powerpoint/2010/main" val="2474222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69" y="698028"/>
            <a:ext cx="8695305" cy="1200328"/>
          </a:xfrm>
          <a:prstGeom prst="rect">
            <a:avLst/>
          </a:prstGeom>
        </p:spPr>
        <p:txBody>
          <a:bodyPr wrap="square">
            <a:spAutoFit/>
          </a:bodyPr>
          <a:lstStyle/>
          <a:p>
            <a:pPr algn="ctr"/>
            <a:r>
              <a:rPr lang="en-US" sz="4000" dirty="0" smtClean="0"/>
              <a:t>‘</a:t>
            </a:r>
            <a:r>
              <a:rPr lang="en-US" sz="4000" dirty="0" err="1" smtClean="0"/>
              <a:t>Dementor</a:t>
            </a:r>
            <a:r>
              <a:rPr lang="en-US" sz="4000" dirty="0" smtClean="0"/>
              <a:t>’ Wasps and Worse</a:t>
            </a:r>
          </a:p>
          <a:p>
            <a:endParaRPr lang="en-US" sz="1600" dirty="0"/>
          </a:p>
          <a:p>
            <a:endParaRPr lang="en-GB" sz="1600" dirty="0" smtClean="0"/>
          </a:p>
        </p:txBody>
      </p:sp>
      <p:sp>
        <p:nvSpPr>
          <p:cNvPr id="3" name="TextBox 2"/>
          <p:cNvSpPr txBox="1"/>
          <p:nvPr/>
        </p:nvSpPr>
        <p:spPr>
          <a:xfrm>
            <a:off x="492432" y="2008484"/>
            <a:ext cx="8112161" cy="3970318"/>
          </a:xfrm>
          <a:prstGeom prst="rect">
            <a:avLst/>
          </a:prstGeom>
          <a:noFill/>
        </p:spPr>
        <p:txBody>
          <a:bodyPr wrap="square" rtlCol="0">
            <a:spAutoFit/>
          </a:bodyPr>
          <a:lstStyle/>
          <a:p>
            <a:pPr marL="342900" indent="-342900">
              <a:buAutoNum type="arabicPlain"/>
            </a:pPr>
            <a:endParaRPr lang="en-GB" sz="2800" dirty="0" smtClean="0"/>
          </a:p>
          <a:p>
            <a:pPr marL="342900" indent="-342900">
              <a:buAutoNum type="arabicPlain"/>
            </a:pPr>
            <a:r>
              <a:rPr lang="en-GB" sz="2800" dirty="0" smtClean="0"/>
              <a:t>How long is the stick-insect?</a:t>
            </a:r>
          </a:p>
          <a:p>
            <a:pPr marL="342900" indent="-342900">
              <a:buAutoNum type="arabicPlain"/>
            </a:pPr>
            <a:r>
              <a:rPr lang="en-GB" sz="2800" dirty="0" smtClean="0"/>
              <a:t>How many species of insects have been found?</a:t>
            </a:r>
          </a:p>
          <a:p>
            <a:pPr marL="342900" indent="-342900">
              <a:buAutoNum type="arabicPlain"/>
            </a:pPr>
            <a:r>
              <a:rPr lang="en-GB" sz="2800" dirty="0" smtClean="0"/>
              <a:t>Who is the </a:t>
            </a:r>
            <a:r>
              <a:rPr lang="en-US" sz="2800" dirty="0" smtClean="0"/>
              <a:t>conservation director for WWF-Greater Mekong?</a:t>
            </a:r>
          </a:p>
          <a:p>
            <a:pPr marL="342900" indent="-342900">
              <a:buAutoNum type="arabicPlain"/>
            </a:pPr>
            <a:r>
              <a:rPr lang="en-US" sz="2800" dirty="0" smtClean="0"/>
              <a:t>Which was the 10,000</a:t>
            </a:r>
            <a:r>
              <a:rPr lang="en-US" sz="2800" baseline="30000" dirty="0" smtClean="0"/>
              <a:t>th</a:t>
            </a:r>
            <a:r>
              <a:rPr lang="en-US" sz="2800" dirty="0" smtClean="0"/>
              <a:t> creature to be discovered?</a:t>
            </a:r>
          </a:p>
          <a:p>
            <a:pPr marL="342900" indent="-342900">
              <a:buAutoNum type="arabicPlain"/>
            </a:pPr>
            <a:r>
              <a:rPr lang="en-US" sz="2800" dirty="0" smtClean="0"/>
              <a:t>What are the main features of the long-toothed </a:t>
            </a:r>
            <a:r>
              <a:rPr lang="en-US" sz="2800" dirty="0" err="1" smtClean="0"/>
              <a:t>pipistrelle</a:t>
            </a:r>
            <a:r>
              <a:rPr lang="en-US" sz="2800" dirty="0" smtClean="0"/>
              <a:t> bat?</a:t>
            </a:r>
          </a:p>
          <a:p>
            <a:endParaRPr lang="en-US" sz="2800" dirty="0"/>
          </a:p>
        </p:txBody>
      </p:sp>
    </p:spTree>
    <p:extLst>
      <p:ext uri="{BB962C8B-B14F-4D97-AF65-F5344CB8AC3E}">
        <p14:creationId xmlns:p14="http://schemas.microsoft.com/office/powerpoint/2010/main" val="2420034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69" y="698028"/>
            <a:ext cx="8695305" cy="1200328"/>
          </a:xfrm>
          <a:prstGeom prst="rect">
            <a:avLst/>
          </a:prstGeom>
        </p:spPr>
        <p:txBody>
          <a:bodyPr wrap="square">
            <a:spAutoFit/>
          </a:bodyPr>
          <a:lstStyle/>
          <a:p>
            <a:pPr algn="ctr"/>
            <a:r>
              <a:rPr lang="en-US" sz="4000" dirty="0" smtClean="0"/>
              <a:t>‘</a:t>
            </a:r>
            <a:r>
              <a:rPr lang="en-US" sz="4000" dirty="0" err="1" smtClean="0"/>
              <a:t>Dementor</a:t>
            </a:r>
            <a:r>
              <a:rPr lang="en-US" sz="4000" dirty="0" smtClean="0"/>
              <a:t>’ Wasps and Worse</a:t>
            </a:r>
          </a:p>
          <a:p>
            <a:endParaRPr lang="en-US" sz="1600" dirty="0"/>
          </a:p>
          <a:p>
            <a:endParaRPr lang="en-GB" sz="1600" dirty="0" smtClean="0"/>
          </a:p>
        </p:txBody>
      </p:sp>
      <p:sp>
        <p:nvSpPr>
          <p:cNvPr id="3" name="TextBox 2"/>
          <p:cNvSpPr txBox="1"/>
          <p:nvPr/>
        </p:nvSpPr>
        <p:spPr>
          <a:xfrm>
            <a:off x="492432" y="2008484"/>
            <a:ext cx="8112161" cy="3970318"/>
          </a:xfrm>
          <a:prstGeom prst="rect">
            <a:avLst/>
          </a:prstGeom>
          <a:noFill/>
        </p:spPr>
        <p:txBody>
          <a:bodyPr wrap="square" rtlCol="0">
            <a:spAutoFit/>
          </a:bodyPr>
          <a:lstStyle/>
          <a:p>
            <a:pPr marL="342900" indent="-342900">
              <a:buAutoNum type="arabicPlain"/>
            </a:pPr>
            <a:endParaRPr lang="en-GB" sz="2800" dirty="0" smtClean="0"/>
          </a:p>
          <a:p>
            <a:pPr marL="342900" indent="-342900">
              <a:buAutoNum type="arabicPlain"/>
            </a:pPr>
            <a:r>
              <a:rPr lang="en-GB" sz="2800" dirty="0" smtClean="0"/>
              <a:t>How long is the stick-insect?</a:t>
            </a:r>
          </a:p>
          <a:p>
            <a:pPr marL="342900" indent="-342900">
              <a:buAutoNum type="arabicPlain"/>
            </a:pPr>
            <a:r>
              <a:rPr lang="en-GB" sz="2800" dirty="0" smtClean="0"/>
              <a:t>How many species of insects have been found?</a:t>
            </a:r>
          </a:p>
          <a:p>
            <a:pPr marL="342900" indent="-342900">
              <a:buAutoNum type="arabicPlain"/>
            </a:pPr>
            <a:r>
              <a:rPr lang="en-GB" sz="2800" u="sng" dirty="0" smtClean="0"/>
              <a:t>Who is the </a:t>
            </a:r>
            <a:r>
              <a:rPr lang="en-US" sz="2800" u="sng" dirty="0" smtClean="0"/>
              <a:t>conservation director for WWF-Greater Mekong?</a:t>
            </a:r>
          </a:p>
          <a:p>
            <a:pPr marL="342900" indent="-342900">
              <a:buAutoNum type="arabicPlain"/>
            </a:pPr>
            <a:r>
              <a:rPr lang="en-US" sz="2800" dirty="0" smtClean="0"/>
              <a:t>Which was the 10,000</a:t>
            </a:r>
            <a:r>
              <a:rPr lang="en-US" sz="2800" baseline="30000" dirty="0" smtClean="0"/>
              <a:t>th</a:t>
            </a:r>
            <a:r>
              <a:rPr lang="en-US" sz="2800" dirty="0" smtClean="0"/>
              <a:t> creature to be discovered?</a:t>
            </a:r>
          </a:p>
          <a:p>
            <a:pPr marL="342900" indent="-342900">
              <a:buAutoNum type="arabicPlain"/>
            </a:pPr>
            <a:r>
              <a:rPr lang="en-US" sz="2800" dirty="0" smtClean="0"/>
              <a:t>What are the main features of the long-toothed </a:t>
            </a:r>
            <a:r>
              <a:rPr lang="en-US" sz="2800" dirty="0" err="1" smtClean="0"/>
              <a:t>pipistrelle</a:t>
            </a:r>
            <a:r>
              <a:rPr lang="en-US" sz="2800" dirty="0" smtClean="0"/>
              <a:t> bat?</a:t>
            </a:r>
          </a:p>
          <a:p>
            <a:endParaRPr lang="en-US" sz="2800" dirty="0"/>
          </a:p>
        </p:txBody>
      </p:sp>
    </p:spTree>
    <p:extLst>
      <p:ext uri="{BB962C8B-B14F-4D97-AF65-F5344CB8AC3E}">
        <p14:creationId xmlns:p14="http://schemas.microsoft.com/office/powerpoint/2010/main" val="30025671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229"/>
            <a:ext cx="9144000" cy="5401479"/>
          </a:xfrm>
          <a:prstGeom prst="rect">
            <a:avLst/>
          </a:prstGeom>
          <a:noFill/>
        </p:spPr>
        <p:txBody>
          <a:bodyPr wrap="square" rtlCol="0">
            <a:spAutoFit/>
          </a:bodyPr>
          <a:lstStyle/>
          <a:p>
            <a:pPr algn="ctr"/>
            <a:r>
              <a:rPr lang="en-US" sz="11500" dirty="0"/>
              <a:t>2</a:t>
            </a:r>
            <a:r>
              <a:rPr lang="en-US" sz="11500" dirty="0" smtClean="0"/>
              <a:t>: What kind of learners are we creating?</a:t>
            </a:r>
            <a:endParaRPr lang="en-US" sz="11500" dirty="0"/>
          </a:p>
        </p:txBody>
      </p:sp>
    </p:spTree>
    <p:extLst>
      <p:ext uri="{BB962C8B-B14F-4D97-AF65-F5344CB8AC3E}">
        <p14:creationId xmlns:p14="http://schemas.microsoft.com/office/powerpoint/2010/main" val="4006590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05" y="179709"/>
            <a:ext cx="8695305" cy="6463309"/>
          </a:xfrm>
          <a:prstGeom prst="rect">
            <a:avLst/>
          </a:prstGeom>
        </p:spPr>
        <p:txBody>
          <a:bodyPr wrap="square">
            <a:spAutoFit/>
          </a:bodyPr>
          <a:lstStyle/>
          <a:p>
            <a:r>
              <a:rPr lang="en-US" dirty="0"/>
              <a:t>A “</a:t>
            </a:r>
            <a:r>
              <a:rPr lang="en-US" dirty="0" err="1"/>
              <a:t>dementor</a:t>
            </a:r>
            <a:r>
              <a:rPr lang="en-US" dirty="0"/>
              <a:t>” wasp named after the Harry Potter creatures, a stick insect more than half a </a:t>
            </a:r>
            <a:r>
              <a:rPr lang="en-US" dirty="0" err="1"/>
              <a:t>metre</a:t>
            </a:r>
            <a:r>
              <a:rPr lang="en-US" dirty="0"/>
              <a:t> long, and a colour-changing thorny frog are among new species discovered in South East Asia’s Greater Mekong </a:t>
            </a:r>
            <a:r>
              <a:rPr lang="en-US" dirty="0" smtClean="0"/>
              <a:t>region.</a:t>
            </a:r>
            <a:r>
              <a:rPr lang="en-GB" dirty="0" smtClean="0"/>
              <a:t> </a:t>
            </a:r>
            <a:r>
              <a:rPr lang="en-US" dirty="0" smtClean="0"/>
              <a:t>The </a:t>
            </a:r>
            <a:r>
              <a:rPr lang="en-US" dirty="0"/>
              <a:t>discoveries also include a bent-toed gecko which is the 10,000th reptile to be recorded on Earth, a feathered coral whose nearest relatives are found in Africa and four moths named after Thai princesses.</a:t>
            </a:r>
            <a:endParaRPr lang="en-GB" dirty="0"/>
          </a:p>
          <a:p>
            <a:r>
              <a:rPr lang="en-US" dirty="0"/>
              <a:t>A total of 139 new species were identified in the region in 2014, including a new mammal - a long-toothed </a:t>
            </a:r>
            <a:r>
              <a:rPr lang="en-US" dirty="0" err="1"/>
              <a:t>pipistrelle</a:t>
            </a:r>
            <a:r>
              <a:rPr lang="en-US" dirty="0"/>
              <a:t> bat - as well as 90 plants, 23 reptiles, 16 amphibians and nine fish found by </a:t>
            </a:r>
            <a:r>
              <a:rPr lang="en-US" dirty="0" smtClean="0"/>
              <a:t>scientists.</a:t>
            </a:r>
            <a:r>
              <a:rPr lang="en-GB" dirty="0" smtClean="0"/>
              <a:t> </a:t>
            </a:r>
            <a:r>
              <a:rPr lang="en-US" dirty="0" smtClean="0"/>
              <a:t>It </a:t>
            </a:r>
            <a:r>
              <a:rPr lang="en-US" dirty="0"/>
              <a:t>brings the total number of species found in the Greater Mekong, which covers Cambodia, Laos, Burma</a:t>
            </a:r>
            <a:r>
              <a:rPr lang="en-US" dirty="0" smtClean="0"/>
              <a:t>, and </a:t>
            </a:r>
            <a:r>
              <a:rPr lang="en-US" dirty="0"/>
              <a:t>Vietnam, between 1997 and 2014 to 2,216 or an average of three new plants or creatures a </a:t>
            </a:r>
            <a:r>
              <a:rPr lang="en-US" dirty="0" smtClean="0"/>
              <a:t>week.</a:t>
            </a:r>
            <a:r>
              <a:rPr lang="en-GB" dirty="0" smtClean="0"/>
              <a:t> </a:t>
            </a:r>
            <a:r>
              <a:rPr lang="en-US" dirty="0" smtClean="0"/>
              <a:t>But </a:t>
            </a:r>
            <a:r>
              <a:rPr lang="en-US" dirty="0"/>
              <a:t>many of the newly-discovered species are already at risk from threats such as destruction of their habitat, poaching or the illegal wildlife trade, a Magical Mekong report by wildlife charity WWF warned.</a:t>
            </a:r>
            <a:endParaRPr lang="en-GB" dirty="0"/>
          </a:p>
          <a:p>
            <a:r>
              <a:rPr lang="en-US" dirty="0"/>
              <a:t>Teak </a:t>
            </a:r>
            <a:r>
              <a:rPr lang="en-US" dirty="0" err="1"/>
              <a:t>Seng</a:t>
            </a:r>
            <a:r>
              <a:rPr lang="en-US" dirty="0"/>
              <a:t>, conservation director for WWF-Greater Mekong, said: “The Greater Mekong’s unique ecosystems are truly the gift that keeps on giving, providing sanctuary for a treasure trove of species and critical benefits for millions of people across the region</a:t>
            </a:r>
            <a:r>
              <a:rPr lang="en-US" dirty="0" smtClean="0"/>
              <a:t>.</a:t>
            </a:r>
            <a:r>
              <a:rPr lang="en-GB" dirty="0" smtClean="0"/>
              <a:t> </a:t>
            </a:r>
            <a:r>
              <a:rPr lang="en-US" dirty="0" smtClean="0"/>
              <a:t>“</a:t>
            </a:r>
            <a:r>
              <a:rPr lang="en-US" dirty="0"/>
              <a:t>As Magical Mekong reveals, the scientists behind these discoveries feel they are racing against the clock to document them and strongly advocate for their protection before they disappear.”</a:t>
            </a:r>
            <a:endParaRPr lang="en-GB" dirty="0"/>
          </a:p>
          <a:p>
            <a:r>
              <a:rPr lang="en-US" dirty="0"/>
              <a:t>The </a:t>
            </a:r>
            <a:r>
              <a:rPr lang="en-US" dirty="0" err="1"/>
              <a:t>Ampulex</a:t>
            </a:r>
            <a:r>
              <a:rPr lang="en-US" dirty="0"/>
              <a:t> </a:t>
            </a:r>
            <a:r>
              <a:rPr lang="en-US" dirty="0" err="1"/>
              <a:t>dementor</a:t>
            </a:r>
            <a:r>
              <a:rPr lang="en-US" dirty="0"/>
              <a:t> wasp from Thailand, which was named by popular vote after the soul-sucking creatures in the Harry Potter books, paralyses its prey with venom before eating them alive.</a:t>
            </a:r>
            <a:endParaRPr lang="en-GB" dirty="0"/>
          </a:p>
          <a:p>
            <a:r>
              <a:rPr lang="en-US" dirty="0"/>
              <a:t>A stick insect measuring 54cm (21 inches), making it - for now - the world’s second largest insect, was found in Vietnam, while a stealthy wolf snake with a “flying bat” pattern on its skin which helps it blend into trees and mosses was discovered </a:t>
            </a:r>
            <a:r>
              <a:rPr lang="en-US" dirty="0" smtClean="0"/>
              <a:t>in Cambodia.</a:t>
            </a:r>
            <a:endParaRPr lang="en-GB" dirty="0"/>
          </a:p>
        </p:txBody>
      </p:sp>
    </p:spTree>
    <p:extLst>
      <p:ext uri="{BB962C8B-B14F-4D97-AF65-F5344CB8AC3E}">
        <p14:creationId xmlns:p14="http://schemas.microsoft.com/office/powerpoint/2010/main" val="3816693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225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05" y="179709"/>
            <a:ext cx="8695305" cy="6463309"/>
          </a:xfrm>
          <a:prstGeom prst="rect">
            <a:avLst/>
          </a:prstGeom>
        </p:spPr>
        <p:txBody>
          <a:bodyPr wrap="square">
            <a:spAutoFit/>
          </a:bodyPr>
          <a:lstStyle/>
          <a:p>
            <a:r>
              <a:rPr lang="en-US" dirty="0"/>
              <a:t>A “</a:t>
            </a:r>
            <a:r>
              <a:rPr lang="en-US" dirty="0" err="1"/>
              <a:t>dementor</a:t>
            </a:r>
            <a:r>
              <a:rPr lang="en-US" dirty="0"/>
              <a:t>” wasp named after the Harry Potter creatures, a stick insect more than half a </a:t>
            </a:r>
            <a:r>
              <a:rPr lang="en-US" dirty="0" err="1"/>
              <a:t>metre</a:t>
            </a:r>
            <a:r>
              <a:rPr lang="en-US" dirty="0"/>
              <a:t> long, and a colour-changing thorny frog are among new species discovered in South East Asia’s Greater Mekong </a:t>
            </a:r>
            <a:r>
              <a:rPr lang="en-US" dirty="0" smtClean="0"/>
              <a:t>region.</a:t>
            </a:r>
            <a:r>
              <a:rPr lang="en-GB" dirty="0" smtClean="0"/>
              <a:t> </a:t>
            </a:r>
            <a:r>
              <a:rPr lang="en-US" dirty="0" smtClean="0"/>
              <a:t>The </a:t>
            </a:r>
            <a:r>
              <a:rPr lang="en-US" dirty="0"/>
              <a:t>discoveries also include a bent-toed gecko which is the 10,000th reptile to be recorded on Earth, a feathered coral whose nearest relatives are found in Africa and four moths named after Thai princesses.</a:t>
            </a:r>
            <a:endParaRPr lang="en-GB" dirty="0"/>
          </a:p>
          <a:p>
            <a:r>
              <a:rPr lang="en-US" dirty="0"/>
              <a:t>A total of 139 new species were identified in the region in 2014, including a new mammal - a long-toothed </a:t>
            </a:r>
            <a:r>
              <a:rPr lang="en-US" dirty="0" err="1"/>
              <a:t>pipistrelle</a:t>
            </a:r>
            <a:r>
              <a:rPr lang="en-US" dirty="0"/>
              <a:t> bat - as well as 90 plants, 23 reptiles, 16 amphibians and nine fish found by </a:t>
            </a:r>
            <a:r>
              <a:rPr lang="en-US" dirty="0" smtClean="0"/>
              <a:t>scientists.</a:t>
            </a:r>
            <a:r>
              <a:rPr lang="en-GB" dirty="0" smtClean="0"/>
              <a:t> </a:t>
            </a:r>
            <a:r>
              <a:rPr lang="en-US" dirty="0" smtClean="0"/>
              <a:t>It </a:t>
            </a:r>
            <a:r>
              <a:rPr lang="en-US" dirty="0"/>
              <a:t>brings the total number of species found in the Greater Mekong, which covers Cambodia, Laos, Burma</a:t>
            </a:r>
            <a:r>
              <a:rPr lang="en-US" dirty="0" smtClean="0"/>
              <a:t>, and </a:t>
            </a:r>
            <a:r>
              <a:rPr lang="en-US" dirty="0"/>
              <a:t>Vietnam, between 1997 and 2014 to 2,216 or an average of three new plants or creatures a </a:t>
            </a:r>
            <a:r>
              <a:rPr lang="en-US" dirty="0" smtClean="0"/>
              <a:t>week.</a:t>
            </a:r>
            <a:r>
              <a:rPr lang="en-GB" dirty="0" smtClean="0"/>
              <a:t> </a:t>
            </a:r>
            <a:r>
              <a:rPr lang="en-US" dirty="0" smtClean="0"/>
              <a:t>But </a:t>
            </a:r>
            <a:r>
              <a:rPr lang="en-US" dirty="0"/>
              <a:t>many of the newly-discovered species are already at risk from threats such as destruction of their habitat, poaching or the illegal wildlife trade, a Magical Mekong report by wildlife charity WWF warned.</a:t>
            </a:r>
            <a:endParaRPr lang="en-GB" dirty="0"/>
          </a:p>
          <a:p>
            <a:r>
              <a:rPr lang="en-US" dirty="0"/>
              <a:t>Teak </a:t>
            </a:r>
            <a:r>
              <a:rPr lang="en-US" dirty="0" err="1"/>
              <a:t>Seng</a:t>
            </a:r>
            <a:r>
              <a:rPr lang="en-US" dirty="0"/>
              <a:t>, conservation director for WWF-Greater Mekong, said: “The Greater Mekong’s unique ecosystems are truly the gift that keeps on giving, providing sanctuary for a treasure trove of species and critical benefits for millions of people across the region</a:t>
            </a:r>
            <a:r>
              <a:rPr lang="en-US" dirty="0" smtClean="0"/>
              <a:t>.</a:t>
            </a:r>
            <a:r>
              <a:rPr lang="en-GB" dirty="0" smtClean="0"/>
              <a:t> </a:t>
            </a:r>
            <a:r>
              <a:rPr lang="en-US" dirty="0" smtClean="0"/>
              <a:t>“</a:t>
            </a:r>
            <a:r>
              <a:rPr lang="en-US" dirty="0"/>
              <a:t>As Magical Mekong reveals, the scientists behind these discoveries feel they are racing against the clock to document them and strongly advocate for their protection before they disappear.”</a:t>
            </a:r>
            <a:endParaRPr lang="en-GB" dirty="0"/>
          </a:p>
          <a:p>
            <a:r>
              <a:rPr lang="en-US" dirty="0"/>
              <a:t>The </a:t>
            </a:r>
            <a:r>
              <a:rPr lang="en-US" dirty="0" err="1"/>
              <a:t>Ampulex</a:t>
            </a:r>
            <a:r>
              <a:rPr lang="en-US" dirty="0"/>
              <a:t> </a:t>
            </a:r>
            <a:r>
              <a:rPr lang="en-US" dirty="0" err="1"/>
              <a:t>dementor</a:t>
            </a:r>
            <a:r>
              <a:rPr lang="en-US" dirty="0"/>
              <a:t> wasp from Thailand, which was named by popular vote after the soul-sucking creatures in the Harry Potter books, paralyses its prey with venom before eating them alive.</a:t>
            </a:r>
            <a:endParaRPr lang="en-GB" dirty="0"/>
          </a:p>
          <a:p>
            <a:r>
              <a:rPr lang="en-US" dirty="0"/>
              <a:t>A stick insect measuring 54cm (21 inches), making it - for now - the world’s second largest insect, was found in Vietnam, while a stealthy wolf snake with a “flying bat” pattern on its skin which helps it blend into trees and mosses was discovered </a:t>
            </a:r>
            <a:r>
              <a:rPr lang="en-US" dirty="0" smtClean="0"/>
              <a:t>in Cambodia.</a:t>
            </a:r>
            <a:endParaRPr lang="en-GB" dirty="0"/>
          </a:p>
        </p:txBody>
      </p:sp>
    </p:spTree>
    <p:extLst>
      <p:ext uri="{BB962C8B-B14F-4D97-AF65-F5344CB8AC3E}">
        <p14:creationId xmlns:p14="http://schemas.microsoft.com/office/powerpoint/2010/main" val="1209944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05" y="179709"/>
            <a:ext cx="8695305" cy="6463309"/>
          </a:xfrm>
          <a:prstGeom prst="rect">
            <a:avLst/>
          </a:prstGeom>
        </p:spPr>
        <p:txBody>
          <a:bodyPr wrap="square">
            <a:spAutoFit/>
          </a:bodyPr>
          <a:lstStyle/>
          <a:p>
            <a:r>
              <a:rPr lang="en-US" dirty="0"/>
              <a:t>A “</a:t>
            </a:r>
            <a:r>
              <a:rPr lang="en-US" dirty="0" err="1"/>
              <a:t>dementor</a:t>
            </a:r>
            <a:r>
              <a:rPr lang="en-US" dirty="0"/>
              <a:t>” wasp named after the Harry Potter creatures, a stick insect more than half a </a:t>
            </a:r>
            <a:r>
              <a:rPr lang="en-US" dirty="0" err="1"/>
              <a:t>metre</a:t>
            </a:r>
            <a:r>
              <a:rPr lang="en-US" dirty="0"/>
              <a:t> long, and a colour-changing thorny frog are among new species discovered in South East Asia’s Greater Mekong </a:t>
            </a:r>
            <a:r>
              <a:rPr lang="en-US" dirty="0" smtClean="0"/>
              <a:t>region.</a:t>
            </a:r>
            <a:r>
              <a:rPr lang="en-GB" dirty="0" smtClean="0"/>
              <a:t> </a:t>
            </a:r>
            <a:r>
              <a:rPr lang="en-US" dirty="0" smtClean="0"/>
              <a:t>The </a:t>
            </a:r>
            <a:r>
              <a:rPr lang="en-US" dirty="0"/>
              <a:t>discoveries also include a bent-toed gecko which is the 10,000th reptile to be recorded on Earth, a feathered coral whose nearest relatives are found in Africa and four moths named after Thai princesses.</a:t>
            </a:r>
            <a:endParaRPr lang="en-GB" dirty="0"/>
          </a:p>
          <a:p>
            <a:r>
              <a:rPr lang="en-US" dirty="0"/>
              <a:t>A total of 139 new species were identified in the region in 2014, including a new mammal - a long-toothed </a:t>
            </a:r>
            <a:r>
              <a:rPr lang="en-US" dirty="0" err="1"/>
              <a:t>pipistrelle</a:t>
            </a:r>
            <a:r>
              <a:rPr lang="en-US" dirty="0"/>
              <a:t> bat - as well as 90 plants, 23 reptiles, 16 amphibians and nine fish found by </a:t>
            </a:r>
            <a:r>
              <a:rPr lang="en-US" dirty="0" smtClean="0"/>
              <a:t>scientists.</a:t>
            </a:r>
            <a:r>
              <a:rPr lang="en-GB" dirty="0" smtClean="0"/>
              <a:t> </a:t>
            </a:r>
            <a:r>
              <a:rPr lang="en-US" dirty="0" smtClean="0"/>
              <a:t>It </a:t>
            </a:r>
            <a:r>
              <a:rPr lang="en-US" dirty="0"/>
              <a:t>brings the total number of species found in the Greater Mekong, which covers Cambodia, Laos, Burma</a:t>
            </a:r>
            <a:r>
              <a:rPr lang="en-US" dirty="0" smtClean="0"/>
              <a:t>, and </a:t>
            </a:r>
            <a:r>
              <a:rPr lang="en-US" dirty="0"/>
              <a:t>Vietnam, between 1997 and 2014 to 2,216 or an average of three new plants or creatures a </a:t>
            </a:r>
            <a:r>
              <a:rPr lang="en-US" dirty="0" smtClean="0"/>
              <a:t>week.</a:t>
            </a:r>
            <a:r>
              <a:rPr lang="en-GB" dirty="0" smtClean="0"/>
              <a:t> </a:t>
            </a:r>
            <a:r>
              <a:rPr lang="en-US" dirty="0" smtClean="0"/>
              <a:t>But </a:t>
            </a:r>
            <a:r>
              <a:rPr lang="en-US" dirty="0"/>
              <a:t>many of the newly-discovered species are already at risk from threats such as destruction of their habitat, poaching or the illegal wildlife trade, a Magical Mekong report by wildlife charity WWF warned.</a:t>
            </a:r>
            <a:endParaRPr lang="en-GB" dirty="0"/>
          </a:p>
          <a:p>
            <a:r>
              <a:rPr lang="en-US" u="sng" dirty="0"/>
              <a:t>Teak </a:t>
            </a:r>
            <a:r>
              <a:rPr lang="en-US" u="sng" dirty="0" err="1"/>
              <a:t>Seng</a:t>
            </a:r>
            <a:r>
              <a:rPr lang="en-US" u="sng" dirty="0"/>
              <a:t>, conservation director for WWF-Greater Mekong,</a:t>
            </a:r>
            <a:r>
              <a:rPr lang="en-US" dirty="0"/>
              <a:t> said: “The Greater Mekong’s unique ecosystems are truly the gift that keeps on giving, providing sanctuary for a treasure trove of species and critical benefits for millions of people across the region</a:t>
            </a:r>
            <a:r>
              <a:rPr lang="en-US" dirty="0" smtClean="0"/>
              <a:t>.</a:t>
            </a:r>
            <a:r>
              <a:rPr lang="en-GB" dirty="0" smtClean="0"/>
              <a:t> </a:t>
            </a:r>
            <a:r>
              <a:rPr lang="en-US" dirty="0" smtClean="0"/>
              <a:t>“</a:t>
            </a:r>
            <a:r>
              <a:rPr lang="en-US" dirty="0"/>
              <a:t>As Magical Mekong reveals, the scientists behind these discoveries feel they are racing against the clock to document them and strongly advocate for their protection before they disappear.”</a:t>
            </a:r>
            <a:endParaRPr lang="en-GB" dirty="0"/>
          </a:p>
          <a:p>
            <a:r>
              <a:rPr lang="en-US" dirty="0"/>
              <a:t>The </a:t>
            </a:r>
            <a:r>
              <a:rPr lang="en-US" dirty="0" err="1"/>
              <a:t>Ampulex</a:t>
            </a:r>
            <a:r>
              <a:rPr lang="en-US" dirty="0"/>
              <a:t> </a:t>
            </a:r>
            <a:r>
              <a:rPr lang="en-US" dirty="0" err="1"/>
              <a:t>dementor</a:t>
            </a:r>
            <a:r>
              <a:rPr lang="en-US" dirty="0"/>
              <a:t> wasp from Thailand, which was named by popular vote after the soul-sucking creatures in the Harry Potter books, paralyses its prey with venom before eating them alive.</a:t>
            </a:r>
            <a:endParaRPr lang="en-GB" dirty="0"/>
          </a:p>
          <a:p>
            <a:r>
              <a:rPr lang="en-US" dirty="0"/>
              <a:t>A stick insect measuring 54cm (21 inches), making it - for now - the world’s second largest insect, was found in Vietnam, while a stealthy wolf snake with a “flying bat” pattern on its skin which helps it blend into trees and mosses was discovered </a:t>
            </a:r>
            <a:r>
              <a:rPr lang="en-US" dirty="0" smtClean="0"/>
              <a:t>in Cambodia.</a:t>
            </a:r>
            <a:endParaRPr lang="en-GB" dirty="0"/>
          </a:p>
        </p:txBody>
      </p:sp>
    </p:spTree>
    <p:extLst>
      <p:ext uri="{BB962C8B-B14F-4D97-AF65-F5344CB8AC3E}">
        <p14:creationId xmlns:p14="http://schemas.microsoft.com/office/powerpoint/2010/main" val="593643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05" y="179709"/>
            <a:ext cx="8695305" cy="6463309"/>
          </a:xfrm>
          <a:prstGeom prst="rect">
            <a:avLst/>
          </a:prstGeom>
        </p:spPr>
        <p:txBody>
          <a:bodyPr wrap="square">
            <a:spAutoFit/>
          </a:bodyPr>
          <a:lstStyle/>
          <a:p>
            <a:r>
              <a:rPr lang="en-US" dirty="0"/>
              <a:t>A “</a:t>
            </a:r>
            <a:r>
              <a:rPr lang="en-US" dirty="0" err="1"/>
              <a:t>dementor</a:t>
            </a:r>
            <a:r>
              <a:rPr lang="en-US" dirty="0"/>
              <a:t>” wasp named after the Harry Potter creatures, a stick insect more than half a </a:t>
            </a:r>
            <a:r>
              <a:rPr lang="en-US" dirty="0" err="1"/>
              <a:t>metre</a:t>
            </a:r>
            <a:r>
              <a:rPr lang="en-US" dirty="0"/>
              <a:t> long, and a colour-changing thorny frog are among new species discovered in South East Asia’s Greater Mekong </a:t>
            </a:r>
            <a:r>
              <a:rPr lang="en-US" dirty="0" smtClean="0"/>
              <a:t>region.</a:t>
            </a:r>
            <a:r>
              <a:rPr lang="en-GB" dirty="0" smtClean="0"/>
              <a:t> </a:t>
            </a:r>
            <a:r>
              <a:rPr lang="en-US" dirty="0" smtClean="0"/>
              <a:t>The </a:t>
            </a:r>
            <a:r>
              <a:rPr lang="en-US" dirty="0"/>
              <a:t>discoveries also include a bent-toed gecko which is the 10,000th reptile to be recorded on Earth, a feathered coral whose nearest relatives are found in Africa and four moths named after Thai princesses.</a:t>
            </a:r>
            <a:endParaRPr lang="en-GB" dirty="0"/>
          </a:p>
          <a:p>
            <a:r>
              <a:rPr lang="en-US" dirty="0"/>
              <a:t>A total of 139 new species were identified in the region in 2014, including a new mammal - a long-toothed </a:t>
            </a:r>
            <a:r>
              <a:rPr lang="en-US" dirty="0" err="1"/>
              <a:t>pipistrelle</a:t>
            </a:r>
            <a:r>
              <a:rPr lang="en-US" dirty="0"/>
              <a:t> bat - as well as 90 plants, 23 reptiles, 16 amphibians and nine fish found by </a:t>
            </a:r>
            <a:r>
              <a:rPr lang="en-US" dirty="0" smtClean="0"/>
              <a:t>scientists.</a:t>
            </a:r>
            <a:r>
              <a:rPr lang="en-GB" dirty="0" smtClean="0"/>
              <a:t> </a:t>
            </a:r>
            <a:r>
              <a:rPr lang="en-US" dirty="0" smtClean="0"/>
              <a:t>It </a:t>
            </a:r>
            <a:r>
              <a:rPr lang="en-US" dirty="0"/>
              <a:t>brings the total number of species found in the Greater Mekong, which covers Cambodia, Laos, Burma</a:t>
            </a:r>
            <a:r>
              <a:rPr lang="en-US" dirty="0" smtClean="0"/>
              <a:t>, and </a:t>
            </a:r>
            <a:r>
              <a:rPr lang="en-US" dirty="0"/>
              <a:t>Vietnam, between 1997 and 2014 to 2,216 or an average of three new plants or creatures a </a:t>
            </a:r>
            <a:r>
              <a:rPr lang="en-US" dirty="0" smtClean="0"/>
              <a:t>week.</a:t>
            </a:r>
            <a:r>
              <a:rPr lang="en-GB" dirty="0" smtClean="0"/>
              <a:t> </a:t>
            </a:r>
            <a:r>
              <a:rPr lang="en-US" dirty="0" smtClean="0"/>
              <a:t>But </a:t>
            </a:r>
            <a:r>
              <a:rPr lang="en-US" dirty="0"/>
              <a:t>many of the newly-discovered species are already at risk from threats such as destruction of their habitat, poaching or the illegal wildlife trade, a Magical Mekong report by wildlife charity WWF warned.</a:t>
            </a:r>
            <a:endParaRPr lang="en-GB" dirty="0"/>
          </a:p>
          <a:p>
            <a:r>
              <a:rPr lang="en-US" b="1" u="sng" dirty="0"/>
              <a:t>Teak </a:t>
            </a:r>
            <a:r>
              <a:rPr lang="en-US" b="1" u="sng" dirty="0" err="1"/>
              <a:t>Seng</a:t>
            </a:r>
            <a:r>
              <a:rPr lang="en-US" b="1" u="sng" dirty="0"/>
              <a:t>, conservation director for WWF-Greater Mekong</a:t>
            </a:r>
            <a:r>
              <a:rPr lang="en-US" u="sng" dirty="0"/>
              <a:t>,</a:t>
            </a:r>
            <a:r>
              <a:rPr lang="en-US" dirty="0"/>
              <a:t> said: “The Greater Mekong’s unique ecosystems are truly the gift that keeps on giving, providing sanctuary for a treasure trove of species and critical benefits for millions of people across the region</a:t>
            </a:r>
            <a:r>
              <a:rPr lang="en-US" dirty="0" smtClean="0"/>
              <a:t>.</a:t>
            </a:r>
            <a:r>
              <a:rPr lang="en-GB" dirty="0" smtClean="0"/>
              <a:t> </a:t>
            </a:r>
            <a:r>
              <a:rPr lang="en-US" dirty="0" smtClean="0"/>
              <a:t>“</a:t>
            </a:r>
            <a:r>
              <a:rPr lang="en-US" dirty="0"/>
              <a:t>As Magical Mekong reveals, the scientists behind these discoveries feel they are racing against the clock to document them and strongly advocate for their protection before they disappear.”</a:t>
            </a:r>
            <a:endParaRPr lang="en-GB" dirty="0"/>
          </a:p>
          <a:p>
            <a:r>
              <a:rPr lang="en-US" dirty="0"/>
              <a:t>The </a:t>
            </a:r>
            <a:r>
              <a:rPr lang="en-US" dirty="0" err="1"/>
              <a:t>Ampulex</a:t>
            </a:r>
            <a:r>
              <a:rPr lang="en-US" dirty="0"/>
              <a:t> </a:t>
            </a:r>
            <a:r>
              <a:rPr lang="en-US" dirty="0" err="1"/>
              <a:t>dementor</a:t>
            </a:r>
            <a:r>
              <a:rPr lang="en-US" dirty="0"/>
              <a:t> wasp from Thailand, which was named by popular vote after the soul-sucking creatures in the Harry Potter books, paralyses its prey with venom before eating them alive.</a:t>
            </a:r>
            <a:endParaRPr lang="en-GB" dirty="0"/>
          </a:p>
          <a:p>
            <a:r>
              <a:rPr lang="en-US" dirty="0"/>
              <a:t>A stick insect measuring 54cm (21 inches), making it - for now - the world’s second largest insect, was found in Vietnam, while a stealthy wolf snake with a “flying bat” pattern on its skin which helps it blend into trees and mosses was discovered </a:t>
            </a:r>
            <a:r>
              <a:rPr lang="en-US" dirty="0" smtClean="0"/>
              <a:t>in Cambodia.</a:t>
            </a:r>
            <a:endParaRPr lang="en-GB" dirty="0"/>
          </a:p>
        </p:txBody>
      </p:sp>
    </p:spTree>
    <p:extLst>
      <p:ext uri="{BB962C8B-B14F-4D97-AF65-F5344CB8AC3E}">
        <p14:creationId xmlns:p14="http://schemas.microsoft.com/office/powerpoint/2010/main" val="587762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Title 4"/>
          <p:cNvSpPr>
            <a:spLocks noGrp="1"/>
          </p:cNvSpPr>
          <p:nvPr>
            <p:ph type="ctrTitle"/>
          </p:nvPr>
        </p:nvSpPr>
        <p:spPr>
          <a:xfrm>
            <a:off x="762000" y="2695517"/>
            <a:ext cx="7620000" cy="1470025"/>
          </a:xfrm>
          <a:solidFill>
            <a:schemeClr val="bg1"/>
          </a:solidFill>
        </p:spPr>
        <p:txBody>
          <a:bodyPr/>
          <a:lstStyle/>
          <a:p>
            <a:pPr eaLnBrk="1" hangingPunct="1"/>
            <a:r>
              <a:rPr lang="en-US" dirty="0" err="1" smtClean="0"/>
              <a:t>Reseaching</a:t>
            </a:r>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3789148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rgbClr val="000000"/>
                </a:solidFill>
                <a:latin typeface="Chalkduster"/>
                <a:cs typeface="Chalkduster"/>
              </a:rPr>
              <a:t>Research the life of</a:t>
            </a:r>
            <a:endParaRPr lang="en-US" sz="4000" dirty="0">
              <a:solidFill>
                <a:srgbClr val="000000"/>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rgbClr val="000000"/>
                </a:solidFill>
                <a:latin typeface="Chalkduster"/>
                <a:cs typeface="Chalkduster"/>
              </a:rPr>
              <a:t>Martin Luther King</a:t>
            </a:r>
            <a:endParaRPr lang="en-US" sz="4000" dirty="0">
              <a:solidFill>
                <a:srgbClr val="000000"/>
              </a:solidFill>
              <a:latin typeface="Chalkduster"/>
              <a:cs typeface="Chalkduster"/>
            </a:endParaRPr>
          </a:p>
        </p:txBody>
      </p:sp>
    </p:spTree>
    <p:extLst>
      <p:ext uri="{BB962C8B-B14F-4D97-AF65-F5344CB8AC3E}">
        <p14:creationId xmlns:p14="http://schemas.microsoft.com/office/powerpoint/2010/main" val="1242195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extLst>
      <p:ext uri="{BB962C8B-B14F-4D97-AF65-F5344CB8AC3E}">
        <p14:creationId xmlns:p14="http://schemas.microsoft.com/office/powerpoint/2010/main" val="4025437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extLst>
      <p:ext uri="{BB962C8B-B14F-4D97-AF65-F5344CB8AC3E}">
        <p14:creationId xmlns:p14="http://schemas.microsoft.com/office/powerpoint/2010/main" val="311815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Picture 10.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852623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5350"/>
            <a:ext cx="9144000" cy="3631763"/>
          </a:xfrm>
          <a:prstGeom prst="rect">
            <a:avLst/>
          </a:prstGeom>
          <a:noFill/>
        </p:spPr>
        <p:txBody>
          <a:bodyPr wrap="square" rtlCol="0">
            <a:spAutoFit/>
          </a:bodyPr>
          <a:lstStyle/>
          <a:p>
            <a:pPr algn="ctr"/>
            <a:r>
              <a:rPr lang="en-US" sz="11500" dirty="0" smtClean="0"/>
              <a:t>3: What kind of readers?</a:t>
            </a:r>
            <a:endParaRPr lang="en-US" sz="11500" dirty="0"/>
          </a:p>
        </p:txBody>
      </p:sp>
    </p:spTree>
    <p:extLst>
      <p:ext uri="{BB962C8B-B14F-4D97-AF65-F5344CB8AC3E}">
        <p14:creationId xmlns:p14="http://schemas.microsoft.com/office/powerpoint/2010/main" val="1190385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173673"/>
            <a:ext cx="6035675" cy="6858000"/>
          </a:xfrm>
          <a:prstGeom prst="rect">
            <a:avLst/>
          </a:prstGeom>
          <a:noFill/>
          <a:ln w="9525">
            <a:noFill/>
            <a:miter lim="800000"/>
            <a:headEnd/>
            <a:tailEnd/>
          </a:ln>
        </p:spPr>
      </p:pic>
    </p:spTree>
    <p:extLst>
      <p:ext uri="{BB962C8B-B14F-4D97-AF65-F5344CB8AC3E}">
        <p14:creationId xmlns:p14="http://schemas.microsoft.com/office/powerpoint/2010/main" val="4196177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extLst>
      <p:ext uri="{BB962C8B-B14F-4D97-AF65-F5344CB8AC3E}">
        <p14:creationId xmlns:p14="http://schemas.microsoft.com/office/powerpoint/2010/main" val="2755138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0" y="2209800"/>
            <a:ext cx="9144000" cy="2333625"/>
          </a:xfrm>
          <a:prstGeom prst="rect">
            <a:avLst/>
          </a:prstGeom>
          <a:noFill/>
          <a:ln w="9525">
            <a:noFill/>
            <a:miter lim="800000"/>
            <a:headEnd/>
            <a:tailEnd/>
          </a:ln>
        </p:spPr>
      </p:pic>
    </p:spTree>
    <p:extLst>
      <p:ext uri="{BB962C8B-B14F-4D97-AF65-F5344CB8AC3E}">
        <p14:creationId xmlns:p14="http://schemas.microsoft.com/office/powerpoint/2010/main" val="230784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extLst>
      <p:ext uri="{BB962C8B-B14F-4D97-AF65-F5344CB8AC3E}">
        <p14:creationId xmlns:p14="http://schemas.microsoft.com/office/powerpoint/2010/main" val="2766842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extLst>
      <p:ext uri="{BB962C8B-B14F-4D97-AF65-F5344CB8AC3E}">
        <p14:creationId xmlns:p14="http://schemas.microsoft.com/office/powerpoint/2010/main" val="3186291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43" y="558044"/>
            <a:ext cx="9144000" cy="584776"/>
          </a:xfrm>
          <a:prstGeom prst="rect">
            <a:avLst/>
          </a:prstGeom>
          <a:noFill/>
        </p:spPr>
        <p:txBody>
          <a:bodyPr wrap="square" rtlCol="0">
            <a:spAutoFit/>
          </a:bodyPr>
          <a:lstStyle/>
          <a:p>
            <a:r>
              <a:rPr lang="en-US" sz="3200" dirty="0" smtClean="0"/>
              <a:t>4: What kind of writers?</a:t>
            </a:r>
            <a:endParaRPr lang="en-US" sz="3200" dirty="0"/>
          </a:p>
        </p:txBody>
      </p:sp>
      <p:cxnSp>
        <p:nvCxnSpPr>
          <p:cNvPr id="5" name="Straight Connector 4"/>
          <p:cNvCxnSpPr/>
          <p:nvPr/>
        </p:nvCxnSpPr>
        <p:spPr>
          <a:xfrm>
            <a:off x="309924" y="1142820"/>
            <a:ext cx="8365204"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1720" y="1348800"/>
            <a:ext cx="8742280" cy="5509200"/>
          </a:xfrm>
          <a:prstGeom prst="rect">
            <a:avLst/>
          </a:prstGeom>
          <a:noFill/>
        </p:spPr>
        <p:txBody>
          <a:bodyPr wrap="square" rtlCol="0">
            <a:spAutoFit/>
          </a:bodyPr>
          <a:lstStyle/>
          <a:p>
            <a:pPr marL="457200" indent="-457200">
              <a:buFont typeface="Arial"/>
              <a:buChar char="•"/>
            </a:pPr>
            <a:r>
              <a:rPr lang="en-US" sz="3200" dirty="0" smtClean="0"/>
              <a:t>Know that writing is about </a:t>
            </a:r>
            <a:r>
              <a:rPr lang="en-US" sz="3200" b="1" dirty="0" smtClean="0"/>
              <a:t>choices</a:t>
            </a:r>
          </a:p>
          <a:p>
            <a:pPr marL="457200" indent="-457200">
              <a:buFont typeface="Arial"/>
              <a:buChar char="•"/>
            </a:pPr>
            <a:r>
              <a:rPr lang="en-US" sz="3200" dirty="0" smtClean="0"/>
              <a:t>Accuracy </a:t>
            </a:r>
            <a:r>
              <a:rPr lang="en-US" sz="3200" dirty="0" err="1" smtClean="0"/>
              <a:t>isn</a:t>
            </a:r>
            <a:r>
              <a:rPr lang="fr-FR" sz="3200" dirty="0" smtClean="0"/>
              <a:t>’</a:t>
            </a:r>
            <a:r>
              <a:rPr lang="en-US" sz="3200" dirty="0" smtClean="0"/>
              <a:t>t optional. We are judged by it. Teach </a:t>
            </a:r>
            <a:r>
              <a:rPr lang="en-US" sz="3200" b="1" dirty="0" smtClean="0"/>
              <a:t>self-regulation</a:t>
            </a:r>
          </a:p>
          <a:p>
            <a:pPr marL="457200" indent="-457200">
              <a:buFont typeface="Arial"/>
              <a:buChar char="•"/>
            </a:pPr>
            <a:r>
              <a:rPr lang="en-US" sz="3200" b="1" dirty="0" smtClean="0"/>
              <a:t>Vocabulary</a:t>
            </a:r>
            <a:r>
              <a:rPr lang="en-US" sz="3200" dirty="0" smtClean="0"/>
              <a:t> is a proxy for intelligence </a:t>
            </a:r>
          </a:p>
          <a:p>
            <a:pPr marL="457200" indent="-457200">
              <a:buFont typeface="Arial"/>
              <a:buChar char="•"/>
            </a:pPr>
            <a:r>
              <a:rPr lang="en-US" sz="3200" dirty="0" smtClean="0"/>
              <a:t>Writing is </a:t>
            </a:r>
            <a:r>
              <a:rPr lang="en-US" sz="3200" b="1" dirty="0" smtClean="0"/>
              <a:t>nourished</a:t>
            </a:r>
            <a:r>
              <a:rPr lang="en-US" sz="3200" dirty="0" smtClean="0"/>
              <a:t> by rich talk and rich reading</a:t>
            </a:r>
          </a:p>
          <a:p>
            <a:pPr marL="457200" indent="-457200">
              <a:buFont typeface="Arial"/>
              <a:buChar char="•"/>
            </a:pPr>
            <a:r>
              <a:rPr lang="en-US" sz="3200" b="1" dirty="0" smtClean="0"/>
              <a:t>Skills</a:t>
            </a:r>
            <a:r>
              <a:rPr lang="en-US" sz="3200" dirty="0" smtClean="0"/>
              <a:t>: short/long sentences; avoidance of repetition; lexical continuum; chronological v non-chronological structures; alternatives to declarative sentences; alternatives to ‘and’ and ‘but’</a:t>
            </a:r>
          </a:p>
          <a:p>
            <a:pPr marL="457200" indent="-457200">
              <a:buFont typeface="Arial"/>
              <a:buChar char="•"/>
            </a:pPr>
            <a:r>
              <a:rPr lang="en-US" sz="3200" dirty="0" smtClean="0"/>
              <a:t>Understand ‘</a:t>
            </a:r>
            <a:r>
              <a:rPr lang="en-US" sz="3200" b="1" dirty="0" smtClean="0"/>
              <a:t>interestingness</a:t>
            </a:r>
            <a:r>
              <a:rPr lang="en-US" sz="3200" dirty="0" smtClean="0"/>
              <a:t>’</a:t>
            </a:r>
          </a:p>
        </p:txBody>
      </p:sp>
    </p:spTree>
    <p:extLst>
      <p:ext uri="{BB962C8B-B14F-4D97-AF65-F5344CB8AC3E}">
        <p14:creationId xmlns:p14="http://schemas.microsoft.com/office/powerpoint/2010/main" val="3100734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6" grpId="0" build="p" bldLvl="4"/>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43" y="558044"/>
            <a:ext cx="9144000" cy="584776"/>
          </a:xfrm>
          <a:prstGeom prst="rect">
            <a:avLst/>
          </a:prstGeom>
          <a:noFill/>
        </p:spPr>
        <p:txBody>
          <a:bodyPr wrap="square" rtlCol="0">
            <a:spAutoFit/>
          </a:bodyPr>
          <a:lstStyle/>
          <a:p>
            <a:r>
              <a:rPr lang="en-US" sz="3200" dirty="0" smtClean="0"/>
              <a:t>5: What kind of teachers?</a:t>
            </a:r>
            <a:endParaRPr lang="en-US" sz="3200" dirty="0"/>
          </a:p>
        </p:txBody>
      </p:sp>
      <p:cxnSp>
        <p:nvCxnSpPr>
          <p:cNvPr id="5" name="Straight Connector 4"/>
          <p:cNvCxnSpPr/>
          <p:nvPr/>
        </p:nvCxnSpPr>
        <p:spPr>
          <a:xfrm>
            <a:off x="309924" y="1142820"/>
            <a:ext cx="836520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1720" y="1348800"/>
            <a:ext cx="8742280" cy="4524315"/>
          </a:xfrm>
          <a:prstGeom prst="rect">
            <a:avLst/>
          </a:prstGeom>
          <a:noFill/>
        </p:spPr>
        <p:txBody>
          <a:bodyPr wrap="square" rtlCol="0">
            <a:spAutoFit/>
          </a:bodyPr>
          <a:lstStyle/>
          <a:p>
            <a:pPr marL="457200" indent="-457200">
              <a:buFont typeface="Arial"/>
              <a:buChar char="•"/>
            </a:pPr>
            <a:r>
              <a:rPr lang="en-US" sz="3200" dirty="0" smtClean="0"/>
              <a:t>Principled, passionate, optimistic</a:t>
            </a:r>
          </a:p>
          <a:p>
            <a:pPr marL="457200" indent="-457200">
              <a:buFont typeface="Arial"/>
              <a:buChar char="•"/>
            </a:pPr>
            <a:r>
              <a:rPr lang="en-US" sz="3200" dirty="0" smtClean="0"/>
              <a:t>Self-critical</a:t>
            </a:r>
          </a:p>
          <a:p>
            <a:pPr marL="457200" indent="-457200">
              <a:buFont typeface="Arial"/>
              <a:buChar char="•"/>
            </a:pPr>
            <a:r>
              <a:rPr lang="en-US" sz="3200" dirty="0" smtClean="0"/>
              <a:t>Evangelical on behalf of the ‘word poor’</a:t>
            </a:r>
          </a:p>
          <a:p>
            <a:pPr marL="457200" indent="-457200">
              <a:buFont typeface="Arial"/>
              <a:buChar char="•"/>
            </a:pPr>
            <a:r>
              <a:rPr lang="en-US" sz="3200" dirty="0" smtClean="0"/>
              <a:t>Known as a stickler</a:t>
            </a:r>
          </a:p>
          <a:p>
            <a:pPr marL="457200" indent="-457200">
              <a:buFont typeface="Arial"/>
              <a:buChar char="•"/>
            </a:pPr>
            <a:r>
              <a:rPr lang="en-US" sz="3200" dirty="0" smtClean="0"/>
              <a:t>Connected</a:t>
            </a:r>
          </a:p>
          <a:p>
            <a:pPr marL="457200" indent="-457200">
              <a:buFont typeface="Arial"/>
              <a:buChar char="•"/>
            </a:pPr>
            <a:r>
              <a:rPr lang="en-US" sz="3200" dirty="0" smtClean="0"/>
              <a:t>An obsessive, open-minded reader</a:t>
            </a:r>
          </a:p>
          <a:p>
            <a:pPr marL="457200" indent="-457200">
              <a:buFont typeface="Arial"/>
              <a:buChar char="•"/>
            </a:pPr>
            <a:r>
              <a:rPr lang="en-US" sz="3200" dirty="0" smtClean="0"/>
              <a:t>Knows that </a:t>
            </a:r>
            <a:r>
              <a:rPr lang="en-US" sz="3200" dirty="0" err="1" smtClean="0"/>
              <a:t>rigour</a:t>
            </a:r>
            <a:r>
              <a:rPr lang="en-US" sz="3200" dirty="0" smtClean="0"/>
              <a:t> underpins creativity</a:t>
            </a:r>
          </a:p>
          <a:p>
            <a:pPr marL="457200" indent="-457200">
              <a:buFont typeface="Arial"/>
              <a:buChar char="•"/>
            </a:pPr>
            <a:r>
              <a:rPr lang="en-US" sz="3200" dirty="0" smtClean="0"/>
              <a:t>Has a legacy of students who read (English)</a:t>
            </a:r>
          </a:p>
          <a:p>
            <a:pPr marL="457200" indent="-457200">
              <a:buFont typeface="Arial"/>
              <a:buChar char="•"/>
            </a:pPr>
            <a:r>
              <a:rPr lang="en-US" sz="3200" dirty="0" smtClean="0"/>
              <a:t>Part of a great tradition of English teachers.</a:t>
            </a:r>
          </a:p>
        </p:txBody>
      </p:sp>
    </p:spTree>
    <p:extLst>
      <p:ext uri="{BB962C8B-B14F-4D97-AF65-F5344CB8AC3E}">
        <p14:creationId xmlns:p14="http://schemas.microsoft.com/office/powerpoint/2010/main" val="1882657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4" grpId="0" build="p" bldLvl="4"/>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16" y="381838"/>
            <a:ext cx="3711805" cy="5509200"/>
          </a:xfrm>
          <a:prstGeom prst="rect">
            <a:avLst/>
          </a:prstGeom>
          <a:noFill/>
        </p:spPr>
        <p:txBody>
          <a:bodyPr wrap="square" rtlCol="0">
            <a:spAutoFit/>
          </a:bodyPr>
          <a:lstStyle/>
          <a:p>
            <a:pPr algn="ctr"/>
            <a:r>
              <a:rPr lang="en-US" sz="4400" dirty="0" smtClean="0"/>
              <a:t>‘Most people lead lives of quiet desperation and go to their grave with the song still in them’</a:t>
            </a:r>
            <a:endParaRPr lang="en-US" sz="4400" dirty="0"/>
          </a:p>
        </p:txBody>
      </p:sp>
      <p:sp>
        <p:nvSpPr>
          <p:cNvPr id="3" name="TextBox 2"/>
          <p:cNvSpPr txBox="1"/>
          <p:nvPr/>
        </p:nvSpPr>
        <p:spPr>
          <a:xfrm>
            <a:off x="5006312" y="6267278"/>
            <a:ext cx="5231499" cy="461665"/>
          </a:xfrm>
          <a:prstGeom prst="rect">
            <a:avLst/>
          </a:prstGeom>
          <a:noFill/>
        </p:spPr>
        <p:txBody>
          <a:bodyPr wrap="square" rtlCol="0">
            <a:spAutoFit/>
          </a:bodyPr>
          <a:lstStyle/>
          <a:p>
            <a:r>
              <a:rPr lang="en-US" sz="2400" dirty="0" smtClean="0"/>
              <a:t>Henry David Thoreau</a:t>
            </a:r>
            <a:endParaRPr lang="en-GB" sz="2400" dirty="0"/>
          </a:p>
        </p:txBody>
      </p:sp>
      <p:pic>
        <p:nvPicPr>
          <p:cNvPr id="4" name="Picture 3" descr="Screen Shot 2015-06-26 at 04.37.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051" y="381838"/>
            <a:ext cx="4301996" cy="5646370"/>
          </a:xfrm>
          <a:prstGeom prst="rect">
            <a:avLst/>
          </a:prstGeom>
        </p:spPr>
      </p:pic>
    </p:spTree>
    <p:extLst>
      <p:ext uri="{BB962C8B-B14F-4D97-AF65-F5344CB8AC3E}">
        <p14:creationId xmlns:p14="http://schemas.microsoft.com/office/powerpoint/2010/main" val="4138931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0227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GB"/>
          </a:p>
        </p:txBody>
      </p:sp>
      <p:sp>
        <p:nvSpPr>
          <p:cNvPr id="79875" name="Text Box 3"/>
          <p:cNvSpPr txBox="1">
            <a:spLocks noChangeArrowheads="1"/>
          </p:cNvSpPr>
          <p:nvPr/>
        </p:nvSpPr>
        <p:spPr bwMode="auto">
          <a:xfrm>
            <a:off x="43275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GB"/>
          </a:p>
        </p:txBody>
      </p:sp>
      <p:sp>
        <p:nvSpPr>
          <p:cNvPr id="79876" name="Text Box 4"/>
          <p:cNvSpPr txBox="1">
            <a:spLocks noChangeArrowheads="1"/>
          </p:cNvSpPr>
          <p:nvPr/>
        </p:nvSpPr>
        <p:spPr bwMode="auto">
          <a:xfrm>
            <a:off x="4403725" y="5373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GB"/>
          </a:p>
        </p:txBody>
      </p:sp>
      <p:sp>
        <p:nvSpPr>
          <p:cNvPr id="79877" name="Text Box 5"/>
          <p:cNvSpPr txBox="1">
            <a:spLocks noChangeArrowheads="1"/>
          </p:cNvSpPr>
          <p:nvPr/>
        </p:nvSpPr>
        <p:spPr bwMode="auto">
          <a:xfrm>
            <a:off x="4327525" y="5449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GB"/>
          </a:p>
        </p:txBody>
      </p:sp>
      <p:sp>
        <p:nvSpPr>
          <p:cNvPr id="336902" name="Text Box 6"/>
          <p:cNvSpPr txBox="1">
            <a:spLocks noChangeArrowheads="1"/>
          </p:cNvSpPr>
          <p:nvPr/>
        </p:nvSpPr>
        <p:spPr bwMode="auto">
          <a:xfrm>
            <a:off x="2263775" y="194565"/>
            <a:ext cx="4495800" cy="6340195"/>
          </a:xfrm>
          <a:prstGeom prst="rect">
            <a:avLst/>
          </a:prstGeom>
          <a:solidFill>
            <a:schemeClr val="bg1"/>
          </a:solidFill>
          <a:ln w="9525">
            <a:solidFill>
              <a:schemeClr val="tx1"/>
            </a:solidFill>
            <a:miter lim="800000"/>
            <a:headEnd/>
            <a:tailEnd/>
          </a:ln>
          <a:effectLst>
            <a:prstShdw prst="shdw17" dist="17961" dir="2700000">
              <a:schemeClr val="tx1">
                <a:gamma/>
                <a:shade val="60000"/>
                <a:invGamma/>
                <a:alpha val="74998"/>
              </a:schemeClr>
            </a:prst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b="1" dirty="0">
                <a:latin typeface="+mj-lt"/>
              </a:rPr>
              <a:t>English Teacher</a:t>
            </a:r>
          </a:p>
          <a:p>
            <a:endParaRPr lang="en-GB" sz="1400" b="1" dirty="0">
              <a:latin typeface="+mj-lt"/>
            </a:endParaRPr>
          </a:p>
          <a:p>
            <a:r>
              <a:rPr lang="en-GB" sz="1400" b="1" dirty="0">
                <a:latin typeface="+mj-lt"/>
              </a:rPr>
              <a:t>Petite, white-haired Miss Cartwright</a:t>
            </a:r>
          </a:p>
          <a:p>
            <a:r>
              <a:rPr lang="en-GB" sz="1400" b="1" dirty="0">
                <a:latin typeface="+mj-lt"/>
              </a:rPr>
              <a:t>Knew Shakespeare off by heart,</a:t>
            </a:r>
          </a:p>
          <a:p>
            <a:r>
              <a:rPr lang="en-GB" sz="1400" b="1" dirty="0">
                <a:latin typeface="+mj-lt"/>
              </a:rPr>
              <a:t>Or so we pupils thought.</a:t>
            </a:r>
          </a:p>
          <a:p>
            <a:r>
              <a:rPr lang="en-GB" sz="1400" b="1" dirty="0">
                <a:latin typeface="+mj-lt"/>
              </a:rPr>
              <a:t>Once in the stalls at the Old Vic</a:t>
            </a:r>
          </a:p>
          <a:p>
            <a:r>
              <a:rPr lang="en-GB" sz="1400" b="1" dirty="0">
                <a:latin typeface="+mj-lt"/>
              </a:rPr>
              <a:t>She prompted Lear when he forgot his part.</a:t>
            </a:r>
          </a:p>
          <a:p>
            <a:endParaRPr lang="en-GB" sz="1400" b="1" dirty="0">
              <a:latin typeface="+mj-lt"/>
            </a:endParaRPr>
          </a:p>
          <a:p>
            <a:r>
              <a:rPr lang="en-GB" sz="1400" b="1" dirty="0">
                <a:latin typeface="+mj-lt"/>
              </a:rPr>
              <a:t>Ignorant of </a:t>
            </a:r>
            <a:r>
              <a:rPr lang="en-GB" sz="1400" b="1" i="1" dirty="0">
                <a:latin typeface="+mj-lt"/>
              </a:rPr>
              <a:t>Scrutiny</a:t>
            </a:r>
            <a:r>
              <a:rPr lang="en-GB" sz="1400" b="1" dirty="0">
                <a:latin typeface="+mj-lt"/>
              </a:rPr>
              <a:t> and </a:t>
            </a:r>
            <a:r>
              <a:rPr lang="en-GB" sz="1400" b="1" dirty="0" err="1">
                <a:latin typeface="+mj-lt"/>
              </a:rPr>
              <a:t>Leavis</a:t>
            </a:r>
            <a:r>
              <a:rPr lang="en-GB" sz="1400" b="1" dirty="0">
                <a:latin typeface="+mj-lt"/>
              </a:rPr>
              <a:t>,</a:t>
            </a:r>
          </a:p>
          <a:p>
            <a:r>
              <a:rPr lang="en-GB" sz="1400" b="1" dirty="0">
                <a:latin typeface="+mj-lt"/>
              </a:rPr>
              <a:t>She taught Romantic poetry,</a:t>
            </a:r>
          </a:p>
          <a:p>
            <a:r>
              <a:rPr lang="en-GB" sz="1400" b="1" dirty="0">
                <a:latin typeface="+mj-lt"/>
              </a:rPr>
              <a:t>Dreamt of gossip with dead poets.</a:t>
            </a:r>
          </a:p>
          <a:p>
            <a:r>
              <a:rPr lang="en-GB" sz="1400" b="1" dirty="0">
                <a:latin typeface="+mj-lt"/>
              </a:rPr>
              <a:t>To an amazed sixth form once said:</a:t>
            </a:r>
            <a:br>
              <a:rPr lang="en-GB" sz="1400" b="1" dirty="0">
                <a:latin typeface="+mj-lt"/>
              </a:rPr>
            </a:br>
            <a:r>
              <a:rPr lang="en-GB" sz="1400" b="1" dirty="0">
                <a:latin typeface="+mj-lt"/>
              </a:rPr>
              <a:t>‘How good to spend a night with Shelley.’</a:t>
            </a:r>
          </a:p>
          <a:p>
            <a:endParaRPr lang="en-GB" sz="1400" b="1" dirty="0">
              <a:latin typeface="+mj-lt"/>
            </a:endParaRPr>
          </a:p>
          <a:p>
            <a:r>
              <a:rPr lang="en-GB" sz="1400" b="1" dirty="0">
                <a:latin typeface="+mj-lt"/>
              </a:rPr>
              <a:t>In long war years she fed us plays,</a:t>
            </a:r>
          </a:p>
          <a:p>
            <a:r>
              <a:rPr lang="en-GB" sz="1400" b="1" dirty="0">
                <a:latin typeface="+mj-lt"/>
              </a:rPr>
              <a:t>Sophocles to Shaw’s </a:t>
            </a:r>
            <a:r>
              <a:rPr lang="en-GB" sz="1400" b="1" i="1" dirty="0">
                <a:latin typeface="+mj-lt"/>
              </a:rPr>
              <a:t>St Joan</a:t>
            </a:r>
            <a:r>
              <a:rPr lang="en-GB" sz="1400" b="1" dirty="0">
                <a:latin typeface="+mj-lt"/>
              </a:rPr>
              <a:t>.</a:t>
            </a:r>
          </a:p>
          <a:p>
            <a:r>
              <a:rPr lang="en-GB" sz="1400" b="1" dirty="0">
                <a:latin typeface="+mj-lt"/>
              </a:rPr>
              <a:t>Her reading nights we named our Courting Club,</a:t>
            </a:r>
          </a:p>
          <a:p>
            <a:r>
              <a:rPr lang="en-GB" sz="1400" b="1" dirty="0">
                <a:latin typeface="+mj-lt"/>
              </a:rPr>
              <a:t>Yet always through the blacked-out streets</a:t>
            </a:r>
          </a:p>
          <a:p>
            <a:r>
              <a:rPr lang="en-GB" sz="1400" b="1" dirty="0">
                <a:latin typeface="+mj-lt"/>
              </a:rPr>
              <a:t>One boy left the girls and saw her home.</a:t>
            </a:r>
          </a:p>
          <a:p>
            <a:endParaRPr lang="en-GB" sz="1400" b="1" dirty="0">
              <a:latin typeface="+mj-lt"/>
            </a:endParaRPr>
          </a:p>
          <a:p>
            <a:r>
              <a:rPr lang="en-GB" sz="1400" b="1" dirty="0">
                <a:latin typeface="+mj-lt"/>
              </a:rPr>
              <a:t>When she closed her eyes and chanted</a:t>
            </a:r>
          </a:p>
          <a:p>
            <a:r>
              <a:rPr lang="en-GB" sz="1400" b="1" dirty="0">
                <a:latin typeface="+mj-lt"/>
              </a:rPr>
              <a:t>‘Ode to a Nightingale’</a:t>
            </a:r>
          </a:p>
          <a:p>
            <a:r>
              <a:rPr lang="en-GB" sz="1400" b="1" dirty="0">
                <a:latin typeface="+mj-lt"/>
              </a:rPr>
              <a:t>We laughed yet honoured her devotion.</a:t>
            </a:r>
          </a:p>
          <a:p>
            <a:r>
              <a:rPr lang="en-GB" sz="1400" b="1" dirty="0">
                <a:latin typeface="+mj-lt"/>
              </a:rPr>
              <a:t>We knew the man she should have married</a:t>
            </a:r>
          </a:p>
          <a:p>
            <a:r>
              <a:rPr lang="en-GB" sz="1400" b="1" dirty="0">
                <a:latin typeface="+mj-lt"/>
              </a:rPr>
              <a:t>Was killed at Passchendaele.</a:t>
            </a:r>
          </a:p>
          <a:p>
            <a:endParaRPr lang="en-GB" sz="1400" b="1" dirty="0">
              <a:latin typeface="+mj-lt"/>
            </a:endParaRPr>
          </a:p>
          <a:p>
            <a:pPr algn="r"/>
            <a:r>
              <a:rPr lang="en-GB" sz="1400" b="1" dirty="0">
                <a:latin typeface="+mj-lt"/>
              </a:rPr>
              <a:t>Brian Cox</a:t>
            </a:r>
          </a:p>
          <a:p>
            <a:pPr algn="r"/>
            <a:r>
              <a:rPr lang="en-GB" sz="1400" b="1" dirty="0">
                <a:latin typeface="+mj-lt"/>
              </a:rPr>
              <a:t>From </a:t>
            </a:r>
            <a:r>
              <a:rPr lang="en-GB" sz="1400" b="1" i="1" dirty="0">
                <a:latin typeface="+mj-lt"/>
              </a:rPr>
              <a:t>Collected Poems</a:t>
            </a:r>
            <a:r>
              <a:rPr lang="en-GB" sz="1400" b="1" dirty="0">
                <a:latin typeface="+mj-lt"/>
              </a:rPr>
              <a:t>, </a:t>
            </a:r>
            <a:r>
              <a:rPr lang="en-GB" sz="1400" b="1" dirty="0" err="1">
                <a:latin typeface="+mj-lt"/>
              </a:rPr>
              <a:t>Carcanet</a:t>
            </a:r>
            <a:r>
              <a:rPr lang="en-GB" sz="1400" b="1" dirty="0">
                <a:latin typeface="+mj-lt"/>
              </a:rPr>
              <a:t> Press 1993.</a:t>
            </a:r>
          </a:p>
          <a:p>
            <a:endParaRPr lang="en-GB" sz="1400" b="1" dirty="0">
              <a:latin typeface="+mj-lt"/>
            </a:endParaRPr>
          </a:p>
        </p:txBody>
      </p:sp>
    </p:spTree>
    <p:extLst>
      <p:ext uri="{BB962C8B-B14F-4D97-AF65-F5344CB8AC3E}">
        <p14:creationId xmlns:p14="http://schemas.microsoft.com/office/powerpoint/2010/main" val="4145205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Effect transition="in" filter="wipe(left)">
                                      <p:cBhvr>
                                        <p:cTn id="7"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2787" y="1"/>
            <a:ext cx="10275903" cy="6858000"/>
          </a:xfrm>
          <a:prstGeom prst="rect">
            <a:avLst/>
          </a:prstGeom>
        </p:spPr>
      </p:pic>
      <p:sp>
        <p:nvSpPr>
          <p:cNvPr id="5" name="TextBox 4"/>
          <p:cNvSpPr txBox="1"/>
          <p:nvPr/>
        </p:nvSpPr>
        <p:spPr>
          <a:xfrm>
            <a:off x="3258255" y="2527676"/>
            <a:ext cx="5885745" cy="2185214"/>
          </a:xfrm>
          <a:prstGeom prst="rect">
            <a:avLst/>
          </a:prstGeom>
          <a:noFill/>
        </p:spPr>
        <p:txBody>
          <a:bodyPr wrap="square" rtlCol="0">
            <a:spAutoFit/>
          </a:bodyPr>
          <a:lstStyle/>
          <a:p>
            <a:pPr algn="ctr"/>
            <a:r>
              <a:rPr lang="en-US" sz="4000" b="1" dirty="0" smtClean="0"/>
              <a:t>‘O Brave New World’:</a:t>
            </a:r>
          </a:p>
          <a:p>
            <a:pPr algn="ctr"/>
            <a:r>
              <a:rPr lang="en-US" sz="2400" b="1" dirty="0" smtClean="0"/>
              <a:t>NATE Conference 2015</a:t>
            </a:r>
          </a:p>
          <a:p>
            <a:pPr algn="ctr"/>
            <a:endParaRPr lang="en-US" sz="2400" b="1" dirty="0"/>
          </a:p>
          <a:p>
            <a:pPr algn="ctr"/>
            <a:r>
              <a:rPr lang="en-US" sz="2400" b="1" i="1" dirty="0" smtClean="0"/>
              <a:t>Geoff Barton</a:t>
            </a:r>
          </a:p>
          <a:p>
            <a:pPr algn="ctr"/>
            <a:r>
              <a:rPr lang="en-US" sz="2400" b="1" i="1" dirty="0" smtClean="0"/>
              <a:t>Head, King Edward VI School, Suffolk</a:t>
            </a:r>
          </a:p>
        </p:txBody>
      </p:sp>
      <p:sp>
        <p:nvSpPr>
          <p:cNvPr id="2" name="TextBox 1"/>
          <p:cNvSpPr txBox="1"/>
          <p:nvPr/>
        </p:nvSpPr>
        <p:spPr>
          <a:xfrm>
            <a:off x="-562787" y="6356578"/>
            <a:ext cx="10275903" cy="369332"/>
          </a:xfrm>
          <a:prstGeom prst="rect">
            <a:avLst/>
          </a:prstGeom>
          <a:noFill/>
        </p:spPr>
        <p:txBody>
          <a:bodyPr wrap="square" rtlCol="0">
            <a:spAutoFit/>
          </a:bodyPr>
          <a:lstStyle/>
          <a:p>
            <a:pPr algn="ctr"/>
            <a:r>
              <a:rPr lang="en-US" dirty="0" smtClean="0">
                <a:solidFill>
                  <a:schemeClr val="bg1"/>
                </a:solidFill>
              </a:rPr>
              <a:t>Download this presentation at </a:t>
            </a:r>
            <a:r>
              <a:rPr lang="en-US" dirty="0" err="1" smtClean="0">
                <a:solidFill>
                  <a:schemeClr val="bg1"/>
                </a:solidFill>
              </a:rPr>
              <a:t>www.</a:t>
            </a:r>
            <a:r>
              <a:rPr lang="en-US" u="sng" dirty="0" err="1" smtClean="0">
                <a:solidFill>
                  <a:schemeClr val="bg1"/>
                </a:solidFill>
              </a:rPr>
              <a:t>geoffbarton.co.uk</a:t>
            </a:r>
            <a:r>
              <a:rPr lang="en-US" dirty="0" smtClean="0">
                <a:solidFill>
                  <a:schemeClr val="bg1"/>
                </a:solidFill>
              </a:rPr>
              <a:t> (138) Twitter: @</a:t>
            </a:r>
            <a:r>
              <a:rPr lang="en-US" dirty="0" err="1" smtClean="0">
                <a:solidFill>
                  <a:schemeClr val="bg1"/>
                </a:solidFill>
              </a:rPr>
              <a:t>RealGeoffBarton</a:t>
            </a:r>
            <a:endParaRPr lang="en-US" dirty="0">
              <a:solidFill>
                <a:schemeClr val="bg1"/>
              </a:solidFill>
            </a:endParaRPr>
          </a:p>
        </p:txBody>
      </p:sp>
    </p:spTree>
    <p:extLst>
      <p:ext uri="{BB962C8B-B14F-4D97-AF65-F5344CB8AC3E}">
        <p14:creationId xmlns:p14="http://schemas.microsoft.com/office/powerpoint/2010/main" val="17487968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25350"/>
            <a:ext cx="9144000" cy="3631763"/>
          </a:xfrm>
          <a:prstGeom prst="rect">
            <a:avLst/>
          </a:prstGeom>
          <a:noFill/>
        </p:spPr>
        <p:txBody>
          <a:bodyPr wrap="square" rtlCol="0">
            <a:spAutoFit/>
          </a:bodyPr>
          <a:lstStyle/>
          <a:p>
            <a:pPr algn="ctr"/>
            <a:r>
              <a:rPr lang="en-US" sz="11500" dirty="0" smtClean="0"/>
              <a:t>4: What kind of writers?</a:t>
            </a:r>
            <a:endParaRPr lang="en-US" sz="11500" dirty="0"/>
          </a:p>
        </p:txBody>
      </p:sp>
    </p:spTree>
    <p:extLst>
      <p:ext uri="{BB962C8B-B14F-4D97-AF65-F5344CB8AC3E}">
        <p14:creationId xmlns:p14="http://schemas.microsoft.com/office/powerpoint/2010/main" val="3277498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95"/>
            <a:ext cx="9144000" cy="4524315"/>
          </a:xfrm>
          <a:prstGeom prst="rect">
            <a:avLst/>
          </a:prstGeom>
          <a:noFill/>
        </p:spPr>
        <p:txBody>
          <a:bodyPr wrap="square" rtlCol="0">
            <a:spAutoFit/>
          </a:bodyPr>
          <a:lstStyle/>
          <a:p>
            <a:pPr algn="ctr"/>
            <a:r>
              <a:rPr lang="en-US" sz="9600" dirty="0" smtClean="0"/>
              <a:t>5: What kind of teachers are we developing?</a:t>
            </a:r>
            <a:endParaRPr lang="en-US" sz="9600" dirty="0"/>
          </a:p>
        </p:txBody>
      </p:sp>
    </p:spTree>
    <p:extLst>
      <p:ext uri="{BB962C8B-B14F-4D97-AF65-F5344CB8AC3E}">
        <p14:creationId xmlns:p14="http://schemas.microsoft.com/office/powerpoint/2010/main" val="1945842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4612" y="330786"/>
            <a:ext cx="4419600" cy="5918200"/>
          </a:xfrm>
          <a:prstGeom prst="rect">
            <a:avLst/>
          </a:prstGeom>
        </p:spPr>
      </p:pic>
      <p:sp>
        <p:nvSpPr>
          <p:cNvPr id="4" name="TextBox 3"/>
          <p:cNvSpPr txBox="1"/>
          <p:nvPr/>
        </p:nvSpPr>
        <p:spPr>
          <a:xfrm>
            <a:off x="5990174" y="5602655"/>
            <a:ext cx="3153826" cy="646331"/>
          </a:xfrm>
          <a:prstGeom prst="rect">
            <a:avLst/>
          </a:prstGeom>
          <a:noFill/>
        </p:spPr>
        <p:txBody>
          <a:bodyPr wrap="square" rtlCol="0">
            <a:spAutoFit/>
          </a:bodyPr>
          <a:lstStyle/>
          <a:p>
            <a:r>
              <a:rPr lang="en-US" b="1" dirty="0" smtClean="0"/>
              <a:t>Master:</a:t>
            </a:r>
            <a:endParaRPr lang="en-US" i="1" dirty="0" smtClean="0"/>
          </a:p>
          <a:p>
            <a:r>
              <a:rPr lang="en-US" i="1" dirty="0" smtClean="0"/>
              <a:t>“We </a:t>
            </a:r>
            <a:r>
              <a:rPr lang="en-US" i="1" dirty="0"/>
              <a:t>run ourselves </a:t>
            </a:r>
            <a:r>
              <a:rPr lang="en-US" i="1" dirty="0" smtClean="0"/>
              <a:t>aground”</a:t>
            </a:r>
            <a:endParaRPr lang="en-US" i="1" dirty="0"/>
          </a:p>
        </p:txBody>
      </p:sp>
      <p:sp>
        <p:nvSpPr>
          <p:cNvPr id="5" name="TextBox 4"/>
          <p:cNvSpPr txBox="1"/>
          <p:nvPr/>
        </p:nvSpPr>
        <p:spPr>
          <a:xfrm>
            <a:off x="5779730" y="2269364"/>
            <a:ext cx="3153826" cy="1569660"/>
          </a:xfrm>
          <a:prstGeom prst="rect">
            <a:avLst/>
          </a:prstGeom>
          <a:noFill/>
        </p:spPr>
        <p:txBody>
          <a:bodyPr wrap="square" rtlCol="0">
            <a:spAutoFit/>
          </a:bodyPr>
          <a:lstStyle/>
          <a:p>
            <a:r>
              <a:rPr lang="en-US" sz="4800" b="1" dirty="0" smtClean="0"/>
              <a:t>The view from here</a:t>
            </a:r>
            <a:endParaRPr lang="en-US" sz="4800" dirty="0"/>
          </a:p>
        </p:txBody>
      </p:sp>
    </p:spTree>
    <p:extLst>
      <p:ext uri="{BB962C8B-B14F-4D97-AF65-F5344CB8AC3E}">
        <p14:creationId xmlns:p14="http://schemas.microsoft.com/office/powerpoint/2010/main" val="26493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3087</TotalTime>
  <Words>5666</Words>
  <Application>Microsoft Macintosh PowerPoint</Application>
  <PresentationFormat>On-screen Show (4:3)</PresentationFormat>
  <Paragraphs>317</Paragraphs>
  <Slides>69</Slides>
  <Notes>10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Barton</dc:creator>
  <cp:lastModifiedBy>Geoff Barton</cp:lastModifiedBy>
  <cp:revision>92</cp:revision>
  <dcterms:created xsi:type="dcterms:W3CDTF">2015-06-24T02:42:23Z</dcterms:created>
  <dcterms:modified xsi:type="dcterms:W3CDTF">2015-06-26T10:17:29Z</dcterms:modified>
</cp:coreProperties>
</file>