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2.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embeddings/oleObject12.bin" ContentType="application/vnd.openxmlformats-officedocument.oleObject"/>
  <Override PartName="/ppt/embeddings/oleObject13.bin" ContentType="application/vnd.openxmlformats-officedocument.oleObject"/>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3"/>
  </p:notesMasterIdLst>
  <p:sldIdLst>
    <p:sldId id="692" r:id="rId2"/>
    <p:sldId id="525" r:id="rId3"/>
    <p:sldId id="653" r:id="rId4"/>
    <p:sldId id="657" r:id="rId5"/>
    <p:sldId id="730" r:id="rId6"/>
    <p:sldId id="731" r:id="rId7"/>
    <p:sldId id="527" r:id="rId8"/>
    <p:sldId id="526" r:id="rId9"/>
    <p:sldId id="528" r:id="rId10"/>
    <p:sldId id="656" r:id="rId11"/>
    <p:sldId id="655" r:id="rId12"/>
    <p:sldId id="658" r:id="rId13"/>
    <p:sldId id="659" r:id="rId14"/>
    <p:sldId id="654" r:id="rId15"/>
    <p:sldId id="529" r:id="rId16"/>
    <p:sldId id="531" r:id="rId17"/>
    <p:sldId id="532" r:id="rId18"/>
    <p:sldId id="533" r:id="rId19"/>
    <p:sldId id="534" r:id="rId20"/>
    <p:sldId id="535" r:id="rId21"/>
    <p:sldId id="536" r:id="rId22"/>
    <p:sldId id="537" r:id="rId23"/>
    <p:sldId id="538" r:id="rId24"/>
    <p:sldId id="539" r:id="rId25"/>
    <p:sldId id="540" r:id="rId26"/>
    <p:sldId id="605" r:id="rId27"/>
    <p:sldId id="661" r:id="rId28"/>
    <p:sldId id="662" r:id="rId29"/>
    <p:sldId id="663" r:id="rId30"/>
    <p:sldId id="664" r:id="rId31"/>
    <p:sldId id="665" r:id="rId32"/>
    <p:sldId id="666" r:id="rId33"/>
    <p:sldId id="667" r:id="rId34"/>
    <p:sldId id="555" r:id="rId35"/>
    <p:sldId id="553" r:id="rId36"/>
    <p:sldId id="554" r:id="rId37"/>
    <p:sldId id="674" r:id="rId38"/>
    <p:sldId id="668" r:id="rId39"/>
    <p:sldId id="669" r:id="rId40"/>
    <p:sldId id="672" r:id="rId41"/>
    <p:sldId id="670" r:id="rId42"/>
    <p:sldId id="671" r:id="rId43"/>
    <p:sldId id="652" r:id="rId44"/>
    <p:sldId id="675" r:id="rId45"/>
    <p:sldId id="614" r:id="rId46"/>
    <p:sldId id="615" r:id="rId47"/>
    <p:sldId id="616" r:id="rId48"/>
    <p:sldId id="617" r:id="rId49"/>
    <p:sldId id="618" r:id="rId50"/>
    <p:sldId id="619" r:id="rId51"/>
    <p:sldId id="620" r:id="rId52"/>
    <p:sldId id="621" r:id="rId53"/>
    <p:sldId id="622" r:id="rId54"/>
    <p:sldId id="623" r:id="rId55"/>
    <p:sldId id="624" r:id="rId56"/>
    <p:sldId id="625" r:id="rId57"/>
    <p:sldId id="626" r:id="rId58"/>
    <p:sldId id="627" r:id="rId59"/>
    <p:sldId id="628" r:id="rId60"/>
    <p:sldId id="629" r:id="rId61"/>
    <p:sldId id="630" r:id="rId62"/>
    <p:sldId id="631" r:id="rId63"/>
    <p:sldId id="632" r:id="rId64"/>
    <p:sldId id="633" r:id="rId65"/>
    <p:sldId id="634" r:id="rId66"/>
    <p:sldId id="635" r:id="rId67"/>
    <p:sldId id="636" r:id="rId68"/>
    <p:sldId id="637" r:id="rId69"/>
    <p:sldId id="638" r:id="rId70"/>
    <p:sldId id="639" r:id="rId71"/>
    <p:sldId id="641" r:id="rId72"/>
    <p:sldId id="642" r:id="rId73"/>
    <p:sldId id="644" r:id="rId74"/>
    <p:sldId id="643" r:id="rId75"/>
    <p:sldId id="645" r:id="rId76"/>
    <p:sldId id="646" r:id="rId77"/>
    <p:sldId id="647" r:id="rId78"/>
    <p:sldId id="648" r:id="rId79"/>
    <p:sldId id="649" r:id="rId80"/>
    <p:sldId id="673" r:id="rId81"/>
    <p:sldId id="594" r:id="rId82"/>
    <p:sldId id="595" r:id="rId83"/>
    <p:sldId id="597" r:id="rId84"/>
    <p:sldId id="676" r:id="rId85"/>
    <p:sldId id="683" r:id="rId86"/>
    <p:sldId id="684" r:id="rId87"/>
    <p:sldId id="685" r:id="rId88"/>
    <p:sldId id="677" r:id="rId89"/>
    <p:sldId id="598" r:id="rId90"/>
    <p:sldId id="600" r:id="rId91"/>
    <p:sldId id="678" r:id="rId92"/>
    <p:sldId id="679" r:id="rId93"/>
    <p:sldId id="680" r:id="rId94"/>
    <p:sldId id="601" r:id="rId95"/>
    <p:sldId id="602" r:id="rId96"/>
    <p:sldId id="603" r:id="rId97"/>
    <p:sldId id="681" r:id="rId98"/>
    <p:sldId id="733" r:id="rId99"/>
    <p:sldId id="687" r:id="rId100"/>
    <p:sldId id="688" r:id="rId101"/>
    <p:sldId id="732" r:id="rId10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08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p:scale>
          <a:sx n="99" d="100"/>
          <a:sy n="99" d="100"/>
        </p:scale>
        <p:origin x="-1112" y="-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712"/>
    </p:cViewPr>
  </p:sorter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notesMaster" Target="notesMasters/notesMaster1.xml"/><Relationship Id="rId104" Type="http://schemas.openxmlformats.org/officeDocument/2006/relationships/printerSettings" Target="printerSettings/printerSettings1.bin"/><Relationship Id="rId105" Type="http://schemas.openxmlformats.org/officeDocument/2006/relationships/presProps" Target="presProps.xml"/><Relationship Id="rId106" Type="http://schemas.openxmlformats.org/officeDocument/2006/relationships/viewProps" Target="viewProps.xml"/><Relationship Id="rId107"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EB6C0514-59F6-8C41-AA9E-DBBF20A05154}" type="datetime1">
              <a:rPr lang="en-US"/>
              <a:pPr>
                <a:defRPr/>
              </a:pPr>
              <a:t>04/10/2013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29D98033-837C-2643-A54C-3C1F5F76FBDD}" type="slidenum">
              <a:rPr lang="en-US"/>
              <a:pPr>
                <a:defRPr/>
              </a:pPr>
              <a:t>‹#›</a:t>
            </a:fld>
            <a:endParaRPr lang="en-US"/>
          </a:p>
        </p:txBody>
      </p:sp>
    </p:spTree>
    <p:extLst>
      <p:ext uri="{BB962C8B-B14F-4D97-AF65-F5344CB8AC3E}">
        <p14:creationId xmlns:p14="http://schemas.microsoft.com/office/powerpoint/2010/main" val="258805217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74639B15-7096-B146-9A35-270CF97E418F}" type="slidenum">
              <a:rPr lang="en-US"/>
              <a:pPr/>
              <a:t>2</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a:lstStyle/>
          <a:p>
            <a:fld id="{C9B8DC55-4AA3-EB48-9E92-15485D5CC4D1}" type="slidenum">
              <a:rPr lang="en-US"/>
              <a:pPr/>
              <a:t>43</a:t>
            </a:fld>
            <a:endParaRPr lang="en-US"/>
          </a:p>
        </p:txBody>
      </p:sp>
      <p:sp>
        <p:nvSpPr>
          <p:cNvPr id="9113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114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FB6737CA-85C4-FE48-AFD0-D30335B9E1CB}" type="slidenum">
              <a:rPr lang="en-US"/>
              <a:pPr/>
              <a:t>58</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spcBef>
                <a:spcPct val="0"/>
              </a:spcBef>
            </a:pPr>
            <a:endParaRPr lang="en-US">
              <a:latin typeface="Arial" charset="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5E2B464-13C6-B14C-85B0-3118A7CF0D99}" type="slidenum">
              <a:rPr lang="en-US"/>
              <a:pPr/>
              <a:t>59</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spcBef>
                <a:spcPct val="0"/>
              </a:spcBef>
            </a:pPr>
            <a:endParaRPr lang="en-US">
              <a:latin typeface="Arial"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7E712E3-F87D-F04A-A698-6FEA9F4BDD8E}" type="slidenum">
              <a:rPr lang="en-US">
                <a:latin typeface="Arial" charset="0"/>
                <a:ea typeface="ＭＳ Ｐゴシック" charset="-128"/>
                <a:cs typeface="ＭＳ Ｐゴシック" charset="-128"/>
              </a:rPr>
              <a:pPr/>
              <a:t>61</a:t>
            </a:fld>
            <a:endParaRPr lang="en-US">
              <a:latin typeface="Arial" charset="0"/>
              <a:ea typeface="ＭＳ Ｐゴシック" charset="-128"/>
              <a:cs typeface="ＭＳ Ｐゴシック" charset="-128"/>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7E712E3-F87D-F04A-A698-6FEA9F4BDD8E}" type="slidenum">
              <a:rPr lang="en-US">
                <a:latin typeface="Arial" charset="0"/>
                <a:ea typeface="ＭＳ Ｐゴシック" charset="-128"/>
                <a:cs typeface="ＭＳ Ｐゴシック" charset="-128"/>
              </a:rPr>
              <a:pPr/>
              <a:t>62</a:t>
            </a:fld>
            <a:endParaRPr lang="en-US">
              <a:latin typeface="Arial" charset="0"/>
              <a:ea typeface="ＭＳ Ｐゴシック" charset="-128"/>
              <a:cs typeface="ＭＳ Ｐゴシック" charset="-128"/>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284888F-390C-884E-8650-AB5C51AF7E82}" type="slidenum">
              <a:rPr lang="en-US">
                <a:latin typeface="Arial" charset="0"/>
                <a:ea typeface="ＭＳ Ｐゴシック" charset="-128"/>
                <a:cs typeface="ＭＳ Ｐゴシック" charset="-128"/>
              </a:rPr>
              <a:pPr/>
              <a:t>63</a:t>
            </a:fld>
            <a:endParaRPr lang="en-US">
              <a:latin typeface="Arial" charset="0"/>
              <a:ea typeface="ＭＳ Ｐゴシック" charset="-128"/>
              <a:cs typeface="ＭＳ Ｐゴシック" charset="-128"/>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EE1DBF0-D59D-2A43-A07C-93B0751694B0}" type="slidenum">
              <a:rPr lang="en-US">
                <a:latin typeface="Arial" charset="0"/>
                <a:ea typeface="ＭＳ Ｐゴシック" charset="-128"/>
                <a:cs typeface="ＭＳ Ｐゴシック" charset="-128"/>
              </a:rPr>
              <a:pPr/>
              <a:t>64</a:t>
            </a:fld>
            <a:endParaRPr lang="en-US">
              <a:latin typeface="Arial" charset="0"/>
              <a:ea typeface="ＭＳ Ｐゴシック" charset="-128"/>
              <a:cs typeface="ＭＳ Ｐゴシック" charset="-128"/>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9A34F13-D133-4242-941F-DCD5A0762D98}" type="slidenum">
              <a:rPr lang="en-US">
                <a:latin typeface="Arial" charset="0"/>
                <a:ea typeface="ＭＳ Ｐゴシック" charset="-128"/>
                <a:cs typeface="ＭＳ Ｐゴシック" charset="-128"/>
              </a:rPr>
              <a:pPr/>
              <a:t>65</a:t>
            </a:fld>
            <a:endParaRPr lang="en-US">
              <a:latin typeface="Arial" charset="0"/>
              <a:ea typeface="ＭＳ Ｐゴシック" charset="-128"/>
              <a:cs typeface="ＭＳ Ｐゴシック" charset="-128"/>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F5A4EE8-6F79-B947-8AC5-D63889034C22}" type="slidenum">
              <a:rPr lang="en-US">
                <a:latin typeface="Arial" charset="0"/>
                <a:ea typeface="ＭＳ Ｐゴシック" charset="-128"/>
                <a:cs typeface="ＭＳ Ｐゴシック" charset="-128"/>
              </a:rPr>
              <a:pPr/>
              <a:t>66</a:t>
            </a:fld>
            <a:endParaRPr lang="en-US">
              <a:latin typeface="Arial" charset="0"/>
              <a:ea typeface="ＭＳ Ｐゴシック" charset="-128"/>
              <a:cs typeface="ＭＳ Ｐゴシック"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5E7E411-6185-DE4B-96EE-129B93020532}" type="slidenum">
              <a:rPr lang="en-US">
                <a:latin typeface="Arial" charset="0"/>
                <a:ea typeface="ＭＳ Ｐゴシック" charset="-128"/>
                <a:cs typeface="ＭＳ Ｐゴシック" charset="-128"/>
              </a:rPr>
              <a:pPr/>
              <a:t>67</a:t>
            </a:fld>
            <a:endParaRPr lang="en-US">
              <a:latin typeface="Arial" charset="0"/>
              <a:ea typeface="ＭＳ Ｐゴシック" charset="-128"/>
              <a:cs typeface="ＭＳ Ｐゴシック" charset="-128"/>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34</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7A64650-AE1B-994C-AA2E-179BC8C71F28}" type="slidenum">
              <a:rPr lang="en-US">
                <a:latin typeface="Arial" charset="0"/>
                <a:ea typeface="ＭＳ Ｐゴシック" charset="-128"/>
                <a:cs typeface="ＭＳ Ｐゴシック" charset="-128"/>
              </a:rPr>
              <a:pPr/>
              <a:t>68</a:t>
            </a:fld>
            <a:endParaRPr lang="en-US">
              <a:latin typeface="Arial" charset="0"/>
              <a:ea typeface="ＭＳ Ｐゴシック" charset="-128"/>
              <a:cs typeface="ＭＳ Ｐゴシック" charset="-128"/>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61D13E2-0F32-BD47-B9A4-3F2151D50B7D}" type="slidenum">
              <a:rPr lang="en-US">
                <a:latin typeface="Arial" charset="0"/>
                <a:ea typeface="ＭＳ Ｐゴシック" charset="-128"/>
                <a:cs typeface="ＭＳ Ｐゴシック" charset="-128"/>
              </a:rPr>
              <a:pPr/>
              <a:t>69</a:t>
            </a:fld>
            <a:endParaRPr lang="en-US">
              <a:latin typeface="Arial" charset="0"/>
              <a:ea typeface="ＭＳ Ｐゴシック" charset="-128"/>
              <a:cs typeface="ＭＳ Ｐゴシック" charset="-128"/>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a:lstStyle/>
          <a:p>
            <a:fld id="{2281141D-443D-3544-8B1C-A188896EC12D}" type="slidenum">
              <a:rPr lang="en-US">
                <a:latin typeface="Arial" charset="0"/>
              </a:rPr>
              <a:pPr/>
              <a:t>70</a:t>
            </a:fld>
            <a:endParaRPr lang="en-US">
              <a:latin typeface="Arial" charset="0"/>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a:lstStyle/>
          <a:p>
            <a:pPr eaLnBrk="1" hangingPunct="1">
              <a:spcBef>
                <a:spcPct val="0"/>
              </a:spcBef>
            </a:pPr>
            <a:r>
              <a:rPr lang="en-US" sz="2000" dirty="0" smtClean="0">
                <a:latin typeface="Arial" charset="0"/>
              </a:rPr>
              <a:t>7 spellings: Government – February – parliament</a:t>
            </a:r>
            <a:r>
              <a:rPr lang="en-US" sz="2000" baseline="0" dirty="0" smtClean="0">
                <a:latin typeface="Arial" charset="0"/>
              </a:rPr>
              <a:t> </a:t>
            </a:r>
            <a:r>
              <a:rPr lang="en-US" sz="2000" dirty="0" smtClean="0">
                <a:latin typeface="Arial" charset="0"/>
              </a:rPr>
              <a:t>– separate – believe – necessary - accommodation</a:t>
            </a:r>
            <a:endParaRPr lang="en-US" sz="2000" dirty="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80</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ln>
            <a:miter lim="800000"/>
            <a:headEnd/>
            <a:tailEnd/>
          </a:ln>
        </p:spPr>
        <p:txBody>
          <a:bodyPr/>
          <a:lstStyle/>
          <a:p>
            <a:fld id="{FE07FCCD-E0B7-234E-8CC1-325B20F0FDD6}" type="slidenum">
              <a:rPr lang="en-US"/>
              <a:pPr/>
              <a:t>81</a:t>
            </a:fld>
            <a:endParaRPr lang="en-US"/>
          </a:p>
        </p:txBody>
      </p:sp>
      <p:sp>
        <p:nvSpPr>
          <p:cNvPr id="9318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3188"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ln>
            <a:miter lim="800000"/>
            <a:headEnd/>
            <a:tailEnd/>
          </a:ln>
        </p:spPr>
        <p:txBody>
          <a:bodyPr/>
          <a:lstStyle/>
          <a:p>
            <a:fld id="{D43DAB37-4C29-7348-BBBC-200254134F15}" type="slidenum">
              <a:rPr lang="en-US"/>
              <a:pPr/>
              <a:t>82</a:t>
            </a:fld>
            <a:endParaRPr lang="en-US"/>
          </a:p>
        </p:txBody>
      </p:sp>
      <p:sp>
        <p:nvSpPr>
          <p:cNvPr id="9523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5236"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ln>
            <a:miter lim="800000"/>
            <a:headEnd/>
            <a:tailEnd/>
          </a:ln>
        </p:spPr>
        <p:txBody>
          <a:bodyPr/>
          <a:lstStyle/>
          <a:p>
            <a:fld id="{95F22D61-49A1-0E43-B379-BF7CA24EC488}" type="slidenum">
              <a:rPr lang="en-US"/>
              <a:pPr/>
              <a:t>83</a:t>
            </a:fld>
            <a:endParaRPr lang="en-US"/>
          </a:p>
        </p:txBody>
      </p:sp>
      <p:sp>
        <p:nvSpPr>
          <p:cNvPr id="9728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728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86</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87</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88</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74639B15-7096-B146-9A35-270CF97E418F}" type="slidenum">
              <a:rPr lang="en-US"/>
              <a:pPr/>
              <a:t>35</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ln>
            <a:miter lim="800000"/>
            <a:headEnd/>
            <a:tailEnd/>
          </a:ln>
        </p:spPr>
        <p:txBody>
          <a:bodyPr/>
          <a:lstStyle/>
          <a:p>
            <a:fld id="{A560A35E-A7EE-8049-A0E6-00AB00B56CEC}" type="slidenum">
              <a:rPr lang="en-US"/>
              <a:pPr/>
              <a:t>89</a:t>
            </a:fld>
            <a:endParaRPr lang="en-US"/>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2"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90</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91</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92</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93</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94</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95</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96</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a:lstStyle/>
          <a:p>
            <a:fld id="{29C504DA-15B6-2E40-B36A-7991F71FCFC8}" type="slidenum">
              <a:rPr lang="en-US"/>
              <a:pPr/>
              <a:t>97</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36</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38</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39</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40</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41</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F4596FA0-770E-F943-BE6A-3F58C6A81EE3}" type="slidenum">
              <a:rPr lang="en-US"/>
              <a:pPr/>
              <a:t>42</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38F730B-05AD-374A-940A-34BAECE5D919}" type="datetime1">
              <a:rPr lang="en-US"/>
              <a:pPr>
                <a:defRPr/>
              </a:pPr>
              <a:t>04/10/2013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4E5A9D-8753-1448-B69E-5FCEF25B338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1D6D28-1760-294A-8E71-34E352B62639}" type="datetime1">
              <a:rPr lang="en-US"/>
              <a:pPr>
                <a:defRPr/>
              </a:pPr>
              <a:t>04/10/2013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51949B-194D-6348-AD10-7AD7589358D2}"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88CCCE-D21B-E64C-83AE-1B1B42309679}" type="datetime1">
              <a:rPr lang="en-US"/>
              <a:pPr>
                <a:defRPr/>
              </a:pPr>
              <a:t>04/10/2013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36A08C-09F7-C048-9E0F-B7C38640522F}"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BBE4A4-6BE3-EC4B-B419-516B0278AC07}" type="datetime1">
              <a:rPr lang="en-US"/>
              <a:pPr>
                <a:defRPr/>
              </a:pPr>
              <a:t>04/10/2013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0CBD87-A148-C642-A017-DFC1EAA16CF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B99D0B0-737B-B741-9A6B-5FD00FF1068E}" type="datetime1">
              <a:rPr lang="en-US"/>
              <a:pPr>
                <a:defRPr/>
              </a:pPr>
              <a:t>04/10/2013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CBEC67-4393-124A-AC4E-A2551D981B4B}"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4A0FC6D-9763-7B45-AA0D-6871D3A619B4}" type="datetime1">
              <a:rPr lang="en-US"/>
              <a:pPr>
                <a:defRPr/>
              </a:pPr>
              <a:t>04/10/2013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347D4F-1B46-3746-957B-BCFEAFB8A635}"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E44935-0FC9-0043-A1E3-F05344F8399C}" type="datetime1">
              <a:rPr lang="en-US"/>
              <a:pPr>
                <a:defRPr/>
              </a:pPr>
              <a:t>04/10/2013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B9F599B-5D06-F642-9DDE-753504DC1E9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C7F8FD6-D987-4E42-8FBE-1034DBBE85D6}" type="datetime1">
              <a:rPr lang="en-US"/>
              <a:pPr>
                <a:defRPr/>
              </a:pPr>
              <a:t>04/10/2013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FEB6EE-CD69-2C4E-9424-4B23E021366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1E0869-CCAC-5E4C-98E0-C7A0238D43E1}" type="datetime1">
              <a:rPr lang="en-US"/>
              <a:pPr>
                <a:defRPr/>
              </a:pPr>
              <a:t>04/10/2013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71FCB25-FA31-7F41-ABF9-621AF4860D28}"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B300CA-E39F-8F4E-AEB6-EEB16842A219}" type="datetime1">
              <a:rPr lang="en-US"/>
              <a:pPr>
                <a:defRPr/>
              </a:pPr>
              <a:t>04/10/2013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EB78A7-1367-2B4B-9FE8-377FF7DA025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56B272-E944-E944-B9AD-EDD861A6BDAA}" type="datetime1">
              <a:rPr lang="en-US"/>
              <a:pPr>
                <a:defRPr/>
              </a:pPr>
              <a:t>04/10/2013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4A90CF-5262-124C-B531-34E4513E844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3080F"/>
            </a:gs>
            <a:gs pos="89999">
              <a:srgbClr val="03080F"/>
            </a:gs>
            <a:gs pos="100000">
              <a:srgbClr val="FFFFFF"/>
            </a:gs>
          </a:gsLst>
          <a:lin ang="378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defRPr>
            </a:lvl1pPr>
          </a:lstStyle>
          <a:p>
            <a:pPr>
              <a:defRPr/>
            </a:pPr>
            <a:fld id="{B6C7E0FA-D803-6245-994C-38D7B196184B}" type="datetime1">
              <a:rPr lang="en-US"/>
              <a:pPr>
                <a:defRPr/>
              </a:pPr>
              <a:t>04/10/2013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defRPr>
            </a:lvl1pPr>
          </a:lstStyle>
          <a:p>
            <a:pPr>
              <a:defRPr/>
            </a:pPr>
            <a:fld id="{6511AF8B-733C-CA45-A62A-FCEC9829E7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hyperlink" Target="http://www.geoffbarton.co.uk"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Microsoft_Word_97_-_2004_Document1.doc"/><Relationship Id="rId5" Type="http://schemas.openxmlformats.org/officeDocument/2006/relationships/image" Target="../media/image14.emf"/><Relationship Id="rId6"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oleObject" Target="../embeddings/Microsoft_Word_97_-_2004_Document2.doc"/><Relationship Id="rId5" Type="http://schemas.openxmlformats.org/officeDocument/2006/relationships/image" Target="../media/image14.emf"/><Relationship Id="rId6" Type="http://schemas.openxmlformats.org/officeDocument/2006/relationships/image" Target="../media/image5.pn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6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7.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8.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oleObject" Target="../embeddings/Microsoft_Word_97_-_2004_Document3.doc"/><Relationship Id="rId5" Type="http://schemas.openxmlformats.org/officeDocument/2006/relationships/image" Target="../media/image14.emf"/><Relationship Id="rId6" Type="http://schemas.openxmlformats.org/officeDocument/2006/relationships/image" Target="../media/image5.png"/><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oleObject" Target="../embeddings/Microsoft_Word_97_-_2004_Document4.doc"/><Relationship Id="rId5" Type="http://schemas.openxmlformats.org/officeDocument/2006/relationships/image" Target="../media/image30.emf"/><Relationship Id="rId6" Type="http://schemas.openxmlformats.org/officeDocument/2006/relationships/image" Target="../media/image5.png"/><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oleObject" Target="../embeddings/Microsoft_Word_97_-_2004_Document5.doc"/><Relationship Id="rId5" Type="http://schemas.openxmlformats.org/officeDocument/2006/relationships/image" Target="../media/image31.emf"/><Relationship Id="rId6" Type="http://schemas.openxmlformats.org/officeDocument/2006/relationships/image" Target="../media/image5.png"/><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oleObject" Target="../embeddings/Microsoft_Word_97_-_2004_Document6.doc"/><Relationship Id="rId5" Type="http://schemas.openxmlformats.org/officeDocument/2006/relationships/image" Target="../media/image32.emf"/><Relationship Id="rId6" Type="http://schemas.openxmlformats.org/officeDocument/2006/relationships/image" Target="../media/image5.png"/><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oleObject" Target="../embeddings/Microsoft_Word_97_-_2004_Document7.doc"/><Relationship Id="rId5" Type="http://schemas.openxmlformats.org/officeDocument/2006/relationships/image" Target="../media/image33.emf"/><Relationship Id="rId6" Type="http://schemas.openxmlformats.org/officeDocument/2006/relationships/image" Target="../media/image5.png"/><Relationship Id="rId1" Type="http://schemas.openxmlformats.org/officeDocument/2006/relationships/vmlDrawing" Target="../drawings/vmlDrawing7.vml"/><Relationship Id="rId2"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oleObject" Target="../embeddings/Microsoft_Word_97_-_2004_Document8.doc"/><Relationship Id="rId5" Type="http://schemas.openxmlformats.org/officeDocument/2006/relationships/image" Target="../media/image34.emf"/><Relationship Id="rId6" Type="http://schemas.openxmlformats.org/officeDocument/2006/relationships/image" Target="../media/image5.png"/><Relationship Id="rId1" Type="http://schemas.openxmlformats.org/officeDocument/2006/relationships/vmlDrawing" Target="../drawings/vmlDrawing8.vml"/><Relationship Id="rId2"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oleObject" Target="../embeddings/Microsoft_Word_97_-_2004_Document9.doc"/><Relationship Id="rId5" Type="http://schemas.openxmlformats.org/officeDocument/2006/relationships/image" Target="../media/image35.emf"/><Relationship Id="rId6" Type="http://schemas.openxmlformats.org/officeDocument/2006/relationships/image" Target="../media/image5.png"/><Relationship Id="rId1" Type="http://schemas.openxmlformats.org/officeDocument/2006/relationships/vmlDrawing" Target="../drawings/vmlDrawing9.vml"/><Relationship Id="rId2"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oleObject" Target="../embeddings/Microsoft_Word_97_-_2004_Document10.doc"/><Relationship Id="rId5" Type="http://schemas.openxmlformats.org/officeDocument/2006/relationships/image" Target="../media/image36.emf"/><Relationship Id="rId6" Type="http://schemas.openxmlformats.org/officeDocument/2006/relationships/image" Target="../media/image5.png"/><Relationship Id="rId1" Type="http://schemas.openxmlformats.org/officeDocument/2006/relationships/vmlDrawing" Target="../drawings/vmlDrawing10.vml"/><Relationship Id="rId2"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oleObject" Target="../embeddings/Microsoft_Word_97_-_2004_Document11.doc"/><Relationship Id="rId5" Type="http://schemas.openxmlformats.org/officeDocument/2006/relationships/image" Target="../media/image37.emf"/><Relationship Id="rId6" Type="http://schemas.openxmlformats.org/officeDocument/2006/relationships/image" Target="../media/image5.png"/><Relationship Id="rId1" Type="http://schemas.openxmlformats.org/officeDocument/2006/relationships/vmlDrawing" Target="../drawings/vmlDrawing11.vml"/><Relationship Id="rId2"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5.png"/></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hyperlink" Target="file://localhost/Users/geoff/Documents/PowerPoint/Suffolk/On%20Writing.pptx%23-1,1,Slide%201" TargetMode="External"/><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oleObject" Target="../embeddings/Microsoft_Word_97_-_2004_Document12.doc"/><Relationship Id="rId5" Type="http://schemas.openxmlformats.org/officeDocument/2006/relationships/image" Target="../media/image14.emf"/><Relationship Id="rId6" Type="http://schemas.openxmlformats.org/officeDocument/2006/relationships/image" Target="../media/image5.png"/><Relationship Id="rId1" Type="http://schemas.openxmlformats.org/officeDocument/2006/relationships/vmlDrawing" Target="../drawings/vmlDrawing12.vml"/><Relationship Id="rId2"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oleObject" Target="../embeddings/Microsoft_Word_97_-_2004_Document13.doc"/><Relationship Id="rId5" Type="http://schemas.openxmlformats.org/officeDocument/2006/relationships/image" Target="../media/image14.emf"/><Relationship Id="rId6" Type="http://schemas.openxmlformats.org/officeDocument/2006/relationships/image" Target="../media/image5.png"/><Relationship Id="rId1" Type="http://schemas.openxmlformats.org/officeDocument/2006/relationships/vmlDrawing" Target="../drawings/vmlDrawing13.vml"/><Relationship Id="rId2"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hyperlink" Target="file://localhost/Users/geoff/Documents/Consultancy/Literacy/Think-Pad.docx" TargetMode="External"/><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9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5.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5.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5.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5.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5.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5.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l="12114" t="6057" r="24228" b="12114"/>
          <a:stretch>
            <a:fillRect/>
          </a:stretch>
        </p:blipFill>
        <p:spPr>
          <a:xfrm>
            <a:off x="4507623" y="2589062"/>
            <a:ext cx="945906" cy="1150727"/>
          </a:xfrm>
          <a:prstGeom prst="rect">
            <a:avLst/>
          </a:prstGeom>
        </p:spPr>
      </p:pic>
      <p:sp>
        <p:nvSpPr>
          <p:cNvPr id="13" name="Right Triangle 12"/>
          <p:cNvSpPr/>
          <p:nvPr/>
        </p:nvSpPr>
        <p:spPr>
          <a:xfrm>
            <a:off x="4397157" y="3340867"/>
            <a:ext cx="762000" cy="398922"/>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 name="Right Triangle 14"/>
          <p:cNvSpPr/>
          <p:nvPr/>
        </p:nvSpPr>
        <p:spPr>
          <a:xfrm rot="1050623">
            <a:off x="5028618" y="2376917"/>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6" name="Right Triangle 15"/>
          <p:cNvSpPr/>
          <p:nvPr/>
        </p:nvSpPr>
        <p:spPr>
          <a:xfrm rot="5400000">
            <a:off x="4249366" y="2548606"/>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8" name="Straight Connector 17"/>
          <p:cNvCxnSpPr/>
          <p:nvPr/>
        </p:nvCxnSpPr>
        <p:spPr>
          <a:xfrm rot="5400000" flipH="1" flipV="1">
            <a:off x="4158183" y="2001652"/>
            <a:ext cx="1226723" cy="282354"/>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30379" y="2262563"/>
            <a:ext cx="9144000" cy="1470025"/>
          </a:xfrm>
        </p:spPr>
        <p:txBody>
          <a:bodyPr/>
          <a:lstStyle/>
          <a:p>
            <a:r>
              <a:rPr lang="en-US" dirty="0" smtClean="0">
                <a:solidFill>
                  <a:schemeClr val="bg1"/>
                </a:solidFill>
              </a:rPr>
              <a:t>Don’t Call it          </a:t>
            </a:r>
            <a:r>
              <a:rPr lang="en-US" dirty="0" err="1" smtClean="0">
                <a:solidFill>
                  <a:schemeClr val="bg1"/>
                </a:solidFill>
              </a:rPr>
              <a:t>iteracy</a:t>
            </a:r>
            <a:endParaRPr lang="en-US" dirty="0">
              <a:solidFill>
                <a:schemeClr val="bg1"/>
              </a:solidFill>
            </a:endParaRPr>
          </a:p>
        </p:txBody>
      </p:sp>
      <p:sp>
        <p:nvSpPr>
          <p:cNvPr id="21" name="Right Triangle 20"/>
          <p:cNvSpPr/>
          <p:nvPr/>
        </p:nvSpPr>
        <p:spPr>
          <a:xfrm>
            <a:off x="4630367" y="3508004"/>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4" name="Right Triangle 23"/>
          <p:cNvSpPr/>
          <p:nvPr/>
        </p:nvSpPr>
        <p:spPr>
          <a:xfrm>
            <a:off x="3200400" y="3336215"/>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5" name="Straight Connector 4"/>
          <p:cNvCxnSpPr/>
          <p:nvPr/>
        </p:nvCxnSpPr>
        <p:spPr>
          <a:xfrm>
            <a:off x="609600" y="363855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9" name="Right Triangle 18"/>
          <p:cNvSpPr/>
          <p:nvPr/>
        </p:nvSpPr>
        <p:spPr>
          <a:xfrm rot="4140796">
            <a:off x="4265888" y="2375501"/>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Right Triangle 24"/>
          <p:cNvSpPr/>
          <p:nvPr/>
        </p:nvSpPr>
        <p:spPr>
          <a:xfrm rot="10800000">
            <a:off x="3906075" y="2329070"/>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20" name="Straight Connector 19"/>
          <p:cNvCxnSpPr/>
          <p:nvPr/>
        </p:nvCxnSpPr>
        <p:spPr>
          <a:xfrm rot="16200000" flipV="1">
            <a:off x="4569763" y="1872424"/>
            <a:ext cx="1226724" cy="540808"/>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TextBox 5"/>
          <p:cNvSpPr txBox="1">
            <a:spLocks noChangeArrowheads="1"/>
          </p:cNvSpPr>
          <p:nvPr/>
        </p:nvSpPr>
        <p:spPr bwMode="auto">
          <a:xfrm>
            <a:off x="2191967" y="4869160"/>
            <a:ext cx="4876800" cy="338554"/>
          </a:xfrm>
          <a:prstGeom prst="rect">
            <a:avLst/>
          </a:prstGeom>
          <a:noFill/>
          <a:ln w="9525">
            <a:noFill/>
            <a:miter lim="800000"/>
            <a:headEnd/>
            <a:tailEnd/>
          </a:ln>
        </p:spPr>
        <p:txBody>
          <a:bodyPr>
            <a:prstTxWarp prst="textNoShape">
              <a:avLst/>
            </a:prstTxWarp>
            <a:spAutoFit/>
          </a:bodyPr>
          <a:lstStyle/>
          <a:p>
            <a:r>
              <a:rPr lang="en-US" sz="1600" dirty="0">
                <a:solidFill>
                  <a:srgbClr val="FFFFFF"/>
                </a:solidFill>
                <a:latin typeface="Calibri" charset="0"/>
              </a:rPr>
              <a:t>Download this presentation at </a:t>
            </a:r>
            <a:r>
              <a:rPr lang="en-US" sz="1600" dirty="0" err="1" smtClean="0">
                <a:solidFill>
                  <a:srgbClr val="FFFFFF"/>
                </a:solidFill>
                <a:latin typeface="Calibri" charset="0"/>
              </a:rPr>
              <a:t>www.geoffbarton.co.uk</a:t>
            </a:r>
            <a:endParaRPr lang="en-US" sz="1600" dirty="0">
              <a:solidFill>
                <a:srgbClr val="FFFFFF"/>
              </a:solidFill>
              <a:latin typeface="Calibri" charset="0"/>
            </a:endParaRPr>
          </a:p>
        </p:txBody>
      </p:sp>
      <p:sp>
        <p:nvSpPr>
          <p:cNvPr id="22" name="TextBox 21"/>
          <p:cNvSpPr txBox="1"/>
          <p:nvPr/>
        </p:nvSpPr>
        <p:spPr>
          <a:xfrm>
            <a:off x="2779431" y="4149080"/>
            <a:ext cx="3456384" cy="338554"/>
          </a:xfrm>
          <a:prstGeom prst="rect">
            <a:avLst/>
          </a:prstGeom>
          <a:noFill/>
        </p:spPr>
        <p:txBody>
          <a:bodyPr wrap="square" rtlCol="0">
            <a:spAutoFit/>
          </a:bodyPr>
          <a:lstStyle/>
          <a:p>
            <a:pPr algn="ctr"/>
            <a:r>
              <a:rPr lang="en-US" sz="1600" dirty="0" smtClean="0">
                <a:solidFill>
                  <a:srgbClr val="FFFFFF"/>
                </a:solidFill>
              </a:rPr>
              <a:t>Twitter: @</a:t>
            </a:r>
            <a:r>
              <a:rPr lang="en-US" sz="1600" dirty="0" err="1" smtClean="0">
                <a:solidFill>
                  <a:srgbClr val="FFFFFF"/>
                </a:solidFill>
              </a:rPr>
              <a:t>RealGeoffBarton</a:t>
            </a:r>
            <a:endParaRPr lang="en-US" sz="160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33400" y="2708920"/>
            <a:ext cx="8458200" cy="1323439"/>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Task:</a:t>
            </a:r>
          </a:p>
          <a:p>
            <a:pPr algn="ctr"/>
            <a:r>
              <a:rPr lang="en-US" sz="4000" dirty="0" smtClean="0">
                <a:solidFill>
                  <a:srgbClr val="FFFFFF"/>
                </a:solidFill>
                <a:latin typeface="Calibri" charset="0"/>
              </a:rPr>
              <a:t>Describe the room we are in</a:t>
            </a:r>
            <a:endParaRPr lang="en-US" sz="40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7" name="Title 1"/>
          <p:cNvSpPr txBox="1">
            <a:spLocks/>
          </p:cNvSpPr>
          <p:nvPr/>
        </p:nvSpPr>
        <p:spPr bwMode="auto">
          <a:xfrm>
            <a:off x="304800" y="103188"/>
            <a:ext cx="6248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eaLnBrk="1" hangingPunct="1"/>
            <a:r>
              <a:rPr lang="en-US" smtClean="0">
                <a:solidFill>
                  <a:schemeClr val="bg1"/>
                </a:solidFill>
              </a:rPr>
              <a:t>Hypothesis:</a:t>
            </a:r>
            <a:endParaRPr lang="en-US" dirty="0" smtClean="0">
              <a:solidFill>
                <a:schemeClr val="bg1"/>
              </a:solidFill>
            </a:endParaRPr>
          </a:p>
        </p:txBody>
      </p:sp>
    </p:spTree>
    <p:extLst>
      <p:ext uri="{BB962C8B-B14F-4D97-AF65-F5344CB8AC3E}">
        <p14:creationId xmlns:p14="http://schemas.microsoft.com/office/powerpoint/2010/main" val="9401354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42900" y="2806700"/>
            <a:ext cx="4838700" cy="1569660"/>
          </a:xfrm>
          <a:prstGeom prst="rect">
            <a:avLst/>
          </a:prstGeom>
          <a:noFill/>
        </p:spPr>
        <p:txBody>
          <a:bodyPr wrap="square" rtlCol="0">
            <a:spAutoFit/>
          </a:bodyPr>
          <a:lstStyle/>
          <a:p>
            <a:r>
              <a:rPr lang="en-US" sz="4800" dirty="0" smtClean="0">
                <a:solidFill>
                  <a:srgbClr val="FFFFFF"/>
                </a:solidFill>
              </a:rPr>
              <a:t>This is a </a:t>
            </a:r>
          </a:p>
          <a:p>
            <a:r>
              <a:rPr lang="en-US" sz="4800" dirty="0" smtClean="0">
                <a:solidFill>
                  <a:srgbClr val="FFFFFF"/>
                </a:solidFill>
              </a:rPr>
              <a:t>cheap plug  </a:t>
            </a:r>
            <a:r>
              <a:rPr lang="en-US" sz="4800" dirty="0" smtClean="0">
                <a:solidFill>
                  <a:srgbClr val="FFFFFF"/>
                </a:solidFill>
                <a:latin typeface="Wingdings"/>
                <a:ea typeface="Wingdings"/>
                <a:cs typeface="Wingdings"/>
                <a:sym typeface="Wingdings"/>
              </a:rPr>
              <a:t></a:t>
            </a:r>
            <a:endParaRPr lang="en-US" sz="4800" dirty="0">
              <a:solidFill>
                <a:srgbClr val="FFFFFF"/>
              </a:solidFill>
            </a:endParaRPr>
          </a:p>
        </p:txBody>
      </p:sp>
      <p:pic>
        <p:nvPicPr>
          <p:cNvPr id="2" name="Picture 1"/>
          <p:cNvPicPr>
            <a:picLocks noChangeAspect="1"/>
          </p:cNvPicPr>
          <p:nvPr/>
        </p:nvPicPr>
        <p:blipFill>
          <a:blip r:embed="rId2"/>
          <a:stretch>
            <a:fillRect/>
          </a:stretch>
        </p:blipFill>
        <p:spPr>
          <a:xfrm rot="804962">
            <a:off x="4660901" y="914978"/>
            <a:ext cx="3999611" cy="5194300"/>
          </a:xfrm>
          <a:prstGeom prst="rect">
            <a:avLst/>
          </a:prstGeom>
        </p:spPr>
      </p:pic>
    </p:spTree>
    <p:extLst>
      <p:ext uri="{BB962C8B-B14F-4D97-AF65-F5344CB8AC3E}">
        <p14:creationId xmlns:p14="http://schemas.microsoft.com/office/powerpoint/2010/main" val="15255201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l="12114" t="6057" r="24228" b="12114"/>
          <a:stretch>
            <a:fillRect/>
          </a:stretch>
        </p:blipFill>
        <p:spPr>
          <a:xfrm>
            <a:off x="4507623" y="2589062"/>
            <a:ext cx="945906" cy="1150727"/>
          </a:xfrm>
          <a:prstGeom prst="rect">
            <a:avLst/>
          </a:prstGeom>
        </p:spPr>
      </p:pic>
      <p:sp>
        <p:nvSpPr>
          <p:cNvPr id="13" name="Right Triangle 12"/>
          <p:cNvSpPr/>
          <p:nvPr/>
        </p:nvSpPr>
        <p:spPr>
          <a:xfrm>
            <a:off x="4397157" y="3340867"/>
            <a:ext cx="762000" cy="398922"/>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 name="Right Triangle 14"/>
          <p:cNvSpPr/>
          <p:nvPr/>
        </p:nvSpPr>
        <p:spPr>
          <a:xfrm rot="1050623">
            <a:off x="5028618" y="2376917"/>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6" name="Right Triangle 15"/>
          <p:cNvSpPr/>
          <p:nvPr/>
        </p:nvSpPr>
        <p:spPr>
          <a:xfrm rot="5400000">
            <a:off x="4249366" y="2548606"/>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8" name="Straight Connector 17"/>
          <p:cNvCxnSpPr/>
          <p:nvPr/>
        </p:nvCxnSpPr>
        <p:spPr>
          <a:xfrm rot="5400000" flipH="1" flipV="1">
            <a:off x="4158183" y="2001652"/>
            <a:ext cx="1226723" cy="282354"/>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30379" y="2262563"/>
            <a:ext cx="9144000" cy="1470025"/>
          </a:xfrm>
        </p:spPr>
        <p:txBody>
          <a:bodyPr/>
          <a:lstStyle/>
          <a:p>
            <a:r>
              <a:rPr lang="en-US" dirty="0" smtClean="0">
                <a:solidFill>
                  <a:schemeClr val="bg1"/>
                </a:solidFill>
              </a:rPr>
              <a:t>Don’t Call it          </a:t>
            </a:r>
            <a:r>
              <a:rPr lang="en-US" dirty="0" err="1" smtClean="0">
                <a:solidFill>
                  <a:schemeClr val="bg1"/>
                </a:solidFill>
              </a:rPr>
              <a:t>iteracy</a:t>
            </a:r>
            <a:endParaRPr lang="en-US" dirty="0">
              <a:solidFill>
                <a:schemeClr val="bg1"/>
              </a:solidFill>
            </a:endParaRPr>
          </a:p>
        </p:txBody>
      </p:sp>
      <p:sp>
        <p:nvSpPr>
          <p:cNvPr id="21" name="Right Triangle 20"/>
          <p:cNvSpPr/>
          <p:nvPr/>
        </p:nvSpPr>
        <p:spPr>
          <a:xfrm>
            <a:off x="4630367" y="3508004"/>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4" name="Right Triangle 23"/>
          <p:cNvSpPr/>
          <p:nvPr/>
        </p:nvSpPr>
        <p:spPr>
          <a:xfrm>
            <a:off x="3200400" y="3336215"/>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5" name="Straight Connector 4"/>
          <p:cNvCxnSpPr/>
          <p:nvPr/>
        </p:nvCxnSpPr>
        <p:spPr>
          <a:xfrm>
            <a:off x="609600" y="363855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9" name="Right Triangle 18"/>
          <p:cNvSpPr/>
          <p:nvPr/>
        </p:nvSpPr>
        <p:spPr>
          <a:xfrm rot="4140796">
            <a:off x="4265888" y="2375501"/>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Right Triangle 24"/>
          <p:cNvSpPr/>
          <p:nvPr/>
        </p:nvSpPr>
        <p:spPr>
          <a:xfrm rot="10800000">
            <a:off x="3906075" y="2329070"/>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20" name="Straight Connector 19"/>
          <p:cNvCxnSpPr/>
          <p:nvPr/>
        </p:nvCxnSpPr>
        <p:spPr>
          <a:xfrm rot="16200000" flipV="1">
            <a:off x="4569763" y="1872424"/>
            <a:ext cx="1226724" cy="540808"/>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TextBox 5"/>
          <p:cNvSpPr txBox="1">
            <a:spLocks noChangeArrowheads="1"/>
          </p:cNvSpPr>
          <p:nvPr/>
        </p:nvSpPr>
        <p:spPr bwMode="auto">
          <a:xfrm>
            <a:off x="2191967" y="4869160"/>
            <a:ext cx="4876800" cy="584200"/>
          </a:xfrm>
          <a:prstGeom prst="rect">
            <a:avLst/>
          </a:prstGeom>
          <a:noFill/>
          <a:ln w="9525">
            <a:noFill/>
            <a:miter lim="800000"/>
            <a:headEnd/>
            <a:tailEnd/>
          </a:ln>
        </p:spPr>
        <p:txBody>
          <a:bodyPr>
            <a:prstTxWarp prst="textNoShape">
              <a:avLst/>
            </a:prstTxWarp>
            <a:spAutoFit/>
          </a:bodyPr>
          <a:lstStyle/>
          <a:p>
            <a:r>
              <a:rPr lang="en-US" sz="1600" dirty="0">
                <a:solidFill>
                  <a:srgbClr val="FFFFFF"/>
                </a:solidFill>
                <a:latin typeface="Calibri" charset="0"/>
              </a:rPr>
              <a:t>Download this presentation at </a:t>
            </a:r>
            <a:r>
              <a:rPr lang="en-US" sz="1600" dirty="0" err="1">
                <a:solidFill>
                  <a:srgbClr val="FFFFFF"/>
                </a:solidFill>
                <a:latin typeface="Calibri" charset="0"/>
                <a:hlinkClick r:id="rId3"/>
              </a:rPr>
              <a:t>www.geoffbarton.co.uk</a:t>
            </a:r>
            <a:endParaRPr lang="en-US" sz="1600" dirty="0">
              <a:solidFill>
                <a:srgbClr val="FFFFFF"/>
              </a:solidFill>
              <a:latin typeface="Calibri" charset="0"/>
            </a:endParaRPr>
          </a:p>
          <a:p>
            <a:pPr algn="ctr"/>
            <a:endParaRPr lang="en-US" sz="1600" dirty="0">
              <a:solidFill>
                <a:srgbClr val="FFFFFF"/>
              </a:solidFill>
              <a:latin typeface="Calibri" charset="0"/>
            </a:endParaRPr>
          </a:p>
        </p:txBody>
      </p:sp>
      <p:sp>
        <p:nvSpPr>
          <p:cNvPr id="22" name="TextBox 21"/>
          <p:cNvSpPr txBox="1"/>
          <p:nvPr/>
        </p:nvSpPr>
        <p:spPr>
          <a:xfrm>
            <a:off x="2779431" y="4149080"/>
            <a:ext cx="3456384" cy="338554"/>
          </a:xfrm>
          <a:prstGeom prst="rect">
            <a:avLst/>
          </a:prstGeom>
          <a:noFill/>
        </p:spPr>
        <p:txBody>
          <a:bodyPr wrap="square" rtlCol="0">
            <a:spAutoFit/>
          </a:bodyPr>
          <a:lstStyle/>
          <a:p>
            <a:pPr algn="ctr"/>
            <a:r>
              <a:rPr lang="en-US" sz="1600" dirty="0" smtClean="0">
                <a:solidFill>
                  <a:srgbClr val="FFFFFF"/>
                </a:solidFill>
              </a:rPr>
              <a:t>Twitter: @</a:t>
            </a:r>
            <a:r>
              <a:rPr lang="en-US" sz="1600" dirty="0" err="1" smtClean="0">
                <a:solidFill>
                  <a:srgbClr val="FFFFFF"/>
                </a:solidFill>
              </a:rPr>
              <a:t>RealGeoffBarton</a:t>
            </a:r>
            <a:endParaRPr lang="en-US" sz="1600" dirty="0">
              <a:solidFill>
                <a:srgbClr val="FFFFFF"/>
              </a:solidFill>
            </a:endParaRPr>
          </a:p>
        </p:txBody>
      </p:sp>
    </p:spTree>
    <p:extLst>
      <p:ext uri="{BB962C8B-B14F-4D97-AF65-F5344CB8AC3E}">
        <p14:creationId xmlns:p14="http://schemas.microsoft.com/office/powerpoint/2010/main" val="3573361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33400" y="2060848"/>
            <a:ext cx="1806352" cy="461665"/>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Unconfident</a:t>
            </a:r>
            <a:endParaRPr lang="en-US" sz="24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8"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Hypothesis:</a:t>
            </a:r>
          </a:p>
        </p:txBody>
      </p:sp>
      <p:sp>
        <p:nvSpPr>
          <p:cNvPr id="9" name="TextBox 8"/>
          <p:cNvSpPr txBox="1">
            <a:spLocks noChangeArrowheads="1"/>
          </p:cNvSpPr>
          <p:nvPr/>
        </p:nvSpPr>
        <p:spPr bwMode="auto">
          <a:xfrm>
            <a:off x="6499448" y="2060848"/>
            <a:ext cx="1806352" cy="461665"/>
          </a:xfrm>
          <a:prstGeom prst="rect">
            <a:avLst/>
          </a:prstGeom>
          <a:noFill/>
          <a:ln w="9525">
            <a:noFill/>
            <a:miter lim="800000"/>
            <a:headEnd/>
            <a:tailEnd/>
          </a:ln>
        </p:spPr>
        <p:txBody>
          <a:bodyPr wrap="square">
            <a:prstTxWarp prst="textNoShape">
              <a:avLst/>
            </a:prstTxWarp>
            <a:spAutoFit/>
          </a:bodyPr>
          <a:lstStyle/>
          <a:p>
            <a:pPr algn="ctr"/>
            <a:r>
              <a:rPr lang="en-US" sz="2400" dirty="0">
                <a:solidFill>
                  <a:srgbClr val="FFFFFF"/>
                </a:solidFill>
                <a:latin typeface="Calibri" charset="0"/>
              </a:rPr>
              <a:t>C</a:t>
            </a:r>
            <a:r>
              <a:rPr lang="en-US" sz="2400" dirty="0" smtClean="0">
                <a:solidFill>
                  <a:srgbClr val="FFFFFF"/>
                </a:solidFill>
                <a:latin typeface="Calibri" charset="0"/>
              </a:rPr>
              <a:t>onfident</a:t>
            </a:r>
            <a:endParaRPr lang="en-US" sz="2400" dirty="0">
              <a:solidFill>
                <a:srgbClr val="FFFFFF"/>
              </a:solidFill>
              <a:latin typeface="Calibri" charset="0"/>
            </a:endParaRPr>
          </a:p>
        </p:txBody>
      </p:sp>
      <p:sp>
        <p:nvSpPr>
          <p:cNvPr id="4" name="Striped Right Arrow 3"/>
          <p:cNvSpPr/>
          <p:nvPr/>
        </p:nvSpPr>
        <p:spPr>
          <a:xfrm>
            <a:off x="2555776" y="2071556"/>
            <a:ext cx="3744416" cy="461665"/>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a:spLocks noChangeArrowheads="1"/>
          </p:cNvSpPr>
          <p:nvPr/>
        </p:nvSpPr>
        <p:spPr bwMode="auto">
          <a:xfrm>
            <a:off x="827584" y="2924944"/>
            <a:ext cx="2592288" cy="1200328"/>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What?</a:t>
            </a:r>
          </a:p>
          <a:p>
            <a:pPr algn="ctr"/>
            <a:endParaRPr lang="en-US" sz="2400" dirty="0">
              <a:solidFill>
                <a:srgbClr val="FFFFFF"/>
              </a:solidFill>
              <a:latin typeface="Calibri" charset="0"/>
            </a:endParaRPr>
          </a:p>
          <a:p>
            <a:pPr algn="ctr"/>
            <a:endParaRPr lang="en-US" sz="2400" dirty="0" smtClean="0">
              <a:solidFill>
                <a:srgbClr val="FFFFFF"/>
              </a:solidFill>
              <a:latin typeface="Calibri" charset="0"/>
            </a:endParaRPr>
          </a:p>
        </p:txBody>
      </p:sp>
      <p:sp>
        <p:nvSpPr>
          <p:cNvPr id="12" name="TextBox 11"/>
          <p:cNvSpPr txBox="1">
            <a:spLocks noChangeArrowheads="1"/>
          </p:cNvSpPr>
          <p:nvPr/>
        </p:nvSpPr>
        <p:spPr bwMode="auto">
          <a:xfrm>
            <a:off x="5035292" y="2924944"/>
            <a:ext cx="3270507" cy="830997"/>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How?</a:t>
            </a:r>
          </a:p>
          <a:p>
            <a:pPr algn="ctr"/>
            <a:endParaRPr lang="en-US" sz="2400" dirty="0">
              <a:solidFill>
                <a:srgbClr val="FFFFFF"/>
              </a:solidFill>
              <a:latin typeface="Calibri" charset="0"/>
            </a:endParaRPr>
          </a:p>
        </p:txBody>
      </p:sp>
    </p:spTree>
    <p:extLst>
      <p:ext uri="{BB962C8B-B14F-4D97-AF65-F5344CB8AC3E}">
        <p14:creationId xmlns:p14="http://schemas.microsoft.com/office/powerpoint/2010/main" val="24507356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left)">
                                      <p:cBhvr>
                                        <p:cTn id="18"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left)">
                                      <p:cBhvr>
                                        <p:cTn id="23" dur="500"/>
                                        <p:tgtEl>
                                          <p:spTgt spid="11">
                                            <p:txEl>
                                              <p:pRg st="0" end="0"/>
                                            </p:txEl>
                                          </p:spTgt>
                                        </p:tgtEl>
                                      </p:cBhvr>
                                    </p:animEffect>
                                  </p:childTnLst>
                                  <p:subTnLst>
                                    <p:animClr clrSpc="rgb" dir="cw">
                                      <p:cBhvr override="childStyle">
                                        <p:cTn dur="1" fill="hold" display="0" masterRel="nextClick" afterEffect="1"/>
                                        <p:tgtEl>
                                          <p:spTgt spid="11">
                                            <p:txEl>
                                              <p:pRg st="0" end="0"/>
                                            </p:txEl>
                                          </p:spTgt>
                                        </p:tgtEl>
                                        <p:attrNameLst>
                                          <p:attrName>ppt_c</p:attrName>
                                        </p:attrNameLst>
                                      </p:cBhvr>
                                      <p:to>
                                        <a:schemeClr val="accent1"/>
                                      </p:to>
                                    </p:animClr>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wipe(left)">
                                      <p:cBhvr>
                                        <p:cTn id="28" dur="500"/>
                                        <p:tgtEl>
                                          <p:spTgt spid="12">
                                            <p:txEl>
                                              <p:pRg st="0" end="0"/>
                                            </p:txEl>
                                          </p:spTgt>
                                        </p:tgtEl>
                                      </p:cBhvr>
                                    </p:animEffect>
                                  </p:childTnLst>
                                  <p:subTnLst>
                                    <p:animClr clrSpc="rgb" dir="cw">
                                      <p:cBhvr override="childStyle">
                                        <p:cTn dur="1" fill="hold" display="0" masterRel="nextClick" afterEffect="1"/>
                                        <p:tgtEl>
                                          <p:spTgt spid="12">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9" grpId="0" build="p" bldLvl="3"/>
      <p:bldP spid="4" grpId="0" animBg="1"/>
      <p:bldP spid="11" grpId="0" build="p" bldLvl="3"/>
      <p:bldP spid="12" grpId="0" build="p" bldLvl="3"/>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520273" y="3429000"/>
            <a:ext cx="1806352" cy="461665"/>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Unconfident</a:t>
            </a:r>
            <a:endParaRPr lang="en-US" sz="24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8"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Q:</a:t>
            </a:r>
          </a:p>
        </p:txBody>
      </p:sp>
      <p:sp>
        <p:nvSpPr>
          <p:cNvPr id="9" name="TextBox 8"/>
          <p:cNvSpPr txBox="1">
            <a:spLocks noChangeArrowheads="1"/>
          </p:cNvSpPr>
          <p:nvPr/>
        </p:nvSpPr>
        <p:spPr bwMode="auto">
          <a:xfrm>
            <a:off x="6523479" y="3429000"/>
            <a:ext cx="1806352" cy="461665"/>
          </a:xfrm>
          <a:prstGeom prst="rect">
            <a:avLst/>
          </a:prstGeom>
          <a:noFill/>
          <a:ln w="9525">
            <a:noFill/>
            <a:miter lim="800000"/>
            <a:headEnd/>
            <a:tailEnd/>
          </a:ln>
        </p:spPr>
        <p:txBody>
          <a:bodyPr wrap="square">
            <a:prstTxWarp prst="textNoShape">
              <a:avLst/>
            </a:prstTxWarp>
            <a:spAutoFit/>
          </a:bodyPr>
          <a:lstStyle/>
          <a:p>
            <a:pPr algn="ctr"/>
            <a:r>
              <a:rPr lang="en-US" sz="2400" dirty="0">
                <a:solidFill>
                  <a:srgbClr val="FFFFFF"/>
                </a:solidFill>
                <a:latin typeface="Calibri" charset="0"/>
              </a:rPr>
              <a:t>C</a:t>
            </a:r>
            <a:r>
              <a:rPr lang="en-US" sz="2400" dirty="0" smtClean="0">
                <a:solidFill>
                  <a:srgbClr val="FFFFFF"/>
                </a:solidFill>
                <a:latin typeface="Calibri" charset="0"/>
              </a:rPr>
              <a:t>onfident</a:t>
            </a:r>
            <a:endParaRPr lang="en-US" sz="2400" dirty="0">
              <a:solidFill>
                <a:srgbClr val="FFFFFF"/>
              </a:solidFill>
              <a:latin typeface="Calibri" charset="0"/>
            </a:endParaRPr>
          </a:p>
        </p:txBody>
      </p:sp>
      <p:sp>
        <p:nvSpPr>
          <p:cNvPr id="4" name="Striped Right Arrow 3"/>
          <p:cNvSpPr/>
          <p:nvPr/>
        </p:nvSpPr>
        <p:spPr>
          <a:xfrm>
            <a:off x="2555776" y="3429000"/>
            <a:ext cx="3744416" cy="461665"/>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a:spLocks noChangeArrowheads="1"/>
          </p:cNvSpPr>
          <p:nvPr/>
        </p:nvSpPr>
        <p:spPr bwMode="auto">
          <a:xfrm>
            <a:off x="2555776" y="4043064"/>
            <a:ext cx="3600400" cy="461665"/>
          </a:xfrm>
          <a:prstGeom prst="rect">
            <a:avLst/>
          </a:prstGeom>
          <a:noFill/>
          <a:ln w="9525">
            <a:noFill/>
            <a:miter lim="800000"/>
            <a:headEnd/>
            <a:tailEnd/>
          </a:ln>
        </p:spPr>
        <p:txBody>
          <a:bodyPr wrap="square">
            <a:prstTxWarp prst="textNoShape">
              <a:avLst/>
            </a:prstTxWarp>
            <a:spAutoFit/>
          </a:bodyPr>
          <a:lstStyle/>
          <a:p>
            <a:pPr algn="ctr"/>
            <a:r>
              <a:rPr lang="en-US" sz="2400" dirty="0" smtClean="0">
                <a:solidFill>
                  <a:srgbClr val="FFFFFF"/>
                </a:solidFill>
                <a:latin typeface="Calibri" charset="0"/>
              </a:rPr>
              <a:t>Irrespective of background</a:t>
            </a:r>
            <a:endParaRPr lang="en-US" sz="2400" dirty="0">
              <a:solidFill>
                <a:srgbClr val="FFFFFF"/>
              </a:solidFill>
              <a:latin typeface="Calibri" charset="0"/>
            </a:endParaRPr>
          </a:p>
        </p:txBody>
      </p:sp>
      <p:sp>
        <p:nvSpPr>
          <p:cNvPr id="2" name="TextBox 1"/>
          <p:cNvSpPr txBox="1"/>
          <p:nvPr/>
        </p:nvSpPr>
        <p:spPr>
          <a:xfrm>
            <a:off x="4067944" y="2409147"/>
            <a:ext cx="432048" cy="1200329"/>
          </a:xfrm>
          <a:prstGeom prst="rect">
            <a:avLst/>
          </a:prstGeom>
          <a:noFill/>
        </p:spPr>
        <p:txBody>
          <a:bodyPr wrap="square" rtlCol="0">
            <a:spAutoFit/>
          </a:bodyPr>
          <a:lstStyle/>
          <a:p>
            <a:r>
              <a:rPr lang="en-US" sz="7200" dirty="0" smtClean="0">
                <a:solidFill>
                  <a:srgbClr val="FFFFFF"/>
                </a:solidFill>
              </a:rPr>
              <a:t>?</a:t>
            </a:r>
            <a:endParaRPr lang="en-US" sz="7200" dirty="0">
              <a:solidFill>
                <a:srgbClr val="FFFFFF"/>
              </a:solidFill>
            </a:endParaRPr>
          </a:p>
        </p:txBody>
      </p:sp>
    </p:spTree>
    <p:extLst>
      <p:ext uri="{BB962C8B-B14F-4D97-AF65-F5344CB8AC3E}">
        <p14:creationId xmlns:p14="http://schemas.microsoft.com/office/powerpoint/2010/main" val="31169903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left)">
                                      <p:cBhvr>
                                        <p:cTn id="18"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Effect transition="in" filter="wipe(left)">
                                      <p:cBhvr>
                                        <p:cTn id="23" dur="500"/>
                                        <p:tgtEl>
                                          <p:spTgt spid="15">
                                            <p:txEl>
                                              <p:pRg st="0" end="0"/>
                                            </p:txEl>
                                          </p:spTgt>
                                        </p:tgtEl>
                                      </p:cBhvr>
                                    </p:animEffect>
                                  </p:childTnLst>
                                  <p:subTnLst>
                                    <p:animClr clrSpc="rgb" dir="cw">
                                      <p:cBhvr override="childStyle">
                                        <p:cTn dur="1" fill="hold" display="0" masterRel="nextClick" afterEffect="1"/>
                                        <p:tgtEl>
                                          <p:spTgt spid="15">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9" grpId="0" build="p" bldLvl="3"/>
      <p:bldP spid="4" grpId="0" animBg="1"/>
      <p:bldP spid="15" grpId="0" build="p" bldLvl="3"/>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8" name="Title 1"/>
          <p:cNvSpPr>
            <a:spLocks noGrp="1"/>
          </p:cNvSpPr>
          <p:nvPr>
            <p:ph type="ctrTitle"/>
          </p:nvPr>
        </p:nvSpPr>
        <p:spPr>
          <a:xfrm>
            <a:off x="304800" y="103188"/>
            <a:ext cx="6248400" cy="1470025"/>
          </a:xfrm>
        </p:spPr>
        <p:txBody>
          <a:bodyPr/>
          <a:lstStyle/>
          <a:p>
            <a:pPr algn="l" eaLnBrk="1" hangingPunct="1"/>
            <a:r>
              <a:rPr lang="en-US" dirty="0">
                <a:solidFill>
                  <a:schemeClr val="bg1"/>
                </a:solidFill>
              </a:rPr>
              <a:t>A</a:t>
            </a:r>
            <a:r>
              <a:rPr lang="en-US" dirty="0" smtClean="0">
                <a:solidFill>
                  <a:schemeClr val="bg1"/>
                </a:solidFill>
              </a:rPr>
              <a:t>:</a:t>
            </a:r>
          </a:p>
        </p:txBody>
      </p:sp>
      <p:sp>
        <p:nvSpPr>
          <p:cNvPr id="15" name="TextBox 14"/>
          <p:cNvSpPr txBox="1">
            <a:spLocks noChangeArrowheads="1"/>
          </p:cNvSpPr>
          <p:nvPr/>
        </p:nvSpPr>
        <p:spPr bwMode="auto">
          <a:xfrm>
            <a:off x="2555776" y="3284984"/>
            <a:ext cx="3600400" cy="769441"/>
          </a:xfrm>
          <a:prstGeom prst="rect">
            <a:avLst/>
          </a:prstGeom>
          <a:noFill/>
          <a:ln w="9525">
            <a:noFill/>
            <a:miter lim="800000"/>
            <a:headEnd/>
            <a:tailEnd/>
          </a:ln>
        </p:spPr>
        <p:txBody>
          <a:bodyPr wrap="square">
            <a:prstTxWarp prst="textNoShape">
              <a:avLst/>
            </a:prstTxWarp>
            <a:spAutoFit/>
          </a:bodyPr>
          <a:lstStyle/>
          <a:p>
            <a:pPr algn="ctr"/>
            <a:r>
              <a:rPr lang="en-US" sz="4400" dirty="0" smtClean="0">
                <a:solidFill>
                  <a:srgbClr val="FFFFFF"/>
                </a:solidFill>
                <a:latin typeface="Calibri" charset="0"/>
              </a:rPr>
              <a:t>Teach them</a:t>
            </a:r>
            <a:endParaRPr lang="en-US" sz="4400" dirty="0">
              <a:solidFill>
                <a:srgbClr val="FFFFFF"/>
              </a:solidFill>
              <a:latin typeface="Calibri" charset="0"/>
            </a:endParaRPr>
          </a:p>
        </p:txBody>
      </p:sp>
    </p:spTree>
    <p:extLst>
      <p:ext uri="{BB962C8B-B14F-4D97-AF65-F5344CB8AC3E}">
        <p14:creationId xmlns:p14="http://schemas.microsoft.com/office/powerpoint/2010/main" val="15688187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subTnLst>
                                    <p:animClr clrSpc="rgb" dir="cw">
                                      <p:cBhvr override="childStyle">
                                        <p:cTn dur="1" fill="hold" display="0" masterRel="nextClick" afterEffect="1"/>
                                        <p:tgtEl>
                                          <p:spTgt spid="15">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bldLvl="3"/>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304800" y="103188"/>
            <a:ext cx="6248400" cy="1470025"/>
          </a:xfrm>
        </p:spPr>
        <p:txBody>
          <a:bodyPr/>
          <a:lstStyle/>
          <a:p>
            <a:pPr algn="l" eaLnBrk="1" hangingPunct="1"/>
            <a:r>
              <a:rPr lang="en-US" smtClean="0">
                <a:solidFill>
                  <a:schemeClr val="bg1"/>
                </a:solidFill>
              </a:rPr>
              <a:t>Provocations:</a:t>
            </a:r>
          </a:p>
        </p:txBody>
      </p:sp>
      <p:sp>
        <p:nvSpPr>
          <p:cNvPr id="3" name="TextBox 2"/>
          <p:cNvSpPr txBox="1">
            <a:spLocks noChangeArrowheads="1"/>
          </p:cNvSpPr>
          <p:nvPr/>
        </p:nvSpPr>
        <p:spPr bwMode="auto">
          <a:xfrm>
            <a:off x="533400" y="1828800"/>
            <a:ext cx="8458200" cy="2862322"/>
          </a:xfrm>
          <a:prstGeom prst="rect">
            <a:avLst/>
          </a:prstGeom>
          <a:noFill/>
          <a:ln w="9525">
            <a:noFill/>
            <a:miter lim="800000"/>
            <a:headEnd/>
            <a:tailEnd/>
          </a:ln>
        </p:spPr>
        <p:txBody>
          <a:bodyPr wrap="square">
            <a:prstTxWarp prst="textNoShape">
              <a:avLst/>
            </a:prstTxWarp>
            <a:spAutoFit/>
          </a:bodyPr>
          <a:lstStyle/>
          <a:p>
            <a:pPr marL="742950" indent="-742950">
              <a:buFont typeface="Arial" charset="0"/>
              <a:buChar char="•"/>
            </a:pPr>
            <a:r>
              <a:rPr lang="en-US" sz="3600" dirty="0" smtClean="0">
                <a:solidFill>
                  <a:srgbClr val="FFFFFF"/>
                </a:solidFill>
                <a:latin typeface="Calibri" charset="0"/>
              </a:rPr>
              <a:t>We haven’t done literacy</a:t>
            </a:r>
          </a:p>
          <a:p>
            <a:pPr marL="742950" indent="-742950">
              <a:buFont typeface="Arial" charset="0"/>
              <a:buChar char="•"/>
            </a:pPr>
            <a:r>
              <a:rPr lang="en-US" sz="3600" dirty="0" smtClean="0">
                <a:solidFill>
                  <a:srgbClr val="FFFFFF"/>
                </a:solidFill>
                <a:latin typeface="Calibri" charset="0"/>
              </a:rPr>
              <a:t>It’s </a:t>
            </a:r>
            <a:r>
              <a:rPr lang="en-US" sz="3600" dirty="0">
                <a:solidFill>
                  <a:srgbClr val="FFFFFF"/>
                </a:solidFill>
                <a:latin typeface="Calibri" charset="0"/>
              </a:rPr>
              <a:t>all about the classroom</a:t>
            </a:r>
            <a:endParaRPr lang="en-US" sz="3600" dirty="0" smtClean="0">
              <a:solidFill>
                <a:srgbClr val="FFFFFF"/>
              </a:solidFill>
              <a:latin typeface="Calibri" charset="0"/>
            </a:endParaRPr>
          </a:p>
          <a:p>
            <a:pPr marL="742950" indent="-742950">
              <a:buFont typeface="Arial" charset="0"/>
              <a:buChar char="•"/>
            </a:pPr>
            <a:r>
              <a:rPr lang="en-US" sz="3600" dirty="0" smtClean="0">
                <a:solidFill>
                  <a:srgbClr val="FFFFFF"/>
                </a:solidFill>
                <a:latin typeface="Calibri" charset="0"/>
              </a:rPr>
              <a:t>Knowledge and instruction may be more important than we </a:t>
            </a:r>
            <a:r>
              <a:rPr lang="en-US" sz="3600" dirty="0" err="1" smtClean="0">
                <a:solidFill>
                  <a:srgbClr val="FFFFFF"/>
                </a:solidFill>
                <a:latin typeface="Calibri" charset="0"/>
              </a:rPr>
              <a:t>realised</a:t>
            </a:r>
            <a:endParaRPr lang="en-US" sz="3600" dirty="0" smtClean="0">
              <a:solidFill>
                <a:srgbClr val="FFFFFF"/>
              </a:solidFill>
              <a:latin typeface="Calibri" charset="0"/>
            </a:endParaRPr>
          </a:p>
          <a:p>
            <a:pPr marL="742950" indent="-742950">
              <a:buFont typeface="Arial" charset="0"/>
              <a:buChar char="•"/>
            </a:pPr>
            <a:r>
              <a:rPr lang="en-US" sz="3600" dirty="0" smtClean="0">
                <a:solidFill>
                  <a:srgbClr val="FFFFFF"/>
                </a:solidFill>
                <a:latin typeface="Calibri" charset="0"/>
              </a:rPr>
              <a:t>Remember the “Matthew Effect”</a:t>
            </a:r>
            <a:endParaRPr lang="en-US" sz="36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3016626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
        <p:nvSpPr>
          <p:cNvPr id="5" name="TextBox 4"/>
          <p:cNvSpPr txBox="1"/>
          <p:nvPr/>
        </p:nvSpPr>
        <p:spPr>
          <a:xfrm>
            <a:off x="1905000" y="3028147"/>
            <a:ext cx="5715000" cy="769441"/>
          </a:xfrm>
          <a:prstGeom prst="rect">
            <a:avLst/>
          </a:prstGeom>
          <a:noFill/>
        </p:spPr>
        <p:txBody>
          <a:bodyPr wrap="square" rtlCol="0">
            <a:spAutoFit/>
          </a:bodyPr>
          <a:lstStyle/>
          <a:p>
            <a:pPr algn="ctr"/>
            <a:r>
              <a:rPr lang="en-US" sz="4400" dirty="0" smtClean="0">
                <a:solidFill>
                  <a:srgbClr val="FFFFFF"/>
                </a:solidFill>
              </a:rPr>
              <a:t>The Matthew Effect</a:t>
            </a:r>
          </a:p>
        </p:txBody>
      </p:sp>
      <p:sp>
        <p:nvSpPr>
          <p:cNvPr id="6" name="TextBox 5"/>
          <p:cNvSpPr txBox="1"/>
          <p:nvPr/>
        </p:nvSpPr>
        <p:spPr>
          <a:xfrm>
            <a:off x="1905000" y="3797588"/>
            <a:ext cx="5715000" cy="584776"/>
          </a:xfrm>
          <a:prstGeom prst="rect">
            <a:avLst/>
          </a:prstGeom>
          <a:noFill/>
        </p:spPr>
        <p:txBody>
          <a:bodyPr wrap="square" rtlCol="0">
            <a:spAutoFit/>
          </a:bodyPr>
          <a:lstStyle/>
          <a:p>
            <a:pPr algn="ctr"/>
            <a:r>
              <a:rPr lang="en-US" sz="3200" dirty="0" smtClean="0">
                <a:solidFill>
                  <a:srgbClr val="FFFFFF"/>
                </a:solidFill>
              </a:rPr>
              <a:t>(Robert K Merton)</a:t>
            </a:r>
            <a:endParaRPr lang="en-US" sz="3200" dirty="0">
              <a:solidFill>
                <a:srgbClr val="FFFFFF"/>
              </a:solidFill>
            </a:endParaRPr>
          </a:p>
        </p:txBody>
      </p:sp>
      <p:cxnSp>
        <p:nvCxnSpPr>
          <p:cNvPr id="8" name="Straight Connector 7"/>
          <p:cNvCxnSpPr/>
          <p:nvPr/>
        </p:nvCxnSpPr>
        <p:spPr>
          <a:xfrm>
            <a:off x="2133600" y="3797588"/>
            <a:ext cx="54864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133600"/>
            <a:ext cx="8458200" cy="1569660"/>
          </a:xfrm>
          <a:prstGeom prst="rect">
            <a:avLst/>
          </a:prstGeom>
          <a:noFill/>
          <a:ln w="9525">
            <a:noFill/>
            <a:miter lim="800000"/>
            <a:headEnd/>
            <a:tailEnd/>
          </a:ln>
        </p:spPr>
        <p:txBody>
          <a:bodyPr wrap="square">
            <a:prstTxWarp prst="textNoShape">
              <a:avLst/>
            </a:prstTxWarp>
            <a:spAutoFit/>
          </a:bodyPr>
          <a:lstStyle/>
          <a:p>
            <a:r>
              <a:rPr lang="en-US" sz="4800" dirty="0" smtClean="0">
                <a:solidFill>
                  <a:schemeClr val="bg1"/>
                </a:solidFill>
              </a:rPr>
              <a:t>The </a:t>
            </a:r>
            <a:r>
              <a:rPr lang="en-US" sz="4800" dirty="0" smtClean="0">
                <a:solidFill>
                  <a:srgbClr val="FFFF00"/>
                </a:solidFill>
              </a:rPr>
              <a:t>rich </a:t>
            </a:r>
            <a:r>
              <a:rPr lang="en-US" sz="4800" dirty="0" smtClean="0">
                <a:solidFill>
                  <a:schemeClr val="bg1"/>
                </a:solidFill>
              </a:rPr>
              <a:t>shall get richer and the </a:t>
            </a:r>
            <a:r>
              <a:rPr lang="en-US" sz="4800" dirty="0" smtClean="0">
                <a:solidFill>
                  <a:srgbClr val="FFFF00"/>
                </a:solidFill>
              </a:rPr>
              <a:t>poor </a:t>
            </a:r>
            <a:r>
              <a:rPr lang="en-US" sz="4800" dirty="0" smtClean="0">
                <a:solidFill>
                  <a:schemeClr val="bg1"/>
                </a:solidFill>
              </a:rPr>
              <a:t>shall get poorer</a:t>
            </a:r>
            <a:endParaRPr lang="en-US" sz="4800" dirty="0">
              <a:solidFill>
                <a:schemeClr val="bg1"/>
              </a:solidFill>
              <a:latin typeface="Calibri" charset="0"/>
            </a:endParaRPr>
          </a:p>
        </p:txBody>
      </p:sp>
      <p:sp>
        <p:nvSpPr>
          <p:cNvPr id="4" name="Rectangle 3"/>
          <p:cNvSpPr/>
          <p:nvPr/>
        </p:nvSpPr>
        <p:spPr>
          <a:xfrm>
            <a:off x="6553200" y="5169932"/>
            <a:ext cx="1698827" cy="369332"/>
          </a:xfrm>
          <a:prstGeom prst="rect">
            <a:avLst/>
          </a:prstGeom>
        </p:spPr>
        <p:txBody>
          <a:bodyPr wrap="none">
            <a:spAutoFit/>
          </a:bodyPr>
          <a:lstStyle/>
          <a:p>
            <a:r>
              <a:rPr lang="en-US" dirty="0" smtClean="0">
                <a:solidFill>
                  <a:schemeClr val="bg1"/>
                </a:solidFill>
              </a:rPr>
              <a:t>Matthew 13:12</a:t>
            </a:r>
            <a:endParaRPr lang="en-GB" dirty="0" smtClean="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133600"/>
            <a:ext cx="8458200" cy="2308324"/>
          </a:xfrm>
          <a:prstGeom prst="rect">
            <a:avLst/>
          </a:prstGeom>
          <a:noFill/>
          <a:ln w="9525">
            <a:noFill/>
            <a:miter lim="800000"/>
            <a:headEnd/>
            <a:tailEnd/>
          </a:ln>
        </p:spPr>
        <p:txBody>
          <a:bodyPr wrap="square">
            <a:prstTxWarp prst="textNoShape">
              <a:avLst/>
            </a:prstTxWarp>
            <a:spAutoFit/>
          </a:bodyPr>
          <a:lstStyle/>
          <a:p>
            <a:r>
              <a:rPr lang="en-US" sz="4800" dirty="0" smtClean="0">
                <a:solidFill>
                  <a:srgbClr val="FFFFFF"/>
                </a:solidFill>
              </a:rPr>
              <a:t>“The </a:t>
            </a:r>
            <a:r>
              <a:rPr lang="en-US" sz="4800" dirty="0" smtClean="0">
                <a:solidFill>
                  <a:srgbClr val="FFFF00"/>
                </a:solidFill>
              </a:rPr>
              <a:t>word-rich </a:t>
            </a:r>
            <a:r>
              <a:rPr lang="en-US" sz="4800" dirty="0" smtClean="0">
                <a:solidFill>
                  <a:srgbClr val="FFFFFF"/>
                </a:solidFill>
              </a:rPr>
              <a:t>get richer while the </a:t>
            </a:r>
            <a:r>
              <a:rPr lang="en-US" sz="4800" dirty="0" smtClean="0">
                <a:solidFill>
                  <a:srgbClr val="FFFF00"/>
                </a:solidFill>
              </a:rPr>
              <a:t>word-poor </a:t>
            </a:r>
            <a:r>
              <a:rPr lang="en-US" sz="4800" dirty="0" smtClean="0">
                <a:solidFill>
                  <a:srgbClr val="FFFFFF"/>
                </a:solidFill>
              </a:rPr>
              <a:t>get poorer” in their reading skills</a:t>
            </a:r>
            <a:endParaRPr lang="en-US" sz="4800" dirty="0">
              <a:solidFill>
                <a:srgbClr val="FFFFFF"/>
              </a:solidFill>
              <a:latin typeface="Calibri" charset="0"/>
            </a:endParaRPr>
          </a:p>
        </p:txBody>
      </p:sp>
      <p:sp>
        <p:nvSpPr>
          <p:cNvPr id="5" name="Rectangle 4"/>
          <p:cNvSpPr/>
          <p:nvPr/>
        </p:nvSpPr>
        <p:spPr>
          <a:xfrm>
            <a:off x="5638800" y="4953000"/>
            <a:ext cx="4572000" cy="369332"/>
          </a:xfrm>
          <a:prstGeom prst="rect">
            <a:avLst/>
          </a:prstGeom>
        </p:spPr>
        <p:txBody>
          <a:bodyPr>
            <a:spAutoFit/>
          </a:bodyPr>
          <a:lstStyle/>
          <a:p>
            <a:r>
              <a:rPr lang="en-US" dirty="0" smtClean="0">
                <a:solidFill>
                  <a:srgbClr val="FFFFFF"/>
                </a:solidFill>
              </a:rPr>
              <a:t>(CASL) </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536680"/>
            <a:ext cx="8458200" cy="3416320"/>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“While good readers gain new skills very rapidly, and quickly move from </a:t>
            </a:r>
            <a:r>
              <a:rPr lang="en-US" sz="3600" b="1" dirty="0" smtClean="0">
                <a:solidFill>
                  <a:srgbClr val="FFFF00"/>
                </a:solidFill>
              </a:rPr>
              <a:t>learning to read</a:t>
            </a:r>
            <a:r>
              <a:rPr lang="en-US" sz="3600" dirty="0" smtClean="0">
                <a:solidFill>
                  <a:srgbClr val="FFFFFF"/>
                </a:solidFill>
              </a:rPr>
              <a:t> to </a:t>
            </a:r>
            <a:r>
              <a:rPr lang="en-US" sz="3600" b="1" dirty="0" smtClean="0">
                <a:solidFill>
                  <a:srgbClr val="FFFF00"/>
                </a:solidFill>
              </a:rPr>
              <a:t>reading to learn</a:t>
            </a:r>
            <a:r>
              <a:rPr lang="en-US" sz="3600" dirty="0" smtClean="0">
                <a:solidFill>
                  <a:srgbClr val="FFFFFF"/>
                </a:solidFill>
              </a:rPr>
              <a:t>, poor readers become increasingly frustrated with the act of reading, and try to avoid reading where possible” </a:t>
            </a:r>
            <a:endParaRPr lang="en-US" sz="3600" dirty="0">
              <a:solidFill>
                <a:srgbClr val="FFFFFF"/>
              </a:solidFill>
              <a:latin typeface="Calibri" charset="0"/>
            </a:endParaRPr>
          </a:p>
        </p:txBody>
      </p:sp>
      <p:sp>
        <p:nvSpPr>
          <p:cNvPr id="4" name="Rectangle 3"/>
          <p:cNvSpPr/>
          <p:nvPr/>
        </p:nvSpPr>
        <p:spPr>
          <a:xfrm>
            <a:off x="5638800" y="4953000"/>
            <a:ext cx="4572000" cy="646331"/>
          </a:xfrm>
          <a:prstGeom prst="rect">
            <a:avLst/>
          </a:prstGeom>
        </p:spPr>
        <p:txBody>
          <a:bodyPr>
            <a:spAutoFit/>
          </a:bodyPr>
          <a:lstStyle/>
          <a:p>
            <a:r>
              <a:rPr lang="en-US" dirty="0" smtClean="0">
                <a:solidFill>
                  <a:srgbClr val="FFFFFF"/>
                </a:solidFill>
              </a:rPr>
              <a:t>The Matthew Effect</a:t>
            </a:r>
            <a:endParaRPr lang="en-GB" dirty="0" smtClean="0">
              <a:solidFill>
                <a:srgbClr val="FFFFFF"/>
              </a:solidFill>
            </a:endParaRPr>
          </a:p>
          <a:p>
            <a:r>
              <a:rPr lang="en-US" dirty="0" smtClean="0">
                <a:solidFill>
                  <a:srgbClr val="FFFFFF"/>
                </a:solidFill>
              </a:rPr>
              <a:t>Daniel </a:t>
            </a:r>
            <a:r>
              <a:rPr lang="en-US" dirty="0" err="1" smtClean="0">
                <a:solidFill>
                  <a:srgbClr val="FFFFFF"/>
                </a:solidFill>
              </a:rPr>
              <a:t>Rigney</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80586" y="1916832"/>
            <a:ext cx="8458200" cy="2308324"/>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“Students who begin with high verbal aptitudes find themselves in </a:t>
            </a:r>
            <a:r>
              <a:rPr lang="en-US" sz="3600" dirty="0" smtClean="0">
                <a:solidFill>
                  <a:srgbClr val="FFFF00"/>
                </a:solidFill>
              </a:rPr>
              <a:t>verbally enriched</a:t>
            </a:r>
            <a:r>
              <a:rPr lang="en-US" sz="3600" dirty="0" smtClean="0">
                <a:solidFill>
                  <a:srgbClr val="FFFFFF"/>
                </a:solidFill>
              </a:rPr>
              <a:t> social environments and have a double advantage.” </a:t>
            </a:r>
            <a:endParaRPr lang="en-US" sz="36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US" dirty="0" smtClean="0">
                <a:solidFill>
                  <a:srgbClr val="FFFFFF"/>
                </a:solidFill>
              </a:rPr>
              <a:t>The Matthew Effect</a:t>
            </a:r>
            <a:endParaRPr lang="en-GB" dirty="0" smtClean="0">
              <a:solidFill>
                <a:srgbClr val="FFFFFF"/>
              </a:solidFill>
            </a:endParaRPr>
          </a:p>
          <a:p>
            <a:r>
              <a:rPr lang="en-US" dirty="0" smtClean="0">
                <a:solidFill>
                  <a:srgbClr val="FFFFFF"/>
                </a:solidFill>
              </a:rPr>
              <a:t>Daniel </a:t>
            </a:r>
            <a:r>
              <a:rPr lang="en-US" dirty="0" err="1" smtClean="0">
                <a:solidFill>
                  <a:srgbClr val="FFFFFF"/>
                </a:solidFill>
              </a:rPr>
              <a:t>Rigney</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321510"/>
            <a:ext cx="8458200" cy="2308324"/>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a:t>
            </a:r>
            <a:r>
              <a:rPr lang="en-US" sz="3600" dirty="0" smtClean="0">
                <a:solidFill>
                  <a:srgbClr val="FFFF00"/>
                </a:solidFill>
              </a:rPr>
              <a:t>Good readers </a:t>
            </a:r>
            <a:r>
              <a:rPr lang="en-US" sz="3600" dirty="0" smtClean="0">
                <a:solidFill>
                  <a:srgbClr val="FFFFFF"/>
                </a:solidFill>
              </a:rPr>
              <a:t>may choose friends who also read avidly while </a:t>
            </a:r>
            <a:r>
              <a:rPr lang="en-US" sz="3600" dirty="0" smtClean="0">
                <a:solidFill>
                  <a:srgbClr val="FFFF00"/>
                </a:solidFill>
              </a:rPr>
              <a:t>poor readers </a:t>
            </a:r>
            <a:r>
              <a:rPr lang="en-US" sz="3600" dirty="0" smtClean="0">
                <a:solidFill>
                  <a:srgbClr val="FFFFFF"/>
                </a:solidFill>
              </a:rPr>
              <a:t>seek friends with whom they share other enjoyments”</a:t>
            </a:r>
            <a:r>
              <a:rPr lang="en-GB" sz="3600" dirty="0" smtClean="0">
                <a:solidFill>
                  <a:srgbClr val="FFFFFF"/>
                </a:solidFill>
              </a:rPr>
              <a:t> </a:t>
            </a:r>
            <a:endParaRPr lang="en-US" sz="36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US" dirty="0" smtClean="0">
                <a:solidFill>
                  <a:srgbClr val="FFFFFF"/>
                </a:solidFill>
              </a:rPr>
              <a:t>The Matthew Effect</a:t>
            </a:r>
            <a:endParaRPr lang="en-GB" dirty="0" smtClean="0">
              <a:solidFill>
                <a:srgbClr val="FFFFFF"/>
              </a:solidFill>
            </a:endParaRPr>
          </a:p>
          <a:p>
            <a:r>
              <a:rPr lang="en-US" dirty="0" smtClean="0">
                <a:solidFill>
                  <a:srgbClr val="FFFFFF"/>
                </a:solidFill>
              </a:rPr>
              <a:t>Daniel </a:t>
            </a:r>
            <a:r>
              <a:rPr lang="en-US" dirty="0" err="1" smtClean="0">
                <a:solidFill>
                  <a:srgbClr val="FFFFFF"/>
                </a:solidFill>
              </a:rPr>
              <a:t>Rigney</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438400"/>
            <a:ext cx="8458200" cy="1200329"/>
          </a:xfrm>
          <a:prstGeom prst="rect">
            <a:avLst/>
          </a:prstGeom>
          <a:noFill/>
          <a:ln w="9525">
            <a:noFill/>
            <a:miter lim="800000"/>
            <a:headEnd/>
            <a:tailEnd/>
          </a:ln>
        </p:spPr>
        <p:txBody>
          <a:bodyPr wrap="square">
            <a:prstTxWarp prst="textNoShape">
              <a:avLst/>
            </a:prstTxWarp>
            <a:spAutoFit/>
          </a:bodyPr>
          <a:lstStyle/>
          <a:p>
            <a:r>
              <a:rPr lang="en-US" sz="3600" dirty="0" err="1" smtClean="0">
                <a:solidFill>
                  <a:srgbClr val="FFFFFF"/>
                </a:solidFill>
              </a:rPr>
              <a:t>Stricht’s</a:t>
            </a:r>
            <a:r>
              <a:rPr lang="en-US" sz="3600" dirty="0" smtClean="0">
                <a:solidFill>
                  <a:srgbClr val="FFFFFF"/>
                </a:solidFill>
              </a:rPr>
              <a:t> Law: “</a:t>
            </a:r>
            <a:r>
              <a:rPr lang="en-US" sz="3600" dirty="0" smtClean="0">
                <a:solidFill>
                  <a:srgbClr val="FFFF00"/>
                </a:solidFill>
              </a:rPr>
              <a:t>reading </a:t>
            </a:r>
            <a:r>
              <a:rPr lang="en-US" sz="3600" dirty="0" smtClean="0">
                <a:solidFill>
                  <a:srgbClr val="FFFFFF"/>
                </a:solidFill>
              </a:rPr>
              <a:t>ability in children cannot exceed their </a:t>
            </a:r>
            <a:r>
              <a:rPr lang="en-US" sz="3600" dirty="0" smtClean="0">
                <a:solidFill>
                  <a:srgbClr val="FFFF00"/>
                </a:solidFill>
              </a:rPr>
              <a:t>listening </a:t>
            </a:r>
            <a:r>
              <a:rPr lang="en-US" sz="3600" dirty="0" smtClean="0">
                <a:solidFill>
                  <a:srgbClr val="FFFFFF"/>
                </a:solidFill>
              </a:rPr>
              <a:t>ability …</a:t>
            </a:r>
            <a:r>
              <a:rPr lang="en-GB" sz="3600" dirty="0" smtClean="0">
                <a:solidFill>
                  <a:srgbClr val="FFFFFF"/>
                </a:solidFill>
              </a:rPr>
              <a:t>”</a:t>
            </a:r>
            <a:endParaRPr lang="en-US" sz="36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GB" dirty="0" smtClean="0">
                <a:solidFill>
                  <a:srgbClr val="FFFFFF"/>
                </a:solidFill>
              </a:rPr>
              <a:t>E.D. Hirsch</a:t>
            </a:r>
          </a:p>
          <a:p>
            <a:r>
              <a:rPr lang="en-GB" dirty="0" smtClean="0">
                <a:solidFill>
                  <a:srgbClr val="FFFFFF"/>
                </a:solidFill>
              </a:rPr>
              <a:t>The Schools We Need</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2438400"/>
            <a:ext cx="8458200" cy="2862322"/>
          </a:xfrm>
          <a:prstGeom prst="rect">
            <a:avLst/>
          </a:prstGeom>
          <a:noFill/>
          <a:ln w="9525">
            <a:noFill/>
            <a:miter lim="800000"/>
            <a:headEnd/>
            <a:tailEnd/>
          </a:ln>
        </p:spPr>
        <p:txBody>
          <a:bodyPr wrap="square">
            <a:prstTxWarp prst="textNoShape">
              <a:avLst/>
            </a:prstTxWarp>
            <a:spAutoFit/>
          </a:bodyPr>
          <a:lstStyle/>
          <a:p>
            <a:r>
              <a:rPr lang="en-GB" sz="3600" dirty="0" smtClean="0">
                <a:solidFill>
                  <a:srgbClr val="FFFFFF"/>
                </a:solidFill>
                <a:latin typeface="Tahoma" charset="0"/>
              </a:rPr>
              <a:t>“</a:t>
            </a:r>
            <a:r>
              <a:rPr lang="en-GB" sz="3600" dirty="0" smtClean="0">
                <a:solidFill>
                  <a:srgbClr val="FFFF00"/>
                </a:solidFill>
                <a:latin typeface="Tahoma" charset="0"/>
              </a:rPr>
              <a:t>Spoken language </a:t>
            </a:r>
            <a:r>
              <a:rPr lang="en-GB" sz="3600" dirty="0" smtClean="0">
                <a:solidFill>
                  <a:srgbClr val="FFFFFF"/>
                </a:solidFill>
                <a:latin typeface="Tahoma" charset="0"/>
              </a:rPr>
              <a:t>forms a constraint, a ceiling not only on the ability to comprehend but also on the ability to write, beyond which literacy cannot progress” </a:t>
            </a:r>
            <a:endParaRPr lang="en-US" sz="3600" dirty="0">
              <a:solidFill>
                <a:srgbClr val="FFFFFF"/>
              </a:solidFill>
              <a:latin typeface="Calibri" charset="0"/>
            </a:endParaRPr>
          </a:p>
        </p:txBody>
      </p:sp>
      <p:sp>
        <p:nvSpPr>
          <p:cNvPr id="5" name="Rectangle 4"/>
          <p:cNvSpPr/>
          <p:nvPr/>
        </p:nvSpPr>
        <p:spPr>
          <a:xfrm>
            <a:off x="5638800" y="4953000"/>
            <a:ext cx="4572000" cy="369332"/>
          </a:xfrm>
          <a:prstGeom prst="rect">
            <a:avLst/>
          </a:prstGeom>
        </p:spPr>
        <p:txBody>
          <a:bodyPr>
            <a:spAutoFit/>
          </a:bodyPr>
          <a:lstStyle/>
          <a:p>
            <a:r>
              <a:rPr lang="en-GB" dirty="0" err="1" smtClean="0">
                <a:solidFill>
                  <a:srgbClr val="FFFFFF"/>
                </a:solidFill>
                <a:latin typeface="Tahoma" charset="0"/>
              </a:rPr>
              <a:t>Myhill</a:t>
            </a:r>
            <a:r>
              <a:rPr lang="en-GB" dirty="0" smtClean="0">
                <a:solidFill>
                  <a:srgbClr val="FFFFFF"/>
                </a:solidFill>
                <a:latin typeface="Tahoma" charset="0"/>
              </a:rPr>
              <a:t> and Fisher</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196752"/>
            <a:ext cx="8458200" cy="3970318"/>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rPr>
              <a:t>“The children who possess intellectual capital when they first arrive at school have the </a:t>
            </a:r>
            <a:r>
              <a:rPr lang="en-US" sz="3600" dirty="0" smtClean="0">
                <a:solidFill>
                  <a:srgbClr val="FFFF00"/>
                </a:solidFill>
              </a:rPr>
              <a:t>mental scaffolding </a:t>
            </a:r>
            <a:r>
              <a:rPr lang="en-US" sz="3600" dirty="0" smtClean="0">
                <a:solidFill>
                  <a:srgbClr val="FFFFFF"/>
                </a:solidFill>
              </a:rPr>
              <a:t>and </a:t>
            </a:r>
            <a:r>
              <a:rPr lang="en-US" sz="3600" dirty="0" smtClean="0">
                <a:solidFill>
                  <a:srgbClr val="FFFF00"/>
                </a:solidFill>
              </a:rPr>
              <a:t>Velcro </a:t>
            </a:r>
            <a:r>
              <a:rPr lang="en-US" sz="3600" dirty="0" smtClean="0">
                <a:solidFill>
                  <a:srgbClr val="FFFFFF"/>
                </a:solidFill>
              </a:rPr>
              <a:t>to catch hold of what is going on, and they can turn the new knowledge into still more Velcro to gain still more knowledge”.</a:t>
            </a:r>
            <a:r>
              <a:rPr lang="en-GB" sz="3600" dirty="0" smtClean="0">
                <a:solidFill>
                  <a:srgbClr val="FFFFFF"/>
                </a:solidFill>
              </a:rPr>
              <a:t> </a:t>
            </a:r>
            <a:endParaRPr lang="en-US" sz="3600" dirty="0">
              <a:solidFill>
                <a:srgbClr val="FFFFFF"/>
              </a:solidFill>
              <a:latin typeface="Calibri" charset="0"/>
            </a:endParaRPr>
          </a:p>
        </p:txBody>
      </p:sp>
      <p:sp>
        <p:nvSpPr>
          <p:cNvPr id="5" name="Rectangle 4"/>
          <p:cNvSpPr/>
          <p:nvPr/>
        </p:nvSpPr>
        <p:spPr>
          <a:xfrm>
            <a:off x="5638800" y="4953000"/>
            <a:ext cx="4572000" cy="646331"/>
          </a:xfrm>
          <a:prstGeom prst="rect">
            <a:avLst/>
          </a:prstGeom>
        </p:spPr>
        <p:txBody>
          <a:bodyPr>
            <a:spAutoFit/>
          </a:bodyPr>
          <a:lstStyle/>
          <a:p>
            <a:r>
              <a:rPr lang="en-GB" dirty="0" smtClean="0">
                <a:solidFill>
                  <a:srgbClr val="FFFFFF"/>
                </a:solidFill>
              </a:rPr>
              <a:t>E.D. Hirsch</a:t>
            </a:r>
          </a:p>
          <a:p>
            <a:r>
              <a:rPr lang="en-GB" dirty="0" smtClean="0">
                <a:solidFill>
                  <a:srgbClr val="FFFFFF"/>
                </a:solidFill>
              </a:rPr>
              <a:t>The Schools We Need</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536680"/>
            <a:ext cx="8458200" cy="3416320"/>
          </a:xfrm>
          <a:prstGeom prst="rect">
            <a:avLst/>
          </a:prstGeom>
          <a:noFill/>
          <a:ln w="9525">
            <a:noFill/>
            <a:miter lim="800000"/>
            <a:headEnd/>
            <a:tailEnd/>
          </a:ln>
        </p:spPr>
        <p:txBody>
          <a:bodyPr wrap="square">
            <a:prstTxWarp prst="textNoShape">
              <a:avLst/>
            </a:prstTxWarp>
            <a:spAutoFit/>
          </a:bodyPr>
          <a:lstStyle/>
          <a:p>
            <a:pPr marL="457200" indent="-457200">
              <a:spcBef>
                <a:spcPct val="50000"/>
              </a:spcBef>
            </a:pPr>
            <a:r>
              <a:rPr lang="en-US" sz="3600" dirty="0" smtClean="0">
                <a:solidFill>
                  <a:srgbClr val="FFFFFF"/>
                </a:solidFill>
              </a:rPr>
              <a:t>	Aged 7: </a:t>
            </a:r>
          </a:p>
          <a:p>
            <a:pPr marL="457200" indent="-457200">
              <a:spcBef>
                <a:spcPct val="50000"/>
              </a:spcBef>
            </a:pPr>
            <a:r>
              <a:rPr lang="en-US" sz="3600" dirty="0" smtClean="0">
                <a:solidFill>
                  <a:srgbClr val="FFFFFF"/>
                </a:solidFill>
              </a:rPr>
              <a:t>	Children in the top quartile have 7100 </a:t>
            </a:r>
            <a:r>
              <a:rPr lang="en-US" sz="3600" dirty="0" smtClean="0">
                <a:solidFill>
                  <a:srgbClr val="FFFF00"/>
                </a:solidFill>
              </a:rPr>
              <a:t>words</a:t>
            </a:r>
            <a:r>
              <a:rPr lang="en-US" sz="3600" dirty="0" smtClean="0">
                <a:solidFill>
                  <a:srgbClr val="FFFFFF"/>
                </a:solidFill>
              </a:rPr>
              <a:t>; children in the lowest have around 3000. </a:t>
            </a:r>
          </a:p>
          <a:p>
            <a:pPr marL="457200" indent="-457200">
              <a:spcBef>
                <a:spcPct val="50000"/>
              </a:spcBef>
            </a:pPr>
            <a:r>
              <a:rPr lang="en-US" sz="3600" dirty="0" smtClean="0">
                <a:solidFill>
                  <a:srgbClr val="FFFFFF"/>
                </a:solidFill>
              </a:rPr>
              <a:t>	The main influence is parents. </a:t>
            </a:r>
            <a:endParaRPr lang="en-US" sz="3600" dirty="0">
              <a:solidFill>
                <a:srgbClr val="FFFFFF"/>
              </a:solidFill>
            </a:endParaRPr>
          </a:p>
        </p:txBody>
      </p:sp>
      <p:sp>
        <p:nvSpPr>
          <p:cNvPr id="5" name="Rectangle 4"/>
          <p:cNvSpPr/>
          <p:nvPr/>
        </p:nvSpPr>
        <p:spPr>
          <a:xfrm>
            <a:off x="5638800" y="5322332"/>
            <a:ext cx="4572000" cy="369332"/>
          </a:xfrm>
          <a:prstGeom prst="rect">
            <a:avLst/>
          </a:prstGeom>
        </p:spPr>
        <p:txBody>
          <a:bodyPr>
            <a:spAutoFit/>
          </a:bodyPr>
          <a:lstStyle/>
          <a:p>
            <a:r>
              <a:rPr lang="en-GB" dirty="0" err="1" smtClean="0">
                <a:solidFill>
                  <a:srgbClr val="FFFFFF"/>
                </a:solidFill>
              </a:rPr>
              <a:t>DfE</a:t>
            </a:r>
            <a:r>
              <a:rPr lang="en-GB" dirty="0" smtClean="0">
                <a:solidFill>
                  <a:srgbClr val="FFFFFF"/>
                </a:solidFill>
              </a:rPr>
              <a:t> Research Unit</a:t>
            </a:r>
            <a:endParaRPr lang="en-GB"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
        <p:nvSpPr>
          <p:cNvPr id="5" name="TextBox 4"/>
          <p:cNvSpPr txBox="1"/>
          <p:nvPr/>
        </p:nvSpPr>
        <p:spPr>
          <a:xfrm>
            <a:off x="1905000" y="3028147"/>
            <a:ext cx="5715000" cy="769441"/>
          </a:xfrm>
          <a:prstGeom prst="rect">
            <a:avLst/>
          </a:prstGeom>
          <a:noFill/>
        </p:spPr>
        <p:txBody>
          <a:bodyPr wrap="square" rtlCol="0">
            <a:spAutoFit/>
          </a:bodyPr>
          <a:lstStyle/>
          <a:p>
            <a:pPr algn="ctr"/>
            <a:r>
              <a:rPr lang="en-US" sz="4400" dirty="0" smtClean="0">
                <a:solidFill>
                  <a:srgbClr val="FFFFFF"/>
                </a:solidFill>
              </a:rPr>
              <a:t>The Matthew Effect:</a:t>
            </a:r>
          </a:p>
        </p:txBody>
      </p:sp>
      <p:sp>
        <p:nvSpPr>
          <p:cNvPr id="6" name="TextBox 5"/>
          <p:cNvSpPr txBox="1"/>
          <p:nvPr/>
        </p:nvSpPr>
        <p:spPr>
          <a:xfrm>
            <a:off x="1905000" y="3797588"/>
            <a:ext cx="5715000" cy="1077218"/>
          </a:xfrm>
          <a:prstGeom prst="rect">
            <a:avLst/>
          </a:prstGeom>
          <a:noFill/>
        </p:spPr>
        <p:txBody>
          <a:bodyPr wrap="square" rtlCol="0">
            <a:spAutoFit/>
          </a:bodyPr>
          <a:lstStyle/>
          <a:p>
            <a:pPr algn="ctr"/>
            <a:r>
              <a:rPr lang="en-US" sz="3200" dirty="0" smtClean="0">
                <a:solidFill>
                  <a:srgbClr val="FFFFFF"/>
                </a:solidFill>
              </a:rPr>
              <a:t>The rich will get richer &amp;</a:t>
            </a:r>
          </a:p>
          <a:p>
            <a:pPr algn="ctr"/>
            <a:r>
              <a:rPr lang="en-US" sz="3200" dirty="0" smtClean="0">
                <a:solidFill>
                  <a:srgbClr val="FFFFFF"/>
                </a:solidFill>
              </a:rPr>
              <a:t>the poor will get poorer</a:t>
            </a:r>
            <a:endParaRPr lang="en-US" sz="3200" dirty="0">
              <a:solidFill>
                <a:srgbClr val="FFFFFF"/>
              </a:solidFill>
            </a:endParaRPr>
          </a:p>
        </p:txBody>
      </p:sp>
      <p:cxnSp>
        <p:nvCxnSpPr>
          <p:cNvPr id="8" name="Straight Connector 7"/>
          <p:cNvCxnSpPr/>
          <p:nvPr/>
        </p:nvCxnSpPr>
        <p:spPr>
          <a:xfrm>
            <a:off x="2133600" y="3797588"/>
            <a:ext cx="54864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p:cNvSpPr/>
          <p:nvPr/>
        </p:nvSpPr>
        <p:spPr>
          <a:xfrm>
            <a:off x="1371600" y="2286000"/>
            <a:ext cx="6629400" cy="1752600"/>
          </a:xfrm>
          <a:prstGeom prst="foldedCorner">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818" name="TextBox 3"/>
          <p:cNvSpPr txBox="1">
            <a:spLocks noChangeArrowheads="1"/>
          </p:cNvSpPr>
          <p:nvPr/>
        </p:nvSpPr>
        <p:spPr bwMode="auto">
          <a:xfrm>
            <a:off x="1676400" y="2667000"/>
            <a:ext cx="5867400" cy="923925"/>
          </a:xfrm>
          <a:prstGeom prst="rect">
            <a:avLst/>
          </a:prstGeom>
          <a:noFill/>
          <a:ln w="9525">
            <a:noFill/>
            <a:miter lim="800000"/>
            <a:headEnd/>
            <a:tailEnd/>
          </a:ln>
        </p:spPr>
        <p:txBody>
          <a:bodyPr>
            <a:prstTxWarp prst="textNoShape">
              <a:avLst/>
            </a:prstTxWarp>
            <a:spAutoFit/>
          </a:bodyPr>
          <a:lstStyle/>
          <a:p>
            <a:pPr algn="ctr"/>
            <a:r>
              <a:rPr lang="en-US" sz="5400">
                <a:latin typeface="Calibri" charset="0"/>
              </a:rPr>
              <a:t>The Literacy Club</a:t>
            </a:r>
            <a:endParaRPr lang="en-US" sz="4000">
              <a:latin typeface="Calibri" charset="0"/>
            </a:endParaRPr>
          </a:p>
        </p:txBody>
      </p:sp>
      <p:pic>
        <p:nvPicPr>
          <p:cNvPr id="4" name="Picture 3"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wipe(left)">
                                      <p:cBhvr>
                                        <p:cTn id="7"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749567_ofstedlogo300.jpg"/>
          <p:cNvPicPr>
            <a:picLocks noChangeAspect="1"/>
          </p:cNvPicPr>
          <p:nvPr/>
        </p:nvPicPr>
        <p:blipFill>
          <a:blip r:embed="rId2"/>
          <a:srcRect/>
          <a:stretch>
            <a:fillRect/>
          </a:stretch>
        </p:blipFill>
        <p:spPr bwMode="auto">
          <a:xfrm>
            <a:off x="2627784" y="2276872"/>
            <a:ext cx="3480387" cy="2088232"/>
          </a:xfrm>
          <a:prstGeom prst="rect">
            <a:avLst/>
          </a:prstGeom>
          <a:noFill/>
          <a:ln w="9525">
            <a:noFill/>
            <a:miter lim="800000"/>
            <a:headEnd/>
            <a:tailEnd/>
          </a:ln>
        </p:spPr>
      </p:pic>
      <p:sp>
        <p:nvSpPr>
          <p:cNvPr id="2" name="TextBox 1"/>
          <p:cNvSpPr txBox="1"/>
          <p:nvPr/>
        </p:nvSpPr>
        <p:spPr>
          <a:xfrm>
            <a:off x="2195736" y="2924944"/>
            <a:ext cx="1584176" cy="769441"/>
          </a:xfrm>
          <a:prstGeom prst="rect">
            <a:avLst/>
          </a:prstGeom>
          <a:noFill/>
        </p:spPr>
        <p:txBody>
          <a:bodyPr wrap="square" rtlCol="0">
            <a:spAutoFit/>
          </a:bodyPr>
          <a:lstStyle/>
          <a:p>
            <a:r>
              <a:rPr lang="en-US" sz="4400" dirty="0" smtClean="0">
                <a:solidFill>
                  <a:schemeClr val="bg1"/>
                </a:solidFill>
              </a:rPr>
              <a:t>The</a:t>
            </a:r>
            <a:endParaRPr lang="en-US" sz="4400" dirty="0">
              <a:solidFill>
                <a:schemeClr val="bg1"/>
              </a:solidFill>
            </a:endParaRPr>
          </a:p>
        </p:txBody>
      </p:sp>
      <p:sp>
        <p:nvSpPr>
          <p:cNvPr id="5" name="TextBox 4"/>
          <p:cNvSpPr txBox="1"/>
          <p:nvPr/>
        </p:nvSpPr>
        <p:spPr>
          <a:xfrm>
            <a:off x="5316083" y="2924944"/>
            <a:ext cx="1584176" cy="769441"/>
          </a:xfrm>
          <a:prstGeom prst="rect">
            <a:avLst/>
          </a:prstGeom>
          <a:noFill/>
        </p:spPr>
        <p:txBody>
          <a:bodyPr wrap="square" rtlCol="0">
            <a:spAutoFit/>
          </a:bodyPr>
          <a:lstStyle/>
          <a:p>
            <a:r>
              <a:rPr lang="en-US" sz="4400" dirty="0" smtClean="0">
                <a:solidFill>
                  <a:schemeClr val="bg1"/>
                </a:solidFill>
              </a:rPr>
              <a:t>view</a:t>
            </a:r>
            <a:endParaRPr lang="en-US" sz="4400" dirty="0">
              <a:solidFill>
                <a:schemeClr val="bg1"/>
              </a:solidFill>
            </a:endParaRPr>
          </a:p>
        </p:txBody>
      </p:sp>
      <p:sp>
        <p:nvSpPr>
          <p:cNvPr id="6" name="TextBox 5"/>
          <p:cNvSpPr txBox="1"/>
          <p:nvPr/>
        </p:nvSpPr>
        <p:spPr>
          <a:xfrm>
            <a:off x="3131840" y="3858014"/>
            <a:ext cx="4176464" cy="769441"/>
          </a:xfrm>
          <a:prstGeom prst="rect">
            <a:avLst/>
          </a:prstGeom>
          <a:noFill/>
        </p:spPr>
        <p:txBody>
          <a:bodyPr wrap="square" rtlCol="0">
            <a:spAutoFit/>
          </a:bodyPr>
          <a:lstStyle/>
          <a:p>
            <a:r>
              <a:rPr lang="en-US" sz="4400" dirty="0">
                <a:solidFill>
                  <a:schemeClr val="bg1"/>
                </a:solidFill>
              </a:rPr>
              <a:t>o</a:t>
            </a:r>
            <a:r>
              <a:rPr lang="en-US" sz="4400" dirty="0" smtClean="0">
                <a:solidFill>
                  <a:schemeClr val="bg1"/>
                </a:solidFill>
              </a:rPr>
              <a:t>f literacy</a:t>
            </a:r>
            <a:endParaRPr lang="en-US" sz="4400" dirty="0">
              <a:solidFill>
                <a:schemeClr val="bg1"/>
              </a:solidFill>
            </a:endParaRPr>
          </a:p>
        </p:txBody>
      </p:sp>
    </p:spTree>
    <p:extLst>
      <p:ext uri="{BB962C8B-B14F-4D97-AF65-F5344CB8AC3E}">
        <p14:creationId xmlns:p14="http://schemas.microsoft.com/office/powerpoint/2010/main" val="14787423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749567_ofstedlogo300.jpg"/>
          <p:cNvPicPr>
            <a:picLocks noChangeAspect="1"/>
          </p:cNvPicPr>
          <p:nvPr/>
        </p:nvPicPr>
        <p:blipFill>
          <a:blip r:embed="rId2"/>
          <a:srcRect/>
          <a:stretch>
            <a:fillRect/>
          </a:stretch>
        </p:blipFill>
        <p:spPr bwMode="auto">
          <a:xfrm>
            <a:off x="-684584" y="-315416"/>
            <a:ext cx="3480387" cy="2088232"/>
          </a:xfrm>
          <a:prstGeom prst="rect">
            <a:avLst/>
          </a:prstGeom>
          <a:noFill/>
          <a:ln w="9525">
            <a:noFill/>
            <a:miter lim="800000"/>
            <a:headEnd/>
            <a:tailEnd/>
          </a:ln>
        </p:spPr>
      </p:pic>
      <p:sp>
        <p:nvSpPr>
          <p:cNvPr id="2" name="TextBox 1"/>
          <p:cNvSpPr txBox="1"/>
          <p:nvPr/>
        </p:nvSpPr>
        <p:spPr>
          <a:xfrm>
            <a:off x="1259632" y="2276872"/>
            <a:ext cx="6948264" cy="2308324"/>
          </a:xfrm>
          <a:prstGeom prst="rect">
            <a:avLst/>
          </a:prstGeom>
          <a:noFill/>
        </p:spPr>
        <p:txBody>
          <a:bodyPr wrap="square" rtlCol="0">
            <a:spAutoFit/>
          </a:bodyPr>
          <a:lstStyle/>
          <a:p>
            <a:r>
              <a:rPr lang="en-US" sz="3600" dirty="0" smtClean="0">
                <a:solidFill>
                  <a:schemeClr val="bg1"/>
                </a:solidFill>
                <a:latin typeface="Zapf Dingbats"/>
                <a:ea typeface="Zapf Dingbats"/>
                <a:cs typeface="Zapf Dingbats"/>
                <a:sym typeface="Zapf Dingbats"/>
              </a:rPr>
              <a:t>✗ </a:t>
            </a:r>
            <a:r>
              <a:rPr lang="en-US" sz="3600" dirty="0" smtClean="0">
                <a:solidFill>
                  <a:schemeClr val="bg1"/>
                </a:solidFill>
              </a:rPr>
              <a:t>May be mechanistic and superficial </a:t>
            </a:r>
          </a:p>
          <a:p>
            <a:endParaRPr lang="en-US" sz="3600" dirty="0">
              <a:solidFill>
                <a:schemeClr val="bg1"/>
              </a:solidFill>
            </a:endParaRPr>
          </a:p>
          <a:p>
            <a:r>
              <a:rPr lang="en-US" sz="3600" dirty="0" smtClean="0">
                <a:solidFill>
                  <a:schemeClr val="bg1"/>
                </a:solidFill>
                <a:latin typeface="Zapf Dingbats"/>
                <a:ea typeface="Zapf Dingbats"/>
                <a:cs typeface="Zapf Dingbats"/>
                <a:sym typeface="Zapf Dingbats"/>
              </a:rPr>
              <a:t>✔</a:t>
            </a:r>
            <a:r>
              <a:rPr lang="en-US" sz="3600" dirty="0">
                <a:solidFill>
                  <a:schemeClr val="bg1"/>
                </a:solidFill>
                <a:sym typeface="Zapf Dingbats"/>
              </a:rPr>
              <a:t> </a:t>
            </a:r>
            <a:r>
              <a:rPr lang="en-US" sz="3600" dirty="0" smtClean="0">
                <a:solidFill>
                  <a:schemeClr val="bg1"/>
                </a:solidFill>
              </a:rPr>
              <a:t>Yet may be very helpful</a:t>
            </a:r>
            <a:endParaRPr lang="en-US" sz="3600" dirty="0">
              <a:solidFill>
                <a:schemeClr val="bg1"/>
              </a:solidFill>
            </a:endParaRPr>
          </a:p>
        </p:txBody>
      </p:sp>
    </p:spTree>
    <p:extLst>
      <p:ext uri="{BB962C8B-B14F-4D97-AF65-F5344CB8AC3E}">
        <p14:creationId xmlns:p14="http://schemas.microsoft.com/office/powerpoint/2010/main" val="41193612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p:tgtEl>
                                          <p:spTgt spid="2">
                                            <p:txEl>
                                              <p:pRg st="2" end="2"/>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749567_ofstedlogo300.jpg"/>
          <p:cNvPicPr>
            <a:picLocks noChangeAspect="1"/>
          </p:cNvPicPr>
          <p:nvPr/>
        </p:nvPicPr>
        <p:blipFill>
          <a:blip r:embed="rId2"/>
          <a:srcRect/>
          <a:stretch>
            <a:fillRect/>
          </a:stretch>
        </p:blipFill>
        <p:spPr bwMode="auto">
          <a:xfrm>
            <a:off x="-684584" y="-315416"/>
            <a:ext cx="3480387" cy="2088232"/>
          </a:xfrm>
          <a:prstGeom prst="rect">
            <a:avLst/>
          </a:prstGeom>
          <a:noFill/>
          <a:ln w="9525">
            <a:noFill/>
            <a:miter lim="800000"/>
            <a:headEnd/>
            <a:tailEnd/>
          </a:ln>
        </p:spPr>
      </p:pic>
      <p:pic>
        <p:nvPicPr>
          <p:cNvPr id="4" name="Picture 3" descr="Screen Shot 2012-10-24 at 07.17.3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0"/>
            <a:ext cx="5080000" cy="6858000"/>
          </a:xfrm>
          <a:prstGeom prst="rect">
            <a:avLst/>
          </a:prstGeom>
        </p:spPr>
      </p:pic>
    </p:spTree>
    <p:extLst>
      <p:ext uri="{BB962C8B-B14F-4D97-AF65-F5344CB8AC3E}">
        <p14:creationId xmlns:p14="http://schemas.microsoft.com/office/powerpoint/2010/main" val="4229645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Aims:</a:t>
            </a: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descr="Picture 5.png"/>
          <p:cNvPicPr>
            <a:picLocks noChangeAspect="1"/>
          </p:cNvPicPr>
          <p:nvPr/>
        </p:nvPicPr>
        <p:blipFill>
          <a:blip r:embed="rId2"/>
          <a:stretch>
            <a:fillRect/>
          </a:stretch>
        </p:blipFill>
        <p:spPr>
          <a:xfrm>
            <a:off x="8072888" y="23895"/>
            <a:ext cx="1028700" cy="2146300"/>
          </a:xfrm>
          <a:prstGeom prst="rect">
            <a:avLst/>
          </a:prstGeom>
        </p:spPr>
      </p:pic>
      <p:sp>
        <p:nvSpPr>
          <p:cNvPr id="10" name="TextBox 9"/>
          <p:cNvSpPr txBox="1"/>
          <p:nvPr/>
        </p:nvSpPr>
        <p:spPr>
          <a:xfrm>
            <a:off x="4970250" y="1412776"/>
            <a:ext cx="2914118" cy="5016758"/>
          </a:xfrm>
          <a:prstGeom prst="rect">
            <a:avLst/>
          </a:prstGeom>
          <a:noFill/>
        </p:spPr>
        <p:txBody>
          <a:bodyPr wrap="square" rtlCol="0">
            <a:spAutoFit/>
          </a:bodyPr>
          <a:lstStyle/>
          <a:p>
            <a:pPr algn="ctr"/>
            <a:r>
              <a:rPr lang="en-US" sz="4000" dirty="0" smtClean="0">
                <a:solidFill>
                  <a:srgbClr val="FFFFFF"/>
                </a:solidFill>
              </a:rPr>
              <a:t>I will make you better at </a:t>
            </a:r>
            <a:r>
              <a:rPr lang="en-US" sz="4000" dirty="0" smtClean="0">
                <a:solidFill>
                  <a:srgbClr val="FFFF00"/>
                </a:solidFill>
              </a:rPr>
              <a:t>SPEAKING</a:t>
            </a:r>
            <a:r>
              <a:rPr lang="en-US" sz="4000" dirty="0" smtClean="0">
                <a:solidFill>
                  <a:srgbClr val="FFFFFF"/>
                </a:solidFill>
              </a:rPr>
              <a:t>&amp;  </a:t>
            </a:r>
            <a:r>
              <a:rPr lang="en-US" sz="4000" dirty="0" smtClean="0">
                <a:solidFill>
                  <a:srgbClr val="FFFF00"/>
                </a:solidFill>
              </a:rPr>
              <a:t>READING</a:t>
            </a:r>
          </a:p>
          <a:p>
            <a:pPr algn="ctr"/>
            <a:r>
              <a:rPr lang="en-US" sz="4000" dirty="0">
                <a:solidFill>
                  <a:srgbClr val="FFFFFF"/>
                </a:solidFill>
              </a:rPr>
              <a:t>&amp; </a:t>
            </a:r>
            <a:r>
              <a:rPr lang="en-US" sz="4000" dirty="0" smtClean="0">
                <a:solidFill>
                  <a:srgbClr val="FBC01E"/>
                </a:solidFill>
              </a:rPr>
              <a:t> </a:t>
            </a:r>
            <a:r>
              <a:rPr lang="en-US" sz="4000" dirty="0" smtClean="0">
                <a:solidFill>
                  <a:srgbClr val="FFFF00"/>
                </a:solidFill>
              </a:rPr>
              <a:t>WRITING</a:t>
            </a:r>
            <a:endParaRPr lang="en-US" sz="4000" dirty="0">
              <a:solidFill>
                <a:srgbClr val="FFFF00"/>
              </a:solidFill>
            </a:endParaRPr>
          </a:p>
        </p:txBody>
      </p:sp>
      <p:pic>
        <p:nvPicPr>
          <p:cNvPr id="6" name="Picture 5" descr="paulmckenna.jpg"/>
          <p:cNvPicPr>
            <a:picLocks noChangeAspect="1"/>
          </p:cNvPicPr>
          <p:nvPr/>
        </p:nvPicPr>
        <p:blipFill>
          <a:blip r:embed="rId3"/>
          <a:stretch>
            <a:fillRect/>
          </a:stretch>
        </p:blipFill>
        <p:spPr>
          <a:xfrm>
            <a:off x="899592" y="1412776"/>
            <a:ext cx="3422732" cy="5053384"/>
          </a:xfrm>
          <a:prstGeom prst="rect">
            <a:avLst/>
          </a:prstGeom>
        </p:spPr>
      </p:pic>
    </p:spTree>
    <p:extLst>
      <p:ext uri="{BB962C8B-B14F-4D97-AF65-F5344CB8AC3E}">
        <p14:creationId xmlns:p14="http://schemas.microsoft.com/office/powerpoint/2010/main" val="37722667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lide(from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4"/>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10-24 at 07.17.5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672"/>
            <a:ext cx="9144000" cy="5788121"/>
          </a:xfrm>
          <a:prstGeom prst="rect">
            <a:avLst/>
          </a:prstGeom>
        </p:spPr>
      </p:pic>
    </p:spTree>
    <p:extLst>
      <p:ext uri="{BB962C8B-B14F-4D97-AF65-F5344CB8AC3E}">
        <p14:creationId xmlns:p14="http://schemas.microsoft.com/office/powerpoint/2010/main" val="10415233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749567_ofstedlogo300.jpg"/>
          <p:cNvPicPr>
            <a:picLocks noChangeAspect="1"/>
          </p:cNvPicPr>
          <p:nvPr/>
        </p:nvPicPr>
        <p:blipFill>
          <a:blip r:embed="rId2"/>
          <a:srcRect/>
          <a:stretch>
            <a:fillRect/>
          </a:stretch>
        </p:blipFill>
        <p:spPr bwMode="auto">
          <a:xfrm>
            <a:off x="-252536" y="-28688"/>
            <a:ext cx="2040227" cy="1224136"/>
          </a:xfrm>
          <a:prstGeom prst="rect">
            <a:avLst/>
          </a:prstGeom>
          <a:noFill/>
          <a:ln w="9525">
            <a:noFill/>
            <a:miter lim="800000"/>
            <a:headEnd/>
            <a:tailEnd/>
          </a:ln>
        </p:spPr>
      </p:pic>
      <p:sp>
        <p:nvSpPr>
          <p:cNvPr id="2" name="TextBox 1"/>
          <p:cNvSpPr txBox="1"/>
          <p:nvPr/>
        </p:nvSpPr>
        <p:spPr>
          <a:xfrm>
            <a:off x="1259632" y="980728"/>
            <a:ext cx="6948264" cy="5016758"/>
          </a:xfrm>
          <a:prstGeom prst="rect">
            <a:avLst/>
          </a:prstGeom>
          <a:noFill/>
        </p:spPr>
        <p:txBody>
          <a:bodyPr wrap="square" rtlCol="0">
            <a:spAutoFit/>
          </a:bodyPr>
          <a:lstStyle/>
          <a:p>
            <a:pPr marL="342900" lvl="0" indent="-342900">
              <a:buFont typeface="+mj-lt"/>
              <a:buAutoNum type="arabicPeriod"/>
            </a:pPr>
            <a:r>
              <a:rPr lang="en-US" sz="2000" dirty="0">
                <a:solidFill>
                  <a:srgbClr val="FFFFFF"/>
                </a:solidFill>
              </a:rPr>
              <a:t>Are </a:t>
            </a:r>
            <a:r>
              <a:rPr lang="en-US" sz="2000" b="1" dirty="0">
                <a:solidFill>
                  <a:srgbClr val="FFFF00"/>
                </a:solidFill>
              </a:rPr>
              <a:t>key terms and vocabulary</a:t>
            </a:r>
            <a:r>
              <a:rPr lang="en-US" sz="2000" dirty="0">
                <a:solidFill>
                  <a:srgbClr val="FFFF00"/>
                </a:solidFill>
              </a:rPr>
              <a:t> </a:t>
            </a:r>
            <a:r>
              <a:rPr lang="en-US" sz="2000" dirty="0">
                <a:solidFill>
                  <a:srgbClr val="FFFFFF"/>
                </a:solidFill>
              </a:rPr>
              <a:t>clear and explored with pupils to ensure that they </a:t>
            </a:r>
            <a:r>
              <a:rPr lang="en-US" sz="2000" dirty="0" err="1">
                <a:solidFill>
                  <a:srgbClr val="FFFFFF"/>
                </a:solidFill>
              </a:rPr>
              <a:t>recognise</a:t>
            </a:r>
            <a:r>
              <a:rPr lang="en-US" sz="2000" dirty="0">
                <a:solidFill>
                  <a:srgbClr val="FFFFFF"/>
                </a:solidFill>
              </a:rPr>
              <a:t> and understand them? Are they related to similar words or the root from which they are derived?</a:t>
            </a:r>
          </a:p>
          <a:p>
            <a:pPr marL="342900" lvl="0" indent="-342900"/>
            <a:endParaRPr lang="en-GB" sz="2000" dirty="0">
              <a:solidFill>
                <a:srgbClr val="FFFFFF"/>
              </a:solidFill>
            </a:endParaRPr>
          </a:p>
          <a:p>
            <a:pPr marL="342900" lvl="0" indent="-342900">
              <a:buFont typeface="+mj-lt"/>
              <a:buAutoNum type="arabicPeriod"/>
            </a:pPr>
            <a:r>
              <a:rPr lang="en-US" sz="2000" dirty="0">
                <a:solidFill>
                  <a:srgbClr val="FFFFFF"/>
                </a:solidFill>
              </a:rPr>
              <a:t>Do teachers identify any particular features of key terms and help pupils with strategies for remembering how to </a:t>
            </a:r>
            <a:r>
              <a:rPr lang="en-US" sz="2000" b="1" dirty="0">
                <a:solidFill>
                  <a:srgbClr val="FFFF00"/>
                </a:solidFill>
              </a:rPr>
              <a:t>spell</a:t>
            </a:r>
            <a:r>
              <a:rPr lang="en-US" sz="2000" b="1" dirty="0">
                <a:solidFill>
                  <a:srgbClr val="FFFFFF"/>
                </a:solidFill>
              </a:rPr>
              <a:t> </a:t>
            </a:r>
            <a:r>
              <a:rPr lang="en-US" sz="2000" dirty="0">
                <a:solidFill>
                  <a:srgbClr val="FFFFFF"/>
                </a:solidFill>
              </a:rPr>
              <a:t>them or why they might be </a:t>
            </a:r>
            <a:r>
              <a:rPr lang="en-US" sz="2000" b="1" dirty="0" err="1">
                <a:solidFill>
                  <a:srgbClr val="FFFFFF"/>
                </a:solidFill>
              </a:rPr>
              <a:t>capitalised</a:t>
            </a:r>
            <a:r>
              <a:rPr lang="en-US" sz="2000" b="1" dirty="0">
                <a:solidFill>
                  <a:srgbClr val="FFFFFF"/>
                </a:solidFill>
              </a:rPr>
              <a:t> </a:t>
            </a:r>
            <a:r>
              <a:rPr lang="en-US" sz="2000" dirty="0">
                <a:solidFill>
                  <a:srgbClr val="FFFFFF"/>
                </a:solidFill>
              </a:rPr>
              <a:t>(e.g. ‘Parliament’ in history or citizenship)?</a:t>
            </a:r>
          </a:p>
          <a:p>
            <a:pPr marL="342900" lvl="0" indent="-342900"/>
            <a:endParaRPr lang="en-GB" sz="2000" dirty="0">
              <a:solidFill>
                <a:srgbClr val="FFFFFF"/>
              </a:solidFill>
            </a:endParaRPr>
          </a:p>
          <a:p>
            <a:pPr marL="342900" lvl="0" indent="-342900">
              <a:buFont typeface="+mj-lt"/>
              <a:buAutoNum type="arabicPeriod"/>
            </a:pPr>
            <a:r>
              <a:rPr lang="en-US" sz="2000" dirty="0">
                <a:solidFill>
                  <a:srgbClr val="FFFFFF"/>
                </a:solidFill>
              </a:rPr>
              <a:t>Do teachers remind pupils of important </a:t>
            </a:r>
            <a:r>
              <a:rPr lang="en-US" sz="2000" b="1" dirty="0">
                <a:solidFill>
                  <a:srgbClr val="FFFF00"/>
                </a:solidFill>
              </a:rPr>
              <a:t>core skills</a:t>
            </a:r>
            <a:r>
              <a:rPr lang="en-US" sz="2000" dirty="0">
                <a:solidFill>
                  <a:srgbClr val="FFFF00"/>
                </a:solidFill>
              </a:rPr>
              <a:t> </a:t>
            </a:r>
            <a:r>
              <a:rPr lang="en-US" sz="2000" dirty="0">
                <a:solidFill>
                  <a:srgbClr val="FFFFFF"/>
                </a:solidFill>
              </a:rPr>
              <a:t>– for example how to skim a text to extract the main elements of its content quickly or to scan a text for information about a key word or topic?</a:t>
            </a:r>
          </a:p>
          <a:p>
            <a:pPr marL="342900" lvl="0" indent="-342900"/>
            <a:endParaRPr lang="en-GB" sz="2000" dirty="0">
              <a:solidFill>
                <a:srgbClr val="FFFFFF"/>
              </a:solidFill>
            </a:endParaRPr>
          </a:p>
          <a:p>
            <a:pPr marL="342900" indent="-342900"/>
            <a:endParaRPr lang="en-GB" sz="2000" dirty="0">
              <a:solidFill>
                <a:srgbClr val="FFFFFF"/>
              </a:solidFill>
            </a:endParaRPr>
          </a:p>
        </p:txBody>
      </p:sp>
    </p:spTree>
    <p:extLst>
      <p:ext uri="{BB962C8B-B14F-4D97-AF65-F5344CB8AC3E}">
        <p14:creationId xmlns:p14="http://schemas.microsoft.com/office/powerpoint/2010/main" val="1610155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p:tgtEl>
                                          <p:spTgt spid="2">
                                            <p:txEl>
                                              <p:pRg st="2" end="2"/>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p:tgtEl>
                                          <p:spTgt spid="2">
                                            <p:txEl>
                                              <p:pRg st="4" end="4"/>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749567_ofstedlogo300.jpg"/>
          <p:cNvPicPr>
            <a:picLocks noChangeAspect="1"/>
          </p:cNvPicPr>
          <p:nvPr/>
        </p:nvPicPr>
        <p:blipFill>
          <a:blip r:embed="rId2"/>
          <a:srcRect/>
          <a:stretch>
            <a:fillRect/>
          </a:stretch>
        </p:blipFill>
        <p:spPr bwMode="auto">
          <a:xfrm>
            <a:off x="-252536" y="-28688"/>
            <a:ext cx="2040227" cy="1224136"/>
          </a:xfrm>
          <a:prstGeom prst="rect">
            <a:avLst/>
          </a:prstGeom>
          <a:noFill/>
          <a:ln w="9525">
            <a:noFill/>
            <a:miter lim="800000"/>
            <a:headEnd/>
            <a:tailEnd/>
          </a:ln>
        </p:spPr>
      </p:pic>
      <p:sp>
        <p:nvSpPr>
          <p:cNvPr id="2" name="TextBox 1"/>
          <p:cNvSpPr txBox="1"/>
          <p:nvPr/>
        </p:nvSpPr>
        <p:spPr>
          <a:xfrm>
            <a:off x="1259632" y="980728"/>
            <a:ext cx="6948264" cy="5324535"/>
          </a:xfrm>
          <a:prstGeom prst="rect">
            <a:avLst/>
          </a:prstGeom>
          <a:noFill/>
        </p:spPr>
        <p:txBody>
          <a:bodyPr wrap="square" rtlCol="0">
            <a:spAutoFit/>
          </a:bodyPr>
          <a:lstStyle/>
          <a:p>
            <a:pPr marL="457200" indent="-457200">
              <a:buFont typeface="+mj-lt"/>
              <a:buAutoNum type="arabicPeriod" startAt="4"/>
            </a:pPr>
            <a:r>
              <a:rPr lang="en-US" sz="2000" dirty="0">
                <a:solidFill>
                  <a:srgbClr val="FFFFFF"/>
                </a:solidFill>
              </a:rPr>
              <a:t>Do teachers make expectations clear before pupils begin a task – for example on the </a:t>
            </a:r>
            <a:r>
              <a:rPr lang="en-US" sz="2000" b="1" dirty="0">
                <a:solidFill>
                  <a:srgbClr val="FFFF00"/>
                </a:solidFill>
              </a:rPr>
              <a:t>conventions</a:t>
            </a:r>
            <a:r>
              <a:rPr lang="en-US" sz="2000" dirty="0">
                <a:solidFill>
                  <a:srgbClr val="FFFF00"/>
                </a:solidFill>
              </a:rPr>
              <a:t> </a:t>
            </a:r>
            <a:r>
              <a:rPr lang="en-US" sz="2000" dirty="0">
                <a:solidFill>
                  <a:srgbClr val="FFFFFF"/>
                </a:solidFill>
              </a:rPr>
              <a:t>of layout in a formal letter or on the main features of writing persuasively</a:t>
            </a:r>
            <a:r>
              <a:rPr lang="en-US" sz="2000" dirty="0" smtClean="0">
                <a:solidFill>
                  <a:srgbClr val="FFFFFF"/>
                </a:solidFill>
              </a:rPr>
              <a:t>?</a:t>
            </a:r>
          </a:p>
          <a:p>
            <a:pPr marL="457200" indent="-457200">
              <a:buFont typeface="+mj-lt"/>
              <a:buAutoNum type="arabicPeriod" startAt="4"/>
            </a:pPr>
            <a:endParaRPr lang="en-US" sz="2000" dirty="0">
              <a:solidFill>
                <a:srgbClr val="FFFFFF"/>
              </a:solidFill>
            </a:endParaRPr>
          </a:p>
          <a:p>
            <a:pPr marL="457200" lvl="0" indent="-457200">
              <a:buFont typeface="+mj-lt"/>
              <a:buAutoNum type="arabicPeriod" startAt="4"/>
            </a:pPr>
            <a:r>
              <a:rPr lang="en-US" sz="2000" dirty="0">
                <a:solidFill>
                  <a:srgbClr val="FFFFFF"/>
                </a:solidFill>
              </a:rPr>
              <a:t>Do teachers reinforce the importance of </a:t>
            </a:r>
            <a:r>
              <a:rPr lang="en-US" sz="2000" b="1" dirty="0">
                <a:solidFill>
                  <a:srgbClr val="FFFF00"/>
                </a:solidFill>
              </a:rPr>
              <a:t>accuracy</a:t>
            </a:r>
            <a:r>
              <a:rPr lang="en-US" sz="2000" dirty="0">
                <a:solidFill>
                  <a:srgbClr val="FFFF00"/>
                </a:solidFill>
              </a:rPr>
              <a:t> </a:t>
            </a:r>
            <a:r>
              <a:rPr lang="en-US" sz="2000" dirty="0">
                <a:solidFill>
                  <a:srgbClr val="FFFFFF"/>
                </a:solidFill>
              </a:rPr>
              <a:t>in spoken or written language – for example, </a:t>
            </a:r>
            <a:r>
              <a:rPr lang="en-US" sz="2000" dirty="0" err="1">
                <a:solidFill>
                  <a:srgbClr val="FFFFFF"/>
                </a:solidFill>
              </a:rPr>
              <a:t>emphasising</a:t>
            </a:r>
            <a:r>
              <a:rPr lang="en-US" sz="2000" dirty="0">
                <a:solidFill>
                  <a:srgbClr val="FFFFFF"/>
                </a:solidFill>
              </a:rPr>
              <a:t> the need for correct sentence punctuation in one-sentence answers or correcting ‘we was...’ in pupils’ speech?</a:t>
            </a:r>
          </a:p>
          <a:p>
            <a:pPr marL="457200" lvl="0" indent="-457200">
              <a:buFont typeface="+mj-lt"/>
              <a:buAutoNum type="arabicPeriod" startAt="4"/>
            </a:pPr>
            <a:endParaRPr lang="en-GB" sz="2000" dirty="0">
              <a:solidFill>
                <a:srgbClr val="FFFFFF"/>
              </a:solidFill>
            </a:endParaRPr>
          </a:p>
          <a:p>
            <a:pPr marL="457200" lvl="0" indent="-457200">
              <a:buFont typeface="+mj-lt"/>
              <a:buAutoNum type="arabicPeriod" startAt="4"/>
            </a:pPr>
            <a:r>
              <a:rPr lang="en-US" sz="2000" dirty="0">
                <a:solidFill>
                  <a:srgbClr val="FFFFFF"/>
                </a:solidFill>
              </a:rPr>
              <a:t>Do teachers identify when it is important to use </a:t>
            </a:r>
            <a:r>
              <a:rPr lang="en-US" sz="2000" b="1" dirty="0">
                <a:solidFill>
                  <a:srgbClr val="FFFF00"/>
                </a:solidFill>
              </a:rPr>
              <a:t>standard English</a:t>
            </a:r>
            <a:r>
              <a:rPr lang="en-US" sz="2000" dirty="0">
                <a:solidFill>
                  <a:srgbClr val="FFFF00"/>
                </a:solidFill>
              </a:rPr>
              <a:t> </a:t>
            </a:r>
            <a:r>
              <a:rPr lang="en-US" sz="2000" dirty="0">
                <a:solidFill>
                  <a:srgbClr val="FFFFFF"/>
                </a:solidFill>
              </a:rPr>
              <a:t>and when other registers or dialects may be used – for example, in a formal examination answer and when recreating dialogue as part of narrative writing?</a:t>
            </a:r>
          </a:p>
          <a:p>
            <a:pPr marL="457200" indent="-457200">
              <a:buFont typeface="+mj-lt"/>
              <a:buAutoNum type="arabicPeriod" startAt="4"/>
            </a:pPr>
            <a:endParaRPr lang="en-GB" sz="2000" dirty="0">
              <a:solidFill>
                <a:srgbClr val="FFFFFF"/>
              </a:solidFill>
            </a:endParaRPr>
          </a:p>
        </p:txBody>
      </p:sp>
    </p:spTree>
    <p:extLst>
      <p:ext uri="{BB962C8B-B14F-4D97-AF65-F5344CB8AC3E}">
        <p14:creationId xmlns:p14="http://schemas.microsoft.com/office/powerpoint/2010/main" val="28806477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p:tgtEl>
                                          <p:spTgt spid="2">
                                            <p:txEl>
                                              <p:pRg st="2" end="2"/>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p:tgtEl>
                                          <p:spTgt spid="2">
                                            <p:txEl>
                                              <p:pRg st="4" end="4"/>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749567_ofstedlogo300.jpg"/>
          <p:cNvPicPr>
            <a:picLocks noChangeAspect="1"/>
          </p:cNvPicPr>
          <p:nvPr/>
        </p:nvPicPr>
        <p:blipFill>
          <a:blip r:embed="rId2"/>
          <a:srcRect/>
          <a:stretch>
            <a:fillRect/>
          </a:stretch>
        </p:blipFill>
        <p:spPr bwMode="auto">
          <a:xfrm>
            <a:off x="-252536" y="-28688"/>
            <a:ext cx="2040227" cy="1224136"/>
          </a:xfrm>
          <a:prstGeom prst="rect">
            <a:avLst/>
          </a:prstGeom>
          <a:noFill/>
          <a:ln w="9525">
            <a:noFill/>
            <a:miter lim="800000"/>
            <a:headEnd/>
            <a:tailEnd/>
          </a:ln>
        </p:spPr>
      </p:pic>
      <p:sp>
        <p:nvSpPr>
          <p:cNvPr id="2" name="TextBox 1"/>
          <p:cNvSpPr txBox="1"/>
          <p:nvPr/>
        </p:nvSpPr>
        <p:spPr>
          <a:xfrm>
            <a:off x="1259632" y="1844824"/>
            <a:ext cx="6948264" cy="2862322"/>
          </a:xfrm>
          <a:prstGeom prst="rect">
            <a:avLst/>
          </a:prstGeom>
          <a:noFill/>
        </p:spPr>
        <p:txBody>
          <a:bodyPr wrap="square" rtlCol="0">
            <a:spAutoFit/>
          </a:bodyPr>
          <a:lstStyle/>
          <a:p>
            <a:pPr marL="457200" lvl="0" indent="-457200">
              <a:buFont typeface="+mj-lt"/>
              <a:buAutoNum type="arabicPeriod" startAt="7"/>
            </a:pPr>
            <a:r>
              <a:rPr lang="en-US" sz="2000" dirty="0">
                <a:solidFill>
                  <a:schemeClr val="bg1"/>
                </a:solidFill>
              </a:rPr>
              <a:t>Do teachers help pupils with key elements of literacy as they support them in lessons? Do they point out </a:t>
            </a:r>
            <a:r>
              <a:rPr lang="en-US" sz="2000" b="1" dirty="0">
                <a:solidFill>
                  <a:srgbClr val="FFFF00"/>
                </a:solidFill>
              </a:rPr>
              <a:t>spelling, grammar or punctuation</a:t>
            </a:r>
            <a:r>
              <a:rPr lang="en-US" sz="2000" dirty="0">
                <a:solidFill>
                  <a:srgbClr val="FFFF00"/>
                </a:solidFill>
              </a:rPr>
              <a:t> </a:t>
            </a:r>
            <a:r>
              <a:rPr lang="en-US" sz="2000" dirty="0">
                <a:solidFill>
                  <a:schemeClr val="bg1"/>
                </a:solidFill>
              </a:rPr>
              <a:t>issues as they look at work around the class?</a:t>
            </a:r>
          </a:p>
          <a:p>
            <a:pPr marL="457200" lvl="0" indent="-457200">
              <a:buFont typeface="+mj-lt"/>
              <a:buAutoNum type="arabicPeriod" startAt="7"/>
            </a:pPr>
            <a:endParaRPr lang="en-GB" sz="2000" dirty="0">
              <a:solidFill>
                <a:schemeClr val="bg1"/>
              </a:solidFill>
            </a:endParaRPr>
          </a:p>
          <a:p>
            <a:pPr marL="457200" lvl="0" indent="-457200">
              <a:buFont typeface="+mj-lt"/>
              <a:buAutoNum type="arabicPeriod" startAt="7"/>
            </a:pPr>
            <a:r>
              <a:rPr lang="en-US" sz="2000" dirty="0">
                <a:solidFill>
                  <a:schemeClr val="bg1"/>
                </a:solidFill>
              </a:rPr>
              <a:t>Does teachers’ </a:t>
            </a:r>
            <a:r>
              <a:rPr lang="en-US" sz="2000" b="1" dirty="0">
                <a:solidFill>
                  <a:srgbClr val="FFFF00"/>
                </a:solidFill>
              </a:rPr>
              <a:t>marking</a:t>
            </a:r>
            <a:r>
              <a:rPr lang="en-US" sz="2000" dirty="0">
                <a:solidFill>
                  <a:srgbClr val="FFFF00"/>
                </a:solidFill>
              </a:rPr>
              <a:t> </a:t>
            </a:r>
            <a:r>
              <a:rPr lang="en-US" sz="2000" dirty="0">
                <a:solidFill>
                  <a:schemeClr val="bg1"/>
                </a:solidFill>
              </a:rPr>
              <a:t>support key literacy points? For example, are key subject terms always checked for correct spelling? Is sentence punctuation always corrected?</a:t>
            </a:r>
            <a:endParaRPr lang="en-GB" sz="2000" dirty="0">
              <a:solidFill>
                <a:schemeClr val="bg1"/>
              </a:solidFill>
            </a:endParaRPr>
          </a:p>
        </p:txBody>
      </p:sp>
    </p:spTree>
    <p:extLst>
      <p:ext uri="{BB962C8B-B14F-4D97-AF65-F5344CB8AC3E}">
        <p14:creationId xmlns:p14="http://schemas.microsoft.com/office/powerpoint/2010/main" val="26243576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p:tgtEl>
                                          <p:spTgt spid="2">
                                            <p:txEl>
                                              <p:pRg st="2" end="2"/>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 name="Oval Callout 1"/>
          <p:cNvSpPr/>
          <p:nvPr/>
        </p:nvSpPr>
        <p:spPr>
          <a:xfrm>
            <a:off x="179512" y="0"/>
            <a:ext cx="4536504" cy="2232248"/>
          </a:xfrm>
          <a:prstGeom prst="wedgeEllipseCallout">
            <a:avLst>
              <a:gd name="adj1" fmla="val -51684"/>
              <a:gd name="adj2" fmla="val 117066"/>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chemeClr val="bg1"/>
                </a:solidFill>
              </a:rPr>
              <a:t>Talking Point</a:t>
            </a:r>
            <a:endParaRPr lang="en-US" sz="4000" dirty="0">
              <a:solidFill>
                <a:schemeClr val="bg1"/>
              </a:solidFill>
            </a:endParaRPr>
          </a:p>
        </p:txBody>
      </p:sp>
      <p:sp>
        <p:nvSpPr>
          <p:cNvPr id="3" name="TextBox 2"/>
          <p:cNvSpPr txBox="1"/>
          <p:nvPr/>
        </p:nvSpPr>
        <p:spPr>
          <a:xfrm>
            <a:off x="1079612" y="2536738"/>
            <a:ext cx="7272808" cy="1569660"/>
          </a:xfrm>
          <a:prstGeom prst="rect">
            <a:avLst/>
          </a:prstGeom>
          <a:noFill/>
        </p:spPr>
        <p:txBody>
          <a:bodyPr wrap="square" rtlCol="0">
            <a:spAutoFit/>
          </a:bodyPr>
          <a:lstStyle/>
          <a:p>
            <a:pPr algn="ctr"/>
            <a:r>
              <a:rPr lang="en-US" sz="3200" dirty="0" smtClean="0">
                <a:solidFill>
                  <a:srgbClr val="FFFFFF"/>
                </a:solidFill>
              </a:rPr>
              <a:t>Why literacy matters – ‘The Matthew Effect’ – the Literacy Club – the </a:t>
            </a:r>
            <a:r>
              <a:rPr lang="en-US" sz="3200" dirty="0" err="1" smtClean="0">
                <a:solidFill>
                  <a:srgbClr val="FFFFFF"/>
                </a:solidFill>
              </a:rPr>
              <a:t>Ofsted</a:t>
            </a:r>
            <a:r>
              <a:rPr lang="en-US" sz="3200" dirty="0" smtClean="0">
                <a:solidFill>
                  <a:srgbClr val="FFFFFF"/>
                </a:solidFill>
              </a:rPr>
              <a:t> view</a:t>
            </a:r>
            <a:endParaRPr lang="en-US" sz="3200" dirty="0">
              <a:solidFill>
                <a:srgbClr val="FFFFFF"/>
              </a:solidFill>
            </a:endParaRPr>
          </a:p>
        </p:txBody>
      </p:sp>
      <p:sp>
        <p:nvSpPr>
          <p:cNvPr id="10" name="TextBox 9"/>
          <p:cNvSpPr txBox="1"/>
          <p:nvPr/>
        </p:nvSpPr>
        <p:spPr>
          <a:xfrm>
            <a:off x="179512" y="4365104"/>
            <a:ext cx="8712968" cy="1077218"/>
          </a:xfrm>
          <a:prstGeom prst="rect">
            <a:avLst/>
          </a:prstGeom>
          <a:noFill/>
        </p:spPr>
        <p:txBody>
          <a:bodyPr wrap="square" rtlCol="0">
            <a:spAutoFit/>
          </a:bodyPr>
          <a:lstStyle/>
          <a:p>
            <a:pPr algn="ctr"/>
            <a:r>
              <a:rPr lang="en-US" sz="3200" dirty="0" smtClean="0">
                <a:solidFill>
                  <a:srgbClr val="FFFF00"/>
                </a:solidFill>
              </a:rPr>
              <a:t>What’s new? What’s familiar? </a:t>
            </a:r>
          </a:p>
          <a:p>
            <a:pPr algn="ctr"/>
            <a:r>
              <a:rPr lang="en-US" sz="3200" dirty="0" smtClean="0">
                <a:solidFill>
                  <a:srgbClr val="FFFF00"/>
                </a:solidFill>
              </a:rPr>
              <a:t>Implications for you and your subject?</a:t>
            </a:r>
            <a:endParaRPr lang="en-US" sz="3200" dirty="0">
              <a:solidFill>
                <a:srgbClr val="FFFF00"/>
              </a:solidFill>
            </a:endParaRPr>
          </a:p>
        </p:txBody>
      </p:sp>
      <p:cxnSp>
        <p:nvCxnSpPr>
          <p:cNvPr id="5" name="Straight Connector 4"/>
          <p:cNvCxnSpPr/>
          <p:nvPr/>
        </p:nvCxnSpPr>
        <p:spPr>
          <a:xfrm>
            <a:off x="1079612" y="4221088"/>
            <a:ext cx="727280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p:tgtEl>
                                          <p:spTgt spid="10">
                                            <p:txEl>
                                              <p:pRg st="0" end="0"/>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1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p:tgtEl>
                                          <p:spTgt spid="10">
                                            <p:txEl>
                                              <p:pRg st="1" end="1"/>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build="p" bldLvl="5"/>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
        <p:nvSpPr>
          <p:cNvPr id="2" name="TextBox 1"/>
          <p:cNvSpPr txBox="1"/>
          <p:nvPr/>
        </p:nvSpPr>
        <p:spPr>
          <a:xfrm>
            <a:off x="1584428" y="4437112"/>
            <a:ext cx="5976664" cy="1569660"/>
          </a:xfrm>
          <a:prstGeom prst="rect">
            <a:avLst/>
          </a:prstGeom>
          <a:noFill/>
        </p:spPr>
        <p:txBody>
          <a:bodyPr wrap="square" rtlCol="0">
            <a:spAutoFit/>
          </a:bodyPr>
          <a:lstStyle/>
          <a:p>
            <a:pPr algn="ctr"/>
            <a:r>
              <a:rPr lang="en-US" sz="3200" dirty="0" smtClean="0">
                <a:solidFill>
                  <a:schemeClr val="bg1"/>
                </a:solidFill>
              </a:rPr>
              <a:t>5 key ingredients</a:t>
            </a:r>
          </a:p>
          <a:p>
            <a:pPr algn="ctr"/>
            <a:r>
              <a:rPr lang="en-US" sz="3200" dirty="0" smtClean="0">
                <a:solidFill>
                  <a:schemeClr val="bg1"/>
                </a:solidFill>
              </a:rPr>
              <a:t>Then teach you something</a:t>
            </a:r>
          </a:p>
          <a:p>
            <a:pPr algn="ctr"/>
            <a:r>
              <a:rPr lang="en-US" sz="3200" dirty="0" smtClean="0">
                <a:solidFill>
                  <a:schemeClr val="bg1"/>
                </a:solidFill>
              </a:rPr>
              <a:t>Then reflection</a:t>
            </a:r>
            <a:endParaRPr lang="en-US" sz="32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1295400" y="2003425"/>
            <a:ext cx="7806188" cy="5632312"/>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Understand the significance of exploratory talk</a:t>
            </a:r>
          </a:p>
          <a:p>
            <a:pPr marL="742950" indent="-742950">
              <a:buFont typeface="Calibri" charset="0"/>
              <a:buAutoNum type="arabicPeriod"/>
            </a:pPr>
            <a:r>
              <a:rPr lang="en-US" sz="3600" dirty="0">
                <a:solidFill>
                  <a:srgbClr val="FFFFFF"/>
                </a:solidFill>
                <a:latin typeface="Calibri" charset="0"/>
              </a:rPr>
              <a:t>Model good talk – eg </a:t>
            </a:r>
            <a:r>
              <a:rPr lang="en-US" sz="3600" dirty="0" smtClean="0">
                <a:solidFill>
                  <a:srgbClr val="FFFFFF"/>
                </a:solidFill>
                <a:latin typeface="Calibri" charset="0"/>
              </a:rPr>
              <a:t>connectives</a:t>
            </a:r>
            <a:endParaRPr lang="en-US" sz="3600" dirty="0">
              <a:solidFill>
                <a:srgbClr val="FFFFFF"/>
              </a:solidFill>
              <a:latin typeface="Calibri" charset="0"/>
            </a:endParaRPr>
          </a:p>
          <a:p>
            <a:pPr marL="742950" indent="-742950">
              <a:buFont typeface="Calibri" charset="0"/>
              <a:buAutoNum type="arabicPeriod"/>
            </a:pPr>
            <a:r>
              <a:rPr lang="en-US" sz="3600" dirty="0">
                <a:solidFill>
                  <a:srgbClr val="FFFFFF"/>
                </a:solidFill>
                <a:latin typeface="Calibri" charset="0"/>
              </a:rPr>
              <a:t>Re-think </a:t>
            </a:r>
            <a:r>
              <a:rPr lang="en-US" sz="3600" dirty="0" smtClean="0">
                <a:solidFill>
                  <a:srgbClr val="FFFFFF"/>
                </a:solidFill>
                <a:latin typeface="Calibri" charset="0"/>
              </a:rPr>
              <a:t>questioning – ‘why </a:t>
            </a:r>
            <a:r>
              <a:rPr lang="en-US" sz="3600" dirty="0">
                <a:solidFill>
                  <a:srgbClr val="FFFFFF"/>
                </a:solidFill>
                <a:latin typeface="Calibri" charset="0"/>
              </a:rPr>
              <a:t>&amp; </a:t>
            </a:r>
            <a:r>
              <a:rPr lang="en-US" sz="3600" dirty="0" smtClean="0">
                <a:solidFill>
                  <a:srgbClr val="FFFFFF"/>
                </a:solidFill>
                <a:latin typeface="Calibri" charset="0"/>
              </a:rPr>
              <a:t>how’, thinking time, and no-hands-up</a:t>
            </a:r>
          </a:p>
          <a:p>
            <a:pPr marL="742950" indent="-742950">
              <a:buFont typeface="Calibri" charset="0"/>
              <a:buAutoNum type="arabicPeriod"/>
            </a:pPr>
            <a:r>
              <a:rPr lang="en-US" sz="3600" dirty="0" smtClean="0">
                <a:solidFill>
                  <a:srgbClr val="FFFFFF"/>
                </a:solidFill>
                <a:latin typeface="Calibri" charset="0"/>
              </a:rPr>
              <a:t>Consciously vary groupings</a:t>
            </a:r>
          </a:p>
          <a:p>
            <a:pPr marL="742950" indent="-742950">
              <a:buFont typeface="Calibri" charset="0"/>
              <a:buAutoNum type="arabicPeriod"/>
            </a:pPr>
            <a:r>
              <a:rPr lang="en-US" sz="3600" dirty="0">
                <a:solidFill>
                  <a:srgbClr val="FFFFFF"/>
                </a:solidFill>
                <a:latin typeface="Calibri" charset="0"/>
              </a:rPr>
              <a:t>Get </a:t>
            </a:r>
            <a:r>
              <a:rPr lang="en-US" sz="3600" dirty="0" smtClean="0">
                <a:solidFill>
                  <a:srgbClr val="FFFFFF"/>
                </a:solidFill>
                <a:latin typeface="Calibri" charset="0"/>
              </a:rPr>
              <a:t>conversation </a:t>
            </a:r>
            <a:r>
              <a:rPr lang="en-US" sz="3600" dirty="0">
                <a:solidFill>
                  <a:srgbClr val="FFFFFF"/>
                </a:solidFill>
                <a:latin typeface="Calibri" charset="0"/>
              </a:rPr>
              <a:t>into the school culture</a:t>
            </a:r>
          </a:p>
          <a:p>
            <a:pPr marL="742950" indent="-742950">
              <a:buFont typeface="Calibri" charset="0"/>
              <a:buAutoNum type="arabicPeriod"/>
            </a:pPr>
            <a:endParaRPr lang="en-US" sz="3600" dirty="0">
              <a:solidFill>
                <a:srgbClr val="FFFFFF"/>
              </a:solidFill>
              <a:latin typeface="Calibri" charset="0"/>
            </a:endParaRPr>
          </a:p>
          <a:p>
            <a:pPr marL="742950" indent="-742950"/>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1068" name="Document" r:id="rId4" imgW="6238240" imgH="3919220" progId="Word.Document.8">
                  <p:embed/>
                </p:oleObj>
              </mc:Choice>
              <mc:Fallback>
                <p:oleObj name="Document" r:id="rId4" imgW="6238240" imgH="39192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DEMO</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9269282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7584" y="3321858"/>
            <a:ext cx="7806188" cy="646331"/>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FF"/>
                </a:solidFill>
                <a:latin typeface="Calibri" charset="0"/>
              </a:rPr>
              <a:t>Focus: speaking in public</a:t>
            </a: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2023531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3956" y="2780928"/>
            <a:ext cx="7806188" cy="2862322"/>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FF"/>
                </a:solidFill>
                <a:latin typeface="Calibri" charset="0"/>
              </a:rPr>
              <a:t>Barriers:</a:t>
            </a:r>
          </a:p>
          <a:p>
            <a:pPr algn="ctr"/>
            <a:r>
              <a:rPr lang="en-US" sz="3600" dirty="0" smtClean="0">
                <a:solidFill>
                  <a:srgbClr val="FFFFFF"/>
                </a:solidFill>
                <a:latin typeface="Calibri" charset="0"/>
              </a:rPr>
              <a:t>Lack of confidence</a:t>
            </a:r>
          </a:p>
          <a:p>
            <a:pPr algn="ctr"/>
            <a:r>
              <a:rPr lang="en-US" sz="3600" dirty="0" smtClean="0">
                <a:solidFill>
                  <a:srgbClr val="FFFFFF"/>
                </a:solidFill>
                <a:latin typeface="Calibri" charset="0"/>
              </a:rPr>
              <a:t>Lack of structure</a:t>
            </a:r>
          </a:p>
          <a:p>
            <a:pPr algn="ctr"/>
            <a:r>
              <a:rPr lang="en-US" sz="3600" dirty="0" smtClean="0">
                <a:solidFill>
                  <a:srgbClr val="FFFFFF"/>
                </a:solidFill>
                <a:latin typeface="Calibri" charset="0"/>
              </a:rPr>
              <a:t>Lack of </a:t>
            </a:r>
            <a:r>
              <a:rPr lang="en-US" sz="3600" dirty="0" err="1" smtClean="0">
                <a:solidFill>
                  <a:srgbClr val="FFFFFF"/>
                </a:solidFill>
                <a:latin typeface="Calibri" charset="0"/>
              </a:rPr>
              <a:t>depersonalised</a:t>
            </a:r>
            <a:r>
              <a:rPr lang="en-US" sz="3600" dirty="0" smtClean="0">
                <a:solidFill>
                  <a:srgbClr val="FFFFFF"/>
                </a:solidFill>
                <a:latin typeface="Calibri" charset="0"/>
              </a:rPr>
              <a:t> tone</a:t>
            </a:r>
          </a:p>
          <a:p>
            <a:pPr algn="ct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4899243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Special bonus:</a:t>
            </a: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descr="Picture 5.png"/>
          <p:cNvPicPr>
            <a:picLocks noChangeAspect="1"/>
          </p:cNvPicPr>
          <p:nvPr/>
        </p:nvPicPr>
        <p:blipFill>
          <a:blip r:embed="rId2"/>
          <a:stretch>
            <a:fillRect/>
          </a:stretch>
        </p:blipFill>
        <p:spPr>
          <a:xfrm>
            <a:off x="8072888" y="23895"/>
            <a:ext cx="1028700" cy="2146300"/>
          </a:xfrm>
          <a:prstGeom prst="rect">
            <a:avLst/>
          </a:prstGeom>
        </p:spPr>
      </p:pic>
      <p:sp>
        <p:nvSpPr>
          <p:cNvPr id="10" name="TextBox 9"/>
          <p:cNvSpPr txBox="1"/>
          <p:nvPr/>
        </p:nvSpPr>
        <p:spPr>
          <a:xfrm>
            <a:off x="1187624" y="2492896"/>
            <a:ext cx="2886472" cy="2554545"/>
          </a:xfrm>
          <a:prstGeom prst="rect">
            <a:avLst/>
          </a:prstGeom>
          <a:noFill/>
        </p:spPr>
        <p:txBody>
          <a:bodyPr wrap="square" rtlCol="0">
            <a:spAutoFit/>
          </a:bodyPr>
          <a:lstStyle/>
          <a:p>
            <a:pPr algn="ctr"/>
            <a:r>
              <a:rPr lang="en-US" sz="4000" dirty="0" smtClean="0">
                <a:solidFill>
                  <a:srgbClr val="FFFFFF"/>
                </a:solidFill>
              </a:rPr>
              <a:t>Today I will reveal the secret of literacy</a:t>
            </a:r>
            <a:endParaRPr lang="en-US" sz="4000" dirty="0">
              <a:solidFill>
                <a:srgbClr val="FFFFFF"/>
              </a:solidFill>
            </a:endParaRPr>
          </a:p>
        </p:txBody>
      </p:sp>
      <p:pic>
        <p:nvPicPr>
          <p:cNvPr id="6" name="Picture 5"/>
          <p:cNvPicPr>
            <a:picLocks noChangeAspect="1"/>
          </p:cNvPicPr>
          <p:nvPr/>
        </p:nvPicPr>
        <p:blipFill>
          <a:blip r:embed="rId3"/>
          <a:stretch>
            <a:fillRect/>
          </a:stretch>
        </p:blipFill>
        <p:spPr>
          <a:xfrm>
            <a:off x="4427984" y="1916832"/>
            <a:ext cx="3181120" cy="4039441"/>
          </a:xfrm>
          <a:prstGeom prst="rect">
            <a:avLst/>
          </a:prstGeom>
        </p:spPr>
      </p:pic>
    </p:spTree>
    <p:extLst>
      <p:ext uri="{BB962C8B-B14F-4D97-AF65-F5344CB8AC3E}">
        <p14:creationId xmlns:p14="http://schemas.microsoft.com/office/powerpoint/2010/main" val="19147871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slide(fromLeft)">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4"/>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7584" y="3321858"/>
            <a:ext cx="7806188" cy="1200329"/>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FF"/>
                </a:solidFill>
                <a:latin typeface="Calibri" charset="0"/>
              </a:rPr>
              <a:t>Task: why school uniform crushes our individuality</a:t>
            </a: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0919591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323528" y="3068960"/>
            <a:ext cx="7806188" cy="2308324"/>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latin typeface="Calibri" charset="0"/>
              </a:rPr>
              <a:t>Confidence</a:t>
            </a:r>
          </a:p>
          <a:p>
            <a:r>
              <a:rPr lang="en-US" sz="3600" dirty="0" smtClean="0">
                <a:solidFill>
                  <a:srgbClr val="FFFFFF"/>
                </a:solidFill>
                <a:latin typeface="Calibri" charset="0"/>
              </a:rPr>
              <a:t>Structure</a:t>
            </a:r>
          </a:p>
          <a:p>
            <a:r>
              <a:rPr lang="en-US" sz="3600" dirty="0" err="1">
                <a:solidFill>
                  <a:srgbClr val="FFFFFF"/>
                </a:solidFill>
                <a:latin typeface="Calibri" charset="0"/>
              </a:rPr>
              <a:t>D</a:t>
            </a:r>
            <a:r>
              <a:rPr lang="en-US" sz="3600" dirty="0" err="1" smtClean="0">
                <a:solidFill>
                  <a:srgbClr val="FFFFFF"/>
                </a:solidFill>
                <a:latin typeface="Calibri" charset="0"/>
              </a:rPr>
              <a:t>epersonalised</a:t>
            </a:r>
            <a:r>
              <a:rPr lang="en-US" sz="3600" dirty="0" smtClean="0">
                <a:solidFill>
                  <a:srgbClr val="FFFFFF"/>
                </a:solidFill>
                <a:latin typeface="Calibri" charset="0"/>
              </a:rPr>
              <a:t> tone</a:t>
            </a:r>
          </a:p>
          <a:p>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
        <p:nvSpPr>
          <p:cNvPr id="2" name="Cloud Callout 1"/>
          <p:cNvSpPr/>
          <p:nvPr/>
        </p:nvSpPr>
        <p:spPr>
          <a:xfrm>
            <a:off x="2667000" y="836712"/>
            <a:ext cx="3417168" cy="2016224"/>
          </a:xfrm>
          <a:prstGeom prst="cloudCallout">
            <a:avLst>
              <a:gd name="adj1" fmla="val -51929"/>
              <a:gd name="adj2" fmla="val 740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Stance, notes, pen</a:t>
            </a:r>
            <a:endParaRPr lang="en-US" sz="3200" dirty="0">
              <a:solidFill>
                <a:schemeClr val="tx1"/>
              </a:solidFill>
            </a:endParaRPr>
          </a:p>
        </p:txBody>
      </p:sp>
      <p:sp>
        <p:nvSpPr>
          <p:cNvPr id="7" name="Cloud Callout 6"/>
          <p:cNvSpPr/>
          <p:nvPr/>
        </p:nvSpPr>
        <p:spPr>
          <a:xfrm>
            <a:off x="3923928" y="2420888"/>
            <a:ext cx="5143929" cy="2016224"/>
          </a:xfrm>
          <a:prstGeom prst="cloudCallout">
            <a:avLst>
              <a:gd name="adj1" fmla="val -92216"/>
              <a:gd name="adj2" fmla="val 4257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Number points</a:t>
            </a:r>
          </a:p>
          <a:p>
            <a:pPr algn="ctr"/>
            <a:r>
              <a:rPr lang="en-US" sz="3200" dirty="0" smtClean="0">
                <a:solidFill>
                  <a:schemeClr val="tx1"/>
                </a:solidFill>
              </a:rPr>
              <a:t>Be repetitive</a:t>
            </a:r>
          </a:p>
          <a:p>
            <a:pPr algn="ctr"/>
            <a:r>
              <a:rPr lang="en-US" sz="3200" dirty="0" smtClean="0">
                <a:solidFill>
                  <a:schemeClr val="tx1"/>
                </a:solidFill>
              </a:rPr>
              <a:t>Sentence functions</a:t>
            </a:r>
            <a:endParaRPr lang="en-US" sz="3200" dirty="0">
              <a:solidFill>
                <a:schemeClr val="tx1"/>
              </a:solidFill>
            </a:endParaRPr>
          </a:p>
        </p:txBody>
      </p:sp>
      <p:sp>
        <p:nvSpPr>
          <p:cNvPr id="8" name="Cloud Callout 7"/>
          <p:cNvSpPr/>
          <p:nvPr/>
        </p:nvSpPr>
        <p:spPr>
          <a:xfrm>
            <a:off x="2846517" y="4547918"/>
            <a:ext cx="6332512" cy="2016224"/>
          </a:xfrm>
          <a:prstGeom prst="cloudCallout">
            <a:avLst>
              <a:gd name="adj1" fmla="val -63317"/>
              <a:gd name="adj2" fmla="val -3068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Avoid I / me</a:t>
            </a:r>
          </a:p>
          <a:p>
            <a:pPr algn="ctr"/>
            <a:r>
              <a:rPr lang="en-US" sz="3200" dirty="0" smtClean="0">
                <a:solidFill>
                  <a:schemeClr val="tx1"/>
                </a:solidFill>
              </a:rPr>
              <a:t>Use ‘so’ / ‘because’ / ‘however’ / ‘therefore’</a:t>
            </a:r>
            <a:endParaRPr lang="en-US" sz="3200" dirty="0">
              <a:solidFill>
                <a:schemeClr val="tx1"/>
              </a:solidFill>
            </a:endParaRPr>
          </a:p>
        </p:txBody>
      </p:sp>
    </p:spTree>
    <p:extLst>
      <p:ext uri="{BB962C8B-B14F-4D97-AF65-F5344CB8AC3E}">
        <p14:creationId xmlns:p14="http://schemas.microsoft.com/office/powerpoint/2010/main" val="9829806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P spid="2" grpId="0" animBg="1"/>
      <p:bldP spid="7"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 name="Oval Callout 1"/>
          <p:cNvSpPr/>
          <p:nvPr/>
        </p:nvSpPr>
        <p:spPr>
          <a:xfrm>
            <a:off x="-2973" y="0"/>
            <a:ext cx="2304256" cy="1584176"/>
          </a:xfrm>
          <a:prstGeom prst="wedgeEllipseCallout">
            <a:avLst>
              <a:gd name="adj1" fmla="val -51684"/>
              <a:gd name="adj2" fmla="val 117066"/>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rPr>
              <a:t>Talking Point</a:t>
            </a:r>
            <a:endParaRPr lang="en-US" sz="3200" dirty="0">
              <a:solidFill>
                <a:schemeClr val="bg1"/>
              </a:solidFill>
            </a:endParaRPr>
          </a:p>
        </p:txBody>
      </p:sp>
      <p:sp>
        <p:nvSpPr>
          <p:cNvPr id="10" name="TextBox 9"/>
          <p:cNvSpPr txBox="1"/>
          <p:nvPr/>
        </p:nvSpPr>
        <p:spPr>
          <a:xfrm>
            <a:off x="179512" y="4437112"/>
            <a:ext cx="8712968" cy="2062103"/>
          </a:xfrm>
          <a:prstGeom prst="rect">
            <a:avLst/>
          </a:prstGeom>
          <a:noFill/>
        </p:spPr>
        <p:txBody>
          <a:bodyPr wrap="square" rtlCol="0">
            <a:spAutoFit/>
          </a:bodyPr>
          <a:lstStyle/>
          <a:p>
            <a:pPr algn="ctr"/>
            <a:r>
              <a:rPr lang="en-US" sz="3200" dirty="0" smtClean="0">
                <a:solidFill>
                  <a:srgbClr val="FFFF00"/>
                </a:solidFill>
              </a:rPr>
              <a:t>What are the main types of talk needed in your subject?</a:t>
            </a:r>
          </a:p>
          <a:p>
            <a:pPr algn="ctr"/>
            <a:r>
              <a:rPr lang="en-US" sz="3200" dirty="0" smtClean="0">
                <a:solidFill>
                  <a:srgbClr val="FFFF00"/>
                </a:solidFill>
              </a:rPr>
              <a:t>Barriers?</a:t>
            </a:r>
          </a:p>
          <a:p>
            <a:pPr algn="ctr"/>
            <a:r>
              <a:rPr lang="en-US" sz="3200" dirty="0" smtClean="0">
                <a:solidFill>
                  <a:srgbClr val="FFFF00"/>
                </a:solidFill>
              </a:rPr>
              <a:t>So what could you do?</a:t>
            </a:r>
            <a:endParaRPr lang="en-US" sz="3200" dirty="0">
              <a:solidFill>
                <a:srgbClr val="FFFF00"/>
              </a:solidFill>
            </a:endParaRPr>
          </a:p>
        </p:txBody>
      </p:sp>
      <p:sp>
        <p:nvSpPr>
          <p:cNvPr id="7" name="TextBox 6"/>
          <p:cNvSpPr txBox="1">
            <a:spLocks noChangeArrowheads="1"/>
          </p:cNvSpPr>
          <p:nvPr/>
        </p:nvSpPr>
        <p:spPr bwMode="auto">
          <a:xfrm>
            <a:off x="1295400" y="2003425"/>
            <a:ext cx="7806188" cy="3046988"/>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2400" dirty="0">
                <a:solidFill>
                  <a:srgbClr val="FFFFFF"/>
                </a:solidFill>
                <a:latin typeface="Calibri" charset="0"/>
              </a:rPr>
              <a:t>Understand the significance of exploratory talk</a:t>
            </a:r>
          </a:p>
          <a:p>
            <a:pPr marL="742950" indent="-742950">
              <a:buFont typeface="Calibri" charset="0"/>
              <a:buAutoNum type="arabicPeriod"/>
            </a:pPr>
            <a:r>
              <a:rPr lang="en-US" sz="2400" dirty="0">
                <a:solidFill>
                  <a:srgbClr val="FFFFFF"/>
                </a:solidFill>
                <a:latin typeface="Calibri" charset="0"/>
              </a:rPr>
              <a:t>Model good talk – eg </a:t>
            </a:r>
            <a:r>
              <a:rPr lang="en-US" sz="2400" dirty="0" smtClean="0">
                <a:solidFill>
                  <a:srgbClr val="FFFFFF"/>
                </a:solidFill>
                <a:latin typeface="Calibri" charset="0"/>
              </a:rPr>
              <a:t>connectives</a:t>
            </a:r>
            <a:endParaRPr lang="en-US" sz="2400" dirty="0">
              <a:solidFill>
                <a:srgbClr val="FFFFFF"/>
              </a:solidFill>
              <a:latin typeface="Calibri" charset="0"/>
            </a:endParaRPr>
          </a:p>
          <a:p>
            <a:pPr marL="742950" indent="-742950">
              <a:buFont typeface="Calibri" charset="0"/>
              <a:buAutoNum type="arabicPeriod"/>
            </a:pPr>
            <a:r>
              <a:rPr lang="en-US" sz="2400" dirty="0">
                <a:solidFill>
                  <a:srgbClr val="FFFFFF"/>
                </a:solidFill>
                <a:latin typeface="Calibri" charset="0"/>
              </a:rPr>
              <a:t>Re-think </a:t>
            </a:r>
            <a:r>
              <a:rPr lang="en-US" sz="2400" dirty="0" smtClean="0">
                <a:solidFill>
                  <a:srgbClr val="FFFFFF"/>
                </a:solidFill>
                <a:latin typeface="Calibri" charset="0"/>
              </a:rPr>
              <a:t>questioning – ‘why </a:t>
            </a:r>
            <a:r>
              <a:rPr lang="en-US" sz="2400" dirty="0">
                <a:solidFill>
                  <a:srgbClr val="FFFFFF"/>
                </a:solidFill>
                <a:latin typeface="Calibri" charset="0"/>
              </a:rPr>
              <a:t>&amp; </a:t>
            </a:r>
            <a:r>
              <a:rPr lang="en-US" sz="2400" dirty="0" smtClean="0">
                <a:solidFill>
                  <a:srgbClr val="FFFFFF"/>
                </a:solidFill>
                <a:latin typeface="Calibri" charset="0"/>
              </a:rPr>
              <a:t>how’, thinking time, and no-hands-up</a:t>
            </a:r>
          </a:p>
          <a:p>
            <a:pPr marL="742950" indent="-742950">
              <a:buFont typeface="Calibri" charset="0"/>
              <a:buAutoNum type="arabicPeriod"/>
            </a:pPr>
            <a:r>
              <a:rPr lang="en-US" sz="2400" dirty="0" smtClean="0">
                <a:solidFill>
                  <a:srgbClr val="FFFFFF"/>
                </a:solidFill>
                <a:latin typeface="Calibri" charset="0"/>
              </a:rPr>
              <a:t>Consciously vary groupings</a:t>
            </a:r>
          </a:p>
          <a:p>
            <a:pPr marL="742950" indent="-742950">
              <a:buFont typeface="Calibri" charset="0"/>
              <a:buAutoNum type="arabicPeriod"/>
            </a:pPr>
            <a:r>
              <a:rPr lang="en-US" sz="2400" dirty="0">
                <a:solidFill>
                  <a:srgbClr val="FFFFFF"/>
                </a:solidFill>
                <a:latin typeface="Calibri" charset="0"/>
              </a:rPr>
              <a:t>Get </a:t>
            </a:r>
            <a:r>
              <a:rPr lang="en-US" sz="2400" dirty="0" smtClean="0">
                <a:solidFill>
                  <a:srgbClr val="FFFFFF"/>
                </a:solidFill>
                <a:latin typeface="Calibri" charset="0"/>
              </a:rPr>
              <a:t>conversation </a:t>
            </a:r>
            <a:r>
              <a:rPr lang="en-US" sz="2400" dirty="0">
                <a:solidFill>
                  <a:srgbClr val="FFFFFF"/>
                </a:solidFill>
                <a:latin typeface="Calibri" charset="0"/>
              </a:rPr>
              <a:t>into the school culture</a:t>
            </a:r>
          </a:p>
          <a:p>
            <a:pPr marL="742950" indent="-742950">
              <a:buFont typeface="Calibri" charset="0"/>
              <a:buAutoNum type="arabicPeriod"/>
            </a:pPr>
            <a:endParaRPr lang="en-US" sz="2400" dirty="0">
              <a:solidFill>
                <a:srgbClr val="FFFFFF"/>
              </a:solidFill>
              <a:latin typeface="Calibri" charset="0"/>
            </a:endParaRPr>
          </a:p>
          <a:p>
            <a:pPr marL="742950" indent="-742950"/>
            <a:endParaRPr lang="en-US" sz="2400" dirty="0">
              <a:solidFill>
                <a:srgbClr val="FFFFFF"/>
              </a:solidFill>
              <a:latin typeface="Calibri" charset="0"/>
            </a:endParaRPr>
          </a:p>
        </p:txBody>
      </p:sp>
    </p:spTree>
    <p:extLst>
      <p:ext uri="{BB962C8B-B14F-4D97-AF65-F5344CB8AC3E}">
        <p14:creationId xmlns:p14="http://schemas.microsoft.com/office/powerpoint/2010/main" val="2902610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p:tgtEl>
                                          <p:spTgt spid="10">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additive="base">
                                        <p:cTn id="18" dur="500"/>
                                        <p:tgtEl>
                                          <p:spTgt spid="10">
                                            <p:txEl>
                                              <p:pRg st="1" end="1"/>
                                            </p:txEl>
                                          </p:spTgt>
                                        </p:tgtEl>
                                        <p:attrNameLst>
                                          <p:attrName>ppt_x</p:attrName>
                                        </p:attrNameLst>
                                      </p:cBhvr>
                                      <p:tavLst>
                                        <p:tav tm="0">
                                          <p:val>
                                            <p:strVal val="#ppt_x-#ppt_w*1.125000"/>
                                          </p:val>
                                        </p:tav>
                                        <p:tav tm="100000">
                                          <p:val>
                                            <p:strVal val="#ppt_x"/>
                                          </p:val>
                                        </p:tav>
                                      </p:tavLst>
                                    </p:anim>
                                    <p:animEffect transition="in" filter="wipe(right)">
                                      <p:cBhvr>
                                        <p:cTn id="19" dur="500"/>
                                        <p:tgtEl>
                                          <p:spTgt spid="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additive="base">
                                        <p:cTn id="24" dur="500"/>
                                        <p:tgtEl>
                                          <p:spTgt spid="10">
                                            <p:txEl>
                                              <p:pRg st="2" end="2"/>
                                            </p:txEl>
                                          </p:spTgt>
                                        </p:tgtEl>
                                        <p:attrNameLst>
                                          <p:attrName>ppt_x</p:attrName>
                                        </p:attrNameLst>
                                      </p:cBhvr>
                                      <p:tavLst>
                                        <p:tav tm="0">
                                          <p:val>
                                            <p:strVal val="#ppt_x-#ppt_w*1.125000"/>
                                          </p:val>
                                        </p:tav>
                                        <p:tav tm="100000">
                                          <p:val>
                                            <p:strVal val="#ppt_x"/>
                                          </p:val>
                                        </p:tav>
                                      </p:tavLst>
                                    </p:anim>
                                    <p:animEffect transition="in" filter="wipe(right)">
                                      <p:cBhvr>
                                        <p:cTn id="2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5"/>
      <p:bldP spid="7" grpId="0" bldLvl="3"/>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1676400" y="2362200"/>
            <a:ext cx="7162800" cy="3970338"/>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a:solidFill>
                  <a:srgbClr val="FFFFFF"/>
                </a:solidFill>
                <a:latin typeface="Calibri" charset="0"/>
              </a:rPr>
              <a:t>Teach reading – scanning, skimming, analysis</a:t>
            </a:r>
          </a:p>
          <a:p>
            <a:pPr marL="742950" indent="-742950">
              <a:buFont typeface="Calibri" charset="0"/>
              <a:buAutoNum type="arabicPeriod"/>
            </a:pPr>
            <a:r>
              <a:rPr lang="en-US" sz="3600">
                <a:solidFill>
                  <a:srgbClr val="FFFFFF"/>
                </a:solidFill>
                <a:latin typeface="Calibri" charset="0"/>
              </a:rPr>
              <a:t>Read aloud and display</a:t>
            </a:r>
          </a:p>
          <a:p>
            <a:pPr marL="742950" indent="-742950">
              <a:buFont typeface="Calibri" charset="0"/>
              <a:buAutoNum type="arabicPeriod"/>
            </a:pPr>
            <a:r>
              <a:rPr lang="en-US" sz="3600">
                <a:solidFill>
                  <a:srgbClr val="FFFFFF"/>
                </a:solidFill>
                <a:latin typeface="Calibri" charset="0"/>
              </a:rPr>
              <a:t>Teach key vocabulary</a:t>
            </a:r>
          </a:p>
          <a:p>
            <a:pPr marL="742950" indent="-742950">
              <a:buFont typeface="Calibri" charset="0"/>
              <a:buAutoNum type="arabicPeriod"/>
            </a:pPr>
            <a:r>
              <a:rPr lang="en-US" sz="3600">
                <a:solidFill>
                  <a:srgbClr val="FFFFFF"/>
                </a:solidFill>
                <a:latin typeface="Calibri" charset="0"/>
              </a:rPr>
              <a:t>Demystify spelling</a:t>
            </a:r>
          </a:p>
          <a:p>
            <a:pPr marL="742950" indent="-742950">
              <a:buFont typeface="Calibri" charset="0"/>
              <a:buAutoNum type="arabicPeriod"/>
            </a:pPr>
            <a:r>
              <a:rPr lang="en-US" sz="3600">
                <a:solidFill>
                  <a:srgbClr val="FFFFFF"/>
                </a:solidFill>
                <a:latin typeface="Calibri" charset="0"/>
              </a:rPr>
              <a:t>Teach research, not FOFO</a:t>
            </a:r>
          </a:p>
          <a:p>
            <a:pPr marL="742950" indent="-742950"/>
            <a:endParaRPr lang="en-US" sz="3600">
              <a:solidFill>
                <a:srgbClr val="FFFFFF"/>
              </a:solidFill>
              <a:latin typeface="Calibri" charset="0"/>
            </a:endParaRPr>
          </a:p>
        </p:txBody>
      </p:sp>
      <p:pic>
        <p:nvPicPr>
          <p:cNvPr id="90116" name="Picture 4"/>
          <p:cNvPicPr>
            <a:picLocks noChangeAspect="1" noChangeArrowheads="1"/>
          </p:cNvPicPr>
          <p:nvPr/>
        </p:nvPicPr>
        <p:blipFill>
          <a:blip r:embed="rId3"/>
          <a:srcRect/>
          <a:stretch>
            <a:fillRect/>
          </a:stretch>
        </p:blipFill>
        <p:spPr bwMode="auto">
          <a:xfrm>
            <a:off x="0" y="0"/>
            <a:ext cx="1905000" cy="1905000"/>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9564" name="Document" r:id="rId4" imgW="6238240" imgH="3919220" progId="Word.Document.8">
                  <p:embed/>
                </p:oleObj>
              </mc:Choice>
              <mc:Fallback>
                <p:oleObj name="Document" r:id="rId4" imgW="6238240" imgH="39192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DEMO</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9598751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8916"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SKIMMING</a:t>
            </a:r>
          </a:p>
        </p:txBody>
      </p:sp>
      <p:pic>
        <p:nvPicPr>
          <p:cNvPr id="38917"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39940" name="Text Box 4"/>
          <p:cNvSpPr txBox="1">
            <a:spLocks noChangeArrowheads="1"/>
          </p:cNvSpPr>
          <p:nvPr/>
        </p:nvSpPr>
        <p:spPr bwMode="auto">
          <a:xfrm>
            <a:off x="1371600" y="609600"/>
            <a:ext cx="6705600" cy="6124575"/>
          </a:xfrm>
          <a:prstGeom prst="rect">
            <a:avLst/>
          </a:prstGeom>
          <a:noFill/>
          <a:ln w="9525">
            <a:noFill/>
            <a:miter lim="800000"/>
            <a:headEnd/>
            <a:tailEnd/>
          </a:ln>
        </p:spPr>
        <p:txBody>
          <a:bodyPr>
            <a:prstTxWarp prst="textNoShape">
              <a:avLst/>
            </a:prstTxWarp>
            <a:spAutoFit/>
          </a:bodyPr>
          <a:lstStyle/>
          <a:p>
            <a:r>
              <a:rPr lang="en-GB" sz="2800" dirty="0">
                <a:solidFill>
                  <a:srgbClr val="FFFFFF"/>
                </a:solidFill>
                <a:latin typeface="Comic Sans MS" charset="0"/>
                <a:ea typeface="Comic Sans MS" charset="0"/>
                <a:cs typeface="Comic Sans MS" charset="0"/>
              </a:rPr>
              <a:t>The climate of the Earth is always changing. In the past it has altered as a result of natural causes. Nowadays, however, the term climate change is generally used when referring to changes in our climate which have been identified since the early part of the 1900's . The changes we've seen over recent years and those which are predicted over the next 80 years are thought to be mainly as a result of human behaviour rather than due to natural changes in the atmosphere. </a:t>
            </a:r>
          </a:p>
          <a:p>
            <a:r>
              <a:rPr lang="en-GB" sz="2800" dirty="0">
                <a:solidFill>
                  <a:srgbClr val="FFFFFF"/>
                </a:solidFill>
                <a:latin typeface="Comic Sans MS" charset="0"/>
                <a:ea typeface="Comic Sans MS" charset="0"/>
                <a:cs typeface="Comic Sans MS" charset="0"/>
              </a:rPr>
              <a:t> </a:t>
            </a:r>
            <a:endParaRPr lang="en-GB" sz="28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0964" name="Text Box 4"/>
          <p:cNvSpPr txBox="1">
            <a:spLocks noChangeArrowheads="1"/>
          </p:cNvSpPr>
          <p:nvPr/>
        </p:nvSpPr>
        <p:spPr bwMode="auto">
          <a:xfrm>
            <a:off x="1371600" y="1219200"/>
            <a:ext cx="6705600" cy="5078413"/>
          </a:xfrm>
          <a:prstGeom prst="rect">
            <a:avLst/>
          </a:prstGeom>
          <a:noFill/>
          <a:ln w="9525">
            <a:noFill/>
            <a:miter lim="800000"/>
            <a:headEnd/>
            <a:tailEnd/>
          </a:ln>
        </p:spPr>
        <p:txBody>
          <a:bodyPr>
            <a:prstTxWarp prst="textNoShape">
              <a:avLst/>
            </a:prstTxWarp>
            <a:spAutoFit/>
          </a:bodyPr>
          <a:lstStyle/>
          <a:p>
            <a:r>
              <a:rPr lang="en-US" sz="3600" dirty="0">
                <a:solidFill>
                  <a:srgbClr val="FFFFFF"/>
                </a:solidFill>
                <a:latin typeface="Comic Sans MS" charset="0"/>
                <a:ea typeface="Comic Sans MS" charset="0"/>
                <a:cs typeface="Comic Sans MS" charset="0"/>
              </a:rPr>
              <a:t>The best treatment for mouth ulcers. Gargle with salt water. You should find that it works a treat. Salt is cheap and easy to get hold of and we all have it at home, so no need to splash out and spend lots of money on expensive mouth ulcer creams.</a:t>
            </a:r>
            <a:r>
              <a:rPr lang="en-GB" sz="3600" dirty="0">
                <a:solidFill>
                  <a:srgbClr val="FFFFFF"/>
                </a:solidFill>
                <a:latin typeface="Comic Sans MS" charset="0"/>
                <a:ea typeface="Comic Sans MS" charset="0"/>
                <a:cs typeface="Comic Sans MS" charset="0"/>
              </a:rPr>
              <a:t> </a:t>
            </a:r>
            <a:endParaRPr lang="en-GB" sz="36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0964" name="Text Box 4"/>
          <p:cNvSpPr txBox="1">
            <a:spLocks noChangeArrowheads="1"/>
          </p:cNvSpPr>
          <p:nvPr/>
        </p:nvSpPr>
        <p:spPr bwMode="auto">
          <a:xfrm>
            <a:off x="1600200" y="2971800"/>
            <a:ext cx="6705600" cy="646331"/>
          </a:xfrm>
          <a:prstGeom prst="rect">
            <a:avLst/>
          </a:prstGeom>
          <a:noFill/>
          <a:ln w="9525">
            <a:noFill/>
            <a:miter lim="800000"/>
            <a:headEnd/>
            <a:tailEnd/>
          </a:ln>
        </p:spPr>
        <p:txBody>
          <a:bodyPr>
            <a:prstTxWarp prst="textNoShape">
              <a:avLst/>
            </a:prstTxWarp>
            <a:spAutoFit/>
          </a:bodyPr>
          <a:lstStyle/>
          <a:p>
            <a:r>
              <a:rPr lang="en-GB" sz="3600" dirty="0" smtClean="0">
                <a:solidFill>
                  <a:srgbClr val="FFFFFF"/>
                </a:solidFill>
                <a:latin typeface="Comic Sans MS" charset="0"/>
                <a:ea typeface="Comic Sans MS" charset="0"/>
                <a:cs typeface="Comic Sans MS" charset="0"/>
              </a:rPr>
              <a:t>Lexical </a:t>
            </a:r>
            <a:r>
              <a:rPr lang="en-GB" sz="3600" dirty="0" err="1" smtClean="0">
                <a:solidFill>
                  <a:srgbClr val="FFFFFF"/>
                </a:solidFill>
                <a:latin typeface="Comic Sans MS" charset="0"/>
                <a:ea typeface="Comic Sans MS" charset="0"/>
                <a:cs typeface="Comic Sans MS" charset="0"/>
              </a:rPr>
              <a:t>v</a:t>
            </a:r>
            <a:r>
              <a:rPr lang="en-GB" sz="3600" dirty="0" smtClean="0">
                <a:solidFill>
                  <a:srgbClr val="FFFFFF"/>
                </a:solidFill>
                <a:latin typeface="Comic Sans MS" charset="0"/>
                <a:ea typeface="Comic Sans MS" charset="0"/>
                <a:cs typeface="Comic Sans MS" charset="0"/>
              </a:rPr>
              <a:t> Grammatical Words</a:t>
            </a:r>
            <a:endParaRPr lang="en-GB" sz="36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924300" y="2802078"/>
            <a:ext cx="1295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934200" y="3751122"/>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638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95536" y="1600924"/>
            <a:ext cx="8458200" cy="2215991"/>
          </a:xfrm>
          <a:prstGeom prst="rect">
            <a:avLst/>
          </a:prstGeom>
          <a:noFill/>
          <a:ln w="9525">
            <a:noFill/>
            <a:miter lim="800000"/>
            <a:headEnd/>
            <a:tailEnd/>
          </a:ln>
        </p:spPr>
        <p:txBody>
          <a:bodyPr wrap="square">
            <a:prstTxWarp prst="textNoShape">
              <a:avLst/>
            </a:prstTxWarp>
            <a:spAutoFit/>
          </a:bodyPr>
          <a:lstStyle/>
          <a:p>
            <a:pPr algn="ctr"/>
            <a:r>
              <a:rPr lang="en-US" sz="13800" dirty="0" smtClean="0">
                <a:solidFill>
                  <a:srgbClr val="FFFFFF"/>
                </a:solidFill>
                <a:latin typeface="Calibri" charset="0"/>
              </a:rPr>
              <a:t>WHAT</a:t>
            </a:r>
            <a:endParaRPr lang="en-US" sz="13800" dirty="0">
              <a:solidFill>
                <a:srgbClr val="FFFFFF"/>
              </a:solidFill>
              <a:latin typeface="Calibri" charset="0"/>
            </a:endParaRPr>
          </a:p>
        </p:txBody>
      </p: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22026654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934200" y="3751122"/>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638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779322"/>
            <a:ext cx="23622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62000" y="2133600"/>
            <a:ext cx="1905000" cy="55763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867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
        <p:nvSpPr>
          <p:cNvPr id="4" name="Rectangle 3"/>
          <p:cNvSpPr/>
          <p:nvPr/>
        </p:nvSpPr>
        <p:spPr>
          <a:xfrm>
            <a:off x="1295400" y="779322"/>
            <a:ext cx="2895600" cy="879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1659078"/>
            <a:ext cx="4953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295400" y="2514600"/>
            <a:ext cx="518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86200" y="2133600"/>
            <a:ext cx="5181600" cy="381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95400" y="3276600"/>
            <a:ext cx="13716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2802078"/>
            <a:ext cx="2590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752600" y="3751122"/>
            <a:ext cx="45720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295400" y="4225644"/>
            <a:ext cx="6477000" cy="12607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219700" y="2989122"/>
            <a:ext cx="8763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048000" y="3276600"/>
            <a:ext cx="47244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14600" y="5486400"/>
            <a:ext cx="52578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295400" y="5926278"/>
            <a:ext cx="5791200" cy="47452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1988"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charset="0"/>
              <a:ea typeface="Times" charset="0"/>
              <a:cs typeface="Times" charset="0"/>
            </a:endParaRPr>
          </a:p>
          <a:p>
            <a:r>
              <a:rPr lang="en-GB" sz="2800" b="1" dirty="0">
                <a:solidFill>
                  <a:srgbClr val="FFFFFF"/>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3012"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SCANNING</a:t>
            </a:r>
          </a:p>
        </p:txBody>
      </p:sp>
      <p:pic>
        <p:nvPicPr>
          <p:cNvPr id="43013"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28675" name="Text Box 3"/>
          <p:cNvSpPr txBox="1">
            <a:spLocks noChangeArrowheads="1"/>
          </p:cNvSpPr>
          <p:nvPr/>
        </p:nvSpPr>
        <p:spPr bwMode="auto">
          <a:xfrm>
            <a:off x="1371600" y="1676400"/>
            <a:ext cx="6705600" cy="4032250"/>
          </a:xfrm>
          <a:prstGeom prst="rect">
            <a:avLst/>
          </a:prstGeom>
          <a:noFill/>
          <a:ln w="9525">
            <a:noFill/>
            <a:miter lim="800000"/>
            <a:headEnd/>
            <a:tailEnd/>
          </a:ln>
        </p:spPr>
        <p:txBody>
          <a:bodyPr>
            <a:prstTxWarp prst="textNoShape">
              <a:avLst/>
            </a:prstTxWarp>
            <a:spAutoFit/>
          </a:bodyPr>
          <a:lstStyle/>
          <a:p>
            <a:pPr marL="514350" indent="-514350">
              <a:buFont typeface="Calibri" charset="0"/>
              <a:buAutoNum type="arabicPeriod"/>
            </a:pPr>
            <a:r>
              <a:rPr lang="en-GB" sz="3200" b="1" dirty="0">
                <a:solidFill>
                  <a:srgbClr val="FFFFFF"/>
                </a:solidFill>
                <a:latin typeface="Comic Sans MS" charset="0"/>
                <a:ea typeface="Times" charset="0"/>
                <a:cs typeface="Times" charset="0"/>
              </a:rPr>
              <a:t>Where </a:t>
            </a:r>
            <a:r>
              <a:rPr lang="en-GB" sz="3200" dirty="0">
                <a:solidFill>
                  <a:srgbClr val="FFFFFF"/>
                </a:solidFill>
                <a:latin typeface="Comic Sans MS" charset="0"/>
                <a:ea typeface="Times" charset="0"/>
                <a:cs typeface="Times" charset="0"/>
              </a:rPr>
              <a:t>did the first cell phones begin?</a:t>
            </a:r>
          </a:p>
          <a:p>
            <a:pPr marL="514350" indent="-514350">
              <a:buFont typeface="Calibri" charset="0"/>
              <a:buAutoNum type="arabicPeriod"/>
            </a:pPr>
            <a:r>
              <a:rPr lang="en-GB" sz="3200" dirty="0">
                <a:solidFill>
                  <a:srgbClr val="FFFFFF"/>
                </a:solidFill>
                <a:latin typeface="Comic Sans MS" charset="0"/>
                <a:ea typeface="Times" charset="0"/>
                <a:cs typeface="Times" charset="0"/>
              </a:rPr>
              <a:t>Name </a:t>
            </a:r>
            <a:r>
              <a:rPr lang="en-GB" sz="3200" b="1" dirty="0">
                <a:solidFill>
                  <a:srgbClr val="FFFFFF"/>
                </a:solidFill>
                <a:latin typeface="Comic Sans MS" charset="0"/>
                <a:ea typeface="Times" charset="0"/>
                <a:cs typeface="Times" charset="0"/>
              </a:rPr>
              <a:t>2 other features </a:t>
            </a:r>
            <a:r>
              <a:rPr lang="en-GB" sz="3200" dirty="0">
                <a:solidFill>
                  <a:srgbClr val="FFFFFF"/>
                </a:solidFill>
                <a:latin typeface="Comic Sans MS" charset="0"/>
                <a:ea typeface="Times" charset="0"/>
                <a:cs typeface="Times" charset="0"/>
              </a:rPr>
              <a:t>that started to be included in phones</a:t>
            </a:r>
          </a:p>
          <a:p>
            <a:pPr marL="514350" indent="-514350">
              <a:buFont typeface="Calibri" charset="0"/>
              <a:buAutoNum type="arabicPeriod"/>
            </a:pPr>
            <a:r>
              <a:rPr lang="en-GB" sz="3200" dirty="0">
                <a:solidFill>
                  <a:srgbClr val="FFFFFF"/>
                </a:solidFill>
                <a:latin typeface="Comic Sans MS" charset="0"/>
                <a:ea typeface="Times" charset="0"/>
                <a:cs typeface="Times" charset="0"/>
              </a:rPr>
              <a:t>Why are cell phones especially useful in </a:t>
            </a:r>
            <a:r>
              <a:rPr lang="en-GB" sz="3200" b="1" dirty="0">
                <a:solidFill>
                  <a:srgbClr val="FFFFFF"/>
                </a:solidFill>
                <a:latin typeface="Comic Sans MS" charset="0"/>
                <a:ea typeface="Times" charset="0"/>
                <a:cs typeface="Times" charset="0"/>
              </a:rPr>
              <a:t>some countries</a:t>
            </a:r>
            <a:r>
              <a:rPr lang="en-GB" sz="3200" dirty="0">
                <a:solidFill>
                  <a:srgbClr val="FFFFFF"/>
                </a:solidFill>
                <a:latin typeface="Comic Sans MS" charset="0"/>
                <a:ea typeface="Times" charset="0"/>
                <a:cs typeface="Times" charset="0"/>
              </a:rPr>
              <a:t>?</a:t>
            </a:r>
          </a:p>
          <a:p>
            <a:pPr marL="514350" indent="-514350"/>
            <a:endParaRPr lang="en-GB" sz="3200" dirty="0">
              <a:solidFill>
                <a:srgbClr val="FFFFFF"/>
              </a:solidFill>
              <a:latin typeface="Comic Sans MS" charset="0"/>
              <a:ea typeface="Times" charset="0"/>
              <a:cs typeface="Times"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slide(fromLeft)">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slide(fromLeft)">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slide(fromLeft)">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 Box 4"/>
          <p:cNvSpPr txBox="1">
            <a:spLocks noChangeArrowheads="1"/>
          </p:cNvSpPr>
          <p:nvPr/>
        </p:nvSpPr>
        <p:spPr bwMode="auto">
          <a:xfrm>
            <a:off x="1295400" y="838200"/>
            <a:ext cx="6705600" cy="5016500"/>
          </a:xfrm>
          <a:prstGeom prst="rect">
            <a:avLst/>
          </a:prstGeom>
          <a:noFill/>
          <a:ln w="9525">
            <a:noFill/>
            <a:miter lim="800000"/>
            <a:headEnd/>
            <a:tailEnd/>
          </a:ln>
        </p:spPr>
        <p:txBody>
          <a:bodyPr>
            <a:prstTxWarp prst="textNoShape">
              <a:avLst/>
            </a:prstTxWarp>
            <a:spAutoFit/>
          </a:bodyPr>
          <a:lstStyle/>
          <a:p>
            <a:r>
              <a:rPr lang="en-US" sz="2000" b="1" dirty="0">
                <a:solidFill>
                  <a:srgbClr val="FFFFFF"/>
                </a:solidFill>
                <a:latin typeface="Calibri" charset="0"/>
              </a:rPr>
              <a:t>Cellular telephones</a:t>
            </a:r>
          </a:p>
          <a:p>
            <a:endParaRPr lang="en-US" sz="2000" b="1" dirty="0">
              <a:solidFill>
                <a:srgbClr val="FFFFFF"/>
              </a:solidFill>
              <a:latin typeface="Calibri" charset="0"/>
            </a:endParaRPr>
          </a:p>
          <a:p>
            <a:r>
              <a:rPr lang="en-US" sz="2000" dirty="0">
                <a:solidFill>
                  <a:srgbClr val="FFFFFF"/>
                </a:solidFill>
                <a:latin typeface="Calibri" charset="0"/>
              </a:rPr>
              <a:t> The first cellular telephone system began operation in Tokyo in 1979, and the first U.S. system began operation in 1983 in Chicago. A camera phone is a cellular phone that also has picture taking capabilities. Some camera phones have the capability to send these photos to another cellular phone or computer. Advances in digital technology and microelectronics has led to the inclusion of unrelated applications in cellular telephones, such as alarm clocks, calculators, Internet browsers, and voice memos for recording short verbal reminders, while at the same time making such telephones vulnerable to certain software viruses. In many countries with inadequate wire-based telephone networks, cellular telephone systems have provided a means of more quickly establishing a national telecommunications network.</a:t>
            </a:r>
            <a:endParaRPr lang="en-GB" sz="2000" b="1" dirty="0">
              <a:solidFill>
                <a:srgbClr val="FFFFFF"/>
              </a:solidFill>
              <a:latin typeface="Comic Sans MS" charset="0"/>
              <a:ea typeface="Times" charset="0"/>
              <a:cs typeface="Times" charset="0"/>
            </a:endParaRPr>
          </a:p>
        </p:txBody>
      </p:sp>
      <p:sp>
        <p:nvSpPr>
          <p:cNvPr id="45059" name="TextBox 4"/>
          <p:cNvSpPr txBox="1">
            <a:spLocks noChangeArrowheads="1"/>
          </p:cNvSpPr>
          <p:nvPr/>
        </p:nvSpPr>
        <p:spPr bwMode="auto">
          <a:xfrm>
            <a:off x="6553200" y="147638"/>
            <a:ext cx="2209800" cy="1016000"/>
          </a:xfrm>
          <a:prstGeom prst="rect">
            <a:avLst/>
          </a:prstGeom>
          <a:noFill/>
          <a:ln w="38100" cmpd="dbl">
            <a:solidFill>
              <a:schemeClr val="bg2"/>
            </a:solidFill>
            <a:miter lim="800000"/>
            <a:headEnd/>
            <a:tailEnd/>
          </a:ln>
        </p:spPr>
        <p:txBody>
          <a:bodyPr>
            <a:prstTxWarp prst="textNoShape">
              <a:avLst/>
            </a:prstTxWarp>
            <a:spAutoFit/>
          </a:bodyPr>
          <a:lstStyle/>
          <a:p>
            <a:pPr algn="r"/>
            <a:r>
              <a:rPr lang="en-US" sz="2000" dirty="0">
                <a:solidFill>
                  <a:srgbClr val="FFFFFF"/>
                </a:solidFill>
                <a:latin typeface="Calibri" charset="0"/>
              </a:rPr>
              <a:t>Where begin? </a:t>
            </a:r>
          </a:p>
          <a:p>
            <a:pPr algn="r"/>
            <a:r>
              <a:rPr lang="en-US" sz="2000" dirty="0">
                <a:solidFill>
                  <a:srgbClr val="FFFFFF"/>
                </a:solidFill>
                <a:latin typeface="Calibri" charset="0"/>
              </a:rPr>
              <a:t>Two features? </a:t>
            </a:r>
          </a:p>
          <a:p>
            <a:pPr algn="r"/>
            <a:r>
              <a:rPr lang="en-US" sz="2000" dirty="0">
                <a:solidFill>
                  <a:srgbClr val="FFFFFF"/>
                </a:solidFill>
                <a:latin typeface="Calibri" charset="0"/>
              </a:rPr>
              <a:t>Some countries?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slide(fromLeft)">
                                      <p:cBhvr>
                                        <p:cTn id="7" dur="500"/>
                                        <p:tgtEl>
                                          <p:spTgt spid="9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6083"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ea typeface="ＭＳ Ｐゴシック" charset="-128"/>
                <a:cs typeface="ＭＳ Ｐゴシック" charset="-128"/>
              </a:rPr>
              <a:t>CLOSE READING</a:t>
            </a:r>
          </a:p>
        </p:txBody>
      </p:sp>
      <p:pic>
        <p:nvPicPr>
          <p:cNvPr id="46084"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47107" name="Picture 2" descr="HDD:Users:geoffbarton:Desktop:Picture 5.png"/>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0-03-04 at 06.06.09.png"/>
          <p:cNvPicPr>
            <a:picLocks noChangeAspect="1"/>
          </p:cNvPicPr>
          <p:nvPr/>
        </p:nvPicPr>
        <p:blipFill>
          <a:blip r:embed="rId3"/>
          <a:srcRect/>
          <a:stretch>
            <a:fillRect/>
          </a:stretch>
        </p:blipFill>
        <p:spPr bwMode="auto">
          <a:xfrm>
            <a:off x="228600" y="457200"/>
            <a:ext cx="5943600" cy="3133725"/>
          </a:xfrm>
          <a:prstGeom prst="rect">
            <a:avLst/>
          </a:prstGeom>
          <a:noFill/>
          <a:ln w="9525">
            <a:noFill/>
            <a:miter lim="800000"/>
            <a:headEnd/>
            <a:tailEnd/>
          </a:ln>
        </p:spPr>
      </p:pic>
      <p:pic>
        <p:nvPicPr>
          <p:cNvPr id="6" name="Picture 5"/>
          <p:cNvPicPr>
            <a:picLocks noChangeAspect="1"/>
          </p:cNvPicPr>
          <p:nvPr/>
        </p:nvPicPr>
        <p:blipFill>
          <a:blip r:embed="rId4"/>
          <a:srcRect/>
          <a:stretch>
            <a:fillRect/>
          </a:stretch>
        </p:blipFill>
        <p:spPr bwMode="auto">
          <a:xfrm>
            <a:off x="1371600" y="1676400"/>
            <a:ext cx="3627438" cy="4638675"/>
          </a:xfrm>
          <a:prstGeom prst="rect">
            <a:avLst/>
          </a:prstGeom>
          <a:noFill/>
          <a:ln w="9525">
            <a:noFill/>
            <a:miter lim="800000"/>
            <a:headEnd/>
            <a:tailEnd/>
          </a:ln>
        </p:spPr>
      </p:pic>
      <p:pic>
        <p:nvPicPr>
          <p:cNvPr id="7" name="Picture 6"/>
          <p:cNvPicPr>
            <a:picLocks noChangeAspect="1"/>
          </p:cNvPicPr>
          <p:nvPr/>
        </p:nvPicPr>
        <p:blipFill>
          <a:blip r:embed="rId5"/>
          <a:srcRect/>
          <a:stretch>
            <a:fillRect/>
          </a:stretch>
        </p:blipFill>
        <p:spPr bwMode="auto">
          <a:xfrm>
            <a:off x="4876800" y="2514600"/>
            <a:ext cx="3481388" cy="3494088"/>
          </a:xfrm>
          <a:prstGeom prst="rect">
            <a:avLst/>
          </a:prstGeom>
          <a:noFill/>
          <a:ln w="9525">
            <a:noFill/>
            <a:miter lim="800000"/>
            <a:headEnd/>
            <a:tailEnd/>
          </a:ln>
        </p:spPr>
      </p:pic>
      <p:pic>
        <p:nvPicPr>
          <p:cNvPr id="8" name="Picture 7"/>
          <p:cNvPicPr>
            <a:picLocks noChangeAspect="1"/>
          </p:cNvPicPr>
          <p:nvPr/>
        </p:nvPicPr>
        <p:blipFill>
          <a:blip r:embed="rId6"/>
          <a:srcRect/>
          <a:stretch>
            <a:fillRect/>
          </a:stretch>
        </p:blipFill>
        <p:spPr bwMode="auto">
          <a:xfrm>
            <a:off x="5105400" y="762000"/>
            <a:ext cx="3556000" cy="3505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lide(fromBottom)">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95536" y="1600924"/>
            <a:ext cx="8458200" cy="2215991"/>
          </a:xfrm>
          <a:prstGeom prst="rect">
            <a:avLst/>
          </a:prstGeom>
          <a:noFill/>
          <a:ln w="9525">
            <a:noFill/>
            <a:miter lim="800000"/>
            <a:headEnd/>
            <a:tailEnd/>
          </a:ln>
        </p:spPr>
        <p:txBody>
          <a:bodyPr wrap="square">
            <a:prstTxWarp prst="textNoShape">
              <a:avLst/>
            </a:prstTxWarp>
            <a:spAutoFit/>
          </a:bodyPr>
          <a:lstStyle/>
          <a:p>
            <a:pPr algn="ctr"/>
            <a:r>
              <a:rPr lang="en-US" sz="13800" dirty="0" smtClean="0">
                <a:solidFill>
                  <a:srgbClr val="FFFFFF"/>
                </a:solidFill>
                <a:latin typeface="Calibri" charset="0"/>
              </a:rPr>
              <a:t>HOW</a:t>
            </a:r>
            <a:endParaRPr lang="en-US" sz="13800" dirty="0">
              <a:solidFill>
                <a:srgbClr val="FFFFFF"/>
              </a:solidFill>
              <a:latin typeface="Calibri" charset="0"/>
            </a:endParaRPr>
          </a:p>
        </p:txBody>
      </p: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3899053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46083" name="Title 4"/>
          <p:cNvSpPr>
            <a:spLocks noGrp="1"/>
          </p:cNvSpPr>
          <p:nvPr>
            <p:ph type="ctrTitle"/>
          </p:nvPr>
        </p:nvSpPr>
        <p:spPr>
          <a:xfrm>
            <a:off x="762000" y="3097213"/>
            <a:ext cx="7620000" cy="1470025"/>
          </a:xfrm>
          <a:solidFill>
            <a:schemeClr val="bg1"/>
          </a:solidFill>
        </p:spPr>
        <p:txBody>
          <a:bodyPr/>
          <a:lstStyle/>
          <a:p>
            <a:pPr eaLnBrk="1" hangingPunct="1"/>
            <a:r>
              <a:rPr lang="en-US" dirty="0" smtClean="0"/>
              <a:t>RESEARCH SKILLS</a:t>
            </a:r>
            <a:endParaRPr lang="en-US" dirty="0" smtClean="0">
              <a:ea typeface="ＭＳ Ｐゴシック" charset="-128"/>
              <a:cs typeface="ＭＳ Ｐゴシック" charset="-128"/>
            </a:endParaRPr>
          </a:p>
        </p:txBody>
      </p:sp>
      <p:pic>
        <p:nvPicPr>
          <p:cNvPr id="46084"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2438400"/>
            <a:ext cx="6172200" cy="707886"/>
          </a:xfrm>
          <a:prstGeom prst="rect">
            <a:avLst/>
          </a:prstGeom>
          <a:noFill/>
        </p:spPr>
        <p:txBody>
          <a:bodyPr wrap="square" rtlCol="0">
            <a:spAutoFit/>
          </a:bodyPr>
          <a:lstStyle/>
          <a:p>
            <a:pPr algn="ctr"/>
            <a:r>
              <a:rPr lang="en-US" sz="4000" dirty="0" smtClean="0">
                <a:solidFill>
                  <a:schemeClr val="bg1"/>
                </a:solidFill>
                <a:latin typeface="Chalkduster"/>
                <a:cs typeface="Chalkduster"/>
              </a:rPr>
              <a:t>Research the life of</a:t>
            </a:r>
            <a:endParaRPr lang="en-US" sz="4000" dirty="0">
              <a:solidFill>
                <a:schemeClr val="bg1"/>
              </a:solidFill>
              <a:latin typeface="Chalkduster"/>
              <a:cs typeface="Chalkduster"/>
            </a:endParaRPr>
          </a:p>
        </p:txBody>
      </p:sp>
      <p:sp>
        <p:nvSpPr>
          <p:cNvPr id="4" name="TextBox 3"/>
          <p:cNvSpPr txBox="1"/>
          <p:nvPr/>
        </p:nvSpPr>
        <p:spPr>
          <a:xfrm>
            <a:off x="1600200" y="3146286"/>
            <a:ext cx="6172200" cy="707886"/>
          </a:xfrm>
          <a:prstGeom prst="rect">
            <a:avLst/>
          </a:prstGeom>
          <a:noFill/>
        </p:spPr>
        <p:txBody>
          <a:bodyPr wrap="square" rtlCol="0">
            <a:spAutoFit/>
          </a:bodyPr>
          <a:lstStyle/>
          <a:p>
            <a:pPr algn="ctr"/>
            <a:r>
              <a:rPr lang="en-US" sz="4000" dirty="0" smtClean="0">
                <a:solidFill>
                  <a:schemeClr val="bg1"/>
                </a:solidFill>
                <a:latin typeface="Chalkduster"/>
                <a:cs typeface="Chalkduster"/>
              </a:rPr>
              <a:t>Martin Luther King</a:t>
            </a:r>
            <a:endParaRPr lang="en-US" sz="4000" dirty="0">
              <a:solidFill>
                <a:schemeClr val="bg1"/>
              </a:solidFill>
              <a:latin typeface="Chalkduster"/>
              <a:cs typeface="Chalkduste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500"/>
                                  </p:iterate>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icture 8.png"/>
          <p:cNvPicPr>
            <a:picLocks noChangeAspect="1"/>
          </p:cNvPicPr>
          <p:nvPr/>
        </p:nvPicPr>
        <p:blipFill>
          <a:blip r:embed="rId3"/>
          <a:srcRect/>
          <a:stretch>
            <a:fillRect/>
          </a:stretch>
        </p:blipFill>
        <p:spPr bwMode="auto">
          <a:xfrm>
            <a:off x="990600" y="1905000"/>
            <a:ext cx="7531100" cy="4089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descr="Picture 9.png"/>
          <p:cNvPicPr>
            <a:picLocks noChangeAspect="1"/>
          </p:cNvPicPr>
          <p:nvPr/>
        </p:nvPicPr>
        <p:blipFill>
          <a:blip r:embed="rId3"/>
          <a:srcRect/>
          <a:stretch>
            <a:fillRect/>
          </a:stretch>
        </p:blipFill>
        <p:spPr bwMode="auto">
          <a:xfrm>
            <a:off x="1828800" y="2971800"/>
            <a:ext cx="6515100" cy="939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56323" name="Picture 2" descr="Picture 10.png"/>
          <p:cNvPicPr>
            <a:picLocks noChangeAspect="1"/>
          </p:cNvPicPr>
          <p:nvPr/>
        </p:nvPicPr>
        <p:blipFill>
          <a:blip r:embed="rId4"/>
          <a:srcRect/>
          <a:stretch>
            <a:fillRect/>
          </a:stretch>
        </p:blipFill>
        <p:spPr bwMode="auto">
          <a:xfrm>
            <a:off x="0" y="0"/>
            <a:ext cx="9144000" cy="67881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Picture 11.png"/>
          <p:cNvPicPr>
            <a:picLocks noChangeAspect="1"/>
          </p:cNvPicPr>
          <p:nvPr/>
        </p:nvPicPr>
        <p:blipFill>
          <a:blip r:embed="rId3"/>
          <a:srcRect/>
          <a:stretch>
            <a:fillRect/>
          </a:stretch>
        </p:blipFill>
        <p:spPr bwMode="auto">
          <a:xfrm>
            <a:off x="1371600" y="381000"/>
            <a:ext cx="6035675"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Picture 12.png"/>
          <p:cNvPicPr>
            <a:picLocks noChangeAspect="1"/>
          </p:cNvPicPr>
          <p:nvPr/>
        </p:nvPicPr>
        <p:blipFill>
          <a:blip r:embed="rId3"/>
          <a:srcRect/>
          <a:stretch>
            <a:fillRect/>
          </a:stretch>
        </p:blipFill>
        <p:spPr bwMode="auto">
          <a:xfrm>
            <a:off x="1524000" y="1447800"/>
            <a:ext cx="6565900" cy="4953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Picture 13.png"/>
          <p:cNvPicPr>
            <a:picLocks noChangeAspect="1"/>
          </p:cNvPicPr>
          <p:nvPr/>
        </p:nvPicPr>
        <p:blipFill>
          <a:blip r:embed="rId3"/>
          <a:srcRect/>
          <a:stretch>
            <a:fillRect/>
          </a:stretch>
        </p:blipFill>
        <p:spPr bwMode="auto">
          <a:xfrm>
            <a:off x="228600" y="2209800"/>
            <a:ext cx="9144000" cy="23336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Picture 16.png"/>
          <p:cNvPicPr>
            <a:picLocks noChangeAspect="1"/>
          </p:cNvPicPr>
          <p:nvPr/>
        </p:nvPicPr>
        <p:blipFill>
          <a:blip r:embed="rId3"/>
          <a:srcRect/>
          <a:stretch>
            <a:fillRect/>
          </a:stretch>
        </p:blipFill>
        <p:spPr bwMode="auto">
          <a:xfrm>
            <a:off x="838200" y="0"/>
            <a:ext cx="6613525"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descr="Picture 15.png"/>
          <p:cNvPicPr>
            <a:picLocks noChangeAspect="1"/>
          </p:cNvPicPr>
          <p:nvPr/>
        </p:nvPicPr>
        <p:blipFill>
          <a:blip r:embed="rId3"/>
          <a:srcRect/>
          <a:stretch>
            <a:fillRect/>
          </a:stretch>
        </p:blipFill>
        <p:spPr bwMode="auto">
          <a:xfrm>
            <a:off x="1295400" y="762000"/>
            <a:ext cx="7175500" cy="49657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Structure:</a:t>
            </a: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descr="Picture 5.png"/>
          <p:cNvPicPr>
            <a:picLocks noChangeAspect="1"/>
          </p:cNvPicPr>
          <p:nvPr/>
        </p:nvPicPr>
        <p:blipFill>
          <a:blip r:embed="rId2"/>
          <a:stretch>
            <a:fillRect/>
          </a:stretch>
        </p:blipFill>
        <p:spPr>
          <a:xfrm>
            <a:off x="8072888" y="23895"/>
            <a:ext cx="1028700" cy="2146300"/>
          </a:xfrm>
          <a:prstGeom prst="rect">
            <a:avLst/>
          </a:prstGeom>
        </p:spPr>
      </p:pic>
      <p:sp>
        <p:nvSpPr>
          <p:cNvPr id="10" name="TextBox 9"/>
          <p:cNvSpPr txBox="1"/>
          <p:nvPr/>
        </p:nvSpPr>
        <p:spPr>
          <a:xfrm>
            <a:off x="1547664" y="2060848"/>
            <a:ext cx="8263388" cy="3785652"/>
          </a:xfrm>
          <a:prstGeom prst="rect">
            <a:avLst/>
          </a:prstGeom>
          <a:noFill/>
        </p:spPr>
        <p:txBody>
          <a:bodyPr wrap="square" rtlCol="0">
            <a:spAutoFit/>
          </a:bodyPr>
          <a:lstStyle/>
          <a:p>
            <a:r>
              <a:rPr lang="en-US" sz="2400" dirty="0" smtClean="0">
                <a:solidFill>
                  <a:srgbClr val="FFFFFF"/>
                </a:solidFill>
              </a:rPr>
              <a:t>Session 1: 	Why literacy matters</a:t>
            </a:r>
          </a:p>
          <a:p>
            <a:endParaRPr lang="en-US" sz="2400" dirty="0" smtClean="0">
              <a:solidFill>
                <a:srgbClr val="FFFFFF"/>
              </a:solidFill>
            </a:endParaRPr>
          </a:p>
          <a:p>
            <a:r>
              <a:rPr lang="en-US" sz="2400" dirty="0" smtClean="0">
                <a:solidFill>
                  <a:srgbClr val="FFFFFF"/>
                </a:solidFill>
              </a:rPr>
              <a:t>Session 2: 	The </a:t>
            </a:r>
            <a:r>
              <a:rPr lang="en-US" sz="2400" dirty="0" err="1" smtClean="0">
                <a:solidFill>
                  <a:srgbClr val="FFFFFF"/>
                </a:solidFill>
              </a:rPr>
              <a:t>Ofsted</a:t>
            </a:r>
            <a:r>
              <a:rPr lang="en-US" sz="2400" dirty="0" smtClean="0">
                <a:solidFill>
                  <a:srgbClr val="FFFFFF"/>
                </a:solidFill>
              </a:rPr>
              <a:t> view</a:t>
            </a:r>
          </a:p>
          <a:p>
            <a:endParaRPr lang="en-US" sz="2400" dirty="0" smtClean="0">
              <a:solidFill>
                <a:srgbClr val="FFFFFF"/>
              </a:solidFill>
            </a:endParaRPr>
          </a:p>
          <a:p>
            <a:r>
              <a:rPr lang="en-US" sz="2400" dirty="0" smtClean="0">
                <a:solidFill>
                  <a:srgbClr val="FFFFFF"/>
                </a:solidFill>
              </a:rPr>
              <a:t>Session 3: 	Essentials for impact:</a:t>
            </a:r>
          </a:p>
          <a:p>
            <a:endParaRPr lang="en-US" sz="2400" dirty="0" smtClean="0">
              <a:solidFill>
                <a:srgbClr val="FFFFFF"/>
              </a:solidFill>
            </a:endParaRPr>
          </a:p>
          <a:p>
            <a:r>
              <a:rPr lang="en-US" sz="2400" dirty="0">
                <a:solidFill>
                  <a:srgbClr val="FFFFFF"/>
                </a:solidFill>
              </a:rPr>
              <a:t>	</a:t>
            </a:r>
            <a:r>
              <a:rPr lang="en-US" sz="2400" dirty="0" smtClean="0">
                <a:solidFill>
                  <a:srgbClr val="FFFFFF"/>
                </a:solidFill>
              </a:rPr>
              <a:t>			- Speaking &amp; Listening</a:t>
            </a:r>
          </a:p>
          <a:p>
            <a:r>
              <a:rPr lang="en-US" sz="2400" dirty="0">
                <a:solidFill>
                  <a:srgbClr val="FFFFFF"/>
                </a:solidFill>
              </a:rPr>
              <a:t>	</a:t>
            </a:r>
            <a:r>
              <a:rPr lang="en-US" sz="2400" dirty="0" smtClean="0">
                <a:solidFill>
                  <a:srgbClr val="FFFFFF"/>
                </a:solidFill>
              </a:rPr>
              <a:t>			- Reading</a:t>
            </a:r>
          </a:p>
          <a:p>
            <a:r>
              <a:rPr lang="en-US" sz="2400" dirty="0">
                <a:solidFill>
                  <a:srgbClr val="FFFFFF"/>
                </a:solidFill>
              </a:rPr>
              <a:t>	</a:t>
            </a:r>
            <a:r>
              <a:rPr lang="en-US" sz="2400" dirty="0" smtClean="0">
                <a:solidFill>
                  <a:srgbClr val="FFFFFF"/>
                </a:solidFill>
              </a:rPr>
              <a:t>			- Writing</a:t>
            </a:r>
          </a:p>
          <a:p>
            <a:r>
              <a:rPr lang="en-US" sz="2400" dirty="0" smtClean="0">
                <a:solidFill>
                  <a:srgbClr val="FFFFFF"/>
                </a:solidFill>
              </a:rPr>
              <a:t>				</a:t>
            </a:r>
            <a:endParaRPr lang="en-US" sz="240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slide(from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slide(fromLeft)">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slide(fromLeft)">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slide(fromLeft)">
                                      <p:cBhvr>
                                        <p:cTn id="22" dur="500"/>
                                        <p:tgtEl>
                                          <p:spTgt spid="1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animEffect transition="in" filter="slide(fromLeft)">
                                      <p:cBhvr>
                                        <p:cTn id="27" dur="500"/>
                                        <p:tgtEl>
                                          <p:spTgt spid="10">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10">
                                            <p:txEl>
                                              <p:pRg st="8" end="8"/>
                                            </p:txEl>
                                          </p:spTgt>
                                        </p:tgtEl>
                                        <p:attrNameLst>
                                          <p:attrName>style.visibility</p:attrName>
                                        </p:attrNameLst>
                                      </p:cBhvr>
                                      <p:to>
                                        <p:strVal val="visible"/>
                                      </p:to>
                                    </p:set>
                                    <p:animEffect transition="in" filter="slide(fromLeft)">
                                      <p:cBhvr>
                                        <p:cTn id="32" dur="500"/>
                                        <p:tgtEl>
                                          <p:spTgt spid="10">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10">
                                            <p:txEl>
                                              <p:pRg st="9" end="9"/>
                                            </p:txEl>
                                          </p:spTgt>
                                        </p:tgtEl>
                                        <p:attrNameLst>
                                          <p:attrName>style.visibility</p:attrName>
                                        </p:attrNameLst>
                                      </p:cBhvr>
                                      <p:to>
                                        <p:strVal val="visible"/>
                                      </p:to>
                                    </p:set>
                                    <p:animEffect transition="in" filter="slide(fromLeft)">
                                      <p:cBhvr>
                                        <p:cTn id="37"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4"/>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Box 2"/>
          <p:cNvSpPr txBox="1">
            <a:spLocks noChangeArrowheads="1"/>
          </p:cNvSpPr>
          <p:nvPr/>
        </p:nvSpPr>
        <p:spPr bwMode="auto">
          <a:xfrm>
            <a:off x="762000" y="1371600"/>
            <a:ext cx="8077200" cy="2800350"/>
          </a:xfrm>
          <a:prstGeom prst="rect">
            <a:avLst/>
          </a:prstGeom>
          <a:noFill/>
          <a:ln w="9525">
            <a:noFill/>
            <a:miter lim="800000"/>
            <a:headEnd/>
            <a:tailEnd/>
          </a:ln>
        </p:spPr>
        <p:txBody>
          <a:bodyPr>
            <a:prstTxWarp prst="textNoShape">
              <a:avLst/>
            </a:prstTxWarp>
            <a:spAutoFit/>
          </a:bodyPr>
          <a:lstStyle/>
          <a:p>
            <a:pPr algn="ctr"/>
            <a:r>
              <a:rPr lang="en-US" sz="8800">
                <a:solidFill>
                  <a:srgbClr val="FFFFFF"/>
                </a:solidFill>
                <a:latin typeface="Calibri" charset="0"/>
              </a:rPr>
              <a:t>DEMYSTIFYING</a:t>
            </a:r>
          </a:p>
          <a:p>
            <a:pPr algn="ctr"/>
            <a:r>
              <a:rPr lang="en-US" sz="8800">
                <a:solidFill>
                  <a:srgbClr val="FFFFFF"/>
                </a:solidFill>
                <a:latin typeface="Calibri" charset="0"/>
              </a:rPr>
              <a:t>SPELLING</a:t>
            </a:r>
          </a:p>
        </p:txBody>
      </p:sp>
      <p:sp>
        <p:nvSpPr>
          <p:cNvPr id="4" name="TextBox 3"/>
          <p:cNvSpPr txBox="1">
            <a:spLocks noChangeArrowheads="1"/>
          </p:cNvSpPr>
          <p:nvPr/>
        </p:nvSpPr>
        <p:spPr bwMode="auto">
          <a:xfrm>
            <a:off x="4343400" y="4171950"/>
            <a:ext cx="685800" cy="2800350"/>
          </a:xfrm>
          <a:prstGeom prst="rect">
            <a:avLst/>
          </a:prstGeom>
          <a:noFill/>
          <a:ln w="9525">
            <a:noFill/>
            <a:miter lim="800000"/>
            <a:headEnd/>
            <a:tailEnd/>
          </a:ln>
        </p:spPr>
        <p:txBody>
          <a:bodyPr>
            <a:prstTxWarp prst="textNoShape">
              <a:avLst/>
            </a:prstTxWarp>
            <a:spAutoFit/>
          </a:bodyPr>
          <a:lstStyle/>
          <a:p>
            <a:r>
              <a:rPr lang="en-US" sz="8800">
                <a:solidFill>
                  <a:schemeClr val="bg1"/>
                </a:solidFill>
              </a:rPr>
              <a:t>3</a:t>
            </a:r>
          </a:p>
        </p:txBody>
      </p:sp>
      <p:pic>
        <p:nvPicPr>
          <p:cNvPr id="5" name="Picture 4"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0356"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1 - SOUNDS</a:t>
            </a: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1380"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6"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Gover</a:t>
            </a:r>
            <a:r>
              <a:rPr lang="en-US" sz="5400" dirty="0" smtClean="0">
                <a:solidFill>
                  <a:srgbClr val="FFFF00"/>
                </a:solidFill>
                <a:latin typeface="Calibri" charset="0"/>
              </a:rPr>
              <a:t>n</a:t>
            </a:r>
            <a:r>
              <a:rPr lang="en-US" sz="5400" dirty="0" smtClean="0">
                <a:solidFill>
                  <a:srgbClr val="FFFFFF"/>
                </a:solidFill>
                <a:latin typeface="Calibri" charset="0"/>
              </a:rPr>
              <a:t>ment</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3428"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6"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Feb</a:t>
            </a:r>
            <a:r>
              <a:rPr lang="en-US" sz="5400" dirty="0" smtClean="0">
                <a:solidFill>
                  <a:srgbClr val="FFFF00"/>
                </a:solidFill>
                <a:latin typeface="Calibri" charset="0"/>
              </a:rPr>
              <a:t>ru</a:t>
            </a:r>
            <a:r>
              <a:rPr lang="en-US" sz="5400" dirty="0" smtClean="0">
                <a:solidFill>
                  <a:srgbClr val="FFFFFF"/>
                </a:solidFill>
                <a:latin typeface="Calibri" charset="0"/>
              </a:rPr>
              <a:t>ary</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4994"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2404"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4996"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Parl</a:t>
            </a:r>
            <a:r>
              <a:rPr lang="en-US" sz="5400" dirty="0" smtClean="0">
                <a:solidFill>
                  <a:srgbClr val="FFFF00"/>
                </a:solidFill>
                <a:latin typeface="Calibri" charset="0"/>
              </a:rPr>
              <a:t>iam</a:t>
            </a:r>
            <a:r>
              <a:rPr lang="en-US" sz="5400" dirty="0" smtClean="0">
                <a:solidFill>
                  <a:srgbClr val="FFFFFF"/>
                </a:solidFill>
                <a:latin typeface="Calibri" charset="0"/>
              </a:rPr>
              <a:t>ent</a:t>
            </a:r>
            <a:endParaRPr lang="en-US" sz="5400" dirty="0">
              <a:solidFill>
                <a:srgbClr val="FFFF00"/>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6018"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4452"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6020" name="TextBox 4"/>
          <p:cNvSpPr txBox="1">
            <a:spLocks noChangeArrowheads="1"/>
          </p:cNvSpPr>
          <p:nvPr/>
        </p:nvSpPr>
        <p:spPr bwMode="auto">
          <a:xfrm>
            <a:off x="2438400" y="2824163"/>
            <a:ext cx="4724400" cy="923925"/>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2 -VISUALS</a:t>
            </a: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7042"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5476"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7044" name="TextBox 4"/>
          <p:cNvSpPr txBox="1">
            <a:spLocks noChangeArrowheads="1"/>
          </p:cNvSpPr>
          <p:nvPr/>
        </p:nvSpPr>
        <p:spPr bwMode="auto">
          <a:xfrm>
            <a:off x="2438400" y="2514600"/>
            <a:ext cx="4724400" cy="1754188"/>
          </a:xfrm>
          <a:prstGeom prst="rect">
            <a:avLst/>
          </a:prstGeom>
          <a:noFill/>
          <a:ln w="9525">
            <a:noFill/>
            <a:miter lim="800000"/>
            <a:headEnd/>
            <a:tailEnd/>
          </a:ln>
        </p:spPr>
        <p:txBody>
          <a:bodyPr>
            <a:prstTxWarp prst="textNoShape">
              <a:avLst/>
            </a:prstTxWarp>
            <a:spAutoFit/>
          </a:bodyPr>
          <a:lstStyle/>
          <a:p>
            <a:pPr algn="ctr"/>
            <a:r>
              <a:rPr lang="en-US" sz="5400" dirty="0">
                <a:solidFill>
                  <a:srgbClr val="FFFFFF"/>
                </a:solidFill>
                <a:latin typeface="Calibri" charset="0"/>
              </a:rPr>
              <a:t>Se-</a:t>
            </a:r>
            <a:r>
              <a:rPr lang="en-US" sz="5400" dirty="0" err="1">
                <a:solidFill>
                  <a:srgbClr val="FFFF00"/>
                </a:solidFill>
                <a:latin typeface="Calibri" charset="0"/>
              </a:rPr>
              <a:t>para</a:t>
            </a:r>
            <a:r>
              <a:rPr lang="en-US" sz="5400" dirty="0" err="1">
                <a:solidFill>
                  <a:srgbClr val="FFFFFF"/>
                </a:solidFill>
                <a:latin typeface="Calibri" charset="0"/>
              </a:rPr>
              <a:t>-te</a:t>
            </a:r>
            <a:endParaRPr lang="en-US" sz="5400" dirty="0">
              <a:solidFill>
                <a:srgbClr val="FFFFFF"/>
              </a:solidFill>
              <a:latin typeface="Calibri" charset="0"/>
            </a:endParaRPr>
          </a:p>
          <a:p>
            <a:pPr algn="ctr"/>
            <a:r>
              <a:rPr lang="en-US" sz="5400" dirty="0">
                <a:solidFill>
                  <a:srgbClr val="FFFFFF"/>
                </a:solidFill>
                <a:latin typeface="Calibri" charset="0"/>
              </a:rPr>
              <a:t>Be-</a:t>
            </a:r>
            <a:r>
              <a:rPr lang="en-US" sz="5400" dirty="0">
                <a:solidFill>
                  <a:srgbClr val="FFFF00"/>
                </a:solidFill>
                <a:latin typeface="Calibri" charset="0"/>
              </a:rPr>
              <a:t>lie</a:t>
            </a:r>
            <a:r>
              <a:rPr lang="en-US" sz="5400" dirty="0">
                <a:solidFill>
                  <a:srgbClr val="FFFFFF"/>
                </a:solidFill>
                <a:latin typeface="Calibri" charset="0"/>
              </a:rPr>
              <a:t>-</a:t>
            </a:r>
            <a:r>
              <a:rPr lang="en-US" sz="5400" dirty="0" err="1">
                <a:solidFill>
                  <a:srgbClr val="FFFFFF"/>
                </a:solidFill>
                <a:latin typeface="Calibri" charset="0"/>
              </a:rPr>
              <a:t>ve</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ChangeArrowheads="1"/>
          </p:cNvSpPr>
          <p:nvPr/>
        </p:nvSpPr>
        <p:spPr bwMode="auto">
          <a:xfrm>
            <a:off x="762000" y="609600"/>
            <a:ext cx="7772400" cy="5791200"/>
          </a:xfrm>
          <a:prstGeom prst="rect">
            <a:avLst/>
          </a:prstGeom>
          <a:noFill/>
          <a:ln w="9525">
            <a:no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8066"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6500"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8068" name="TextBox 4"/>
          <p:cNvSpPr txBox="1">
            <a:spLocks noChangeArrowheads="1"/>
          </p:cNvSpPr>
          <p:nvPr/>
        </p:nvSpPr>
        <p:spPr bwMode="auto">
          <a:xfrm>
            <a:off x="2133600" y="2824163"/>
            <a:ext cx="5334000" cy="923925"/>
          </a:xfrm>
          <a:prstGeom prst="rect">
            <a:avLst/>
          </a:prstGeom>
          <a:noFill/>
          <a:ln w="9525">
            <a:noFill/>
            <a:miter lim="800000"/>
            <a:headEnd/>
            <a:tailEnd/>
          </a:ln>
        </p:spPr>
        <p:txBody>
          <a:bodyPr>
            <a:prstTxWarp prst="textNoShape">
              <a:avLst/>
            </a:prstTxWarp>
            <a:spAutoFit/>
          </a:bodyPr>
          <a:lstStyle/>
          <a:p>
            <a:pPr algn="ctr"/>
            <a:r>
              <a:rPr lang="en-US" sz="5400">
                <a:solidFill>
                  <a:srgbClr val="FFFFFF"/>
                </a:solidFill>
                <a:latin typeface="Calibri" charset="0"/>
              </a:rPr>
              <a:t>3 - MNEMONICS</a:t>
            </a: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909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7524"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909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a:solidFill>
                  <a:srgbClr val="FFFFFF"/>
                </a:solidFill>
                <a:latin typeface="Calibri" charset="0"/>
              </a:rPr>
              <a:t>ne</a:t>
            </a:r>
            <a:r>
              <a:rPr lang="en-US" sz="5400" dirty="0">
                <a:solidFill>
                  <a:srgbClr val="FFFF00"/>
                </a:solidFill>
                <a:latin typeface="Calibri" charset="0"/>
              </a:rPr>
              <a:t>c</a:t>
            </a:r>
            <a:r>
              <a:rPr lang="en-US" sz="5400" dirty="0">
                <a:solidFill>
                  <a:srgbClr val="FFFFFF"/>
                </a:solidFill>
                <a:latin typeface="Calibri" charset="0"/>
              </a:rPr>
              <a:t>e</a:t>
            </a:r>
            <a:r>
              <a:rPr lang="en-US" sz="5400" dirty="0">
                <a:solidFill>
                  <a:srgbClr val="FFFF00"/>
                </a:solidFill>
                <a:latin typeface="Calibri" charset="0"/>
              </a:rPr>
              <a:t>ss</a:t>
            </a:r>
            <a:r>
              <a:rPr lang="en-US" sz="5400" dirty="0">
                <a:solidFill>
                  <a:srgbClr val="FFFFFF"/>
                </a:solidFill>
                <a:latin typeface="Calibri" charset="0"/>
              </a:rPr>
              <a:t>ary</a:t>
            </a: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909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18548" name="Document" r:id="rId4" imgW="6238240" imgH="3919220" progId="Word.Document.8">
                  <p:embed/>
                </p:oleObj>
              </mc:Choice>
              <mc:Fallback>
                <p:oleObj name="Document" r:id="rId4" imgW="6238240" imgH="391922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909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a</a:t>
            </a:r>
            <a:r>
              <a:rPr lang="en-US" sz="5400" dirty="0" smtClean="0">
                <a:solidFill>
                  <a:srgbClr val="FFFF00"/>
                </a:solidFill>
                <a:latin typeface="Calibri" charset="0"/>
              </a:rPr>
              <a:t>cc</a:t>
            </a:r>
            <a:r>
              <a:rPr lang="en-US" sz="5400" dirty="0" smtClean="0">
                <a:solidFill>
                  <a:srgbClr val="FFFFFF"/>
                </a:solidFill>
                <a:latin typeface="Calibri" charset="0"/>
              </a:rPr>
              <a:t>o</a:t>
            </a:r>
            <a:r>
              <a:rPr lang="en-US" sz="5400" dirty="0" smtClean="0">
                <a:solidFill>
                  <a:srgbClr val="FFFF00"/>
                </a:solidFill>
                <a:latin typeface="Calibri" charset="0"/>
              </a:rPr>
              <a:t>mm</a:t>
            </a:r>
            <a:r>
              <a:rPr lang="en-US" sz="5400" dirty="0" smtClean="0">
                <a:solidFill>
                  <a:srgbClr val="FFFFFF"/>
                </a:solidFill>
                <a:latin typeface="Calibri" charset="0"/>
              </a:rPr>
              <a:t>odation</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rcRect/>
          <a:stretch>
            <a:fillRect/>
          </a:stretch>
        </p:blipFill>
        <p:spPr bwMode="auto">
          <a:xfrm>
            <a:off x="838200" y="1573213"/>
            <a:ext cx="2641600" cy="2625725"/>
          </a:xfrm>
          <a:prstGeom prst="rect">
            <a:avLst/>
          </a:prstGeom>
          <a:noFill/>
          <a:ln w="9525">
            <a:noFill/>
            <a:miter lim="800000"/>
            <a:headEnd/>
            <a:tailEnd/>
          </a:ln>
        </p:spPr>
      </p:pic>
      <p:sp>
        <p:nvSpPr>
          <p:cNvPr id="16387" name="Title 1"/>
          <p:cNvSpPr>
            <a:spLocks noGrp="1"/>
          </p:cNvSpPr>
          <p:nvPr>
            <p:ph type="ctrTitle"/>
          </p:nvPr>
        </p:nvSpPr>
        <p:spPr>
          <a:xfrm>
            <a:off x="304800" y="103188"/>
            <a:ext cx="6248400" cy="1470025"/>
          </a:xfrm>
        </p:spPr>
        <p:txBody>
          <a:bodyPr/>
          <a:lstStyle/>
          <a:p>
            <a:pPr algn="l" eaLnBrk="1" hangingPunct="1"/>
            <a:r>
              <a:rPr lang="en-US" smtClean="0">
                <a:solidFill>
                  <a:schemeClr val="bg1"/>
                </a:solidFill>
              </a:rPr>
              <a:t>Approach:</a:t>
            </a: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a:srcRect/>
          <a:stretch>
            <a:fillRect/>
          </a:stretch>
        </p:blipFill>
        <p:spPr bwMode="auto">
          <a:xfrm>
            <a:off x="3201988" y="3319463"/>
            <a:ext cx="3328987" cy="2219325"/>
          </a:xfrm>
          <a:prstGeom prst="rect">
            <a:avLst/>
          </a:prstGeom>
          <a:noFill/>
          <a:ln w="9525">
            <a:noFill/>
            <a:miter lim="800000"/>
            <a:headEnd/>
            <a:tailEnd/>
          </a:ln>
        </p:spPr>
      </p:pic>
      <p:pic>
        <p:nvPicPr>
          <p:cNvPr id="4" name="Picture 3"/>
          <p:cNvPicPr>
            <a:picLocks noChangeAspect="1"/>
          </p:cNvPicPr>
          <p:nvPr/>
        </p:nvPicPr>
        <p:blipFill>
          <a:blip r:embed="rId4"/>
          <a:srcRect/>
          <a:stretch>
            <a:fillRect/>
          </a:stretch>
        </p:blipFill>
        <p:spPr bwMode="auto">
          <a:xfrm>
            <a:off x="6078538" y="4471988"/>
            <a:ext cx="2227262" cy="2133600"/>
          </a:xfrm>
          <a:prstGeom prst="rect">
            <a:avLst/>
          </a:prstGeom>
          <a:noFill/>
          <a:ln w="9525">
            <a:noFill/>
            <a:miter lim="800000"/>
            <a:headEnd/>
            <a:tailEnd/>
          </a:ln>
        </p:spPr>
      </p:pic>
      <p:pic>
        <p:nvPicPr>
          <p:cNvPr id="9" name="Picture 8"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 name="Oval Callout 1"/>
          <p:cNvSpPr/>
          <p:nvPr/>
        </p:nvSpPr>
        <p:spPr>
          <a:xfrm>
            <a:off x="-2973" y="0"/>
            <a:ext cx="2304256" cy="1584176"/>
          </a:xfrm>
          <a:prstGeom prst="wedgeEllipseCallout">
            <a:avLst>
              <a:gd name="adj1" fmla="val -51684"/>
              <a:gd name="adj2" fmla="val 117066"/>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rPr>
              <a:t>Talking Point</a:t>
            </a:r>
            <a:endParaRPr lang="en-US" sz="3200" dirty="0">
              <a:solidFill>
                <a:schemeClr val="bg1"/>
              </a:solidFill>
            </a:endParaRPr>
          </a:p>
        </p:txBody>
      </p:sp>
      <p:sp>
        <p:nvSpPr>
          <p:cNvPr id="10" name="TextBox 9"/>
          <p:cNvSpPr txBox="1"/>
          <p:nvPr/>
        </p:nvSpPr>
        <p:spPr>
          <a:xfrm>
            <a:off x="179512" y="4359070"/>
            <a:ext cx="8712968" cy="2062103"/>
          </a:xfrm>
          <a:prstGeom prst="rect">
            <a:avLst/>
          </a:prstGeom>
          <a:noFill/>
        </p:spPr>
        <p:txBody>
          <a:bodyPr wrap="square" rtlCol="0">
            <a:spAutoFit/>
          </a:bodyPr>
          <a:lstStyle/>
          <a:p>
            <a:pPr algn="ctr"/>
            <a:r>
              <a:rPr lang="en-US" sz="3200" dirty="0" smtClean="0">
                <a:solidFill>
                  <a:srgbClr val="FFFF00"/>
                </a:solidFill>
              </a:rPr>
              <a:t>What are the main types of reading needed in your subject?</a:t>
            </a:r>
          </a:p>
          <a:p>
            <a:pPr algn="ctr"/>
            <a:r>
              <a:rPr lang="en-US" sz="3200" dirty="0" smtClean="0">
                <a:solidFill>
                  <a:srgbClr val="FFFF00"/>
                </a:solidFill>
              </a:rPr>
              <a:t>Barriers?</a:t>
            </a:r>
          </a:p>
          <a:p>
            <a:pPr algn="ctr"/>
            <a:r>
              <a:rPr lang="en-US" sz="3200" dirty="0" smtClean="0">
                <a:solidFill>
                  <a:srgbClr val="FFFF00"/>
                </a:solidFill>
              </a:rPr>
              <a:t>So what could you do?</a:t>
            </a:r>
            <a:endParaRPr lang="en-US" sz="3200" dirty="0">
              <a:solidFill>
                <a:srgbClr val="FFFF00"/>
              </a:solidFill>
            </a:endParaRPr>
          </a:p>
        </p:txBody>
      </p:sp>
      <p:sp>
        <p:nvSpPr>
          <p:cNvPr id="7" name="TextBox 6"/>
          <p:cNvSpPr txBox="1">
            <a:spLocks noChangeArrowheads="1"/>
          </p:cNvSpPr>
          <p:nvPr/>
        </p:nvSpPr>
        <p:spPr bwMode="auto">
          <a:xfrm>
            <a:off x="1295400" y="2003425"/>
            <a:ext cx="7806188" cy="2308324"/>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2400" dirty="0">
                <a:solidFill>
                  <a:srgbClr val="FFFFFF"/>
                </a:solidFill>
                <a:latin typeface="Calibri" charset="0"/>
              </a:rPr>
              <a:t>Teach reading – scanning, skimming, analysis</a:t>
            </a:r>
          </a:p>
          <a:p>
            <a:pPr marL="742950" indent="-742950">
              <a:buFont typeface="Calibri" charset="0"/>
              <a:buAutoNum type="arabicPeriod"/>
            </a:pPr>
            <a:r>
              <a:rPr lang="en-US" sz="2400" dirty="0">
                <a:solidFill>
                  <a:srgbClr val="FFFFFF"/>
                </a:solidFill>
                <a:latin typeface="Calibri" charset="0"/>
              </a:rPr>
              <a:t>Read aloud and display</a:t>
            </a:r>
          </a:p>
          <a:p>
            <a:pPr marL="742950" indent="-742950">
              <a:buFont typeface="Calibri" charset="0"/>
              <a:buAutoNum type="arabicPeriod"/>
            </a:pPr>
            <a:r>
              <a:rPr lang="en-US" sz="2400" dirty="0">
                <a:solidFill>
                  <a:srgbClr val="FFFFFF"/>
                </a:solidFill>
                <a:latin typeface="Calibri" charset="0"/>
              </a:rPr>
              <a:t>Teach key vocabulary</a:t>
            </a:r>
          </a:p>
          <a:p>
            <a:pPr marL="742950" indent="-742950">
              <a:buFont typeface="Calibri" charset="0"/>
              <a:buAutoNum type="arabicPeriod"/>
            </a:pPr>
            <a:r>
              <a:rPr lang="en-US" sz="2400" dirty="0">
                <a:solidFill>
                  <a:srgbClr val="FFFFFF"/>
                </a:solidFill>
                <a:latin typeface="Calibri" charset="0"/>
              </a:rPr>
              <a:t>Demystify spelling</a:t>
            </a:r>
          </a:p>
          <a:p>
            <a:pPr marL="742950" indent="-742950">
              <a:buFont typeface="Calibri" charset="0"/>
              <a:buAutoNum type="arabicPeriod"/>
            </a:pPr>
            <a:r>
              <a:rPr lang="en-US" sz="2400" dirty="0">
                <a:solidFill>
                  <a:srgbClr val="FFFFFF"/>
                </a:solidFill>
                <a:latin typeface="Calibri" charset="0"/>
              </a:rPr>
              <a:t>Teach research, not FOFO</a:t>
            </a:r>
          </a:p>
          <a:p>
            <a:pPr marL="742950" indent="-742950"/>
            <a:endParaRPr lang="en-US" sz="2400" dirty="0">
              <a:solidFill>
                <a:srgbClr val="FFFFFF"/>
              </a:solidFill>
              <a:latin typeface="Calibri" charset="0"/>
            </a:endParaRPr>
          </a:p>
        </p:txBody>
      </p:sp>
    </p:spTree>
    <p:extLst>
      <p:ext uri="{BB962C8B-B14F-4D97-AF65-F5344CB8AC3E}">
        <p14:creationId xmlns:p14="http://schemas.microsoft.com/office/powerpoint/2010/main" val="28545440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p:tgtEl>
                                          <p:spTgt spid="10">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additive="base">
                                        <p:cTn id="18" dur="500"/>
                                        <p:tgtEl>
                                          <p:spTgt spid="10">
                                            <p:txEl>
                                              <p:pRg st="1" end="1"/>
                                            </p:txEl>
                                          </p:spTgt>
                                        </p:tgtEl>
                                        <p:attrNameLst>
                                          <p:attrName>ppt_x</p:attrName>
                                        </p:attrNameLst>
                                      </p:cBhvr>
                                      <p:tavLst>
                                        <p:tav tm="0">
                                          <p:val>
                                            <p:strVal val="#ppt_x-#ppt_w*1.125000"/>
                                          </p:val>
                                        </p:tav>
                                        <p:tav tm="100000">
                                          <p:val>
                                            <p:strVal val="#ppt_x"/>
                                          </p:val>
                                        </p:tav>
                                      </p:tavLst>
                                    </p:anim>
                                    <p:animEffect transition="in" filter="wipe(right)">
                                      <p:cBhvr>
                                        <p:cTn id="19" dur="500"/>
                                        <p:tgtEl>
                                          <p:spTgt spid="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additive="base">
                                        <p:cTn id="24" dur="500"/>
                                        <p:tgtEl>
                                          <p:spTgt spid="10">
                                            <p:txEl>
                                              <p:pRg st="2" end="2"/>
                                            </p:txEl>
                                          </p:spTgt>
                                        </p:tgtEl>
                                        <p:attrNameLst>
                                          <p:attrName>ppt_x</p:attrName>
                                        </p:attrNameLst>
                                      </p:cBhvr>
                                      <p:tavLst>
                                        <p:tav tm="0">
                                          <p:val>
                                            <p:strVal val="#ppt_x-#ppt_w*1.125000"/>
                                          </p:val>
                                        </p:tav>
                                        <p:tav tm="100000">
                                          <p:val>
                                            <p:strVal val="#ppt_x"/>
                                          </p:val>
                                        </p:tav>
                                      </p:tavLst>
                                    </p:anim>
                                    <p:animEffect transition="in" filter="wipe(right)">
                                      <p:cBhvr>
                                        <p:cTn id="2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5"/>
      <p:bldP spid="7" grpId="0" bldLvl="3"/>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92163" name="Picture 4"/>
          <p:cNvPicPr>
            <a:picLocks noChangeAspect="1" noChangeArrowheads="1"/>
          </p:cNvPicPr>
          <p:nvPr/>
        </p:nvPicPr>
        <p:blipFill>
          <a:blip r:embed="rId3"/>
          <a:srcRect/>
          <a:stretch>
            <a:fillRect/>
          </a:stretch>
        </p:blipFill>
        <p:spPr bwMode="auto">
          <a:xfrm>
            <a:off x="0" y="88900"/>
            <a:ext cx="2133600" cy="1917700"/>
          </a:xfrm>
          <a:prstGeom prst="rect">
            <a:avLst/>
          </a:prstGeom>
          <a:noFill/>
          <a:ln w="9525">
            <a:noFill/>
            <a:miter lim="800000"/>
            <a:headEnd/>
            <a:tailEnd/>
          </a:ln>
        </p:spPr>
      </p:pic>
      <p:sp>
        <p:nvSpPr>
          <p:cNvPr id="20" name="TextBox 19"/>
          <p:cNvSpPr txBox="1">
            <a:spLocks noChangeArrowheads="1"/>
          </p:cNvSpPr>
          <p:nvPr/>
        </p:nvSpPr>
        <p:spPr bwMode="auto">
          <a:xfrm>
            <a:off x="1676400" y="2362200"/>
            <a:ext cx="7162800" cy="3416300"/>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Demonstrate writing</a:t>
            </a:r>
          </a:p>
          <a:p>
            <a:pPr marL="742950" indent="-742950">
              <a:buFont typeface="Calibri" charset="0"/>
              <a:buAutoNum type="arabicPeriod"/>
            </a:pPr>
            <a:r>
              <a:rPr lang="en-US" sz="3600" dirty="0">
                <a:solidFill>
                  <a:srgbClr val="FFFFFF"/>
                </a:solidFill>
                <a:latin typeface="Calibri" charset="0"/>
              </a:rPr>
              <a:t>Teach composition &amp;</a:t>
            </a:r>
            <a:r>
              <a:rPr lang="en-US" sz="3600" dirty="0" smtClean="0">
                <a:solidFill>
                  <a:srgbClr val="FFFFFF"/>
                </a:solidFill>
                <a:latin typeface="Calibri" charset="0"/>
              </a:rPr>
              <a:t> planning</a:t>
            </a:r>
          </a:p>
          <a:p>
            <a:pPr marL="742950" indent="-742950">
              <a:buFont typeface="Calibri" charset="0"/>
              <a:buAutoNum type="arabicPeriod"/>
            </a:pPr>
            <a:r>
              <a:rPr lang="en-US" sz="3600" dirty="0">
                <a:solidFill>
                  <a:srgbClr val="FFFFFF"/>
                </a:solidFill>
                <a:latin typeface="Calibri" charset="0"/>
              </a:rPr>
              <a:t>Allow oral rehearsal</a:t>
            </a:r>
          </a:p>
          <a:p>
            <a:pPr marL="742950" indent="-742950">
              <a:buFont typeface="Calibri" charset="0"/>
              <a:buAutoNum type="arabicPeriod"/>
            </a:pPr>
            <a:r>
              <a:rPr lang="en-US" sz="3600" dirty="0">
                <a:solidFill>
                  <a:srgbClr val="FFFFFF"/>
                </a:solidFill>
                <a:latin typeface="Calibri" charset="0"/>
              </a:rPr>
              <a:t>Short &amp; long sentences</a:t>
            </a:r>
          </a:p>
          <a:p>
            <a:pPr marL="742950" indent="-742950">
              <a:buFont typeface="Calibri" charset="0"/>
              <a:buAutoNum type="arabicPeriod"/>
            </a:pPr>
            <a:r>
              <a:rPr lang="en-US" sz="3600" dirty="0">
                <a:solidFill>
                  <a:srgbClr val="FFFFFF"/>
                </a:solidFill>
                <a:latin typeface="Calibri" charset="0"/>
              </a:rPr>
              <a:t>Connectives</a:t>
            </a:r>
          </a:p>
          <a:p>
            <a:pPr marL="742950" indent="-742950"/>
            <a:endParaRPr lang="en-US" sz="3600" dirty="0">
              <a:solidFill>
                <a:srgbClr val="FFFFFF"/>
              </a:solidFill>
              <a:latin typeface="Calibri" charset="0"/>
            </a:endParaRP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6"/>
          <p:cNvSpPr txBox="1">
            <a:spLocks noChangeArrowheads="1"/>
          </p:cNvSpPr>
          <p:nvPr/>
        </p:nvSpPr>
        <p:spPr bwMode="auto">
          <a:xfrm>
            <a:off x="609600" y="762000"/>
            <a:ext cx="8077200" cy="594042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a:solidFill>
                  <a:srgbClr val="FFFF00"/>
                </a:solidFill>
                <a:latin typeface="Calibri" charset="0"/>
              </a:rPr>
              <a:t>Know your connectives</a:t>
            </a:r>
          </a:p>
          <a:p>
            <a:pPr algn="ctr">
              <a:spcBef>
                <a:spcPct val="50000"/>
              </a:spcBef>
            </a:pPr>
            <a:endParaRPr lang="en-US" sz="3200">
              <a:solidFill>
                <a:srgbClr val="FFFF00"/>
              </a:solidFill>
              <a:latin typeface="Calibri" charset="0"/>
            </a:endParaRPr>
          </a:p>
          <a:p>
            <a:pPr>
              <a:spcBef>
                <a:spcPct val="50000"/>
              </a:spcBef>
            </a:pPr>
            <a:r>
              <a:rPr lang="en-US" sz="2000" b="1">
                <a:solidFill>
                  <a:srgbClr val="FFFF00"/>
                </a:solidFill>
                <a:latin typeface="Calibri" charset="0"/>
              </a:rPr>
              <a:t>Adding</a:t>
            </a:r>
            <a:r>
              <a:rPr lang="en-US" sz="2000">
                <a:solidFill>
                  <a:srgbClr val="FFFFFF"/>
                </a:solidFill>
                <a:latin typeface="Calibri" charset="0"/>
              </a:rPr>
              <a:t>: and, also, as well as, moreover, too</a:t>
            </a:r>
          </a:p>
          <a:p>
            <a:pPr>
              <a:spcBef>
                <a:spcPct val="50000"/>
              </a:spcBef>
            </a:pPr>
            <a:r>
              <a:rPr lang="en-US" sz="2000" b="1">
                <a:solidFill>
                  <a:srgbClr val="FFFF00"/>
                </a:solidFill>
                <a:latin typeface="Calibri" charset="0"/>
              </a:rPr>
              <a:t>Cause &amp; effect</a:t>
            </a:r>
            <a:r>
              <a:rPr lang="en-US" sz="2000">
                <a:solidFill>
                  <a:srgbClr val="FFFFFF"/>
                </a:solidFill>
                <a:latin typeface="Calibri" charset="0"/>
              </a:rPr>
              <a:t>: because, so, therefore, thus, consequently</a:t>
            </a:r>
          </a:p>
          <a:p>
            <a:pPr>
              <a:spcBef>
                <a:spcPct val="50000"/>
              </a:spcBef>
            </a:pPr>
            <a:r>
              <a:rPr lang="en-US" sz="2000" b="1">
                <a:solidFill>
                  <a:srgbClr val="FFFF00"/>
                </a:solidFill>
                <a:latin typeface="Calibri" charset="0"/>
              </a:rPr>
              <a:t>Sequencing</a:t>
            </a:r>
            <a:r>
              <a:rPr lang="en-US" sz="2000">
                <a:solidFill>
                  <a:srgbClr val="FFFFFF"/>
                </a:solidFill>
                <a:latin typeface="Calibri" charset="0"/>
              </a:rPr>
              <a:t>: next, then, first, finally, meanwhile, before, after</a:t>
            </a:r>
          </a:p>
          <a:p>
            <a:pPr>
              <a:spcBef>
                <a:spcPct val="50000"/>
              </a:spcBef>
            </a:pPr>
            <a:r>
              <a:rPr lang="en-US" sz="2000" b="1">
                <a:solidFill>
                  <a:srgbClr val="FFFF00"/>
                </a:solidFill>
                <a:latin typeface="Calibri" charset="0"/>
              </a:rPr>
              <a:t>Qualifying</a:t>
            </a:r>
            <a:r>
              <a:rPr lang="en-US" sz="2000">
                <a:solidFill>
                  <a:srgbClr val="FFFFFF"/>
                </a:solidFill>
                <a:latin typeface="Calibri" charset="0"/>
              </a:rPr>
              <a:t>: however, although, unless, except, if, as long as, apart from, yet</a:t>
            </a:r>
          </a:p>
          <a:p>
            <a:pPr>
              <a:spcBef>
                <a:spcPct val="50000"/>
              </a:spcBef>
            </a:pPr>
            <a:r>
              <a:rPr lang="en-US" sz="2000" b="1">
                <a:solidFill>
                  <a:srgbClr val="FFFF00"/>
                </a:solidFill>
                <a:latin typeface="Calibri" charset="0"/>
              </a:rPr>
              <a:t>Emphasising</a:t>
            </a:r>
            <a:r>
              <a:rPr lang="en-US" sz="2000">
                <a:solidFill>
                  <a:srgbClr val="FFFFFF"/>
                </a:solidFill>
                <a:latin typeface="Calibri" charset="0"/>
              </a:rPr>
              <a:t>: above all, in particular, especially, significantly, indeed, notably</a:t>
            </a:r>
          </a:p>
          <a:p>
            <a:pPr>
              <a:spcBef>
                <a:spcPct val="50000"/>
              </a:spcBef>
            </a:pPr>
            <a:r>
              <a:rPr lang="en-US" sz="2000" b="1">
                <a:solidFill>
                  <a:srgbClr val="FFFF00"/>
                </a:solidFill>
                <a:latin typeface="Calibri" charset="0"/>
              </a:rPr>
              <a:t>Illustrating</a:t>
            </a:r>
            <a:r>
              <a:rPr lang="en-US" sz="2000">
                <a:solidFill>
                  <a:srgbClr val="FFFFFF"/>
                </a:solidFill>
                <a:latin typeface="Calibri" charset="0"/>
              </a:rPr>
              <a:t>: for example, such as, for instance, as revealed by, in the case of</a:t>
            </a:r>
          </a:p>
          <a:p>
            <a:pPr>
              <a:spcBef>
                <a:spcPct val="50000"/>
              </a:spcBef>
            </a:pPr>
            <a:r>
              <a:rPr lang="en-US" sz="2000" b="1">
                <a:solidFill>
                  <a:srgbClr val="FFFF00"/>
                </a:solidFill>
                <a:latin typeface="Calibri" charset="0"/>
              </a:rPr>
              <a:t>Comparing</a:t>
            </a:r>
            <a:r>
              <a:rPr lang="en-US" sz="2000">
                <a:solidFill>
                  <a:srgbClr val="FFFFFF"/>
                </a:solidFill>
                <a:latin typeface="Calibri" charset="0"/>
              </a:rPr>
              <a:t>: equally, in the same way, similarly, likewise, as with, like</a:t>
            </a:r>
          </a:p>
          <a:p>
            <a:pPr>
              <a:spcBef>
                <a:spcPct val="50000"/>
              </a:spcBef>
            </a:pPr>
            <a:r>
              <a:rPr lang="en-US" sz="2000" b="1">
                <a:solidFill>
                  <a:srgbClr val="FFFF00"/>
                </a:solidFill>
                <a:latin typeface="Calibri" charset="0"/>
              </a:rPr>
              <a:t>Contrasting</a:t>
            </a:r>
            <a:r>
              <a:rPr lang="en-US" sz="2000">
                <a:solidFill>
                  <a:srgbClr val="FFFFFF"/>
                </a:solidFill>
                <a:latin typeface="Calibri" charset="0"/>
              </a:rPr>
              <a:t>: whereas, instead of, alternatively, otherwise, unlike, on the other hand</a:t>
            </a:r>
          </a:p>
          <a:p>
            <a:pPr>
              <a:spcBef>
                <a:spcPct val="50000"/>
              </a:spcBef>
            </a:pPr>
            <a:r>
              <a:rPr lang="en-US" sz="2000">
                <a:solidFill>
                  <a:srgbClr val="FFFFFF"/>
                </a:solidFill>
                <a:latin typeface="Calibri" charset="0"/>
              </a:rPr>
              <a:t>  </a:t>
            </a:r>
          </a:p>
        </p:txBody>
      </p:sp>
      <p:pic>
        <p:nvPicPr>
          <p:cNvPr id="3" name="Picture 2"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96259" name="Picture 4"/>
          <p:cNvPicPr>
            <a:picLocks noChangeAspect="1" noChangeArrowheads="1"/>
          </p:cNvPicPr>
          <p:nvPr/>
        </p:nvPicPr>
        <p:blipFill>
          <a:blip r:embed="rId3"/>
          <a:srcRect/>
          <a:stretch>
            <a:fillRect/>
          </a:stretch>
        </p:blipFill>
        <p:spPr bwMode="auto">
          <a:xfrm>
            <a:off x="0" y="88900"/>
            <a:ext cx="2133600" cy="1917700"/>
          </a:xfrm>
          <a:prstGeom prst="rect">
            <a:avLst/>
          </a:prstGeom>
          <a:noFill/>
          <a:ln w="9525">
            <a:noFill/>
            <a:miter lim="800000"/>
            <a:headEnd/>
            <a:tailEnd/>
          </a:ln>
        </p:spPr>
      </p:pic>
      <p:sp>
        <p:nvSpPr>
          <p:cNvPr id="20" name="TextBox 19"/>
          <p:cNvSpPr txBox="1">
            <a:spLocks noChangeArrowheads="1"/>
          </p:cNvSpPr>
          <p:nvPr/>
        </p:nvSpPr>
        <p:spPr bwMode="auto">
          <a:xfrm>
            <a:off x="1676400" y="2362200"/>
            <a:ext cx="7162800" cy="3416300"/>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FFFFFF"/>
                </a:solidFill>
                <a:latin typeface="Calibri" charset="0"/>
              </a:rPr>
              <a:t>Demonstrate writing</a:t>
            </a:r>
          </a:p>
          <a:p>
            <a:pPr marL="742950" indent="-742950">
              <a:buFont typeface="Calibri" charset="0"/>
              <a:buAutoNum type="arabicPeriod"/>
            </a:pPr>
            <a:r>
              <a:rPr lang="en-US" sz="3600" dirty="0">
                <a:solidFill>
                  <a:srgbClr val="FFFFFF"/>
                </a:solidFill>
                <a:latin typeface="Calibri" charset="0"/>
              </a:rPr>
              <a:t>Teach composition &amp;</a:t>
            </a:r>
            <a:r>
              <a:rPr lang="en-US" sz="3600" dirty="0" smtClean="0">
                <a:solidFill>
                  <a:srgbClr val="FFFFFF"/>
                </a:solidFill>
                <a:latin typeface="Calibri" charset="0"/>
              </a:rPr>
              <a:t> planning</a:t>
            </a:r>
          </a:p>
          <a:p>
            <a:pPr marL="742950" indent="-742950">
              <a:buFont typeface="Calibri" charset="0"/>
              <a:buAutoNum type="arabicPeriod"/>
            </a:pPr>
            <a:r>
              <a:rPr lang="en-US" sz="3600" dirty="0">
                <a:solidFill>
                  <a:srgbClr val="FFFFFF"/>
                </a:solidFill>
                <a:latin typeface="Calibri" charset="0"/>
              </a:rPr>
              <a:t>Allow oral rehearsal</a:t>
            </a:r>
          </a:p>
          <a:p>
            <a:pPr marL="742950" indent="-742950">
              <a:buFont typeface="Calibri" charset="0"/>
              <a:buAutoNum type="arabicPeriod"/>
            </a:pPr>
            <a:r>
              <a:rPr lang="en-US" sz="3600" dirty="0">
                <a:solidFill>
                  <a:srgbClr val="FFFFFF"/>
                </a:solidFill>
                <a:latin typeface="Calibri" charset="0"/>
              </a:rPr>
              <a:t>Short &amp; long sentences</a:t>
            </a:r>
          </a:p>
          <a:p>
            <a:pPr marL="742950" indent="-742950">
              <a:buFont typeface="Calibri" charset="0"/>
              <a:buAutoNum type="arabicPeriod"/>
            </a:pPr>
            <a:r>
              <a:rPr lang="en-US" sz="3600" dirty="0">
                <a:solidFill>
                  <a:srgbClr val="FFFFFF"/>
                </a:solidFill>
                <a:latin typeface="Calibri" charset="0"/>
              </a:rPr>
              <a:t>Connectives</a:t>
            </a:r>
          </a:p>
          <a:p>
            <a:pPr marL="742950" indent="-742950"/>
            <a:endParaRPr lang="en-US" sz="3600" dirty="0">
              <a:solidFill>
                <a:srgbClr val="FFFFFF"/>
              </a:solidFill>
              <a:latin typeface="Calibri" charset="0"/>
            </a:endParaRPr>
          </a:p>
        </p:txBody>
      </p:sp>
      <p:pic>
        <p:nvPicPr>
          <p:cNvPr id="7" name="Picture 6" descr="Picture 5.png"/>
          <p:cNvPicPr>
            <a:picLocks noChangeAspect="1"/>
          </p:cNvPicPr>
          <p:nvPr/>
        </p:nvPicPr>
        <p:blipFill>
          <a:blip r:embed="rId4"/>
          <a:stretch>
            <a:fillRect/>
          </a:stretch>
        </p:blipFill>
        <p:spPr>
          <a:xfrm>
            <a:off x="8072888" y="23895"/>
            <a:ext cx="1028700" cy="2146300"/>
          </a:xfrm>
          <a:prstGeom prst="rect">
            <a:avLst/>
          </a:prstGeom>
        </p:spPr>
      </p:pic>
      <p:sp>
        <p:nvSpPr>
          <p:cNvPr id="6" name="Action Button: Custom 5">
            <a:hlinkClick r:id="rId5" action="ppaction://hlinkpres?slideindex=1&amp;slidetitle=Slide 1" highlightClick="1"/>
          </p:cNvPr>
          <p:cNvSpPr/>
          <p:nvPr/>
        </p:nvSpPr>
        <p:spPr>
          <a:xfrm>
            <a:off x="8072888" y="5486400"/>
            <a:ext cx="385312" cy="292100"/>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20588" name="Document" r:id="rId4" imgW="6238240" imgH="3919220" progId="Word.Document.8">
                  <p:embed/>
                </p:oleObj>
              </mc:Choice>
              <mc:Fallback>
                <p:oleObj name="Document" r:id="rId4" imgW="6238240" imgH="39192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DEMO</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9598751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latin typeface="Calibri" charset="0"/>
            </a:endParaRPr>
          </a:p>
        </p:txBody>
      </p:sp>
      <p:graphicFrame>
        <p:nvGraphicFramePr>
          <p:cNvPr id="83970" name="Object 2"/>
          <p:cNvGraphicFramePr>
            <a:graphicFrameLocks noChangeAspect="1"/>
          </p:cNvGraphicFramePr>
          <p:nvPr/>
        </p:nvGraphicFramePr>
        <p:xfrm>
          <a:off x="1143000" y="1066800"/>
          <a:ext cx="7234238" cy="4545013"/>
        </p:xfrm>
        <a:graphic>
          <a:graphicData uri="http://schemas.openxmlformats.org/presentationml/2006/ole">
            <mc:AlternateContent xmlns:mc="http://schemas.openxmlformats.org/markup-compatibility/2006">
              <mc:Choice xmlns:v="urn:schemas-microsoft-com:vml" Requires="v">
                <p:oleObj spid="_x0000_s621612" name="Document" r:id="rId4" imgW="6238240" imgH="3919220" progId="Word.Document.8">
                  <p:embed/>
                </p:oleObj>
              </mc:Choice>
              <mc:Fallback>
                <p:oleObj name="Document" r:id="rId4" imgW="6238240" imgH="39192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7234238" cy="454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3972" name="TextBox 4"/>
          <p:cNvSpPr txBox="1">
            <a:spLocks noChangeArrowheads="1"/>
          </p:cNvSpPr>
          <p:nvPr/>
        </p:nvSpPr>
        <p:spPr bwMode="auto">
          <a:xfrm>
            <a:off x="2438400" y="1844824"/>
            <a:ext cx="4724400" cy="3416320"/>
          </a:xfrm>
          <a:prstGeom prst="rect">
            <a:avLst/>
          </a:prstGeom>
          <a:noFill/>
          <a:ln w="9525">
            <a:noFill/>
            <a:miter lim="800000"/>
            <a:headEnd/>
            <a:tailEnd/>
          </a:ln>
        </p:spPr>
        <p:txBody>
          <a:bodyPr>
            <a:prstTxWarp prst="textNoShape">
              <a:avLst/>
            </a:prstTxWarp>
            <a:spAutoFit/>
          </a:bodyPr>
          <a:lstStyle/>
          <a:p>
            <a:pPr algn="ctr"/>
            <a:r>
              <a:rPr lang="en-US" sz="5400" dirty="0" smtClean="0">
                <a:solidFill>
                  <a:srgbClr val="FFFFFF"/>
                </a:solidFill>
                <a:latin typeface="Calibri" charset="0"/>
              </a:rPr>
              <a:t>Task: write a horror story set in a mundane setting</a:t>
            </a:r>
            <a:endParaRPr lang="en-US" sz="5400" dirty="0">
              <a:solidFill>
                <a:srgbClr val="FFFFFF"/>
              </a:solidFill>
              <a:latin typeface="Calibri" charset="0"/>
            </a:endParaRPr>
          </a:p>
        </p:txBody>
      </p:sp>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42611032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823956" y="2780928"/>
            <a:ext cx="7806188" cy="2862322"/>
          </a:xfrm>
          <a:prstGeom prst="rect">
            <a:avLst/>
          </a:prstGeom>
          <a:noFill/>
          <a:ln w="9525">
            <a:noFill/>
            <a:miter lim="800000"/>
            <a:headEnd/>
            <a:tailEnd/>
          </a:ln>
        </p:spPr>
        <p:txBody>
          <a:bodyPr wrap="square">
            <a:prstTxWarp prst="textNoShape">
              <a:avLst/>
            </a:prstTxWarp>
            <a:spAutoFit/>
          </a:bodyPr>
          <a:lstStyle/>
          <a:p>
            <a:pPr algn="ctr"/>
            <a:r>
              <a:rPr lang="en-US" sz="3600" dirty="0" smtClean="0">
                <a:solidFill>
                  <a:srgbClr val="FFFFFF"/>
                </a:solidFill>
                <a:latin typeface="Calibri" charset="0"/>
              </a:rPr>
              <a:t>Barriers:</a:t>
            </a:r>
          </a:p>
          <a:p>
            <a:pPr algn="ctr"/>
            <a:r>
              <a:rPr lang="en-US" sz="3600" dirty="0" smtClean="0">
                <a:solidFill>
                  <a:srgbClr val="FFFFFF"/>
                </a:solidFill>
                <a:latin typeface="Calibri" charset="0"/>
              </a:rPr>
              <a:t>Predictability</a:t>
            </a:r>
          </a:p>
          <a:p>
            <a:pPr algn="ctr"/>
            <a:r>
              <a:rPr lang="en-US" sz="3600" dirty="0" smtClean="0">
                <a:solidFill>
                  <a:srgbClr val="FFFFFF"/>
                </a:solidFill>
                <a:latin typeface="Calibri" charset="0"/>
              </a:rPr>
              <a:t>Telling, not showing</a:t>
            </a:r>
          </a:p>
          <a:p>
            <a:pPr algn="ctr"/>
            <a:r>
              <a:rPr lang="en-US" sz="3600" dirty="0" smtClean="0">
                <a:solidFill>
                  <a:srgbClr val="FFFFFF"/>
                </a:solidFill>
                <a:latin typeface="Calibri" charset="0"/>
              </a:rPr>
              <a:t>Lack of narrative ambition</a:t>
            </a:r>
          </a:p>
          <a:p>
            <a:pPr algn="ctr"/>
            <a:endParaRPr lang="en-US" sz="3600" dirty="0">
              <a:solidFill>
                <a:srgbClr val="FFFFFF"/>
              </a:solidFill>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13890265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291088" y="764704"/>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 name="TextBox 19"/>
          <p:cNvSpPr txBox="1">
            <a:spLocks noChangeArrowheads="1"/>
          </p:cNvSpPr>
          <p:nvPr/>
        </p:nvSpPr>
        <p:spPr bwMode="auto">
          <a:xfrm>
            <a:off x="266700" y="3068960"/>
            <a:ext cx="7806188" cy="1754327"/>
          </a:xfrm>
          <a:prstGeom prst="rect">
            <a:avLst/>
          </a:prstGeom>
          <a:noFill/>
          <a:ln w="9525">
            <a:noFill/>
            <a:miter lim="800000"/>
            <a:headEnd/>
            <a:tailEnd/>
          </a:ln>
        </p:spPr>
        <p:txBody>
          <a:bodyPr wrap="square">
            <a:prstTxWarp prst="textNoShape">
              <a:avLst/>
            </a:prstTxWarp>
            <a:spAutoFit/>
          </a:bodyPr>
          <a:lstStyle/>
          <a:p>
            <a:r>
              <a:rPr lang="en-US" sz="3600" dirty="0" smtClean="0">
                <a:solidFill>
                  <a:srgbClr val="FFFFFF"/>
                </a:solidFill>
                <a:latin typeface="Calibri" charset="0"/>
              </a:rPr>
              <a:t>Predictability</a:t>
            </a:r>
          </a:p>
          <a:p>
            <a:r>
              <a:rPr lang="en-US" sz="3600" dirty="0" smtClean="0">
                <a:solidFill>
                  <a:srgbClr val="FFFFFF"/>
                </a:solidFill>
                <a:latin typeface="Calibri" charset="0"/>
              </a:rPr>
              <a:t>Telling, not showing</a:t>
            </a:r>
          </a:p>
          <a:p>
            <a:r>
              <a:rPr lang="en-US" sz="3600" dirty="0" smtClean="0">
                <a:solidFill>
                  <a:srgbClr val="FFFFFF"/>
                </a:solidFill>
                <a:latin typeface="Calibri" charset="0"/>
              </a:rPr>
              <a:t>Lack of narrative ambition</a:t>
            </a:r>
          </a:p>
        </p:txBody>
      </p:sp>
      <p:pic>
        <p:nvPicPr>
          <p:cNvPr id="50180"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
        <p:nvSpPr>
          <p:cNvPr id="6" name="Cloud Callout 5"/>
          <p:cNvSpPr/>
          <p:nvPr/>
        </p:nvSpPr>
        <p:spPr>
          <a:xfrm>
            <a:off x="3359189" y="195986"/>
            <a:ext cx="4715544" cy="2016224"/>
          </a:xfrm>
          <a:prstGeom prst="cloudCallout">
            <a:avLst>
              <a:gd name="adj1" fmla="val -69997"/>
              <a:gd name="adj2" fmla="val 9142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Be sensuous; reject first word;  use pronouns</a:t>
            </a:r>
            <a:endParaRPr lang="en-US" sz="3200" dirty="0">
              <a:solidFill>
                <a:schemeClr val="tx1"/>
              </a:solidFill>
            </a:endParaRPr>
          </a:p>
        </p:txBody>
      </p:sp>
      <p:sp>
        <p:nvSpPr>
          <p:cNvPr id="7" name="Cloud Callout 6"/>
          <p:cNvSpPr/>
          <p:nvPr/>
        </p:nvSpPr>
        <p:spPr>
          <a:xfrm>
            <a:off x="3923928" y="2060848"/>
            <a:ext cx="4715544" cy="2016224"/>
          </a:xfrm>
          <a:prstGeom prst="cloudCallout">
            <a:avLst>
              <a:gd name="adj1" fmla="val -74944"/>
              <a:gd name="adj2" fmla="val 4257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Experiment with point-of-view</a:t>
            </a:r>
            <a:endParaRPr lang="en-US" sz="3200" dirty="0">
              <a:solidFill>
                <a:schemeClr val="tx1"/>
              </a:solidFill>
            </a:endParaRPr>
          </a:p>
        </p:txBody>
      </p:sp>
      <p:sp>
        <p:nvSpPr>
          <p:cNvPr id="8" name="Cloud Callout 7"/>
          <p:cNvSpPr/>
          <p:nvPr/>
        </p:nvSpPr>
        <p:spPr>
          <a:xfrm>
            <a:off x="4788024" y="4509119"/>
            <a:ext cx="4313564" cy="1780627"/>
          </a:xfrm>
          <a:prstGeom prst="cloudCallout">
            <a:avLst>
              <a:gd name="adj1" fmla="val -87087"/>
              <a:gd name="adj2" fmla="val -4562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Use narrative disjuncture</a:t>
            </a:r>
            <a:endParaRPr lang="en-US" sz="3200" dirty="0">
              <a:solidFill>
                <a:schemeClr val="tx1"/>
              </a:solidFill>
            </a:endParaRPr>
          </a:p>
        </p:txBody>
      </p:sp>
      <p:sp>
        <p:nvSpPr>
          <p:cNvPr id="2" name="Action Button: Document 1">
            <a:hlinkClick r:id="rId5" action="ppaction://hlinkfile" highlightClick="1"/>
          </p:cNvPr>
          <p:cNvSpPr/>
          <p:nvPr/>
        </p:nvSpPr>
        <p:spPr>
          <a:xfrm>
            <a:off x="611560" y="6021288"/>
            <a:ext cx="360040" cy="720080"/>
          </a:xfrm>
          <a:prstGeom prst="actionButton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75995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3"/>
      <p:bldP spid="6" grpId="0" animBg="1"/>
      <p:bldP spid="7" grpId="0" animBg="1"/>
      <p:bldP spid="8"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 name="Oval Callout 1"/>
          <p:cNvSpPr/>
          <p:nvPr/>
        </p:nvSpPr>
        <p:spPr>
          <a:xfrm>
            <a:off x="-2973" y="0"/>
            <a:ext cx="2304256" cy="1584176"/>
          </a:xfrm>
          <a:prstGeom prst="wedgeEllipseCallout">
            <a:avLst>
              <a:gd name="adj1" fmla="val -51684"/>
              <a:gd name="adj2" fmla="val 117066"/>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rPr>
              <a:t>Talking Point</a:t>
            </a:r>
            <a:endParaRPr lang="en-US" sz="3200" dirty="0">
              <a:solidFill>
                <a:schemeClr val="bg1"/>
              </a:solidFill>
            </a:endParaRPr>
          </a:p>
        </p:txBody>
      </p:sp>
      <p:sp>
        <p:nvSpPr>
          <p:cNvPr id="10" name="TextBox 9"/>
          <p:cNvSpPr txBox="1"/>
          <p:nvPr/>
        </p:nvSpPr>
        <p:spPr>
          <a:xfrm>
            <a:off x="179512" y="4437112"/>
            <a:ext cx="8712968" cy="2062103"/>
          </a:xfrm>
          <a:prstGeom prst="rect">
            <a:avLst/>
          </a:prstGeom>
          <a:noFill/>
        </p:spPr>
        <p:txBody>
          <a:bodyPr wrap="square" rtlCol="0">
            <a:spAutoFit/>
          </a:bodyPr>
          <a:lstStyle/>
          <a:p>
            <a:pPr algn="ctr"/>
            <a:r>
              <a:rPr lang="en-US" sz="3200" dirty="0" smtClean="0">
                <a:solidFill>
                  <a:srgbClr val="FFFF00"/>
                </a:solidFill>
              </a:rPr>
              <a:t>What are the main types of writing needed in your subject?</a:t>
            </a:r>
          </a:p>
          <a:p>
            <a:pPr algn="ctr"/>
            <a:r>
              <a:rPr lang="en-US" sz="3200" dirty="0" smtClean="0">
                <a:solidFill>
                  <a:srgbClr val="FFFF00"/>
                </a:solidFill>
              </a:rPr>
              <a:t>Barriers?</a:t>
            </a:r>
          </a:p>
          <a:p>
            <a:pPr algn="ctr"/>
            <a:r>
              <a:rPr lang="en-US" sz="3200" dirty="0" smtClean="0">
                <a:solidFill>
                  <a:srgbClr val="FFFF00"/>
                </a:solidFill>
              </a:rPr>
              <a:t>So what could you do?</a:t>
            </a:r>
            <a:endParaRPr lang="en-US" sz="3200" dirty="0">
              <a:solidFill>
                <a:srgbClr val="FFFF00"/>
              </a:solidFill>
            </a:endParaRPr>
          </a:p>
        </p:txBody>
      </p:sp>
      <p:sp>
        <p:nvSpPr>
          <p:cNvPr id="7" name="TextBox 6"/>
          <p:cNvSpPr txBox="1">
            <a:spLocks noChangeArrowheads="1"/>
          </p:cNvSpPr>
          <p:nvPr/>
        </p:nvSpPr>
        <p:spPr bwMode="auto">
          <a:xfrm>
            <a:off x="1295400" y="2003425"/>
            <a:ext cx="7806188" cy="2308324"/>
          </a:xfrm>
          <a:prstGeom prst="rect">
            <a:avLst/>
          </a:prstGeom>
          <a:noFill/>
          <a:ln w="9525">
            <a:noFill/>
            <a:miter lim="800000"/>
            <a:headEnd/>
            <a:tailEnd/>
          </a:ln>
        </p:spPr>
        <p:txBody>
          <a:bodyPr wrap="square">
            <a:prstTxWarp prst="textNoShape">
              <a:avLst/>
            </a:prstTxWarp>
            <a:spAutoFit/>
          </a:bodyPr>
          <a:lstStyle/>
          <a:p>
            <a:pPr marL="742950" indent="-742950">
              <a:buFont typeface="Calibri" charset="0"/>
              <a:buAutoNum type="arabicPeriod"/>
            </a:pPr>
            <a:r>
              <a:rPr lang="en-US" sz="2400" dirty="0">
                <a:solidFill>
                  <a:srgbClr val="FFFFFF"/>
                </a:solidFill>
                <a:latin typeface="Calibri" charset="0"/>
              </a:rPr>
              <a:t>Demonstrate writing</a:t>
            </a:r>
          </a:p>
          <a:p>
            <a:pPr marL="742950" indent="-742950">
              <a:buFont typeface="Calibri" charset="0"/>
              <a:buAutoNum type="arabicPeriod"/>
            </a:pPr>
            <a:r>
              <a:rPr lang="en-US" sz="2400" dirty="0">
                <a:solidFill>
                  <a:srgbClr val="FFFFFF"/>
                </a:solidFill>
                <a:latin typeface="Calibri" charset="0"/>
              </a:rPr>
              <a:t>Teach composition &amp; planning</a:t>
            </a:r>
          </a:p>
          <a:p>
            <a:pPr marL="742950" indent="-742950">
              <a:buFont typeface="Calibri" charset="0"/>
              <a:buAutoNum type="arabicPeriod"/>
            </a:pPr>
            <a:r>
              <a:rPr lang="en-US" sz="2400" dirty="0">
                <a:solidFill>
                  <a:srgbClr val="FFFFFF"/>
                </a:solidFill>
                <a:latin typeface="Calibri" charset="0"/>
              </a:rPr>
              <a:t>Allow oral rehearsal</a:t>
            </a:r>
          </a:p>
          <a:p>
            <a:pPr marL="742950" indent="-742950">
              <a:buFont typeface="Calibri" charset="0"/>
              <a:buAutoNum type="arabicPeriod"/>
            </a:pPr>
            <a:r>
              <a:rPr lang="en-US" sz="2400" dirty="0">
                <a:solidFill>
                  <a:srgbClr val="FFFFFF"/>
                </a:solidFill>
                <a:latin typeface="Calibri" charset="0"/>
              </a:rPr>
              <a:t>Short &amp; long sentences</a:t>
            </a:r>
          </a:p>
          <a:p>
            <a:pPr marL="742950" indent="-742950">
              <a:buFont typeface="Calibri" charset="0"/>
              <a:buAutoNum type="arabicPeriod"/>
            </a:pPr>
            <a:r>
              <a:rPr lang="en-US" sz="2400" dirty="0">
                <a:solidFill>
                  <a:srgbClr val="FFFFFF"/>
                </a:solidFill>
                <a:latin typeface="Calibri" charset="0"/>
              </a:rPr>
              <a:t>Connectives</a:t>
            </a:r>
          </a:p>
          <a:p>
            <a:pPr marL="742950" indent="-742950"/>
            <a:endParaRPr lang="en-US" sz="2400" dirty="0">
              <a:solidFill>
                <a:srgbClr val="FFFFFF"/>
              </a:solidFill>
              <a:latin typeface="Calibri" charset="0"/>
            </a:endParaRPr>
          </a:p>
        </p:txBody>
      </p:sp>
    </p:spTree>
    <p:extLst>
      <p:ext uri="{BB962C8B-B14F-4D97-AF65-F5344CB8AC3E}">
        <p14:creationId xmlns:p14="http://schemas.microsoft.com/office/powerpoint/2010/main" val="41911263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p:tgtEl>
                                          <p:spTgt spid="10">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additive="base">
                                        <p:cTn id="18" dur="500"/>
                                        <p:tgtEl>
                                          <p:spTgt spid="10">
                                            <p:txEl>
                                              <p:pRg st="1" end="1"/>
                                            </p:txEl>
                                          </p:spTgt>
                                        </p:tgtEl>
                                        <p:attrNameLst>
                                          <p:attrName>ppt_x</p:attrName>
                                        </p:attrNameLst>
                                      </p:cBhvr>
                                      <p:tavLst>
                                        <p:tav tm="0">
                                          <p:val>
                                            <p:strVal val="#ppt_x-#ppt_w*1.125000"/>
                                          </p:val>
                                        </p:tav>
                                        <p:tav tm="100000">
                                          <p:val>
                                            <p:strVal val="#ppt_x"/>
                                          </p:val>
                                        </p:tav>
                                      </p:tavLst>
                                    </p:anim>
                                    <p:animEffect transition="in" filter="wipe(right)">
                                      <p:cBhvr>
                                        <p:cTn id="19" dur="500"/>
                                        <p:tgtEl>
                                          <p:spTgt spid="1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 calcmode="lin" valueType="num">
                                      <p:cBhvr additive="base">
                                        <p:cTn id="24" dur="500"/>
                                        <p:tgtEl>
                                          <p:spTgt spid="10">
                                            <p:txEl>
                                              <p:pRg st="2" end="2"/>
                                            </p:txEl>
                                          </p:spTgt>
                                        </p:tgtEl>
                                        <p:attrNameLst>
                                          <p:attrName>ppt_x</p:attrName>
                                        </p:attrNameLst>
                                      </p:cBhvr>
                                      <p:tavLst>
                                        <p:tav tm="0">
                                          <p:val>
                                            <p:strVal val="#ppt_x-#ppt_w*1.125000"/>
                                          </p:val>
                                        </p:tav>
                                        <p:tav tm="100000">
                                          <p:val>
                                            <p:strVal val="#ppt_x"/>
                                          </p:val>
                                        </p:tav>
                                      </p:tavLst>
                                    </p:anim>
                                    <p:animEffect transition="in" filter="wipe(right)">
                                      <p:cBhvr>
                                        <p:cTn id="2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5"/>
      <p:bldP spid="7" grpId="0" bldLvl="3"/>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6" name="Picture 5"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304800" y="103188"/>
            <a:ext cx="6248400" cy="1470025"/>
          </a:xfrm>
        </p:spPr>
        <p:txBody>
          <a:bodyPr/>
          <a:lstStyle/>
          <a:p>
            <a:pPr algn="l" eaLnBrk="1" hangingPunct="1"/>
            <a:r>
              <a:rPr lang="en-US" dirty="0" smtClean="0">
                <a:solidFill>
                  <a:schemeClr val="bg1"/>
                </a:solidFill>
              </a:rPr>
              <a:t>Hypothesis:</a:t>
            </a:r>
          </a:p>
        </p:txBody>
      </p:sp>
      <p:sp>
        <p:nvSpPr>
          <p:cNvPr id="3" name="TextBox 2"/>
          <p:cNvSpPr txBox="1">
            <a:spLocks noChangeArrowheads="1"/>
          </p:cNvSpPr>
          <p:nvPr/>
        </p:nvSpPr>
        <p:spPr bwMode="auto">
          <a:xfrm>
            <a:off x="533400" y="3140968"/>
            <a:ext cx="8458200" cy="707886"/>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Become a Year 11 writer again</a:t>
            </a:r>
            <a:endParaRPr lang="en-US" sz="4000" dirty="0">
              <a:solidFill>
                <a:srgbClr val="FFFFFF"/>
              </a:solidFill>
              <a:latin typeface="Calibri" charset="0"/>
            </a:endParaRPr>
          </a:p>
        </p:txBody>
      </p:sp>
      <p:cxnSp>
        <p:nvCxnSpPr>
          <p:cNvPr id="5" name="Straight Connector 4"/>
          <p:cNvCxnSpPr/>
          <p:nvPr/>
        </p:nvCxnSpPr>
        <p:spPr>
          <a:xfrm>
            <a:off x="304800" y="1220788"/>
            <a:ext cx="8001000" cy="1587"/>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7" name="TextBox 6"/>
          <p:cNvSpPr txBox="1">
            <a:spLocks noChangeArrowheads="1"/>
          </p:cNvSpPr>
          <p:nvPr/>
        </p:nvSpPr>
        <p:spPr bwMode="auto">
          <a:xfrm>
            <a:off x="685800" y="3912724"/>
            <a:ext cx="8458200" cy="707886"/>
          </a:xfrm>
          <a:prstGeom prst="rect">
            <a:avLst/>
          </a:prstGeom>
          <a:noFill/>
          <a:ln w="9525">
            <a:noFill/>
            <a:miter lim="800000"/>
            <a:headEnd/>
            <a:tailEnd/>
          </a:ln>
        </p:spPr>
        <p:txBody>
          <a:bodyPr wrap="square">
            <a:prstTxWarp prst="textNoShape">
              <a:avLst/>
            </a:prstTxWarp>
            <a:spAutoFit/>
          </a:bodyPr>
          <a:lstStyle/>
          <a:p>
            <a:pPr algn="ctr"/>
            <a:r>
              <a:rPr lang="en-US" sz="4000" dirty="0" smtClean="0">
                <a:solidFill>
                  <a:srgbClr val="FFFFFF"/>
                </a:solidFill>
                <a:latin typeface="Calibri" charset="0"/>
              </a:rPr>
              <a:t>… for four minutes</a:t>
            </a:r>
            <a:endParaRPr lang="en-US" sz="4000" dirty="0">
              <a:solidFill>
                <a:srgbClr val="FFFFFF"/>
              </a:solidFill>
              <a:latin typeface="Calibri"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subTnLst>
                                    <p:animClr clrSpc="rgb" dir="cw">
                                      <p:cBhvr override="childStyle">
                                        <p:cTn dur="1" fill="hold" display="0" masterRel="nextClick" afterEffect="1"/>
                                        <p:tgtEl>
                                          <p:spTgt spid="7">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7" grpId="0" build="p" bldLvl="3"/>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4572000" y="2420888"/>
            <a:ext cx="3979168" cy="2123658"/>
          </a:xfrm>
          <a:prstGeom prst="rect">
            <a:avLst/>
          </a:prstGeom>
          <a:noFill/>
        </p:spPr>
        <p:txBody>
          <a:bodyPr wrap="square" rtlCol="0">
            <a:spAutoFit/>
          </a:bodyPr>
          <a:lstStyle/>
          <a:p>
            <a:pPr algn="ctr"/>
            <a:r>
              <a:rPr lang="en-US" sz="4400" dirty="0" smtClean="0">
                <a:solidFill>
                  <a:srgbClr val="FFFFFF"/>
                </a:solidFill>
              </a:rPr>
              <a:t>SUMMARY:</a:t>
            </a:r>
          </a:p>
          <a:p>
            <a:pPr algn="ctr"/>
            <a:r>
              <a:rPr lang="en-US" sz="4400" dirty="0" smtClean="0">
                <a:solidFill>
                  <a:srgbClr val="FFFFFF"/>
                </a:solidFill>
              </a:rPr>
              <a:t>The Secret of Literacy</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pic>
        <p:nvPicPr>
          <p:cNvPr id="5" name="Picture 4"/>
          <p:cNvPicPr>
            <a:picLocks noChangeAspect="1"/>
          </p:cNvPicPr>
          <p:nvPr/>
        </p:nvPicPr>
        <p:blipFill>
          <a:blip r:embed="rId4"/>
          <a:stretch>
            <a:fillRect/>
          </a:stretch>
        </p:blipFill>
        <p:spPr>
          <a:xfrm>
            <a:off x="1192097" y="1315820"/>
            <a:ext cx="3181120" cy="403944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492896"/>
            <a:ext cx="6172200" cy="769441"/>
          </a:xfrm>
          <a:prstGeom prst="rect">
            <a:avLst/>
          </a:prstGeom>
          <a:noFill/>
        </p:spPr>
        <p:txBody>
          <a:bodyPr wrap="square" rtlCol="0">
            <a:spAutoFit/>
          </a:bodyPr>
          <a:lstStyle/>
          <a:p>
            <a:pPr algn="ctr"/>
            <a:r>
              <a:rPr lang="en-US" sz="4400" dirty="0" smtClean="0">
                <a:solidFill>
                  <a:srgbClr val="FFFFFF"/>
                </a:solidFill>
              </a:rPr>
              <a:t>Stand by …</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0839427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492896"/>
            <a:ext cx="6172200" cy="769441"/>
          </a:xfrm>
          <a:prstGeom prst="rect">
            <a:avLst/>
          </a:prstGeom>
          <a:noFill/>
        </p:spPr>
        <p:txBody>
          <a:bodyPr wrap="square" rtlCol="0">
            <a:spAutoFit/>
          </a:bodyPr>
          <a:lstStyle/>
          <a:p>
            <a:pPr algn="ctr"/>
            <a:r>
              <a:rPr lang="en-US" sz="4400" dirty="0" smtClean="0">
                <a:solidFill>
                  <a:srgbClr val="FFFFFF"/>
                </a:solidFill>
              </a:rPr>
              <a:t>Ready …?</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3360747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683568" y="2492896"/>
            <a:ext cx="7704856" cy="769441"/>
          </a:xfrm>
          <a:prstGeom prst="rect">
            <a:avLst/>
          </a:prstGeom>
          <a:noFill/>
        </p:spPr>
        <p:txBody>
          <a:bodyPr wrap="square" rtlCol="0">
            <a:spAutoFit/>
          </a:bodyPr>
          <a:lstStyle/>
          <a:p>
            <a:pPr algn="ctr"/>
            <a:r>
              <a:rPr lang="en-US" sz="4400" dirty="0" smtClean="0">
                <a:solidFill>
                  <a:srgbClr val="FFFFFF"/>
                </a:solidFill>
              </a:rPr>
              <a:t>Tension now intolerable … ?</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30790514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670720"/>
            <a:ext cx="6172200" cy="769441"/>
          </a:xfrm>
          <a:prstGeom prst="rect">
            <a:avLst/>
          </a:prstGeom>
          <a:noFill/>
        </p:spPr>
        <p:txBody>
          <a:bodyPr wrap="square" rtlCol="0">
            <a:spAutoFit/>
          </a:bodyPr>
          <a:lstStyle/>
          <a:p>
            <a:pPr algn="ctr"/>
            <a:r>
              <a:rPr lang="en-US" sz="4400" dirty="0" smtClean="0">
                <a:solidFill>
                  <a:srgbClr val="FFFFFF"/>
                </a:solidFill>
              </a:rPr>
              <a:t>Well, it’s not literacy …</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438400"/>
            <a:ext cx="6172200" cy="2123658"/>
          </a:xfrm>
          <a:prstGeom prst="rect">
            <a:avLst/>
          </a:prstGeom>
          <a:noFill/>
        </p:spPr>
        <p:txBody>
          <a:bodyPr wrap="square" rtlCol="0">
            <a:spAutoFit/>
          </a:bodyPr>
          <a:lstStyle/>
          <a:p>
            <a:pPr algn="ctr"/>
            <a:r>
              <a:rPr lang="en-US" sz="4400" dirty="0" smtClean="0">
                <a:solidFill>
                  <a:srgbClr val="FFFFFF"/>
                </a:solidFill>
              </a:rPr>
              <a:t>… it’s making the implicit explicit – and </a:t>
            </a:r>
            <a:r>
              <a:rPr lang="en-US" sz="4400" dirty="0" err="1" smtClean="0">
                <a:solidFill>
                  <a:srgbClr val="FFFFFF"/>
                </a:solidFill>
              </a:rPr>
              <a:t>modelling</a:t>
            </a:r>
            <a:r>
              <a:rPr lang="en-US" sz="4400" dirty="0" smtClean="0">
                <a:solidFill>
                  <a:srgbClr val="FFFFFF"/>
                </a:solidFill>
              </a:rPr>
              <a:t> it …</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676400" y="2438400"/>
            <a:ext cx="6172200" cy="2123658"/>
          </a:xfrm>
          <a:prstGeom prst="rect">
            <a:avLst/>
          </a:prstGeom>
          <a:noFill/>
        </p:spPr>
        <p:txBody>
          <a:bodyPr wrap="square" rtlCol="0">
            <a:spAutoFit/>
          </a:bodyPr>
          <a:lstStyle/>
          <a:p>
            <a:pPr algn="ctr"/>
            <a:r>
              <a:rPr lang="en-US" sz="4400" dirty="0" smtClean="0">
                <a:solidFill>
                  <a:srgbClr val="FFFFFF"/>
                </a:solidFill>
              </a:rPr>
              <a:t>… without which, the rich will get richer &amp; the poor will get poorer</a:t>
            </a:r>
            <a:endParaRPr lang="en-US" sz="44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072438" y="3810000"/>
            <a:ext cx="766762" cy="3317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sp>
        <p:nvSpPr>
          <p:cNvPr id="3" name="TextBox 2"/>
          <p:cNvSpPr txBox="1"/>
          <p:nvPr/>
        </p:nvSpPr>
        <p:spPr>
          <a:xfrm>
            <a:off x="1187624" y="2438400"/>
            <a:ext cx="6885264" cy="1446550"/>
          </a:xfrm>
          <a:prstGeom prst="rect">
            <a:avLst/>
          </a:prstGeom>
          <a:noFill/>
        </p:spPr>
        <p:txBody>
          <a:bodyPr wrap="square" rtlCol="0">
            <a:spAutoFit/>
          </a:bodyPr>
          <a:lstStyle/>
          <a:p>
            <a:pPr algn="ctr"/>
            <a:r>
              <a:rPr lang="en-US" sz="4400" dirty="0" smtClean="0">
                <a:solidFill>
                  <a:srgbClr val="FFFFFF"/>
                </a:solidFill>
              </a:rPr>
              <a:t>… so we could just call it </a:t>
            </a:r>
            <a:r>
              <a:rPr lang="en-US" sz="4400" dirty="0" smtClean="0">
                <a:solidFill>
                  <a:srgbClr val="FFFF00"/>
                </a:solidFill>
              </a:rPr>
              <a:t>‘what great teachers do’</a:t>
            </a:r>
            <a:endParaRPr lang="en-US" sz="4400" dirty="0">
              <a:solidFill>
                <a:srgbClr val="FFFF00"/>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extLst>
      <p:ext uri="{BB962C8B-B14F-4D97-AF65-F5344CB8AC3E}">
        <p14:creationId xmlns:p14="http://schemas.microsoft.com/office/powerpoint/2010/main" val="8352297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l="12114" t="6057" r="24228" b="12114"/>
          <a:stretch>
            <a:fillRect/>
          </a:stretch>
        </p:blipFill>
        <p:spPr>
          <a:xfrm>
            <a:off x="4507623" y="2589062"/>
            <a:ext cx="945906" cy="1150727"/>
          </a:xfrm>
          <a:prstGeom prst="rect">
            <a:avLst/>
          </a:prstGeom>
        </p:spPr>
      </p:pic>
      <p:sp>
        <p:nvSpPr>
          <p:cNvPr id="13" name="Right Triangle 12"/>
          <p:cNvSpPr/>
          <p:nvPr/>
        </p:nvSpPr>
        <p:spPr>
          <a:xfrm>
            <a:off x="4397157" y="3340867"/>
            <a:ext cx="762000" cy="398922"/>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 name="Right Triangle 14"/>
          <p:cNvSpPr/>
          <p:nvPr/>
        </p:nvSpPr>
        <p:spPr>
          <a:xfrm rot="1050623">
            <a:off x="5028618" y="2376917"/>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6" name="Right Triangle 15"/>
          <p:cNvSpPr/>
          <p:nvPr/>
        </p:nvSpPr>
        <p:spPr>
          <a:xfrm rot="5400000">
            <a:off x="4249366" y="2548606"/>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8" name="Straight Connector 17"/>
          <p:cNvCxnSpPr/>
          <p:nvPr/>
        </p:nvCxnSpPr>
        <p:spPr>
          <a:xfrm rot="5400000" flipH="1" flipV="1">
            <a:off x="4158183" y="2001652"/>
            <a:ext cx="1226723" cy="282354"/>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30379" y="2262563"/>
            <a:ext cx="9144000" cy="1470025"/>
          </a:xfrm>
        </p:spPr>
        <p:txBody>
          <a:bodyPr/>
          <a:lstStyle/>
          <a:p>
            <a:r>
              <a:rPr lang="en-US" dirty="0" smtClean="0">
                <a:solidFill>
                  <a:schemeClr val="bg1"/>
                </a:solidFill>
              </a:rPr>
              <a:t>Don’t Call it          </a:t>
            </a:r>
            <a:r>
              <a:rPr lang="en-US" dirty="0" err="1" smtClean="0">
                <a:solidFill>
                  <a:schemeClr val="bg1"/>
                </a:solidFill>
              </a:rPr>
              <a:t>iteracy</a:t>
            </a:r>
            <a:endParaRPr lang="en-US" dirty="0">
              <a:solidFill>
                <a:schemeClr val="bg1"/>
              </a:solidFill>
            </a:endParaRPr>
          </a:p>
        </p:txBody>
      </p:sp>
      <p:sp>
        <p:nvSpPr>
          <p:cNvPr id="21" name="Right Triangle 20"/>
          <p:cNvSpPr/>
          <p:nvPr/>
        </p:nvSpPr>
        <p:spPr>
          <a:xfrm>
            <a:off x="4630367" y="3508004"/>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4" name="Right Triangle 23"/>
          <p:cNvSpPr/>
          <p:nvPr/>
        </p:nvSpPr>
        <p:spPr>
          <a:xfrm>
            <a:off x="3200400" y="3336215"/>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5" name="Straight Connector 4"/>
          <p:cNvCxnSpPr/>
          <p:nvPr/>
        </p:nvCxnSpPr>
        <p:spPr>
          <a:xfrm>
            <a:off x="609600" y="363855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9" name="Right Triangle 18"/>
          <p:cNvSpPr/>
          <p:nvPr/>
        </p:nvSpPr>
        <p:spPr>
          <a:xfrm rot="4140796">
            <a:off x="4265888" y="2375501"/>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Right Triangle 24"/>
          <p:cNvSpPr/>
          <p:nvPr/>
        </p:nvSpPr>
        <p:spPr>
          <a:xfrm rot="10800000">
            <a:off x="3906075" y="2329070"/>
            <a:ext cx="535546" cy="427119"/>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20" name="Straight Connector 19"/>
          <p:cNvCxnSpPr/>
          <p:nvPr/>
        </p:nvCxnSpPr>
        <p:spPr>
          <a:xfrm rot="16200000" flipV="1">
            <a:off x="4569763" y="1872424"/>
            <a:ext cx="1226724" cy="540808"/>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TextBox 5"/>
          <p:cNvSpPr txBox="1">
            <a:spLocks noChangeArrowheads="1"/>
          </p:cNvSpPr>
          <p:nvPr/>
        </p:nvSpPr>
        <p:spPr bwMode="auto">
          <a:xfrm>
            <a:off x="2191967" y="4869160"/>
            <a:ext cx="4876800" cy="584200"/>
          </a:xfrm>
          <a:prstGeom prst="rect">
            <a:avLst/>
          </a:prstGeom>
          <a:noFill/>
          <a:ln w="9525">
            <a:noFill/>
            <a:miter lim="800000"/>
            <a:headEnd/>
            <a:tailEnd/>
          </a:ln>
        </p:spPr>
        <p:txBody>
          <a:bodyPr>
            <a:prstTxWarp prst="textNoShape">
              <a:avLst/>
            </a:prstTxWarp>
            <a:spAutoFit/>
          </a:bodyPr>
          <a:lstStyle/>
          <a:p>
            <a:r>
              <a:rPr lang="en-US" sz="1600" dirty="0">
                <a:solidFill>
                  <a:srgbClr val="FFFFFF"/>
                </a:solidFill>
                <a:latin typeface="Calibri" charset="0"/>
              </a:rPr>
              <a:t>Download this presentation at </a:t>
            </a:r>
            <a:r>
              <a:rPr lang="en-US" sz="1600" dirty="0" err="1">
                <a:solidFill>
                  <a:srgbClr val="FFFFFF"/>
                </a:solidFill>
                <a:latin typeface="Calibri" charset="0"/>
              </a:rPr>
              <a:t>www.geoffbarton.co.uk</a:t>
            </a:r>
            <a:endParaRPr lang="en-US" sz="1600" dirty="0">
              <a:solidFill>
                <a:srgbClr val="FFFFFF"/>
              </a:solidFill>
              <a:latin typeface="Calibri" charset="0"/>
            </a:endParaRPr>
          </a:p>
          <a:p>
            <a:pPr algn="ctr"/>
            <a:r>
              <a:rPr lang="en-US" sz="1600" dirty="0" smtClean="0">
                <a:solidFill>
                  <a:srgbClr val="FFFFFF"/>
                </a:solidFill>
                <a:latin typeface="Calibri" charset="0"/>
              </a:rPr>
              <a:t>(Presentation </a:t>
            </a:r>
            <a:r>
              <a:rPr lang="en-US" sz="1600" dirty="0">
                <a:solidFill>
                  <a:srgbClr val="FFFFFF"/>
                </a:solidFill>
                <a:latin typeface="Calibri" charset="0"/>
              </a:rPr>
              <a:t>number</a:t>
            </a:r>
            <a:r>
              <a:rPr lang="en-US" sz="1600" dirty="0" smtClean="0">
                <a:solidFill>
                  <a:srgbClr val="FFFFFF"/>
                </a:solidFill>
                <a:latin typeface="Calibri" charset="0"/>
              </a:rPr>
              <a:t> 121)</a:t>
            </a:r>
            <a:endParaRPr lang="en-US" sz="1600" dirty="0">
              <a:solidFill>
                <a:srgbClr val="FFFFFF"/>
              </a:solidFill>
              <a:latin typeface="Calibri" charset="0"/>
            </a:endParaRPr>
          </a:p>
        </p:txBody>
      </p:sp>
      <p:sp>
        <p:nvSpPr>
          <p:cNvPr id="22" name="TextBox 21"/>
          <p:cNvSpPr txBox="1"/>
          <p:nvPr/>
        </p:nvSpPr>
        <p:spPr>
          <a:xfrm>
            <a:off x="2779431" y="4149080"/>
            <a:ext cx="3456384" cy="338554"/>
          </a:xfrm>
          <a:prstGeom prst="rect">
            <a:avLst/>
          </a:prstGeom>
          <a:noFill/>
        </p:spPr>
        <p:txBody>
          <a:bodyPr wrap="square" rtlCol="0">
            <a:spAutoFit/>
          </a:bodyPr>
          <a:lstStyle/>
          <a:p>
            <a:pPr algn="ctr"/>
            <a:r>
              <a:rPr lang="en-US" sz="1600" dirty="0" smtClean="0">
                <a:solidFill>
                  <a:srgbClr val="FFFFFF"/>
                </a:solidFill>
              </a:rPr>
              <a:t>Twitter: @</a:t>
            </a:r>
            <a:r>
              <a:rPr lang="en-US" sz="1600" dirty="0" err="1" smtClean="0">
                <a:solidFill>
                  <a:srgbClr val="FFFFFF"/>
                </a:solidFill>
              </a:rPr>
              <a:t>RealGeoffBarton</a:t>
            </a:r>
            <a:endParaRPr lang="en-US" sz="1600" dirty="0">
              <a:solidFill>
                <a:srgbClr val="FFFFFF"/>
              </a:solidFill>
            </a:endParaRPr>
          </a:p>
        </p:txBody>
      </p:sp>
    </p:spTree>
    <p:extLst>
      <p:ext uri="{BB962C8B-B14F-4D97-AF65-F5344CB8AC3E}">
        <p14:creationId xmlns:p14="http://schemas.microsoft.com/office/powerpoint/2010/main" val="27859608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638800" y="1841500"/>
            <a:ext cx="3175000" cy="3175000"/>
          </a:xfrm>
          <a:prstGeom prst="rect">
            <a:avLst/>
          </a:prstGeom>
        </p:spPr>
      </p:pic>
      <p:sp>
        <p:nvSpPr>
          <p:cNvPr id="10" name="TextBox 9"/>
          <p:cNvSpPr txBox="1"/>
          <p:nvPr/>
        </p:nvSpPr>
        <p:spPr>
          <a:xfrm>
            <a:off x="467544" y="2276872"/>
            <a:ext cx="4838700" cy="2308324"/>
          </a:xfrm>
          <a:prstGeom prst="rect">
            <a:avLst/>
          </a:prstGeom>
          <a:noFill/>
        </p:spPr>
        <p:txBody>
          <a:bodyPr wrap="square" rtlCol="0">
            <a:spAutoFit/>
          </a:bodyPr>
          <a:lstStyle/>
          <a:p>
            <a:pPr algn="r"/>
            <a:r>
              <a:rPr lang="en-US" sz="4800" dirty="0" smtClean="0">
                <a:solidFill>
                  <a:schemeClr val="bg1"/>
                </a:solidFill>
              </a:rPr>
              <a:t>This is an expensive plug  </a:t>
            </a:r>
            <a:r>
              <a:rPr lang="en-US" sz="4800" dirty="0" smtClean="0">
                <a:solidFill>
                  <a:schemeClr val="bg1"/>
                </a:solidFill>
                <a:latin typeface="Wingdings"/>
                <a:ea typeface="Wingdings"/>
                <a:cs typeface="Wingdings"/>
                <a:sym typeface="Wingdings"/>
              </a:rPr>
              <a:t></a:t>
            </a:r>
            <a:endParaRPr lang="en-US" sz="4800" dirty="0">
              <a:solidFill>
                <a:schemeClr val="bg1"/>
              </a:solidFill>
            </a:endParaRPr>
          </a:p>
        </p:txBody>
      </p:sp>
    </p:spTree>
    <p:extLst>
      <p:ext uri="{BB962C8B-B14F-4D97-AF65-F5344CB8AC3E}">
        <p14:creationId xmlns:p14="http://schemas.microsoft.com/office/powerpoint/2010/main" val="3176727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12413</TotalTime>
  <Words>2073</Words>
  <Application>Microsoft Macintosh PowerPoint</Application>
  <PresentationFormat>On-screen Show (4:3)</PresentationFormat>
  <Paragraphs>289</Paragraphs>
  <Slides>101</Slides>
  <Notes>38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101</vt:i4>
      </vt:variant>
    </vt:vector>
  </HeadingPairs>
  <TitlesOfParts>
    <vt:vector size="103" baseType="lpstr">
      <vt:lpstr>Office Theme</vt:lpstr>
      <vt:lpstr>Document</vt:lpstr>
      <vt:lpstr>Don’t Call it          iteracy</vt:lpstr>
      <vt:lpstr>PowerPoint Presentation</vt:lpstr>
      <vt:lpstr>Aims:</vt:lpstr>
      <vt:lpstr>Special bonus:</vt:lpstr>
      <vt:lpstr>PowerPoint Presentation</vt:lpstr>
      <vt:lpstr>PowerPoint Presentation</vt:lpstr>
      <vt:lpstr>Structure:</vt:lpstr>
      <vt:lpstr>Approach:</vt:lpstr>
      <vt:lpstr>Hypothesis:</vt:lpstr>
      <vt:lpstr>PowerPoint Presentation</vt:lpstr>
      <vt:lpstr>Hypothesis:</vt:lpstr>
      <vt:lpstr>Q:</vt:lpstr>
      <vt:lpstr>A:</vt:lpstr>
      <vt:lpstr>Provocations: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SKIMMING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SCANNING</vt:lpstr>
      <vt:lpstr>PowerPoint Presentation</vt:lpstr>
      <vt:lpstr>PowerPoint Presentation</vt:lpstr>
      <vt:lpstr>CLOSE READING</vt:lpstr>
      <vt:lpstr>PowerPoint Presentation</vt:lpstr>
      <vt:lpstr>PowerPoint Presentation</vt:lpstr>
      <vt:lpstr>RESEARCH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Don’t Call it          iteracy</vt:lpstr>
      <vt:lpstr>PowerPoint Presentation</vt:lpstr>
      <vt:lpstr>PowerPoint Presentation</vt:lpstr>
      <vt:lpstr>Don’t Call it          iteracy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in the Twenty-First Century</dc:title>
  <dc:creator>Geoff Barton</dc:creator>
  <cp:lastModifiedBy>Geoff Barton</cp:lastModifiedBy>
  <cp:revision>109</cp:revision>
  <dcterms:created xsi:type="dcterms:W3CDTF">2011-09-30T06:30:16Z</dcterms:created>
  <dcterms:modified xsi:type="dcterms:W3CDTF">2013-10-04T06:12:39Z</dcterms:modified>
</cp:coreProperties>
</file>