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Default Extension="doc" ContentType="application/msword"/>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Default Extension="pict" ContentType="image/pict"/>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6.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0"/>
  </p:notesMasterIdLst>
  <p:sldIdLst>
    <p:sldId id="257" r:id="rId2"/>
    <p:sldId id="260" r:id="rId3"/>
    <p:sldId id="292" r:id="rId4"/>
    <p:sldId id="343" r:id="rId5"/>
    <p:sldId id="291" r:id="rId6"/>
    <p:sldId id="353" r:id="rId7"/>
    <p:sldId id="344" r:id="rId8"/>
    <p:sldId id="290" r:id="rId9"/>
    <p:sldId id="263" r:id="rId10"/>
    <p:sldId id="278" r:id="rId11"/>
    <p:sldId id="280" r:id="rId12"/>
    <p:sldId id="277" r:id="rId13"/>
    <p:sldId id="281" r:id="rId14"/>
    <p:sldId id="282" r:id="rId15"/>
    <p:sldId id="275" r:id="rId16"/>
    <p:sldId id="276" r:id="rId17"/>
    <p:sldId id="261" r:id="rId18"/>
    <p:sldId id="284" r:id="rId19"/>
    <p:sldId id="285" r:id="rId20"/>
    <p:sldId id="286" r:id="rId21"/>
    <p:sldId id="287" r:id="rId22"/>
    <p:sldId id="288" r:id="rId23"/>
    <p:sldId id="289" r:id="rId24"/>
    <p:sldId id="262" r:id="rId25"/>
    <p:sldId id="283" r:id="rId26"/>
    <p:sldId id="356" r:id="rId27"/>
    <p:sldId id="355" r:id="rId28"/>
    <p:sldId id="350" r:id="rId29"/>
    <p:sldId id="349" r:id="rId30"/>
    <p:sldId id="354" r:id="rId31"/>
    <p:sldId id="348" r:id="rId32"/>
    <p:sldId id="347" r:id="rId33"/>
    <p:sldId id="346"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57" r:id="rId47"/>
    <p:sldId id="305" r:id="rId48"/>
    <p:sldId id="306" r:id="rId49"/>
    <p:sldId id="307" r:id="rId50"/>
    <p:sldId id="308" r:id="rId51"/>
    <p:sldId id="309" r:id="rId52"/>
    <p:sldId id="310" r:id="rId53"/>
    <p:sldId id="311" r:id="rId54"/>
    <p:sldId id="312" r:id="rId55"/>
    <p:sldId id="313" r:id="rId56"/>
    <p:sldId id="322" r:id="rId57"/>
    <p:sldId id="323" r:id="rId58"/>
    <p:sldId id="358" r:id="rId59"/>
    <p:sldId id="359" r:id="rId60"/>
    <p:sldId id="370" r:id="rId61"/>
    <p:sldId id="363" r:id="rId62"/>
    <p:sldId id="364" r:id="rId63"/>
    <p:sldId id="365" r:id="rId64"/>
    <p:sldId id="366" r:id="rId65"/>
    <p:sldId id="367" r:id="rId66"/>
    <p:sldId id="368" r:id="rId67"/>
    <p:sldId id="371" r:id="rId68"/>
    <p:sldId id="369" r:id="rId69"/>
    <p:sldId id="372" r:id="rId70"/>
    <p:sldId id="258" r:id="rId71"/>
    <p:sldId id="345" r:id="rId72"/>
    <p:sldId id="337" r:id="rId73"/>
    <p:sldId id="338" r:id="rId74"/>
    <p:sldId id="373" r:id="rId75"/>
    <p:sldId id="360" r:id="rId76"/>
    <p:sldId id="374" r:id="rId77"/>
    <p:sldId id="361" r:id="rId78"/>
    <p:sldId id="375"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1" d="100"/>
          <a:sy n="111" d="100"/>
        </p:scale>
        <p:origin x="-6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E30205-1377-D549-96A8-F85A0387900F}" type="datetimeFigureOut">
              <a:rPr lang="en-US" smtClean="0"/>
              <a:t>7/1/10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BBCE0-97CC-4840-8C16-45613A2E02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F796FA0-07DF-0E4F-904B-AA138DE116F4}" type="slidenum">
              <a:rPr lang="en-US"/>
              <a:pPr/>
              <a:t>34</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a:lstStyle/>
          <a:p>
            <a:pPr eaLnBrk="1" hangingPunct="1">
              <a:spcBef>
                <a:spcPct val="0"/>
              </a:spcBef>
            </a:pPr>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38B445E2-A7BF-6C4A-AC1D-4BFF30139551}" type="slidenum">
              <a:rPr lang="en-US">
                <a:latin typeface="Arial" charset="0"/>
              </a:rPr>
              <a:pPr/>
              <a:t>52</a:t>
            </a:fld>
            <a:endParaRPr lang="en-US">
              <a:latin typeface="Arial" charset="0"/>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A4DC396B-4605-C343-9579-E27949B04759}" type="slidenum">
              <a:rPr lang="en-US">
                <a:latin typeface="Arial" charset="0"/>
              </a:rPr>
              <a:pPr/>
              <a:t>53</a:t>
            </a:fld>
            <a:endParaRPr lang="en-US">
              <a:latin typeface="Arial" charset="0"/>
            </a:endParaRPr>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08CCABC9-A6CC-4442-B55A-0B46804E77BA}" type="slidenum">
              <a:rPr lang="en-US">
                <a:latin typeface="Arial" charset="0"/>
              </a:rPr>
              <a:pPr/>
              <a:t>54</a:t>
            </a:fld>
            <a:endParaRPr lang="en-US">
              <a:latin typeface="Arial" charset="0"/>
            </a:endParaRPr>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352BC29E-7FDD-EA4C-980E-76A86A337C99}" type="slidenum">
              <a:rPr lang="en-US">
                <a:latin typeface="Arial" charset="0"/>
              </a:rPr>
              <a:pPr/>
              <a:t>55</a:t>
            </a:fld>
            <a:endParaRPr lang="en-US">
              <a:latin typeface="Arial"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8C7FDBAC-B401-3B47-8294-1336EA39FA6B}" type="slidenum">
              <a:rPr lang="en-US"/>
              <a:pPr/>
              <a:t>56</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a:lstStyle/>
          <a:p>
            <a:fld id="{39751D81-75F2-F140-B2DB-8DB4B8DD215A}" type="slidenum">
              <a:rPr lang="en-US"/>
              <a:pPr/>
              <a:t>57</a:t>
            </a:fld>
            <a:endParaRPr lang="en-US"/>
          </a:p>
        </p:txBody>
      </p:sp>
      <p:sp>
        <p:nvSpPr>
          <p:cNvPr id="95235"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a:lstStyle/>
          <a:p>
            <a:fld id="{8C7FDBAC-B401-3B47-8294-1336EA39FA6B}" type="slidenum">
              <a:rPr lang="en-US"/>
              <a:pPr/>
              <a:t>59</a:t>
            </a:fld>
            <a:endParaRPr lang="en-US"/>
          </a:p>
        </p:txBody>
      </p:sp>
      <p:sp>
        <p:nvSpPr>
          <p:cNvPr id="93187"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B93C377E-7FBE-A840-B619-7473719AE879}" type="slidenum">
              <a:rPr lang="en-US"/>
              <a:pPr/>
              <a:t>72</a:t>
            </a:fld>
            <a:endParaRPr lang="en-US"/>
          </a:p>
        </p:txBody>
      </p:sp>
      <p:sp>
        <p:nvSpPr>
          <p:cNvPr id="183299" name="Rectangle 2"/>
          <p:cNvSpPr>
            <a:spLocks noChangeArrowheads="1"/>
          </p:cNvSpPr>
          <p:nvPr>
            <p:ph type="sldImg"/>
          </p:nvPr>
        </p:nvSpPr>
        <p:spPr>
          <a:solidFill>
            <a:srgbClr val="FFFFFF"/>
          </a:solidFill>
          <a:ln/>
        </p:spPr>
      </p:sp>
      <p:sp>
        <p:nvSpPr>
          <p:cNvPr id="183300"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884DB9B7-487D-FF40-9490-798CCD942069}" type="slidenum">
              <a:rPr lang="en-US"/>
              <a:pPr/>
              <a:t>73</a:t>
            </a:fld>
            <a:endParaRPr lang="en-US"/>
          </a:p>
        </p:txBody>
      </p:sp>
      <p:sp>
        <p:nvSpPr>
          <p:cNvPr id="185347" name="Rectangle 2"/>
          <p:cNvSpPr>
            <a:spLocks noChangeArrowheads="1"/>
          </p:cNvSpPr>
          <p:nvPr>
            <p:ph type="sldImg"/>
          </p:nvPr>
        </p:nvSpPr>
        <p:spPr>
          <a:solidFill>
            <a:srgbClr val="FFFFFF"/>
          </a:solidFill>
          <a:ln/>
        </p:spPr>
      </p:sp>
      <p:sp>
        <p:nvSpPr>
          <p:cNvPr id="185348"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9BEA5192-4684-5040-8F6E-55290262B6F5}" type="slidenum">
              <a:rPr lang="en-US"/>
              <a:pPr/>
              <a:t>35</a:t>
            </a:fld>
            <a:endParaRPr lang="en-US"/>
          </a:p>
        </p:txBody>
      </p:sp>
      <p:sp>
        <p:nvSpPr>
          <p:cNvPr id="5120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120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68155354-3B98-F54B-B9C2-5B5344FBB0DC}" type="slidenum">
              <a:rPr lang="en-US"/>
              <a:pPr/>
              <a:t>36</a:t>
            </a:fld>
            <a:endParaRPr lang="en-US"/>
          </a:p>
        </p:txBody>
      </p:sp>
      <p:sp>
        <p:nvSpPr>
          <p:cNvPr id="53251"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325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a:lstStyle/>
          <a:p>
            <a:fld id="{C28806AA-2D57-7E49-A93E-31D7B03E1D6C}" type="slidenum">
              <a:rPr lang="en-US">
                <a:latin typeface="Arial" charset="0"/>
              </a:rPr>
              <a:pPr/>
              <a:t>45</a:t>
            </a:fld>
            <a:endParaRPr lang="en-US">
              <a:latin typeface="Arial"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0827408-7063-C740-854F-06158A10B077}" type="slidenum">
              <a:rPr lang="en-US"/>
              <a:pPr/>
              <a:t>46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spcBef>
                <a:spcPct val="0"/>
              </a:spcBef>
            </a:pPr>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E406959B-387E-5C4C-A2A6-B651A67095AA}" type="slidenum">
              <a:rPr lang="en-US">
                <a:latin typeface="Arial" charset="0"/>
              </a:rPr>
              <a:pPr/>
              <a:t>48</a:t>
            </a:fld>
            <a:endParaRPr lang="en-US">
              <a:latin typeface="Arial"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a:lstStyle/>
          <a:p>
            <a:fld id="{B674B57E-E586-C54A-89C2-E52BC2FEF53A}" type="slidenum">
              <a:rPr lang="en-US">
                <a:latin typeface="Arial" charset="0"/>
              </a:rPr>
              <a:pPr/>
              <a:t>49</a:t>
            </a:fld>
            <a:endParaRPr lang="en-US">
              <a:latin typeface="Arial"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a:lstStyle/>
          <a:p>
            <a:fld id="{47E65E66-EBF8-E941-88D3-1D4EF4DA411A}" type="slidenum">
              <a:rPr lang="en-US">
                <a:latin typeface="Arial" charset="0"/>
              </a:rPr>
              <a:pPr/>
              <a:t>50</a:t>
            </a:fld>
            <a:endParaRPr lang="en-US">
              <a:latin typeface="Arial"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a:lstStyle/>
          <a:p>
            <a:fld id="{FF99C61F-EB84-6547-A534-A54D02FB1A96}" type="slidenum">
              <a:rPr lang="en-US">
                <a:latin typeface="Arial" charset="0"/>
              </a:rPr>
              <a:pPr/>
              <a:t>51</a:t>
            </a:fld>
            <a:endParaRPr lang="en-US">
              <a:latin typeface="Arial" charset="0"/>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a:lstStyle/>
          <a:p>
            <a:pPr eaLnBrk="1" hangingPunct="1">
              <a:spcBef>
                <a:spcPct val="0"/>
              </a:spcBef>
            </a:pPr>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11C7CC4-6575-2E48-ACA0-AC39154E192F}" type="datetimeFigureOut">
              <a:rPr lang="en-US" smtClean="0"/>
              <a:pPr/>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11C7CC4-6575-2E48-ACA0-AC39154E192F}" type="datetimeFigureOut">
              <a:rPr lang="en-US" smtClean="0"/>
              <a:pPr/>
              <a:t>6/30/10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11C7CC4-6575-2E48-ACA0-AC39154E192F}" type="datetimeFigureOut">
              <a:rPr lang="en-US" smtClean="0"/>
              <a:pPr/>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11C7CC4-6575-2E48-ACA0-AC39154E192F}" type="datetimeFigureOut">
              <a:rPr lang="en-US" smtClean="0"/>
              <a:pPr/>
              <a:t>6/30/10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11C7CC4-6575-2E48-ACA0-AC39154E192F}" type="datetimeFigureOut">
              <a:rPr lang="en-US" smtClean="0"/>
              <a:pPr/>
              <a:t>6/30/10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C7CC4-6575-2E48-ACA0-AC39154E192F}" type="datetimeFigureOut">
              <a:rPr lang="en-US" smtClean="0"/>
              <a:pPr/>
              <a:t>6/30/10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11C7CC4-6575-2E48-ACA0-AC39154E192F}" type="datetimeFigureOut">
              <a:rPr lang="en-US" smtClean="0"/>
              <a:pPr/>
              <a:t>6/30/10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D9F5E4-8097-E549-A933-335C585390D4}"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C7CC4-6575-2E48-ACA0-AC39154E192F}" type="datetimeFigureOut">
              <a:rPr lang="en-US" smtClean="0"/>
              <a:pPr/>
              <a:t>6/30/10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9F5E4-8097-E549-A933-335C585390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oleObject" Target="!OLE_LINK1" TargetMode="External"/><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oleObject" Target="../embeddings/Microsoft_Word_97_-_2004_Document1.doc"/><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402022" y="2130425"/>
            <a:ext cx="1939155" cy="1640533"/>
          </a:xfrm>
          <a:prstGeom prst="rect">
            <a:avLst/>
          </a:prstGeom>
        </p:spPr>
      </p:pic>
      <p:sp>
        <p:nvSpPr>
          <p:cNvPr id="2" name="Title 1"/>
          <p:cNvSpPr>
            <a:spLocks noGrp="1"/>
          </p:cNvSpPr>
          <p:nvPr>
            <p:ph type="ctrTitle"/>
          </p:nvPr>
        </p:nvSpPr>
        <p:spPr>
          <a:xfrm>
            <a:off x="1371600" y="2130425"/>
            <a:ext cx="7772400" cy="1470025"/>
          </a:xfrm>
        </p:spPr>
        <p:txBody>
          <a:bodyPr/>
          <a:lstStyle/>
          <a:p>
            <a:r>
              <a:rPr lang="en-US" dirty="0" smtClean="0"/>
              <a:t>LITERACY FOR LEARNING</a:t>
            </a:r>
            <a:endParaRPr lang="en-US" dirty="0"/>
          </a:p>
        </p:txBody>
      </p:sp>
      <p:sp>
        <p:nvSpPr>
          <p:cNvPr id="3" name="Subtitle 2"/>
          <p:cNvSpPr>
            <a:spLocks noGrp="1"/>
          </p:cNvSpPr>
          <p:nvPr>
            <p:ph type="subTitle" idx="1"/>
          </p:nvPr>
        </p:nvSpPr>
        <p:spPr>
          <a:xfrm>
            <a:off x="2341177" y="3432576"/>
            <a:ext cx="6400800" cy="1752600"/>
          </a:xfrm>
        </p:spPr>
        <p:txBody>
          <a:bodyPr/>
          <a:lstStyle/>
          <a:p>
            <a:r>
              <a:rPr lang="en-US" dirty="0" smtClean="0">
                <a:solidFill>
                  <a:schemeClr val="tx1"/>
                </a:solidFill>
              </a:rPr>
              <a:t>Geoff Barton</a:t>
            </a:r>
          </a:p>
          <a:p>
            <a:r>
              <a:rPr lang="en-US" sz="2400" dirty="0" smtClean="0">
                <a:solidFill>
                  <a:schemeClr val="tx1"/>
                </a:solidFill>
              </a:rPr>
              <a:t>Head, King Edward VI School, Bury St Edmunds</a:t>
            </a:r>
            <a:endParaRPr lang="en-US" sz="2400" dirty="0">
              <a:solidFill>
                <a:schemeClr val="tx1"/>
              </a:solidFill>
            </a:endParaRPr>
          </a:p>
        </p:txBody>
      </p:sp>
      <p:cxnSp>
        <p:nvCxnSpPr>
          <p:cNvPr id="14" name="Straight Connector 13"/>
          <p:cNvCxnSpPr/>
          <p:nvPr/>
        </p:nvCxnSpPr>
        <p:spPr>
          <a:xfrm flipV="1">
            <a:off x="2438400" y="3260947"/>
            <a:ext cx="5627312" cy="1565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4607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 76</a:t>
            </a:r>
            <a:endParaRPr lang="en-US" sz="1400" b="1" dirty="0">
              <a:solidFill>
                <a:schemeClr val="bg1">
                  <a:lumMod val="50000"/>
                </a:schemeClr>
              </a:solidFill>
            </a:endParaRPr>
          </a:p>
        </p:txBody>
      </p:sp>
      <p:sp>
        <p:nvSpPr>
          <p:cNvPr id="9" name="TextBox 8"/>
          <p:cNvSpPr txBox="1"/>
          <p:nvPr/>
        </p:nvSpPr>
        <p:spPr>
          <a:xfrm>
            <a:off x="3603829" y="4805606"/>
            <a:ext cx="3672473" cy="369332"/>
          </a:xfrm>
          <a:prstGeom prst="rect">
            <a:avLst/>
          </a:prstGeom>
          <a:noFill/>
        </p:spPr>
        <p:txBody>
          <a:bodyPr wrap="square" rtlCol="0">
            <a:spAutoFit/>
          </a:bodyPr>
          <a:lstStyle/>
          <a:p>
            <a:pPr algn="ctr"/>
            <a:fld id="{E916CE24-8AFB-284E-AE76-E8BC8E8888E2}" type="datetime2">
              <a:rPr lang="en-US" smtClean="0"/>
              <a:pPr algn="ctr"/>
              <a:t>Thursday, July 1, 2010</a:t>
            </a:fld>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199798"/>
            <a:ext cx="4394959" cy="1938992"/>
          </a:xfrm>
          <a:prstGeom prst="rect">
            <a:avLst/>
          </a:prstGeom>
          <a:noFill/>
        </p:spPr>
        <p:txBody>
          <a:bodyPr wrap="square" rtlCol="0">
            <a:spAutoFit/>
          </a:bodyPr>
          <a:lstStyle/>
          <a:p>
            <a:r>
              <a:rPr lang="en-US" sz="2400" dirty="0" smtClean="0"/>
              <a:t>“For whosoever hath, to him shall be given and he shall have more abundance: but whosoever hath not, from him shall be taken away even that he hath”. </a:t>
            </a:r>
            <a:endParaRPr lang="en-US" sz="2400" dirty="0">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615296"/>
            <a:ext cx="4394959" cy="830997"/>
          </a:xfrm>
          <a:prstGeom prst="rect">
            <a:avLst/>
          </a:prstGeom>
          <a:noFill/>
        </p:spPr>
        <p:txBody>
          <a:bodyPr wrap="square" rtlCol="0">
            <a:spAutoFit/>
          </a:bodyPr>
          <a:lstStyle/>
          <a:p>
            <a:r>
              <a:rPr lang="en-US" sz="2400" dirty="0" smtClean="0">
                <a:solidFill>
                  <a:srgbClr val="000000"/>
                </a:solidFill>
              </a:rPr>
              <a:t>The rich shall get richer and the poor shall get poorer</a:t>
            </a:r>
            <a:endParaRPr lang="en-US" sz="2400" dirty="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396208"/>
            <a:ext cx="4394959" cy="1200328"/>
          </a:xfrm>
          <a:prstGeom prst="rect">
            <a:avLst/>
          </a:prstGeom>
          <a:noFill/>
        </p:spPr>
        <p:txBody>
          <a:bodyPr wrap="square" rtlCol="0">
            <a:spAutoFit/>
          </a:bodyPr>
          <a:lstStyle/>
          <a:p>
            <a:r>
              <a:rPr lang="en-US" sz="2400" dirty="0" smtClean="0">
                <a:solidFill>
                  <a:srgbClr val="000000"/>
                </a:solidFill>
              </a:rPr>
              <a:t>“the word-rich get richer while the word-poor get poorer” in their reading skills</a:t>
            </a:r>
            <a:endParaRPr lang="en-US" sz="2400" dirty="0" smtClean="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029575"/>
            <a:ext cx="4394959" cy="1938992"/>
          </a:xfrm>
          <a:prstGeom prst="rect">
            <a:avLst/>
          </a:prstGeom>
          <a:noFill/>
        </p:spPr>
        <p:txBody>
          <a:bodyPr wrap="square" rtlCol="0">
            <a:spAutoFit/>
          </a:bodyPr>
          <a:lstStyle/>
          <a:p>
            <a:r>
              <a:rPr lang="en-US" sz="2400" dirty="0" smtClean="0">
                <a:solidFill>
                  <a:srgbClr val="000000"/>
                </a:solidFill>
              </a:rPr>
              <a:t>“Students who begin with high verbal aptitudes and find themselves in verbally enriched social environments are at a double advantage.”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754600"/>
            <a:ext cx="4394959" cy="2677656"/>
          </a:xfrm>
          <a:prstGeom prst="rect">
            <a:avLst/>
          </a:prstGeom>
          <a:noFill/>
        </p:spPr>
        <p:txBody>
          <a:bodyPr wrap="square" rtlCol="0">
            <a:spAutoFit/>
          </a:bodyPr>
          <a:lstStyle/>
          <a:p>
            <a:r>
              <a:rPr lang="en-US" sz="2400" dirty="0" smtClean="0">
                <a:solidFill>
                  <a:srgbClr val="000000"/>
                </a:solidFill>
              </a:rPr>
              <a:t>Poor readers more likely to drop out of school and less likely to find rewarding employment … “good readers may choose friends who also read avidly while poor readers seek friends with whom they share other enjoyments”</a:t>
            </a:r>
            <a:r>
              <a:rPr lang="en-GB" sz="2400" dirty="0" smtClean="0">
                <a:solidFill>
                  <a:srgbClr val="000000"/>
                </a:solidFill>
              </a:rPr>
              <a:t> </a:t>
            </a:r>
            <a:endParaRPr lang="en-US" sz="2400" dirty="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977199"/>
            <a:ext cx="4394959" cy="2677656"/>
          </a:xfrm>
          <a:prstGeom prst="rect">
            <a:avLst/>
          </a:prstGeom>
          <a:noFill/>
        </p:spPr>
        <p:txBody>
          <a:bodyPr wrap="square" rtlCol="0">
            <a:spAutoFit/>
          </a:bodyPr>
          <a:lstStyle/>
          <a:p>
            <a:r>
              <a:rPr lang="en-US" sz="2400" dirty="0" smtClean="0">
                <a:solidFill>
                  <a:srgbClr val="000000"/>
                </a:solidFill>
              </a:rPr>
              <a:t>“While good readers gain new skills very rapidly, and quickly move from learning to read to reading to learn, poor readers become increasingly frustrated with the act of reading, and try to avoid reading where possible” </a:t>
            </a:r>
            <a:endParaRPr lang="en-US" sz="2400" dirty="0">
              <a:solidFill>
                <a:srgbClr val="000000"/>
              </a:solidFill>
              <a:latin typeface="Calibri" charset="0"/>
            </a:endParaRPr>
          </a:p>
        </p:txBody>
      </p:sp>
      <p:pic>
        <p:nvPicPr>
          <p:cNvPr id="8" name="Picture 7" descr="app.gif"/>
          <p:cNvPicPr>
            <a:picLocks noChangeAspect="1"/>
          </p:cNvPicPr>
          <p:nvPr/>
        </p:nvPicPr>
        <p:blipFill>
          <a:blip r:embed="rId3"/>
          <a:stretch>
            <a:fillRect/>
          </a:stretch>
        </p:blipFill>
        <p:spPr>
          <a:xfrm>
            <a:off x="1069085" y="1567481"/>
            <a:ext cx="2324100" cy="3492500"/>
          </a:xfrm>
          <a:prstGeom prst="rect">
            <a:avLst/>
          </a:prstGeom>
        </p:spPr>
      </p:pic>
      <p:sp>
        <p:nvSpPr>
          <p:cNvPr id="9" name="Rectangle 8"/>
          <p:cNvSpPr/>
          <p:nvPr/>
        </p:nvSpPr>
        <p:spPr>
          <a:xfrm>
            <a:off x="3752558" y="1977199"/>
            <a:ext cx="3893901" cy="877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52558" y="3504471"/>
            <a:ext cx="4242559"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791200" y="3200400"/>
            <a:ext cx="3330595" cy="15555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52558" y="1948963"/>
            <a:ext cx="1445463" cy="1251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003387"/>
            <a:ext cx="4394959" cy="1938992"/>
          </a:xfrm>
          <a:prstGeom prst="rect">
            <a:avLst/>
          </a:prstGeom>
          <a:noFill/>
        </p:spPr>
        <p:txBody>
          <a:bodyPr wrap="square" rtlCol="0">
            <a:spAutoFit/>
          </a:bodyPr>
          <a:lstStyle/>
          <a:p>
            <a:r>
              <a:rPr lang="en-US" sz="2400" dirty="0"/>
              <a:t>Antonio </a:t>
            </a:r>
            <a:r>
              <a:rPr lang="en-US" sz="2400" dirty="0" err="1"/>
              <a:t>Gramsci</a:t>
            </a:r>
            <a:r>
              <a:rPr lang="en-US" sz="2400" dirty="0"/>
              <a:t>, Italian Marxist thinker:</a:t>
            </a:r>
            <a:r>
              <a:rPr lang="en-US" sz="2400" dirty="0" smtClean="0"/>
              <a:t> </a:t>
            </a:r>
          </a:p>
          <a:p>
            <a:endParaRPr lang="en-US" sz="2400" dirty="0" smtClean="0"/>
          </a:p>
          <a:p>
            <a:r>
              <a:rPr lang="en-US" sz="2400" dirty="0" smtClean="0"/>
              <a:t>“Each </a:t>
            </a:r>
            <a:r>
              <a:rPr lang="en-US" sz="2400" dirty="0"/>
              <a:t>generation educates the new generation” </a:t>
            </a:r>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003387"/>
            <a:ext cx="4394959" cy="1938992"/>
          </a:xfrm>
          <a:prstGeom prst="rect">
            <a:avLst/>
          </a:prstGeom>
          <a:noFill/>
        </p:spPr>
        <p:txBody>
          <a:bodyPr wrap="square" rtlCol="0">
            <a:spAutoFit/>
          </a:bodyPr>
          <a:lstStyle/>
          <a:p>
            <a:r>
              <a:rPr lang="en-US" sz="2400" dirty="0"/>
              <a:t>GK Chesterton:</a:t>
            </a:r>
            <a:r>
              <a:rPr lang="en-US" sz="2400" dirty="0" smtClean="0"/>
              <a:t> </a:t>
            </a:r>
          </a:p>
          <a:p>
            <a:endParaRPr lang="en-US" sz="2400" dirty="0"/>
          </a:p>
          <a:p>
            <a:r>
              <a:rPr lang="en-US" sz="2400" dirty="0" smtClean="0"/>
              <a:t>“</a:t>
            </a:r>
            <a:r>
              <a:rPr lang="en-US" sz="2400" dirty="0"/>
              <a:t>Education is simply the soul of society as it passes from one generation to another” </a:t>
            </a:r>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414245"/>
            <a:ext cx="4394959" cy="1200328"/>
          </a:xfrm>
          <a:prstGeom prst="rect">
            <a:avLst/>
          </a:prstGeom>
          <a:noFill/>
        </p:spPr>
        <p:txBody>
          <a:bodyPr wrap="square" rtlCol="0">
            <a:spAutoFit/>
          </a:bodyPr>
          <a:lstStyle/>
          <a:p>
            <a:r>
              <a:rPr lang="en-US" sz="2400" dirty="0"/>
              <a:t>“Pedagogy</a:t>
            </a:r>
            <a:r>
              <a:rPr lang="en-US" sz="2400" dirty="0" smtClean="0"/>
              <a:t> is fixated </a:t>
            </a:r>
            <a:r>
              <a:rPr lang="en-US" sz="2400" dirty="0"/>
              <a:t>on learning styles but is devoid of interest in the knowledge to be learned” </a:t>
            </a:r>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1447800" y="3112202"/>
            <a:ext cx="2860181" cy="830997"/>
          </a:xfrm>
          <a:prstGeom prst="rect">
            <a:avLst/>
          </a:prstGeom>
          <a:noFill/>
        </p:spPr>
        <p:txBody>
          <a:bodyPr wrap="square" rtlCol="0">
            <a:spAutoFit/>
          </a:bodyPr>
          <a:lstStyle/>
          <a:p>
            <a:pPr algn="ctr"/>
            <a:r>
              <a:rPr lang="en-US" sz="4800" dirty="0" smtClean="0"/>
              <a:t>WHAT</a:t>
            </a:r>
            <a:endParaRPr lang="en-US" sz="4800" dirty="0"/>
          </a:p>
        </p:txBody>
      </p:sp>
      <p:sp>
        <p:nvSpPr>
          <p:cNvPr id="9" name="TextBox 8"/>
          <p:cNvSpPr txBox="1"/>
          <p:nvPr/>
        </p:nvSpPr>
        <p:spPr>
          <a:xfrm>
            <a:off x="4460381" y="3112202"/>
            <a:ext cx="2860181" cy="830997"/>
          </a:xfrm>
          <a:prstGeom prst="rect">
            <a:avLst/>
          </a:prstGeom>
          <a:noFill/>
        </p:spPr>
        <p:txBody>
          <a:bodyPr wrap="square" rtlCol="0">
            <a:spAutoFit/>
          </a:bodyPr>
          <a:lstStyle/>
          <a:p>
            <a:pPr algn="ctr"/>
            <a:r>
              <a:rPr lang="en-US" sz="4800" dirty="0" smtClean="0"/>
              <a:t>HOW</a:t>
            </a:r>
            <a:endParaRPr lang="en-US" sz="4800" dirty="0"/>
          </a:p>
        </p:txBody>
      </p:sp>
      <p:cxnSp>
        <p:nvCxnSpPr>
          <p:cNvPr id="11" name="Straight Connector 10"/>
          <p:cNvCxnSpPr/>
          <p:nvPr/>
        </p:nvCxnSpPr>
        <p:spPr>
          <a:xfrm rot="5400000">
            <a:off x="3596516" y="3541274"/>
            <a:ext cx="1727730" cy="1588"/>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003387"/>
            <a:ext cx="4394959" cy="1569660"/>
          </a:xfrm>
          <a:prstGeom prst="rect">
            <a:avLst/>
          </a:prstGeom>
          <a:noFill/>
        </p:spPr>
        <p:txBody>
          <a:bodyPr wrap="square" rtlCol="0">
            <a:spAutoFit/>
          </a:bodyPr>
          <a:lstStyle/>
          <a:p>
            <a:r>
              <a:rPr lang="en-US" sz="2400" dirty="0"/>
              <a:t>The knowledge that children gain through traditional subjects “is no more outdated today than it was 100 or 200 years ago” </a:t>
            </a:r>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567481"/>
            <a:ext cx="4394959" cy="3416320"/>
          </a:xfrm>
          <a:prstGeom prst="rect">
            <a:avLst/>
          </a:prstGeom>
          <a:noFill/>
        </p:spPr>
        <p:txBody>
          <a:bodyPr wrap="square" rtlCol="0">
            <a:spAutoFit/>
          </a:bodyPr>
          <a:lstStyle/>
          <a:p>
            <a:r>
              <a:rPr lang="en-US" sz="2400" dirty="0" err="1"/>
              <a:t>Bactock</a:t>
            </a:r>
            <a:r>
              <a:rPr lang="en-US" sz="2400" dirty="0"/>
              <a:t>: academic subjects have “evolved as they have simply because they have proved to be the most economical and lucid ways of handling the undifferentiated mass of phenomena we experience in the natural and social worlds around </a:t>
            </a:r>
            <a:r>
              <a:rPr lang="en-US" sz="2400" dirty="0" smtClean="0"/>
              <a:t>us …</a:t>
            </a:r>
            <a:r>
              <a:rPr lang="en-GB" sz="2400" dirty="0" smtClean="0"/>
              <a:t>”</a:t>
            </a:r>
            <a:endParaRPr lang="en-US" sz="2400" dirty="0"/>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567481"/>
            <a:ext cx="4394959" cy="1938992"/>
          </a:xfrm>
          <a:prstGeom prst="rect">
            <a:avLst/>
          </a:prstGeom>
          <a:noFill/>
        </p:spPr>
        <p:txBody>
          <a:bodyPr wrap="square" rtlCol="0">
            <a:spAutoFit/>
          </a:bodyPr>
          <a:lstStyle/>
          <a:p>
            <a:r>
              <a:rPr lang="en-US" sz="2400" dirty="0"/>
              <a:t>“Children are much more likely to grasp the insights of different subjects if they have a firm grounding in core academic disciplines” </a:t>
            </a:r>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567481"/>
            <a:ext cx="4394959" cy="3785652"/>
          </a:xfrm>
          <a:prstGeom prst="rect">
            <a:avLst/>
          </a:prstGeom>
          <a:noFill/>
        </p:spPr>
        <p:txBody>
          <a:bodyPr wrap="square" rtlCol="0">
            <a:spAutoFit/>
          </a:bodyPr>
          <a:lstStyle/>
          <a:p>
            <a:r>
              <a:rPr lang="en-US" sz="2400" dirty="0" err="1"/>
              <a:t>Gramsci</a:t>
            </a:r>
            <a:r>
              <a:rPr lang="en-US" sz="2400" dirty="0"/>
              <a:t>:</a:t>
            </a:r>
            <a:r>
              <a:rPr lang="en-US" sz="2400" dirty="0" smtClean="0"/>
              <a:t> </a:t>
            </a:r>
          </a:p>
          <a:p>
            <a:r>
              <a:rPr lang="en-US" sz="2400" smtClean="0"/>
              <a:t>“</a:t>
            </a:r>
            <a:r>
              <a:rPr lang="en-US" sz="2400" dirty="0" smtClean="0"/>
              <a:t>E</a:t>
            </a:r>
            <a:r>
              <a:rPr lang="en-US" sz="2400" smtClean="0"/>
              <a:t>ducation </a:t>
            </a:r>
            <a:r>
              <a:rPr lang="en-US" sz="2400" dirty="0"/>
              <a:t>is the struggle against folklore</a:t>
            </a:r>
            <a:r>
              <a:rPr lang="en-US" sz="2400"/>
              <a:t>”</a:t>
            </a:r>
            <a:r>
              <a:rPr lang="en-US" sz="2400" smtClean="0"/>
              <a:t> </a:t>
            </a:r>
          </a:p>
          <a:p>
            <a:endParaRPr lang="en-US" sz="2400" smtClean="0"/>
          </a:p>
          <a:p>
            <a:r>
              <a:rPr lang="en-US" sz="2400" dirty="0" err="1" smtClean="0"/>
              <a:t>Furedi</a:t>
            </a:r>
            <a:r>
              <a:rPr lang="en-US" sz="2400" dirty="0" smtClean="0"/>
              <a:t>: </a:t>
            </a:r>
          </a:p>
          <a:p>
            <a:r>
              <a:rPr lang="en-US" sz="2400" dirty="0" smtClean="0"/>
              <a:t>“</a:t>
            </a:r>
            <a:r>
              <a:rPr lang="en-US" sz="2400" dirty="0"/>
              <a:t>Bestowing an educational value on people’s street knowledge does not help them to deal with social and economic disadvantage”</a:t>
            </a:r>
            <a:r>
              <a:rPr lang="en-GB" sz="2400" dirty="0" smtClean="0"/>
              <a:t> </a:t>
            </a:r>
            <a:endParaRPr lang="en-US" sz="2400" dirty="0"/>
          </a:p>
        </p:txBody>
      </p:sp>
      <p:pic>
        <p:nvPicPr>
          <p:cNvPr id="9" name="Picture 8" descr="51+6bj3Zo3L._BO2,204,203,200_PIsitb-sticker-arrow-click,TopRight,35,-76_AA300_SH20_OU02_.jpg"/>
          <p:cNvPicPr>
            <a:picLocks noChangeAspect="1"/>
          </p:cNvPicPr>
          <p:nvPr/>
        </p:nvPicPr>
        <p:blipFill>
          <a:blip r:embed="rId3"/>
          <a:srcRect l="17772" t="13185" r="24823"/>
          <a:stretch>
            <a:fillRect/>
          </a:stretch>
        </p:blipFill>
        <p:spPr>
          <a:xfrm>
            <a:off x="1175888" y="1567481"/>
            <a:ext cx="2187152" cy="330763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2500960"/>
            <a:ext cx="4394959" cy="1200328"/>
          </a:xfrm>
          <a:prstGeom prst="rect">
            <a:avLst/>
          </a:prstGeom>
          <a:noFill/>
        </p:spPr>
        <p:txBody>
          <a:bodyPr wrap="square" rtlCol="0">
            <a:spAutoFit/>
          </a:bodyPr>
          <a:lstStyle/>
          <a:p>
            <a:r>
              <a:rPr lang="en-US" sz="2400" dirty="0" err="1" smtClean="0">
                <a:solidFill>
                  <a:srgbClr val="000000"/>
                </a:solidFill>
              </a:rPr>
              <a:t>Stricht’s</a:t>
            </a:r>
            <a:r>
              <a:rPr lang="en-US" sz="2400" dirty="0" smtClean="0">
                <a:solidFill>
                  <a:srgbClr val="000000"/>
                </a:solidFill>
              </a:rPr>
              <a:t> Law: “reading ability in children cannot exceed their listening ability …</a:t>
            </a:r>
            <a:r>
              <a:rPr lang="en-GB" sz="2400" dirty="0" smtClean="0">
                <a:solidFill>
                  <a:srgbClr val="000000"/>
                </a:solidFill>
              </a:rPr>
              <a:t>”</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3"/>
          <a:stretch>
            <a:fillRect/>
          </a:stretch>
        </p:blipFill>
        <p:spPr>
          <a:xfrm>
            <a:off x="701795" y="1567481"/>
            <a:ext cx="2866583" cy="382211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17" name="TextBox 16"/>
          <p:cNvSpPr txBox="1"/>
          <p:nvPr/>
        </p:nvSpPr>
        <p:spPr>
          <a:xfrm>
            <a:off x="3752558" y="1859353"/>
            <a:ext cx="4394959" cy="3046988"/>
          </a:xfrm>
          <a:prstGeom prst="rect">
            <a:avLst/>
          </a:prstGeom>
          <a:noFill/>
        </p:spPr>
        <p:txBody>
          <a:bodyPr wrap="square" rtlCol="0">
            <a:spAutoFit/>
          </a:bodyPr>
          <a:lstStyle/>
          <a:p>
            <a:r>
              <a:rPr lang="en-US" sz="2400" dirty="0" smtClean="0">
                <a:solidFill>
                  <a:srgbClr val="000000"/>
                </a:solidFill>
              </a:rPr>
              <a:t>“The children who possess intellectual capital when they first arrive at school have the mental scaffolding and Velcro to catch hold of what is going on, and they can turn the new knowledge into still more Velcro to gain still more knowledge”.</a:t>
            </a:r>
            <a:r>
              <a:rPr lang="en-GB" sz="2400" dirty="0" smtClean="0">
                <a:solidFill>
                  <a:srgbClr val="000000"/>
                </a:solidFill>
              </a:rPr>
              <a:t> </a:t>
            </a:r>
            <a:endParaRPr lang="en-US" sz="2400" dirty="0">
              <a:solidFill>
                <a:srgbClr val="000000"/>
              </a:solidFill>
              <a:latin typeface="Calibri" charset="0"/>
            </a:endParaRPr>
          </a:p>
        </p:txBody>
      </p:sp>
      <p:pic>
        <p:nvPicPr>
          <p:cNvPr id="8" name="Picture 7" descr="E D Hirsch - The Schools We Need.jpg"/>
          <p:cNvPicPr>
            <a:picLocks noChangeAspect="1"/>
          </p:cNvPicPr>
          <p:nvPr/>
        </p:nvPicPr>
        <p:blipFill>
          <a:blip r:embed="rId3"/>
          <a:stretch>
            <a:fillRect/>
          </a:stretch>
        </p:blipFill>
        <p:spPr>
          <a:xfrm>
            <a:off x="701795" y="1567481"/>
            <a:ext cx="2866583" cy="3822111"/>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894505" y="3112202"/>
            <a:ext cx="3243994" cy="830997"/>
          </a:xfrm>
          <a:prstGeom prst="rect">
            <a:avLst/>
          </a:prstGeom>
          <a:noFill/>
        </p:spPr>
        <p:txBody>
          <a:bodyPr wrap="square" rtlCol="0">
            <a:spAutoFit/>
          </a:bodyPr>
          <a:lstStyle/>
          <a:p>
            <a:pPr algn="ctr"/>
            <a:r>
              <a:rPr lang="en-US" sz="4800" dirty="0" smtClean="0"/>
              <a:t>LITERACY</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6" name="Text Box 6"/>
          <p:cNvSpPr txBox="1">
            <a:spLocks noChangeArrowheads="1"/>
          </p:cNvSpPr>
          <p:nvPr/>
        </p:nvSpPr>
        <p:spPr bwMode="auto">
          <a:xfrm>
            <a:off x="914400" y="2768944"/>
            <a:ext cx="7543800" cy="1754327"/>
          </a:xfrm>
          <a:prstGeom prst="rect">
            <a:avLst/>
          </a:prstGeom>
          <a:noFill/>
          <a:ln w="76200" cmpd="tri">
            <a:solidFill>
              <a:schemeClr val="tx1"/>
            </a:solidFill>
            <a:miter lim="800000"/>
            <a:headEnd/>
            <a:tailEnd/>
          </a:ln>
        </p:spPr>
        <p:txBody>
          <a:bodyPr wrap="square">
            <a:prstTxWarp prst="textNoShape">
              <a:avLst/>
            </a:prstTxWarp>
            <a:spAutoFit/>
          </a:bodyPr>
          <a:lstStyle/>
          <a:p>
            <a:pPr marL="457200" indent="-457200">
              <a:buFont typeface="Arial" charset="0"/>
              <a:buChar char="•"/>
            </a:pPr>
            <a:r>
              <a:rPr lang="en-US" b="1" dirty="0">
                <a:latin typeface="Times" charset="0"/>
              </a:rPr>
              <a:t>Senior managers</a:t>
            </a:r>
            <a:r>
              <a:rPr lang="en-US" dirty="0">
                <a:latin typeface="Times" charset="0"/>
              </a:rPr>
              <a:t> are actively involved in the planning and monitoring</a:t>
            </a:r>
          </a:p>
          <a:p>
            <a:pPr marL="457200" indent="-457200">
              <a:buFont typeface="Arial" charset="0"/>
              <a:buChar char="•"/>
            </a:pPr>
            <a:r>
              <a:rPr lang="en-US" b="1" dirty="0">
                <a:latin typeface="Times" charset="0"/>
              </a:rPr>
              <a:t>Audits and action planning</a:t>
            </a:r>
            <a:r>
              <a:rPr lang="en-US" dirty="0">
                <a:latin typeface="Times" charset="0"/>
              </a:rPr>
              <a:t> are rigorous</a:t>
            </a:r>
          </a:p>
          <a:p>
            <a:pPr marL="457200" indent="-457200">
              <a:buFont typeface="Arial" charset="0"/>
              <a:buChar char="•"/>
            </a:pPr>
            <a:r>
              <a:rPr lang="en-US" b="1" dirty="0">
                <a:latin typeface="Times" charset="0"/>
              </a:rPr>
              <a:t>Monitoring</a:t>
            </a:r>
            <a:r>
              <a:rPr lang="en-US" dirty="0">
                <a:latin typeface="Times" charset="0"/>
              </a:rPr>
              <a:t> focuses on a range of approaches, e.g. classroom observation, work scrutiny as well as formal tests</a:t>
            </a:r>
          </a:p>
          <a:p>
            <a:pPr marL="457200" indent="-457200">
              <a:buFont typeface="Arial" charset="0"/>
              <a:buChar char="•"/>
            </a:pPr>
            <a:r>
              <a:rPr lang="en-US" b="1" dirty="0">
                <a:latin typeface="Times" charset="0"/>
              </a:rPr>
              <a:t>Time</a:t>
            </a:r>
            <a:r>
              <a:rPr lang="en-US" dirty="0">
                <a:latin typeface="Times" charset="0"/>
              </a:rPr>
              <a:t> is given to training, its dissemination and embedding</a:t>
            </a:r>
          </a:p>
          <a:p>
            <a:pPr marL="457200" indent="-457200">
              <a:buFont typeface="Arial" charset="0"/>
              <a:buChar char="•"/>
            </a:pPr>
            <a:r>
              <a:rPr lang="en-US" dirty="0">
                <a:latin typeface="Times" charset="0"/>
              </a:rPr>
              <a:t>Schools work to </a:t>
            </a:r>
            <a:r>
              <a:rPr lang="en-US" b="1" dirty="0">
                <a:latin typeface="Times" charset="0"/>
              </a:rPr>
              <a:t>identified priorities</a:t>
            </a:r>
            <a:r>
              <a:rPr lang="en-US" dirty="0">
                <a:latin typeface="Times" charset="0"/>
              </a:rPr>
              <a:t>.</a:t>
            </a:r>
          </a:p>
        </p:txBody>
      </p:sp>
      <p:pic>
        <p:nvPicPr>
          <p:cNvPr id="7" name="Picture 2" descr="_749567_ofstedlogo300.jpg"/>
          <p:cNvPicPr>
            <a:picLocks noChangeAspect="1"/>
          </p:cNvPicPr>
          <p:nvPr/>
        </p:nvPicPr>
        <p:blipFill>
          <a:blip r:embed="rId3"/>
          <a:srcRect/>
          <a:stretch>
            <a:fillRect/>
          </a:stretch>
        </p:blipFill>
        <p:spPr bwMode="auto">
          <a:xfrm>
            <a:off x="914400" y="1320731"/>
            <a:ext cx="1939239" cy="1163543"/>
          </a:xfrm>
          <a:prstGeom prst="rect">
            <a:avLst/>
          </a:prstGeom>
          <a:noFill/>
          <a:ln w="9525">
            <a:noFill/>
            <a:miter lim="800000"/>
            <a:headEnd/>
            <a:tailEnd/>
          </a:ln>
        </p:spPr>
      </p:pic>
      <p:sp>
        <p:nvSpPr>
          <p:cNvPr id="8" name="TextBox 7"/>
          <p:cNvSpPr txBox="1"/>
          <p:nvPr/>
        </p:nvSpPr>
        <p:spPr>
          <a:xfrm>
            <a:off x="2853639" y="1694999"/>
            <a:ext cx="5292158" cy="369332"/>
          </a:xfrm>
          <a:prstGeom prst="rect">
            <a:avLst/>
          </a:prstGeom>
          <a:noFill/>
        </p:spPr>
        <p:txBody>
          <a:bodyPr wrap="square" rtlCol="0">
            <a:spAutoFit/>
          </a:bodyPr>
          <a:lstStyle/>
          <a:p>
            <a:r>
              <a:rPr lang="en-US" dirty="0" smtClean="0"/>
              <a:t>Whole-school literacy has an impact when …</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subTnLst>
                                    <p:animClr>
                                      <p:cBhvr override="childStyle">
                                        <p:cTn dur="1" fill="hold" display="0" masterRel="nextClick" afterEffect="1"/>
                                        <p:tgtEl>
                                          <p:spTgt spid="6">
                                            <p:bg/>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 Box 6"/>
          <p:cNvSpPr txBox="1">
            <a:spLocks noChangeArrowheads="1"/>
          </p:cNvSpPr>
          <p:nvPr/>
        </p:nvSpPr>
        <p:spPr bwMode="auto">
          <a:xfrm>
            <a:off x="838200" y="2334151"/>
            <a:ext cx="7924800" cy="2585323"/>
          </a:xfrm>
          <a:prstGeom prst="rect">
            <a:avLst/>
          </a:prstGeom>
          <a:noFill/>
          <a:ln w="57150" cmpd="thickThin">
            <a:solidFill>
              <a:schemeClr val="tx1"/>
            </a:solidFill>
            <a:miter lim="800000"/>
            <a:headEnd/>
            <a:tailEnd/>
          </a:ln>
        </p:spPr>
        <p:txBody>
          <a:bodyPr wrap="square">
            <a:prstTxWarp prst="textNoShape">
              <a:avLst/>
            </a:prstTxWarp>
            <a:spAutoFit/>
          </a:bodyPr>
          <a:lstStyle/>
          <a:p>
            <a:pPr marL="457200" indent="-457200">
              <a:buFont typeface="Arial" charset="0"/>
              <a:buChar char="•"/>
            </a:pPr>
            <a:r>
              <a:rPr lang="en-US" dirty="0">
                <a:latin typeface="Times" charset="0"/>
              </a:rPr>
              <a:t>Literacy skills are taught </a:t>
            </a:r>
            <a:r>
              <a:rPr lang="en-US" b="1" dirty="0">
                <a:latin typeface="Times" charset="0"/>
              </a:rPr>
              <a:t>consistently and systematically</a:t>
            </a:r>
            <a:r>
              <a:rPr lang="en-US" dirty="0">
                <a:latin typeface="Times" charset="0"/>
              </a:rPr>
              <a:t> across the curriculum</a:t>
            </a:r>
          </a:p>
          <a:p>
            <a:pPr marL="457200" indent="-457200">
              <a:buFont typeface="Arial" charset="0"/>
              <a:buChar char="•"/>
            </a:pPr>
            <a:r>
              <a:rPr lang="en-US" dirty="0">
                <a:latin typeface="Times" charset="0"/>
              </a:rPr>
              <a:t>Expectation of standards of </a:t>
            </a:r>
            <a:r>
              <a:rPr lang="en-US" b="1" dirty="0">
                <a:latin typeface="Times" charset="0"/>
              </a:rPr>
              <a:t>accuracy and presentation</a:t>
            </a:r>
            <a:r>
              <a:rPr lang="en-US" dirty="0">
                <a:latin typeface="Times" charset="0"/>
              </a:rPr>
              <a:t> are similar in all classrooms</a:t>
            </a:r>
          </a:p>
          <a:p>
            <a:pPr marL="457200" indent="-457200">
              <a:buFont typeface="Arial" charset="0"/>
              <a:buChar char="•"/>
            </a:pPr>
            <a:r>
              <a:rPr lang="en-US" dirty="0">
                <a:latin typeface="Times" charset="0"/>
              </a:rPr>
              <a:t>Teachers are equipped to deal with literacy issues in their subject both </a:t>
            </a:r>
            <a:r>
              <a:rPr lang="en-US" b="1" dirty="0">
                <a:latin typeface="Times" charset="0"/>
              </a:rPr>
              <a:t>generically and specifically</a:t>
            </a:r>
            <a:endParaRPr lang="en-US" dirty="0">
              <a:latin typeface="Times" charset="0"/>
            </a:endParaRPr>
          </a:p>
          <a:p>
            <a:pPr marL="457200" indent="-457200">
              <a:buFont typeface="Arial" charset="0"/>
              <a:buChar char="•"/>
            </a:pPr>
            <a:r>
              <a:rPr lang="en-US" dirty="0">
                <a:latin typeface="Times" charset="0"/>
              </a:rPr>
              <a:t>The </a:t>
            </a:r>
            <a:r>
              <a:rPr lang="en-US" b="1" dirty="0">
                <a:latin typeface="Times" charset="0"/>
              </a:rPr>
              <a:t>same strategies</a:t>
            </a:r>
            <a:r>
              <a:rPr lang="en-US" dirty="0">
                <a:latin typeface="Times" charset="0"/>
              </a:rPr>
              <a:t> are used across the school: the teaching sequence for writing; active reading strategies; planning speaking and listening for learning</a:t>
            </a:r>
          </a:p>
          <a:p>
            <a:pPr marL="457200" indent="-457200">
              <a:buFont typeface="Arial" charset="0"/>
              <a:buChar char="•"/>
            </a:pPr>
            <a:r>
              <a:rPr lang="en-US" dirty="0">
                <a:latin typeface="Times" charset="0"/>
              </a:rPr>
              <a:t>Teachers use the same </a:t>
            </a:r>
            <a:r>
              <a:rPr lang="en-US" b="1" dirty="0">
                <a:latin typeface="Times" charset="0"/>
              </a:rPr>
              <a:t>terminology</a:t>
            </a:r>
            <a:r>
              <a:rPr lang="en-US" dirty="0">
                <a:latin typeface="Times" charset="0"/>
              </a:rPr>
              <a:t> to describe language.</a:t>
            </a:r>
          </a:p>
        </p:txBody>
      </p:sp>
      <p:sp>
        <p:nvSpPr>
          <p:cNvPr id="8" name="TextBox 7"/>
          <p:cNvSpPr txBox="1"/>
          <p:nvPr/>
        </p:nvSpPr>
        <p:spPr>
          <a:xfrm>
            <a:off x="5411463" y="5253436"/>
            <a:ext cx="3351537" cy="369332"/>
          </a:xfrm>
          <a:prstGeom prst="rect">
            <a:avLst/>
          </a:prstGeom>
          <a:noFill/>
        </p:spPr>
        <p:txBody>
          <a:bodyPr wrap="square" rtlCol="0">
            <a:spAutoFit/>
          </a:bodyPr>
          <a:lstStyle/>
          <a:p>
            <a:r>
              <a:rPr lang="en-US" dirty="0" smtClean="0"/>
              <a:t>National Strategies</a:t>
            </a:r>
            <a:endParaRPr lang="en-US" dirty="0"/>
          </a:p>
        </p:txBody>
      </p:sp>
      <p:sp>
        <p:nvSpPr>
          <p:cNvPr id="9" name="TextBox 8"/>
          <p:cNvSpPr txBox="1"/>
          <p:nvPr/>
        </p:nvSpPr>
        <p:spPr>
          <a:xfrm>
            <a:off x="2853639" y="1694999"/>
            <a:ext cx="5292158" cy="369332"/>
          </a:xfrm>
          <a:prstGeom prst="rect">
            <a:avLst/>
          </a:prstGeom>
          <a:noFill/>
        </p:spPr>
        <p:txBody>
          <a:bodyPr wrap="square" rtlCol="0">
            <a:spAutoFit/>
          </a:bodyPr>
          <a:lstStyle/>
          <a:p>
            <a:r>
              <a:rPr lang="en-US" dirty="0" smtClean="0"/>
              <a:t>Whole-school literacy has an impact when …</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left)">
                                      <p:cBhvr>
                                        <p:cTn id="7" dur="500"/>
                                        <p:tgtEl>
                                          <p:spTgt spid="7">
                                            <p:bg/>
                                          </p:spTgt>
                                        </p:tgtEl>
                                      </p:cBhvr>
                                    </p:animEffect>
                                  </p:childTnLst>
                                  <p:subTnLst>
                                    <p:animClr>
                                      <p:cBhvr override="childStyle">
                                        <p:cTn dur="1" fill="hold" display="0" masterRel="nextClick" afterEffect="1"/>
                                        <p:tgtEl>
                                          <p:spTgt spid="7">
                                            <p:bg/>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subTnLst>
                                    <p:animClr>
                                      <p:cBhvr override="childStyle">
                                        <p:cTn dur="1" fill="hold" display="0" masterRel="nextClick" afterEffect="1"/>
                                        <p:tgtEl>
                                          <p:spTgt spid="7">
                                            <p:txEl>
                                              <p:pRg st="0" end="0"/>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subTnLst>
                                    <p:animClr>
                                      <p:cBhvr override="childStyle">
                                        <p:cTn dur="1" fill="hold" display="0" masterRel="nextClick" afterEffect="1"/>
                                        <p:tgtEl>
                                          <p:spTgt spid="7">
                                            <p:txEl>
                                              <p:pRg st="1" end="1"/>
                                            </p:txEl>
                                          </p:spTgt>
                                        </p:tgtEl>
                                        <p:attrNameLst>
                                          <p:attrName>ppt_c</p:attrName>
                                        </p:attrNameLst>
                                      </p:cBhvr>
                                      <p:to>
                                        <a:schemeClr val="tx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subTnLst>
                                    <p:animClr>
                                      <p:cBhvr override="childStyle">
                                        <p:cTn dur="1" fill="hold" display="0" masterRel="nextClick" afterEffect="1"/>
                                        <p:tgtEl>
                                          <p:spTgt spid="7">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left)">
                                      <p:cBhvr>
                                        <p:cTn id="27" dur="500"/>
                                        <p:tgtEl>
                                          <p:spTgt spid="7">
                                            <p:txEl>
                                              <p:pRg st="3" end="3"/>
                                            </p:txEl>
                                          </p:spTgt>
                                        </p:tgtEl>
                                      </p:cBhvr>
                                    </p:animEffect>
                                  </p:childTnLst>
                                  <p:subTnLst>
                                    <p:animClr>
                                      <p:cBhvr override="childStyle">
                                        <p:cTn dur="1" fill="hold" display="0" masterRel="nextClick" afterEffect="1"/>
                                        <p:tgtEl>
                                          <p:spTgt spid="7">
                                            <p:txEl>
                                              <p:pRg st="3" end="3"/>
                                            </p:txEl>
                                          </p:spTgt>
                                        </p:tgtEl>
                                        <p:attrNameLst>
                                          <p:attrName>ppt_c</p:attrName>
                                        </p:attrNameLst>
                                      </p:cBhvr>
                                      <p:to>
                                        <a:schemeClr val="tx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subTnLst>
                                    <p:animClr>
                                      <p:cBhvr override="childStyle">
                                        <p:cTn dur="1" fill="hold" display="0" masterRel="nextClick" afterEffect="1"/>
                                        <p:tgtEl>
                                          <p:spTgt spid="7">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6" name="Text Box 5"/>
          <p:cNvSpPr txBox="1">
            <a:spLocks noChangeArrowheads="1"/>
          </p:cNvSpPr>
          <p:nvPr/>
        </p:nvSpPr>
        <p:spPr bwMode="auto">
          <a:xfrm>
            <a:off x="762000" y="1899358"/>
            <a:ext cx="7391400" cy="4801315"/>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Arial" charset="0"/>
              <a:buChar char="•"/>
            </a:pPr>
            <a:r>
              <a:rPr lang="en-US" dirty="0" smtClean="0"/>
              <a:t>Aged 7: children in the top quartile have 7100 words; children in the lowest have around 3000. The main influence in parents. </a:t>
            </a:r>
          </a:p>
          <a:p>
            <a:pPr marL="457200" indent="-457200">
              <a:spcBef>
                <a:spcPct val="50000"/>
              </a:spcBef>
              <a:buFont typeface="Arial" charset="0"/>
              <a:buChar char="•"/>
            </a:pPr>
            <a:r>
              <a:rPr lang="en-US" dirty="0" smtClean="0"/>
              <a:t>Using and explaining high-level words is a key to expanding vocabulary. A low vocabulary has a negative effect throughout schooling. </a:t>
            </a:r>
          </a:p>
          <a:p>
            <a:pPr marL="457200" indent="-457200">
              <a:spcBef>
                <a:spcPct val="50000"/>
              </a:spcBef>
              <a:buFont typeface="Arial" charset="0"/>
              <a:buChar char="•"/>
            </a:pPr>
            <a:r>
              <a:rPr lang="en-US" dirty="0" smtClean="0"/>
              <a:t>Declining reading comprehension from 8 onwards is largely a result of low vocabulary. Vocabulary aged 6 accounts for 30% of reading variance aged 16. </a:t>
            </a:r>
            <a:endParaRPr lang="en-US" dirty="0" smtClean="0"/>
          </a:p>
          <a:p>
            <a:pPr marL="457200" indent="-457200">
              <a:spcBef>
                <a:spcPct val="50000"/>
              </a:spcBef>
              <a:buFont typeface="Arial" charset="0"/>
              <a:buChar char="•"/>
            </a:pPr>
            <a:r>
              <a:rPr lang="en-US" dirty="0" smtClean="0"/>
              <a:t>Vocabulary </a:t>
            </a:r>
            <a:r>
              <a:rPr lang="en-US" dirty="0" smtClean="0"/>
              <a:t>is built via reading to children, getting children to read themselves, engaging in rich oral language, encouraging reading and talking at home</a:t>
            </a:r>
          </a:p>
          <a:p>
            <a:pPr marL="457200" indent="-457200">
              <a:spcBef>
                <a:spcPct val="50000"/>
              </a:spcBef>
              <a:buFont typeface="Arial" charset="0"/>
              <a:buChar char="•"/>
            </a:pPr>
            <a:r>
              <a:rPr lang="en-US" dirty="0" smtClean="0"/>
              <a:t>In the </a:t>
            </a:r>
            <a:r>
              <a:rPr lang="en-US" dirty="0" smtClean="0"/>
              <a:t>classroom: </a:t>
            </a:r>
            <a:r>
              <a:rPr lang="en-US" dirty="0" smtClean="0"/>
              <a:t>defining and explaining word meanings, arranging frequent encounters with new words in different contexts, creating a word-rich environment, addressing vocabulary learning explicitly, selecting appropriate words for systematic instruction/reinforcement, teaching word-learning strategies</a:t>
            </a:r>
            <a:endParaRPr lang="en-US" dirty="0"/>
          </a:p>
        </p:txBody>
      </p:sp>
      <p:sp>
        <p:nvSpPr>
          <p:cNvPr id="7" name="TextBox 6"/>
          <p:cNvSpPr txBox="1"/>
          <p:nvPr/>
        </p:nvSpPr>
        <p:spPr>
          <a:xfrm>
            <a:off x="1899161" y="1295947"/>
            <a:ext cx="4908072" cy="461665"/>
          </a:xfrm>
          <a:prstGeom prst="rect">
            <a:avLst/>
          </a:prstGeom>
          <a:noFill/>
        </p:spPr>
        <p:txBody>
          <a:bodyPr wrap="square" rtlCol="0">
            <a:spAutoFit/>
          </a:bodyPr>
          <a:lstStyle/>
          <a:p>
            <a:r>
              <a:rPr lang="en-US" sz="2400" dirty="0" smtClean="0"/>
              <a:t>What we know about … vocabulary</a:t>
            </a:r>
            <a:endParaRPr lang="en-US" sz="2400" dirty="0"/>
          </a:p>
        </p:txBody>
      </p:sp>
      <p:sp>
        <p:nvSpPr>
          <p:cNvPr id="8" name="TextBox 7"/>
          <p:cNvSpPr txBox="1"/>
          <p:nvPr/>
        </p:nvSpPr>
        <p:spPr>
          <a:xfrm>
            <a:off x="8153400" y="6396033"/>
            <a:ext cx="827570" cy="369332"/>
          </a:xfrm>
          <a:prstGeom prst="rect">
            <a:avLst/>
          </a:prstGeom>
          <a:noFill/>
        </p:spPr>
        <p:txBody>
          <a:bodyPr wrap="square" rtlCol="0">
            <a:spAutoFit/>
          </a:bodyPr>
          <a:lstStyle/>
          <a:p>
            <a:r>
              <a:rPr lang="en-US" dirty="0" err="1" smtClean="0"/>
              <a:t>DfE</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1173223" y="3112202"/>
            <a:ext cx="2860181" cy="830997"/>
          </a:xfrm>
          <a:prstGeom prst="rect">
            <a:avLst/>
          </a:prstGeom>
          <a:noFill/>
        </p:spPr>
        <p:txBody>
          <a:bodyPr wrap="square" rtlCol="0">
            <a:spAutoFit/>
          </a:bodyPr>
          <a:lstStyle/>
          <a:p>
            <a:pPr algn="ctr"/>
            <a:r>
              <a:rPr lang="en-US" sz="4800" dirty="0" smtClean="0"/>
              <a:t>THEORY</a:t>
            </a:r>
            <a:endParaRPr lang="en-US" sz="4800" dirty="0"/>
          </a:p>
        </p:txBody>
      </p:sp>
      <p:sp>
        <p:nvSpPr>
          <p:cNvPr id="9" name="TextBox 8"/>
          <p:cNvSpPr txBox="1"/>
          <p:nvPr/>
        </p:nvSpPr>
        <p:spPr>
          <a:xfrm>
            <a:off x="4872247" y="3112202"/>
            <a:ext cx="2860181" cy="830997"/>
          </a:xfrm>
          <a:prstGeom prst="rect">
            <a:avLst/>
          </a:prstGeom>
          <a:noFill/>
        </p:spPr>
        <p:txBody>
          <a:bodyPr wrap="square" rtlCol="0">
            <a:spAutoFit/>
          </a:bodyPr>
          <a:lstStyle/>
          <a:p>
            <a:pPr algn="ctr"/>
            <a:r>
              <a:rPr lang="en-US" sz="4800" dirty="0" smtClean="0"/>
              <a:t>PRACTICE</a:t>
            </a:r>
            <a:endParaRPr lang="en-US" sz="4800" dirty="0"/>
          </a:p>
        </p:txBody>
      </p:sp>
      <p:sp>
        <p:nvSpPr>
          <p:cNvPr id="10" name="Striped Right Arrow 9"/>
          <p:cNvSpPr/>
          <p:nvPr/>
        </p:nvSpPr>
        <p:spPr>
          <a:xfrm>
            <a:off x="3904958" y="3348893"/>
            <a:ext cx="967289" cy="396204"/>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500"/>
                                        <p:tgtEl>
                                          <p:spTgt spid="10"/>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572036" y="2665967"/>
            <a:ext cx="7756812" cy="19222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6" name="Text Box 5"/>
          <p:cNvSpPr txBox="1">
            <a:spLocks noChangeArrowheads="1"/>
          </p:cNvSpPr>
          <p:nvPr/>
        </p:nvSpPr>
        <p:spPr bwMode="auto">
          <a:xfrm>
            <a:off x="762000" y="2821492"/>
            <a:ext cx="7391400" cy="1569660"/>
          </a:xfrm>
          <a:prstGeom prst="rect">
            <a:avLst/>
          </a:prstGeom>
          <a:noFill/>
          <a:ln w="9525">
            <a:noFill/>
            <a:miter lim="800000"/>
            <a:headEnd/>
            <a:tailEnd/>
          </a:ln>
        </p:spPr>
        <p:txBody>
          <a:bodyPr>
            <a:prstTxWarp prst="textNoShape">
              <a:avLst/>
            </a:prstTxWarp>
            <a:spAutoFit/>
          </a:bodyPr>
          <a:lstStyle/>
          <a:p>
            <a:pPr algn="ctr"/>
            <a:r>
              <a:rPr lang="en-GB" sz="2400" dirty="0" smtClean="0">
                <a:solidFill>
                  <a:srgbClr val="000000"/>
                </a:solidFill>
                <a:latin typeface="Tahoma" charset="0"/>
              </a:rPr>
              <a:t>“Spoken language forms a constraint, a ceiling not only on the ability to comprehend but also on the ability to write, beyond which literacy cannot progress” </a:t>
            </a:r>
            <a:endParaRPr lang="en-US" sz="2400" dirty="0">
              <a:solidFill>
                <a:srgbClr val="000000"/>
              </a:solidFill>
              <a:latin typeface="Calibri" charset="0"/>
            </a:endParaRPr>
          </a:p>
        </p:txBody>
      </p:sp>
      <p:sp>
        <p:nvSpPr>
          <p:cNvPr id="7" name="TextBox 6"/>
          <p:cNvSpPr txBox="1"/>
          <p:nvPr/>
        </p:nvSpPr>
        <p:spPr>
          <a:xfrm>
            <a:off x="762000" y="1295947"/>
            <a:ext cx="7704137" cy="461665"/>
          </a:xfrm>
          <a:prstGeom prst="rect">
            <a:avLst/>
          </a:prstGeom>
          <a:noFill/>
        </p:spPr>
        <p:txBody>
          <a:bodyPr wrap="square" rtlCol="0">
            <a:spAutoFit/>
          </a:bodyPr>
          <a:lstStyle/>
          <a:p>
            <a:r>
              <a:rPr lang="en-US" sz="2400" dirty="0" smtClean="0"/>
              <a:t>What we know about … the importance of talk</a:t>
            </a:r>
            <a:endParaRPr lang="en-US" sz="2400" dirty="0"/>
          </a:p>
        </p:txBody>
      </p:sp>
      <p:sp>
        <p:nvSpPr>
          <p:cNvPr id="8" name="TextBox 7"/>
          <p:cNvSpPr txBox="1"/>
          <p:nvPr/>
        </p:nvSpPr>
        <p:spPr>
          <a:xfrm>
            <a:off x="4599172" y="5125980"/>
            <a:ext cx="3554228" cy="646331"/>
          </a:xfrm>
          <a:prstGeom prst="rect">
            <a:avLst/>
          </a:prstGeom>
          <a:noFill/>
        </p:spPr>
        <p:txBody>
          <a:bodyPr wrap="square" rtlCol="0">
            <a:spAutoFit/>
          </a:bodyPr>
          <a:lstStyle/>
          <a:p>
            <a:r>
              <a:rPr lang="en-US" dirty="0" err="1" smtClean="0"/>
              <a:t>Myhill</a:t>
            </a:r>
            <a:r>
              <a:rPr lang="en-US" dirty="0" smtClean="0"/>
              <a:t> &amp; Fisher</a:t>
            </a:r>
          </a:p>
          <a:p>
            <a:r>
              <a:rPr lang="en-US" dirty="0" smtClean="0"/>
              <a:t>Cited in Ofsted English Report 2005</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6" name="Text Box 5"/>
          <p:cNvSpPr txBox="1">
            <a:spLocks noChangeArrowheads="1"/>
          </p:cNvSpPr>
          <p:nvPr/>
        </p:nvSpPr>
        <p:spPr bwMode="auto">
          <a:xfrm>
            <a:off x="762000" y="2036662"/>
            <a:ext cx="7391400" cy="3139321"/>
          </a:xfrm>
          <a:prstGeom prst="rect">
            <a:avLst/>
          </a:prstGeom>
          <a:noFill/>
          <a:ln w="9525">
            <a:noFill/>
            <a:miter lim="800000"/>
            <a:headEnd/>
            <a:tailEnd/>
          </a:ln>
        </p:spPr>
        <p:txBody>
          <a:bodyPr>
            <a:prstTxWarp prst="textNoShape">
              <a:avLst/>
            </a:prstTxWarp>
            <a:spAutoFit/>
          </a:bodyPr>
          <a:lstStyle/>
          <a:p>
            <a:r>
              <a:rPr lang="en-GB" dirty="0" smtClean="0"/>
              <a:t>Teachers are very aware that some children lack experience and skills in using talk for thinking.</a:t>
            </a:r>
          </a:p>
          <a:p>
            <a:r>
              <a:rPr lang="en-GB" dirty="0" smtClean="0"/>
              <a:t> </a:t>
            </a:r>
          </a:p>
          <a:p>
            <a:r>
              <a:rPr lang="en-GB" dirty="0" smtClean="0"/>
              <a:t>However, most teachers do not expressly teach children to become better at using talk for reasoning, discussing and solving problems.</a:t>
            </a:r>
          </a:p>
          <a:p>
            <a:r>
              <a:rPr lang="en-GB" dirty="0" smtClean="0"/>
              <a:t> </a:t>
            </a:r>
          </a:p>
          <a:p>
            <a:r>
              <a:rPr lang="en-GB" dirty="0" smtClean="0"/>
              <a:t>If they ‘teach talk’, teachers tend to focus on developing good ‘presentational talk’, not good ‘exploratory talk’. </a:t>
            </a:r>
          </a:p>
          <a:p>
            <a:endParaRPr lang="en-GB" dirty="0" smtClean="0"/>
          </a:p>
          <a:p>
            <a:r>
              <a:rPr lang="en-GB" dirty="0" smtClean="0"/>
              <a:t>It is still largely dominated by teachers’ closed questions and students’ brief attempts at ‘right answers’.</a:t>
            </a:r>
            <a:endParaRPr lang="en-GB" dirty="0"/>
          </a:p>
        </p:txBody>
      </p:sp>
      <p:sp>
        <p:nvSpPr>
          <p:cNvPr id="7" name="TextBox 6"/>
          <p:cNvSpPr txBox="1"/>
          <p:nvPr/>
        </p:nvSpPr>
        <p:spPr>
          <a:xfrm>
            <a:off x="1899160" y="1295947"/>
            <a:ext cx="6589857" cy="461665"/>
          </a:xfrm>
          <a:prstGeom prst="rect">
            <a:avLst/>
          </a:prstGeom>
          <a:noFill/>
        </p:spPr>
        <p:txBody>
          <a:bodyPr wrap="square" rtlCol="0">
            <a:spAutoFit/>
          </a:bodyPr>
          <a:lstStyle/>
          <a:p>
            <a:r>
              <a:rPr lang="en-US" sz="2400" dirty="0" smtClean="0"/>
              <a:t>What we know about … talk in the classroom</a:t>
            </a:r>
            <a:endParaRPr lang="en-US" sz="2400" dirty="0"/>
          </a:p>
        </p:txBody>
      </p:sp>
      <p:sp>
        <p:nvSpPr>
          <p:cNvPr id="8" name="TextBox 7"/>
          <p:cNvSpPr txBox="1"/>
          <p:nvPr/>
        </p:nvSpPr>
        <p:spPr>
          <a:xfrm>
            <a:off x="5011038" y="5789611"/>
            <a:ext cx="3668636" cy="369332"/>
          </a:xfrm>
          <a:prstGeom prst="rect">
            <a:avLst/>
          </a:prstGeom>
          <a:noFill/>
        </p:spPr>
        <p:txBody>
          <a:bodyPr wrap="square" rtlCol="0">
            <a:spAutoFit/>
          </a:bodyPr>
          <a:lstStyle/>
          <a:p>
            <a:r>
              <a:rPr lang="en-US" dirty="0" smtClean="0"/>
              <a:t>Neil Mercer, University of Cambridge</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left)">
                                      <p:cBhvr>
                                        <p:cTn id="32"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3"/>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3"/>
          <a:stretch>
            <a:fillRect/>
          </a:stretch>
        </p:blipFill>
        <p:spPr>
          <a:xfrm>
            <a:off x="228600" y="76200"/>
            <a:ext cx="1168925" cy="988915"/>
          </a:xfrm>
          <a:prstGeom prst="rect">
            <a:avLst/>
          </a:prstGeom>
        </p:spPr>
      </p:pic>
      <p:graphicFrame>
        <p:nvGraphicFramePr>
          <p:cNvPr id="131074" name="Object 2"/>
          <p:cNvGraphicFramePr>
            <a:graphicFrameLocks noChangeAspect="1"/>
          </p:cNvGraphicFramePr>
          <p:nvPr/>
        </p:nvGraphicFramePr>
        <p:xfrm>
          <a:off x="1752600" y="1279588"/>
          <a:ext cx="6299200" cy="4724400"/>
        </p:xfrm>
        <a:graphic>
          <a:graphicData uri="http://schemas.openxmlformats.org/presentationml/2006/ole">
            <p:oleObj spid="_x0000_s131074" name="Document" r:id="rId4" imgW="5486400" imgH="4114800" progId="Word.Document.12">
              <p:link updateAutomatic="1"/>
            </p:oleObj>
          </a:graphicData>
        </a:graphic>
      </p:graphicFrame>
    </p:spTree>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6" name="Text Box 5"/>
          <p:cNvSpPr txBox="1">
            <a:spLocks noChangeArrowheads="1"/>
          </p:cNvSpPr>
          <p:nvPr/>
        </p:nvSpPr>
        <p:spPr bwMode="auto">
          <a:xfrm>
            <a:off x="762000" y="2036662"/>
            <a:ext cx="7391400" cy="3693319"/>
          </a:xfrm>
          <a:prstGeom prst="rect">
            <a:avLst/>
          </a:prstGeom>
          <a:noFill/>
          <a:ln w="9525">
            <a:noFill/>
            <a:miter lim="800000"/>
            <a:headEnd/>
            <a:tailEnd/>
          </a:ln>
        </p:spPr>
        <p:txBody>
          <a:bodyPr>
            <a:prstTxWarp prst="textNoShape">
              <a:avLst/>
            </a:prstTxWarp>
            <a:spAutoFit/>
          </a:bodyPr>
          <a:lstStyle/>
          <a:p>
            <a:pPr>
              <a:spcBef>
                <a:spcPct val="50000"/>
              </a:spcBef>
            </a:pPr>
            <a:r>
              <a:rPr lang="en-US" b="1" dirty="0"/>
              <a:t>Characteristics:</a:t>
            </a:r>
            <a:r>
              <a:rPr lang="en-US" dirty="0"/>
              <a:t> 2/3 boys. Generally well-behaved. Positive in outlook. “Invisible” to teachers. Keen to respond but unlikely to think first. Persevere with tasks, especially with tasks that are routine. Lack self-help strategies. Stoical, patient, resigned.</a:t>
            </a:r>
          </a:p>
          <a:p>
            <a:pPr>
              <a:spcBef>
                <a:spcPct val="50000"/>
              </a:spcBef>
            </a:pPr>
            <a:r>
              <a:rPr lang="en-US" b="1" dirty="0"/>
              <a:t>Reading</a:t>
            </a:r>
            <a:r>
              <a:rPr lang="en-US" dirty="0"/>
              <a:t>: they over-rely on a limited range of strategies and lack higher order reading skills</a:t>
            </a:r>
          </a:p>
          <a:p>
            <a:pPr>
              <a:spcBef>
                <a:spcPct val="50000"/>
              </a:spcBef>
            </a:pPr>
            <a:r>
              <a:rPr lang="en-US" b="1" dirty="0"/>
              <a:t>Writing</a:t>
            </a:r>
            <a:r>
              <a:rPr lang="en-US" dirty="0"/>
              <a:t>: struggle to combine different skills simultaneously. Don’t get much chance for oral rehearsal, guided writing, precise feedback</a:t>
            </a:r>
          </a:p>
          <a:p>
            <a:pPr>
              <a:spcBef>
                <a:spcPct val="50000"/>
              </a:spcBef>
            </a:pPr>
            <a:r>
              <a:rPr lang="en-US" b="1" dirty="0"/>
              <a:t>S&amp;L:</a:t>
            </a:r>
            <a:r>
              <a:rPr lang="en-US" dirty="0"/>
              <a:t> don’t see it as a key tool in thinking and writing</a:t>
            </a:r>
          </a:p>
          <a:p>
            <a:pPr>
              <a:spcBef>
                <a:spcPct val="50000"/>
              </a:spcBef>
            </a:pPr>
            <a:r>
              <a:rPr lang="en-US" b="1" dirty="0"/>
              <a:t>Targets:</a:t>
            </a:r>
            <a:r>
              <a:rPr lang="en-US" dirty="0"/>
              <a:t> set low-level targets; overstate functional skills; infrequently review progress</a:t>
            </a:r>
          </a:p>
        </p:txBody>
      </p:sp>
      <p:sp>
        <p:nvSpPr>
          <p:cNvPr id="7" name="TextBox 6"/>
          <p:cNvSpPr txBox="1"/>
          <p:nvPr/>
        </p:nvSpPr>
        <p:spPr>
          <a:xfrm>
            <a:off x="762000" y="1295947"/>
            <a:ext cx="7704137" cy="461665"/>
          </a:xfrm>
          <a:prstGeom prst="rect">
            <a:avLst/>
          </a:prstGeom>
          <a:noFill/>
        </p:spPr>
        <p:txBody>
          <a:bodyPr wrap="square" rtlCol="0">
            <a:spAutoFit/>
          </a:bodyPr>
          <a:lstStyle/>
          <a:p>
            <a:r>
              <a:rPr lang="en-US" sz="2400" dirty="0" smtClean="0"/>
              <a:t>What we know about … students who make slow progress …</a:t>
            </a:r>
            <a:endParaRPr lang="en-US" sz="2400" dirty="0"/>
          </a:p>
        </p:txBody>
      </p:sp>
      <p:sp>
        <p:nvSpPr>
          <p:cNvPr id="8" name="TextBox 7"/>
          <p:cNvSpPr txBox="1"/>
          <p:nvPr/>
        </p:nvSpPr>
        <p:spPr>
          <a:xfrm>
            <a:off x="8153400" y="6396033"/>
            <a:ext cx="827570" cy="369332"/>
          </a:xfrm>
          <a:prstGeom prst="rect">
            <a:avLst/>
          </a:prstGeom>
          <a:noFill/>
        </p:spPr>
        <p:txBody>
          <a:bodyPr wrap="square" rtlCol="0">
            <a:spAutoFit/>
          </a:bodyPr>
          <a:lstStyle/>
          <a:p>
            <a:r>
              <a:rPr lang="en-US" dirty="0" err="1" smtClean="0"/>
              <a:t>DfE</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401888"/>
            <a:ext cx="1738313" cy="17399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5562600" y="2366963"/>
            <a:ext cx="1973263" cy="17748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914400" y="2463800"/>
            <a:ext cx="2028825" cy="1524000"/>
          </a:xfrm>
          <a:prstGeom prst="rect">
            <a:avLst/>
          </a:prstGeom>
          <a:noFill/>
          <a:ln w="9525">
            <a:noFill/>
            <a:miter lim="800000"/>
            <a:headEnd/>
            <a:tailEnd/>
          </a:ln>
        </p:spPr>
      </p:pic>
      <p:pic>
        <p:nvPicPr>
          <p:cNvPr id="6" name="Picture 5" descr="Screen shot 2010-06-30 at 07.11.03.png"/>
          <p:cNvPicPr>
            <a:picLocks noChangeAspect="1"/>
          </p:cNvPicPr>
          <p:nvPr/>
        </p:nvPicPr>
        <p:blipFill>
          <a:blip r:embed="rId6"/>
          <a:stretch>
            <a:fillRect/>
          </a:stretch>
        </p:blipFill>
        <p:spPr>
          <a:xfrm>
            <a:off x="228600" y="76200"/>
            <a:ext cx="1168925" cy="98891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295400" y="2362200"/>
            <a:ext cx="7543800" cy="5078413"/>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latin typeface="Calibri" charset="0"/>
              </a:rPr>
              <a:t>Understand the significance of exploratory talk</a:t>
            </a:r>
          </a:p>
          <a:p>
            <a:pPr marL="742950" indent="-742950">
              <a:buFont typeface="Calibri" charset="0"/>
              <a:buAutoNum type="arabicPeriod"/>
            </a:pPr>
            <a:r>
              <a:rPr lang="en-US" sz="3600" dirty="0">
                <a:latin typeface="Calibri" charset="0"/>
              </a:rPr>
              <a:t>Model good talk – eg connectives</a:t>
            </a:r>
          </a:p>
          <a:p>
            <a:pPr marL="742950" indent="-742950">
              <a:buFont typeface="Calibri" charset="0"/>
              <a:buAutoNum type="arabicPeriod"/>
            </a:pPr>
            <a:r>
              <a:rPr lang="en-US" sz="3600" dirty="0">
                <a:latin typeface="Calibri" charset="0"/>
              </a:rPr>
              <a:t>Re-think questioning: why &amp; how?</a:t>
            </a:r>
          </a:p>
          <a:p>
            <a:pPr marL="742950" indent="-742950">
              <a:buFont typeface="Calibri" charset="0"/>
              <a:buAutoNum type="arabicPeriod"/>
            </a:pPr>
            <a:r>
              <a:rPr lang="en-US" sz="3600" dirty="0">
                <a:latin typeface="Calibri" charset="0"/>
              </a:rPr>
              <a:t>Re-think hands-up</a:t>
            </a:r>
          </a:p>
          <a:p>
            <a:pPr marL="742950" indent="-742950">
              <a:buFont typeface="Calibri" charset="0"/>
              <a:buAutoNum type="arabicPeriod"/>
            </a:pPr>
            <a:r>
              <a:rPr lang="en-US" sz="3600" dirty="0">
                <a:latin typeface="Calibri" charset="0"/>
              </a:rPr>
              <a:t>Get conversations into the school culture</a:t>
            </a:r>
          </a:p>
          <a:p>
            <a:pPr marL="742950" indent="-742950">
              <a:buFont typeface="Calibri" charset="0"/>
              <a:buAutoNum type="arabicPeriod"/>
            </a:pPr>
            <a:endParaRPr lang="en-US" sz="3600" dirty="0">
              <a:latin typeface="Calibri" charset="0"/>
            </a:endParaRPr>
          </a:p>
          <a:p>
            <a:pPr marL="742950" indent="-742950"/>
            <a:endParaRPr lang="en-US" sz="3600" dirty="0">
              <a:latin typeface="Calibri" charset="0"/>
            </a:endParaRPr>
          </a:p>
        </p:txBody>
      </p:sp>
      <p:pic>
        <p:nvPicPr>
          <p:cNvPr id="50180" name="Picture 4"/>
          <p:cNvPicPr>
            <a:picLocks noChangeAspect="1" noChangeArrowheads="1"/>
          </p:cNvPicPr>
          <p:nvPr/>
        </p:nvPicPr>
        <p:blipFill>
          <a:blip r:embed="rId3"/>
          <a:srcRect/>
          <a:stretch>
            <a:fillRect/>
          </a:stretch>
        </p:blipFill>
        <p:spPr bwMode="auto">
          <a:xfrm>
            <a:off x="6477000" y="0"/>
            <a:ext cx="2667000" cy="2003425"/>
          </a:xfrm>
          <a:prstGeom prst="rect">
            <a:avLst/>
          </a:prstGeom>
          <a:noFill/>
          <a:ln w="9525">
            <a:noFill/>
            <a:miter lim="800000"/>
            <a:headEnd/>
            <a:tailEnd/>
          </a:ln>
        </p:spPr>
      </p:pic>
      <p:pic>
        <p:nvPicPr>
          <p:cNvPr id="5" name="Picture 4"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676400" y="2362200"/>
            <a:ext cx="7162800" cy="3970338"/>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Teach reading – scanning, skimming, analysis</a:t>
            </a:r>
            <a:endParaRPr lang="en-US" sz="3600" dirty="0" smtClean="0">
              <a:solidFill>
                <a:srgbClr val="000000"/>
              </a:solidFill>
              <a:latin typeface="Calibri" charset="0"/>
            </a:endParaRPr>
          </a:p>
          <a:p>
            <a:pPr marL="742950" indent="-742950">
              <a:buFont typeface="Calibri" charset="0"/>
              <a:buAutoNum type="arabicPeriod"/>
            </a:pPr>
            <a:r>
              <a:rPr lang="en-US" sz="3600" dirty="0" smtClean="0">
                <a:solidFill>
                  <a:srgbClr val="000000"/>
                </a:solidFill>
                <a:latin typeface="Calibri" charset="0"/>
              </a:rPr>
              <a:t>Read aloud and display</a:t>
            </a:r>
          </a:p>
          <a:p>
            <a:pPr marL="742950" indent="-742950">
              <a:buFont typeface="Calibri" charset="0"/>
              <a:buAutoNum type="arabicPeriod"/>
            </a:pPr>
            <a:r>
              <a:rPr lang="en-US" sz="3600" dirty="0">
                <a:solidFill>
                  <a:srgbClr val="000000"/>
                </a:solidFill>
                <a:latin typeface="Calibri" charset="0"/>
              </a:rPr>
              <a:t>Teach key vocabulary</a:t>
            </a:r>
          </a:p>
          <a:p>
            <a:pPr marL="742950" indent="-742950">
              <a:buFont typeface="Calibri" charset="0"/>
              <a:buAutoNum type="arabicPeriod"/>
            </a:pPr>
            <a:r>
              <a:rPr lang="en-US" sz="3600" dirty="0">
                <a:solidFill>
                  <a:srgbClr val="000000"/>
                </a:solidFill>
                <a:latin typeface="Calibri" charset="0"/>
              </a:rPr>
              <a:t>Demystify spelling</a:t>
            </a:r>
          </a:p>
          <a:p>
            <a:pPr marL="742950" indent="-742950">
              <a:buFont typeface="Calibri" charset="0"/>
              <a:buAutoNum type="arabicPeriod"/>
            </a:pPr>
            <a:r>
              <a:rPr lang="en-US" sz="3600" dirty="0">
                <a:solidFill>
                  <a:srgbClr val="000000"/>
                </a:solidFill>
                <a:latin typeface="Calibri" charset="0"/>
              </a:rPr>
              <a:t>Teach research, not FOFO</a:t>
            </a:r>
          </a:p>
          <a:p>
            <a:pPr marL="742950" indent="-742950"/>
            <a:endParaRPr lang="en-US" sz="3600" dirty="0">
              <a:solidFill>
                <a:srgbClr val="000000"/>
              </a:solidFill>
              <a:latin typeface="Calibri" charset="0"/>
            </a:endParaRPr>
          </a:p>
        </p:txBody>
      </p:sp>
      <p:pic>
        <p:nvPicPr>
          <p:cNvPr id="52228" name="Picture 4"/>
          <p:cNvPicPr>
            <a:picLocks noChangeAspect="1" noChangeArrowheads="1"/>
          </p:cNvPicPr>
          <p:nvPr/>
        </p:nvPicPr>
        <p:blipFill>
          <a:blip r:embed="rId3"/>
          <a:srcRect/>
          <a:stretch>
            <a:fillRect/>
          </a:stretch>
        </p:blipFill>
        <p:spPr bwMode="auto">
          <a:xfrm>
            <a:off x="7239000" y="137303"/>
            <a:ext cx="1905000" cy="1905000"/>
          </a:xfrm>
          <a:prstGeom prst="rect">
            <a:avLst/>
          </a:prstGeom>
          <a:noFill/>
          <a:ln w="9525">
            <a:noFill/>
            <a:miter lim="800000"/>
            <a:headEnd/>
            <a:tailEnd/>
          </a:ln>
        </p:spPr>
      </p:pic>
      <p:pic>
        <p:nvPicPr>
          <p:cNvPr id="5" name="Picture 4"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427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SKIMMING</a:t>
            </a:r>
          </a:p>
        </p:txBody>
      </p:sp>
      <p:pic>
        <p:nvPicPr>
          <p:cNvPr id="5427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pic>
        <p:nvPicPr>
          <p:cNvPr id="5" name="Picture 4"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5299" name="Text Box 4"/>
          <p:cNvSpPr txBox="1">
            <a:spLocks noChangeArrowheads="1"/>
          </p:cNvSpPr>
          <p:nvPr/>
        </p:nvSpPr>
        <p:spPr bwMode="auto">
          <a:xfrm>
            <a:off x="1371600" y="609600"/>
            <a:ext cx="6705600" cy="6124575"/>
          </a:xfrm>
          <a:prstGeom prst="rect">
            <a:avLst/>
          </a:prstGeom>
          <a:noFill/>
          <a:ln w="9525">
            <a:noFill/>
            <a:miter lim="800000"/>
            <a:headEnd/>
            <a:tailEnd/>
          </a:ln>
        </p:spPr>
        <p:txBody>
          <a:bodyPr>
            <a:prstTxWarp prst="textNoShape">
              <a:avLst/>
            </a:prstTxWarp>
            <a:spAutoFit/>
          </a:bodyPr>
          <a:lstStyle/>
          <a:p>
            <a:r>
              <a:rPr lang="en-GB" sz="2800" dirty="0">
                <a:solidFill>
                  <a:srgbClr val="000000"/>
                </a:solidFill>
                <a:latin typeface="Comic Sans MS" charset="0"/>
                <a:ea typeface="Comic Sans MS" charset="0"/>
                <a:cs typeface="Comic Sans MS" charset="0"/>
              </a:rPr>
              <a:t>The climate of the Earth is always changing. In the past it has altered as a result of natural causes. Nowadays, however, the term climate change is generally used when referring to changes in our climate which have been identified since the early part of the 1900's . The changes we've seen over recent years and those which are predicted over the next 80 years are thought to be mainly as a result of human behaviour rather than due to natural changes in the atmosphere. </a:t>
            </a:r>
          </a:p>
          <a:p>
            <a:r>
              <a:rPr lang="en-GB" sz="2800" dirty="0">
                <a:solidFill>
                  <a:srgbClr val="000000"/>
                </a:solidFill>
                <a:latin typeface="Comic Sans MS" charset="0"/>
                <a:ea typeface="Comic Sans MS" charset="0"/>
                <a:cs typeface="Comic Sans MS" charset="0"/>
              </a:rPr>
              <a:t> </a:t>
            </a:r>
            <a:endParaRPr lang="en-GB" sz="2800" dirty="0">
              <a:solidFill>
                <a:srgbClr val="000000"/>
              </a:solidFill>
              <a:latin typeface="Comic Sans MS" charset="0"/>
              <a:ea typeface="Times" charset="0"/>
              <a:cs typeface="Times" charset="0"/>
            </a:endParaRPr>
          </a:p>
        </p:txBody>
      </p:sp>
      <p:pic>
        <p:nvPicPr>
          <p:cNvPr id="4" name="Picture 3"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6323" name="Text Box 4"/>
          <p:cNvSpPr txBox="1">
            <a:spLocks noChangeArrowheads="1"/>
          </p:cNvSpPr>
          <p:nvPr/>
        </p:nvSpPr>
        <p:spPr bwMode="auto">
          <a:xfrm>
            <a:off x="1371600" y="1219200"/>
            <a:ext cx="6705600" cy="5078413"/>
          </a:xfrm>
          <a:prstGeom prst="rect">
            <a:avLst/>
          </a:prstGeom>
          <a:noFill/>
          <a:ln w="9525">
            <a:noFill/>
            <a:miter lim="800000"/>
            <a:headEnd/>
            <a:tailEnd/>
          </a:ln>
        </p:spPr>
        <p:txBody>
          <a:bodyPr>
            <a:prstTxWarp prst="textNoShape">
              <a:avLst/>
            </a:prstTxWarp>
            <a:spAutoFit/>
          </a:bodyPr>
          <a:lstStyle/>
          <a:p>
            <a:r>
              <a:rPr lang="en-US" sz="3600" dirty="0">
                <a:solidFill>
                  <a:srgbClr val="000000"/>
                </a:solidFill>
                <a:latin typeface="Comic Sans MS" charset="0"/>
                <a:ea typeface="Comic Sans MS" charset="0"/>
                <a:cs typeface="Comic Sans MS"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000000"/>
                </a:solidFill>
                <a:latin typeface="Comic Sans MS" charset="0"/>
                <a:ea typeface="Comic Sans MS" charset="0"/>
                <a:cs typeface="Comic Sans MS" charset="0"/>
              </a:rPr>
              <a:t> </a:t>
            </a:r>
            <a:endParaRPr lang="en-GB" sz="3600" dirty="0">
              <a:solidFill>
                <a:srgbClr val="000000"/>
              </a:solidFill>
              <a:latin typeface="Comic Sans MS" charset="0"/>
              <a:ea typeface="Times" charset="0"/>
              <a:cs typeface="Times" charset="0"/>
            </a:endParaRPr>
          </a:p>
        </p:txBody>
      </p:sp>
      <p:pic>
        <p:nvPicPr>
          <p:cNvPr id="4" name="Picture 3"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359958" y="2620199"/>
            <a:ext cx="5412661" cy="830997"/>
          </a:xfrm>
          <a:prstGeom prst="rect">
            <a:avLst/>
          </a:prstGeom>
          <a:noFill/>
        </p:spPr>
        <p:txBody>
          <a:bodyPr wrap="square" rtlCol="0">
            <a:spAutoFit/>
          </a:bodyPr>
          <a:lstStyle/>
          <a:p>
            <a:pPr marL="914400" indent="-914400"/>
            <a:r>
              <a:rPr lang="en-US" sz="4800" dirty="0" smtClean="0"/>
              <a:t>A Literacy Culture</a:t>
            </a:r>
            <a:endParaRPr lang="en-US" sz="4800" dirty="0"/>
          </a:p>
        </p:txBody>
      </p:sp>
      <p:sp>
        <p:nvSpPr>
          <p:cNvPr id="11" name="Cloud Callout 10"/>
          <p:cNvSpPr/>
          <p:nvPr/>
        </p:nvSpPr>
        <p:spPr>
          <a:xfrm>
            <a:off x="5597227" y="1065115"/>
            <a:ext cx="2751579" cy="155508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In class</a:t>
            </a:r>
            <a:endParaRPr lang="en-US" sz="3600" dirty="0">
              <a:solidFill>
                <a:srgbClr val="000000"/>
              </a:solidFill>
            </a:endParaRPr>
          </a:p>
        </p:txBody>
      </p:sp>
      <p:sp>
        <p:nvSpPr>
          <p:cNvPr id="12" name="Cloud Callout 11"/>
          <p:cNvSpPr/>
          <p:nvPr/>
        </p:nvSpPr>
        <p:spPr>
          <a:xfrm>
            <a:off x="5597227" y="3639715"/>
            <a:ext cx="2751579" cy="1555084"/>
          </a:xfrm>
          <a:prstGeom prst="cloudCallout">
            <a:avLst>
              <a:gd name="adj1" fmla="val -55021"/>
              <a:gd name="adj2" fmla="val -630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Around the classroom</a:t>
            </a:r>
            <a:endParaRPr lang="en-US" sz="2800" dirty="0">
              <a:solidFill>
                <a:srgbClr val="000000"/>
              </a:solidFill>
            </a:endParaRPr>
          </a:p>
        </p:txBody>
      </p:sp>
      <p:sp>
        <p:nvSpPr>
          <p:cNvPr id="13" name="Cloud Callout 12"/>
          <p:cNvSpPr/>
          <p:nvPr/>
        </p:nvSpPr>
        <p:spPr>
          <a:xfrm>
            <a:off x="2163168" y="3639715"/>
            <a:ext cx="2751579" cy="1555084"/>
          </a:xfrm>
          <a:prstGeom prst="cloudCallout">
            <a:avLst>
              <a:gd name="adj1" fmla="val 42842"/>
              <a:gd name="adj2" fmla="val -667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Reading for Pleasure</a:t>
            </a:r>
            <a:endParaRPr lang="en-US" sz="2800" dirty="0">
              <a:solidFill>
                <a:srgbClr val="000000"/>
              </a:solidFill>
            </a:endParaRPr>
          </a:p>
        </p:txBody>
      </p:sp>
      <p:sp>
        <p:nvSpPr>
          <p:cNvPr id="16" name="Cloud Callout 15"/>
          <p:cNvSpPr/>
          <p:nvPr/>
        </p:nvSpPr>
        <p:spPr>
          <a:xfrm>
            <a:off x="1371599" y="1065115"/>
            <a:ext cx="2751579" cy="1555084"/>
          </a:xfrm>
          <a:prstGeom prst="cloudCallout">
            <a:avLst>
              <a:gd name="adj1" fmla="val 50107"/>
              <a:gd name="adj2" fmla="val 647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Handouts</a:t>
            </a:r>
            <a:endParaRPr lang="en-US" sz="28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6"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7" name="Text Box 4"/>
          <p:cNvSpPr txBox="1">
            <a:spLocks noChangeArrowheads="1"/>
          </p:cNvSpPr>
          <p:nvPr/>
        </p:nvSpPr>
        <p:spPr bwMode="auto">
          <a:xfrm>
            <a:off x="1295400" y="706438"/>
            <a:ext cx="6705600" cy="5694362"/>
          </a:xfrm>
          <a:prstGeom prst="rect">
            <a:avLst/>
          </a:prstGeom>
          <a:noFill/>
          <a:ln w="9525">
            <a:noFill/>
            <a:miter lim="800000"/>
            <a:headEnd/>
            <a:tailEnd/>
          </a:ln>
        </p:spPr>
        <p:txBody>
          <a:bodyPr>
            <a:prstTxWarp prst="textNoShape">
              <a:avLst/>
            </a:prstTxWarp>
            <a:spAutoFit/>
          </a:bodyPr>
          <a:lstStyle/>
          <a:p>
            <a:endParaRPr lang="en-GB" sz="2800" dirty="0">
              <a:solidFill>
                <a:srgbClr val="000000"/>
              </a:solidFill>
              <a:latin typeface="Comic Sans MS" charset="0"/>
              <a:ea typeface="Times" charset="0"/>
              <a:cs typeface="Times" charset="0"/>
            </a:endParaRPr>
          </a:p>
          <a:p>
            <a:r>
              <a:rPr lang="en-GB" sz="2800" b="1" dirty="0">
                <a:solidFill>
                  <a:srgbClr val="000000"/>
                </a:solidFill>
                <a:latin typeface="Comic Sans MS" charset="0"/>
                <a:ea typeface="Times" charset="0"/>
                <a:cs typeface="Times"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pic>
        <p:nvPicPr>
          <p:cNvPr id="4" name="Picture 3"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8371"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SCANNING</a:t>
            </a:r>
          </a:p>
        </p:txBody>
      </p:sp>
      <p:pic>
        <p:nvPicPr>
          <p:cNvPr id="58372"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pic>
        <p:nvPicPr>
          <p:cNvPr id="5" name="Picture 4"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p:spPr>
        <p:txBody>
          <a:bodyPr>
            <a:prstTxWarp prst="textNoShape">
              <a:avLst/>
            </a:prstTxWarp>
            <a:spAutoFit/>
          </a:bodyPr>
          <a:lstStyle/>
          <a:p>
            <a:pPr marL="514350" indent="-514350">
              <a:buFont typeface="Calibri" charset="0"/>
              <a:buAutoNum type="arabicPeriod"/>
            </a:pPr>
            <a:r>
              <a:rPr lang="en-GB" sz="3200" b="1" dirty="0">
                <a:solidFill>
                  <a:srgbClr val="000000"/>
                </a:solidFill>
                <a:latin typeface="Comic Sans MS" charset="0"/>
                <a:ea typeface="Times" charset="0"/>
                <a:cs typeface="Times" charset="0"/>
              </a:rPr>
              <a:t>Where </a:t>
            </a:r>
            <a:r>
              <a:rPr lang="en-GB" sz="3200" dirty="0">
                <a:solidFill>
                  <a:srgbClr val="000000"/>
                </a:solidFill>
                <a:latin typeface="Comic Sans MS" charset="0"/>
                <a:ea typeface="Times" charset="0"/>
                <a:cs typeface="Times" charset="0"/>
              </a:rPr>
              <a:t>did the first cell phones begin?</a:t>
            </a:r>
          </a:p>
          <a:p>
            <a:pPr marL="514350" indent="-514350">
              <a:buFont typeface="Calibri" charset="0"/>
              <a:buAutoNum type="arabicPeriod"/>
            </a:pPr>
            <a:r>
              <a:rPr lang="en-GB" sz="3200" dirty="0">
                <a:solidFill>
                  <a:srgbClr val="000000"/>
                </a:solidFill>
                <a:latin typeface="Comic Sans MS" charset="0"/>
                <a:ea typeface="Times" charset="0"/>
                <a:cs typeface="Times" charset="0"/>
              </a:rPr>
              <a:t>Name </a:t>
            </a:r>
            <a:r>
              <a:rPr lang="en-GB" sz="3200" b="1" dirty="0">
                <a:solidFill>
                  <a:srgbClr val="000000"/>
                </a:solidFill>
                <a:latin typeface="Comic Sans MS" charset="0"/>
                <a:ea typeface="Times" charset="0"/>
                <a:cs typeface="Times" charset="0"/>
              </a:rPr>
              <a:t>2 other features </a:t>
            </a:r>
            <a:r>
              <a:rPr lang="en-GB" sz="3200" dirty="0">
                <a:solidFill>
                  <a:srgbClr val="000000"/>
                </a:solidFill>
                <a:latin typeface="Comic Sans MS" charset="0"/>
                <a:ea typeface="Times" charset="0"/>
                <a:cs typeface="Times" charset="0"/>
              </a:rPr>
              <a:t>that started to be included in phones</a:t>
            </a:r>
          </a:p>
          <a:p>
            <a:pPr marL="514350" indent="-514350">
              <a:buFont typeface="Calibri" charset="0"/>
              <a:buAutoNum type="arabicPeriod"/>
            </a:pPr>
            <a:r>
              <a:rPr lang="en-GB" sz="3200" dirty="0">
                <a:solidFill>
                  <a:srgbClr val="000000"/>
                </a:solidFill>
                <a:latin typeface="Comic Sans MS" charset="0"/>
                <a:ea typeface="Times" charset="0"/>
                <a:cs typeface="Times" charset="0"/>
              </a:rPr>
              <a:t>Why are cell phones especially useful in </a:t>
            </a:r>
            <a:r>
              <a:rPr lang="en-GB" sz="3200" b="1" dirty="0">
                <a:solidFill>
                  <a:srgbClr val="000000"/>
                </a:solidFill>
                <a:latin typeface="Comic Sans MS" charset="0"/>
                <a:ea typeface="Times" charset="0"/>
                <a:cs typeface="Times" charset="0"/>
              </a:rPr>
              <a:t>some countries</a:t>
            </a:r>
            <a:r>
              <a:rPr lang="en-GB" sz="3200" dirty="0">
                <a:solidFill>
                  <a:srgbClr val="000000"/>
                </a:solidFill>
                <a:latin typeface="Comic Sans MS" charset="0"/>
                <a:ea typeface="Times" charset="0"/>
                <a:cs typeface="Times" charset="0"/>
              </a:rPr>
              <a:t>?</a:t>
            </a:r>
          </a:p>
          <a:p>
            <a:pPr marL="514350" indent="-514350"/>
            <a:endParaRPr lang="en-GB" sz="3200" dirty="0">
              <a:solidFill>
                <a:srgbClr val="000000"/>
              </a:solidFill>
              <a:latin typeface="Comic Sans MS" charset="0"/>
              <a:ea typeface="Times" charset="0"/>
              <a:cs typeface="Times" charset="0"/>
            </a:endParaRPr>
          </a:p>
        </p:txBody>
      </p:sp>
      <p:pic>
        <p:nvPicPr>
          <p:cNvPr id="4" name="Picture 3"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500"/>
          </a:xfrm>
          <a:prstGeom prst="rect">
            <a:avLst/>
          </a:prstGeom>
          <a:noFill/>
          <a:ln w="9525">
            <a:noFill/>
            <a:miter lim="800000"/>
            <a:headEnd/>
            <a:tailEnd/>
          </a:ln>
        </p:spPr>
        <p:txBody>
          <a:bodyPr>
            <a:prstTxWarp prst="textNoShape">
              <a:avLst/>
            </a:prstTxWarp>
            <a:spAutoFit/>
          </a:bodyPr>
          <a:lstStyle/>
          <a:p>
            <a:r>
              <a:rPr lang="en-US" sz="2000" b="1" dirty="0">
                <a:solidFill>
                  <a:srgbClr val="000000"/>
                </a:solidFill>
                <a:latin typeface="Calibri" charset="0"/>
              </a:rPr>
              <a:t>Cellular telephones</a:t>
            </a:r>
          </a:p>
          <a:p>
            <a:endParaRPr lang="en-US" sz="2000" b="1" dirty="0">
              <a:solidFill>
                <a:srgbClr val="000000"/>
              </a:solidFill>
              <a:latin typeface="Calibri" charset="0"/>
            </a:endParaRPr>
          </a:p>
          <a:p>
            <a:r>
              <a:rPr lang="en-US" sz="2000" dirty="0">
                <a:solidFill>
                  <a:srgbClr val="000000"/>
                </a:solidFill>
                <a:latin typeface="Calibri" charset="0"/>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000000"/>
              </a:solidFill>
              <a:latin typeface="Comic Sans MS" charset="0"/>
              <a:ea typeface="Times" charset="0"/>
              <a:cs typeface="Times" charset="0"/>
            </a:endParaRPr>
          </a:p>
        </p:txBody>
      </p:sp>
      <p:sp>
        <p:nvSpPr>
          <p:cNvPr id="60419" name="TextBox 4"/>
          <p:cNvSpPr txBox="1">
            <a:spLocks noChangeArrowheads="1"/>
          </p:cNvSpPr>
          <p:nvPr/>
        </p:nvSpPr>
        <p:spPr bwMode="auto">
          <a:xfrm>
            <a:off x="6553200" y="147638"/>
            <a:ext cx="2209800" cy="923925"/>
          </a:xfrm>
          <a:prstGeom prst="rect">
            <a:avLst/>
          </a:prstGeom>
          <a:noFill/>
          <a:ln w="38100" cmpd="dbl">
            <a:solidFill>
              <a:schemeClr val="bg2"/>
            </a:solidFill>
            <a:miter lim="800000"/>
            <a:headEnd/>
            <a:tailEnd/>
          </a:ln>
        </p:spPr>
        <p:txBody>
          <a:bodyPr>
            <a:prstTxWarp prst="textNoShape">
              <a:avLst/>
            </a:prstTxWarp>
            <a:spAutoFit/>
          </a:bodyPr>
          <a:lstStyle/>
          <a:p>
            <a:pPr algn="r"/>
            <a:r>
              <a:rPr lang="en-US" dirty="0">
                <a:solidFill>
                  <a:srgbClr val="000000"/>
                </a:solidFill>
                <a:latin typeface="Calibri" charset="0"/>
              </a:rPr>
              <a:t>Where begin? </a:t>
            </a:r>
          </a:p>
          <a:p>
            <a:pPr algn="r"/>
            <a:r>
              <a:rPr lang="en-US" dirty="0">
                <a:solidFill>
                  <a:srgbClr val="000000"/>
                </a:solidFill>
                <a:latin typeface="Calibri" charset="0"/>
              </a:rPr>
              <a:t>Two features? </a:t>
            </a:r>
          </a:p>
          <a:p>
            <a:pPr algn="r"/>
            <a:r>
              <a:rPr lang="en-US" dirty="0">
                <a:solidFill>
                  <a:srgbClr val="000000"/>
                </a:solidFill>
                <a:latin typeface="Calibri" charset="0"/>
              </a:rPr>
              <a:t>Some countries?</a:t>
            </a:r>
          </a:p>
        </p:txBody>
      </p:sp>
      <p:pic>
        <p:nvPicPr>
          <p:cNvPr id="4" name="Picture 3"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1443"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CLOSE READING</a:t>
            </a:r>
          </a:p>
        </p:txBody>
      </p:sp>
      <p:pic>
        <p:nvPicPr>
          <p:cNvPr id="61444"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pic>
        <p:nvPicPr>
          <p:cNvPr id="5" name="Picture 4"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246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246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0-03-04 at 06.06.09.png"/>
          <p:cNvPicPr>
            <a:picLocks noChangeAspect="1"/>
          </p:cNvPicPr>
          <p:nvPr/>
        </p:nvPicPr>
        <p:blipFill>
          <a:blip r:embed="rId3"/>
          <a:srcRect/>
          <a:stretch>
            <a:fillRect/>
          </a:stretch>
        </p:blipFill>
        <p:spPr bwMode="auto">
          <a:xfrm>
            <a:off x="228600" y="457200"/>
            <a:ext cx="5943600" cy="3133725"/>
          </a:xfrm>
          <a:prstGeom prst="rect">
            <a:avLst/>
          </a:prstGeom>
          <a:noFill/>
          <a:ln w="9525">
            <a:noFill/>
            <a:miter lim="800000"/>
            <a:headEnd/>
            <a:tailEnd/>
          </a:ln>
        </p:spPr>
      </p:pic>
      <p:pic>
        <p:nvPicPr>
          <p:cNvPr id="6" name="Picture 5"/>
          <p:cNvPicPr>
            <a:picLocks noChangeAspect="1"/>
          </p:cNvPicPr>
          <p:nvPr/>
        </p:nvPicPr>
        <p:blipFill>
          <a:blip r:embed="rId4"/>
          <a:srcRect/>
          <a:stretch>
            <a:fillRect/>
          </a:stretch>
        </p:blipFill>
        <p:spPr bwMode="auto">
          <a:xfrm>
            <a:off x="1371600" y="1676400"/>
            <a:ext cx="3627438" cy="4638675"/>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4876800" y="2514600"/>
            <a:ext cx="3481388" cy="3494088"/>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105400" y="762000"/>
            <a:ext cx="3556000" cy="35052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64515" name="Title 4"/>
          <p:cNvSpPr>
            <a:spLocks noGrp="1"/>
          </p:cNvSpPr>
          <p:nvPr>
            <p:ph type="ctrTitle"/>
          </p:nvPr>
        </p:nvSpPr>
        <p:spPr>
          <a:xfrm>
            <a:off x="762000" y="3097213"/>
            <a:ext cx="7620000" cy="1470025"/>
          </a:xfrm>
          <a:solidFill>
            <a:schemeClr val="bg1"/>
          </a:solidFill>
        </p:spPr>
        <p:txBody>
          <a:bodyPr/>
          <a:lstStyle/>
          <a:p>
            <a:pPr eaLnBrk="1" hangingPunct="1"/>
            <a:r>
              <a:rPr lang="en-US" smtClean="0"/>
              <a:t>Research skills, not FOFO</a:t>
            </a:r>
          </a:p>
        </p:txBody>
      </p:sp>
      <p:pic>
        <p:nvPicPr>
          <p:cNvPr id="64516" name="Picture 6"/>
          <p:cNvPicPr>
            <a:picLocks noChangeAspect="1"/>
          </p:cNvPicPr>
          <p:nvPr/>
        </p:nvPicPr>
        <p:blipFill>
          <a:blip r:embed="rId2"/>
          <a:srcRect/>
          <a:stretch>
            <a:fillRect/>
          </a:stretch>
        </p:blipFill>
        <p:spPr bwMode="auto">
          <a:xfrm>
            <a:off x="5105400" y="868363"/>
            <a:ext cx="2971800" cy="2228850"/>
          </a:xfrm>
          <a:prstGeom prst="rect">
            <a:avLst/>
          </a:prstGeom>
          <a:solidFill>
            <a:schemeClr val="bg1"/>
          </a:solidFill>
          <a:ln w="9525">
            <a:noFill/>
            <a:miter lim="800000"/>
            <a:headEnd/>
            <a:tailEnd/>
          </a:ln>
        </p:spPr>
      </p:pic>
      <p:pic>
        <p:nvPicPr>
          <p:cNvPr id="5" name="Picture 4"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pic>
        <p:nvPicPr>
          <p:cNvPr id="3" name="Picture 2"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3" descr="Picture 9.png"/>
          <p:cNvPicPr>
            <a:picLocks noChangeAspect="1"/>
          </p:cNvPicPr>
          <p:nvPr/>
        </p:nvPicPr>
        <p:blipFill>
          <a:blip r:embed="rId3"/>
          <a:srcRect/>
          <a:stretch>
            <a:fillRect/>
          </a:stretch>
        </p:blipFill>
        <p:spPr bwMode="auto">
          <a:xfrm>
            <a:off x="1828800" y="2971800"/>
            <a:ext cx="6515100" cy="939800"/>
          </a:xfrm>
          <a:prstGeom prst="rect">
            <a:avLst/>
          </a:prstGeom>
          <a:noFill/>
          <a:ln w="9525">
            <a:noFill/>
            <a:miter lim="800000"/>
            <a:headEnd/>
            <a:tailEnd/>
          </a:ln>
        </p:spPr>
      </p:pic>
      <p:pic>
        <p:nvPicPr>
          <p:cNvPr id="4" name="Picture 3"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pic>
        <p:nvPicPr>
          <p:cNvPr id="6" name="Picture 5"/>
          <p:cNvPicPr>
            <a:picLocks noChangeAspect="1" noChangeArrowheads="1"/>
          </p:cNvPicPr>
          <p:nvPr/>
        </p:nvPicPr>
        <p:blipFill>
          <a:blip r:embed="rId3"/>
          <a:srcRect/>
          <a:stretch>
            <a:fillRect/>
          </a:stretch>
        </p:blipFill>
        <p:spPr bwMode="auto">
          <a:xfrm>
            <a:off x="3255670" y="1813942"/>
            <a:ext cx="2311400" cy="2311400"/>
          </a:xfrm>
          <a:prstGeom prst="rect">
            <a:avLst/>
          </a:prstGeom>
          <a:noFill/>
          <a:ln w="9525">
            <a:noFill/>
            <a:miter lim="800000"/>
            <a:headEnd/>
            <a:tailEnd/>
          </a:ln>
        </p:spPr>
      </p:pic>
      <p:pic>
        <p:nvPicPr>
          <p:cNvPr id="7" name="Picture 4"/>
          <p:cNvPicPr>
            <a:picLocks noChangeAspect="1" noChangeArrowheads="1"/>
          </p:cNvPicPr>
          <p:nvPr/>
        </p:nvPicPr>
        <p:blipFill>
          <a:blip r:embed="rId4"/>
          <a:srcRect/>
          <a:stretch>
            <a:fillRect/>
          </a:stretch>
        </p:blipFill>
        <p:spPr bwMode="auto">
          <a:xfrm>
            <a:off x="5197781" y="2652142"/>
            <a:ext cx="1563688" cy="1406525"/>
          </a:xfrm>
          <a:prstGeom prst="rect">
            <a:avLst/>
          </a:prstGeom>
          <a:noFill/>
          <a:ln w="9525">
            <a:noFill/>
            <a:miter lim="800000"/>
            <a:headEnd/>
            <a:tailEnd/>
          </a:ln>
        </p:spPr>
      </p:pic>
      <p:pic>
        <p:nvPicPr>
          <p:cNvPr id="8" name="Picture 4"/>
          <p:cNvPicPr>
            <a:picLocks noChangeAspect="1" noChangeArrowheads="1"/>
          </p:cNvPicPr>
          <p:nvPr/>
        </p:nvPicPr>
        <p:blipFill>
          <a:blip r:embed="rId5"/>
          <a:srcRect/>
          <a:stretch>
            <a:fillRect/>
          </a:stretch>
        </p:blipFill>
        <p:spPr bwMode="auto">
          <a:xfrm>
            <a:off x="1771358" y="2571179"/>
            <a:ext cx="1981200" cy="148748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69635"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pic>
        <p:nvPicPr>
          <p:cNvPr id="3" name="Picture 2"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1" name="Picture 2" descr="Picture 12.png"/>
          <p:cNvPicPr>
            <a:picLocks noChangeAspect="1"/>
          </p:cNvPicPr>
          <p:nvPr/>
        </p:nvPicPr>
        <p:blipFill>
          <a:blip r:embed="rId3"/>
          <a:srcRect/>
          <a:stretch>
            <a:fillRect/>
          </a:stretch>
        </p:blipFill>
        <p:spPr bwMode="auto">
          <a:xfrm>
            <a:off x="1524000" y="1447800"/>
            <a:ext cx="6565900" cy="4953000"/>
          </a:xfrm>
          <a:prstGeom prst="rect">
            <a:avLst/>
          </a:prstGeom>
          <a:noFill/>
          <a:ln w="9525">
            <a:noFill/>
            <a:miter lim="800000"/>
            <a:headEnd/>
            <a:tailEnd/>
          </a:ln>
        </p:spPr>
      </p:pic>
      <p:pic>
        <p:nvPicPr>
          <p:cNvPr id="4" name="Picture 3"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9" name="Picture 2" descr="Picture 13.png"/>
          <p:cNvPicPr>
            <a:picLocks noChangeAspect="1"/>
          </p:cNvPicPr>
          <p:nvPr/>
        </p:nvPicPr>
        <p:blipFill>
          <a:blip r:embed="rId3"/>
          <a:srcRect/>
          <a:stretch>
            <a:fillRect/>
          </a:stretch>
        </p:blipFill>
        <p:spPr bwMode="auto">
          <a:xfrm>
            <a:off x="228600" y="2209800"/>
            <a:ext cx="9144000" cy="2333625"/>
          </a:xfrm>
          <a:prstGeom prst="rect">
            <a:avLst/>
          </a:prstGeom>
          <a:noFill/>
          <a:ln w="9525">
            <a:noFill/>
            <a:miter lim="800000"/>
            <a:headEnd/>
            <a:tailEnd/>
          </a:ln>
        </p:spPr>
      </p:pic>
      <p:pic>
        <p:nvPicPr>
          <p:cNvPr id="4" name="Picture 3"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check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3" name="Picture 4"/>
          <p:cNvPicPr>
            <a:picLocks noChangeAspect="1" noChangeArrowheads="1"/>
          </p:cNvPicPr>
          <p:nvPr/>
        </p:nvPicPr>
        <p:blipFill>
          <a:blip r:embed="rId3"/>
          <a:srcRect/>
          <a:stretch>
            <a:fillRect/>
          </a:stretch>
        </p:blipFill>
        <p:spPr bwMode="auto">
          <a:xfrm>
            <a:off x="6846941" y="88900"/>
            <a:ext cx="2133600" cy="1917700"/>
          </a:xfrm>
          <a:prstGeom prst="rect">
            <a:avLst/>
          </a:prstGeom>
          <a:noFill/>
          <a:ln w="9525">
            <a:noFill/>
            <a:miter lim="800000"/>
            <a:headEnd/>
            <a:tailEnd/>
          </a:ln>
        </p:spPr>
      </p:pic>
      <p:sp>
        <p:nvSpPr>
          <p:cNvPr id="20" name="TextBox 19"/>
          <p:cNvSpPr txBox="1">
            <a:spLocks noChangeArrowheads="1"/>
          </p:cNvSpPr>
          <p:nvPr/>
        </p:nvSpPr>
        <p:spPr bwMode="auto">
          <a:xfrm>
            <a:off x="1676400" y="2362200"/>
            <a:ext cx="7162800" cy="3416300"/>
          </a:xfrm>
          <a:prstGeom prst="rect">
            <a:avLst/>
          </a:prstGeom>
          <a:noFill/>
          <a:ln w="9525">
            <a:noFill/>
            <a:miter lim="800000"/>
            <a:headEnd/>
            <a:tailEnd/>
          </a:ln>
        </p:spPr>
        <p:txBody>
          <a:bodyPr>
            <a:prstTxWarp prst="textNoShape">
              <a:avLst/>
            </a:prstTxWarp>
            <a:spAutoFit/>
          </a:bodyPr>
          <a:lstStyle/>
          <a:p>
            <a:pPr marL="742950" indent="-742950">
              <a:buFont typeface="Calibri" charset="0"/>
              <a:buAutoNum type="arabicPeriod"/>
            </a:pPr>
            <a:r>
              <a:rPr lang="en-US" sz="3600" dirty="0">
                <a:solidFill>
                  <a:srgbClr val="000000"/>
                </a:solidFill>
                <a:latin typeface="Calibri" charset="0"/>
              </a:rPr>
              <a:t>Demonstrate writing</a:t>
            </a:r>
          </a:p>
          <a:p>
            <a:pPr marL="742950" indent="-742950">
              <a:buFont typeface="Calibri" charset="0"/>
              <a:buAutoNum type="arabicPeriod"/>
            </a:pPr>
            <a:r>
              <a:rPr lang="en-US" sz="3600" dirty="0">
                <a:solidFill>
                  <a:srgbClr val="000000"/>
                </a:solidFill>
                <a:latin typeface="Calibri" charset="0"/>
              </a:rPr>
              <a:t>Teach composition &amp; conventions</a:t>
            </a:r>
          </a:p>
          <a:p>
            <a:pPr marL="742950" indent="-742950">
              <a:buFont typeface="Calibri" charset="0"/>
              <a:buAutoNum type="arabicPeriod"/>
            </a:pPr>
            <a:r>
              <a:rPr lang="en-US" sz="3600" dirty="0">
                <a:solidFill>
                  <a:srgbClr val="000000"/>
                </a:solidFill>
                <a:latin typeface="Calibri" charset="0"/>
              </a:rPr>
              <a:t>Allow oral rehearsal</a:t>
            </a:r>
          </a:p>
          <a:p>
            <a:pPr marL="742950" indent="-742950">
              <a:buFont typeface="Calibri" charset="0"/>
              <a:buAutoNum type="arabicPeriod"/>
            </a:pPr>
            <a:r>
              <a:rPr lang="en-US" sz="3600" dirty="0">
                <a:solidFill>
                  <a:srgbClr val="000000"/>
                </a:solidFill>
                <a:latin typeface="Calibri" charset="0"/>
              </a:rPr>
              <a:t>Short &amp; long sentences</a:t>
            </a:r>
          </a:p>
          <a:p>
            <a:pPr marL="742950" indent="-742950">
              <a:buFont typeface="Calibri" charset="0"/>
              <a:buAutoNum type="arabicPeriod"/>
            </a:pPr>
            <a:r>
              <a:rPr lang="en-US" sz="3600" dirty="0">
                <a:solidFill>
                  <a:srgbClr val="000000"/>
                </a:solidFill>
                <a:latin typeface="Calibri" charset="0"/>
              </a:rPr>
              <a:t>Connectives</a:t>
            </a:r>
          </a:p>
          <a:p>
            <a:pPr marL="742950" indent="-742950"/>
            <a:endParaRPr lang="en-US" sz="3600" dirty="0">
              <a:solidFill>
                <a:srgbClr val="000000"/>
              </a:solidFill>
              <a:latin typeface="Calibri" charset="0"/>
            </a:endParaRPr>
          </a:p>
        </p:txBody>
      </p:sp>
      <p:pic>
        <p:nvPicPr>
          <p:cNvPr id="5" name="Picture 4"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ext Box 6"/>
          <p:cNvSpPr txBox="1">
            <a:spLocks noChangeArrowheads="1"/>
          </p:cNvSpPr>
          <p:nvPr/>
        </p:nvSpPr>
        <p:spPr bwMode="auto">
          <a:xfrm>
            <a:off x="609600" y="762000"/>
            <a:ext cx="8077200" cy="59404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000000"/>
                </a:solidFill>
                <a:latin typeface="Calibri" charset="0"/>
              </a:rPr>
              <a:t>Know your connectives</a:t>
            </a:r>
          </a:p>
          <a:p>
            <a:pPr algn="ctr">
              <a:spcBef>
                <a:spcPct val="50000"/>
              </a:spcBef>
            </a:pPr>
            <a:endParaRPr lang="en-US" sz="3200" dirty="0">
              <a:solidFill>
                <a:srgbClr val="000000"/>
              </a:solidFill>
              <a:latin typeface="Calibri" charset="0"/>
            </a:endParaRPr>
          </a:p>
          <a:p>
            <a:pPr>
              <a:spcBef>
                <a:spcPct val="50000"/>
              </a:spcBef>
            </a:pPr>
            <a:r>
              <a:rPr lang="en-US" sz="2000" b="1" dirty="0">
                <a:solidFill>
                  <a:srgbClr val="000000"/>
                </a:solidFill>
                <a:latin typeface="Calibri" charset="0"/>
              </a:rPr>
              <a:t>Adding</a:t>
            </a:r>
            <a:r>
              <a:rPr lang="en-US" sz="2000" dirty="0">
                <a:solidFill>
                  <a:srgbClr val="000000"/>
                </a:solidFill>
                <a:latin typeface="Calibri" charset="0"/>
              </a:rPr>
              <a:t>: and, also, as well as, moreover, too</a:t>
            </a:r>
          </a:p>
          <a:p>
            <a:pPr>
              <a:spcBef>
                <a:spcPct val="50000"/>
              </a:spcBef>
            </a:pPr>
            <a:r>
              <a:rPr lang="en-US" sz="2000" b="1" dirty="0">
                <a:solidFill>
                  <a:srgbClr val="000000"/>
                </a:solidFill>
                <a:latin typeface="Calibri" charset="0"/>
              </a:rPr>
              <a:t>Cause &amp; effect</a:t>
            </a:r>
            <a:r>
              <a:rPr lang="en-US" sz="2000" dirty="0">
                <a:solidFill>
                  <a:srgbClr val="000000"/>
                </a:solidFill>
                <a:latin typeface="Calibri" charset="0"/>
              </a:rPr>
              <a:t>: because, so, therefore, thus, consequently</a:t>
            </a:r>
          </a:p>
          <a:p>
            <a:pPr>
              <a:spcBef>
                <a:spcPct val="50000"/>
              </a:spcBef>
            </a:pPr>
            <a:r>
              <a:rPr lang="en-US" sz="2000" b="1" dirty="0">
                <a:solidFill>
                  <a:srgbClr val="000000"/>
                </a:solidFill>
                <a:latin typeface="Calibri" charset="0"/>
              </a:rPr>
              <a:t>Sequencing</a:t>
            </a:r>
            <a:r>
              <a:rPr lang="en-US" sz="2000" dirty="0">
                <a:solidFill>
                  <a:srgbClr val="000000"/>
                </a:solidFill>
                <a:latin typeface="Calibri" charset="0"/>
              </a:rPr>
              <a:t>: next, then, first, finally, meanwhile, before, after</a:t>
            </a:r>
          </a:p>
          <a:p>
            <a:pPr>
              <a:spcBef>
                <a:spcPct val="50000"/>
              </a:spcBef>
            </a:pPr>
            <a:r>
              <a:rPr lang="en-US" sz="2000" b="1" dirty="0">
                <a:solidFill>
                  <a:srgbClr val="000000"/>
                </a:solidFill>
                <a:latin typeface="Calibri" charset="0"/>
              </a:rPr>
              <a:t>Qualifying</a:t>
            </a:r>
            <a:r>
              <a:rPr lang="en-US" sz="2000" dirty="0">
                <a:solidFill>
                  <a:srgbClr val="000000"/>
                </a:solidFill>
                <a:latin typeface="Calibri" charset="0"/>
              </a:rPr>
              <a:t>: however, although, unless, except, if, as long as, apart from, yet</a:t>
            </a:r>
          </a:p>
          <a:p>
            <a:pPr>
              <a:spcBef>
                <a:spcPct val="50000"/>
              </a:spcBef>
            </a:pPr>
            <a:r>
              <a:rPr lang="en-US" sz="2000" b="1" dirty="0" err="1">
                <a:solidFill>
                  <a:srgbClr val="000000"/>
                </a:solidFill>
                <a:latin typeface="Calibri" charset="0"/>
              </a:rPr>
              <a:t>Emphasising</a:t>
            </a:r>
            <a:r>
              <a:rPr lang="en-US" sz="2000" dirty="0">
                <a:solidFill>
                  <a:srgbClr val="000000"/>
                </a:solidFill>
                <a:latin typeface="Calibri" charset="0"/>
              </a:rPr>
              <a:t>: above all, in particular, especially, significantly, indeed, notably</a:t>
            </a:r>
          </a:p>
          <a:p>
            <a:pPr>
              <a:spcBef>
                <a:spcPct val="50000"/>
              </a:spcBef>
            </a:pPr>
            <a:r>
              <a:rPr lang="en-US" sz="2000" b="1" dirty="0">
                <a:solidFill>
                  <a:srgbClr val="000000"/>
                </a:solidFill>
                <a:latin typeface="Calibri" charset="0"/>
              </a:rPr>
              <a:t>Illustrating</a:t>
            </a:r>
            <a:r>
              <a:rPr lang="en-US" sz="2000" dirty="0">
                <a:solidFill>
                  <a:srgbClr val="000000"/>
                </a:solidFill>
                <a:latin typeface="Calibri" charset="0"/>
              </a:rPr>
              <a:t>: for example, such as, for instance, as revealed by, in the case of</a:t>
            </a:r>
          </a:p>
          <a:p>
            <a:pPr>
              <a:spcBef>
                <a:spcPct val="50000"/>
              </a:spcBef>
            </a:pPr>
            <a:r>
              <a:rPr lang="en-US" sz="2000" b="1" dirty="0">
                <a:solidFill>
                  <a:srgbClr val="000000"/>
                </a:solidFill>
                <a:latin typeface="Calibri" charset="0"/>
              </a:rPr>
              <a:t>Comparing</a:t>
            </a:r>
            <a:r>
              <a:rPr lang="en-US" sz="2000" dirty="0">
                <a:solidFill>
                  <a:srgbClr val="000000"/>
                </a:solidFill>
                <a:latin typeface="Calibri" charset="0"/>
              </a:rPr>
              <a:t>: equally, in the same way, similarly, likewise, as with, like</a:t>
            </a:r>
          </a:p>
          <a:p>
            <a:pPr>
              <a:spcBef>
                <a:spcPct val="50000"/>
              </a:spcBef>
            </a:pPr>
            <a:r>
              <a:rPr lang="en-US" sz="2000" b="1" dirty="0">
                <a:solidFill>
                  <a:srgbClr val="000000"/>
                </a:solidFill>
                <a:latin typeface="Calibri" charset="0"/>
              </a:rPr>
              <a:t>Contrasting</a:t>
            </a:r>
            <a:r>
              <a:rPr lang="en-US" sz="2000" dirty="0">
                <a:solidFill>
                  <a:srgbClr val="000000"/>
                </a:solidFill>
                <a:latin typeface="Calibri" charset="0"/>
              </a:rPr>
              <a:t>: whereas, instead of, alternatively, otherwise, unlike, on the other hand</a:t>
            </a:r>
          </a:p>
          <a:p>
            <a:pPr>
              <a:spcBef>
                <a:spcPct val="50000"/>
              </a:spcBef>
            </a:pPr>
            <a:r>
              <a:rPr lang="en-US" sz="2000" dirty="0">
                <a:solidFill>
                  <a:srgbClr val="000000"/>
                </a:solidFill>
                <a:latin typeface="Calibri" charset="0"/>
              </a:rPr>
              <a:t>  </a:t>
            </a:r>
          </a:p>
        </p:txBody>
      </p:sp>
      <p:pic>
        <p:nvPicPr>
          <p:cNvPr id="3" name="Picture 2"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894505" y="2562990"/>
            <a:ext cx="3243994" cy="2308324"/>
          </a:xfrm>
          <a:prstGeom prst="rect">
            <a:avLst/>
          </a:prstGeom>
          <a:noFill/>
        </p:spPr>
        <p:txBody>
          <a:bodyPr wrap="square" rtlCol="0">
            <a:spAutoFit/>
          </a:bodyPr>
          <a:lstStyle/>
          <a:p>
            <a:pPr algn="ctr"/>
            <a:r>
              <a:rPr lang="en-US" sz="4800" dirty="0" smtClean="0"/>
              <a:t>CREATING A LITERACY CULTURE</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TextBox 19"/>
          <p:cNvSpPr txBox="1">
            <a:spLocks noChangeArrowheads="1"/>
          </p:cNvSpPr>
          <p:nvPr/>
        </p:nvSpPr>
        <p:spPr bwMode="auto">
          <a:xfrm>
            <a:off x="1275975" y="1590427"/>
            <a:ext cx="7162800" cy="3970318"/>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Arial" charset="0"/>
              <a:buAutoNum type="arabicPeriod"/>
            </a:pPr>
            <a:r>
              <a:rPr lang="en-US" sz="2800" dirty="0" smtClean="0"/>
              <a:t>Have </a:t>
            </a:r>
            <a:r>
              <a:rPr lang="en-US" sz="2800" b="1" dirty="0" smtClean="0"/>
              <a:t>core skills</a:t>
            </a:r>
            <a:r>
              <a:rPr lang="en-US" sz="2800" dirty="0" smtClean="0"/>
              <a:t> for all</a:t>
            </a:r>
            <a:r>
              <a:rPr lang="en-US" sz="2800" dirty="0" smtClean="0"/>
              <a:t> staff and build into school systems</a:t>
            </a:r>
          </a:p>
          <a:p>
            <a:pPr marL="457200" indent="-457200">
              <a:spcBef>
                <a:spcPct val="50000"/>
              </a:spcBef>
              <a:buFont typeface="Arial" charset="0"/>
              <a:buAutoNum type="arabicPeriod"/>
            </a:pPr>
            <a:r>
              <a:rPr lang="en-US" sz="2800" dirty="0" smtClean="0"/>
              <a:t>Demystify </a:t>
            </a:r>
            <a:r>
              <a:rPr lang="en-US" sz="2800" b="1" dirty="0" smtClean="0"/>
              <a:t>spelling </a:t>
            </a:r>
            <a:r>
              <a:rPr lang="en-US" sz="2800" dirty="0" smtClean="0"/>
              <a:t>and build </a:t>
            </a:r>
            <a:r>
              <a:rPr lang="en-US" sz="2800" b="1" dirty="0" smtClean="0"/>
              <a:t>word power</a:t>
            </a:r>
          </a:p>
          <a:p>
            <a:pPr marL="457200" indent="-457200">
              <a:spcBef>
                <a:spcPct val="50000"/>
              </a:spcBef>
              <a:buFont typeface="Arial" charset="0"/>
              <a:buAutoNum type="arabicPeriod"/>
            </a:pPr>
            <a:r>
              <a:rPr lang="en-US" sz="2800" dirty="0" smtClean="0"/>
              <a:t>Get consistency in </a:t>
            </a:r>
            <a:r>
              <a:rPr lang="en-US" sz="2800" b="1" dirty="0" smtClean="0"/>
              <a:t>handouts </a:t>
            </a:r>
            <a:r>
              <a:rPr lang="en-US" sz="2800" dirty="0" smtClean="0"/>
              <a:t>and </a:t>
            </a:r>
            <a:r>
              <a:rPr lang="en-US" sz="2800" b="1" dirty="0" smtClean="0"/>
              <a:t>displays</a:t>
            </a:r>
          </a:p>
          <a:p>
            <a:pPr marL="457200" indent="-457200">
              <a:spcBef>
                <a:spcPct val="50000"/>
              </a:spcBef>
              <a:buFont typeface="Arial" charset="0"/>
              <a:buAutoNum type="arabicPeriod"/>
            </a:pPr>
            <a:r>
              <a:rPr lang="en-US" sz="2800" dirty="0" smtClean="0"/>
              <a:t>Focus on </a:t>
            </a:r>
            <a:r>
              <a:rPr lang="en-US" sz="2800" b="1" dirty="0" smtClean="0"/>
              <a:t>library</a:t>
            </a:r>
            <a:r>
              <a:rPr lang="en-US" sz="2800" dirty="0" smtClean="0"/>
              <a:t> and </a:t>
            </a:r>
            <a:r>
              <a:rPr lang="en-US" sz="2800" b="1" dirty="0" smtClean="0"/>
              <a:t>tutor </a:t>
            </a:r>
            <a:r>
              <a:rPr lang="en-US" sz="2800" b="1" dirty="0" smtClean="0"/>
              <a:t>time </a:t>
            </a:r>
            <a:r>
              <a:rPr lang="en-US" sz="2800" dirty="0" smtClean="0"/>
              <a:t>to build reading communities</a:t>
            </a:r>
          </a:p>
          <a:p>
            <a:pPr marL="457200" indent="-457200">
              <a:spcBef>
                <a:spcPct val="50000"/>
              </a:spcBef>
              <a:buFont typeface="Arial" charset="0"/>
              <a:buAutoNum type="arabicPeriod"/>
            </a:pPr>
            <a:r>
              <a:rPr lang="en-US" sz="2800" dirty="0" smtClean="0"/>
              <a:t>Celebrate </a:t>
            </a:r>
            <a:r>
              <a:rPr lang="en-US" sz="2800" b="1" dirty="0" smtClean="0"/>
              <a:t>curiosity </a:t>
            </a:r>
            <a:r>
              <a:rPr lang="en-US" sz="2800" dirty="0" smtClean="0"/>
              <a:t>and </a:t>
            </a:r>
            <a:r>
              <a:rPr lang="en-US" sz="2800" b="1" dirty="0" smtClean="0"/>
              <a:t>expertise</a:t>
            </a:r>
            <a:endParaRPr lang="en-US" sz="2800" b="1" dirty="0"/>
          </a:p>
        </p:txBody>
      </p:sp>
      <p:pic>
        <p:nvPicPr>
          <p:cNvPr id="4" name="Picture 3"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894505" y="3112202"/>
            <a:ext cx="3243994" cy="830997"/>
          </a:xfrm>
          <a:prstGeom prst="rect">
            <a:avLst/>
          </a:prstGeom>
          <a:noFill/>
        </p:spPr>
        <p:txBody>
          <a:bodyPr wrap="square" rtlCol="0">
            <a:spAutoFit/>
          </a:bodyPr>
          <a:lstStyle/>
          <a:p>
            <a:pPr algn="ctr"/>
            <a:r>
              <a:rPr lang="en-US" sz="4800" dirty="0" smtClean="0"/>
              <a:t>APPROACH</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3043234" y="2327372"/>
            <a:ext cx="3243994" cy="1569660"/>
          </a:xfrm>
          <a:prstGeom prst="rect">
            <a:avLst/>
          </a:prstGeom>
          <a:noFill/>
        </p:spPr>
        <p:txBody>
          <a:bodyPr wrap="square" rtlCol="0">
            <a:spAutoFit/>
          </a:bodyPr>
          <a:lstStyle/>
          <a:p>
            <a:pPr algn="ctr"/>
            <a:r>
              <a:rPr lang="en-US" sz="4800" dirty="0" smtClean="0"/>
              <a:t>Demystify Spelling</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1 - SOUNDS</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Govern+ment</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TextBox 4"/>
          <p:cNvSpPr txBox="1">
            <a:spLocks noChangeArrowheads="1"/>
          </p:cNvSpPr>
          <p:nvPr/>
        </p:nvSpPr>
        <p:spPr bwMode="auto">
          <a:xfrm>
            <a:off x="2438400" y="2824163"/>
            <a:ext cx="47244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2 -VISUALS</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4" name="TextBox 4"/>
          <p:cNvSpPr txBox="1">
            <a:spLocks noChangeArrowheads="1"/>
          </p:cNvSpPr>
          <p:nvPr/>
        </p:nvSpPr>
        <p:spPr bwMode="auto">
          <a:xfrm>
            <a:off x="2438400" y="2514600"/>
            <a:ext cx="4724400" cy="1754188"/>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Se-para-te</a:t>
            </a:r>
          </a:p>
          <a:p>
            <a:pPr algn="ctr"/>
            <a:r>
              <a:rPr lang="en-US" sz="5400">
                <a:solidFill>
                  <a:srgbClr val="000000"/>
                </a:solidFill>
                <a:latin typeface="Calibri" charset="0"/>
              </a:rPr>
              <a:t>Be-lie-ve</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TextBox 4"/>
          <p:cNvSpPr txBox="1">
            <a:spLocks noChangeArrowheads="1"/>
          </p:cNvSpPr>
          <p:nvPr/>
        </p:nvSpPr>
        <p:spPr bwMode="auto">
          <a:xfrm>
            <a:off x="2133600" y="2824163"/>
            <a:ext cx="5334000" cy="923925"/>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3 - MNEMONICS</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2" name="TextBox 4"/>
          <p:cNvSpPr txBox="1">
            <a:spLocks noChangeArrowheads="1"/>
          </p:cNvSpPr>
          <p:nvPr/>
        </p:nvSpPr>
        <p:spPr bwMode="auto">
          <a:xfrm>
            <a:off x="2438400" y="2824163"/>
            <a:ext cx="4724400" cy="922337"/>
          </a:xfrm>
          <a:prstGeom prst="rect">
            <a:avLst/>
          </a:prstGeom>
          <a:noFill/>
          <a:ln w="9525">
            <a:noFill/>
            <a:miter lim="800000"/>
            <a:headEnd/>
            <a:tailEnd/>
          </a:ln>
        </p:spPr>
        <p:txBody>
          <a:bodyPr>
            <a:prstTxWarp prst="textNoShape">
              <a:avLst/>
            </a:prstTxWarp>
            <a:spAutoFit/>
          </a:bodyPr>
          <a:lstStyle/>
          <a:p>
            <a:pPr algn="ctr"/>
            <a:r>
              <a:rPr lang="en-US" sz="5400">
                <a:solidFill>
                  <a:srgbClr val="000000"/>
                </a:solidFill>
                <a:latin typeface="Calibri" charset="0"/>
              </a:rPr>
              <a:t>necessary</a:t>
            </a:r>
          </a:p>
        </p:txBody>
      </p:sp>
      <p:pic>
        <p:nvPicPr>
          <p:cNvPr id="5" name="Picture 4" descr="Screen shot 2010-06-30 at 07.11.03.png"/>
          <p:cNvPicPr>
            <a:picLocks noChangeAspect="1"/>
          </p:cNvPicPr>
          <p:nvPr/>
        </p:nvPicPr>
        <p:blipFill>
          <a:blip r:embed="rId2"/>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894505" y="2322709"/>
            <a:ext cx="3243994" cy="2308324"/>
          </a:xfrm>
          <a:prstGeom prst="rect">
            <a:avLst/>
          </a:prstGeom>
          <a:noFill/>
        </p:spPr>
        <p:txBody>
          <a:bodyPr wrap="square" rtlCol="0">
            <a:spAutoFit/>
          </a:bodyPr>
          <a:lstStyle/>
          <a:p>
            <a:pPr algn="ctr"/>
            <a:r>
              <a:rPr lang="en-US" sz="4800" dirty="0" smtClean="0"/>
              <a:t>BUILD WORD POWER</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0-07-01 at 08.27.31.png"/>
          <p:cNvPicPr>
            <a:picLocks noChangeAspect="1"/>
          </p:cNvPicPr>
          <p:nvPr/>
        </p:nvPicPr>
        <p:blipFill>
          <a:blip r:embed="rId2"/>
          <a:stretch>
            <a:fillRect/>
          </a:stretch>
        </p:blipFill>
        <p:spPr>
          <a:xfrm>
            <a:off x="1178441" y="76200"/>
            <a:ext cx="6956426" cy="6858001"/>
          </a:xfrm>
          <a:prstGeom prst="rect">
            <a:avLst/>
          </a:prstGeom>
        </p:spPr>
      </p:pic>
      <p:pic>
        <p:nvPicPr>
          <p:cNvPr id="5" name="Picture 4" descr="Screen shot 2010-06-30 at 07.11.03.png"/>
          <p:cNvPicPr>
            <a:picLocks noChangeAspect="1"/>
          </p:cNvPicPr>
          <p:nvPr/>
        </p:nvPicPr>
        <p:blipFill>
          <a:blip r:embed="rId3"/>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894505" y="3112202"/>
            <a:ext cx="3243994" cy="1569660"/>
          </a:xfrm>
          <a:prstGeom prst="rect">
            <a:avLst/>
          </a:prstGeom>
          <a:noFill/>
        </p:spPr>
        <p:txBody>
          <a:bodyPr wrap="square" rtlCol="0">
            <a:spAutoFit/>
          </a:bodyPr>
          <a:lstStyle/>
          <a:p>
            <a:pPr algn="ctr"/>
            <a:r>
              <a:rPr lang="en-US" sz="4800" dirty="0" smtClean="0"/>
              <a:t>IMPROVE HANDOUTS</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156027" y="3112202"/>
            <a:ext cx="5234682" cy="830997"/>
          </a:xfrm>
          <a:prstGeom prst="rect">
            <a:avLst/>
          </a:prstGeom>
          <a:noFill/>
        </p:spPr>
        <p:txBody>
          <a:bodyPr wrap="square" rtlCol="0">
            <a:spAutoFit/>
          </a:bodyPr>
          <a:lstStyle/>
          <a:p>
            <a:pPr algn="ctr"/>
            <a:r>
              <a:rPr lang="en-US" sz="4800" dirty="0" smtClean="0"/>
              <a:t>STARTING-POINTS</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pic>
        <p:nvPicPr>
          <p:cNvPr id="6" name="Picture 6" descr="Picture 1"/>
          <p:cNvPicPr>
            <a:picLocks noChangeAspect="1" noChangeArrowheads="1"/>
          </p:cNvPicPr>
          <p:nvPr/>
        </p:nvPicPr>
        <p:blipFill>
          <a:blip r:embed="rId3"/>
          <a:srcRect/>
          <a:stretch>
            <a:fillRect/>
          </a:stretch>
        </p:blipFill>
        <p:spPr bwMode="auto">
          <a:xfrm>
            <a:off x="1806991" y="277796"/>
            <a:ext cx="5457869" cy="661745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pic>
        <p:nvPicPr>
          <p:cNvPr id="6" name="Picture 7" descr="Picture 2"/>
          <p:cNvPicPr>
            <a:picLocks noChangeAspect="1" noChangeArrowheads="1"/>
          </p:cNvPicPr>
          <p:nvPr/>
        </p:nvPicPr>
        <p:blipFill>
          <a:blip r:embed="rId3"/>
          <a:srcRect/>
          <a:stretch>
            <a:fillRect/>
          </a:stretch>
        </p:blipFill>
        <p:spPr bwMode="auto">
          <a:xfrm>
            <a:off x="1945983" y="277797"/>
            <a:ext cx="5087576" cy="612252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77" name="Picture 5" descr="Picture 1"/>
          <p:cNvPicPr>
            <a:picLocks noChangeAspect="1" noChangeArrowheads="1"/>
          </p:cNvPicPr>
          <p:nvPr/>
        </p:nvPicPr>
        <p:blipFill>
          <a:blip r:embed="rId3"/>
          <a:srcRect/>
          <a:stretch>
            <a:fillRect/>
          </a:stretch>
        </p:blipFill>
        <p:spPr bwMode="auto">
          <a:xfrm>
            <a:off x="2819400" y="1676400"/>
            <a:ext cx="3541713" cy="4294188"/>
          </a:xfrm>
          <a:prstGeom prst="rect">
            <a:avLst/>
          </a:prstGeom>
          <a:noFill/>
          <a:ln w="9525">
            <a:noFill/>
            <a:miter lim="800000"/>
            <a:headEnd/>
            <a:tailEnd/>
          </a:ln>
        </p:spPr>
      </p:pic>
      <p:sp>
        <p:nvSpPr>
          <p:cNvPr id="182278" name="Text Box 8"/>
          <p:cNvSpPr txBox="1">
            <a:spLocks noChangeArrowheads="1"/>
          </p:cNvSpPr>
          <p:nvPr/>
        </p:nvSpPr>
        <p:spPr bwMode="auto">
          <a:xfrm>
            <a:off x="457200" y="2514600"/>
            <a:ext cx="2057400" cy="6413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1 Mention big picture / purpose</a:t>
            </a:r>
          </a:p>
        </p:txBody>
      </p:sp>
      <p:sp>
        <p:nvSpPr>
          <p:cNvPr id="182279" name="Text Box 9"/>
          <p:cNvSpPr txBox="1">
            <a:spLocks noChangeArrowheads="1"/>
          </p:cNvSpPr>
          <p:nvPr/>
        </p:nvSpPr>
        <p:spPr bwMode="auto">
          <a:xfrm>
            <a:off x="533400" y="3810000"/>
            <a:ext cx="2057400" cy="6413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2 Flag first task in advance</a:t>
            </a:r>
          </a:p>
        </p:txBody>
      </p:sp>
      <p:sp>
        <p:nvSpPr>
          <p:cNvPr id="182280" name="Text Box 10"/>
          <p:cNvSpPr txBox="1">
            <a:spLocks noChangeArrowheads="1"/>
          </p:cNvSpPr>
          <p:nvPr/>
        </p:nvSpPr>
        <p:spPr bwMode="auto">
          <a:xfrm>
            <a:off x="6629400" y="2362200"/>
            <a:ext cx="2057400" cy="6413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3 Highlight key words</a:t>
            </a:r>
          </a:p>
        </p:txBody>
      </p:sp>
      <p:sp>
        <p:nvSpPr>
          <p:cNvPr id="182281" name="Text Box 11"/>
          <p:cNvSpPr txBox="1">
            <a:spLocks noChangeArrowheads="1"/>
          </p:cNvSpPr>
          <p:nvPr/>
        </p:nvSpPr>
        <p:spPr bwMode="auto">
          <a:xfrm>
            <a:off x="6629400" y="3810000"/>
            <a:ext cx="2057400" cy="6413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4 Add more visuals</a:t>
            </a:r>
          </a:p>
        </p:txBody>
      </p:sp>
      <p:pic>
        <p:nvPicPr>
          <p:cNvPr id="11" name="Picture 10"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25" name="Picture 6" descr="Picture 2"/>
          <p:cNvPicPr>
            <a:picLocks noChangeAspect="1" noChangeArrowheads="1"/>
          </p:cNvPicPr>
          <p:nvPr/>
        </p:nvPicPr>
        <p:blipFill>
          <a:blip r:embed="rId3"/>
          <a:srcRect/>
          <a:stretch>
            <a:fillRect/>
          </a:stretch>
        </p:blipFill>
        <p:spPr bwMode="auto">
          <a:xfrm>
            <a:off x="2514600" y="1447800"/>
            <a:ext cx="3613150" cy="4348163"/>
          </a:xfrm>
          <a:prstGeom prst="rect">
            <a:avLst/>
          </a:prstGeom>
          <a:noFill/>
          <a:ln w="9525">
            <a:noFill/>
            <a:miter lim="800000"/>
            <a:headEnd/>
            <a:tailEnd/>
          </a:ln>
        </p:spPr>
      </p:pic>
      <p:sp>
        <p:nvSpPr>
          <p:cNvPr id="184326" name="Text Box 9"/>
          <p:cNvSpPr txBox="1">
            <a:spLocks noChangeArrowheads="1"/>
          </p:cNvSpPr>
          <p:nvPr/>
        </p:nvSpPr>
        <p:spPr bwMode="auto">
          <a:xfrm>
            <a:off x="228600" y="2590800"/>
            <a:ext cx="2057400" cy="915988"/>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5 Use small-scale questions to build comprehension</a:t>
            </a:r>
          </a:p>
        </p:txBody>
      </p:sp>
      <p:sp>
        <p:nvSpPr>
          <p:cNvPr id="184327" name="Text Box 10"/>
          <p:cNvSpPr txBox="1">
            <a:spLocks noChangeArrowheads="1"/>
          </p:cNvSpPr>
          <p:nvPr/>
        </p:nvSpPr>
        <p:spPr bwMode="auto">
          <a:xfrm>
            <a:off x="228600" y="3886200"/>
            <a:ext cx="2057400" cy="1190625"/>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6 Give guidance on the style and conventions of the writing task</a:t>
            </a:r>
          </a:p>
        </p:txBody>
      </p:sp>
      <p:sp>
        <p:nvSpPr>
          <p:cNvPr id="184328" name="Text Box 11"/>
          <p:cNvSpPr txBox="1">
            <a:spLocks noChangeArrowheads="1"/>
          </p:cNvSpPr>
          <p:nvPr/>
        </p:nvSpPr>
        <p:spPr bwMode="auto">
          <a:xfrm>
            <a:off x="6324600" y="2667000"/>
            <a:ext cx="2362200" cy="641350"/>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7 Provide sentence starters / connectives</a:t>
            </a:r>
          </a:p>
        </p:txBody>
      </p:sp>
      <p:sp>
        <p:nvSpPr>
          <p:cNvPr id="184329" name="Text Box 12"/>
          <p:cNvSpPr txBox="1">
            <a:spLocks noChangeArrowheads="1"/>
          </p:cNvSpPr>
          <p:nvPr/>
        </p:nvSpPr>
        <p:spPr bwMode="auto">
          <a:xfrm>
            <a:off x="6324600" y="3886200"/>
            <a:ext cx="2362200" cy="915988"/>
          </a:xfrm>
          <a:prstGeom prst="rect">
            <a:avLst/>
          </a:prstGeom>
          <a:solidFill>
            <a:schemeClr val="tx1"/>
          </a:solidFill>
          <a:ln w="9525">
            <a:noFill/>
            <a:miter lim="800000"/>
            <a:headEnd/>
            <a:tailEnd/>
          </a:ln>
        </p:spPr>
        <p:txBody>
          <a:bodyPr>
            <a:prstTxWarp prst="textNoShape">
              <a:avLst/>
            </a:prstTxWarp>
            <a:spAutoFit/>
          </a:bodyPr>
          <a:lstStyle/>
          <a:p>
            <a:pPr>
              <a:spcBef>
                <a:spcPct val="50000"/>
              </a:spcBef>
            </a:pPr>
            <a:r>
              <a:rPr lang="en-US" sz="1800">
                <a:solidFill>
                  <a:schemeClr val="bg1"/>
                </a:solidFill>
              </a:rPr>
              <a:t>8 Give some indication of how the task will be assessed</a:t>
            </a:r>
          </a:p>
        </p:txBody>
      </p:sp>
      <p:pic>
        <p:nvPicPr>
          <p:cNvPr id="12" name="Picture 11" descr="Screen shot 2010-06-30 at 07.11.03.png"/>
          <p:cNvPicPr>
            <a:picLocks noChangeAspect="1"/>
          </p:cNvPicPr>
          <p:nvPr/>
        </p:nvPicPr>
        <p:blipFill>
          <a:blip r:embed="rId4"/>
          <a:stretch>
            <a:fillRect/>
          </a:stretch>
        </p:blipFill>
        <p:spPr>
          <a:xfrm>
            <a:off x="228600" y="76200"/>
            <a:ext cx="1168925" cy="988915"/>
          </a:xfrm>
          <a:prstGeom prst="rect">
            <a:avLst/>
          </a:prstGeom>
        </p:spPr>
      </p:pic>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374499" y="2608757"/>
            <a:ext cx="4690699" cy="1569660"/>
          </a:xfrm>
          <a:prstGeom prst="rect">
            <a:avLst/>
          </a:prstGeom>
          <a:noFill/>
        </p:spPr>
        <p:txBody>
          <a:bodyPr wrap="square" rtlCol="0">
            <a:spAutoFit/>
          </a:bodyPr>
          <a:lstStyle/>
          <a:p>
            <a:pPr algn="ctr"/>
            <a:r>
              <a:rPr lang="en-US" sz="4800" dirty="0" smtClean="0"/>
              <a:t>Build literacy into school </a:t>
            </a:r>
            <a:r>
              <a:rPr lang="en-US" sz="4800" dirty="0" smtClean="0"/>
              <a:t>s</a:t>
            </a:r>
            <a:r>
              <a:rPr lang="en-US" sz="4800" dirty="0" smtClean="0"/>
              <a:t>ystems</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3"/>
          <a:stretch>
            <a:fillRect/>
          </a:stretch>
        </p:blipFill>
        <p:spPr>
          <a:xfrm>
            <a:off x="202674" y="0"/>
            <a:ext cx="1168925" cy="988915"/>
          </a:xfrm>
          <a:prstGeom prst="rect">
            <a:avLst/>
          </a:prstGeom>
        </p:spPr>
      </p:pic>
      <p:pic>
        <p:nvPicPr>
          <p:cNvPr id="15" name="Picture 14" descr="Screen shot 2010-06-30 at 07.11.03.png"/>
          <p:cNvPicPr>
            <a:picLocks noChangeAspect="1"/>
          </p:cNvPicPr>
          <p:nvPr/>
        </p:nvPicPr>
        <p:blipFill>
          <a:blip r:embed="rId3"/>
          <a:stretch>
            <a:fillRect/>
          </a:stretch>
        </p:blipFill>
        <p:spPr>
          <a:xfrm>
            <a:off x="228600" y="76200"/>
            <a:ext cx="1168925" cy="988915"/>
          </a:xfrm>
          <a:prstGeom prst="rect">
            <a:avLst/>
          </a:prstGeom>
        </p:spPr>
      </p:pic>
      <p:graphicFrame>
        <p:nvGraphicFramePr>
          <p:cNvPr id="318466" name="Object 2"/>
          <p:cNvGraphicFramePr>
            <a:graphicFrameLocks noChangeAspect="1"/>
          </p:cNvGraphicFramePr>
          <p:nvPr/>
        </p:nvGraphicFramePr>
        <p:xfrm>
          <a:off x="1676614" y="265803"/>
          <a:ext cx="6324600" cy="6303963"/>
        </p:xfrm>
        <a:graphic>
          <a:graphicData uri="http://schemas.openxmlformats.org/presentationml/2006/ole">
            <p:oleObj spid="_x0000_s146434" name="Document" r:id="rId4" imgW="5745480" imgH="5727192" progId="Word.Document.8">
              <p:embed/>
            </p:oleObj>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18466"/>
                                        </p:tgtEl>
                                        <p:attrNameLst>
                                          <p:attrName>style.visibility</p:attrName>
                                        </p:attrNameLst>
                                      </p:cBhvr>
                                      <p:to>
                                        <p:strVal val="visible"/>
                                      </p:to>
                                    </p:set>
                                    <p:anim calcmode="lin" valueType="num">
                                      <p:cBhvr>
                                        <p:cTn id="7" dur="1000" fill="hold"/>
                                        <p:tgtEl>
                                          <p:spTgt spid="318466"/>
                                        </p:tgtEl>
                                        <p:attrNameLst>
                                          <p:attrName>ppt_w</p:attrName>
                                        </p:attrNameLst>
                                      </p:cBhvr>
                                      <p:tavLst>
                                        <p:tav tm="0">
                                          <p:val>
                                            <p:strVal val="#ppt_w*0.70"/>
                                          </p:val>
                                        </p:tav>
                                        <p:tav tm="100000">
                                          <p:val>
                                            <p:strVal val="#ppt_w"/>
                                          </p:val>
                                        </p:tav>
                                      </p:tavLst>
                                    </p:anim>
                                    <p:anim calcmode="lin" valueType="num">
                                      <p:cBhvr>
                                        <p:cTn id="8" dur="1000" fill="hold"/>
                                        <p:tgtEl>
                                          <p:spTgt spid="318466"/>
                                        </p:tgtEl>
                                        <p:attrNameLst>
                                          <p:attrName>ppt_h</p:attrName>
                                        </p:attrNameLst>
                                      </p:cBhvr>
                                      <p:tavLst>
                                        <p:tav tm="0">
                                          <p:val>
                                            <p:strVal val="#ppt_h"/>
                                          </p:val>
                                        </p:tav>
                                        <p:tav tm="100000">
                                          <p:val>
                                            <p:strVal val="#ppt_h"/>
                                          </p:val>
                                        </p:tav>
                                      </p:tavLst>
                                    </p:anim>
                                    <p:animEffect transition="in" filter="fade">
                                      <p:cBhvr>
                                        <p:cTn id="9" dur="1000"/>
                                        <p:tgtEl>
                                          <p:spTgt spid="318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374499" y="2608757"/>
            <a:ext cx="4690699" cy="830997"/>
          </a:xfrm>
          <a:prstGeom prst="rect">
            <a:avLst/>
          </a:prstGeom>
          <a:noFill/>
        </p:spPr>
        <p:txBody>
          <a:bodyPr wrap="square" rtlCol="0">
            <a:spAutoFit/>
          </a:bodyPr>
          <a:lstStyle/>
          <a:p>
            <a:pPr algn="ctr"/>
            <a:r>
              <a:rPr lang="en-US" sz="4800" dirty="0" smtClean="0"/>
              <a:t>SUMMARY</a:t>
            </a:r>
            <a:endParaRPr lang="en-US" sz="4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sp>
        <p:nvSpPr>
          <p:cNvPr id="7" name="TextBox 6"/>
          <p:cNvSpPr txBox="1"/>
          <p:nvPr/>
        </p:nvSpPr>
        <p:spPr>
          <a:xfrm>
            <a:off x="2359958" y="2620199"/>
            <a:ext cx="5412661" cy="830997"/>
          </a:xfrm>
          <a:prstGeom prst="rect">
            <a:avLst/>
          </a:prstGeom>
          <a:noFill/>
        </p:spPr>
        <p:txBody>
          <a:bodyPr wrap="square" rtlCol="0">
            <a:spAutoFit/>
          </a:bodyPr>
          <a:lstStyle/>
          <a:p>
            <a:pPr marL="914400" indent="-914400"/>
            <a:r>
              <a:rPr lang="en-US" sz="4800" dirty="0" smtClean="0"/>
              <a:t>A Literacy Culture</a:t>
            </a:r>
            <a:endParaRPr lang="en-US" sz="4800" dirty="0"/>
          </a:p>
        </p:txBody>
      </p:sp>
      <p:sp>
        <p:nvSpPr>
          <p:cNvPr id="11" name="Cloud Callout 10"/>
          <p:cNvSpPr/>
          <p:nvPr/>
        </p:nvSpPr>
        <p:spPr>
          <a:xfrm>
            <a:off x="5597227" y="1065115"/>
            <a:ext cx="2751579" cy="1555084"/>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000000"/>
                </a:solidFill>
              </a:rPr>
              <a:t>In class</a:t>
            </a:r>
            <a:endParaRPr lang="en-US" sz="3600" dirty="0">
              <a:solidFill>
                <a:srgbClr val="000000"/>
              </a:solidFill>
            </a:endParaRPr>
          </a:p>
        </p:txBody>
      </p:sp>
      <p:sp>
        <p:nvSpPr>
          <p:cNvPr id="12" name="Cloud Callout 11"/>
          <p:cNvSpPr/>
          <p:nvPr/>
        </p:nvSpPr>
        <p:spPr>
          <a:xfrm>
            <a:off x="5597227" y="3639715"/>
            <a:ext cx="2751579" cy="1555084"/>
          </a:xfrm>
          <a:prstGeom prst="cloudCallout">
            <a:avLst>
              <a:gd name="adj1" fmla="val -55021"/>
              <a:gd name="adj2" fmla="val -630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Around the classroom</a:t>
            </a:r>
            <a:endParaRPr lang="en-US" sz="2800" dirty="0">
              <a:solidFill>
                <a:srgbClr val="000000"/>
              </a:solidFill>
            </a:endParaRPr>
          </a:p>
        </p:txBody>
      </p:sp>
      <p:sp>
        <p:nvSpPr>
          <p:cNvPr id="13" name="Cloud Callout 12"/>
          <p:cNvSpPr/>
          <p:nvPr/>
        </p:nvSpPr>
        <p:spPr>
          <a:xfrm>
            <a:off x="2163168" y="3639715"/>
            <a:ext cx="2751579" cy="1555084"/>
          </a:xfrm>
          <a:prstGeom prst="cloudCallout">
            <a:avLst>
              <a:gd name="adj1" fmla="val 42842"/>
              <a:gd name="adj2" fmla="val -667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Reading for Pleasure</a:t>
            </a:r>
            <a:endParaRPr lang="en-US" sz="2800" dirty="0">
              <a:solidFill>
                <a:srgbClr val="000000"/>
              </a:solidFill>
            </a:endParaRPr>
          </a:p>
        </p:txBody>
      </p:sp>
      <p:sp>
        <p:nvSpPr>
          <p:cNvPr id="16" name="Cloud Callout 15"/>
          <p:cNvSpPr/>
          <p:nvPr/>
        </p:nvSpPr>
        <p:spPr>
          <a:xfrm>
            <a:off x="1371599" y="1065115"/>
            <a:ext cx="2751579" cy="1555084"/>
          </a:xfrm>
          <a:prstGeom prst="cloudCallout">
            <a:avLst>
              <a:gd name="adj1" fmla="val 50107"/>
              <a:gd name="adj2" fmla="val 647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Handouts</a:t>
            </a:r>
            <a:endParaRPr lang="en-US" sz="2800" dirty="0">
              <a:solidFill>
                <a:srgbClr val="00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6"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0-06-30 at 07.11.03.png"/>
          <p:cNvPicPr>
            <a:picLocks noChangeAspect="1"/>
          </p:cNvPicPr>
          <p:nvPr/>
        </p:nvPicPr>
        <p:blipFill>
          <a:blip r:embed="rId2"/>
          <a:stretch>
            <a:fillRect/>
          </a:stretch>
        </p:blipFill>
        <p:spPr>
          <a:xfrm>
            <a:off x="402022" y="2130425"/>
            <a:ext cx="1939155" cy="1640533"/>
          </a:xfrm>
          <a:prstGeom prst="rect">
            <a:avLst/>
          </a:prstGeom>
        </p:spPr>
      </p:pic>
      <p:sp>
        <p:nvSpPr>
          <p:cNvPr id="2" name="Title 1"/>
          <p:cNvSpPr>
            <a:spLocks noGrp="1"/>
          </p:cNvSpPr>
          <p:nvPr>
            <p:ph type="ctrTitle"/>
          </p:nvPr>
        </p:nvSpPr>
        <p:spPr>
          <a:xfrm>
            <a:off x="1371600" y="2130425"/>
            <a:ext cx="7772400" cy="1470025"/>
          </a:xfrm>
        </p:spPr>
        <p:txBody>
          <a:bodyPr/>
          <a:lstStyle/>
          <a:p>
            <a:r>
              <a:rPr lang="en-US" dirty="0" smtClean="0"/>
              <a:t>LITERACY FOR LEARNING</a:t>
            </a:r>
            <a:endParaRPr lang="en-US" dirty="0"/>
          </a:p>
        </p:txBody>
      </p:sp>
      <p:sp>
        <p:nvSpPr>
          <p:cNvPr id="3" name="Subtitle 2"/>
          <p:cNvSpPr>
            <a:spLocks noGrp="1"/>
          </p:cNvSpPr>
          <p:nvPr>
            <p:ph type="subTitle" idx="1"/>
          </p:nvPr>
        </p:nvSpPr>
        <p:spPr>
          <a:xfrm>
            <a:off x="2341177" y="3432576"/>
            <a:ext cx="6400800" cy="1752600"/>
          </a:xfrm>
        </p:spPr>
        <p:txBody>
          <a:bodyPr/>
          <a:lstStyle/>
          <a:p>
            <a:r>
              <a:rPr lang="en-US" dirty="0" smtClean="0">
                <a:solidFill>
                  <a:schemeClr val="tx1"/>
                </a:solidFill>
              </a:rPr>
              <a:t>Geoff Barton</a:t>
            </a:r>
          </a:p>
          <a:p>
            <a:r>
              <a:rPr lang="en-US" sz="2400" dirty="0" smtClean="0">
                <a:solidFill>
                  <a:schemeClr val="tx1"/>
                </a:solidFill>
              </a:rPr>
              <a:t>Head, King Edward VI School, Bury St Edmunds</a:t>
            </a:r>
            <a:endParaRPr lang="en-US" sz="2400" dirty="0">
              <a:solidFill>
                <a:schemeClr val="tx1"/>
              </a:solidFill>
            </a:endParaRPr>
          </a:p>
        </p:txBody>
      </p:sp>
      <p:cxnSp>
        <p:nvCxnSpPr>
          <p:cNvPr id="14" name="Straight Connector 13"/>
          <p:cNvCxnSpPr/>
          <p:nvPr/>
        </p:nvCxnSpPr>
        <p:spPr>
          <a:xfrm flipV="1">
            <a:off x="2438400" y="3260947"/>
            <a:ext cx="5627312" cy="15653"/>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46071" y="6029891"/>
            <a:ext cx="7597929" cy="523220"/>
          </a:xfrm>
          <a:prstGeom prst="rect">
            <a:avLst/>
          </a:prstGeom>
          <a:noFill/>
        </p:spPr>
        <p:txBody>
          <a:bodyPr wrap="square" rtlCol="0">
            <a:spAutoFit/>
          </a:bodyPr>
          <a:lstStyle/>
          <a:p>
            <a:pPr algn="ctr"/>
            <a:r>
              <a:rPr lang="en-US" sz="1400" b="1" dirty="0" smtClean="0">
                <a:solidFill>
                  <a:schemeClr val="bg1">
                    <a:lumMod val="50000"/>
                  </a:schemeClr>
                </a:solidFill>
              </a:rPr>
              <a:t>Download this presentation at </a:t>
            </a:r>
            <a:r>
              <a:rPr lang="en-US" sz="1400" b="1" dirty="0" err="1" smtClean="0">
                <a:solidFill>
                  <a:schemeClr val="bg1">
                    <a:lumMod val="50000"/>
                  </a:schemeClr>
                </a:solidFill>
              </a:rPr>
              <a:t>www.geoffbarton.uk</a:t>
            </a:r>
            <a:endParaRPr lang="en-US" sz="1400" b="1" dirty="0" smtClean="0">
              <a:solidFill>
                <a:schemeClr val="bg1">
                  <a:lumMod val="50000"/>
                </a:schemeClr>
              </a:solidFill>
            </a:endParaRPr>
          </a:p>
          <a:p>
            <a:pPr algn="ctr"/>
            <a:r>
              <a:rPr lang="en-US" sz="1400" b="1" dirty="0" smtClean="0">
                <a:solidFill>
                  <a:schemeClr val="bg1">
                    <a:lumMod val="50000"/>
                  </a:schemeClr>
                </a:solidFill>
              </a:rPr>
              <a:t>Teacher Resources page: download number </a:t>
            </a:r>
            <a:r>
              <a:rPr lang="en-US" sz="1400" b="1" dirty="0" smtClean="0">
                <a:solidFill>
                  <a:schemeClr val="bg1">
                    <a:lumMod val="50000"/>
                  </a:schemeClr>
                </a:solidFill>
              </a:rPr>
              <a:t>77</a:t>
            </a:r>
            <a:endParaRPr lang="en-US" sz="1400" b="1" dirty="0">
              <a:solidFill>
                <a:schemeClr val="bg1">
                  <a:lumMod val="50000"/>
                </a:schemeClr>
              </a:solidFill>
            </a:endParaRPr>
          </a:p>
        </p:txBody>
      </p:sp>
      <p:sp>
        <p:nvSpPr>
          <p:cNvPr id="9" name="TextBox 8"/>
          <p:cNvSpPr txBox="1"/>
          <p:nvPr/>
        </p:nvSpPr>
        <p:spPr>
          <a:xfrm>
            <a:off x="3603829" y="4805606"/>
            <a:ext cx="3672473" cy="369332"/>
          </a:xfrm>
          <a:prstGeom prst="rect">
            <a:avLst/>
          </a:prstGeom>
          <a:noFill/>
        </p:spPr>
        <p:txBody>
          <a:bodyPr wrap="square" rtlCol="0">
            <a:spAutoFit/>
          </a:bodyPr>
          <a:lstStyle/>
          <a:p>
            <a:pPr algn="ctr"/>
            <a:fld id="{E916CE24-8AFB-284E-AE76-E8BC8E8888E2}" type="datetime2">
              <a:rPr lang="en-US" smtClean="0"/>
              <a:pPr algn="ctr"/>
              <a:t>Thursday, July 1, 2010</a:t>
            </a:fld>
            <a:endParaRPr lang="en-US"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3580947" y="1384472"/>
            <a:ext cx="2688571" cy="38902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creen shot 2010-06-30 at 07.11.03.png"/>
          <p:cNvPicPr>
            <a:picLocks noChangeAspect="1"/>
          </p:cNvPicPr>
          <p:nvPr/>
        </p:nvPicPr>
        <p:blipFill>
          <a:blip r:embed="rId2"/>
          <a:stretch>
            <a:fillRect/>
          </a:stretch>
        </p:blipFill>
        <p:spPr>
          <a:xfrm>
            <a:off x="202674" y="0"/>
            <a:ext cx="1168925" cy="988915"/>
          </a:xfrm>
          <a:prstGeom prst="rect">
            <a:avLst/>
          </a:prstGeom>
        </p:spPr>
      </p:pic>
      <p:sp>
        <p:nvSpPr>
          <p:cNvPr id="5" name="TextBox 4"/>
          <p:cNvSpPr txBox="1"/>
          <p:nvPr/>
        </p:nvSpPr>
        <p:spPr>
          <a:xfrm>
            <a:off x="1371600" y="366141"/>
            <a:ext cx="6019109" cy="369332"/>
          </a:xfrm>
          <a:prstGeom prst="rect">
            <a:avLst/>
          </a:prstGeom>
          <a:noFill/>
        </p:spPr>
        <p:txBody>
          <a:bodyPr wrap="square" rtlCol="0">
            <a:spAutoFit/>
          </a:bodyPr>
          <a:lstStyle/>
          <a:p>
            <a:r>
              <a:rPr lang="en-US" dirty="0" smtClean="0"/>
              <a:t>LITERACY FOR LEARNING</a:t>
            </a:r>
            <a:endParaRPr lang="en-US" dirty="0"/>
          </a:p>
        </p:txBody>
      </p:sp>
      <p:cxnSp>
        <p:nvCxnSpPr>
          <p:cNvPr id="14" name="Straight Connector 13"/>
          <p:cNvCxnSpPr/>
          <p:nvPr/>
        </p:nvCxnSpPr>
        <p:spPr>
          <a:xfrm flipV="1">
            <a:off x="1447800" y="685800"/>
            <a:ext cx="2304758" cy="18587"/>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0-06-30 at 07.11.03.png"/>
          <p:cNvPicPr>
            <a:picLocks noChangeAspect="1"/>
          </p:cNvPicPr>
          <p:nvPr/>
        </p:nvPicPr>
        <p:blipFill>
          <a:blip r:embed="rId2"/>
          <a:stretch>
            <a:fillRect/>
          </a:stretch>
        </p:blipFill>
        <p:spPr>
          <a:xfrm>
            <a:off x="228600" y="76200"/>
            <a:ext cx="1168925" cy="988915"/>
          </a:xfrm>
          <a:prstGeom prst="rect">
            <a:avLst/>
          </a:prstGeom>
        </p:spPr>
      </p:pic>
      <p:pic>
        <p:nvPicPr>
          <p:cNvPr id="8" name="Picture 7" descr="app.gif"/>
          <p:cNvPicPr>
            <a:picLocks noChangeAspect="1"/>
          </p:cNvPicPr>
          <p:nvPr/>
        </p:nvPicPr>
        <p:blipFill>
          <a:blip r:embed="rId3"/>
          <a:stretch>
            <a:fillRect/>
          </a:stretch>
        </p:blipFill>
        <p:spPr>
          <a:xfrm>
            <a:off x="3752558" y="1567481"/>
            <a:ext cx="2324100" cy="3492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59394" name="Title 1"/>
          <p:cNvSpPr>
            <a:spLocks noGrp="1"/>
          </p:cNvSpPr>
          <p:nvPr>
            <p:ph type="ctrTitle"/>
          </p:nvPr>
        </p:nvSpPr>
        <p:spPr/>
        <p:txBody>
          <a:bodyPr/>
          <a:lstStyle/>
          <a:p>
            <a:endParaRPr lang="en-US"/>
          </a:p>
        </p:txBody>
      </p:sp>
      <p:sp>
        <p:nvSpPr>
          <p:cNvPr id="59395" name="Subtitle 2"/>
          <p:cNvSpPr>
            <a:spLocks noGrp="1"/>
          </p:cNvSpPr>
          <p:nvPr>
            <p:ph type="subTitle" idx="1"/>
          </p:nvPr>
        </p:nvSpPr>
        <p:spPr/>
        <p:txBody>
          <a:bodyPr/>
          <a:lstStyle/>
          <a:p>
            <a:endParaRPr lang="en-US"/>
          </a:p>
        </p:txBody>
      </p:sp>
      <p:pic>
        <p:nvPicPr>
          <p:cNvPr id="59396" name="Picture 4"/>
          <p:cNvPicPr>
            <a:picLocks noChangeAspect="1"/>
          </p:cNvPicPr>
          <p:nvPr/>
        </p:nvPicPr>
        <p:blipFill>
          <a:blip r:embed="rId2"/>
          <a:srcRect/>
          <a:stretch>
            <a:fillRect/>
          </a:stretch>
        </p:blipFill>
        <p:spPr bwMode="auto">
          <a:xfrm>
            <a:off x="-76200" y="228600"/>
            <a:ext cx="9261475" cy="6432550"/>
          </a:xfrm>
          <a:prstGeom prst="rect">
            <a:avLst/>
          </a:prstGeom>
          <a:noFill/>
          <a:ln w="9525">
            <a:noFill/>
            <a:miter lim="800000"/>
            <a:headEnd/>
            <a:tailEnd/>
          </a:ln>
        </p:spPr>
      </p:pic>
      <p:sp>
        <p:nvSpPr>
          <p:cNvPr id="6" name="Rectangle 5"/>
          <p:cNvSpPr/>
          <p:nvPr/>
        </p:nvSpPr>
        <p:spPr>
          <a:xfrm>
            <a:off x="3810000" y="0"/>
            <a:ext cx="543242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76200" y="0"/>
            <a:ext cx="2159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747</TotalTime>
  <Words>2000</Words>
  <Application>Microsoft Macintosh PowerPoint</Application>
  <PresentationFormat>On-screen Show (4:3)</PresentationFormat>
  <Paragraphs>219</Paragraphs>
  <Slides>78</Slides>
  <Notes>18</Notes>
  <HiddenSlides>0</HiddenSlides>
  <MMClips>0</MMClips>
  <ScaleCrop>false</ScaleCrop>
  <HeadingPairs>
    <vt:vector size="8" baseType="variant">
      <vt:variant>
        <vt:lpstr>Design Template</vt:lpstr>
      </vt:variant>
      <vt:variant>
        <vt:i4>1</vt:i4>
      </vt:variant>
      <vt:variant>
        <vt:lpstr>Links</vt:lpstr>
      </vt:variant>
      <vt:variant>
        <vt:i4>1</vt:i4>
      </vt:variant>
      <vt:variant>
        <vt:lpstr>Embedded OLE Servers</vt:lpstr>
      </vt:variant>
      <vt:variant>
        <vt:i4>1</vt:i4>
      </vt:variant>
      <vt:variant>
        <vt:lpstr>Slide Titles</vt:lpstr>
      </vt:variant>
      <vt:variant>
        <vt:i4>78</vt:i4>
      </vt:variant>
    </vt:vector>
  </HeadingPairs>
  <TitlesOfParts>
    <vt:vector size="81" baseType="lpstr">
      <vt:lpstr>Office Theme</vt:lpstr>
      <vt:lpstr>!OLE_LINK1</vt:lpstr>
      <vt:lpstr>Microsoft Word 97 - 2004 Document</vt:lpstr>
      <vt:lpstr>LITERACY FOR LEARNING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SKIMMING</vt:lpstr>
      <vt:lpstr>Slide 38</vt:lpstr>
      <vt:lpstr>Slide 39</vt:lpstr>
      <vt:lpstr>Slide 40</vt:lpstr>
      <vt:lpstr>SCANNING</vt:lpstr>
      <vt:lpstr>Slide 42</vt:lpstr>
      <vt:lpstr>Slide 43</vt:lpstr>
      <vt:lpstr>CLOSE READING</vt:lpstr>
      <vt:lpstr>Slide 45</vt:lpstr>
      <vt:lpstr>Slide 46</vt:lpstr>
      <vt:lpstr>Research skills, not FOFO</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LITERACY FOR LEARNING</vt:lpstr>
    </vt:vector>
  </TitlesOfParts>
  <Company>King Edward VI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 Barton</dc:creator>
  <cp:lastModifiedBy>Geoff Barton</cp:lastModifiedBy>
  <cp:revision>14</cp:revision>
  <dcterms:created xsi:type="dcterms:W3CDTF">2010-06-30T21:44:24Z</dcterms:created>
  <dcterms:modified xsi:type="dcterms:W3CDTF">2010-07-01T07:43:04Z</dcterms:modified>
</cp:coreProperties>
</file>