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72" r:id="rId4"/>
  </p:sldMasterIdLst>
  <p:notesMasterIdLst>
    <p:notesMasterId r:id="rId67"/>
  </p:notesMasterIdLst>
  <p:sldIdLst>
    <p:sldId id="862" r:id="rId5"/>
    <p:sldId id="858" r:id="rId6"/>
    <p:sldId id="868" r:id="rId7"/>
    <p:sldId id="263" r:id="rId8"/>
    <p:sldId id="324" r:id="rId9"/>
    <p:sldId id="316" r:id="rId10"/>
    <p:sldId id="954" r:id="rId11"/>
    <p:sldId id="956" r:id="rId12"/>
    <p:sldId id="953" r:id="rId13"/>
    <p:sldId id="315" r:id="rId14"/>
    <p:sldId id="323" r:id="rId15"/>
    <p:sldId id="326" r:id="rId16"/>
    <p:sldId id="383" r:id="rId17"/>
    <p:sldId id="930" r:id="rId18"/>
    <p:sldId id="586" r:id="rId19"/>
    <p:sldId id="385" r:id="rId20"/>
    <p:sldId id="881" r:id="rId21"/>
    <p:sldId id="606" r:id="rId22"/>
    <p:sldId id="607" r:id="rId23"/>
    <p:sldId id="882" r:id="rId24"/>
    <p:sldId id="883" r:id="rId25"/>
    <p:sldId id="931" r:id="rId26"/>
    <p:sldId id="932" r:id="rId27"/>
    <p:sldId id="933" r:id="rId28"/>
    <p:sldId id="934" r:id="rId29"/>
    <p:sldId id="935" r:id="rId30"/>
    <p:sldId id="936" r:id="rId31"/>
    <p:sldId id="937" r:id="rId32"/>
    <p:sldId id="938" r:id="rId33"/>
    <p:sldId id="939" r:id="rId34"/>
    <p:sldId id="973" r:id="rId35"/>
    <p:sldId id="940" r:id="rId36"/>
    <p:sldId id="941" r:id="rId37"/>
    <p:sldId id="942" r:id="rId38"/>
    <p:sldId id="943" r:id="rId39"/>
    <p:sldId id="944" r:id="rId40"/>
    <p:sldId id="945" r:id="rId41"/>
    <p:sldId id="548" r:id="rId42"/>
    <p:sldId id="549" r:id="rId43"/>
    <p:sldId id="946" r:id="rId44"/>
    <p:sldId id="947" r:id="rId45"/>
    <p:sldId id="552" r:id="rId46"/>
    <p:sldId id="948" r:id="rId47"/>
    <p:sldId id="949" r:id="rId48"/>
    <p:sldId id="555" r:id="rId49"/>
    <p:sldId id="950" r:id="rId50"/>
    <p:sldId id="951" r:id="rId51"/>
    <p:sldId id="639" r:id="rId52"/>
    <p:sldId id="641" r:id="rId53"/>
    <p:sldId id="642" r:id="rId54"/>
    <p:sldId id="644" r:id="rId55"/>
    <p:sldId id="643" r:id="rId56"/>
    <p:sldId id="645" r:id="rId57"/>
    <p:sldId id="646" r:id="rId58"/>
    <p:sldId id="647" r:id="rId59"/>
    <p:sldId id="648" r:id="rId60"/>
    <p:sldId id="649" r:id="rId61"/>
    <p:sldId id="962" r:id="rId62"/>
    <p:sldId id="363" r:id="rId63"/>
    <p:sldId id="364" r:id="rId64"/>
    <p:sldId id="366" r:id="rId65"/>
    <p:sldId id="974" r:id="rId6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80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484"/>
    <p:restoredTop sz="94708"/>
  </p:normalViewPr>
  <p:slideViewPr>
    <p:cSldViewPr snapToObjects="1">
      <p:cViewPr varScale="1">
        <p:scale>
          <a:sx n="88" d="100"/>
          <a:sy n="88" d="100"/>
        </p:scale>
        <p:origin x="1488"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EB6C0514-59F6-8C41-AA9E-DBBF20A05154}" type="datetime1">
              <a:rPr lang="en-US"/>
              <a:pPr>
                <a:defRPr/>
              </a:pPr>
              <a:t>4/24/18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29D98033-837C-2643-A54C-3C1F5F76FBDD}" type="slidenum">
              <a:rPr lang="en-US"/>
              <a:pPr>
                <a:defRPr/>
              </a:pPr>
              <a:t>‹#›</a:t>
            </a:fld>
            <a:endParaRPr lang="en-US"/>
          </a:p>
        </p:txBody>
      </p:sp>
    </p:spTree>
    <p:extLst>
      <p:ext uri="{BB962C8B-B14F-4D97-AF65-F5344CB8AC3E}">
        <p14:creationId xmlns:p14="http://schemas.microsoft.com/office/powerpoint/2010/main" val="25880521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a:t>
            </a:fld>
            <a:endParaRPr lang="en-US"/>
          </a:p>
        </p:txBody>
      </p:sp>
      <p:sp>
        <p:nvSpPr>
          <p:cNvPr id="491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5763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latin typeface="Arial" charset="0"/>
                <a:ea typeface="ＭＳ Ｐゴシック" charset="-128"/>
                <a:cs typeface="ＭＳ Ｐゴシック" charset="-128"/>
              </a:rPr>
              <a:pPr/>
              <a:t>42</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latin typeface="Arial" charset="0"/>
                <a:ea typeface="ＭＳ Ｐゴシック" charset="-128"/>
                <a:cs typeface="ＭＳ Ｐゴシック" charset="-128"/>
              </a:rPr>
              <a:pPr/>
              <a:t>43</a:t>
            </a:fld>
            <a:endParaRPr lang="en-US">
              <a:latin typeface="Arial" charset="0"/>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4154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latin typeface="Arial" charset="0"/>
                <a:ea typeface="ＭＳ Ｐゴシック" charset="-128"/>
                <a:cs typeface="ＭＳ Ｐゴシック" charset="-128"/>
              </a:rPr>
              <a:pPr/>
              <a:t>44</a:t>
            </a:fld>
            <a:endParaRPr lang="en-US">
              <a:latin typeface="Arial" charset="0"/>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86045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latin typeface="Arial" charset="0"/>
                <a:ea typeface="ＭＳ Ｐゴシック" charset="-128"/>
                <a:cs typeface="ＭＳ Ｐゴシック" charset="-128"/>
              </a:rPr>
              <a:pPr/>
              <a:t>45</a:t>
            </a:fld>
            <a:endParaRPr lang="en-US">
              <a:latin typeface="Arial" charset="0"/>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5722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9982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latin typeface="Arial" charset="0"/>
                <a:ea typeface="ＭＳ Ｐゴシック" charset="-128"/>
                <a:cs typeface="ＭＳ Ｐゴシック" charset="-128"/>
              </a:rPr>
              <a:pPr/>
              <a:t>47</a:t>
            </a:fld>
            <a:endParaRPr lang="en-US">
              <a:latin typeface="Arial"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5513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latin typeface="Arial" charset="0"/>
              </a:rPr>
              <a:pPr/>
              <a:t>48</a:t>
            </a:fld>
            <a:endParaRPr lang="en-US">
              <a:latin typeface="Arial" charset="0"/>
            </a:endParaRPr>
          </a:p>
        </p:txBody>
      </p:sp>
      <p:sp>
        <p:nvSpPr>
          <p:cNvPr id="829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a:latin typeface="Arial" charset="0"/>
              </a:rPr>
              <a:t>7 spellings: Government – February – parliament</a:t>
            </a:r>
            <a:r>
              <a:rPr lang="en-US" sz="2000" baseline="0" dirty="0">
                <a:latin typeface="Arial" charset="0"/>
              </a:rPr>
              <a:t> </a:t>
            </a:r>
            <a:r>
              <a:rPr lang="en-US" sz="2000" dirty="0">
                <a:latin typeface="Arial" charset="0"/>
              </a:rPr>
              <a:t>– separate – believe – necessary - accommodation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58</a:t>
            </a:fld>
            <a:endParaRPr lang="en-US"/>
          </a:p>
        </p:txBody>
      </p:sp>
      <p:sp>
        <p:nvSpPr>
          <p:cNvPr id="91139"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541054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9DC819C-8D2B-8943-B76D-D33922467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E72F9918-AE87-8443-B1BB-B30F3614CB10}" type="slidenum">
              <a:rPr lang="en-US" altLang="en-US" sz="1200">
                <a:latin typeface="Arial" panose="020B0604020202020204" pitchFamily="34" charset="0"/>
              </a:rPr>
              <a:pPr/>
              <a:t>59</a:t>
            </a:fld>
            <a:endParaRPr lang="en-US" altLang="en-US" sz="1200">
              <a:latin typeface="Arial" panose="020B0604020202020204" pitchFamily="34" charset="0"/>
            </a:endParaRPr>
          </a:p>
        </p:txBody>
      </p:sp>
      <p:sp>
        <p:nvSpPr>
          <p:cNvPr id="120834" name="Rectangle 2">
            <a:extLst>
              <a:ext uri="{FF2B5EF4-FFF2-40B4-BE49-F238E27FC236}">
                <a16:creationId xmlns:a16="http://schemas.microsoft.com/office/drawing/2014/main" id="{DCF7CED8-E777-8F43-996B-A41AC9FB89F2}"/>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6F3CF8CC-5C4B-574A-8E73-8BF17EB40CAF}"/>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5560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B8BFE71-235A-CA42-BE16-9870F2EEC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D6C8D47F-8CF3-2B47-BAC8-78F26B198118}" type="slidenum">
              <a:rPr lang="en-US" altLang="en-US" sz="1200">
                <a:latin typeface="Arial" panose="020B0604020202020204" pitchFamily="34" charset="0"/>
              </a:rPr>
              <a:pPr/>
              <a:t>3</a:t>
            </a:fld>
            <a:endParaRPr lang="en-US" altLang="en-US" sz="1200">
              <a:latin typeface="Arial" panose="020B0604020202020204" pitchFamily="34" charset="0"/>
            </a:endParaRPr>
          </a:p>
        </p:txBody>
      </p:sp>
      <p:sp>
        <p:nvSpPr>
          <p:cNvPr id="29698" name="Rectangle 2">
            <a:extLst>
              <a:ext uri="{FF2B5EF4-FFF2-40B4-BE49-F238E27FC236}">
                <a16:creationId xmlns:a16="http://schemas.microsoft.com/office/drawing/2014/main" id="{7DE72FB2-D362-7C4C-A6D5-210E1C589041}"/>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B7A94E5-AADD-F344-A104-B42614E8C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71425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E4E1721-B88C-E84D-A606-4AA6A0B19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24775D1-B277-DE47-8D79-159A9F2B634A}" type="slidenum">
              <a:rPr lang="en-US" altLang="en-US" sz="1200">
                <a:latin typeface="Arial" panose="020B0604020202020204" pitchFamily="34" charset="0"/>
              </a:rPr>
              <a:pPr/>
              <a:t>60</a:t>
            </a:fld>
            <a:endParaRPr lang="en-US" altLang="en-US" sz="1200">
              <a:latin typeface="Arial" panose="020B0604020202020204" pitchFamily="34" charset="0"/>
            </a:endParaRPr>
          </a:p>
        </p:txBody>
      </p:sp>
      <p:sp>
        <p:nvSpPr>
          <p:cNvPr id="122882" name="Rectangle 2">
            <a:extLst>
              <a:ext uri="{FF2B5EF4-FFF2-40B4-BE49-F238E27FC236}">
                <a16:creationId xmlns:a16="http://schemas.microsoft.com/office/drawing/2014/main" id="{C67BA500-6132-BD40-AB0F-029972ECC925}"/>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5B8BBD0F-0739-854B-B7DA-57D5DF826326}"/>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62023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0B4C892-E98B-3444-A7AA-D24B3DF88C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2966C39-FC97-DC40-8E59-3971DB6EF8AF}" type="slidenum">
              <a:rPr lang="en-US" altLang="en-US" sz="1200">
                <a:latin typeface="Arial" panose="020B0604020202020204" pitchFamily="34" charset="0"/>
              </a:rPr>
              <a:pPr/>
              <a:t>61</a:t>
            </a:fld>
            <a:endParaRPr lang="en-US" altLang="en-US" sz="1200">
              <a:latin typeface="Arial" panose="020B0604020202020204" pitchFamily="34" charset="0"/>
            </a:endParaRPr>
          </a:p>
        </p:txBody>
      </p:sp>
      <p:sp>
        <p:nvSpPr>
          <p:cNvPr id="124930" name="Rectangle 2">
            <a:extLst>
              <a:ext uri="{FF2B5EF4-FFF2-40B4-BE49-F238E27FC236}">
                <a16:creationId xmlns:a16="http://schemas.microsoft.com/office/drawing/2014/main" id="{B2AD8FA3-1926-A84A-8054-1074B499A4AF}"/>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B817E5A8-D71A-AD43-9724-3D5B7C29FCC3}"/>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9266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6</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7938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36B971D7-CF1D-484A-92EB-94B094926901}"/>
              </a:ext>
            </a:extLst>
          </p:cNvPr>
          <p:cNvSpPr>
            <a:spLocks noGrp="1" noRot="1" noChangeAspect="1"/>
          </p:cNvSpPr>
          <p:nvPr>
            <p:ph type="sldImg"/>
          </p:nvPr>
        </p:nvSpPr>
        <p:spPr>
          <a:ln/>
        </p:spPr>
      </p:sp>
      <p:sp>
        <p:nvSpPr>
          <p:cNvPr id="70658" name="Notes Placeholder 2">
            <a:extLst>
              <a:ext uri="{FF2B5EF4-FFF2-40B4-BE49-F238E27FC236}">
                <a16:creationId xmlns:a16="http://schemas.microsoft.com/office/drawing/2014/main" id="{B1717EC2-A5CE-D549-9C5E-809884BEFA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5EE381DC-B078-E045-A218-01A2298DA6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59CE9ECA-8054-A146-A5DF-F55F827E3C5C}" type="slidenum">
              <a:rPr lang="en-US" altLang="en-US" sz="1200">
                <a:latin typeface="Arial" panose="020B0604020202020204" pitchFamily="34" charset="0"/>
              </a:rPr>
              <a:pPr/>
              <a:t>15</a:t>
            </a:fld>
            <a:endParaRPr lang="en-US" altLang="en-US" sz="1200">
              <a:latin typeface="Arial" panose="020B0604020202020204" pitchFamily="34" charset="0"/>
            </a:endParaRPr>
          </a:p>
        </p:txBody>
      </p:sp>
    </p:spTree>
    <p:extLst>
      <p:ext uri="{BB962C8B-B14F-4D97-AF65-F5344CB8AC3E}">
        <p14:creationId xmlns:p14="http://schemas.microsoft.com/office/powerpoint/2010/main" val="245001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22</a:t>
            </a:fld>
            <a:endParaRPr lang="en-US"/>
          </a:p>
        </p:txBody>
      </p:sp>
      <p:sp>
        <p:nvSpPr>
          <p:cNvPr id="491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79576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23</a:t>
            </a:fld>
            <a:endParaRPr lang="en-US"/>
          </a:p>
        </p:txBody>
      </p:sp>
      <p:sp>
        <p:nvSpPr>
          <p:cNvPr id="51203"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5824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24</a:t>
            </a:fld>
            <a:endParaRPr lang="en-US"/>
          </a:p>
        </p:txBody>
      </p:sp>
      <p:sp>
        <p:nvSpPr>
          <p:cNvPr id="91139"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80830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39</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7472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40</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805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4/24/18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4/24/18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4/24/18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7" y="58323"/>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9"/>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61"/>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5" y="58322"/>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7"/>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4/24/18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9"/>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1" y="58319"/>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5"/>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7"/>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4/24/18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4/24/18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4/24/18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4/24/18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4/24/18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4/24/18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4/24/18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B6C7E0FA-D803-6245-994C-38D7B196184B}" type="datetime1">
              <a:rPr lang="en-US"/>
              <a:pPr>
                <a:defRPr/>
              </a:pPr>
              <a:t>4/24/18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6511AF8B-733C-CA45-A62A-FCEC9829E7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4"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20"/>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41" y="6357325"/>
            <a:ext cx="846807" cy="396824"/>
          </a:xfrm>
          <a:prstGeom prst="rect">
            <a:avLst/>
          </a:prstGeom>
        </p:spPr>
      </p:pic>
      <p:sp>
        <p:nvSpPr>
          <p:cNvPr id="15" name="Footer Placeholder 4"/>
          <p:cNvSpPr txBox="1">
            <a:spLocks/>
          </p:cNvSpPr>
          <p:nvPr/>
        </p:nvSpPr>
        <p:spPr>
          <a:xfrm>
            <a:off x="3788556" y="6403116"/>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1"/>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2"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8"/>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9" y="6357325"/>
            <a:ext cx="846807" cy="396824"/>
          </a:xfrm>
          <a:prstGeom prst="rect">
            <a:avLst/>
          </a:prstGeom>
        </p:spPr>
      </p:pic>
      <p:sp>
        <p:nvSpPr>
          <p:cNvPr id="15" name="Footer Placeholder 4"/>
          <p:cNvSpPr txBox="1">
            <a:spLocks/>
          </p:cNvSpPr>
          <p:nvPr/>
        </p:nvSpPr>
        <p:spPr>
          <a:xfrm>
            <a:off x="3788556" y="6403114"/>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0"/>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88" y="6372629"/>
            <a:ext cx="846807" cy="396824"/>
          </a:xfrm>
          <a:prstGeom prst="rect">
            <a:avLst/>
          </a:prstGeom>
        </p:spPr>
      </p:pic>
      <p:sp>
        <p:nvSpPr>
          <p:cNvPr id="22" name="Title Placeholder 1"/>
          <p:cNvSpPr>
            <a:spLocks noGrp="1"/>
          </p:cNvSpPr>
          <p:nvPr>
            <p:ph type="title"/>
          </p:nvPr>
        </p:nvSpPr>
        <p:spPr>
          <a:xfrm>
            <a:off x="476678"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6"/>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5" y="6357325"/>
            <a:ext cx="846807" cy="396824"/>
          </a:xfrm>
          <a:prstGeom prst="rect">
            <a:avLst/>
          </a:prstGeom>
        </p:spPr>
      </p:pic>
      <p:sp>
        <p:nvSpPr>
          <p:cNvPr id="15" name="Footer Placeholder 4"/>
          <p:cNvSpPr txBox="1">
            <a:spLocks/>
          </p:cNvSpPr>
          <p:nvPr/>
        </p:nvSpPr>
        <p:spPr>
          <a:xfrm>
            <a:off x="3788556" y="6403112"/>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57"/>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eoffbarton.co.uk/"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image" Target="../media/image36.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1.png"/><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1.png"/><Relationship Id="rId4" Type="http://schemas.openxmlformats.org/officeDocument/2006/relationships/image" Target="../media/image39.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1.png"/><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1.png"/><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image" Target="../media/image42.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1.png"/><Relationship Id="rId4" Type="http://schemas.openxmlformats.org/officeDocument/2006/relationships/image" Target="../media/image43.emf"/></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hyperlink" Target="http://www.geoffbarton.co.uk/"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2940" y="3634478"/>
            <a:ext cx="7994848" cy="1752600"/>
          </a:xfrm>
        </p:spPr>
        <p:txBody>
          <a:bodyPr>
            <a:noAutofit/>
          </a:bodyPr>
          <a:lstStyle/>
          <a:p>
            <a:pPr eaLnBrk="1" hangingPunct="1">
              <a:spcBef>
                <a:spcPts val="0"/>
              </a:spcBef>
            </a:pPr>
            <a:r>
              <a:rPr lang="en-US" dirty="0">
                <a:solidFill>
                  <a:schemeClr val="bg2"/>
                </a:solidFill>
              </a:rPr>
              <a:t>Geoff Barton</a:t>
            </a:r>
          </a:p>
          <a:p>
            <a:pPr eaLnBrk="1" hangingPunct="1">
              <a:spcBef>
                <a:spcPts val="0"/>
              </a:spcBef>
            </a:pPr>
            <a:endParaRPr lang="en-US" sz="1200" dirty="0">
              <a:solidFill>
                <a:schemeClr val="bg2"/>
              </a:solidFill>
            </a:endParaRPr>
          </a:p>
          <a:p>
            <a:pPr eaLnBrk="1" hangingPunct="1">
              <a:spcBef>
                <a:spcPts val="0"/>
              </a:spcBef>
            </a:pPr>
            <a:r>
              <a:rPr lang="en-US" sz="2400" dirty="0">
                <a:ln>
                  <a:solidFill>
                    <a:schemeClr val="bg2"/>
                  </a:solidFill>
                </a:ln>
                <a:solidFill>
                  <a:schemeClr val="bg2"/>
                </a:solidFill>
              </a:rPr>
              <a:t>General Secretary</a:t>
            </a:r>
          </a:p>
          <a:p>
            <a:pPr eaLnBrk="1" hangingPunct="1">
              <a:spcBef>
                <a:spcPts val="0"/>
              </a:spcBef>
            </a:pPr>
            <a:r>
              <a:rPr lang="en-US" sz="2400" dirty="0">
                <a:ln>
                  <a:solidFill>
                    <a:schemeClr val="bg2"/>
                  </a:solidFill>
                </a:ln>
                <a:solidFill>
                  <a:schemeClr val="bg2"/>
                </a:solidFill>
              </a:rPr>
              <a:t>Association of School and College Leaders</a:t>
            </a:r>
          </a:p>
          <a:p>
            <a:pPr eaLnBrk="1" hangingPunct="1">
              <a:spcBef>
                <a:spcPts val="0"/>
              </a:spcBef>
            </a:pPr>
            <a:endParaRPr lang="en-US" sz="1000" dirty="0">
              <a:ln>
                <a:solidFill>
                  <a:schemeClr val="bg2"/>
                </a:solidFill>
              </a:ln>
              <a:solidFill>
                <a:schemeClr val="bg2"/>
              </a:solidFill>
            </a:endParaRPr>
          </a:p>
          <a:p>
            <a:pPr eaLnBrk="1" hangingPunct="1">
              <a:spcBef>
                <a:spcPts val="0"/>
              </a:spcBef>
            </a:pPr>
            <a:r>
              <a:rPr lang="en-US" sz="2400" dirty="0">
                <a:ln>
                  <a:solidFill>
                    <a:schemeClr val="bg2"/>
                  </a:solidFill>
                </a:ln>
                <a:solidFill>
                  <a:schemeClr val="bg2"/>
                </a:solidFill>
              </a:rPr>
              <a:t>Twitter @</a:t>
            </a:r>
            <a:r>
              <a:rPr lang="en-US" sz="2400" dirty="0" err="1">
                <a:ln>
                  <a:solidFill>
                    <a:schemeClr val="bg2"/>
                  </a:solidFill>
                </a:ln>
                <a:solidFill>
                  <a:schemeClr val="bg2"/>
                </a:solidFill>
              </a:rPr>
              <a:t>RealGeoffBarton</a:t>
            </a:r>
            <a:endParaRPr lang="en-US" sz="2400" dirty="0">
              <a:solidFill>
                <a:schemeClr val="bg2"/>
              </a:solidFill>
            </a:endParaRPr>
          </a:p>
        </p:txBody>
      </p:sp>
      <p:pic>
        <p:nvPicPr>
          <p:cNvPr id="7" name="Picture 6"/>
          <p:cNvPicPr>
            <a:picLocks noChangeAspect="1"/>
          </p:cNvPicPr>
          <p:nvPr/>
        </p:nvPicPr>
        <p:blipFill>
          <a:blip r:embed="rId2"/>
          <a:srcRect l="12114" t="6057" r="24228" b="12114"/>
          <a:stretch>
            <a:fillRect/>
          </a:stretch>
        </p:blipFill>
        <p:spPr>
          <a:xfrm>
            <a:off x="5693559" y="1588994"/>
            <a:ext cx="945906" cy="1150727"/>
          </a:xfrm>
          <a:prstGeom prst="rect">
            <a:avLst/>
          </a:prstGeom>
        </p:spPr>
      </p:pic>
      <p:sp>
        <p:nvSpPr>
          <p:cNvPr id="13" name="Right Triangle 12"/>
          <p:cNvSpPr/>
          <p:nvPr/>
        </p:nvSpPr>
        <p:spPr>
          <a:xfrm rot="20103949">
            <a:off x="6060844" y="2500543"/>
            <a:ext cx="762000" cy="398923"/>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Triangle 14"/>
          <p:cNvSpPr/>
          <p:nvPr/>
        </p:nvSpPr>
        <p:spPr>
          <a:xfrm rot="1050623">
            <a:off x="5028618" y="2376925"/>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Triangle 15"/>
          <p:cNvSpPr/>
          <p:nvPr/>
        </p:nvSpPr>
        <p:spPr>
          <a:xfrm rot="5400000">
            <a:off x="4249366" y="2548614"/>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a:off x="3200400" y="3336214"/>
            <a:ext cx="823162" cy="34357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3919811">
            <a:off x="5502196" y="1556686"/>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5674" y="5877272"/>
            <a:ext cx="8789381" cy="338554"/>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latin typeface="Calibri" charset="0"/>
              </a:rPr>
              <a:t>Download this presentation free at </a:t>
            </a:r>
            <a:r>
              <a:rPr lang="en-US" sz="1600" dirty="0">
                <a:solidFill>
                  <a:srgbClr val="FFFFFF"/>
                </a:solidFill>
                <a:latin typeface="Calibri" charset="0"/>
                <a:hlinkClick r:id="rId3"/>
              </a:rPr>
              <a:t>www.geoffbarton.co.uk</a:t>
            </a:r>
            <a:r>
              <a:rPr lang="en-US" sz="1600" dirty="0">
                <a:solidFill>
                  <a:srgbClr val="FFFFFF"/>
                </a:solidFill>
                <a:latin typeface="Calibri" charset="0"/>
              </a:rPr>
              <a:t> (number 155)</a:t>
            </a:r>
          </a:p>
        </p:txBody>
      </p: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ight Triangle 22">
            <a:extLst>
              <a:ext uri="{FF2B5EF4-FFF2-40B4-BE49-F238E27FC236}">
                <a16:creationId xmlns:a16="http://schemas.microsoft.com/office/drawing/2014/main" id="{754418CB-CE41-7F44-9938-CC9C50A13511}"/>
              </a:ext>
            </a:extLst>
          </p:cNvPr>
          <p:cNvSpPr/>
          <p:nvPr/>
        </p:nvSpPr>
        <p:spPr>
          <a:xfrm rot="20242676">
            <a:off x="5468114" y="2605886"/>
            <a:ext cx="603709" cy="5300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a:extLst>
              <a:ext uri="{FF2B5EF4-FFF2-40B4-BE49-F238E27FC236}">
                <a16:creationId xmlns:a16="http://schemas.microsoft.com/office/drawing/2014/main" id="{1989D3D8-6BB2-944C-B4F1-57CE20724D00}"/>
              </a:ext>
            </a:extLst>
          </p:cNvPr>
          <p:cNvSpPr/>
          <p:nvPr/>
        </p:nvSpPr>
        <p:spPr>
          <a:xfrm rot="20048164">
            <a:off x="5613634" y="2329595"/>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103099" y="1765531"/>
            <a:ext cx="9144000" cy="1470025"/>
          </a:xfrm>
        </p:spPr>
        <p:txBody>
          <a:bodyPr/>
          <a:lstStyle/>
          <a:p>
            <a:r>
              <a:rPr lang="en-US" dirty="0">
                <a:solidFill>
                  <a:schemeClr val="bg1"/>
                </a:solidFill>
              </a:rPr>
              <a:t>Leading Whole-School         </a:t>
            </a:r>
            <a:r>
              <a:rPr lang="en-US" dirty="0" err="1">
                <a:solidFill>
                  <a:schemeClr val="bg1"/>
                </a:solidFill>
              </a:rPr>
              <a:t>iteracy</a:t>
            </a:r>
            <a:r>
              <a:rPr lang="en-US" dirty="0">
                <a:solidFill>
                  <a:schemeClr val="bg1"/>
                </a:solidFill>
              </a:rPr>
              <a:t>:</a:t>
            </a:r>
            <a:br>
              <a:rPr lang="en-US" dirty="0">
                <a:solidFill>
                  <a:schemeClr val="bg1"/>
                </a:solidFill>
              </a:rPr>
            </a:br>
            <a:r>
              <a:rPr lang="en-US" dirty="0">
                <a:solidFill>
                  <a:schemeClr val="bg1"/>
                </a:solidFill>
              </a:rPr>
              <a:t>The Essentials</a:t>
            </a:r>
          </a:p>
        </p:txBody>
      </p:sp>
      <p:cxnSp>
        <p:nvCxnSpPr>
          <p:cNvPr id="5" name="Straight Connector 4"/>
          <p:cNvCxnSpPr/>
          <p:nvPr/>
        </p:nvCxnSpPr>
        <p:spPr>
          <a:xfrm>
            <a:off x="472857" y="2500544"/>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169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1</a:t>
            </a:r>
          </a:p>
        </p:txBody>
      </p:sp>
      <p:pic>
        <p:nvPicPr>
          <p:cNvPr id="3" name="Picture 2">
            <a:extLst>
              <a:ext uri="{FF2B5EF4-FFF2-40B4-BE49-F238E27FC236}">
                <a16:creationId xmlns:a16="http://schemas.microsoft.com/office/drawing/2014/main" id="{E2A5AF9A-4F2E-8341-82F9-C3AE044A2C6C}"/>
              </a:ext>
            </a:extLst>
          </p:cNvPr>
          <p:cNvPicPr>
            <a:picLocks noChangeAspect="1"/>
          </p:cNvPicPr>
          <p:nvPr/>
        </p:nvPicPr>
        <p:blipFill>
          <a:blip r:embed="rId2"/>
          <a:stretch>
            <a:fillRect/>
          </a:stretch>
        </p:blipFill>
        <p:spPr>
          <a:xfrm rot="20079964">
            <a:off x="2843808" y="836712"/>
            <a:ext cx="3769196" cy="5393849"/>
          </a:xfrm>
          <a:prstGeom prst="rect">
            <a:avLst/>
          </a:prstGeom>
        </p:spPr>
      </p:pic>
    </p:spTree>
    <p:extLst>
      <p:ext uri="{BB962C8B-B14F-4D97-AF65-F5344CB8AC3E}">
        <p14:creationId xmlns:p14="http://schemas.microsoft.com/office/powerpoint/2010/main" val="977978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90407">
            <a:off x="1339620" y="1595501"/>
            <a:ext cx="2647934" cy="4073745"/>
          </a:xfrm>
          <a:prstGeom prst="rect">
            <a:avLst/>
          </a:prstGeom>
        </p:spPr>
      </p:pic>
      <p:sp>
        <p:nvSpPr>
          <p:cNvPr id="5" name="TextBox 4"/>
          <p:cNvSpPr txBox="1"/>
          <p:nvPr/>
        </p:nvSpPr>
        <p:spPr>
          <a:xfrm>
            <a:off x="4860032" y="1263997"/>
            <a:ext cx="3960440" cy="3970318"/>
          </a:xfrm>
          <a:prstGeom prst="rect">
            <a:avLst/>
          </a:prstGeom>
          <a:noFill/>
        </p:spPr>
        <p:txBody>
          <a:bodyPr wrap="square" rtlCol="0">
            <a:spAutoFit/>
          </a:bodyPr>
          <a:lstStyle/>
          <a:p>
            <a:pPr marL="342900" indent="-342900">
              <a:buFont typeface="+mj-lt"/>
              <a:buAutoNum type="arabicPeriod"/>
            </a:pPr>
            <a:r>
              <a:rPr lang="en-GB" sz="2800" dirty="0">
                <a:solidFill>
                  <a:schemeClr val="bg1"/>
                </a:solidFill>
              </a:rPr>
              <a:t>All change is making people behave differently</a:t>
            </a:r>
          </a:p>
          <a:p>
            <a:pPr marL="342900" indent="-342900">
              <a:buFont typeface="+mj-lt"/>
              <a:buAutoNum type="arabicPeriod"/>
            </a:pPr>
            <a:r>
              <a:rPr lang="en-GB" sz="2800" dirty="0">
                <a:solidFill>
                  <a:schemeClr val="bg1"/>
                </a:solidFill>
              </a:rPr>
              <a:t>What looks like resistance can be lack of clarity</a:t>
            </a:r>
          </a:p>
          <a:p>
            <a:pPr marL="342900" indent="-342900">
              <a:buFont typeface="+mj-lt"/>
              <a:buAutoNum type="arabicPeriod"/>
            </a:pPr>
            <a:r>
              <a:rPr lang="en-GB" sz="2800" dirty="0">
                <a:solidFill>
                  <a:schemeClr val="bg1"/>
                </a:solidFill>
              </a:rPr>
              <a:t>Importance of “bright spots” - showcasing positive examples</a:t>
            </a:r>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7</a:t>
            </a:r>
          </a:p>
        </p:txBody>
      </p:sp>
    </p:spTree>
    <p:extLst>
      <p:ext uri="{BB962C8B-B14F-4D97-AF65-F5344CB8AC3E}">
        <p14:creationId xmlns:p14="http://schemas.microsoft.com/office/powerpoint/2010/main" val="20124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934142">
            <a:off x="684712" y="1428054"/>
            <a:ext cx="2497649" cy="3556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971435" y="1051063"/>
            <a:ext cx="4953216" cy="5493812"/>
          </a:xfrm>
          <a:prstGeom prst="rect">
            <a:avLst/>
          </a:prstGeom>
          <a:noFill/>
        </p:spPr>
        <p:txBody>
          <a:bodyPr wrap="square" rtlCol="0">
            <a:spAutoFit/>
          </a:bodyPr>
          <a:lstStyle/>
          <a:p>
            <a:r>
              <a:rPr lang="en-GB" sz="2700" dirty="0">
                <a:solidFill>
                  <a:schemeClr val="bg1"/>
                </a:solidFill>
              </a:rPr>
              <a:t>In my experience, teaching is about sensitivity and adaptation. Things that work one day may not work the next day. </a:t>
            </a:r>
          </a:p>
          <a:p>
            <a:endParaRPr lang="en-GB" sz="2700" dirty="0">
              <a:solidFill>
                <a:schemeClr val="bg1"/>
              </a:solidFill>
            </a:endParaRPr>
          </a:p>
          <a:p>
            <a:r>
              <a:rPr lang="en-GB" sz="2700" dirty="0">
                <a:solidFill>
                  <a:schemeClr val="bg1"/>
                </a:solidFill>
              </a:rPr>
              <a:t>In order to navigate the complexity of the circumstances in which a teacher works, it is not possible just to follow a recipe. As a teacher, you make adaptations.  You must. </a:t>
            </a:r>
            <a:endParaRPr lang="en-US" sz="2700" dirty="0">
              <a:solidFill>
                <a:schemeClr val="bg1"/>
              </a:solidFill>
            </a:endParaRPr>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9</a:t>
            </a:r>
          </a:p>
        </p:txBody>
      </p:sp>
    </p:spTree>
    <p:extLst>
      <p:ext uri="{BB962C8B-B14F-4D97-AF65-F5344CB8AC3E}">
        <p14:creationId xmlns:p14="http://schemas.microsoft.com/office/powerpoint/2010/main" val="7873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7" name="Title 1"/>
          <p:cNvSpPr>
            <a:spLocks noGrp="1"/>
          </p:cNvSpPr>
          <p:nvPr>
            <p:ph type="ctrTitle"/>
          </p:nvPr>
        </p:nvSpPr>
        <p:spPr/>
        <p:txBody>
          <a:bodyPr/>
          <a:lstStyle/>
          <a:p>
            <a:endParaRPr lang="en-US" altLang="en-US"/>
          </a:p>
        </p:txBody>
      </p:sp>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00501" y="857250"/>
            <a:ext cx="4074319"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085850" y="857250"/>
            <a:ext cx="161925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151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CAF0-95DC-8D4E-98FD-B4B197EE20C8}"/>
              </a:ext>
            </a:extLst>
          </p:cNvPr>
          <p:cNvSpPr txBox="1">
            <a:spLocks noChangeArrowheads="1"/>
          </p:cNvSpPr>
          <p:nvPr/>
        </p:nvSpPr>
        <p:spPr bwMode="auto">
          <a:xfrm>
            <a:off x="900113" y="1125538"/>
            <a:ext cx="396716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altLang="en-US" sz="4000" b="1">
                <a:solidFill>
                  <a:srgbClr val="FFFFFF"/>
                </a:solidFill>
              </a:rPr>
              <a:t>“The limits of my language mean the limits of my world”</a:t>
            </a:r>
          </a:p>
          <a:p>
            <a:pPr algn="ctr"/>
            <a:endParaRPr lang="en-US" altLang="en-US" sz="4000">
              <a:solidFill>
                <a:srgbClr val="FFFFFF"/>
              </a:solidFill>
            </a:endParaRPr>
          </a:p>
          <a:p>
            <a:pPr algn="ctr"/>
            <a:r>
              <a:rPr lang="en-US" altLang="en-US" sz="2800">
                <a:solidFill>
                  <a:srgbClr val="FFFFFF"/>
                </a:solidFill>
              </a:rPr>
              <a:t>Ludwig Wittgenstein</a:t>
            </a:r>
          </a:p>
        </p:txBody>
      </p:sp>
      <p:pic>
        <p:nvPicPr>
          <p:cNvPr id="69634" name="Picture 1">
            <a:extLst>
              <a:ext uri="{FF2B5EF4-FFF2-40B4-BE49-F238E27FC236}">
                <a16:creationId xmlns:a16="http://schemas.microsoft.com/office/drawing/2014/main" id="{7190F668-E975-C342-AE13-C03DB8688B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68413"/>
            <a:ext cx="34464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5" name="TextBox 2"/>
          <p:cNvSpPr txBox="1">
            <a:spLocks noChangeArrowheads="1"/>
          </p:cNvSpPr>
          <p:nvPr/>
        </p:nvSpPr>
        <p:spPr bwMode="auto">
          <a:xfrm>
            <a:off x="1485900" y="2457450"/>
            <a:ext cx="6343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128"/>
              </a:defRPr>
            </a:lvl1pPr>
            <a:lvl2pPr marL="742950" indent="-285750">
              <a:defRPr sz="2400">
                <a:solidFill>
                  <a:schemeClr val="tx1"/>
                </a:solidFill>
                <a:latin typeface="Verdana" charset="0"/>
                <a:ea typeface="ＭＳ Ｐゴシック" charset="-128"/>
              </a:defRPr>
            </a:lvl2pPr>
            <a:lvl3pPr marL="1143000" indent="-228600">
              <a:defRPr sz="2400">
                <a:solidFill>
                  <a:schemeClr val="tx1"/>
                </a:solidFill>
                <a:latin typeface="Verdana" charset="0"/>
                <a:ea typeface="ＭＳ Ｐゴシック" charset="-128"/>
              </a:defRPr>
            </a:lvl3pPr>
            <a:lvl4pPr marL="1600200" indent="-228600">
              <a:defRPr sz="2400">
                <a:solidFill>
                  <a:schemeClr val="tx1"/>
                </a:solidFill>
                <a:latin typeface="Verdana" charset="0"/>
                <a:ea typeface="ＭＳ Ｐゴシック" charset="-128"/>
              </a:defRPr>
            </a:lvl4pPr>
            <a:lvl5pPr marL="2057400" indent="-22860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r>
              <a:rPr lang="en-US" altLang="en-US" sz="3600" dirty="0">
                <a:solidFill>
                  <a:srgbClr val="FFFFFF"/>
                </a:solidFill>
              </a:rPr>
              <a:t>“The </a:t>
            </a:r>
            <a:r>
              <a:rPr lang="en-US" altLang="en-US" sz="3600" b="1" dirty="0">
                <a:solidFill>
                  <a:srgbClr val="FFFF00"/>
                </a:solidFill>
              </a:rPr>
              <a:t>word-rich</a:t>
            </a:r>
            <a:r>
              <a:rPr lang="en-US" altLang="en-US" sz="3600" dirty="0">
                <a:solidFill>
                  <a:srgbClr val="FFFF00"/>
                </a:solidFill>
              </a:rPr>
              <a:t> </a:t>
            </a:r>
            <a:r>
              <a:rPr lang="en-US" altLang="en-US" sz="3600" dirty="0">
                <a:solidFill>
                  <a:srgbClr val="FFFFFF"/>
                </a:solidFill>
              </a:rPr>
              <a:t>get richer while the </a:t>
            </a:r>
            <a:r>
              <a:rPr lang="en-US" altLang="en-US" sz="3600" b="1" dirty="0">
                <a:solidFill>
                  <a:srgbClr val="FFFF00"/>
                </a:solidFill>
              </a:rPr>
              <a:t>word-poor</a:t>
            </a:r>
            <a:r>
              <a:rPr lang="en-US" altLang="en-US" sz="3600" dirty="0">
                <a:solidFill>
                  <a:srgbClr val="FFFF00"/>
                </a:solidFill>
              </a:rPr>
              <a:t> </a:t>
            </a:r>
            <a:r>
              <a:rPr lang="en-US" altLang="en-US" sz="3600" dirty="0">
                <a:solidFill>
                  <a:srgbClr val="FFFFFF"/>
                </a:solidFill>
              </a:rPr>
              <a:t>get poorer” in their reading skills</a:t>
            </a:r>
            <a:endParaRPr lang="en-US" altLang="en-US" sz="3600" dirty="0">
              <a:solidFill>
                <a:srgbClr val="FFFFFF"/>
              </a:solidFill>
              <a:latin typeface="Calibri" charset="0"/>
            </a:endParaRPr>
          </a:p>
        </p:txBody>
      </p:sp>
      <p:sp>
        <p:nvSpPr>
          <p:cNvPr id="82946" name="Rectangle 4"/>
          <p:cNvSpPr>
            <a:spLocks noChangeArrowheads="1"/>
          </p:cNvSpPr>
          <p:nvPr/>
        </p:nvSpPr>
        <p:spPr bwMode="auto">
          <a:xfrm>
            <a:off x="5372100" y="4572000"/>
            <a:ext cx="3429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128"/>
              </a:defRPr>
            </a:lvl1pPr>
            <a:lvl2pPr marL="742950" indent="-285750">
              <a:defRPr sz="2400">
                <a:solidFill>
                  <a:schemeClr val="tx1"/>
                </a:solidFill>
                <a:latin typeface="Verdana" charset="0"/>
                <a:ea typeface="ＭＳ Ｐゴシック" charset="-128"/>
              </a:defRPr>
            </a:lvl2pPr>
            <a:lvl3pPr marL="1143000" indent="-228600">
              <a:defRPr sz="2400">
                <a:solidFill>
                  <a:schemeClr val="tx1"/>
                </a:solidFill>
                <a:latin typeface="Verdana" charset="0"/>
                <a:ea typeface="ＭＳ Ｐゴシック" charset="-128"/>
              </a:defRPr>
            </a:lvl3pPr>
            <a:lvl4pPr marL="1600200" indent="-228600">
              <a:defRPr sz="2400">
                <a:solidFill>
                  <a:schemeClr val="tx1"/>
                </a:solidFill>
                <a:latin typeface="Verdana" charset="0"/>
                <a:ea typeface="ＭＳ Ｐゴシック" charset="-128"/>
              </a:defRPr>
            </a:lvl4pPr>
            <a:lvl5pPr marL="2057400" indent="-22860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r>
              <a:rPr lang="en-US" altLang="en-US" sz="1350">
                <a:solidFill>
                  <a:srgbClr val="FFFFFF"/>
                </a:solidFill>
              </a:rPr>
              <a:t>(CASL) </a:t>
            </a:r>
            <a:endParaRPr lang="en-GB" altLang="en-US" sz="135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2">
            <a:extLst>
              <a:ext uri="{FF2B5EF4-FFF2-40B4-BE49-F238E27FC236}">
                <a16:creationId xmlns:a16="http://schemas.microsoft.com/office/drawing/2014/main" id="{15D931A1-559F-5E4D-8611-4D2B47941542}"/>
              </a:ext>
            </a:extLst>
          </p:cNvPr>
          <p:cNvSpPr txBox="1">
            <a:spLocks noChangeArrowheads="1"/>
          </p:cNvSpPr>
          <p:nvPr/>
        </p:nvSpPr>
        <p:spPr bwMode="auto">
          <a:xfrm>
            <a:off x="457200" y="15367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a:solidFill>
                  <a:srgbClr val="FFFFFF"/>
                </a:solidFill>
              </a:rPr>
              <a:t>“While good readers gain new skills very rapidly, and quickly move from </a:t>
            </a:r>
            <a:r>
              <a:rPr lang="en-US" altLang="en-US" sz="3600" b="1">
                <a:solidFill>
                  <a:srgbClr val="FFFF00"/>
                </a:solidFill>
              </a:rPr>
              <a:t>learning to read</a:t>
            </a:r>
            <a:r>
              <a:rPr lang="en-US" altLang="en-US" sz="3600">
                <a:solidFill>
                  <a:srgbClr val="FFFFFF"/>
                </a:solidFill>
              </a:rPr>
              <a:t> to </a:t>
            </a:r>
            <a:r>
              <a:rPr lang="en-US" altLang="en-US" sz="3600" b="1">
                <a:solidFill>
                  <a:srgbClr val="FFFF00"/>
                </a:solidFill>
              </a:rPr>
              <a:t>reading to learn</a:t>
            </a:r>
            <a:r>
              <a:rPr lang="en-US" altLang="en-US" sz="3600">
                <a:solidFill>
                  <a:srgbClr val="FFFFFF"/>
                </a:solidFill>
              </a:rPr>
              <a:t>, poor readers become increasingly frustrated with the act of reading, and try to avoid reading where possible” </a:t>
            </a:r>
            <a:endParaRPr lang="en-US" altLang="en-US" sz="3600">
              <a:solidFill>
                <a:srgbClr val="FFFFFF"/>
              </a:solidFill>
              <a:latin typeface="Calibri" panose="020F0502020204030204" pitchFamily="34" charset="0"/>
            </a:endParaRPr>
          </a:p>
        </p:txBody>
      </p:sp>
      <p:sp>
        <p:nvSpPr>
          <p:cNvPr id="83970" name="Rectangle 3">
            <a:extLst>
              <a:ext uri="{FF2B5EF4-FFF2-40B4-BE49-F238E27FC236}">
                <a16:creationId xmlns:a16="http://schemas.microsoft.com/office/drawing/2014/main" id="{A6DFA350-FE0D-C547-B8DF-D5E2CD5D3C36}"/>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2">
            <a:extLst>
              <a:ext uri="{FF2B5EF4-FFF2-40B4-BE49-F238E27FC236}">
                <a16:creationId xmlns:a16="http://schemas.microsoft.com/office/drawing/2014/main" id="{B4290436-0FA1-B448-8EF3-84877A0F5507}"/>
              </a:ext>
            </a:extLst>
          </p:cNvPr>
          <p:cNvSpPr txBox="1">
            <a:spLocks noChangeArrowheads="1"/>
          </p:cNvSpPr>
          <p:nvPr/>
        </p:nvSpPr>
        <p:spPr bwMode="auto">
          <a:xfrm>
            <a:off x="481013" y="1916113"/>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dirty="0">
                <a:solidFill>
                  <a:srgbClr val="FFFFFF"/>
                </a:solidFill>
              </a:rPr>
              <a:t>“Students who begin with high verbal aptitudes find themselves in </a:t>
            </a:r>
            <a:r>
              <a:rPr lang="en-US" altLang="en-US" sz="3600" b="1" dirty="0">
                <a:solidFill>
                  <a:srgbClr val="FFFF00"/>
                </a:solidFill>
              </a:rPr>
              <a:t>verbally enriched</a:t>
            </a:r>
            <a:r>
              <a:rPr lang="en-US" altLang="en-US" sz="3600" b="1" dirty="0">
                <a:solidFill>
                  <a:srgbClr val="FFFFFF"/>
                </a:solidFill>
              </a:rPr>
              <a:t> </a:t>
            </a:r>
            <a:r>
              <a:rPr lang="en-US" altLang="en-US" sz="3600" dirty="0">
                <a:solidFill>
                  <a:srgbClr val="FFFFFF"/>
                </a:solidFill>
              </a:rPr>
              <a:t>social environments and have a double advantage.” </a:t>
            </a:r>
            <a:endParaRPr lang="en-US" altLang="en-US" sz="3600" dirty="0">
              <a:solidFill>
                <a:srgbClr val="FFFFFF"/>
              </a:solidFill>
              <a:latin typeface="Calibri" panose="020F0502020204030204" pitchFamily="34" charset="0"/>
            </a:endParaRPr>
          </a:p>
        </p:txBody>
      </p:sp>
      <p:sp>
        <p:nvSpPr>
          <p:cNvPr id="84994" name="Rectangle 4">
            <a:extLst>
              <a:ext uri="{FF2B5EF4-FFF2-40B4-BE49-F238E27FC236}">
                <a16:creationId xmlns:a16="http://schemas.microsoft.com/office/drawing/2014/main" id="{53BDA8FE-F6C0-9247-9CF2-2D7E7B4228D1}"/>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2">
            <a:extLst>
              <a:ext uri="{FF2B5EF4-FFF2-40B4-BE49-F238E27FC236}">
                <a16:creationId xmlns:a16="http://schemas.microsoft.com/office/drawing/2014/main" id="{CD4B744A-6809-454B-A806-24B2523CC601}"/>
              </a:ext>
            </a:extLst>
          </p:cNvPr>
          <p:cNvSpPr txBox="1">
            <a:spLocks noChangeArrowheads="1"/>
          </p:cNvSpPr>
          <p:nvPr/>
        </p:nvSpPr>
        <p:spPr bwMode="auto">
          <a:xfrm>
            <a:off x="457200" y="2320925"/>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dirty="0">
                <a:solidFill>
                  <a:srgbClr val="FFFFFF"/>
                </a:solidFill>
              </a:rPr>
              <a:t>“</a:t>
            </a:r>
            <a:r>
              <a:rPr lang="en-US" altLang="ja-JP" sz="3600" b="1" dirty="0">
                <a:solidFill>
                  <a:srgbClr val="FFFF00"/>
                </a:solidFill>
              </a:rPr>
              <a:t>Good readers </a:t>
            </a:r>
            <a:r>
              <a:rPr lang="en-US" altLang="ja-JP" sz="3600" dirty="0">
                <a:solidFill>
                  <a:srgbClr val="FFFFFF"/>
                </a:solidFill>
              </a:rPr>
              <a:t>may choose friends who also read avidly while </a:t>
            </a:r>
            <a:r>
              <a:rPr lang="en-US" altLang="ja-JP" sz="3600" b="1" dirty="0">
                <a:solidFill>
                  <a:srgbClr val="FFFF00"/>
                </a:solidFill>
              </a:rPr>
              <a:t>poor readers </a:t>
            </a:r>
            <a:r>
              <a:rPr lang="en-US" altLang="ja-JP" sz="3600" dirty="0">
                <a:solidFill>
                  <a:srgbClr val="FFFFFF"/>
                </a:solidFill>
              </a:rPr>
              <a:t>seek friends with whom they share other enjoyments</a:t>
            </a:r>
            <a:r>
              <a:rPr lang="en-US" altLang="en-US" sz="3600" dirty="0">
                <a:solidFill>
                  <a:srgbClr val="FFFFFF"/>
                </a:solidFill>
              </a:rPr>
              <a:t>”</a:t>
            </a:r>
            <a:r>
              <a:rPr lang="en-GB" altLang="ja-JP" sz="3600" dirty="0">
                <a:solidFill>
                  <a:srgbClr val="FFFFFF"/>
                </a:solidFill>
              </a:rPr>
              <a:t> </a:t>
            </a:r>
            <a:endParaRPr lang="en-US" altLang="en-US" sz="3600" dirty="0">
              <a:solidFill>
                <a:srgbClr val="FFFFFF"/>
              </a:solidFill>
              <a:latin typeface="Calibri" panose="020F0502020204030204" pitchFamily="34" charset="0"/>
            </a:endParaRPr>
          </a:p>
        </p:txBody>
      </p:sp>
      <p:sp>
        <p:nvSpPr>
          <p:cNvPr id="86018" name="Rectangle 4">
            <a:extLst>
              <a:ext uri="{FF2B5EF4-FFF2-40B4-BE49-F238E27FC236}">
                <a16:creationId xmlns:a16="http://schemas.microsoft.com/office/drawing/2014/main" id="{037F7390-1A47-9D41-9AB5-970BC5B605CC}"/>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12" y="2401891"/>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72"/>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12" y="2463800"/>
            <a:ext cx="2028825" cy="1524000"/>
          </a:xfrm>
          <a:prstGeom prst="rect">
            <a:avLst/>
          </a:prstGeom>
          <a:noFill/>
          <a:ln w="9525">
            <a:noFill/>
            <a:miter lim="800000"/>
            <a:headEnd/>
            <a:tailEnd/>
          </a:ln>
        </p:spPr>
      </p:pic>
      <p:sp>
        <p:nvSpPr>
          <p:cNvPr id="10" name="Rectangle 9"/>
          <p:cNvSpPr/>
          <p:nvPr/>
        </p:nvSpPr>
        <p:spPr>
          <a:xfrm>
            <a:off x="8072438" y="3810003"/>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77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2">
            <a:extLst>
              <a:ext uri="{FF2B5EF4-FFF2-40B4-BE49-F238E27FC236}">
                <a16:creationId xmlns:a16="http://schemas.microsoft.com/office/drawing/2014/main" id="{7DD19D07-7BCE-5841-9F0C-9E475A529A25}"/>
              </a:ext>
            </a:extLst>
          </p:cNvPr>
          <p:cNvSpPr txBox="1">
            <a:spLocks noChangeArrowheads="1"/>
          </p:cNvSpPr>
          <p:nvPr/>
        </p:nvSpPr>
        <p:spPr bwMode="auto">
          <a:xfrm>
            <a:off x="457200" y="2438400"/>
            <a:ext cx="845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a:solidFill>
                  <a:srgbClr val="FFFFFF"/>
                </a:solidFill>
              </a:rPr>
              <a:t>Sticht’s Law: “</a:t>
            </a:r>
            <a:r>
              <a:rPr lang="en-US" altLang="ja-JP" sz="3600">
                <a:solidFill>
                  <a:srgbClr val="FFFF00"/>
                </a:solidFill>
              </a:rPr>
              <a:t>reading </a:t>
            </a:r>
            <a:r>
              <a:rPr lang="en-US" altLang="ja-JP" sz="3600">
                <a:solidFill>
                  <a:srgbClr val="FFFFFF"/>
                </a:solidFill>
              </a:rPr>
              <a:t>ability in children cannot exceed their </a:t>
            </a:r>
            <a:r>
              <a:rPr lang="en-US" altLang="ja-JP" sz="3600">
                <a:solidFill>
                  <a:srgbClr val="FFFF00"/>
                </a:solidFill>
              </a:rPr>
              <a:t>listening </a:t>
            </a:r>
            <a:r>
              <a:rPr lang="en-US" altLang="ja-JP" sz="3600">
                <a:solidFill>
                  <a:srgbClr val="FFFFFF"/>
                </a:solidFill>
              </a:rPr>
              <a:t>ability …</a:t>
            </a:r>
            <a:r>
              <a:rPr lang="en-GB" altLang="en-US" sz="3600">
                <a:solidFill>
                  <a:srgbClr val="FFFFFF"/>
                </a:solidFill>
              </a:rPr>
              <a:t>”</a:t>
            </a:r>
            <a:endParaRPr lang="en-US" altLang="en-US" sz="3600">
              <a:solidFill>
                <a:srgbClr val="FFFFFF"/>
              </a:solidFill>
              <a:latin typeface="Calibri" panose="020F0502020204030204" pitchFamily="34" charset="0"/>
            </a:endParaRPr>
          </a:p>
        </p:txBody>
      </p:sp>
      <p:sp>
        <p:nvSpPr>
          <p:cNvPr id="88066" name="Rectangle 4">
            <a:extLst>
              <a:ext uri="{FF2B5EF4-FFF2-40B4-BE49-F238E27FC236}">
                <a16:creationId xmlns:a16="http://schemas.microsoft.com/office/drawing/2014/main" id="{2B3E8DE2-8830-6745-BBA2-5DC9B7D9E074}"/>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1800">
                <a:solidFill>
                  <a:srgbClr val="FFFFFF"/>
                </a:solidFill>
              </a:rPr>
              <a:t>E.D. Hirsch</a:t>
            </a:r>
          </a:p>
          <a:p>
            <a:r>
              <a:rPr lang="en-GB" altLang="en-US" sz="1800">
                <a:solidFill>
                  <a:srgbClr val="FFFFFF"/>
                </a:solidFill>
              </a:rPr>
              <a:t>The Schools We Need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2">
            <a:extLst>
              <a:ext uri="{FF2B5EF4-FFF2-40B4-BE49-F238E27FC236}">
                <a16:creationId xmlns:a16="http://schemas.microsoft.com/office/drawing/2014/main" id="{74BCD9FD-8DA5-CC43-82AC-9474D6993F1D}"/>
              </a:ext>
            </a:extLst>
          </p:cNvPr>
          <p:cNvSpPr txBox="1">
            <a:spLocks noChangeArrowheads="1"/>
          </p:cNvSpPr>
          <p:nvPr/>
        </p:nvSpPr>
        <p:spPr bwMode="auto">
          <a:xfrm>
            <a:off x="457200" y="2438400"/>
            <a:ext cx="845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3600" dirty="0">
                <a:solidFill>
                  <a:srgbClr val="FFFFFF"/>
                </a:solidFill>
                <a:latin typeface="Tahoma" panose="020B0604030504040204" pitchFamily="34" charset="0"/>
              </a:rPr>
              <a:t>“</a:t>
            </a:r>
            <a:r>
              <a:rPr lang="en-GB" altLang="ja-JP" sz="3600" b="1" dirty="0">
                <a:solidFill>
                  <a:srgbClr val="FFFF00"/>
                </a:solidFill>
                <a:latin typeface="Tahoma" panose="020B0604030504040204" pitchFamily="34" charset="0"/>
              </a:rPr>
              <a:t>Spoken language </a:t>
            </a:r>
            <a:r>
              <a:rPr lang="en-GB" altLang="ja-JP" sz="3600" dirty="0">
                <a:solidFill>
                  <a:srgbClr val="FFFFFF"/>
                </a:solidFill>
                <a:latin typeface="Tahoma" panose="020B0604030504040204" pitchFamily="34" charset="0"/>
              </a:rPr>
              <a:t>forms a constraint, a ceiling not only on the ability to comprehend but also on the ability to write, beyond which literacy cannot progress</a:t>
            </a:r>
            <a:r>
              <a:rPr lang="en-GB" altLang="en-US" sz="3600" dirty="0">
                <a:solidFill>
                  <a:srgbClr val="FFFFFF"/>
                </a:solidFill>
                <a:latin typeface="Tahoma" panose="020B0604030504040204" pitchFamily="34" charset="0"/>
              </a:rPr>
              <a:t>”</a:t>
            </a:r>
            <a:r>
              <a:rPr lang="en-GB" altLang="ja-JP" sz="3600" dirty="0">
                <a:solidFill>
                  <a:srgbClr val="FFFFFF"/>
                </a:solidFill>
                <a:latin typeface="Tahoma" panose="020B0604030504040204" pitchFamily="34" charset="0"/>
              </a:rPr>
              <a:t> </a:t>
            </a:r>
            <a:endParaRPr lang="en-US" altLang="en-US" sz="3600" dirty="0">
              <a:solidFill>
                <a:srgbClr val="FFFFFF"/>
              </a:solidFill>
              <a:latin typeface="Calibri" panose="020F0502020204030204" pitchFamily="34" charset="0"/>
            </a:endParaRPr>
          </a:p>
        </p:txBody>
      </p:sp>
      <p:sp>
        <p:nvSpPr>
          <p:cNvPr id="89090" name="Rectangle 4">
            <a:extLst>
              <a:ext uri="{FF2B5EF4-FFF2-40B4-BE49-F238E27FC236}">
                <a16:creationId xmlns:a16="http://schemas.microsoft.com/office/drawing/2014/main" id="{AAB004C7-D72B-9C46-92F9-F52FE3E4E4DE}"/>
              </a:ext>
            </a:extLst>
          </p:cNvPr>
          <p:cNvSpPr>
            <a:spLocks noChangeArrowheads="1"/>
          </p:cNvSpPr>
          <p:nvPr/>
        </p:nvSpPr>
        <p:spPr bwMode="auto">
          <a:xfrm>
            <a:off x="5638800" y="49530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1800">
                <a:solidFill>
                  <a:srgbClr val="FFFFFF"/>
                </a:solidFill>
                <a:latin typeface="Tahoma" panose="020B0604030504040204" pitchFamily="34" charset="0"/>
              </a:rPr>
              <a:t>Myhill and Fisher</a:t>
            </a:r>
            <a:endParaRPr lang="en-GB" altLang="en-US" sz="18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657610" y="2658668"/>
            <a:ext cx="1303735" cy="13049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314951" y="2632480"/>
            <a:ext cx="1479947" cy="1331119"/>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1828810" y="2705100"/>
            <a:ext cx="1521619" cy="1143000"/>
          </a:xfrm>
          <a:prstGeom prst="rect">
            <a:avLst/>
          </a:prstGeom>
          <a:noFill/>
          <a:ln w="9525">
            <a:noFill/>
            <a:miter lim="800000"/>
            <a:headEnd/>
            <a:tailEnd/>
          </a:ln>
        </p:spPr>
      </p:pic>
      <p:sp>
        <p:nvSpPr>
          <p:cNvPr id="10" name="Rectangle 9"/>
          <p:cNvSpPr/>
          <p:nvPr/>
        </p:nvSpPr>
        <p:spPr>
          <a:xfrm>
            <a:off x="7197328" y="3714752"/>
            <a:ext cx="575072" cy="24884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655676" y="2610683"/>
            <a:ext cx="6313515" cy="4247317"/>
          </a:xfrm>
          <a:prstGeom prst="rect">
            <a:avLst/>
          </a:prstGeom>
          <a:noFill/>
          <a:ln w="9525">
            <a:noFill/>
            <a:miter lim="800000"/>
            <a:headEnd/>
            <a:tailEnd/>
          </a:ln>
        </p:spPr>
        <p:txBody>
          <a:bodyPr wrap="square">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Understand the significance of exploratory talk</a:t>
            </a:r>
          </a:p>
          <a:p>
            <a:pPr marL="557213" indent="-557213">
              <a:buFont typeface="Calibri" charset="0"/>
              <a:buAutoNum type="arabicPeriod"/>
            </a:pPr>
            <a:r>
              <a:rPr lang="en-US" sz="2700" dirty="0">
                <a:solidFill>
                  <a:srgbClr val="FFFFFF"/>
                </a:solidFill>
                <a:latin typeface="Calibri" charset="0"/>
              </a:rPr>
              <a:t>Model good talk – eg connectives &amp; whole-sentence responses</a:t>
            </a:r>
          </a:p>
          <a:p>
            <a:pPr marL="557213" indent="-557213">
              <a:buFont typeface="Calibri" charset="0"/>
              <a:buAutoNum type="arabicPeriod"/>
            </a:pPr>
            <a:r>
              <a:rPr lang="en-US" sz="2700" dirty="0">
                <a:solidFill>
                  <a:srgbClr val="FFFFFF"/>
                </a:solidFill>
                <a:latin typeface="Calibri" charset="0"/>
              </a:rPr>
              <a:t>Re-think questioning – ‘why &amp; how’, thinking time, and less commentary</a:t>
            </a:r>
          </a:p>
          <a:p>
            <a:pPr marL="557213" indent="-557213">
              <a:buFont typeface="Calibri" charset="0"/>
              <a:buAutoNum type="arabicPeriod"/>
            </a:pPr>
            <a:r>
              <a:rPr lang="en-US" sz="2700" dirty="0">
                <a:solidFill>
                  <a:srgbClr val="FFFFFF"/>
                </a:solidFill>
                <a:latin typeface="Calibri" charset="0"/>
              </a:rPr>
              <a:t>Consciously vary groupings</a:t>
            </a:r>
          </a:p>
          <a:p>
            <a:pPr marL="557213" indent="-557213">
              <a:buFont typeface="Calibri" charset="0"/>
              <a:buAutoNum type="arabicPeriod"/>
            </a:pPr>
            <a:r>
              <a:rPr lang="en-US" sz="2700" dirty="0">
                <a:solidFill>
                  <a:srgbClr val="FFFFFF"/>
                </a:solidFill>
                <a:latin typeface="Calibri" charset="0"/>
              </a:rPr>
              <a:t>Get conversation into the school culture</a:t>
            </a:r>
          </a:p>
          <a:p>
            <a:pPr marL="557213" indent="-557213">
              <a:buFont typeface="Calibri" charset="0"/>
              <a:buAutoNum type="arabicPeriod"/>
            </a:pPr>
            <a:endParaRPr lang="en-US" sz="2700" dirty="0">
              <a:solidFill>
                <a:srgbClr val="FFFFFF"/>
              </a:solidFill>
              <a:latin typeface="Calibri" charset="0"/>
            </a:endParaRPr>
          </a:p>
          <a:p>
            <a:pPr marL="557213" indent="-557213"/>
            <a:endParaRPr lang="en-US" sz="27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1143000" y="857253"/>
            <a:ext cx="2000250" cy="1502569"/>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2400300" y="2628900"/>
            <a:ext cx="5372100" cy="2585323"/>
          </a:xfrm>
          <a:prstGeom prst="rect">
            <a:avLst/>
          </a:prstGeom>
          <a:noFill/>
          <a:ln w="9525">
            <a:noFill/>
            <a:miter lim="800000"/>
            <a:headEnd/>
            <a:tailEnd/>
          </a:ln>
        </p:spPr>
        <p:txBody>
          <a:bodyPr>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Teach reading – scanning, skimming, analysis</a:t>
            </a:r>
          </a:p>
          <a:p>
            <a:pPr marL="557213" indent="-557213">
              <a:buFont typeface="Calibri" charset="0"/>
              <a:buAutoNum type="arabicPeriod"/>
            </a:pPr>
            <a:r>
              <a:rPr lang="en-US" sz="2700" dirty="0">
                <a:solidFill>
                  <a:srgbClr val="FFFFFF"/>
                </a:solidFill>
                <a:latin typeface="Calibri" charset="0"/>
              </a:rPr>
              <a:t>Read aloud and display</a:t>
            </a:r>
          </a:p>
          <a:p>
            <a:pPr marL="557213" indent="-557213">
              <a:buFont typeface="Calibri" charset="0"/>
              <a:buAutoNum type="arabicPeriod"/>
            </a:pPr>
            <a:r>
              <a:rPr lang="en-US" sz="2700" dirty="0">
                <a:solidFill>
                  <a:srgbClr val="FFFFFF"/>
                </a:solidFill>
                <a:latin typeface="Calibri" charset="0"/>
              </a:rPr>
              <a:t>Teach key vocabulary</a:t>
            </a:r>
          </a:p>
          <a:p>
            <a:pPr marL="557213" indent="-557213">
              <a:buFont typeface="Calibri" charset="0"/>
              <a:buAutoNum type="arabicPeriod"/>
            </a:pPr>
            <a:r>
              <a:rPr lang="en-US" sz="2700" dirty="0">
                <a:solidFill>
                  <a:srgbClr val="FFFFFF"/>
                </a:solidFill>
                <a:latin typeface="Calibri" charset="0"/>
              </a:rPr>
              <a:t>Demystify spelling</a:t>
            </a:r>
          </a:p>
          <a:p>
            <a:pPr marL="557213" indent="-557213">
              <a:buFont typeface="Calibri" charset="0"/>
              <a:buAutoNum type="arabicPeriod"/>
            </a:pPr>
            <a:r>
              <a:rPr lang="en-US" sz="2700" dirty="0">
                <a:solidFill>
                  <a:srgbClr val="FFFFFF"/>
                </a:solidFill>
                <a:latin typeface="Calibri" charset="0"/>
              </a:rPr>
              <a:t>Teach research</a:t>
            </a:r>
          </a:p>
        </p:txBody>
      </p:sp>
      <p:pic>
        <p:nvPicPr>
          <p:cNvPr id="90116" name="Picture 4"/>
          <p:cNvPicPr>
            <a:picLocks noChangeAspect="1" noChangeArrowheads="1"/>
          </p:cNvPicPr>
          <p:nvPr/>
        </p:nvPicPr>
        <p:blipFill>
          <a:blip r:embed="rId3"/>
          <a:srcRect/>
          <a:stretch>
            <a:fillRect/>
          </a:stretch>
        </p:blipFill>
        <p:spPr bwMode="auto">
          <a:xfrm>
            <a:off x="1143000" y="857250"/>
            <a:ext cx="1428750" cy="142875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600200" y="1314450"/>
            <a:ext cx="5829300" cy="43434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8916" name="Title 4"/>
          <p:cNvSpPr>
            <a:spLocks noGrp="1"/>
          </p:cNvSpPr>
          <p:nvPr>
            <p:ph type="ctrTitle"/>
          </p:nvPr>
        </p:nvSpPr>
        <p:spPr>
          <a:xfrm>
            <a:off x="1714500" y="3180167"/>
            <a:ext cx="5715000" cy="1102519"/>
          </a:xfrm>
          <a:solidFill>
            <a:schemeClr val="bg1"/>
          </a:solidFill>
        </p:spPr>
        <p:txBody>
          <a:bodyPr/>
          <a:lstStyle/>
          <a:p>
            <a:pPr eaLnBrk="1" hangingPunct="1"/>
            <a:r>
              <a:rPr lang="en-US">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4972050" y="1508525"/>
            <a:ext cx="2228850" cy="1671638"/>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9940" name="Text Box 4"/>
          <p:cNvSpPr txBox="1">
            <a:spLocks noChangeArrowheads="1"/>
          </p:cNvSpPr>
          <p:nvPr/>
        </p:nvSpPr>
        <p:spPr bwMode="auto">
          <a:xfrm>
            <a:off x="2171700" y="1314451"/>
            <a:ext cx="5029200" cy="4616648"/>
          </a:xfrm>
          <a:prstGeom prst="rect">
            <a:avLst/>
          </a:prstGeom>
          <a:noFill/>
          <a:ln w="9525">
            <a:noFill/>
            <a:miter lim="800000"/>
            <a:headEnd/>
            <a:tailEnd/>
          </a:ln>
        </p:spPr>
        <p:txBody>
          <a:bodyPr>
            <a:prstTxWarp prst="textNoShape">
              <a:avLst/>
            </a:prstTxWarp>
            <a:spAutoFit/>
          </a:bodyPr>
          <a:lstStyle/>
          <a:p>
            <a:r>
              <a:rPr lang="en-GB" sz="21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100" dirty="0">
                <a:solidFill>
                  <a:srgbClr val="FFFFFF"/>
                </a:solidFill>
                <a:latin typeface="Comic Sans MS" charset="0"/>
                <a:ea typeface="Comic Sans MS" charset="0"/>
                <a:cs typeface="Comic Sans MS" charset="0"/>
              </a:rPr>
              <a:t> </a:t>
            </a:r>
            <a:endParaRPr lang="en-GB" sz="2100" dirty="0">
              <a:solidFill>
                <a:srgbClr val="FFFFFF"/>
              </a:solidFill>
              <a:latin typeface="Comic Sans MS" charset="0"/>
              <a:ea typeface="Times" charset="0"/>
              <a:cs typeface="Times"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2171700" y="1771650"/>
            <a:ext cx="5029200" cy="3831818"/>
          </a:xfrm>
          <a:prstGeom prst="rect">
            <a:avLst/>
          </a:prstGeom>
          <a:noFill/>
          <a:ln w="9525">
            <a:noFill/>
            <a:miter lim="800000"/>
            <a:headEnd/>
            <a:tailEnd/>
          </a:ln>
        </p:spPr>
        <p:txBody>
          <a:bodyPr>
            <a:prstTxWarp prst="textNoShape">
              <a:avLst/>
            </a:prstTxWarp>
            <a:spAutoFit/>
          </a:bodyPr>
          <a:lstStyle/>
          <a:p>
            <a:r>
              <a:rPr lang="en-US" sz="27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2700" dirty="0">
                <a:solidFill>
                  <a:srgbClr val="FFFFFF"/>
                </a:solidFill>
                <a:latin typeface="Comic Sans MS" charset="0"/>
                <a:ea typeface="Comic Sans MS" charset="0"/>
                <a:cs typeface="Comic Sans MS" charset="0"/>
              </a:rPr>
              <a:t> </a:t>
            </a:r>
            <a:endParaRPr lang="en-GB" sz="2700" dirty="0">
              <a:solidFill>
                <a:srgbClr val="FFFFFF"/>
              </a:solidFill>
              <a:latin typeface="Comic Sans MS" charset="0"/>
              <a:ea typeface="Times" charset="0"/>
              <a:cs typeface="Times"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2343150" y="3086108"/>
            <a:ext cx="5029200" cy="507831"/>
          </a:xfrm>
          <a:prstGeom prst="rect">
            <a:avLst/>
          </a:prstGeom>
          <a:noFill/>
          <a:ln w="9525">
            <a:noFill/>
            <a:miter lim="800000"/>
            <a:headEnd/>
            <a:tailEnd/>
          </a:ln>
        </p:spPr>
        <p:txBody>
          <a:bodyPr>
            <a:prstTxWarp prst="textNoShape">
              <a:avLst/>
            </a:prstTxWarp>
            <a:spAutoFit/>
          </a:bodyPr>
          <a:lstStyle/>
          <a:p>
            <a:r>
              <a:rPr lang="en-GB" sz="2700" dirty="0">
                <a:solidFill>
                  <a:srgbClr val="FFFFFF"/>
                </a:solidFill>
                <a:latin typeface="Comic Sans MS" charset="0"/>
                <a:ea typeface="Comic Sans MS" charset="0"/>
                <a:cs typeface="Comic Sans MS" charset="0"/>
              </a:rPr>
              <a:t>Lexical </a:t>
            </a:r>
            <a:r>
              <a:rPr lang="en-GB" sz="2700" dirty="0" err="1">
                <a:solidFill>
                  <a:srgbClr val="FFFFFF"/>
                </a:solidFill>
                <a:latin typeface="Comic Sans MS" charset="0"/>
                <a:ea typeface="Comic Sans MS" charset="0"/>
                <a:cs typeface="Comic Sans MS" charset="0"/>
              </a:rPr>
              <a:t>v</a:t>
            </a:r>
            <a:r>
              <a:rPr lang="en-GB" sz="2700" dirty="0">
                <a:solidFill>
                  <a:srgbClr val="FFFFFF"/>
                </a:solidFill>
                <a:latin typeface="Comic Sans MS" charset="0"/>
                <a:ea typeface="Comic Sans MS" charset="0"/>
                <a:cs typeface="Comic Sans MS" charset="0"/>
              </a:rPr>
              <a:t> Grammatical Words</a:t>
            </a:r>
            <a:endParaRPr lang="en-GB" sz="2700" dirty="0">
              <a:solidFill>
                <a:srgbClr val="FFFFFF"/>
              </a:solidFill>
              <a:latin typeface="Comic Sans MS" charset="0"/>
              <a:ea typeface="Times" charset="0"/>
              <a:cs typeface="Times"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86225" y="2958809"/>
            <a:ext cx="9715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6899F0-9855-F241-8960-95A9FB151A84}"/>
              </a:ext>
            </a:extLst>
          </p:cNvPr>
          <p:cNvSpPr/>
          <p:nvPr/>
        </p:nvSpPr>
        <p:spPr>
          <a:xfrm>
            <a:off x="4371975" y="3061431"/>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6D10B7-9512-9A4D-97B6-88B826A051DD}"/>
              </a:ext>
            </a:extLst>
          </p:cNvPr>
          <p:cNvSpPr/>
          <p:nvPr/>
        </p:nvSpPr>
        <p:spPr>
          <a:xfrm>
            <a:off x="600075" y="2457451"/>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96EB1B-CE34-6F4B-84FD-BB3DCA896220}"/>
              </a:ext>
            </a:extLst>
          </p:cNvPr>
          <p:cNvSpPr/>
          <p:nvPr/>
        </p:nvSpPr>
        <p:spPr>
          <a:xfrm>
            <a:off x="1999258" y="4944361"/>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844E76-D33E-B043-90F3-42A7F4BC698A}"/>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28674" name="Picture 1">
            <a:extLst>
              <a:ext uri="{FF2B5EF4-FFF2-40B4-BE49-F238E27FC236}">
                <a16:creationId xmlns:a16="http://schemas.microsoft.com/office/drawing/2014/main" id="{1804B435-1FCD-1543-96CE-D345D0A6B1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06C1AE-CFF3-0340-A3F5-F46A25AC75BF}"/>
              </a:ext>
            </a:extLst>
          </p:cNvPr>
          <p:cNvSpPr/>
          <p:nvPr/>
        </p:nvSpPr>
        <p:spPr>
          <a:xfrm>
            <a:off x="2112995" y="4944330"/>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836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4005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70495" y="2488396"/>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3434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600200" y="1314450"/>
            <a:ext cx="5829300" cy="400476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3012" name="Title 4"/>
          <p:cNvSpPr>
            <a:spLocks noGrp="1"/>
          </p:cNvSpPr>
          <p:nvPr>
            <p:ph type="ctrTitle"/>
          </p:nvPr>
        </p:nvSpPr>
        <p:spPr>
          <a:xfrm>
            <a:off x="1714500" y="3180167"/>
            <a:ext cx="5715000" cy="1102519"/>
          </a:xfrm>
          <a:solidFill>
            <a:schemeClr val="bg1"/>
          </a:solidFill>
        </p:spPr>
        <p:txBody>
          <a:bodyPr/>
          <a:lstStyle/>
          <a:p>
            <a:pPr eaLnBrk="1" hangingPunct="1"/>
            <a:r>
              <a:rPr lang="en-US">
                <a:ea typeface="ＭＳ Ｐゴシック" charset="-128"/>
                <a:cs typeface="ＭＳ Ｐゴシック" charset="-128"/>
              </a:rPr>
              <a:t>SCANNING</a:t>
            </a:r>
          </a:p>
        </p:txBody>
      </p:sp>
      <p:pic>
        <p:nvPicPr>
          <p:cNvPr id="2" name="Picture 1" descr="Screen Shot 2015-08-21 at 06.18.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100" y="1573302"/>
            <a:ext cx="1875650" cy="160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8675" name="Text Box 3"/>
          <p:cNvSpPr txBox="1">
            <a:spLocks noChangeArrowheads="1"/>
          </p:cNvSpPr>
          <p:nvPr/>
        </p:nvSpPr>
        <p:spPr bwMode="auto">
          <a:xfrm>
            <a:off x="2171700" y="2114556"/>
            <a:ext cx="5029200" cy="3046988"/>
          </a:xfrm>
          <a:prstGeom prst="rect">
            <a:avLst/>
          </a:prstGeom>
          <a:noFill/>
          <a:ln w="9525">
            <a:noFill/>
            <a:miter lim="800000"/>
            <a:headEnd/>
            <a:tailEnd/>
          </a:ln>
        </p:spPr>
        <p:txBody>
          <a:bodyPr>
            <a:prstTxWarp prst="textNoShape">
              <a:avLst/>
            </a:prstTxWarp>
            <a:spAutoFit/>
          </a:bodyPr>
          <a:lstStyle/>
          <a:p>
            <a:pPr marL="385763" indent="-385763">
              <a:buFont typeface="Calibri" charset="0"/>
              <a:buAutoNum type="arabicPeriod"/>
            </a:pPr>
            <a:r>
              <a:rPr lang="en-GB" sz="2400" b="1" dirty="0">
                <a:solidFill>
                  <a:srgbClr val="FFFFFF"/>
                </a:solidFill>
                <a:latin typeface="Comic Sans MS" charset="0"/>
                <a:ea typeface="Times" charset="0"/>
                <a:cs typeface="Times" charset="0"/>
              </a:rPr>
              <a:t>Where </a:t>
            </a:r>
            <a:r>
              <a:rPr lang="en-GB" sz="2400" dirty="0">
                <a:solidFill>
                  <a:srgbClr val="FFFFFF"/>
                </a:solidFill>
                <a:latin typeface="Comic Sans MS" charset="0"/>
                <a:ea typeface="Times" charset="0"/>
                <a:cs typeface="Times" charset="0"/>
              </a:rPr>
              <a:t>did the first cell phones begin?</a:t>
            </a:r>
          </a:p>
          <a:p>
            <a:pPr marL="385763" indent="-385763">
              <a:buFont typeface="Calibri" charset="0"/>
              <a:buAutoNum type="arabicPeriod"/>
            </a:pPr>
            <a:r>
              <a:rPr lang="en-GB" sz="2400" dirty="0">
                <a:solidFill>
                  <a:srgbClr val="FFFFFF"/>
                </a:solidFill>
                <a:latin typeface="Comic Sans MS" charset="0"/>
                <a:ea typeface="Times" charset="0"/>
                <a:cs typeface="Times" charset="0"/>
              </a:rPr>
              <a:t>Name </a:t>
            </a:r>
            <a:r>
              <a:rPr lang="en-GB" sz="2400" b="1" dirty="0">
                <a:solidFill>
                  <a:srgbClr val="FFFFFF"/>
                </a:solidFill>
                <a:latin typeface="Comic Sans MS" charset="0"/>
                <a:ea typeface="Times" charset="0"/>
                <a:cs typeface="Times" charset="0"/>
              </a:rPr>
              <a:t>2 other features </a:t>
            </a:r>
            <a:r>
              <a:rPr lang="en-GB" sz="2400" dirty="0">
                <a:solidFill>
                  <a:srgbClr val="FFFFFF"/>
                </a:solidFill>
                <a:latin typeface="Comic Sans MS" charset="0"/>
                <a:ea typeface="Times" charset="0"/>
                <a:cs typeface="Times" charset="0"/>
              </a:rPr>
              <a:t>that started to be included in phones</a:t>
            </a:r>
          </a:p>
          <a:p>
            <a:pPr marL="385763" indent="-385763">
              <a:buFont typeface="Calibri" charset="0"/>
              <a:buAutoNum type="arabicPeriod"/>
            </a:pPr>
            <a:r>
              <a:rPr lang="en-GB" sz="2400" dirty="0">
                <a:solidFill>
                  <a:srgbClr val="FFFFFF"/>
                </a:solidFill>
                <a:latin typeface="Comic Sans MS" charset="0"/>
                <a:ea typeface="Times" charset="0"/>
                <a:cs typeface="Times" charset="0"/>
              </a:rPr>
              <a:t>Why are cell phones especially useful in </a:t>
            </a:r>
            <a:r>
              <a:rPr lang="en-GB" sz="2400" b="1" dirty="0">
                <a:solidFill>
                  <a:srgbClr val="FFFFFF"/>
                </a:solidFill>
                <a:latin typeface="Comic Sans MS" charset="0"/>
                <a:ea typeface="Times" charset="0"/>
                <a:cs typeface="Times" charset="0"/>
              </a:rPr>
              <a:t>some countries</a:t>
            </a:r>
            <a:r>
              <a:rPr lang="en-GB" sz="2400" dirty="0">
                <a:solidFill>
                  <a:srgbClr val="FFFFFF"/>
                </a:solidFill>
                <a:latin typeface="Comic Sans MS" charset="0"/>
                <a:ea typeface="Times" charset="0"/>
                <a:cs typeface="Times" charset="0"/>
              </a:rPr>
              <a:t>?</a:t>
            </a:r>
          </a:p>
          <a:p>
            <a:pPr marL="385763" indent="-385763"/>
            <a:endParaRPr lang="en-GB" sz="2400" dirty="0">
              <a:solidFill>
                <a:srgbClr val="FFFFFF"/>
              </a:solidFill>
              <a:latin typeface="Comic Sans MS" charset="0"/>
              <a:ea typeface="Times" charset="0"/>
              <a:cs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485077" y="1124005"/>
            <a:ext cx="7409986" cy="4939814"/>
          </a:xfrm>
          <a:prstGeom prst="rect">
            <a:avLst/>
          </a:prstGeom>
          <a:noFill/>
          <a:ln w="9525">
            <a:noFill/>
            <a:miter lim="800000"/>
            <a:headEnd/>
            <a:tailEnd/>
          </a:ln>
        </p:spPr>
        <p:txBody>
          <a:bodyPr wrap="square">
            <a:prstTxWarp prst="textNoShape">
              <a:avLst/>
            </a:prstTxWarp>
            <a:spAutoFit/>
          </a:bodyPr>
          <a:lstStyle/>
          <a:p>
            <a:r>
              <a:rPr lang="en-US" sz="2100" b="1" dirty="0">
                <a:solidFill>
                  <a:srgbClr val="FFFFFF"/>
                </a:solidFill>
                <a:latin typeface="Calibri" charset="0"/>
              </a:rPr>
              <a:t>Cellular telephones</a:t>
            </a:r>
          </a:p>
          <a:p>
            <a:endParaRPr lang="en-US" sz="2100" b="1" dirty="0">
              <a:solidFill>
                <a:srgbClr val="FFFFFF"/>
              </a:solidFill>
              <a:latin typeface="Calibri" charset="0"/>
            </a:endParaRPr>
          </a:p>
          <a:p>
            <a:r>
              <a:rPr lang="en-US" sz="2100" dirty="0">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1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057900" y="967987"/>
            <a:ext cx="1657350" cy="784830"/>
          </a:xfrm>
          <a:prstGeom prst="rect">
            <a:avLst/>
          </a:prstGeom>
          <a:noFill/>
          <a:ln w="38100" cmpd="dbl">
            <a:solidFill>
              <a:schemeClr val="bg2"/>
            </a:solidFill>
            <a:miter lim="800000"/>
            <a:headEnd/>
            <a:tailEnd/>
          </a:ln>
        </p:spPr>
        <p:txBody>
          <a:bodyPr>
            <a:prstTxWarp prst="textNoShape">
              <a:avLst/>
            </a:prstTxWarp>
            <a:spAutoFit/>
          </a:bodyPr>
          <a:lstStyle/>
          <a:p>
            <a:pPr algn="r"/>
            <a:r>
              <a:rPr lang="en-US" sz="1500" dirty="0">
                <a:solidFill>
                  <a:srgbClr val="FFFFFF"/>
                </a:solidFill>
                <a:latin typeface="Calibri" charset="0"/>
              </a:rPr>
              <a:t>Where begin? </a:t>
            </a:r>
          </a:p>
          <a:p>
            <a:pPr algn="r"/>
            <a:r>
              <a:rPr lang="en-US" sz="1500" dirty="0">
                <a:solidFill>
                  <a:srgbClr val="FFFFFF"/>
                </a:solidFill>
                <a:latin typeface="Calibri" charset="0"/>
              </a:rPr>
              <a:t>Two features? </a:t>
            </a:r>
          </a:p>
          <a:p>
            <a:pPr algn="r"/>
            <a:r>
              <a:rPr lang="en-US" sz="1500" dirty="0">
                <a:solidFill>
                  <a:srgbClr val="FFFFFF"/>
                </a:solidFill>
                <a:latin typeface="Calibri" charset="0"/>
              </a:rPr>
              <a:t>Some countries?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600200" y="1314450"/>
            <a:ext cx="5829300" cy="405876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1714500" y="3180167"/>
            <a:ext cx="5715000" cy="1102519"/>
          </a:xfrm>
          <a:solidFill>
            <a:schemeClr val="bg1"/>
          </a:solidFill>
        </p:spPr>
        <p:txBody>
          <a:bodyPr/>
          <a:lstStyle/>
          <a:p>
            <a:pPr eaLnBrk="1" hangingPunct="1"/>
            <a:r>
              <a:rPr lang="en-US" dirty="0"/>
              <a:t>RESEARCH SKILLS</a:t>
            </a:r>
            <a:endParaRPr lang="en-US" dirty="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070" y="1592796"/>
            <a:ext cx="2077762" cy="137548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343150" y="3104973"/>
            <a:ext cx="4629150" cy="1015663"/>
          </a:xfrm>
          <a:prstGeom prst="rect">
            <a:avLst/>
          </a:prstGeom>
          <a:noFill/>
        </p:spPr>
        <p:txBody>
          <a:bodyPr wrap="square" rtlCol="0">
            <a:spAutoFit/>
          </a:bodyPr>
          <a:lstStyle/>
          <a:p>
            <a:pPr algn="ctr"/>
            <a:r>
              <a:rPr lang="en-US" sz="3000" dirty="0">
                <a:solidFill>
                  <a:schemeClr val="bg1"/>
                </a:solidFill>
                <a:latin typeface="Chalkduster"/>
                <a:cs typeface="Chalkduster"/>
              </a:rPr>
              <a:t>Research the life of</a:t>
            </a:r>
          </a:p>
          <a:p>
            <a:pPr algn="ctr"/>
            <a:r>
              <a:rPr lang="en-US" sz="3000" dirty="0">
                <a:solidFill>
                  <a:schemeClr val="bg1"/>
                </a:solidFill>
                <a:latin typeface="Chalkduster"/>
                <a:cs typeface="Chalkduster"/>
              </a:rPr>
              <a:t>Martin Luther 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2852936"/>
            <a:ext cx="4737099" cy="1569660"/>
          </a:xfrm>
          <a:prstGeom prst="rect">
            <a:avLst/>
          </a:prstGeom>
          <a:noFill/>
        </p:spPr>
        <p:txBody>
          <a:bodyPr wrap="square" rtlCol="0">
            <a:spAutoFit/>
          </a:bodyPr>
          <a:lstStyle/>
          <a:p>
            <a:r>
              <a:rPr lang="en-US" sz="3200" dirty="0">
                <a:solidFill>
                  <a:schemeClr val="bg1"/>
                </a:solidFill>
              </a:rPr>
              <a:t>“Not all readers are leaders, but all leaders are readers”</a:t>
            </a:r>
          </a:p>
        </p:txBody>
      </p:sp>
      <p:pic>
        <p:nvPicPr>
          <p:cNvPr id="2" name="Picture 1"/>
          <p:cNvPicPr>
            <a:picLocks noChangeAspect="1"/>
          </p:cNvPicPr>
          <p:nvPr/>
        </p:nvPicPr>
        <p:blipFill>
          <a:blip r:embed="rId2"/>
          <a:stretch>
            <a:fillRect/>
          </a:stretch>
        </p:blipFill>
        <p:spPr>
          <a:xfrm>
            <a:off x="5400871" y="857250"/>
            <a:ext cx="3743129" cy="5143500"/>
          </a:xfrm>
          <a:prstGeom prst="rect">
            <a:avLst/>
          </a:prstGeom>
        </p:spPr>
      </p:pic>
      <p:sp>
        <p:nvSpPr>
          <p:cNvPr id="4" name="TextBox 3"/>
          <p:cNvSpPr txBox="1"/>
          <p:nvPr/>
        </p:nvSpPr>
        <p:spPr>
          <a:xfrm>
            <a:off x="496132" y="4697562"/>
            <a:ext cx="4737099" cy="553998"/>
          </a:xfrm>
          <a:prstGeom prst="rect">
            <a:avLst/>
          </a:prstGeom>
          <a:noFill/>
        </p:spPr>
        <p:txBody>
          <a:bodyPr wrap="square" rtlCol="0">
            <a:spAutoFit/>
          </a:bodyPr>
          <a:lstStyle/>
          <a:p>
            <a:pPr algn="r"/>
            <a:r>
              <a:rPr lang="en-US" sz="3000" dirty="0"/>
              <a:t>Harry Truman</a:t>
            </a:r>
          </a:p>
        </p:txBody>
      </p:sp>
      <p:sp>
        <p:nvSpPr>
          <p:cNvPr id="5" name="TextBox 4">
            <a:extLst>
              <a:ext uri="{FF2B5EF4-FFF2-40B4-BE49-F238E27FC236}">
                <a16:creationId xmlns:a16="http://schemas.microsoft.com/office/drawing/2014/main" id="{D61574DD-9E5E-3F41-9D53-B405D2B37A51}"/>
              </a:ext>
            </a:extLst>
          </p:cNvPr>
          <p:cNvSpPr txBox="1"/>
          <p:nvPr/>
        </p:nvSpPr>
        <p:spPr>
          <a:xfrm>
            <a:off x="5400871" y="6041681"/>
            <a:ext cx="4737099" cy="553998"/>
          </a:xfrm>
          <a:prstGeom prst="rect">
            <a:avLst/>
          </a:prstGeom>
          <a:noFill/>
        </p:spPr>
        <p:txBody>
          <a:bodyPr wrap="square" rtlCol="0">
            <a:spAutoFit/>
          </a:bodyPr>
          <a:lstStyle/>
          <a:p>
            <a:r>
              <a:rPr lang="en-US" sz="3000" dirty="0">
                <a:solidFill>
                  <a:schemeClr val="bg1"/>
                </a:solidFill>
              </a:rPr>
              <a:t>Harry Truman</a:t>
            </a:r>
          </a:p>
        </p:txBody>
      </p:sp>
    </p:spTree>
    <p:extLst>
      <p:ext uri="{BB962C8B-B14F-4D97-AF65-F5344CB8AC3E}">
        <p14:creationId xmlns:p14="http://schemas.microsoft.com/office/powerpoint/2010/main" val="7302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1885950" y="2286000"/>
            <a:ext cx="5648325" cy="30670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2514600" y="3086100"/>
            <a:ext cx="4886325" cy="7048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1371600" y="1028707"/>
            <a:ext cx="2114550" cy="644129"/>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1143000" y="857257"/>
            <a:ext cx="6858000" cy="50911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2171710" y="1143000"/>
            <a:ext cx="4526756" cy="51435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2286000" y="1943100"/>
            <a:ext cx="4924425" cy="371475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1314450" y="2514607"/>
            <a:ext cx="6858000" cy="175021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1771658" y="857250"/>
            <a:ext cx="4960144" cy="51435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2114550" y="1428752"/>
            <a:ext cx="5381625" cy="37242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7"/>
            <a:ext cx="8077200" cy="2800767"/>
          </a:xfrm>
          <a:prstGeom prst="rect">
            <a:avLst/>
          </a:prstGeom>
          <a:noFill/>
          <a:ln w="9525">
            <a:noFill/>
            <a:miter lim="800000"/>
            <a:headEnd/>
            <a:tailEnd/>
          </a:ln>
        </p:spPr>
        <p:txBody>
          <a:bodyPr>
            <a:prstTxWarp prst="textNoShape">
              <a:avLst/>
            </a:prstTxWarp>
            <a:spAutoFit/>
          </a:bodyPr>
          <a:lstStyle/>
          <a:p>
            <a:pPr algn="ctr"/>
            <a:r>
              <a:rPr lang="en-US" sz="8800">
                <a:solidFill>
                  <a:srgbClr val="FFFFFF"/>
                </a:solidFill>
                <a:latin typeface="Calibri" charset="0"/>
              </a:rPr>
              <a:t>DEMYSTIFYING</a:t>
            </a:r>
          </a:p>
          <a:p>
            <a:pPr algn="ctr"/>
            <a:r>
              <a:rPr lang="en-US" sz="8800">
                <a:solidFill>
                  <a:srgbClr val="FFFFFF"/>
                </a:solidFill>
                <a:latin typeface="Calibri" charset="0"/>
              </a:rPr>
              <a:t>SPELLING</a:t>
            </a:r>
          </a:p>
        </p:txBody>
      </p:sp>
      <p:sp>
        <p:nvSpPr>
          <p:cNvPr id="4" name="TextBox 3"/>
          <p:cNvSpPr txBox="1">
            <a:spLocks noChangeArrowheads="1"/>
          </p:cNvSpPr>
          <p:nvPr/>
        </p:nvSpPr>
        <p:spPr bwMode="auto">
          <a:xfrm>
            <a:off x="4343400" y="4171950"/>
            <a:ext cx="685800" cy="1446550"/>
          </a:xfrm>
          <a:prstGeom prst="rect">
            <a:avLst/>
          </a:prstGeom>
          <a:noFill/>
          <a:ln w="9525">
            <a:noFill/>
            <a:miter lim="800000"/>
            <a:headEnd/>
            <a:tailEnd/>
          </a:ln>
        </p:spPr>
        <p:txBody>
          <a:bodyPr>
            <a:prstTxWarp prst="textNoShape">
              <a:avLst/>
            </a:prstTxWarp>
            <a:spAutoFit/>
          </a:bodyPr>
          <a:lstStyle/>
          <a:p>
            <a:r>
              <a:rPr lang="en-US" sz="8800">
                <a:solidFill>
                  <a:schemeClr val="bg1"/>
                </a:solidFill>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0473"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1 - SOUNDS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7227" y="2297768"/>
            <a:ext cx="3940342" cy="1754326"/>
          </a:xfrm>
          <a:prstGeom prst="rect">
            <a:avLst/>
          </a:prstGeom>
          <a:noFill/>
        </p:spPr>
        <p:txBody>
          <a:bodyPr wrap="square" rtlCol="0">
            <a:spAutoFit/>
          </a:bodyPr>
          <a:lstStyle/>
          <a:p>
            <a:r>
              <a:rPr lang="en-GB" sz="3600" dirty="0">
                <a:solidFill>
                  <a:schemeClr val="bg1"/>
                </a:solidFill>
              </a:rPr>
              <a:t>‘Better leaders produce better teachers’</a:t>
            </a:r>
            <a:endParaRPr lang="en-US" sz="3600" dirty="0">
              <a:solidFill>
                <a:schemeClr val="bg1"/>
              </a:solidFill>
            </a:endParaRPr>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6950" y="1492582"/>
            <a:ext cx="2507456" cy="367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8</a:t>
            </a:r>
          </a:p>
        </p:txBody>
      </p:sp>
    </p:spTree>
    <p:extLst>
      <p:ext uri="{BB962C8B-B14F-4D97-AF65-F5344CB8AC3E}">
        <p14:creationId xmlns:p14="http://schemas.microsoft.com/office/powerpoint/2010/main" val="10190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1497"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Gover</a:t>
            </a:r>
            <a:r>
              <a:rPr lang="en-US" sz="5400" dirty="0">
                <a:solidFill>
                  <a:srgbClr val="FFFF00"/>
                </a:solidFill>
                <a:latin typeface="Calibri" charset="0"/>
              </a:rPr>
              <a:t>n</a:t>
            </a:r>
            <a:r>
              <a:rPr lang="en-US" sz="5400" dirty="0">
                <a:solidFill>
                  <a:srgbClr val="FFFFFF"/>
                </a:solidFill>
                <a:latin typeface="Calibri" charset="0"/>
              </a:rPr>
              <a:t>ment</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3545"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Feb</a:t>
            </a:r>
            <a:r>
              <a:rPr lang="en-US" sz="5400" dirty="0">
                <a:solidFill>
                  <a:srgbClr val="FFFF00"/>
                </a:solidFill>
                <a:latin typeface="Calibri" charset="0"/>
              </a:rPr>
              <a:t>ru</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2521"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Parl</a:t>
            </a:r>
            <a:r>
              <a:rPr lang="en-US" sz="5400" dirty="0">
                <a:solidFill>
                  <a:srgbClr val="FFFF00"/>
                </a:solidFill>
                <a:latin typeface="Calibri" charset="0"/>
              </a:rPr>
              <a:t>iam</a:t>
            </a:r>
            <a:r>
              <a:rPr lang="en-US" sz="5400" dirty="0">
                <a:solidFill>
                  <a:srgbClr val="FFFFFF"/>
                </a:solidFill>
                <a:latin typeface="Calibri" charset="0"/>
              </a:rPr>
              <a:t>ent</a:t>
            </a:r>
            <a:endParaRPr lang="en-US" sz="5400" dirty="0">
              <a:solidFill>
                <a:srgbClr val="FFFF00"/>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4569"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2 -VISUALS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5593"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7"/>
            <a:ext cx="4724400" cy="1754327"/>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Se-</a:t>
            </a:r>
            <a:r>
              <a:rPr lang="en-US" sz="5400" dirty="0" err="1">
                <a:solidFill>
                  <a:srgbClr val="FFFF00"/>
                </a:solidFill>
                <a:latin typeface="Calibri" charset="0"/>
              </a:rPr>
              <a:t>para</a:t>
            </a:r>
            <a:r>
              <a:rPr lang="en-US" sz="5400" dirty="0" err="1">
                <a:solidFill>
                  <a:srgbClr val="FFFFFF"/>
                </a:solidFill>
                <a:latin typeface="Calibri" charset="0"/>
              </a:rPr>
              <a:t>-te</a:t>
            </a:r>
            <a:endParaRPr lang="en-US" sz="5400" dirty="0">
              <a:solidFill>
                <a:srgbClr val="FFFFFF"/>
              </a:solidFill>
              <a:latin typeface="Calibri" charset="0"/>
            </a:endParaRPr>
          </a:p>
          <a:p>
            <a:pPr algn="ctr"/>
            <a:r>
              <a:rPr lang="en-US" sz="5400" dirty="0">
                <a:solidFill>
                  <a:srgbClr val="FFFFFF"/>
                </a:solidFill>
                <a:latin typeface="Calibri" charset="0"/>
              </a:rPr>
              <a:t>Be-</a:t>
            </a:r>
            <a:r>
              <a:rPr lang="en-US" sz="5400" dirty="0">
                <a:solidFill>
                  <a:srgbClr val="FFFF00"/>
                </a:solidFill>
                <a:latin typeface="Calibri" charset="0"/>
              </a:rPr>
              <a:t>lie</a:t>
            </a:r>
            <a:r>
              <a:rPr lang="en-US" sz="5400" dirty="0">
                <a:solidFill>
                  <a:srgbClr val="FFFFFF"/>
                </a:solidFill>
                <a:latin typeface="Calibri" charset="0"/>
              </a:rPr>
              <a:t>-</a:t>
            </a:r>
            <a:r>
              <a:rPr lang="en-US" sz="5400" dirty="0" err="1">
                <a:solidFill>
                  <a:srgbClr val="FFFFFF"/>
                </a:solidFill>
                <a:latin typeface="Calibri" charset="0"/>
              </a:rPr>
              <a:t>ve</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6617"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4"/>
            <a:ext cx="53340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3 - MNEMONICS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7641"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ne</a:t>
            </a:r>
            <a:r>
              <a:rPr lang="en-US" sz="5400" dirty="0">
                <a:solidFill>
                  <a:srgbClr val="FFFF00"/>
                </a:solidFill>
                <a:latin typeface="Calibri" charset="0"/>
              </a:rPr>
              <a:t>c</a:t>
            </a:r>
            <a:r>
              <a:rPr lang="en-US" sz="5400" dirty="0">
                <a:solidFill>
                  <a:srgbClr val="FFFFFF"/>
                </a:solidFill>
                <a:latin typeface="Calibri" charset="0"/>
              </a:rPr>
              <a:t>e</a:t>
            </a:r>
            <a:r>
              <a:rPr lang="en-US" sz="5400" dirty="0">
                <a:solidFill>
                  <a:srgbClr val="FFFF00"/>
                </a:solidFill>
                <a:latin typeface="Calibri" charset="0"/>
              </a:rPr>
              <a:t>ss</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8665"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a</a:t>
            </a:r>
            <a:r>
              <a:rPr lang="en-US" sz="5400" dirty="0">
                <a:solidFill>
                  <a:srgbClr val="FFFF00"/>
                </a:solidFill>
                <a:latin typeface="Calibri" charset="0"/>
              </a:rPr>
              <a:t>cc</a:t>
            </a:r>
            <a:r>
              <a:rPr lang="en-US" sz="5400" dirty="0">
                <a:solidFill>
                  <a:srgbClr val="FFFFFF"/>
                </a:solidFill>
                <a:latin typeface="Calibri" charset="0"/>
              </a:rPr>
              <a:t>o</a:t>
            </a:r>
            <a:r>
              <a:rPr lang="en-US" sz="5400" dirty="0">
                <a:solidFill>
                  <a:srgbClr val="FFFF00"/>
                </a:solidFill>
                <a:latin typeface="Calibri" charset="0"/>
              </a:rPr>
              <a:t>mm</a:t>
            </a:r>
            <a:r>
              <a:rPr lang="en-US" sz="5400" dirty="0">
                <a:solidFill>
                  <a:srgbClr val="FFFFFF"/>
                </a:solidFill>
                <a:latin typeface="Calibri" charset="0"/>
              </a:rPr>
              <a:t>odation</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2400300" y="2628900"/>
            <a:ext cx="5372100" cy="2585323"/>
          </a:xfrm>
          <a:prstGeom prst="rect">
            <a:avLst/>
          </a:prstGeom>
          <a:noFill/>
          <a:ln w="9525">
            <a:noFill/>
            <a:miter lim="800000"/>
            <a:headEnd/>
            <a:tailEnd/>
          </a:ln>
        </p:spPr>
        <p:txBody>
          <a:bodyPr>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Teach reading – scanning, skimming, analysis</a:t>
            </a:r>
          </a:p>
          <a:p>
            <a:pPr marL="557213" indent="-557213">
              <a:buFont typeface="Calibri" charset="0"/>
              <a:buAutoNum type="arabicPeriod"/>
            </a:pPr>
            <a:r>
              <a:rPr lang="en-US" sz="2700" dirty="0">
                <a:solidFill>
                  <a:srgbClr val="FFFFFF"/>
                </a:solidFill>
                <a:latin typeface="Calibri" charset="0"/>
              </a:rPr>
              <a:t>Read aloud and display</a:t>
            </a:r>
          </a:p>
          <a:p>
            <a:pPr marL="557213" indent="-557213">
              <a:buFont typeface="Calibri" charset="0"/>
              <a:buAutoNum type="arabicPeriod"/>
            </a:pPr>
            <a:r>
              <a:rPr lang="en-US" sz="2700" dirty="0">
                <a:solidFill>
                  <a:srgbClr val="FFFFFF"/>
                </a:solidFill>
                <a:latin typeface="Calibri" charset="0"/>
              </a:rPr>
              <a:t>Teach key vocabulary</a:t>
            </a:r>
          </a:p>
          <a:p>
            <a:pPr marL="557213" indent="-557213">
              <a:buFont typeface="Calibri" charset="0"/>
              <a:buAutoNum type="arabicPeriod"/>
            </a:pPr>
            <a:r>
              <a:rPr lang="en-US" sz="2700" dirty="0">
                <a:solidFill>
                  <a:srgbClr val="FFFFFF"/>
                </a:solidFill>
                <a:latin typeface="Calibri" charset="0"/>
              </a:rPr>
              <a:t>Demystify spelling</a:t>
            </a:r>
          </a:p>
          <a:p>
            <a:pPr marL="557213" indent="-557213">
              <a:buFont typeface="Calibri" charset="0"/>
              <a:buAutoNum type="arabicPeriod"/>
            </a:pPr>
            <a:r>
              <a:rPr lang="en-US" sz="2700" dirty="0">
                <a:solidFill>
                  <a:srgbClr val="FFFFFF"/>
                </a:solidFill>
                <a:latin typeface="Calibri" charset="0"/>
              </a:rPr>
              <a:t>Teach research</a:t>
            </a:r>
          </a:p>
        </p:txBody>
      </p:sp>
      <p:pic>
        <p:nvPicPr>
          <p:cNvPr id="90116" name="Picture 4"/>
          <p:cNvPicPr>
            <a:picLocks noChangeAspect="1" noChangeArrowheads="1"/>
          </p:cNvPicPr>
          <p:nvPr/>
        </p:nvPicPr>
        <p:blipFill>
          <a:blip r:embed="rId3"/>
          <a:srcRect/>
          <a:stretch>
            <a:fillRect/>
          </a:stretch>
        </p:blipFill>
        <p:spPr bwMode="auto">
          <a:xfrm>
            <a:off x="1143000" y="857250"/>
            <a:ext cx="1428750" cy="142875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extLst>
      <p:ext uri="{BB962C8B-B14F-4D97-AF65-F5344CB8AC3E}">
        <p14:creationId xmlns:p14="http://schemas.microsoft.com/office/powerpoint/2010/main" val="301712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Line 5">
            <a:extLst>
              <a:ext uri="{FF2B5EF4-FFF2-40B4-BE49-F238E27FC236}">
                <a16:creationId xmlns:a16="http://schemas.microsoft.com/office/drawing/2014/main" id="{682DD438-3FB8-A64B-A546-A21D970D5856}"/>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9810" name="Picture 4">
            <a:extLst>
              <a:ext uri="{FF2B5EF4-FFF2-40B4-BE49-F238E27FC236}">
                <a16:creationId xmlns:a16="http://schemas.microsoft.com/office/drawing/2014/main" id="{0D09FE5B-2303-B34A-B784-59A36702D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E3290A2B-D245-494C-ACB9-21BAEBDF7B5B}"/>
              </a:ext>
            </a:extLst>
          </p:cNvPr>
          <p:cNvSpPr txBox="1">
            <a:spLocks noChangeArrowheads="1"/>
          </p:cNvSpPr>
          <p:nvPr/>
        </p:nvSpPr>
        <p:spPr bwMode="auto">
          <a:xfrm>
            <a:off x="1676400" y="2362200"/>
            <a:ext cx="7162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buFont typeface="Calibri" panose="020F0502020204030204" pitchFamily="34" charset="0"/>
              <a:buAutoNum type="arabicPeriod"/>
            </a:pPr>
            <a:r>
              <a:rPr lang="en-US" altLang="en-US" sz="3600">
                <a:solidFill>
                  <a:srgbClr val="FFFFFF"/>
                </a:solidFill>
                <a:latin typeface="Calibri" panose="020F0502020204030204" pitchFamily="34" charset="0"/>
              </a:rPr>
              <a:t>Demonstrate writing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Teach composition &amp; planning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Allow oral rehearsal</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Short &amp; long sentences</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Connectives</a:t>
            </a:r>
          </a:p>
          <a:p>
            <a:endParaRPr lang="en-US" altLang="en-US" sz="3600">
              <a:solidFill>
                <a:srgbClr val="FFFFFF"/>
              </a:solidFill>
              <a:latin typeface="Calibri" panose="020F0502020204030204" pitchFamily="34" charset="0"/>
            </a:endParaRPr>
          </a:p>
        </p:txBody>
      </p:sp>
      <p:pic>
        <p:nvPicPr>
          <p:cNvPr id="119812" name="Picture 4" descr="Picture 5.png">
            <a:extLst>
              <a:ext uri="{FF2B5EF4-FFF2-40B4-BE49-F238E27FC236}">
                <a16:creationId xmlns:a16="http://schemas.microsoft.com/office/drawing/2014/main" id="{9820E96E-7954-B74B-B557-33196AE21A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2343150" y="3314700"/>
            <a:ext cx="51435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3995936" y="1367653"/>
            <a:ext cx="4529710" cy="4126991"/>
          </a:xfrm>
          <a:prstGeom prst="rect">
            <a:avLst/>
          </a:prstGeom>
          <a:solidFill>
            <a:srgbClr val="03080F"/>
          </a:solidFill>
          <a:ln>
            <a:noFill/>
          </a:ln>
          <a:effectLst/>
        </p:spPr>
        <p:txBody>
          <a:bodyPr/>
          <a:lstStyle/>
          <a:p>
            <a:pPr marL="71438" indent="-71438" algn="ctr">
              <a:spcBef>
                <a:spcPct val="20000"/>
              </a:spcBef>
            </a:pPr>
            <a:r>
              <a:rPr lang="ja-JP" altLang="en-US" sz="3600" dirty="0">
                <a:solidFill>
                  <a:schemeClr val="bg1"/>
                </a:solidFill>
              </a:rPr>
              <a:t>‘</a:t>
            </a:r>
            <a:r>
              <a:rPr lang="en-US" sz="3600" dirty="0">
                <a:solidFill>
                  <a:schemeClr val="bg1"/>
                </a:solidFill>
              </a:rPr>
              <a:t>Standards are raised ONLY by changes which are put into direct effect by teachers and pupils in classrooms</a:t>
            </a:r>
            <a:r>
              <a:rPr lang="ja-JP" altLang="en-US" sz="3600" dirty="0">
                <a:solidFill>
                  <a:schemeClr val="bg1"/>
                </a:solidFill>
              </a:rPr>
              <a:t>’</a:t>
            </a:r>
            <a:endParaRPr lang="en-US" sz="3600" dirty="0">
              <a:solidFill>
                <a:schemeClr val="bg1"/>
              </a:solidFill>
            </a:endParaRPr>
          </a:p>
          <a:p>
            <a:pPr marL="71438" indent="-71438" algn="ctr">
              <a:spcBef>
                <a:spcPct val="20000"/>
              </a:spcBef>
            </a:pPr>
            <a:endParaRPr lang="en-US" sz="3600" dirty="0">
              <a:solidFill>
                <a:schemeClr val="bg1"/>
              </a:solidFill>
            </a:endParaRPr>
          </a:p>
          <a:p>
            <a:pPr marL="71438" indent="-71438" algn="r">
              <a:spcBef>
                <a:spcPct val="20000"/>
              </a:spcBef>
            </a:pPr>
            <a:endParaRPr lang="en-US" sz="3600" dirty="0">
              <a:solidFill>
                <a:schemeClr val="bg1"/>
              </a:solidFill>
            </a:endParaRPr>
          </a:p>
        </p:txBody>
      </p:sp>
      <p:pic>
        <p:nvPicPr>
          <p:cNvPr id="2" name="Picture 1"/>
          <p:cNvPicPr>
            <a:picLocks noChangeAspect="1"/>
          </p:cNvPicPr>
          <p:nvPr/>
        </p:nvPicPr>
        <p:blipFill>
          <a:blip r:embed="rId3"/>
          <a:stretch>
            <a:fillRect/>
          </a:stretch>
        </p:blipFill>
        <p:spPr>
          <a:xfrm>
            <a:off x="1135190" y="1539774"/>
            <a:ext cx="2706296" cy="3782750"/>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2</a:t>
            </a:r>
          </a:p>
        </p:txBody>
      </p:sp>
      <p:sp>
        <p:nvSpPr>
          <p:cNvPr id="3" name="TextBox 2">
            <a:extLst>
              <a:ext uri="{FF2B5EF4-FFF2-40B4-BE49-F238E27FC236}">
                <a16:creationId xmlns:a16="http://schemas.microsoft.com/office/drawing/2014/main" id="{7B173088-5EA5-1241-BB34-948928D7F81A}"/>
              </a:ext>
            </a:extLst>
          </p:cNvPr>
          <p:cNvSpPr txBox="1"/>
          <p:nvPr/>
        </p:nvSpPr>
        <p:spPr>
          <a:xfrm>
            <a:off x="1135190" y="5661248"/>
            <a:ext cx="4588938" cy="369332"/>
          </a:xfrm>
          <a:prstGeom prst="rect">
            <a:avLst/>
          </a:prstGeom>
          <a:noFill/>
        </p:spPr>
        <p:txBody>
          <a:bodyPr wrap="square" rtlCol="0">
            <a:spAutoFit/>
          </a:bodyPr>
          <a:lstStyle/>
          <a:p>
            <a:r>
              <a:rPr lang="en-US" dirty="0">
                <a:solidFill>
                  <a:schemeClr val="bg1"/>
                </a:solidFill>
              </a:rPr>
              <a:t>Dylan </a:t>
            </a:r>
            <a:r>
              <a:rPr lang="en-US" dirty="0" err="1">
                <a:solidFill>
                  <a:schemeClr val="bg1"/>
                </a:solidFill>
              </a:rPr>
              <a:t>Wiliam</a:t>
            </a:r>
            <a:r>
              <a:rPr lang="en-US" dirty="0">
                <a:solidFill>
                  <a:schemeClr val="bg1"/>
                </a:solidFill>
              </a:rPr>
              <a:t> and Paul Black</a:t>
            </a:r>
          </a:p>
        </p:txBody>
      </p:sp>
    </p:spTree>
    <p:extLst>
      <p:ext uri="{BB962C8B-B14F-4D97-AF65-F5344CB8AC3E}">
        <p14:creationId xmlns:p14="http://schemas.microsoft.com/office/powerpoint/2010/main" val="41571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0" end="0"/>
                                            </p:txEl>
                                          </p:spTgt>
                                        </p:tgtEl>
                                        <p:attrNameLst>
                                          <p:attrName>style.visibility</p:attrName>
                                        </p:attrNameLst>
                                      </p:cBhvr>
                                      <p:to>
                                        <p:strVal val="visible"/>
                                      </p:to>
                                    </p:set>
                                    <p:animEffect transition="in" filter="wipe(left)">
                                      <p:cBhvr>
                                        <p:cTn id="12" dur="500"/>
                                        <p:tgtEl>
                                          <p:spTgt spid="44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6">
            <a:extLst>
              <a:ext uri="{FF2B5EF4-FFF2-40B4-BE49-F238E27FC236}">
                <a16:creationId xmlns:a16="http://schemas.microsoft.com/office/drawing/2014/main" id="{BB7120FC-2DC0-E547-B91A-91FC384A554F}"/>
              </a:ext>
            </a:extLst>
          </p:cNvPr>
          <p:cNvSpPr txBox="1">
            <a:spLocks noChangeArrowheads="1"/>
          </p:cNvSpPr>
          <p:nvPr/>
        </p:nvSpPr>
        <p:spPr bwMode="auto">
          <a:xfrm>
            <a:off x="609600" y="762000"/>
            <a:ext cx="8077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3600">
                <a:solidFill>
                  <a:srgbClr val="FFFF00"/>
                </a:solidFill>
                <a:latin typeface="Calibri" panose="020F0502020204030204" pitchFamily="34" charset="0"/>
              </a:rPr>
              <a:t>Know your connectives</a:t>
            </a:r>
          </a:p>
          <a:p>
            <a:pPr algn="ctr">
              <a:spcBef>
                <a:spcPct val="50000"/>
              </a:spcBef>
            </a:pPr>
            <a:endParaRPr lang="en-US" altLang="en-US" sz="3200">
              <a:solidFill>
                <a:srgbClr val="FFFF00"/>
              </a:solidFill>
              <a:latin typeface="Calibri" panose="020F0502020204030204" pitchFamily="34" charset="0"/>
            </a:endParaRPr>
          </a:p>
          <a:p>
            <a:pPr>
              <a:spcBef>
                <a:spcPct val="50000"/>
              </a:spcBef>
            </a:pPr>
            <a:r>
              <a:rPr lang="en-US" altLang="en-US" sz="2000" b="1">
                <a:solidFill>
                  <a:srgbClr val="FFFF00"/>
                </a:solidFill>
                <a:latin typeface="Calibri" panose="020F0502020204030204" pitchFamily="34" charset="0"/>
              </a:rPr>
              <a:t>Adding</a:t>
            </a:r>
            <a:r>
              <a:rPr lang="en-US" altLang="en-US" sz="2000">
                <a:solidFill>
                  <a:srgbClr val="FFFFFF"/>
                </a:solidFill>
                <a:latin typeface="Calibri" panose="020F0502020204030204" pitchFamily="34" charset="0"/>
              </a:rPr>
              <a:t>: and, also, as well as, moreover, too</a:t>
            </a:r>
          </a:p>
          <a:p>
            <a:pPr>
              <a:spcBef>
                <a:spcPct val="50000"/>
              </a:spcBef>
            </a:pPr>
            <a:r>
              <a:rPr lang="en-US" altLang="en-US" sz="2000" b="1">
                <a:solidFill>
                  <a:srgbClr val="FFFF00"/>
                </a:solidFill>
                <a:latin typeface="Calibri" panose="020F0502020204030204" pitchFamily="34" charset="0"/>
              </a:rPr>
              <a:t>Cause &amp; effect</a:t>
            </a:r>
            <a:r>
              <a:rPr lang="en-US" altLang="en-US" sz="2000">
                <a:solidFill>
                  <a:srgbClr val="FFFFFF"/>
                </a:solidFill>
                <a:latin typeface="Calibri" panose="020F0502020204030204" pitchFamily="34" charset="0"/>
              </a:rPr>
              <a:t>: because, so, therefore, thus, consequently</a:t>
            </a:r>
          </a:p>
          <a:p>
            <a:pPr>
              <a:spcBef>
                <a:spcPct val="50000"/>
              </a:spcBef>
            </a:pPr>
            <a:r>
              <a:rPr lang="en-US" altLang="en-US" sz="2000" b="1">
                <a:solidFill>
                  <a:srgbClr val="FFFF00"/>
                </a:solidFill>
                <a:latin typeface="Calibri" panose="020F0502020204030204" pitchFamily="34" charset="0"/>
              </a:rPr>
              <a:t>Sequencing</a:t>
            </a:r>
            <a:r>
              <a:rPr lang="en-US" altLang="en-US" sz="2000">
                <a:solidFill>
                  <a:srgbClr val="FFFFFF"/>
                </a:solidFill>
                <a:latin typeface="Calibri" panose="020F0502020204030204" pitchFamily="34" charset="0"/>
              </a:rPr>
              <a:t>: next, then, first, finally, meanwhile, before, after</a:t>
            </a:r>
          </a:p>
          <a:p>
            <a:pPr>
              <a:spcBef>
                <a:spcPct val="50000"/>
              </a:spcBef>
            </a:pPr>
            <a:r>
              <a:rPr lang="en-US" altLang="en-US" sz="2000" b="1">
                <a:solidFill>
                  <a:srgbClr val="FFFF00"/>
                </a:solidFill>
                <a:latin typeface="Calibri" panose="020F0502020204030204" pitchFamily="34" charset="0"/>
              </a:rPr>
              <a:t>Qualifying</a:t>
            </a:r>
            <a:r>
              <a:rPr lang="en-US" altLang="en-US" sz="2000">
                <a:solidFill>
                  <a:srgbClr val="FFFFFF"/>
                </a:solidFill>
                <a:latin typeface="Calibri" panose="020F0502020204030204" pitchFamily="34" charset="0"/>
              </a:rPr>
              <a:t>: however, although, unless, except, if, as long as, apart from, yet</a:t>
            </a:r>
          </a:p>
          <a:p>
            <a:pPr>
              <a:spcBef>
                <a:spcPct val="50000"/>
              </a:spcBef>
            </a:pPr>
            <a:r>
              <a:rPr lang="en-US" altLang="en-US" sz="2000" b="1">
                <a:solidFill>
                  <a:srgbClr val="FFFF00"/>
                </a:solidFill>
                <a:latin typeface="Calibri" panose="020F0502020204030204" pitchFamily="34" charset="0"/>
              </a:rPr>
              <a:t>Emphasising</a:t>
            </a:r>
            <a:r>
              <a:rPr lang="en-US" altLang="en-US" sz="2000">
                <a:solidFill>
                  <a:srgbClr val="FFFFFF"/>
                </a:solidFill>
                <a:latin typeface="Calibri" panose="020F0502020204030204" pitchFamily="34" charset="0"/>
              </a:rPr>
              <a:t>: above all, in particular, especially, significantly, indeed, notably</a:t>
            </a:r>
          </a:p>
          <a:p>
            <a:pPr>
              <a:spcBef>
                <a:spcPct val="50000"/>
              </a:spcBef>
            </a:pPr>
            <a:r>
              <a:rPr lang="en-US" altLang="en-US" sz="2000" b="1">
                <a:solidFill>
                  <a:srgbClr val="FFFF00"/>
                </a:solidFill>
                <a:latin typeface="Calibri" panose="020F0502020204030204" pitchFamily="34" charset="0"/>
              </a:rPr>
              <a:t>Illustrating</a:t>
            </a:r>
            <a:r>
              <a:rPr lang="en-US" altLang="en-US" sz="2000">
                <a:solidFill>
                  <a:srgbClr val="FFFFFF"/>
                </a:solidFill>
                <a:latin typeface="Calibri" panose="020F0502020204030204" pitchFamily="34" charset="0"/>
              </a:rPr>
              <a:t>: for example, such as, for instance, as revealed by, in the case of</a:t>
            </a:r>
          </a:p>
          <a:p>
            <a:pPr>
              <a:spcBef>
                <a:spcPct val="50000"/>
              </a:spcBef>
            </a:pPr>
            <a:r>
              <a:rPr lang="en-US" altLang="en-US" sz="2000" b="1">
                <a:solidFill>
                  <a:srgbClr val="FFFF00"/>
                </a:solidFill>
                <a:latin typeface="Calibri" panose="020F0502020204030204" pitchFamily="34" charset="0"/>
              </a:rPr>
              <a:t>Comparing</a:t>
            </a:r>
            <a:r>
              <a:rPr lang="en-US" altLang="en-US" sz="2000">
                <a:solidFill>
                  <a:srgbClr val="FFFFFF"/>
                </a:solidFill>
                <a:latin typeface="Calibri" panose="020F0502020204030204" pitchFamily="34" charset="0"/>
              </a:rPr>
              <a:t>: equally, in the same way, similarly, likewise, as with, like</a:t>
            </a:r>
          </a:p>
          <a:p>
            <a:pPr>
              <a:spcBef>
                <a:spcPct val="50000"/>
              </a:spcBef>
            </a:pPr>
            <a:r>
              <a:rPr lang="en-US" altLang="en-US" sz="2000" b="1">
                <a:solidFill>
                  <a:srgbClr val="FFFF00"/>
                </a:solidFill>
                <a:latin typeface="Calibri" panose="020F0502020204030204" pitchFamily="34" charset="0"/>
              </a:rPr>
              <a:t>Contrasting</a:t>
            </a:r>
            <a:r>
              <a:rPr lang="en-US" altLang="en-US" sz="2000">
                <a:solidFill>
                  <a:srgbClr val="FFFFFF"/>
                </a:solidFill>
                <a:latin typeface="Calibri" panose="020F0502020204030204" pitchFamily="34" charset="0"/>
              </a:rPr>
              <a:t>: whereas, instead of, alternatively, otherwise, unlike, on the other hand</a:t>
            </a:r>
          </a:p>
          <a:p>
            <a:pPr>
              <a:spcBef>
                <a:spcPct val="50000"/>
              </a:spcBef>
            </a:pPr>
            <a:r>
              <a:rPr lang="en-US" altLang="en-US" sz="2000">
                <a:solidFill>
                  <a:srgbClr val="FFFFFF"/>
                </a:solidFill>
                <a:latin typeface="Calibri" panose="020F0502020204030204" pitchFamily="34" charset="0"/>
              </a:rPr>
              <a:t>  </a:t>
            </a:r>
          </a:p>
        </p:txBody>
      </p:sp>
      <p:pic>
        <p:nvPicPr>
          <p:cNvPr id="121858" name="Picture 2" descr="Picture 5.png">
            <a:extLst>
              <a:ext uri="{FF2B5EF4-FFF2-40B4-BE49-F238E27FC236}">
                <a16:creationId xmlns:a16="http://schemas.microsoft.com/office/drawing/2014/main" id="{B34C152C-959D-C047-B41D-3E10722E63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Line 5">
            <a:extLst>
              <a:ext uri="{FF2B5EF4-FFF2-40B4-BE49-F238E27FC236}">
                <a16:creationId xmlns:a16="http://schemas.microsoft.com/office/drawing/2014/main" id="{1B1D43DA-83FE-9C44-A4E3-CEEF3417D718}"/>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3906" name="Picture 4">
            <a:extLst>
              <a:ext uri="{FF2B5EF4-FFF2-40B4-BE49-F238E27FC236}">
                <a16:creationId xmlns:a16="http://schemas.microsoft.com/office/drawing/2014/main" id="{4573655D-54A6-694A-8783-F23DCB06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4EE1EF2-E5A3-E04F-BF04-5B008694FB0E}"/>
              </a:ext>
            </a:extLst>
          </p:cNvPr>
          <p:cNvSpPr txBox="1">
            <a:spLocks noChangeArrowheads="1"/>
          </p:cNvSpPr>
          <p:nvPr/>
        </p:nvSpPr>
        <p:spPr bwMode="auto">
          <a:xfrm>
            <a:off x="1676400" y="2362200"/>
            <a:ext cx="7162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buFont typeface="Calibri" panose="020F0502020204030204" pitchFamily="34" charset="0"/>
              <a:buAutoNum type="arabicPeriod"/>
            </a:pPr>
            <a:r>
              <a:rPr lang="en-US" altLang="en-US" sz="3600">
                <a:solidFill>
                  <a:srgbClr val="FFFFFF"/>
                </a:solidFill>
                <a:latin typeface="Calibri" panose="020F0502020204030204" pitchFamily="34" charset="0"/>
              </a:rPr>
              <a:t>Demonstrate writing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Teach composition &amp; planning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Allow oral rehearsal</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Short &amp; long sentences</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Connectives</a:t>
            </a:r>
          </a:p>
          <a:p>
            <a:endParaRPr lang="en-US" altLang="en-US" sz="3600">
              <a:solidFill>
                <a:srgbClr val="FFFFFF"/>
              </a:solidFill>
              <a:latin typeface="Calibri" panose="020F0502020204030204" pitchFamily="34" charset="0"/>
            </a:endParaRPr>
          </a:p>
        </p:txBody>
      </p:sp>
      <p:pic>
        <p:nvPicPr>
          <p:cNvPr id="123908" name="Picture 6" descr="Picture 5.png">
            <a:extLst>
              <a:ext uri="{FF2B5EF4-FFF2-40B4-BE49-F238E27FC236}">
                <a16:creationId xmlns:a16="http://schemas.microsoft.com/office/drawing/2014/main" id="{DA330FD5-38BB-7C47-86D1-F4E275CD5A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2940" y="3634478"/>
            <a:ext cx="7994848" cy="1752600"/>
          </a:xfrm>
        </p:spPr>
        <p:txBody>
          <a:bodyPr>
            <a:noAutofit/>
          </a:bodyPr>
          <a:lstStyle/>
          <a:p>
            <a:pPr eaLnBrk="1" hangingPunct="1">
              <a:spcBef>
                <a:spcPts val="0"/>
              </a:spcBef>
            </a:pPr>
            <a:r>
              <a:rPr lang="en-US" dirty="0">
                <a:solidFill>
                  <a:schemeClr val="bg2"/>
                </a:solidFill>
              </a:rPr>
              <a:t>Geoff Barton</a:t>
            </a:r>
          </a:p>
          <a:p>
            <a:pPr eaLnBrk="1" hangingPunct="1">
              <a:spcBef>
                <a:spcPts val="0"/>
              </a:spcBef>
            </a:pPr>
            <a:endParaRPr lang="en-US" sz="1200" dirty="0">
              <a:solidFill>
                <a:schemeClr val="bg2"/>
              </a:solidFill>
            </a:endParaRPr>
          </a:p>
          <a:p>
            <a:pPr eaLnBrk="1" hangingPunct="1">
              <a:spcBef>
                <a:spcPts val="0"/>
              </a:spcBef>
            </a:pPr>
            <a:r>
              <a:rPr lang="en-US" sz="2400" dirty="0">
                <a:ln>
                  <a:solidFill>
                    <a:schemeClr val="bg2"/>
                  </a:solidFill>
                </a:ln>
                <a:solidFill>
                  <a:schemeClr val="bg2"/>
                </a:solidFill>
              </a:rPr>
              <a:t>General Secretary</a:t>
            </a:r>
          </a:p>
          <a:p>
            <a:pPr eaLnBrk="1" hangingPunct="1">
              <a:spcBef>
                <a:spcPts val="0"/>
              </a:spcBef>
            </a:pPr>
            <a:r>
              <a:rPr lang="en-US" sz="2400" dirty="0">
                <a:ln>
                  <a:solidFill>
                    <a:schemeClr val="bg2"/>
                  </a:solidFill>
                </a:ln>
                <a:solidFill>
                  <a:schemeClr val="bg2"/>
                </a:solidFill>
              </a:rPr>
              <a:t>Association of School and College Leaders</a:t>
            </a:r>
          </a:p>
          <a:p>
            <a:pPr eaLnBrk="1" hangingPunct="1">
              <a:spcBef>
                <a:spcPts val="0"/>
              </a:spcBef>
            </a:pPr>
            <a:endParaRPr lang="en-US" sz="1000" dirty="0">
              <a:ln>
                <a:solidFill>
                  <a:schemeClr val="bg2"/>
                </a:solidFill>
              </a:ln>
              <a:solidFill>
                <a:schemeClr val="bg2"/>
              </a:solidFill>
            </a:endParaRPr>
          </a:p>
          <a:p>
            <a:pPr eaLnBrk="1" hangingPunct="1">
              <a:spcBef>
                <a:spcPts val="0"/>
              </a:spcBef>
            </a:pPr>
            <a:r>
              <a:rPr lang="en-US" sz="2400" dirty="0">
                <a:ln>
                  <a:solidFill>
                    <a:schemeClr val="bg2"/>
                  </a:solidFill>
                </a:ln>
                <a:solidFill>
                  <a:schemeClr val="bg2"/>
                </a:solidFill>
              </a:rPr>
              <a:t>Twitter @</a:t>
            </a:r>
            <a:r>
              <a:rPr lang="en-US" sz="2400" dirty="0" err="1">
                <a:ln>
                  <a:solidFill>
                    <a:schemeClr val="bg2"/>
                  </a:solidFill>
                </a:ln>
                <a:solidFill>
                  <a:schemeClr val="bg2"/>
                </a:solidFill>
              </a:rPr>
              <a:t>RealGeoffBarton</a:t>
            </a:r>
            <a:endParaRPr lang="en-US" sz="2400" dirty="0">
              <a:solidFill>
                <a:schemeClr val="bg2"/>
              </a:solidFill>
            </a:endParaRPr>
          </a:p>
        </p:txBody>
      </p:sp>
      <p:pic>
        <p:nvPicPr>
          <p:cNvPr id="7" name="Picture 6"/>
          <p:cNvPicPr>
            <a:picLocks noChangeAspect="1"/>
          </p:cNvPicPr>
          <p:nvPr/>
        </p:nvPicPr>
        <p:blipFill>
          <a:blip r:embed="rId2"/>
          <a:srcRect l="12114" t="6057" r="24228" b="12114"/>
          <a:stretch>
            <a:fillRect/>
          </a:stretch>
        </p:blipFill>
        <p:spPr>
          <a:xfrm>
            <a:off x="5693559" y="1588994"/>
            <a:ext cx="945906" cy="1150727"/>
          </a:xfrm>
          <a:prstGeom prst="rect">
            <a:avLst/>
          </a:prstGeom>
        </p:spPr>
      </p:pic>
      <p:sp>
        <p:nvSpPr>
          <p:cNvPr id="13" name="Right Triangle 12"/>
          <p:cNvSpPr/>
          <p:nvPr/>
        </p:nvSpPr>
        <p:spPr>
          <a:xfrm rot="20103949">
            <a:off x="6060844" y="2500543"/>
            <a:ext cx="762000" cy="398923"/>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Triangle 14"/>
          <p:cNvSpPr/>
          <p:nvPr/>
        </p:nvSpPr>
        <p:spPr>
          <a:xfrm rot="1050623">
            <a:off x="5028618" y="2376925"/>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Triangle 15"/>
          <p:cNvSpPr/>
          <p:nvPr/>
        </p:nvSpPr>
        <p:spPr>
          <a:xfrm rot="5400000">
            <a:off x="4249366" y="2548614"/>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a:off x="3200400" y="3336214"/>
            <a:ext cx="823162" cy="34357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3919811">
            <a:off x="5502196" y="1556686"/>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5674" y="5877272"/>
            <a:ext cx="8789381" cy="338554"/>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latin typeface="Calibri" charset="0"/>
              </a:rPr>
              <a:t>Download this presentation free at </a:t>
            </a:r>
            <a:r>
              <a:rPr lang="en-US" sz="1600" dirty="0">
                <a:solidFill>
                  <a:srgbClr val="FFFFFF"/>
                </a:solidFill>
                <a:latin typeface="Calibri" charset="0"/>
                <a:hlinkClick r:id="rId3"/>
              </a:rPr>
              <a:t>www.geoffbarton.co.uk</a:t>
            </a:r>
            <a:r>
              <a:rPr lang="en-US" sz="1600" dirty="0">
                <a:solidFill>
                  <a:srgbClr val="FFFFFF"/>
                </a:solidFill>
                <a:latin typeface="Calibri" charset="0"/>
              </a:rPr>
              <a:t> (number 155)</a:t>
            </a:r>
          </a:p>
        </p:txBody>
      </p: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ight Triangle 22">
            <a:extLst>
              <a:ext uri="{FF2B5EF4-FFF2-40B4-BE49-F238E27FC236}">
                <a16:creationId xmlns:a16="http://schemas.microsoft.com/office/drawing/2014/main" id="{754418CB-CE41-7F44-9938-CC9C50A13511}"/>
              </a:ext>
            </a:extLst>
          </p:cNvPr>
          <p:cNvSpPr/>
          <p:nvPr/>
        </p:nvSpPr>
        <p:spPr>
          <a:xfrm rot="20242676">
            <a:off x="5468114" y="2605886"/>
            <a:ext cx="603709" cy="5300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a:extLst>
              <a:ext uri="{FF2B5EF4-FFF2-40B4-BE49-F238E27FC236}">
                <a16:creationId xmlns:a16="http://schemas.microsoft.com/office/drawing/2014/main" id="{1989D3D8-6BB2-944C-B4F1-57CE20724D00}"/>
              </a:ext>
            </a:extLst>
          </p:cNvPr>
          <p:cNvSpPr/>
          <p:nvPr/>
        </p:nvSpPr>
        <p:spPr>
          <a:xfrm rot="20048164">
            <a:off x="5613634" y="2329595"/>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103099" y="1765531"/>
            <a:ext cx="9144000" cy="1470025"/>
          </a:xfrm>
        </p:spPr>
        <p:txBody>
          <a:bodyPr/>
          <a:lstStyle/>
          <a:p>
            <a:r>
              <a:rPr lang="en-US" dirty="0">
                <a:solidFill>
                  <a:schemeClr val="bg1"/>
                </a:solidFill>
              </a:rPr>
              <a:t>Leading Whole-School         </a:t>
            </a:r>
            <a:r>
              <a:rPr lang="en-US" dirty="0" err="1">
                <a:solidFill>
                  <a:schemeClr val="bg1"/>
                </a:solidFill>
              </a:rPr>
              <a:t>iteracy</a:t>
            </a:r>
            <a:r>
              <a:rPr lang="en-US" dirty="0">
                <a:solidFill>
                  <a:schemeClr val="bg1"/>
                </a:solidFill>
              </a:rPr>
              <a:t>:</a:t>
            </a:r>
            <a:br>
              <a:rPr lang="en-US" dirty="0">
                <a:solidFill>
                  <a:schemeClr val="bg1"/>
                </a:solidFill>
              </a:rPr>
            </a:br>
            <a:r>
              <a:rPr lang="en-US" dirty="0">
                <a:solidFill>
                  <a:schemeClr val="bg1"/>
                </a:solidFill>
              </a:rPr>
              <a:t>The Essentials</a:t>
            </a:r>
          </a:p>
        </p:txBody>
      </p:sp>
      <p:cxnSp>
        <p:nvCxnSpPr>
          <p:cNvPr id="5" name="Straight Connector 4"/>
          <p:cNvCxnSpPr/>
          <p:nvPr/>
        </p:nvCxnSpPr>
        <p:spPr>
          <a:xfrm>
            <a:off x="472857" y="2500544"/>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69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25227D-2539-6C41-B0FF-016A3702CEB7}"/>
              </a:ext>
            </a:extLst>
          </p:cNvPr>
          <p:cNvPicPr>
            <a:picLocks noChangeAspect="1"/>
          </p:cNvPicPr>
          <p:nvPr/>
        </p:nvPicPr>
        <p:blipFill>
          <a:blip r:embed="rId2"/>
          <a:stretch>
            <a:fillRect/>
          </a:stretch>
        </p:blipFill>
        <p:spPr>
          <a:xfrm>
            <a:off x="223392" y="188639"/>
            <a:ext cx="8669088" cy="6459761"/>
          </a:xfrm>
          <a:prstGeom prst="rect">
            <a:avLst/>
          </a:prstGeom>
        </p:spPr>
      </p:pic>
    </p:spTree>
    <p:extLst>
      <p:ext uri="{BB962C8B-B14F-4D97-AF65-F5344CB8AC3E}">
        <p14:creationId xmlns:p14="http://schemas.microsoft.com/office/powerpoint/2010/main" val="1403827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4A32-8548-FA45-BF16-D211B847243B}"/>
              </a:ext>
            </a:extLst>
          </p:cNvPr>
          <p:cNvSpPr txBox="1"/>
          <p:nvPr/>
        </p:nvSpPr>
        <p:spPr>
          <a:xfrm>
            <a:off x="755576" y="620688"/>
            <a:ext cx="7837715" cy="5632311"/>
          </a:xfrm>
          <a:prstGeom prst="rect">
            <a:avLst/>
          </a:prstGeom>
          <a:noFill/>
        </p:spPr>
        <p:txBody>
          <a:bodyPr wrap="square" rtlCol="0">
            <a:spAutoFit/>
          </a:bodyPr>
          <a:lstStyle/>
          <a:p>
            <a:r>
              <a:rPr lang="en-GB" sz="2400" dirty="0">
                <a:solidFill>
                  <a:schemeClr val="bg1"/>
                </a:solidFill>
              </a:rPr>
              <a:t>‘Teaching has always been a demanding job. But over the past 15 years, there has been one significant change. </a:t>
            </a:r>
          </a:p>
          <a:p>
            <a:endParaRPr lang="en-GB" sz="2400" dirty="0">
              <a:solidFill>
                <a:schemeClr val="bg1"/>
              </a:solidFill>
            </a:endParaRPr>
          </a:p>
          <a:p>
            <a:r>
              <a:rPr lang="en-GB" sz="2400" dirty="0">
                <a:solidFill>
                  <a:schemeClr val="bg1"/>
                </a:solidFill>
              </a:rPr>
              <a:t>Today, teaching is no longer a private endeavour that takes place in a classroom. Now teachers are required to create a paper trail that proves learning has happened, for people who were not present in the room at the time. </a:t>
            </a:r>
          </a:p>
          <a:p>
            <a:endParaRPr lang="en-GB" sz="2400" dirty="0">
              <a:solidFill>
                <a:schemeClr val="bg1"/>
              </a:solidFill>
            </a:endParaRPr>
          </a:p>
          <a:p>
            <a:r>
              <a:rPr lang="en-GB" sz="2400" dirty="0">
                <a:solidFill>
                  <a:schemeClr val="bg1"/>
                </a:solidFill>
              </a:rPr>
              <a:t>This audit culture means that, in many schools, the teacher no longer is able to decide how to prepare and deliver lessons, mark pupils’ work, and assess and record learning.’</a:t>
            </a:r>
          </a:p>
          <a:p>
            <a:endParaRPr lang="en-US" sz="2400" dirty="0">
              <a:solidFill>
                <a:schemeClr val="bg1"/>
              </a:solidFill>
            </a:endParaRPr>
          </a:p>
        </p:txBody>
      </p:sp>
    </p:spTree>
    <p:extLst>
      <p:ext uri="{BB962C8B-B14F-4D97-AF65-F5344CB8AC3E}">
        <p14:creationId xmlns:p14="http://schemas.microsoft.com/office/powerpoint/2010/main" val="355426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108391">
            <a:off x="3398167" y="1755811"/>
            <a:ext cx="2455700" cy="3403600"/>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1</a:t>
            </a:r>
          </a:p>
        </p:txBody>
      </p:sp>
    </p:spTree>
    <p:extLst>
      <p:ext uri="{BB962C8B-B14F-4D97-AF65-F5344CB8AC3E}">
        <p14:creationId xmlns:p14="http://schemas.microsoft.com/office/powerpoint/2010/main" val="2153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21059</TotalTime>
  <Words>1513</Words>
  <Application>Microsoft Macintosh PowerPoint</Application>
  <PresentationFormat>On-screen Show (4:3)</PresentationFormat>
  <Paragraphs>159</Paragraphs>
  <Slides>62</Slides>
  <Notes>21</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62</vt:i4>
      </vt:variant>
    </vt:vector>
  </HeadingPairs>
  <TitlesOfParts>
    <vt:vector size="77" baseType="lpstr">
      <vt:lpstr>ＭＳ Ｐゴシック</vt:lpstr>
      <vt:lpstr>Arial</vt:lpstr>
      <vt:lpstr>Calibri</vt:lpstr>
      <vt:lpstr>Chalkduster</vt:lpstr>
      <vt:lpstr>Comic Sans MS</vt:lpstr>
      <vt:lpstr>Helvetica</vt:lpstr>
      <vt:lpstr>Helvetica Neue</vt:lpstr>
      <vt:lpstr>Tahoma</vt:lpstr>
      <vt:lpstr>Times</vt:lpstr>
      <vt:lpstr>Verdana</vt:lpstr>
      <vt:lpstr>Office Theme</vt:lpstr>
      <vt:lpstr>2_Office Theme</vt:lpstr>
      <vt:lpstr>3_Office Theme</vt:lpstr>
      <vt:lpstr>4_Office Theme</vt:lpstr>
      <vt:lpstr>Document</vt:lpstr>
      <vt:lpstr>Leading Whole-School         iteracy: The Essentials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 Whole-School         iteracy: The Essentials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the Twenty-First Century</dc:title>
  <dc:creator>Geoff Barton</dc:creator>
  <cp:lastModifiedBy>Geoff Barton</cp:lastModifiedBy>
  <cp:revision>208</cp:revision>
  <dcterms:created xsi:type="dcterms:W3CDTF">2011-09-30T06:30:16Z</dcterms:created>
  <dcterms:modified xsi:type="dcterms:W3CDTF">2018-04-24T04:06:41Z</dcterms:modified>
</cp:coreProperties>
</file>