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  <p:sldMasterId id="2147483672" r:id="rId4"/>
  </p:sldMasterIdLst>
  <p:notesMasterIdLst>
    <p:notesMasterId r:id="rId38"/>
  </p:notesMasterIdLst>
  <p:sldIdLst>
    <p:sldId id="1005" r:id="rId5"/>
    <p:sldId id="987" r:id="rId6"/>
    <p:sldId id="988" r:id="rId7"/>
    <p:sldId id="990" r:id="rId8"/>
    <p:sldId id="586" r:id="rId9"/>
    <p:sldId id="978" r:id="rId10"/>
    <p:sldId id="983" r:id="rId11"/>
    <p:sldId id="977" r:id="rId12"/>
    <p:sldId id="324" r:id="rId13"/>
    <p:sldId id="326" r:id="rId14"/>
    <p:sldId id="954" r:id="rId15"/>
    <p:sldId id="956" r:id="rId16"/>
    <p:sldId id="269" r:id="rId17"/>
    <p:sldId id="984" r:id="rId18"/>
    <p:sldId id="985" r:id="rId19"/>
    <p:sldId id="991" r:id="rId20"/>
    <p:sldId id="992" r:id="rId21"/>
    <p:sldId id="993" r:id="rId22"/>
    <p:sldId id="994" r:id="rId23"/>
    <p:sldId id="995" r:id="rId24"/>
    <p:sldId id="868" r:id="rId25"/>
    <p:sldId id="996" r:id="rId26"/>
    <p:sldId id="997" r:id="rId27"/>
    <p:sldId id="981" r:id="rId28"/>
    <p:sldId id="998" r:id="rId29"/>
    <p:sldId id="999" r:id="rId30"/>
    <p:sldId id="1001" r:id="rId31"/>
    <p:sldId id="1004" r:id="rId32"/>
    <p:sldId id="933" r:id="rId33"/>
    <p:sldId id="1000" r:id="rId34"/>
    <p:sldId id="366" r:id="rId35"/>
    <p:sldId id="1006" r:id="rId36"/>
    <p:sldId id="1003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80F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2"/>
    <p:restoredTop sz="94708"/>
  </p:normalViewPr>
  <p:slideViewPr>
    <p:cSldViewPr snapToObjects="1">
      <p:cViewPr varScale="1">
        <p:scale>
          <a:sx n="88" d="100"/>
          <a:sy n="88" d="100"/>
        </p:scale>
        <p:origin x="4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EB6C0514-59F6-8C41-AA9E-DBBF20A05154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29D98033-837C-2643-A54C-3C1F5F76F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52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36B971D7-CF1D-484A-92EB-94B094926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B1717EC2-A5CE-D549-9C5E-809884BEF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5EE381DC-B078-E045-A218-01A2298DA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9CE9ECA-8054-A146-A5DF-F55F827E3C5C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61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B8BFE71-235A-CA42-BE16-9870F2EEC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6C8D47F-8CF3-2B47-BAC8-78F26B198118}" type="slidenum">
              <a:rPr lang="en-US" altLang="en-US" sz="1200">
                <a:latin typeface="Arial" panose="020B0604020202020204" pitchFamily="34" charset="0"/>
              </a:rPr>
              <a:pPr/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DE72FB2-D362-7C4C-A6D5-210E1C589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B7A94E5-AADD-F344-A104-B42614E8C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42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B8BFE71-235A-CA42-BE16-9870F2EEC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6C8D47F-8CF3-2B47-BAC8-78F26B198118}" type="slidenum">
              <a:rPr lang="en-US" altLang="en-US" sz="120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DE72FB2-D362-7C4C-A6D5-210E1C589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B7A94E5-AADD-F344-A104-B42614E8C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99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B8DC55-4AA3-EB48-9E92-15485D5CC4D1}" type="slidenum">
              <a:rPr lang="en-US"/>
              <a:pPr/>
              <a:t>27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5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B8DC55-4AA3-EB48-9E92-15485D5CC4D1}" type="slidenum">
              <a:rPr lang="en-US"/>
              <a:pPr/>
              <a:t>28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13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B8DC55-4AA3-EB48-9E92-15485D5CC4D1}" type="slidenum">
              <a:rPr lang="en-US"/>
              <a:pPr/>
              <a:t>29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0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B8DC55-4AA3-EB48-9E92-15485D5CC4D1}" type="slidenum">
              <a:rPr lang="en-US"/>
              <a:pPr/>
              <a:t>30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1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E0B4C892-E98B-3444-A7AA-D24B3DF88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2966C39-FC97-DC40-8E59-3971DB6EF8AF}" type="slidenum">
              <a:rPr lang="en-US" altLang="en-US" sz="1200">
                <a:latin typeface="Arial" panose="020B0604020202020204" pitchFamily="34" charset="0"/>
              </a:rPr>
              <a:pPr/>
              <a:t>31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B2AD8FA3-1926-A84A-8054-1074B499A4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B817E5A8-D71A-AD43-9724-3D5B7C29F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66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E0B4C892-E98B-3444-A7AA-D24B3DF88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2966C39-FC97-DC40-8E59-3971DB6EF8AF}" type="slidenum">
              <a:rPr lang="en-US" altLang="en-US" sz="1200">
                <a:latin typeface="Arial" panose="020B0604020202020204" pitchFamily="34" charset="0"/>
              </a:rPr>
              <a:pPr/>
              <a:t>32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B2AD8FA3-1926-A84A-8054-1074B499A4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B817E5A8-D71A-AD43-9724-3D5B7C29F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90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eachingleaders.org.uk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eachingleaders.org.uk/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eachingleaders.org.uk/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730B-05AD-374A-940A-34BAECE5D919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5A9D-8753-1448-B69E-5FCEF25B3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D6D28-1760-294A-8E71-34E352B62639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949B-194D-6348-AD10-7AD758935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CCCE-D21B-E64C-83AE-1B1B42309679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6A08C-09F7-C048-9E0F-B7C386405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8333" r="8516" b="11151"/>
          <a:stretch/>
        </p:blipFill>
        <p:spPr>
          <a:xfrm>
            <a:off x="1262617" y="58323"/>
            <a:ext cx="6618787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36866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9"/>
            <a:ext cx="8229600" cy="48005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4F5B"/>
                </a:solidFill>
              </a:defRPr>
            </a:lvl1pPr>
            <a:lvl2pPr>
              <a:defRPr sz="1600">
                <a:solidFill>
                  <a:srgbClr val="3D4F5B"/>
                </a:solidFill>
              </a:defRPr>
            </a:lvl2pPr>
            <a:lvl3pPr>
              <a:defRPr sz="1200">
                <a:solidFill>
                  <a:srgbClr val="3D4F5B"/>
                </a:solidFill>
              </a:defRPr>
            </a:lvl3pPr>
            <a:lvl4pPr>
              <a:defRPr sz="1200">
                <a:solidFill>
                  <a:srgbClr val="3D4F5B"/>
                </a:solidFill>
              </a:defRPr>
            </a:lvl4pPr>
            <a:lvl5pPr>
              <a:defRPr sz="1200">
                <a:solidFill>
                  <a:srgbClr val="3D4F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04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163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297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id:image001.gif@01C986B6.F9CEA890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r="782" b="80707"/>
          <a:stretch>
            <a:fillRect/>
          </a:stretch>
        </p:blipFill>
        <p:spPr bwMode="auto">
          <a:xfrm>
            <a:off x="0" y="6115072"/>
            <a:ext cx="9072530" cy="17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L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406" y="142861"/>
            <a:ext cx="2857520" cy="4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6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8333" r="8516" b="11151"/>
          <a:stretch/>
        </p:blipFill>
        <p:spPr>
          <a:xfrm>
            <a:off x="1262615" y="58322"/>
            <a:ext cx="6618787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36866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7"/>
            <a:ext cx="8229600" cy="48005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4F5B"/>
                </a:solidFill>
              </a:defRPr>
            </a:lvl1pPr>
            <a:lvl2pPr>
              <a:defRPr sz="1600">
                <a:solidFill>
                  <a:srgbClr val="3D4F5B"/>
                </a:solidFill>
              </a:defRPr>
            </a:lvl2pPr>
            <a:lvl3pPr>
              <a:defRPr sz="1200">
                <a:solidFill>
                  <a:srgbClr val="3D4F5B"/>
                </a:solidFill>
              </a:defRPr>
            </a:lvl3pPr>
            <a:lvl4pPr>
              <a:defRPr sz="1200">
                <a:solidFill>
                  <a:srgbClr val="3D4F5B"/>
                </a:solidFill>
              </a:defRPr>
            </a:lvl4pPr>
            <a:lvl5pPr>
              <a:defRPr sz="1200">
                <a:solidFill>
                  <a:srgbClr val="3D4F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04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16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E4A4-6BE3-EC4B-B419-516B0278AC07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BD87-A148-C642-A017-DFC1EAA16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297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id:image001.gif@01C986B6.F9CEA890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r="782" b="80707"/>
          <a:stretch>
            <a:fillRect/>
          </a:stretch>
        </p:blipFill>
        <p:spPr bwMode="auto">
          <a:xfrm>
            <a:off x="0" y="6115072"/>
            <a:ext cx="9072530" cy="17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L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406" y="142859"/>
            <a:ext cx="2857520" cy="4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6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8333" r="8516" b="11151"/>
          <a:stretch/>
        </p:blipFill>
        <p:spPr>
          <a:xfrm>
            <a:off x="1262611" y="58319"/>
            <a:ext cx="6618787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5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36866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5"/>
            <a:ext cx="8229600" cy="48005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4F5B"/>
                </a:solidFill>
              </a:defRPr>
            </a:lvl1pPr>
            <a:lvl2pPr>
              <a:defRPr sz="1600">
                <a:solidFill>
                  <a:srgbClr val="3D4F5B"/>
                </a:solidFill>
              </a:defRPr>
            </a:lvl2pPr>
            <a:lvl3pPr>
              <a:defRPr sz="1200">
                <a:solidFill>
                  <a:srgbClr val="3D4F5B"/>
                </a:solidFill>
              </a:defRPr>
            </a:lvl3pPr>
            <a:lvl4pPr>
              <a:defRPr sz="1200">
                <a:solidFill>
                  <a:srgbClr val="3D4F5B"/>
                </a:solidFill>
              </a:defRPr>
            </a:lvl4pPr>
            <a:lvl5pPr>
              <a:defRPr sz="1200">
                <a:solidFill>
                  <a:srgbClr val="3D4F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0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163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6491064" cy="7032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297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id:image001.gif@01C986B6.F9CEA890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r="782" b="80707"/>
          <a:stretch>
            <a:fillRect/>
          </a:stretch>
        </p:blipFill>
        <p:spPr bwMode="auto">
          <a:xfrm>
            <a:off x="0" y="6115072"/>
            <a:ext cx="9072530" cy="17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L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406" y="142857"/>
            <a:ext cx="2857520" cy="4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D0B0-737B-B741-9A6B-5FD00FF1068E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EC67-4393-124A-AC4E-A2551D98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FC6D-9763-7B45-AA0D-6871D3A619B4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7D4F-1B46-3746-957B-BCFEAFB8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44935-0FC9-0043-A1E3-F05344F8399C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599B-5D06-F642-9DDE-753504DC1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8FD6-D987-4E42-8FBE-1034DBBE85D6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EB6EE-CD69-2C4E-9424-4B23E0213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E0869-CCAC-5E4C-98E0-C7A0238D43E1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FCB25-FA31-7F41-ABF9-621AF4860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300CA-E39F-8F4E-AEB6-EEB16842A219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78A7-1367-2B4B-9FE8-377FF7DA0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B272-E944-E944-B9AD-EDD861A6BDAA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A90CF-5262-124C-B531-34E4513E8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tx2"/>
            </a:gs>
            <a:gs pos="0">
              <a:srgbClr val="03080F"/>
            </a:gs>
            <a:gs pos="77000">
              <a:srgbClr val="03080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6C7E0FA-D803-6245-994C-38D7B196184B}" type="datetime1">
              <a:rPr lang="en-US"/>
              <a:pPr>
                <a:defRPr/>
              </a:pPr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511AF8B-733C-CA45-A62A-FCEC9829E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8000">
              <a:schemeClr val="tx2"/>
            </a:gs>
            <a:gs pos="0">
              <a:srgbClr val="03080F"/>
            </a:gs>
            <a:gs pos="77000">
              <a:srgbClr val="03080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94" y="6372629"/>
            <a:ext cx="846807" cy="396824"/>
          </a:xfrm>
          <a:prstGeom prst="rect">
            <a:avLst/>
          </a:prstGeom>
        </p:spPr>
      </p:pic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476682" y="287317"/>
            <a:ext cx="6347599" cy="70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Headline (Arial 26)</a:t>
            </a:r>
            <a:endParaRPr 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1500166" y="64166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latin typeface="Helvetica Neue"/>
                <a:ea typeface="+mn-ea"/>
                <a:cs typeface="+mn-cs"/>
              </a:rPr>
              <a:t>TL Residential</a:t>
            </a: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476672" y="64166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Helvetica Neue"/>
                <a:ea typeface="+mn-ea"/>
                <a:cs typeface="Helvetica Neue"/>
              </a:rPr>
              <a:t>August 2016</a:t>
            </a:r>
            <a:endParaRPr lang="en-GB" sz="1000" dirty="0">
              <a:latin typeface="Helvetica Neue"/>
              <a:ea typeface="+mn-ea"/>
              <a:cs typeface="Helvetica Neue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400" y="6172203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7712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1146227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40258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4"/>
          <p:cNvSpPr txBox="1">
            <a:spLocks/>
          </p:cNvSpPr>
          <p:nvPr/>
        </p:nvSpPr>
        <p:spPr>
          <a:xfrm>
            <a:off x="2843809" y="6418420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latin typeface="Helvetica" pitchFamily="34" charset="0"/>
                <a:ea typeface="+mn-ea"/>
                <a:cs typeface="+mn-cs"/>
              </a:rPr>
              <a:t>#tlfp16</a:t>
            </a:r>
            <a:endParaRPr lang="en-GB" sz="1200" dirty="0"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6205205"/>
            <a:ext cx="2382608" cy="609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1" y="6357325"/>
            <a:ext cx="846807" cy="396824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3788556" y="6403116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2999A5"/>
                </a:solidFill>
                <a:latin typeface="Helvetica" pitchFamily="34" charset="0"/>
              </a:rPr>
              <a:t>#tlpp15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26" y="308661"/>
            <a:ext cx="1768538" cy="6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600" b="0" i="0" kern="1200" baseline="0">
          <a:solidFill>
            <a:srgbClr val="009AA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i="0" kern="1200">
          <a:solidFill>
            <a:srgbClr val="3D4F5B"/>
          </a:solidFill>
          <a:latin typeface="Helvetica Neue"/>
          <a:ea typeface="+mn-ea"/>
          <a:cs typeface="Helvetica Neu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kern="1200">
          <a:solidFill>
            <a:srgbClr val="3D4F5B"/>
          </a:solidFill>
          <a:latin typeface="Helvetica Neue"/>
          <a:ea typeface="+mn-ea"/>
          <a:cs typeface="Helvetica Neu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8000">
              <a:schemeClr val="tx2"/>
            </a:gs>
            <a:gs pos="0">
              <a:srgbClr val="03080F"/>
            </a:gs>
            <a:gs pos="77000">
              <a:srgbClr val="03080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92" y="6372629"/>
            <a:ext cx="846807" cy="396824"/>
          </a:xfrm>
          <a:prstGeom prst="rect">
            <a:avLst/>
          </a:prstGeom>
        </p:spPr>
      </p:pic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476682" y="287317"/>
            <a:ext cx="6347599" cy="70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Headline (Arial 26)</a:t>
            </a:r>
            <a:endParaRPr 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1500166" y="64166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latin typeface="Helvetica Neue"/>
                <a:ea typeface="+mn-ea"/>
                <a:cs typeface="+mn-cs"/>
              </a:rPr>
              <a:t>TL Residential</a:t>
            </a: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476672" y="64166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Helvetica Neue"/>
                <a:ea typeface="+mn-ea"/>
                <a:cs typeface="Helvetica Neue"/>
              </a:rPr>
              <a:t>August 2016</a:t>
            </a:r>
            <a:endParaRPr lang="en-GB" sz="1000" dirty="0">
              <a:latin typeface="Helvetica Neue"/>
              <a:ea typeface="+mn-ea"/>
              <a:cs typeface="Helvetica Neue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400" y="6172203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7712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1146227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40258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4"/>
          <p:cNvSpPr txBox="1">
            <a:spLocks/>
          </p:cNvSpPr>
          <p:nvPr/>
        </p:nvSpPr>
        <p:spPr>
          <a:xfrm>
            <a:off x="2843809" y="6418418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latin typeface="Helvetica" pitchFamily="34" charset="0"/>
                <a:ea typeface="+mn-ea"/>
                <a:cs typeface="+mn-cs"/>
              </a:rPr>
              <a:t>#tlfp16</a:t>
            </a:r>
            <a:endParaRPr lang="en-GB" sz="1200" dirty="0"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6205205"/>
            <a:ext cx="2382608" cy="609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39" y="6357325"/>
            <a:ext cx="846807" cy="396824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3788556" y="6403114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2999A5"/>
                </a:solidFill>
                <a:latin typeface="Helvetica" pitchFamily="34" charset="0"/>
              </a:rPr>
              <a:t>#tlpp15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26" y="308660"/>
            <a:ext cx="1768538" cy="6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600" b="0" i="0" kern="1200" baseline="0">
          <a:solidFill>
            <a:srgbClr val="009AA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i="0" kern="1200">
          <a:solidFill>
            <a:srgbClr val="3D4F5B"/>
          </a:solidFill>
          <a:latin typeface="Helvetica Neue"/>
          <a:ea typeface="+mn-ea"/>
          <a:cs typeface="Helvetica Neu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kern="1200">
          <a:solidFill>
            <a:srgbClr val="3D4F5B"/>
          </a:solidFill>
          <a:latin typeface="Helvetica Neue"/>
          <a:ea typeface="+mn-ea"/>
          <a:cs typeface="Helvetica Neu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8000">
              <a:schemeClr val="tx2"/>
            </a:gs>
            <a:gs pos="0">
              <a:srgbClr val="03080F"/>
            </a:gs>
            <a:gs pos="77000">
              <a:srgbClr val="03080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88" y="6372629"/>
            <a:ext cx="846807" cy="396824"/>
          </a:xfrm>
          <a:prstGeom prst="rect">
            <a:avLst/>
          </a:prstGeom>
        </p:spPr>
      </p:pic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476678" y="287317"/>
            <a:ext cx="6347599" cy="70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Headline (Arial 26)</a:t>
            </a:r>
            <a:endParaRPr 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1500166" y="64166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latin typeface="Helvetica Neue"/>
                <a:ea typeface="+mn-ea"/>
                <a:cs typeface="+mn-cs"/>
              </a:rPr>
              <a:t>TL Residential</a:t>
            </a: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476672" y="64166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Helvetica Neue"/>
                <a:ea typeface="+mn-ea"/>
                <a:cs typeface="Helvetica Neue"/>
              </a:rPr>
              <a:t>August 2016</a:t>
            </a:r>
            <a:endParaRPr lang="en-GB" sz="1000" dirty="0">
              <a:latin typeface="Helvetica Neue"/>
              <a:ea typeface="+mn-ea"/>
              <a:cs typeface="Helvetica Neue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400" y="6172203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7712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1146227"/>
            <a:ext cx="8153400" cy="1588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402582" y="6581002"/>
            <a:ext cx="304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4"/>
          <p:cNvSpPr txBox="1">
            <a:spLocks/>
          </p:cNvSpPr>
          <p:nvPr/>
        </p:nvSpPr>
        <p:spPr>
          <a:xfrm>
            <a:off x="2843809" y="6418416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>
                <a:solidFill>
                  <a:srgbClr val="2999A5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latin typeface="Helvetica" pitchFamily="34" charset="0"/>
                <a:ea typeface="+mn-ea"/>
                <a:cs typeface="+mn-cs"/>
              </a:rPr>
              <a:t>#tlfp16</a:t>
            </a:r>
            <a:endParaRPr lang="en-GB" sz="1200" dirty="0"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6205205"/>
            <a:ext cx="2382608" cy="609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35" y="6357325"/>
            <a:ext cx="846807" cy="396824"/>
          </a:xfrm>
          <a:prstGeom prst="rect">
            <a:avLst/>
          </a:prstGeom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3788556" y="6403112"/>
            <a:ext cx="720080" cy="317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2999A5"/>
                </a:solidFill>
                <a:latin typeface="Helvetica" pitchFamily="34" charset="0"/>
              </a:rPr>
              <a:t>#tlpp15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26" y="308657"/>
            <a:ext cx="1768538" cy="6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600" b="0" i="0" kern="1200" baseline="0">
          <a:solidFill>
            <a:srgbClr val="009AA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i="0" kern="1200">
          <a:solidFill>
            <a:srgbClr val="3D4F5B"/>
          </a:solidFill>
          <a:latin typeface="Helvetica Neue"/>
          <a:ea typeface="+mn-ea"/>
          <a:cs typeface="Helvetica Neu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kern="1200">
          <a:solidFill>
            <a:srgbClr val="3D4F5B"/>
          </a:solidFill>
          <a:latin typeface="Helvetica Neue"/>
          <a:ea typeface="+mn-ea"/>
          <a:cs typeface="Helvetica Neu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b="0" i="0" kern="1200">
          <a:solidFill>
            <a:srgbClr val="3D4F5B"/>
          </a:solidFill>
          <a:latin typeface="Helvetica Neue"/>
          <a:ea typeface="+mn-ea"/>
          <a:cs typeface="Helvetica Neu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91323" y="1772816"/>
            <a:ext cx="92525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Literacy Impact:</a:t>
            </a: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Maximising</a:t>
            </a:r>
            <a:r>
              <a:rPr lang="en-US" sz="4000" dirty="0">
                <a:solidFill>
                  <a:schemeClr val="bg1"/>
                </a:solidFill>
              </a:rPr>
              <a:t> KS2 to KS3 Transitions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17674-C108-A044-82B0-A5684D1AAEA2}"/>
              </a:ext>
            </a:extLst>
          </p:cNvPr>
          <p:cNvSpPr txBox="1"/>
          <p:nvPr/>
        </p:nvSpPr>
        <p:spPr>
          <a:xfrm>
            <a:off x="6063" y="3645024"/>
            <a:ext cx="9252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Geoff Barton,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General Secretary,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Association of School &amp; College Leaders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DA1F5-5664-504D-9DC8-10049B39435A}"/>
              </a:ext>
            </a:extLst>
          </p:cNvPr>
          <p:cNvSpPr txBox="1"/>
          <p:nvPr/>
        </p:nvSpPr>
        <p:spPr>
          <a:xfrm>
            <a:off x="6063" y="6165304"/>
            <a:ext cx="925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Download this presentation free at </a:t>
            </a:r>
            <a:r>
              <a:rPr lang="en-US" sz="2000" dirty="0" err="1">
                <a:solidFill>
                  <a:schemeClr val="bg1"/>
                </a:solidFill>
              </a:rPr>
              <a:t>geoffbarton.co.uk</a:t>
            </a:r>
            <a:r>
              <a:rPr lang="en-US" sz="2000" dirty="0">
                <a:solidFill>
                  <a:schemeClr val="bg1"/>
                </a:solidFill>
              </a:rPr>
              <a:t>/teacher-resources (156)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FC9DF7-6DF3-704E-8D1A-C259A5840F87}"/>
              </a:ext>
            </a:extLst>
          </p:cNvPr>
          <p:cNvCxnSpPr/>
          <p:nvPr/>
        </p:nvCxnSpPr>
        <p:spPr>
          <a:xfrm>
            <a:off x="611560" y="3429000"/>
            <a:ext cx="78488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8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5-08 at 06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2999835" cy="427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1435" y="1051063"/>
            <a:ext cx="4953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chemeClr val="bg1"/>
                </a:solidFill>
              </a:rPr>
              <a:t>Teaching is about sensitivity and adaptation. Things that work one day may not work the next day. </a:t>
            </a:r>
          </a:p>
          <a:p>
            <a:endParaRPr lang="en-GB" sz="2700" dirty="0">
              <a:solidFill>
                <a:schemeClr val="bg1"/>
              </a:solidFill>
            </a:endParaRPr>
          </a:p>
          <a:p>
            <a:r>
              <a:rPr lang="en-GB" sz="2700" dirty="0">
                <a:solidFill>
                  <a:schemeClr val="bg1"/>
                </a:solidFill>
              </a:rPr>
              <a:t>In order to navigate the complexity of the circumstances in which a teacher works, it is not possible just to follow a recipe. As a teacher, you make adaptations.  You must. 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25227D-2539-6C41-B0FF-016A3702C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309048" cy="61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44A32-8548-FA45-BF16-D211B847243B}"/>
              </a:ext>
            </a:extLst>
          </p:cNvPr>
          <p:cNvSpPr txBox="1"/>
          <p:nvPr/>
        </p:nvSpPr>
        <p:spPr>
          <a:xfrm>
            <a:off x="755576" y="620688"/>
            <a:ext cx="78377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‘Teaching has always been a demanding job. But over the past 15 years, there has been one significant change.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Today, teaching is no longer a private endeavour that takes place in a classroom. Now teachers are required to create a paper trail that proves learning has happened, for people who were not present in the room at the time.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This audit culture means that, in many schools, the teacher no longer is able to decide how to prepare and deliver lessons, mark pupils’ work, and assess and record learning.’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6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67" r="16812" b="6829"/>
          <a:stretch/>
        </p:blipFill>
        <p:spPr>
          <a:xfrm>
            <a:off x="683568" y="789206"/>
            <a:ext cx="3384376" cy="50880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5976" y="6206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A: ‘Too often the argument for reading is made by those who have spent their lives as insiders; the pleasures of solitary reading are so obvious, the value of reading so self-evident, that we fail to appreciate how utterly strange reading is to the outsider’ </a:t>
            </a:r>
            <a:endParaRPr lang="en-US" sz="24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ED7826-9A89-CA42-B625-BFDC7CE6AB33}"/>
              </a:ext>
            </a:extLst>
          </p:cNvPr>
          <p:cNvSpPr/>
          <p:nvPr/>
        </p:nvSpPr>
        <p:spPr>
          <a:xfrm>
            <a:off x="4355976" y="45091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B: “I guess people who read all the time must get something out of it that I haven’t experienced”</a:t>
            </a:r>
          </a:p>
        </p:txBody>
      </p:sp>
    </p:spTree>
    <p:extLst>
      <p:ext uri="{BB962C8B-B14F-4D97-AF65-F5344CB8AC3E}">
        <p14:creationId xmlns:p14="http://schemas.microsoft.com/office/powerpoint/2010/main" val="15969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636912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Trouble with Transitions</a:t>
            </a:r>
          </a:p>
        </p:txBody>
      </p:sp>
    </p:spTree>
    <p:extLst>
      <p:ext uri="{BB962C8B-B14F-4D97-AF65-F5344CB8AC3E}">
        <p14:creationId xmlns:p14="http://schemas.microsoft.com/office/powerpoint/2010/main" val="296704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1844824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KS2 → KS3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9FF1C21-0071-F344-91D1-B1EC899C8DE8}"/>
              </a:ext>
            </a:extLst>
          </p:cNvPr>
          <p:cNvSpPr/>
          <p:nvPr/>
        </p:nvSpPr>
        <p:spPr>
          <a:xfrm>
            <a:off x="3614036" y="2708920"/>
            <a:ext cx="1396441" cy="128859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47984-C44C-9147-ACBA-8DE8A419BA21}"/>
              </a:ext>
            </a:extLst>
          </p:cNvPr>
          <p:cNvSpPr txBox="1"/>
          <p:nvPr/>
        </p:nvSpPr>
        <p:spPr>
          <a:xfrm>
            <a:off x="971600" y="4293096"/>
            <a:ext cx="7113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Pupil       Teacher</a:t>
            </a:r>
          </a:p>
        </p:txBody>
      </p:sp>
    </p:spTree>
    <p:extLst>
      <p:ext uri="{BB962C8B-B14F-4D97-AF65-F5344CB8AC3E}">
        <p14:creationId xmlns:p14="http://schemas.microsoft.com/office/powerpoint/2010/main" val="6786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1844824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KS4 → Post-16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9FF1C21-0071-F344-91D1-B1EC899C8DE8}"/>
              </a:ext>
            </a:extLst>
          </p:cNvPr>
          <p:cNvSpPr/>
          <p:nvPr/>
        </p:nvSpPr>
        <p:spPr>
          <a:xfrm>
            <a:off x="3614036" y="2708920"/>
            <a:ext cx="1396441" cy="128859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47984-C44C-9147-ACBA-8DE8A419BA21}"/>
              </a:ext>
            </a:extLst>
          </p:cNvPr>
          <p:cNvSpPr txBox="1"/>
          <p:nvPr/>
        </p:nvSpPr>
        <p:spPr>
          <a:xfrm>
            <a:off x="971600" y="4293096"/>
            <a:ext cx="7113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Pupil       Teacher</a:t>
            </a:r>
          </a:p>
        </p:txBody>
      </p:sp>
    </p:spTree>
    <p:extLst>
      <p:ext uri="{BB962C8B-B14F-4D97-AF65-F5344CB8AC3E}">
        <p14:creationId xmlns:p14="http://schemas.microsoft.com/office/powerpoint/2010/main" val="24806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068960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Post-16 → HE</a:t>
            </a:r>
          </a:p>
        </p:txBody>
      </p:sp>
    </p:spTree>
    <p:extLst>
      <p:ext uri="{BB962C8B-B14F-4D97-AF65-F5344CB8AC3E}">
        <p14:creationId xmlns:p14="http://schemas.microsoft.com/office/powerpoint/2010/main" val="19925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E9777F-C6E8-6947-9C5D-C373576E16B6}"/>
              </a:ext>
            </a:extLst>
          </p:cNvPr>
          <p:cNvSpPr txBox="1"/>
          <p:nvPr/>
        </p:nvSpPr>
        <p:spPr>
          <a:xfrm>
            <a:off x="1619672" y="2564904"/>
            <a:ext cx="7113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Anxiety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Superiority risk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Accountability silos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0B317-EDEB-AE4B-947A-C315675F86FD}"/>
              </a:ext>
            </a:extLst>
          </p:cNvPr>
          <p:cNvSpPr txBox="1"/>
          <p:nvPr/>
        </p:nvSpPr>
        <p:spPr>
          <a:xfrm>
            <a:off x="323528" y="83671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Common features: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9A5DCF-B262-114E-A862-27739B41A240}"/>
              </a:ext>
            </a:extLst>
          </p:cNvPr>
          <p:cNvCxnSpPr/>
          <p:nvPr/>
        </p:nvCxnSpPr>
        <p:spPr>
          <a:xfrm>
            <a:off x="467544" y="1667709"/>
            <a:ext cx="80648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636912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Trouble with Transitions</a:t>
            </a:r>
          </a:p>
        </p:txBody>
      </p:sp>
    </p:spTree>
    <p:extLst>
      <p:ext uri="{BB962C8B-B14F-4D97-AF65-F5344CB8AC3E}">
        <p14:creationId xmlns:p14="http://schemas.microsoft.com/office/powerpoint/2010/main" val="339402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852936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Literacy</a:t>
            </a:r>
          </a:p>
        </p:txBody>
      </p:sp>
    </p:spTree>
    <p:extLst>
      <p:ext uri="{BB962C8B-B14F-4D97-AF65-F5344CB8AC3E}">
        <p14:creationId xmlns:p14="http://schemas.microsoft.com/office/powerpoint/2010/main" val="152277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636912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Secret of Transitions</a:t>
            </a:r>
          </a:p>
        </p:txBody>
      </p:sp>
    </p:spTree>
    <p:extLst>
      <p:ext uri="{BB962C8B-B14F-4D97-AF65-F5344CB8AC3E}">
        <p14:creationId xmlns:p14="http://schemas.microsoft.com/office/powerpoint/2010/main" val="46647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844E76-D33E-B043-90F3-42A7F4BC698A}"/>
              </a:ext>
            </a:extLst>
          </p:cNvPr>
          <p:cNvSpPr/>
          <p:nvPr/>
        </p:nvSpPr>
        <p:spPr>
          <a:xfrm>
            <a:off x="8072438" y="3810000"/>
            <a:ext cx="766762" cy="3317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674" name="Picture 1">
            <a:extLst>
              <a:ext uri="{FF2B5EF4-FFF2-40B4-BE49-F238E27FC236}">
                <a16:creationId xmlns:a16="http://schemas.microsoft.com/office/drawing/2014/main" id="{1804B435-1FCD-1543-96CE-D345D0A6B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E4122C-B5E7-4C47-91A3-31FAA5D4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92696"/>
            <a:ext cx="7272808" cy="54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636912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Suggestion: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Around pupils</a:t>
            </a:r>
          </a:p>
        </p:txBody>
      </p:sp>
    </p:spTree>
    <p:extLst>
      <p:ext uri="{BB962C8B-B14F-4D97-AF65-F5344CB8AC3E}">
        <p14:creationId xmlns:p14="http://schemas.microsoft.com/office/powerpoint/2010/main" val="443613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852936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Tell your story via three pupils</a:t>
            </a:r>
          </a:p>
        </p:txBody>
      </p:sp>
    </p:spTree>
    <p:extLst>
      <p:ext uri="{BB962C8B-B14F-4D97-AF65-F5344CB8AC3E}">
        <p14:creationId xmlns:p14="http://schemas.microsoft.com/office/powerpoint/2010/main" val="211131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636912"/>
            <a:ext cx="7113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Suggestion: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Around teachers</a:t>
            </a:r>
          </a:p>
        </p:txBody>
      </p:sp>
    </p:spTree>
    <p:extLst>
      <p:ext uri="{BB962C8B-B14F-4D97-AF65-F5344CB8AC3E}">
        <p14:creationId xmlns:p14="http://schemas.microsoft.com/office/powerpoint/2010/main" val="1527051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2348880"/>
            <a:ext cx="7113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Choose a key barrier for shared CPD</a:t>
            </a:r>
          </a:p>
        </p:txBody>
      </p:sp>
    </p:spTree>
    <p:extLst>
      <p:ext uri="{BB962C8B-B14F-4D97-AF65-F5344CB8AC3E}">
        <p14:creationId xmlns:p14="http://schemas.microsoft.com/office/powerpoint/2010/main" val="454528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2DEE0-98D2-564E-8E24-999E1B4CE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20"/>
          <a:stretch/>
        </p:blipFill>
        <p:spPr>
          <a:xfrm>
            <a:off x="2297510" y="3445770"/>
            <a:ext cx="4181865" cy="1201088"/>
          </a:xfrm>
          <a:prstGeom prst="rect">
            <a:avLst/>
          </a:prstGeom>
        </p:spPr>
      </p:pic>
      <p:sp>
        <p:nvSpPr>
          <p:cNvPr id="90114" name="Line 5"/>
          <p:cNvSpPr>
            <a:spLocks noChangeShapeType="1"/>
          </p:cNvSpPr>
          <p:nvPr/>
        </p:nvSpPr>
        <p:spPr bwMode="auto">
          <a:xfrm>
            <a:off x="2400300" y="1793081"/>
            <a:ext cx="508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6D7DDA-94E7-024A-BD0E-AA20E3B0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3075"/>
          <a:stretch/>
        </p:blipFill>
        <p:spPr bwMode="auto">
          <a:xfrm>
            <a:off x="282960" y="2618854"/>
            <a:ext cx="2271521" cy="165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D75AD-DE6B-3C46-BB75-43A9372A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75" y="2540422"/>
            <a:ext cx="2014550" cy="181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2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2DEE0-98D2-564E-8E24-999E1B4CE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20"/>
          <a:stretch/>
        </p:blipFill>
        <p:spPr>
          <a:xfrm>
            <a:off x="2297510" y="3445770"/>
            <a:ext cx="4181865" cy="1201088"/>
          </a:xfrm>
          <a:prstGeom prst="rect">
            <a:avLst/>
          </a:prstGeom>
        </p:spPr>
      </p:pic>
      <p:sp>
        <p:nvSpPr>
          <p:cNvPr id="90114" name="Line 5"/>
          <p:cNvSpPr>
            <a:spLocks noChangeShapeType="1"/>
          </p:cNvSpPr>
          <p:nvPr/>
        </p:nvSpPr>
        <p:spPr bwMode="auto">
          <a:xfrm>
            <a:off x="2400300" y="1793081"/>
            <a:ext cx="508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6D7DDA-94E7-024A-BD0E-AA20E3B0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3075"/>
          <a:stretch/>
        </p:blipFill>
        <p:spPr bwMode="auto">
          <a:xfrm>
            <a:off x="282960" y="2618854"/>
            <a:ext cx="2271521" cy="165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D75AD-DE6B-3C46-BB75-43A9372A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75" y="2540422"/>
            <a:ext cx="2014550" cy="181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847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5"/>
          <p:cNvSpPr>
            <a:spLocks noChangeShapeType="1"/>
          </p:cNvSpPr>
          <p:nvPr/>
        </p:nvSpPr>
        <p:spPr bwMode="auto">
          <a:xfrm>
            <a:off x="2400300" y="1793081"/>
            <a:ext cx="508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6D7DDA-94E7-024A-BD0E-AA20E3B0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3075"/>
          <a:stretch/>
        </p:blipFill>
        <p:spPr bwMode="auto">
          <a:xfrm>
            <a:off x="2771800" y="2492896"/>
            <a:ext cx="3235942" cy="23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852936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43283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5"/>
          <p:cNvSpPr>
            <a:spLocks noChangeShapeType="1"/>
          </p:cNvSpPr>
          <p:nvPr/>
        </p:nvSpPr>
        <p:spPr bwMode="auto">
          <a:xfrm>
            <a:off x="2400300" y="1793081"/>
            <a:ext cx="508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F66364-6F03-344D-8075-F0607495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3" y="332656"/>
            <a:ext cx="9041897" cy="50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Line 5">
            <a:extLst>
              <a:ext uri="{FF2B5EF4-FFF2-40B4-BE49-F238E27FC236}">
                <a16:creationId xmlns:a16="http://schemas.microsoft.com/office/drawing/2014/main" id="{1B1D43DA-83FE-9C44-A4E3-CEEF3417D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47775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906" name="Picture 4">
            <a:extLst>
              <a:ext uri="{FF2B5EF4-FFF2-40B4-BE49-F238E27FC236}">
                <a16:creationId xmlns:a16="http://schemas.microsoft.com/office/drawing/2014/main" id="{4573655D-54A6-694A-8783-F23DCB06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76872"/>
            <a:ext cx="3271348" cy="294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Line 5">
            <a:extLst>
              <a:ext uri="{FF2B5EF4-FFF2-40B4-BE49-F238E27FC236}">
                <a16:creationId xmlns:a16="http://schemas.microsoft.com/office/drawing/2014/main" id="{1B1D43DA-83FE-9C44-A4E3-CEEF3417D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47775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B3AF6-82F5-F245-A428-2403DFF2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7723">
            <a:off x="2843808" y="1247775"/>
            <a:ext cx="332966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9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91323" y="1772816"/>
            <a:ext cx="92525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Literacy Impact:</a:t>
            </a: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Maximising</a:t>
            </a:r>
            <a:r>
              <a:rPr lang="en-US" sz="4000" dirty="0">
                <a:solidFill>
                  <a:schemeClr val="bg1"/>
                </a:solidFill>
              </a:rPr>
              <a:t> KS2 to KS3 Transitions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17674-C108-A044-82B0-A5684D1AAEA2}"/>
              </a:ext>
            </a:extLst>
          </p:cNvPr>
          <p:cNvSpPr txBox="1"/>
          <p:nvPr/>
        </p:nvSpPr>
        <p:spPr>
          <a:xfrm>
            <a:off x="6063" y="3645024"/>
            <a:ext cx="9252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Geoff Barton,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General Secretary,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Association of School &amp; College Leaders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DA1F5-5664-504D-9DC8-10049B39435A}"/>
              </a:ext>
            </a:extLst>
          </p:cNvPr>
          <p:cNvSpPr txBox="1"/>
          <p:nvPr/>
        </p:nvSpPr>
        <p:spPr>
          <a:xfrm>
            <a:off x="6063" y="6165304"/>
            <a:ext cx="925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Download this presentation free at </a:t>
            </a:r>
            <a:r>
              <a:rPr lang="en-US" sz="2000" dirty="0" err="1">
                <a:solidFill>
                  <a:schemeClr val="bg1"/>
                </a:solidFill>
              </a:rPr>
              <a:t>geoffbarton.co.uk</a:t>
            </a:r>
            <a:r>
              <a:rPr lang="en-US" sz="2000" dirty="0">
                <a:solidFill>
                  <a:schemeClr val="bg1"/>
                </a:solidFill>
              </a:rPr>
              <a:t>/teacher-resources (156)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FC9DF7-6DF3-704E-8D1A-C259A5840F87}"/>
              </a:ext>
            </a:extLst>
          </p:cNvPr>
          <p:cNvCxnSpPr/>
          <p:nvPr/>
        </p:nvCxnSpPr>
        <p:spPr>
          <a:xfrm>
            <a:off x="611560" y="3429000"/>
            <a:ext cx="78488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7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852936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Final Frontier</a:t>
            </a:r>
          </a:p>
        </p:txBody>
      </p:sp>
    </p:spTree>
    <p:extLst>
      <p:ext uri="{BB962C8B-B14F-4D97-AF65-F5344CB8AC3E}">
        <p14:creationId xmlns:p14="http://schemas.microsoft.com/office/powerpoint/2010/main" val="272667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EDCAF0-95DC-8D4E-98FD-B4B197EE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204864"/>
            <a:ext cx="396716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“The limits of my language mean the limits of my world”</a:t>
            </a:r>
          </a:p>
          <a:p>
            <a:pPr algn="ctr"/>
            <a:endParaRPr lang="en-US" altLang="en-US" sz="4000" dirty="0">
              <a:solidFill>
                <a:srgbClr val="FFFFFF"/>
              </a:solidFill>
            </a:endParaRPr>
          </a:p>
        </p:txBody>
      </p:sp>
      <p:pic>
        <p:nvPicPr>
          <p:cNvPr id="69634" name="Picture 1">
            <a:extLst>
              <a:ext uri="{FF2B5EF4-FFF2-40B4-BE49-F238E27FC236}">
                <a16:creationId xmlns:a16="http://schemas.microsoft.com/office/drawing/2014/main" id="{7190F668-E975-C342-AE13-C03DB8688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446462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BE771-4BC5-7840-B1DA-9BF8D06E90D0}"/>
              </a:ext>
            </a:extLst>
          </p:cNvPr>
          <p:cNvSpPr txBox="1"/>
          <p:nvPr/>
        </p:nvSpPr>
        <p:spPr>
          <a:xfrm>
            <a:off x="4686948" y="5805264"/>
            <a:ext cx="473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</a:rPr>
              <a:t>Ludwig Wittgenstein</a:t>
            </a:r>
          </a:p>
        </p:txBody>
      </p:sp>
    </p:spTree>
    <p:extLst>
      <p:ext uri="{BB962C8B-B14F-4D97-AF65-F5344CB8AC3E}">
        <p14:creationId xmlns:p14="http://schemas.microsoft.com/office/powerpoint/2010/main" val="18067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823" y="1988840"/>
            <a:ext cx="4737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“Not all readers are leaders, but all leaders are readers”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871" y="857250"/>
            <a:ext cx="3743129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574DD-9E5E-3F41-9D53-B405D2B37A51}"/>
              </a:ext>
            </a:extLst>
          </p:cNvPr>
          <p:cNvSpPr txBox="1"/>
          <p:nvPr/>
        </p:nvSpPr>
        <p:spPr>
          <a:xfrm>
            <a:off x="5400871" y="6041681"/>
            <a:ext cx="473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Harry Truman</a:t>
            </a:r>
          </a:p>
        </p:txBody>
      </p:sp>
    </p:spTree>
    <p:extLst>
      <p:ext uri="{BB962C8B-B14F-4D97-AF65-F5344CB8AC3E}">
        <p14:creationId xmlns:p14="http://schemas.microsoft.com/office/powerpoint/2010/main" val="2280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852936"/>
            <a:ext cx="7113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Five texts</a:t>
            </a:r>
          </a:p>
        </p:txBody>
      </p:sp>
    </p:spTree>
    <p:extLst>
      <p:ext uri="{BB962C8B-B14F-4D97-AF65-F5344CB8AC3E}">
        <p14:creationId xmlns:p14="http://schemas.microsoft.com/office/powerpoint/2010/main" val="93718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6924" y="2348880"/>
            <a:ext cx="3940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‘As the word-rich get richer, the word-poor get poorer’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BE42E-A71A-0746-A742-D95C5AD0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3987750" cy="52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7227" y="2297768"/>
            <a:ext cx="3940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‘Better leaders produce better teachers’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Screen Shot 2015-11-10 at 07.2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50" y="1492582"/>
            <a:ext cx="2507456" cy="367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0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16">
      <a:dk1>
        <a:srgbClr val="3D4F5B"/>
      </a:dk1>
      <a:lt1>
        <a:sysClr val="window" lastClr="FFFFFF"/>
      </a:lt1>
      <a:dk2>
        <a:srgbClr val="0089A3"/>
      </a:dk2>
      <a:lt2>
        <a:srgbClr val="EEECE1"/>
      </a:lt2>
      <a:accent1>
        <a:srgbClr val="174081"/>
      </a:accent1>
      <a:accent2>
        <a:srgbClr val="005696"/>
      </a:accent2>
      <a:accent3>
        <a:srgbClr val="037E9A"/>
      </a:accent3>
      <a:accent4>
        <a:srgbClr val="E3007D"/>
      </a:accent4>
      <a:accent5>
        <a:srgbClr val="80BF3A"/>
      </a:accent5>
      <a:accent6>
        <a:srgbClr val="741962"/>
      </a:accent6>
      <a:hlink>
        <a:srgbClr val="0093A3"/>
      </a:hlink>
      <a:folHlink>
        <a:srgbClr val="394B5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6">
      <a:dk1>
        <a:srgbClr val="3D4F5B"/>
      </a:dk1>
      <a:lt1>
        <a:sysClr val="window" lastClr="FFFFFF"/>
      </a:lt1>
      <a:dk2>
        <a:srgbClr val="0089A3"/>
      </a:dk2>
      <a:lt2>
        <a:srgbClr val="EEECE1"/>
      </a:lt2>
      <a:accent1>
        <a:srgbClr val="174081"/>
      </a:accent1>
      <a:accent2>
        <a:srgbClr val="005696"/>
      </a:accent2>
      <a:accent3>
        <a:srgbClr val="037E9A"/>
      </a:accent3>
      <a:accent4>
        <a:srgbClr val="E3007D"/>
      </a:accent4>
      <a:accent5>
        <a:srgbClr val="80BF3A"/>
      </a:accent5>
      <a:accent6>
        <a:srgbClr val="741962"/>
      </a:accent6>
      <a:hlink>
        <a:srgbClr val="0093A3"/>
      </a:hlink>
      <a:folHlink>
        <a:srgbClr val="394B5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6">
      <a:dk1>
        <a:srgbClr val="3D4F5B"/>
      </a:dk1>
      <a:lt1>
        <a:sysClr val="window" lastClr="FFFFFF"/>
      </a:lt1>
      <a:dk2>
        <a:srgbClr val="0089A3"/>
      </a:dk2>
      <a:lt2>
        <a:srgbClr val="EEECE1"/>
      </a:lt2>
      <a:accent1>
        <a:srgbClr val="174081"/>
      </a:accent1>
      <a:accent2>
        <a:srgbClr val="005696"/>
      </a:accent2>
      <a:accent3>
        <a:srgbClr val="037E9A"/>
      </a:accent3>
      <a:accent4>
        <a:srgbClr val="E3007D"/>
      </a:accent4>
      <a:accent5>
        <a:srgbClr val="80BF3A"/>
      </a:accent5>
      <a:accent6>
        <a:srgbClr val="741962"/>
      </a:accent6>
      <a:hlink>
        <a:srgbClr val="0093A3"/>
      </a:hlink>
      <a:folHlink>
        <a:srgbClr val="394B5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23314</TotalTime>
  <Words>420</Words>
  <Application>Microsoft Macintosh PowerPoint</Application>
  <PresentationFormat>On-screen Show (4:3)</PresentationFormat>
  <Paragraphs>59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Arial</vt:lpstr>
      <vt:lpstr>Calibri</vt:lpstr>
      <vt:lpstr>Helvetica</vt:lpstr>
      <vt:lpstr>Helvetica Neue</vt:lpstr>
      <vt:lpstr>Times</vt:lpstr>
      <vt:lpstr>Verdana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in the Twenty-First Century</dc:title>
  <dc:creator>Geoff Barton</dc:creator>
  <cp:lastModifiedBy>Geoff Barton</cp:lastModifiedBy>
  <cp:revision>230</cp:revision>
  <dcterms:created xsi:type="dcterms:W3CDTF">2011-09-30T06:30:16Z</dcterms:created>
  <dcterms:modified xsi:type="dcterms:W3CDTF">2018-06-15T05:24:14Z</dcterms:modified>
</cp:coreProperties>
</file>