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72" r:id="rId4"/>
  </p:sldMasterIdLst>
  <p:notesMasterIdLst>
    <p:notesMasterId r:id="rId27"/>
  </p:notesMasterIdLst>
  <p:sldIdLst>
    <p:sldId id="974" r:id="rId5"/>
    <p:sldId id="868" r:id="rId6"/>
    <p:sldId id="975" r:id="rId7"/>
    <p:sldId id="263" r:id="rId8"/>
    <p:sldId id="977" r:id="rId9"/>
    <p:sldId id="953" r:id="rId10"/>
    <p:sldId id="978" r:id="rId11"/>
    <p:sldId id="316" r:id="rId12"/>
    <p:sldId id="324" r:id="rId13"/>
    <p:sldId id="326" r:id="rId14"/>
    <p:sldId id="315" r:id="rId15"/>
    <p:sldId id="956" r:id="rId16"/>
    <p:sldId id="323" r:id="rId17"/>
    <p:sldId id="383" r:id="rId18"/>
    <p:sldId id="930" r:id="rId19"/>
    <p:sldId id="586" r:id="rId20"/>
    <p:sldId id="931" r:id="rId21"/>
    <p:sldId id="932" r:id="rId22"/>
    <p:sldId id="933" r:id="rId23"/>
    <p:sldId id="366" r:id="rId24"/>
    <p:sldId id="980" r:id="rId25"/>
    <p:sldId id="979"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80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2"/>
    <p:restoredTop sz="94708"/>
  </p:normalViewPr>
  <p:slideViewPr>
    <p:cSldViewPr snapToObjects="1">
      <p:cViewPr varScale="1">
        <p:scale>
          <a:sx n="88" d="100"/>
          <a:sy n="88" d="100"/>
        </p:scale>
        <p:origin x="416"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EB6C0514-59F6-8C41-AA9E-DBBF20A05154}" type="datetime1">
              <a:rPr lang="en-US"/>
              <a:pPr>
                <a:defRPr/>
              </a:pPr>
              <a:t>7/2/18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29D98033-837C-2643-A54C-3C1F5F76FBDD}" type="slidenum">
              <a:rPr lang="en-US"/>
              <a:pPr>
                <a:defRPr/>
              </a:pPr>
              <a:t>‹#›</a:t>
            </a:fld>
            <a:endParaRPr lang="en-US"/>
          </a:p>
        </p:txBody>
      </p:sp>
    </p:spTree>
    <p:extLst>
      <p:ext uri="{BB962C8B-B14F-4D97-AF65-F5344CB8AC3E}">
        <p14:creationId xmlns:p14="http://schemas.microsoft.com/office/powerpoint/2010/main" val="258805217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B8BFE71-235A-CA42-BE16-9870F2EEC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D6C8D47F-8CF3-2B47-BAC8-78F26B198118}" type="slidenum">
              <a:rPr lang="en-US" altLang="en-US" sz="1200">
                <a:latin typeface="Arial" panose="020B0604020202020204" pitchFamily="34" charset="0"/>
              </a:rPr>
              <a:pPr/>
              <a:t>2</a:t>
            </a:fld>
            <a:endParaRPr lang="en-US" altLang="en-US" sz="1200">
              <a:latin typeface="Arial" panose="020B0604020202020204" pitchFamily="34" charset="0"/>
            </a:endParaRPr>
          </a:p>
        </p:txBody>
      </p:sp>
      <p:sp>
        <p:nvSpPr>
          <p:cNvPr id="29698" name="Rectangle 2">
            <a:extLst>
              <a:ext uri="{FF2B5EF4-FFF2-40B4-BE49-F238E27FC236}">
                <a16:creationId xmlns:a16="http://schemas.microsoft.com/office/drawing/2014/main" id="{7DE72FB2-D362-7C4C-A6D5-210E1C589041}"/>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B7A94E5-AADD-F344-A104-B42614E8C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714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B8BFE71-235A-CA42-BE16-9870F2EEC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D6C8D47F-8CF3-2B47-BAC8-78F26B198118}" type="slidenum">
              <a:rPr lang="en-US" altLang="en-US" sz="1200">
                <a:latin typeface="Arial" panose="020B0604020202020204" pitchFamily="34" charset="0"/>
              </a:rPr>
              <a:pPr/>
              <a:t>3</a:t>
            </a:fld>
            <a:endParaRPr lang="en-US" altLang="en-US" sz="1200">
              <a:latin typeface="Arial" panose="020B0604020202020204" pitchFamily="34" charset="0"/>
            </a:endParaRPr>
          </a:p>
        </p:txBody>
      </p:sp>
      <p:sp>
        <p:nvSpPr>
          <p:cNvPr id="29698" name="Rectangle 2">
            <a:extLst>
              <a:ext uri="{FF2B5EF4-FFF2-40B4-BE49-F238E27FC236}">
                <a16:creationId xmlns:a16="http://schemas.microsoft.com/office/drawing/2014/main" id="{7DE72FB2-D362-7C4C-A6D5-210E1C589041}"/>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B7A94E5-AADD-F344-A104-B42614E8C7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5036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8</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7938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36B971D7-CF1D-484A-92EB-94B094926901}"/>
              </a:ext>
            </a:extLst>
          </p:cNvPr>
          <p:cNvSpPr>
            <a:spLocks noGrp="1" noRot="1" noChangeAspect="1"/>
          </p:cNvSpPr>
          <p:nvPr>
            <p:ph type="sldImg"/>
          </p:nvPr>
        </p:nvSpPr>
        <p:spPr>
          <a:ln/>
        </p:spPr>
      </p:sp>
      <p:sp>
        <p:nvSpPr>
          <p:cNvPr id="70658" name="Notes Placeholder 2">
            <a:extLst>
              <a:ext uri="{FF2B5EF4-FFF2-40B4-BE49-F238E27FC236}">
                <a16:creationId xmlns:a16="http://schemas.microsoft.com/office/drawing/2014/main" id="{B1717EC2-A5CE-D549-9C5E-809884BEFA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5EE381DC-B078-E045-A218-01A2298DA6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59CE9ECA-8054-A146-A5DF-F55F827E3C5C}" type="slidenum">
              <a:rPr lang="en-US" altLang="en-US" sz="1200">
                <a:latin typeface="Arial" panose="020B0604020202020204" pitchFamily="34" charset="0"/>
              </a:rPr>
              <a:pPr/>
              <a:t>16</a:t>
            </a:fld>
            <a:endParaRPr lang="en-US" altLang="en-US" sz="1200">
              <a:latin typeface="Arial" panose="020B0604020202020204" pitchFamily="34" charset="0"/>
            </a:endParaRPr>
          </a:p>
        </p:txBody>
      </p:sp>
    </p:spTree>
    <p:extLst>
      <p:ext uri="{BB962C8B-B14F-4D97-AF65-F5344CB8AC3E}">
        <p14:creationId xmlns:p14="http://schemas.microsoft.com/office/powerpoint/2010/main" val="245001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17</a:t>
            </a:fld>
            <a:endParaRPr lang="en-US"/>
          </a:p>
        </p:txBody>
      </p:sp>
      <p:sp>
        <p:nvSpPr>
          <p:cNvPr id="491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79576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pPr/>
              <a:t>18</a:t>
            </a:fld>
            <a:endParaRPr lang="en-US"/>
          </a:p>
        </p:txBody>
      </p:sp>
      <p:sp>
        <p:nvSpPr>
          <p:cNvPr id="51203"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5824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pPr/>
              <a:t>19</a:t>
            </a:fld>
            <a:endParaRPr lang="en-US"/>
          </a:p>
        </p:txBody>
      </p:sp>
      <p:sp>
        <p:nvSpPr>
          <p:cNvPr id="91139"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80830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0B4C892-E98B-3444-A7AA-D24B3DF88C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62966C39-FC97-DC40-8E59-3971DB6EF8AF}" type="slidenum">
              <a:rPr lang="en-US" altLang="en-US" sz="1200">
                <a:latin typeface="Arial" panose="020B0604020202020204" pitchFamily="34" charset="0"/>
              </a:rPr>
              <a:pPr/>
              <a:t>20</a:t>
            </a:fld>
            <a:endParaRPr lang="en-US" altLang="en-US" sz="1200">
              <a:latin typeface="Arial" panose="020B0604020202020204" pitchFamily="34" charset="0"/>
            </a:endParaRPr>
          </a:p>
        </p:txBody>
      </p:sp>
      <p:sp>
        <p:nvSpPr>
          <p:cNvPr id="124930" name="Rectangle 2">
            <a:extLst>
              <a:ext uri="{FF2B5EF4-FFF2-40B4-BE49-F238E27FC236}">
                <a16:creationId xmlns:a16="http://schemas.microsoft.com/office/drawing/2014/main" id="{B2AD8FA3-1926-A84A-8054-1074B499A4AF}"/>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B817E5A8-D71A-AD43-9724-3D5B7C29FCC3}"/>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9266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pPr/>
              <a:t>21</a:t>
            </a:fld>
            <a:endParaRPr lang="en-US"/>
          </a:p>
        </p:txBody>
      </p:sp>
      <p:sp>
        <p:nvSpPr>
          <p:cNvPr id="4915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extLst>
      <p:ext uri="{BB962C8B-B14F-4D97-AF65-F5344CB8AC3E}">
        <p14:creationId xmlns:p14="http://schemas.microsoft.com/office/powerpoint/2010/main" val="333474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eachingleaders.org.uk/" TargetMode="External"/><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7/2/18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7/2/18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7/2/18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7" y="58323"/>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9"/>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61"/>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5" y="58322"/>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7"/>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7/2/18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9"/>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latin typeface="Calibri"/>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469" t="8333" r="8516" b="11151"/>
          <a:stretch/>
        </p:blipFill>
        <p:spPr>
          <a:xfrm>
            <a:off x="1262611" y="58319"/>
            <a:ext cx="6618787" cy="5976663"/>
          </a:xfrm>
          <a:prstGeom prst="rect">
            <a:avLst/>
          </a:prstGeom>
        </p:spPr>
      </p:pic>
    </p:spTree>
    <p:extLst>
      <p:ext uri="{BB962C8B-B14F-4D97-AF65-F5344CB8AC3E}">
        <p14:creationId xmlns:p14="http://schemas.microsoft.com/office/powerpoint/2010/main" val="113124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540" y="368661"/>
            <a:ext cx="6491064" cy="70328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219205"/>
            <a:ext cx="8229600" cy="4800599"/>
          </a:xfrm>
          <a:prstGeom prst="rect">
            <a:avLst/>
          </a:prstGeom>
        </p:spPr>
        <p:txBody>
          <a:bodyPr/>
          <a:lstStyle>
            <a:lvl1pPr>
              <a:defRPr>
                <a:solidFill>
                  <a:srgbClr val="3D4F5B"/>
                </a:solidFill>
              </a:defRPr>
            </a:lvl1pPr>
            <a:lvl2pPr>
              <a:defRPr sz="1600">
                <a:solidFill>
                  <a:srgbClr val="3D4F5B"/>
                </a:solidFill>
              </a:defRPr>
            </a:lvl2pPr>
            <a:lvl3pPr>
              <a:defRPr sz="1200">
                <a:solidFill>
                  <a:srgbClr val="3D4F5B"/>
                </a:solidFill>
              </a:defRPr>
            </a:lvl3pPr>
            <a:lvl4pPr>
              <a:defRPr sz="1200">
                <a:solidFill>
                  <a:srgbClr val="3D4F5B"/>
                </a:solidFill>
              </a:defRPr>
            </a:lvl4pPr>
            <a:lvl5pPr>
              <a:defRPr sz="1200">
                <a:solidFill>
                  <a:srgbClr val="3D4F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8304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19200"/>
            <a:ext cx="4038600" cy="4876800"/>
          </a:xfrm>
          <a:prstGeom prst="rect">
            <a:avLst/>
          </a:prstGeom>
        </p:spPr>
        <p:txBody>
          <a:bodyPr/>
          <a:lstStyle>
            <a:lvl1pPr>
              <a:defRPr sz="2200"/>
            </a:lvl1pPr>
            <a:lvl2pPr>
              <a:defRPr sz="16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4163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6491064" cy="70328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2529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1" descr="cid:image001.gif@01C986B6.F9CEA890">
            <a:hlinkClick r:id="rId2"/>
          </p:cNvPr>
          <p:cNvPicPr>
            <a:picLocks noChangeAspect="1" noChangeArrowheads="1"/>
          </p:cNvPicPr>
          <p:nvPr userDrawn="1"/>
        </p:nvPicPr>
        <p:blipFill>
          <a:blip r:embed="rId3" cstate="print"/>
          <a:srcRect r="782" b="80707"/>
          <a:stretch>
            <a:fillRect/>
          </a:stretch>
        </p:blipFill>
        <p:spPr bwMode="auto">
          <a:xfrm>
            <a:off x="0" y="6115072"/>
            <a:ext cx="9072530" cy="171448"/>
          </a:xfrm>
          <a:prstGeom prst="rect">
            <a:avLst/>
          </a:prstGeom>
          <a:noFill/>
          <a:ln w="9525">
            <a:noFill/>
            <a:miter lim="800000"/>
            <a:headEnd/>
            <a:tailEnd/>
          </a:ln>
        </p:spPr>
      </p:pic>
      <p:pic>
        <p:nvPicPr>
          <p:cNvPr id="8" name="Picture 7" descr="TL_logo.jpg"/>
          <p:cNvPicPr>
            <a:picLocks noChangeAspect="1"/>
          </p:cNvPicPr>
          <p:nvPr userDrawn="1"/>
        </p:nvPicPr>
        <p:blipFill>
          <a:blip r:embed="rId4" cstate="print"/>
          <a:stretch>
            <a:fillRect/>
          </a:stretch>
        </p:blipFill>
        <p:spPr>
          <a:xfrm>
            <a:off x="71406" y="142857"/>
            <a:ext cx="2857520" cy="425167"/>
          </a:xfrm>
          <a:prstGeom prst="rect">
            <a:avLst/>
          </a:prstGeom>
        </p:spPr>
      </p:pic>
    </p:spTree>
    <p:extLst>
      <p:ext uri="{BB962C8B-B14F-4D97-AF65-F5344CB8AC3E}">
        <p14:creationId xmlns:p14="http://schemas.microsoft.com/office/powerpoint/2010/main" val="112883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7/2/18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7/2/18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7/2/18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7/2/18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7/2/18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7/2/18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7/2/18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B6C7E0FA-D803-6245-994C-38D7B196184B}" type="datetime1">
              <a:rPr lang="en-US"/>
              <a:pPr>
                <a:defRPr/>
              </a:pPr>
              <a:t>7/2/18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6511AF8B-733C-CA45-A62A-FCEC9829E7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4"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20"/>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41" y="6357325"/>
            <a:ext cx="846807" cy="396824"/>
          </a:xfrm>
          <a:prstGeom prst="rect">
            <a:avLst/>
          </a:prstGeom>
        </p:spPr>
      </p:pic>
      <p:sp>
        <p:nvSpPr>
          <p:cNvPr id="15" name="Footer Placeholder 4"/>
          <p:cNvSpPr txBox="1">
            <a:spLocks/>
          </p:cNvSpPr>
          <p:nvPr/>
        </p:nvSpPr>
        <p:spPr>
          <a:xfrm>
            <a:off x="3788556" y="6403116"/>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1"/>
            <a:ext cx="1768538" cy="690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92" y="6372629"/>
            <a:ext cx="846807" cy="396824"/>
          </a:xfrm>
          <a:prstGeom prst="rect">
            <a:avLst/>
          </a:prstGeom>
        </p:spPr>
      </p:pic>
      <p:sp>
        <p:nvSpPr>
          <p:cNvPr id="22" name="Title Placeholder 1"/>
          <p:cNvSpPr>
            <a:spLocks noGrp="1"/>
          </p:cNvSpPr>
          <p:nvPr>
            <p:ph type="title"/>
          </p:nvPr>
        </p:nvSpPr>
        <p:spPr>
          <a:xfrm>
            <a:off x="476682"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8"/>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9" y="6357325"/>
            <a:ext cx="846807" cy="396824"/>
          </a:xfrm>
          <a:prstGeom prst="rect">
            <a:avLst/>
          </a:prstGeom>
        </p:spPr>
      </p:pic>
      <p:sp>
        <p:nvSpPr>
          <p:cNvPr id="15" name="Footer Placeholder 4"/>
          <p:cNvSpPr txBox="1">
            <a:spLocks/>
          </p:cNvSpPr>
          <p:nvPr/>
        </p:nvSpPr>
        <p:spPr>
          <a:xfrm>
            <a:off x="3788556" y="6403114"/>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60"/>
            <a:ext cx="1768538" cy="690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7088" y="6372629"/>
            <a:ext cx="846807" cy="396824"/>
          </a:xfrm>
          <a:prstGeom prst="rect">
            <a:avLst/>
          </a:prstGeom>
        </p:spPr>
      </p:pic>
      <p:sp>
        <p:nvSpPr>
          <p:cNvPr id="22" name="Title Placeholder 1"/>
          <p:cNvSpPr>
            <a:spLocks noGrp="1"/>
          </p:cNvSpPr>
          <p:nvPr>
            <p:ph type="title"/>
          </p:nvPr>
        </p:nvSpPr>
        <p:spPr>
          <a:xfrm>
            <a:off x="476678" y="287317"/>
            <a:ext cx="6347599" cy="703283"/>
          </a:xfrm>
          <a:prstGeom prst="rect">
            <a:avLst/>
          </a:prstGeom>
        </p:spPr>
        <p:txBody>
          <a:bodyPr vert="horz" lIns="91440" tIns="45720" rIns="91440" bIns="45720" rtlCol="0" anchor="b">
            <a:normAutofit/>
          </a:bodyPr>
          <a:lstStyle/>
          <a:p>
            <a:br>
              <a:rPr lang="en-US" dirty="0"/>
            </a:br>
            <a:br>
              <a:rPr lang="en-US" dirty="0"/>
            </a:br>
            <a:br>
              <a:rPr lang="en-US" dirty="0"/>
            </a:br>
            <a:br>
              <a:rPr lang="en-US" dirty="0"/>
            </a:br>
            <a:br>
              <a:rPr lang="en-US" dirty="0"/>
            </a:br>
            <a:r>
              <a:rPr lang="en-US" dirty="0"/>
              <a:t>Headline (Arial 26)</a:t>
            </a:r>
            <a:endParaRPr lang="en-GB" dirty="0"/>
          </a:p>
        </p:txBody>
      </p:sp>
      <p:sp>
        <p:nvSpPr>
          <p:cNvPr id="23" name="Text Placeholder 2"/>
          <p:cNvSpPr>
            <a:spLocks noGrp="1"/>
          </p:cNvSpPr>
          <p:nvPr>
            <p:ph type="body" idx="1"/>
          </p:nvPr>
        </p:nvSpPr>
        <p:spPr>
          <a:xfrm>
            <a:off x="457200" y="1219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Footer Placeholder 4"/>
          <p:cNvSpPr txBox="1">
            <a:spLocks/>
          </p:cNvSpPr>
          <p:nvPr/>
        </p:nvSpPr>
        <p:spPr>
          <a:xfrm>
            <a:off x="1500166" y="6416676"/>
            <a:ext cx="2895600" cy="365125"/>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000" dirty="0">
                <a:latin typeface="Helvetica Neue"/>
                <a:ea typeface="+mn-ea"/>
                <a:cs typeface="+mn-cs"/>
              </a:rPr>
              <a:t>TL Residential</a:t>
            </a:r>
          </a:p>
        </p:txBody>
      </p:sp>
      <p:sp>
        <p:nvSpPr>
          <p:cNvPr id="25" name="Slide Number Placeholder 5"/>
          <p:cNvSpPr txBox="1">
            <a:spLocks/>
          </p:cNvSpPr>
          <p:nvPr/>
        </p:nvSpPr>
        <p:spPr>
          <a:xfrm>
            <a:off x="476672" y="6416676"/>
            <a:ext cx="1143000" cy="365125"/>
          </a:xfrm>
          <a:prstGeom prst="rect">
            <a:avLst/>
          </a:prstGeom>
        </p:spPr>
        <p:txBody>
          <a:bodyPr vert="horz" lIns="91440" tIns="45720" rIns="91440" bIns="45720" rtlCol="0" anchor="ctr"/>
          <a:lstStyle>
            <a:lvl1pPr>
              <a:defRPr>
                <a:solidFill>
                  <a:srgbClr val="2999A5"/>
                </a:solidFill>
              </a:defRPr>
            </a:lvl1pPr>
          </a:lstStyle>
          <a:p>
            <a:pPr defTabSz="914400" fontAlgn="auto">
              <a:spcBef>
                <a:spcPts val="0"/>
              </a:spcBef>
              <a:spcAft>
                <a:spcPts val="0"/>
              </a:spcAft>
              <a:defRPr/>
            </a:pPr>
            <a:r>
              <a:rPr lang="en-US" sz="1000" dirty="0">
                <a:latin typeface="Helvetica Neue"/>
                <a:ea typeface="+mn-ea"/>
                <a:cs typeface="Helvetica Neue"/>
              </a:rPr>
              <a:t>August 2016</a:t>
            </a:r>
            <a:endParaRPr lang="en-GB" sz="1000" dirty="0">
              <a:latin typeface="Helvetica Neue"/>
              <a:ea typeface="+mn-ea"/>
              <a:cs typeface="Helvetica Neue"/>
            </a:endParaRPr>
          </a:p>
        </p:txBody>
      </p:sp>
      <p:cxnSp>
        <p:nvCxnSpPr>
          <p:cNvPr id="26" name="Straight Connector 25"/>
          <p:cNvCxnSpPr/>
          <p:nvPr/>
        </p:nvCxnSpPr>
        <p:spPr>
          <a:xfrm>
            <a:off x="533400" y="6172203"/>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27712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33400" y="1146227"/>
            <a:ext cx="81534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02582" y="6581002"/>
            <a:ext cx="304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ooter Placeholder 4"/>
          <p:cNvSpPr txBox="1">
            <a:spLocks/>
          </p:cNvSpPr>
          <p:nvPr/>
        </p:nvSpPr>
        <p:spPr>
          <a:xfrm>
            <a:off x="2843809" y="6418416"/>
            <a:ext cx="720080" cy="317521"/>
          </a:xfrm>
          <a:prstGeom prst="rect">
            <a:avLst/>
          </a:prstGeom>
        </p:spPr>
        <p:txBody>
          <a:bodyPr vert="horz" lIns="91440" tIns="45720" rIns="91440" bIns="45720" rtlCol="0" anchor="ctr"/>
          <a:lstStyle>
            <a:lvl1pPr algn="l">
              <a:defRPr>
                <a:solidFill>
                  <a:srgbClr val="2999A5"/>
                </a:solidFill>
              </a:defRPr>
            </a:lvl1pPr>
          </a:lstStyle>
          <a:p>
            <a:pPr defTabSz="914400" fontAlgn="auto">
              <a:spcBef>
                <a:spcPts val="0"/>
              </a:spcBef>
              <a:spcAft>
                <a:spcPts val="0"/>
              </a:spcAft>
              <a:defRPr/>
            </a:pPr>
            <a:r>
              <a:rPr lang="en-GB" sz="1200">
                <a:latin typeface="Helvetica" pitchFamily="34" charset="0"/>
                <a:ea typeface="+mn-ea"/>
                <a:cs typeface="+mn-cs"/>
              </a:rPr>
              <a:t>#tlfp16</a:t>
            </a:r>
            <a:endParaRPr lang="en-GB" sz="1200" dirty="0">
              <a:latin typeface="Helvetica" pitchFamily="34" charset="0"/>
              <a:ea typeface="+mn-ea"/>
              <a:cs typeface="+mn-cs"/>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8204" y="6205205"/>
            <a:ext cx="2382608" cy="60944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1835" y="6357325"/>
            <a:ext cx="846807" cy="396824"/>
          </a:xfrm>
          <a:prstGeom prst="rect">
            <a:avLst/>
          </a:prstGeom>
        </p:spPr>
      </p:pic>
      <p:sp>
        <p:nvSpPr>
          <p:cNvPr id="15" name="Footer Placeholder 4"/>
          <p:cNvSpPr txBox="1">
            <a:spLocks/>
          </p:cNvSpPr>
          <p:nvPr/>
        </p:nvSpPr>
        <p:spPr>
          <a:xfrm>
            <a:off x="3788556" y="6403112"/>
            <a:ext cx="720080" cy="317521"/>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200" dirty="0">
                <a:solidFill>
                  <a:srgbClr val="2999A5"/>
                </a:solidFill>
                <a:latin typeface="Helvetica" pitchFamily="34" charset="0"/>
              </a:rPr>
              <a:t>#tlpp15</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026" y="308657"/>
            <a:ext cx="1768538" cy="690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718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p:txStyles>
    <p:titleStyle>
      <a:lvl1pPr algn="l" defTabSz="914400" rtl="0" eaLnBrk="1" latinLnBrk="0" hangingPunct="1">
        <a:spcBef>
          <a:spcPct val="0"/>
        </a:spcBef>
        <a:buNone/>
        <a:defRPr sz="2600" b="0" i="0" kern="1200" baseline="0">
          <a:solidFill>
            <a:srgbClr val="009AA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0" i="0" kern="1200">
          <a:solidFill>
            <a:srgbClr val="3D4F5B"/>
          </a:solidFill>
          <a:latin typeface="Helvetica Neue"/>
          <a:ea typeface="+mn-ea"/>
          <a:cs typeface="Helvetica Neue"/>
        </a:defRPr>
      </a:lvl1pPr>
      <a:lvl2pPr marL="742950" indent="-285750" algn="l" defTabSz="914400" rtl="0" eaLnBrk="1" latinLnBrk="0" hangingPunct="1">
        <a:spcBef>
          <a:spcPct val="20000"/>
        </a:spcBef>
        <a:buFont typeface="Arial" pitchFamily="34" charset="0"/>
        <a:buChar char="–"/>
        <a:defRPr sz="1600" b="0" i="0" kern="1200">
          <a:solidFill>
            <a:srgbClr val="3D4F5B"/>
          </a:solidFill>
          <a:latin typeface="Helvetica Neue"/>
          <a:ea typeface="+mn-ea"/>
          <a:cs typeface="Helvetica Neue"/>
        </a:defRPr>
      </a:lvl2pPr>
      <a:lvl3pPr marL="11430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3pPr>
      <a:lvl4pPr marL="16002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4pPr>
      <a:lvl5pPr marL="2057400" indent="-228600" algn="l" defTabSz="914400" rtl="0" eaLnBrk="1" latinLnBrk="0" hangingPunct="1">
        <a:spcBef>
          <a:spcPct val="20000"/>
        </a:spcBef>
        <a:buFont typeface="Arial" pitchFamily="34" charset="0"/>
        <a:buChar char="»"/>
        <a:defRPr sz="1200" b="0" i="0" kern="1200">
          <a:solidFill>
            <a:srgbClr val="3D4F5B"/>
          </a:solidFill>
          <a:latin typeface="Helvetica Neue"/>
          <a:ea typeface="+mn-ea"/>
          <a:cs typeface="Helvetica Neue"/>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file:////var/folders/gg/_sr5yk157vg0g7953b2gl8_80000gn/T/com.microsoft.Word/WebArchiveCopyPasteTempFiles/golden-circle.png.png"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646" y="3846945"/>
            <a:ext cx="7994848" cy="1752600"/>
          </a:xfrm>
        </p:spPr>
        <p:txBody>
          <a:bodyPr>
            <a:noAutofit/>
          </a:bodyPr>
          <a:lstStyle/>
          <a:p>
            <a:pPr eaLnBrk="1" hangingPunct="1">
              <a:spcBef>
                <a:spcPts val="0"/>
              </a:spcBef>
            </a:pPr>
            <a:r>
              <a:rPr lang="en-US" dirty="0">
                <a:solidFill>
                  <a:srgbClr val="002060"/>
                </a:solidFill>
              </a:rPr>
              <a:t>Geoff Barton</a:t>
            </a:r>
          </a:p>
          <a:p>
            <a:pPr eaLnBrk="1" hangingPunct="1">
              <a:spcBef>
                <a:spcPts val="0"/>
              </a:spcBef>
            </a:pPr>
            <a:endParaRPr lang="en-US" sz="1200" dirty="0">
              <a:solidFill>
                <a:srgbClr val="002060"/>
              </a:solidFill>
            </a:endParaRPr>
          </a:p>
          <a:p>
            <a:pPr eaLnBrk="1" hangingPunct="1">
              <a:spcBef>
                <a:spcPts val="0"/>
              </a:spcBef>
            </a:pPr>
            <a:r>
              <a:rPr lang="en-US" sz="2400" dirty="0">
                <a:solidFill>
                  <a:srgbClr val="002060"/>
                </a:solidFill>
              </a:rPr>
              <a:t>General Secretary</a:t>
            </a:r>
          </a:p>
          <a:p>
            <a:pPr eaLnBrk="1" hangingPunct="1">
              <a:spcBef>
                <a:spcPts val="0"/>
              </a:spcBef>
            </a:pPr>
            <a:r>
              <a:rPr lang="en-US" sz="2400" dirty="0">
                <a:solidFill>
                  <a:srgbClr val="002060"/>
                </a:solidFill>
              </a:rPr>
              <a:t>Association of School and College Leaders</a:t>
            </a:r>
          </a:p>
          <a:p>
            <a:pPr eaLnBrk="1" hangingPunct="1">
              <a:spcBef>
                <a:spcPts val="0"/>
              </a:spcBef>
            </a:pPr>
            <a:endParaRPr lang="en-US" sz="2400" dirty="0">
              <a:solidFill>
                <a:srgbClr val="002060"/>
              </a:solidFill>
            </a:endParaRPr>
          </a:p>
          <a:p>
            <a:pPr eaLnBrk="1" hangingPunct="1">
              <a:spcBef>
                <a:spcPts val="0"/>
              </a:spcBef>
            </a:pPr>
            <a:endParaRPr lang="en-US" sz="2000" dirty="0">
              <a:solidFill>
                <a:srgbClr val="002060"/>
              </a:solidFill>
            </a:endParaRPr>
          </a:p>
          <a:p>
            <a:pPr eaLnBrk="1" hangingPunct="1">
              <a:spcBef>
                <a:spcPts val="0"/>
              </a:spcBef>
            </a:pPr>
            <a:r>
              <a:rPr lang="en-US" sz="1800" dirty="0">
                <a:solidFill>
                  <a:srgbClr val="002060"/>
                </a:solidFill>
              </a:rPr>
              <a:t>@</a:t>
            </a:r>
            <a:r>
              <a:rPr lang="en-US" sz="1800" dirty="0" err="1">
                <a:solidFill>
                  <a:srgbClr val="002060"/>
                </a:solidFill>
              </a:rPr>
              <a:t>RealGeoffBarton</a:t>
            </a:r>
            <a:endParaRPr lang="en-US" sz="1800" dirty="0">
              <a:solidFill>
                <a:srgbClr val="002060"/>
              </a:solidFill>
            </a:endParaRPr>
          </a:p>
          <a:p>
            <a:pPr eaLnBrk="1" hangingPunct="1">
              <a:spcBef>
                <a:spcPts val="0"/>
              </a:spcBef>
            </a:pPr>
            <a:r>
              <a:rPr lang="en-US" sz="1800" dirty="0" err="1">
                <a:solidFill>
                  <a:srgbClr val="002060"/>
                </a:solidFill>
              </a:rPr>
              <a:t>www.geoffbarton.co.uk</a:t>
            </a:r>
            <a:r>
              <a:rPr lang="en-US" sz="1800" dirty="0">
                <a:solidFill>
                  <a:srgbClr val="002060"/>
                </a:solidFill>
              </a:rPr>
              <a:t>/teacher-resources (157</a:t>
            </a:r>
            <a:r>
              <a:rPr lang="en-US" sz="2000" dirty="0">
                <a:solidFill>
                  <a:srgbClr val="002060"/>
                </a:solidFill>
              </a:rPr>
              <a:t>) </a:t>
            </a: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cxnSpLocks/>
          </p:cNvCxnSpPr>
          <p:nvPr/>
        </p:nvCxnSpPr>
        <p:spPr>
          <a:xfrm>
            <a:off x="971600" y="3460191"/>
            <a:ext cx="7583064" cy="0"/>
          </a:xfrm>
          <a:prstGeom prst="line">
            <a:avLst/>
          </a:prstGeom>
          <a:ln w="57150" cap="flat" cmpd="thickThin" algn="ctr">
            <a:solidFill>
              <a:srgbClr val="00206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935626D-F0DE-3A49-A7FF-EC6972BCAD83}"/>
              </a:ext>
            </a:extLst>
          </p:cNvPr>
          <p:cNvSpPr txBox="1"/>
          <p:nvPr/>
        </p:nvSpPr>
        <p:spPr>
          <a:xfrm>
            <a:off x="548527" y="2138731"/>
            <a:ext cx="8424936" cy="1200329"/>
          </a:xfrm>
          <a:prstGeom prst="rect">
            <a:avLst/>
          </a:prstGeom>
          <a:noFill/>
        </p:spPr>
        <p:txBody>
          <a:bodyPr wrap="square" rtlCol="0">
            <a:spAutoFit/>
          </a:bodyPr>
          <a:lstStyle/>
          <a:p>
            <a:pPr algn="ctr"/>
            <a:r>
              <a:rPr lang="en-GB" sz="3600" b="1" dirty="0"/>
              <a:t>The Leadership of Learning: Challenges and opportunities</a:t>
            </a:r>
            <a:endParaRPr lang="en-US" sz="3600" dirty="0"/>
          </a:p>
        </p:txBody>
      </p:sp>
      <p:pic>
        <p:nvPicPr>
          <p:cNvPr id="11" name="Picture 10">
            <a:extLst>
              <a:ext uri="{FF2B5EF4-FFF2-40B4-BE49-F238E27FC236}">
                <a16:creationId xmlns:a16="http://schemas.microsoft.com/office/drawing/2014/main" id="{2E45518A-9266-5740-B3A6-FEE005F2CF89}"/>
              </a:ext>
            </a:extLst>
          </p:cNvPr>
          <p:cNvPicPr>
            <a:picLocks noChangeAspect="1"/>
          </p:cNvPicPr>
          <p:nvPr/>
        </p:nvPicPr>
        <p:blipFill>
          <a:blip r:embed="rId2"/>
          <a:stretch>
            <a:fillRect/>
          </a:stretch>
        </p:blipFill>
        <p:spPr>
          <a:xfrm>
            <a:off x="26211" y="77465"/>
            <a:ext cx="2463800" cy="812800"/>
          </a:xfrm>
          <a:prstGeom prst="rect">
            <a:avLst/>
          </a:prstGeom>
        </p:spPr>
      </p:pic>
    </p:spTree>
    <p:extLst>
      <p:ext uri="{BB962C8B-B14F-4D97-AF65-F5344CB8AC3E}">
        <p14:creationId xmlns:p14="http://schemas.microsoft.com/office/powerpoint/2010/main" val="284769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4-05-08 at 06.42.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934142">
            <a:off x="684712" y="1428054"/>
            <a:ext cx="2497649" cy="355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971435" y="1051063"/>
            <a:ext cx="4953216" cy="5493812"/>
          </a:xfrm>
          <a:prstGeom prst="rect">
            <a:avLst/>
          </a:prstGeom>
          <a:noFill/>
        </p:spPr>
        <p:txBody>
          <a:bodyPr wrap="square" rtlCol="0">
            <a:spAutoFit/>
          </a:bodyPr>
          <a:lstStyle/>
          <a:p>
            <a:r>
              <a:rPr lang="en-GB" sz="2700" dirty="0"/>
              <a:t>In my experience, teaching is about sensitivity and adaptation. Things that work one day may not work the next day. </a:t>
            </a:r>
          </a:p>
          <a:p>
            <a:endParaRPr lang="en-GB" sz="2700" dirty="0"/>
          </a:p>
          <a:p>
            <a:r>
              <a:rPr lang="en-GB" sz="2700" dirty="0"/>
              <a:t>In order to navigate the complexity of the circumstances in which a teacher works, it is not possible just to follow a recipe. As a teacher, you make adaptations.  You must. </a:t>
            </a:r>
            <a:endParaRPr lang="en-US" sz="2700" dirty="0"/>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4</a:t>
            </a:r>
          </a:p>
        </p:txBody>
      </p:sp>
    </p:spTree>
    <p:extLst>
      <p:ext uri="{BB962C8B-B14F-4D97-AF65-F5344CB8AC3E}">
        <p14:creationId xmlns:p14="http://schemas.microsoft.com/office/powerpoint/2010/main" val="7873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5</a:t>
            </a:r>
          </a:p>
        </p:txBody>
      </p:sp>
      <p:pic>
        <p:nvPicPr>
          <p:cNvPr id="3" name="Picture 2">
            <a:extLst>
              <a:ext uri="{FF2B5EF4-FFF2-40B4-BE49-F238E27FC236}">
                <a16:creationId xmlns:a16="http://schemas.microsoft.com/office/drawing/2014/main" id="{E2A5AF9A-4F2E-8341-82F9-C3AE044A2C6C}"/>
              </a:ext>
            </a:extLst>
          </p:cNvPr>
          <p:cNvPicPr>
            <a:picLocks noChangeAspect="1"/>
          </p:cNvPicPr>
          <p:nvPr/>
        </p:nvPicPr>
        <p:blipFill>
          <a:blip r:embed="rId2"/>
          <a:stretch>
            <a:fillRect/>
          </a:stretch>
        </p:blipFill>
        <p:spPr>
          <a:xfrm rot="20079964">
            <a:off x="1011477" y="1040833"/>
            <a:ext cx="2944664" cy="4213916"/>
          </a:xfrm>
          <a:prstGeom prst="rect">
            <a:avLst/>
          </a:prstGeom>
        </p:spPr>
      </p:pic>
      <p:sp>
        <p:nvSpPr>
          <p:cNvPr id="2" name="TextBox 1">
            <a:extLst>
              <a:ext uri="{FF2B5EF4-FFF2-40B4-BE49-F238E27FC236}">
                <a16:creationId xmlns:a16="http://schemas.microsoft.com/office/drawing/2014/main" id="{36CAA451-E005-5B46-A77D-F9E33577C214}"/>
              </a:ext>
            </a:extLst>
          </p:cNvPr>
          <p:cNvSpPr txBox="1"/>
          <p:nvPr/>
        </p:nvSpPr>
        <p:spPr>
          <a:xfrm>
            <a:off x="5148064" y="908720"/>
            <a:ext cx="3600400" cy="4801314"/>
          </a:xfrm>
          <a:prstGeom prst="rect">
            <a:avLst/>
          </a:prstGeom>
          <a:noFill/>
        </p:spPr>
        <p:txBody>
          <a:bodyPr wrap="square" rtlCol="0">
            <a:spAutoFit/>
          </a:bodyPr>
          <a:lstStyle/>
          <a:p>
            <a:r>
              <a:rPr lang="en-GB" dirty="0"/>
              <a:t>Skill is developed not by practising performances or final tasks, but by practising much narrower and more specific skills … </a:t>
            </a:r>
          </a:p>
          <a:p>
            <a:endParaRPr lang="en-GB" dirty="0"/>
          </a:p>
          <a:p>
            <a:r>
              <a:rPr lang="en-GB" dirty="0"/>
              <a:t>Chess players don’t practise by playing entire games but by studying decomposed problems and textbook openings and endings. … </a:t>
            </a:r>
          </a:p>
          <a:p>
            <a:endParaRPr lang="en-GB" dirty="0"/>
          </a:p>
          <a:p>
            <a:r>
              <a:rPr lang="en-GB" dirty="0"/>
              <a:t>Narrow and focused practice is more effective at developing these mental models than broader and more complex practice </a:t>
            </a:r>
            <a:endParaRPr lang="en-US" dirty="0"/>
          </a:p>
        </p:txBody>
      </p:sp>
    </p:spTree>
    <p:extLst>
      <p:ext uri="{BB962C8B-B14F-4D97-AF65-F5344CB8AC3E}">
        <p14:creationId xmlns:p14="http://schemas.microsoft.com/office/powerpoint/2010/main" val="97797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4A32-8548-FA45-BF16-D211B847243B}"/>
              </a:ext>
            </a:extLst>
          </p:cNvPr>
          <p:cNvSpPr txBox="1"/>
          <p:nvPr/>
        </p:nvSpPr>
        <p:spPr>
          <a:xfrm>
            <a:off x="4499992" y="301986"/>
            <a:ext cx="4453339" cy="6124754"/>
          </a:xfrm>
          <a:prstGeom prst="rect">
            <a:avLst/>
          </a:prstGeom>
          <a:noFill/>
        </p:spPr>
        <p:txBody>
          <a:bodyPr wrap="square" rtlCol="0">
            <a:spAutoFit/>
          </a:bodyPr>
          <a:lstStyle/>
          <a:p>
            <a:r>
              <a:rPr lang="en-GB" sz="2400" dirty="0"/>
              <a:t>Teachers face a very steep learning curve after graduation – unlike junior doctors.</a:t>
            </a:r>
          </a:p>
          <a:p>
            <a:endParaRPr lang="en-GB" sz="3200" dirty="0">
              <a:solidFill>
                <a:schemeClr val="bg1"/>
              </a:solidFill>
            </a:endParaRPr>
          </a:p>
          <a:p>
            <a:r>
              <a:rPr lang="en-GB" sz="2400" dirty="0"/>
              <a:t>90% of school leaders reported that their beginning teachers were given constructive, non-evaluative feedback while only 34% of teachers agreed. Similarly, 82% of school leaders reported providing tailored professional development for beginning teachers, while only 58% of beginning teachers reported receiving this. </a:t>
            </a:r>
            <a:endParaRPr lang="en-US" sz="3200" dirty="0">
              <a:solidFill>
                <a:schemeClr val="bg1"/>
              </a:solidFill>
            </a:endParaRPr>
          </a:p>
        </p:txBody>
      </p:sp>
      <p:pic>
        <p:nvPicPr>
          <p:cNvPr id="4" name="Picture 3">
            <a:extLst>
              <a:ext uri="{FF2B5EF4-FFF2-40B4-BE49-F238E27FC236}">
                <a16:creationId xmlns:a16="http://schemas.microsoft.com/office/drawing/2014/main" id="{656E18A9-1C04-EB44-A468-E4E37D8614F6}"/>
              </a:ext>
            </a:extLst>
          </p:cNvPr>
          <p:cNvPicPr>
            <a:picLocks noChangeAspect="1"/>
          </p:cNvPicPr>
          <p:nvPr/>
        </p:nvPicPr>
        <p:blipFill>
          <a:blip r:embed="rId2"/>
          <a:stretch>
            <a:fillRect/>
          </a:stretch>
        </p:blipFill>
        <p:spPr>
          <a:xfrm rot="19996011">
            <a:off x="1019352" y="1509536"/>
            <a:ext cx="2592288" cy="3709654"/>
          </a:xfrm>
          <a:prstGeom prst="rect">
            <a:avLst/>
          </a:prstGeom>
        </p:spPr>
      </p:pic>
      <p:sp>
        <p:nvSpPr>
          <p:cNvPr id="5" name="TextBox 4">
            <a:extLst>
              <a:ext uri="{FF2B5EF4-FFF2-40B4-BE49-F238E27FC236}">
                <a16:creationId xmlns:a16="http://schemas.microsoft.com/office/drawing/2014/main" id="{BACD865E-BFA5-8C47-894E-CF60DFF766F4}"/>
              </a:ext>
            </a:extLst>
          </p:cNvPr>
          <p:cNvSpPr txBox="1"/>
          <p:nvPr/>
        </p:nvSpPr>
        <p:spPr>
          <a:xfrm>
            <a:off x="104361" y="1051063"/>
            <a:ext cx="589768" cy="715581"/>
          </a:xfrm>
          <a:prstGeom prst="rect">
            <a:avLst/>
          </a:prstGeom>
          <a:noFill/>
        </p:spPr>
        <p:txBody>
          <a:bodyPr wrap="square" rtlCol="0">
            <a:spAutoFit/>
          </a:bodyPr>
          <a:lstStyle/>
          <a:p>
            <a:r>
              <a:rPr lang="en-US" sz="4050" dirty="0"/>
              <a:t>6</a:t>
            </a:r>
          </a:p>
        </p:txBody>
      </p:sp>
    </p:spTree>
    <p:extLst>
      <p:ext uri="{BB962C8B-B14F-4D97-AF65-F5344CB8AC3E}">
        <p14:creationId xmlns:p14="http://schemas.microsoft.com/office/powerpoint/2010/main" val="35542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90407">
            <a:off x="1339620" y="1595501"/>
            <a:ext cx="2647934" cy="4073745"/>
          </a:xfrm>
          <a:prstGeom prst="rect">
            <a:avLst/>
          </a:prstGeom>
        </p:spPr>
      </p:pic>
      <p:sp>
        <p:nvSpPr>
          <p:cNvPr id="5" name="TextBox 4"/>
          <p:cNvSpPr txBox="1"/>
          <p:nvPr/>
        </p:nvSpPr>
        <p:spPr>
          <a:xfrm>
            <a:off x="4860032" y="1263997"/>
            <a:ext cx="3960440" cy="4401205"/>
          </a:xfrm>
          <a:prstGeom prst="rect">
            <a:avLst/>
          </a:prstGeom>
          <a:noFill/>
        </p:spPr>
        <p:txBody>
          <a:bodyPr wrap="square" rtlCol="0">
            <a:spAutoFit/>
          </a:bodyPr>
          <a:lstStyle/>
          <a:p>
            <a:pPr marL="342900" indent="-342900">
              <a:buFont typeface="+mj-lt"/>
              <a:buAutoNum type="arabicPeriod"/>
            </a:pPr>
            <a:r>
              <a:rPr lang="en-GB" sz="2800" dirty="0"/>
              <a:t>All change is making people behave differently</a:t>
            </a:r>
          </a:p>
          <a:p>
            <a:pPr marL="342900" indent="-342900">
              <a:buFont typeface="+mj-lt"/>
              <a:buAutoNum type="arabicPeriod"/>
            </a:pPr>
            <a:r>
              <a:rPr lang="en-GB" sz="2800" dirty="0"/>
              <a:t>What looks like resistance can be lack of clarity</a:t>
            </a:r>
          </a:p>
          <a:p>
            <a:pPr marL="342900" indent="-342900">
              <a:buFont typeface="+mj-lt"/>
              <a:buAutoNum type="arabicPeriod"/>
            </a:pPr>
            <a:r>
              <a:rPr lang="en-GB" sz="2800" dirty="0"/>
              <a:t>Remember the importance of “bright spots” - showcasing positive examples</a:t>
            </a:r>
          </a:p>
        </p:txBody>
      </p:sp>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7</a:t>
            </a:r>
          </a:p>
        </p:txBody>
      </p:sp>
    </p:spTree>
    <p:extLst>
      <p:ext uri="{BB962C8B-B14F-4D97-AF65-F5344CB8AC3E}">
        <p14:creationId xmlns:p14="http://schemas.microsoft.com/office/powerpoint/2010/main" val="20124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7" name="Title 1"/>
          <p:cNvSpPr>
            <a:spLocks noGrp="1"/>
          </p:cNvSpPr>
          <p:nvPr>
            <p:ph type="ctrTitle"/>
          </p:nvPr>
        </p:nvSpPr>
        <p:spPr/>
        <p:txBody>
          <a:bodyPr/>
          <a:lstStyle/>
          <a:p>
            <a:endParaRPr lang="en-US" altLang="en-US"/>
          </a:p>
        </p:txBody>
      </p:sp>
      <p:sp>
        <p:nvSpPr>
          <p:cNvPr id="3" name="Subtitle 2"/>
          <p:cNvSpPr>
            <a:spLocks noGrp="1"/>
          </p:cNvSpPr>
          <p:nvPr>
            <p:ph type="subTitle" idx="1"/>
          </p:nvPr>
        </p:nvSpPr>
        <p:spPr/>
        <p:txBody>
          <a:bodyPr/>
          <a:lstStyle/>
          <a:p>
            <a:pPr>
              <a:defRPr/>
            </a:pPr>
            <a:endParaRPr lang="en-US"/>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1" y="1028700"/>
            <a:ext cx="6946106"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00501" y="857250"/>
            <a:ext cx="4074319"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085850" y="857250"/>
            <a:ext cx="161925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2151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CAF0-95DC-8D4E-98FD-B4B197EE20C8}"/>
              </a:ext>
            </a:extLst>
          </p:cNvPr>
          <p:cNvSpPr txBox="1">
            <a:spLocks noChangeArrowheads="1"/>
          </p:cNvSpPr>
          <p:nvPr/>
        </p:nvSpPr>
        <p:spPr bwMode="auto">
          <a:xfrm>
            <a:off x="900113" y="1125538"/>
            <a:ext cx="396716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a:r>
              <a:rPr lang="en-US" altLang="en-US" sz="4000" b="1" dirty="0">
                <a:solidFill>
                  <a:schemeClr val="tx2">
                    <a:lumMod val="75000"/>
                  </a:schemeClr>
                </a:solidFill>
              </a:rPr>
              <a:t>“The limits of my language mean the limits of my world”</a:t>
            </a:r>
          </a:p>
          <a:p>
            <a:pPr algn="ctr"/>
            <a:endParaRPr lang="en-US" altLang="en-US" sz="4000" dirty="0">
              <a:solidFill>
                <a:schemeClr val="tx2">
                  <a:lumMod val="75000"/>
                </a:schemeClr>
              </a:solidFill>
            </a:endParaRPr>
          </a:p>
          <a:p>
            <a:pPr algn="ctr"/>
            <a:r>
              <a:rPr lang="en-US" altLang="en-US" sz="2800" dirty="0">
                <a:solidFill>
                  <a:schemeClr val="tx2">
                    <a:lumMod val="75000"/>
                  </a:schemeClr>
                </a:solidFill>
              </a:rPr>
              <a:t>Ludwig Wittgenstein</a:t>
            </a:r>
          </a:p>
        </p:txBody>
      </p:sp>
      <p:pic>
        <p:nvPicPr>
          <p:cNvPr id="69634" name="Picture 1">
            <a:extLst>
              <a:ext uri="{FF2B5EF4-FFF2-40B4-BE49-F238E27FC236}">
                <a16:creationId xmlns:a16="http://schemas.microsoft.com/office/drawing/2014/main" id="{7190F668-E975-C342-AE13-C03DB8688B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68413"/>
            <a:ext cx="34464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657610" y="2658668"/>
            <a:ext cx="1303735" cy="13049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314951" y="2632480"/>
            <a:ext cx="1479947" cy="1331119"/>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1828810" y="2705100"/>
            <a:ext cx="1521619" cy="1143000"/>
          </a:xfrm>
          <a:prstGeom prst="rect">
            <a:avLst/>
          </a:prstGeom>
          <a:noFill/>
          <a:ln w="9525">
            <a:noFill/>
            <a:miter lim="800000"/>
            <a:headEnd/>
            <a:tailEnd/>
          </a:ln>
        </p:spPr>
      </p:pic>
      <p:sp>
        <p:nvSpPr>
          <p:cNvPr id="2" name="TextBox 1">
            <a:extLst>
              <a:ext uri="{FF2B5EF4-FFF2-40B4-BE49-F238E27FC236}">
                <a16:creationId xmlns:a16="http://schemas.microsoft.com/office/drawing/2014/main" id="{ED1034BF-E4EC-4E48-BD93-C0296F65CEA7}"/>
              </a:ext>
            </a:extLst>
          </p:cNvPr>
          <p:cNvSpPr txBox="1"/>
          <p:nvPr/>
        </p:nvSpPr>
        <p:spPr>
          <a:xfrm>
            <a:off x="2339752" y="4221088"/>
            <a:ext cx="4176464" cy="1200329"/>
          </a:xfrm>
          <a:prstGeom prst="rect">
            <a:avLst/>
          </a:prstGeom>
          <a:noFill/>
        </p:spPr>
        <p:txBody>
          <a:bodyPr wrap="square" rtlCol="0">
            <a:spAutoFit/>
          </a:bodyPr>
          <a:lstStyle/>
          <a:p>
            <a:pPr algn="ctr"/>
            <a:r>
              <a:rPr lang="en-US" sz="3600" dirty="0"/>
              <a:t>WHAT?</a:t>
            </a:r>
          </a:p>
          <a:p>
            <a:pPr algn="ctr"/>
            <a:r>
              <a:rPr lang="en-US" sz="3600" dirty="0"/>
              <a:t>HOW?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p:cNvSpPr txBox="1">
            <a:spLocks noChangeArrowheads="1"/>
          </p:cNvSpPr>
          <p:nvPr/>
        </p:nvSpPr>
        <p:spPr bwMode="auto">
          <a:xfrm>
            <a:off x="1691680" y="3284984"/>
            <a:ext cx="6313515" cy="1754326"/>
          </a:xfrm>
          <a:prstGeom prst="rect">
            <a:avLst/>
          </a:prstGeom>
          <a:noFill/>
          <a:ln w="9525">
            <a:noFill/>
            <a:miter lim="800000"/>
            <a:headEnd/>
            <a:tailEnd/>
          </a:ln>
        </p:spPr>
        <p:txBody>
          <a:bodyPr wrap="square">
            <a:prstTxWarp prst="textNoShape">
              <a:avLst/>
            </a:prstTxWarp>
            <a:spAutoFit/>
          </a:bodyPr>
          <a:lstStyle/>
          <a:p>
            <a:pPr algn="ctr"/>
            <a:r>
              <a:rPr lang="en-US" sz="3600" dirty="0">
                <a:latin typeface="Calibri" charset="0"/>
              </a:rPr>
              <a:t>Understand the significance of exploratory talk</a:t>
            </a:r>
          </a:p>
          <a:p>
            <a:pPr algn="ctr"/>
            <a:endParaRPr lang="en-US" sz="3600" dirty="0">
              <a:latin typeface="Calibri" charset="0"/>
            </a:endParaRPr>
          </a:p>
        </p:txBody>
      </p:sp>
      <p:pic>
        <p:nvPicPr>
          <p:cNvPr id="50180" name="Picture 4"/>
          <p:cNvPicPr>
            <a:picLocks noChangeAspect="1" noChangeArrowheads="1"/>
          </p:cNvPicPr>
          <p:nvPr/>
        </p:nvPicPr>
        <p:blipFill>
          <a:blip r:embed="rId3"/>
          <a:srcRect/>
          <a:stretch>
            <a:fillRect/>
          </a:stretch>
        </p:blipFill>
        <p:spPr bwMode="auto">
          <a:xfrm>
            <a:off x="3995936" y="1484784"/>
            <a:ext cx="2000250" cy="15025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p:cNvSpPr txBox="1">
            <a:spLocks noChangeArrowheads="1"/>
          </p:cNvSpPr>
          <p:nvPr/>
        </p:nvSpPr>
        <p:spPr bwMode="auto">
          <a:xfrm>
            <a:off x="2016274" y="3789040"/>
            <a:ext cx="5372100" cy="646331"/>
          </a:xfrm>
          <a:prstGeom prst="rect">
            <a:avLst/>
          </a:prstGeom>
          <a:noFill/>
          <a:ln w="9525">
            <a:noFill/>
            <a:miter lim="800000"/>
            <a:headEnd/>
            <a:tailEnd/>
          </a:ln>
        </p:spPr>
        <p:txBody>
          <a:bodyPr>
            <a:prstTxWarp prst="textNoShape">
              <a:avLst/>
            </a:prstTxWarp>
            <a:spAutoFit/>
          </a:bodyPr>
          <a:lstStyle/>
          <a:p>
            <a:pPr algn="ctr"/>
            <a:r>
              <a:rPr lang="en-US" sz="3600" dirty="0">
                <a:latin typeface="Calibri" charset="0"/>
              </a:rPr>
              <a:t>Teach vocabulary</a:t>
            </a:r>
          </a:p>
        </p:txBody>
      </p:sp>
      <p:pic>
        <p:nvPicPr>
          <p:cNvPr id="90116" name="Picture 4"/>
          <p:cNvPicPr>
            <a:picLocks noChangeAspect="1" noChangeArrowheads="1"/>
          </p:cNvPicPr>
          <p:nvPr/>
        </p:nvPicPr>
        <p:blipFill>
          <a:blip r:embed="rId3"/>
          <a:srcRect/>
          <a:stretch>
            <a:fillRect/>
          </a:stretch>
        </p:blipFill>
        <p:spPr bwMode="auto">
          <a:xfrm>
            <a:off x="3131840" y="404664"/>
            <a:ext cx="3140968" cy="31409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844E76-D33E-B043-90F3-42A7F4BC698A}"/>
              </a:ext>
            </a:extLst>
          </p:cNvPr>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28674" name="Picture 1">
            <a:extLst>
              <a:ext uri="{FF2B5EF4-FFF2-40B4-BE49-F238E27FC236}">
                <a16:creationId xmlns:a16="http://schemas.microsoft.com/office/drawing/2014/main" id="{1804B435-1FCD-1543-96CE-D345D0A6B1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4">
            <a:extLst>
              <a:ext uri="{FF2B5EF4-FFF2-40B4-BE49-F238E27FC236}">
                <a16:creationId xmlns:a16="http://schemas.microsoft.com/office/drawing/2014/main" id="{4573655D-54A6-694A-8783-F23DCB06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6288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4EE1EF2-E5A3-E04F-BF04-5B008694FB0E}"/>
              </a:ext>
            </a:extLst>
          </p:cNvPr>
          <p:cNvSpPr txBox="1">
            <a:spLocks noChangeArrowheads="1"/>
          </p:cNvSpPr>
          <p:nvPr/>
        </p:nvSpPr>
        <p:spPr bwMode="auto">
          <a:xfrm>
            <a:off x="827584" y="3645024"/>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indent="0" algn="ctr"/>
            <a:r>
              <a:rPr lang="en-US" altLang="en-US" sz="3600" dirty="0">
                <a:latin typeface="Calibri" panose="020F0502020204030204" pitchFamily="34" charset="0"/>
              </a:rPr>
              <a:t>Demonstrate writing</a:t>
            </a:r>
          </a:p>
          <a:p>
            <a:endParaRPr lang="en-US" altLang="en-US" sz="36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3"/>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657610" y="2658668"/>
            <a:ext cx="1303735" cy="13049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314951" y="2632480"/>
            <a:ext cx="1479947" cy="1331119"/>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1828810" y="2705100"/>
            <a:ext cx="1521619" cy="1143000"/>
          </a:xfrm>
          <a:prstGeom prst="rect">
            <a:avLst/>
          </a:prstGeom>
          <a:noFill/>
          <a:ln w="9525">
            <a:noFill/>
            <a:miter lim="800000"/>
            <a:headEnd/>
            <a:tailEnd/>
          </a:ln>
        </p:spPr>
      </p:pic>
      <p:sp>
        <p:nvSpPr>
          <p:cNvPr id="2" name="TextBox 1">
            <a:extLst>
              <a:ext uri="{FF2B5EF4-FFF2-40B4-BE49-F238E27FC236}">
                <a16:creationId xmlns:a16="http://schemas.microsoft.com/office/drawing/2014/main" id="{ED1034BF-E4EC-4E48-BD93-C0296F65CEA7}"/>
              </a:ext>
            </a:extLst>
          </p:cNvPr>
          <p:cNvSpPr txBox="1"/>
          <p:nvPr/>
        </p:nvSpPr>
        <p:spPr>
          <a:xfrm>
            <a:off x="2339752" y="4221088"/>
            <a:ext cx="4176464" cy="1200329"/>
          </a:xfrm>
          <a:prstGeom prst="rect">
            <a:avLst/>
          </a:prstGeom>
          <a:noFill/>
        </p:spPr>
        <p:txBody>
          <a:bodyPr wrap="square" rtlCol="0">
            <a:spAutoFit/>
          </a:bodyPr>
          <a:lstStyle/>
          <a:p>
            <a:pPr algn="ctr"/>
            <a:r>
              <a:rPr lang="en-US" sz="3600" dirty="0"/>
              <a:t>WHAT?</a:t>
            </a:r>
          </a:p>
          <a:p>
            <a:pPr algn="ctr"/>
            <a:r>
              <a:rPr lang="en-US" sz="3600" dirty="0"/>
              <a:t>HOW?</a:t>
            </a:r>
          </a:p>
        </p:txBody>
      </p:sp>
    </p:spTree>
    <p:extLst>
      <p:ext uri="{BB962C8B-B14F-4D97-AF65-F5344CB8AC3E}">
        <p14:creationId xmlns:p14="http://schemas.microsoft.com/office/powerpoint/2010/main" val="33508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646" y="3846945"/>
            <a:ext cx="7994848" cy="1752600"/>
          </a:xfrm>
        </p:spPr>
        <p:txBody>
          <a:bodyPr>
            <a:noAutofit/>
          </a:bodyPr>
          <a:lstStyle/>
          <a:p>
            <a:pPr eaLnBrk="1" hangingPunct="1">
              <a:spcBef>
                <a:spcPts val="0"/>
              </a:spcBef>
            </a:pPr>
            <a:r>
              <a:rPr lang="en-US" dirty="0">
                <a:solidFill>
                  <a:srgbClr val="002060"/>
                </a:solidFill>
              </a:rPr>
              <a:t>Geoff Barton</a:t>
            </a:r>
          </a:p>
          <a:p>
            <a:pPr eaLnBrk="1" hangingPunct="1">
              <a:spcBef>
                <a:spcPts val="0"/>
              </a:spcBef>
            </a:pPr>
            <a:endParaRPr lang="en-US" sz="1200" dirty="0">
              <a:solidFill>
                <a:srgbClr val="002060"/>
              </a:solidFill>
            </a:endParaRPr>
          </a:p>
          <a:p>
            <a:pPr eaLnBrk="1" hangingPunct="1">
              <a:spcBef>
                <a:spcPts val="0"/>
              </a:spcBef>
            </a:pPr>
            <a:r>
              <a:rPr lang="en-US" sz="2400" dirty="0">
                <a:solidFill>
                  <a:srgbClr val="002060"/>
                </a:solidFill>
              </a:rPr>
              <a:t>General Secretary</a:t>
            </a:r>
          </a:p>
          <a:p>
            <a:pPr eaLnBrk="1" hangingPunct="1">
              <a:spcBef>
                <a:spcPts val="0"/>
              </a:spcBef>
            </a:pPr>
            <a:r>
              <a:rPr lang="en-US" sz="2400" dirty="0">
                <a:solidFill>
                  <a:srgbClr val="002060"/>
                </a:solidFill>
              </a:rPr>
              <a:t>Association of School and College Leaders</a:t>
            </a:r>
          </a:p>
          <a:p>
            <a:pPr eaLnBrk="1" hangingPunct="1">
              <a:spcBef>
                <a:spcPts val="0"/>
              </a:spcBef>
            </a:pPr>
            <a:endParaRPr lang="en-US" sz="2400" dirty="0">
              <a:solidFill>
                <a:srgbClr val="002060"/>
              </a:solidFill>
            </a:endParaRPr>
          </a:p>
          <a:p>
            <a:pPr eaLnBrk="1" hangingPunct="1">
              <a:spcBef>
                <a:spcPts val="0"/>
              </a:spcBef>
            </a:pPr>
            <a:endParaRPr lang="en-US" sz="2000" dirty="0">
              <a:solidFill>
                <a:srgbClr val="002060"/>
              </a:solidFill>
            </a:endParaRPr>
          </a:p>
          <a:p>
            <a:pPr eaLnBrk="1" hangingPunct="1">
              <a:spcBef>
                <a:spcPts val="0"/>
              </a:spcBef>
            </a:pPr>
            <a:r>
              <a:rPr lang="en-US" sz="1800" dirty="0">
                <a:solidFill>
                  <a:srgbClr val="002060"/>
                </a:solidFill>
              </a:rPr>
              <a:t>@</a:t>
            </a:r>
            <a:r>
              <a:rPr lang="en-US" sz="1800" dirty="0" err="1">
                <a:solidFill>
                  <a:srgbClr val="002060"/>
                </a:solidFill>
              </a:rPr>
              <a:t>RealGeoffBarton</a:t>
            </a:r>
            <a:endParaRPr lang="en-US" sz="1800" dirty="0">
              <a:solidFill>
                <a:srgbClr val="002060"/>
              </a:solidFill>
            </a:endParaRPr>
          </a:p>
          <a:p>
            <a:pPr eaLnBrk="1" hangingPunct="1">
              <a:spcBef>
                <a:spcPts val="0"/>
              </a:spcBef>
            </a:pPr>
            <a:r>
              <a:rPr lang="en-US" sz="1800" dirty="0" err="1">
                <a:solidFill>
                  <a:srgbClr val="002060"/>
                </a:solidFill>
              </a:rPr>
              <a:t>www.geoffbarton.co.uk</a:t>
            </a:r>
            <a:r>
              <a:rPr lang="en-US" sz="1800" dirty="0">
                <a:solidFill>
                  <a:srgbClr val="002060"/>
                </a:solidFill>
              </a:rPr>
              <a:t>/teacher-resources (157</a:t>
            </a:r>
            <a:r>
              <a:rPr lang="en-US" sz="2000" dirty="0">
                <a:solidFill>
                  <a:srgbClr val="002060"/>
                </a:solidFill>
              </a:rPr>
              <a:t>) </a:t>
            </a:r>
          </a:p>
        </p:txBody>
      </p:sp>
      <p:cxnSp>
        <p:nvCxnSpPr>
          <p:cNvPr id="20" name="Straight Connector 19"/>
          <p:cNvCxnSpPr/>
          <p:nvPr/>
        </p:nvCxnSpPr>
        <p:spPr>
          <a:xfrm rot="16200000" flipV="1">
            <a:off x="5722907" y="677144"/>
            <a:ext cx="1226724" cy="540808"/>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V="1">
            <a:off x="5845311" y="334186"/>
            <a:ext cx="197922" cy="1249412"/>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cxnSpLocks/>
          </p:cNvCxnSpPr>
          <p:nvPr/>
        </p:nvCxnSpPr>
        <p:spPr>
          <a:xfrm>
            <a:off x="971600" y="3460191"/>
            <a:ext cx="7583064" cy="0"/>
          </a:xfrm>
          <a:prstGeom prst="line">
            <a:avLst/>
          </a:prstGeom>
          <a:ln w="57150" cap="flat" cmpd="thickThin" algn="ctr">
            <a:solidFill>
              <a:srgbClr val="00206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935626D-F0DE-3A49-A7FF-EC6972BCAD83}"/>
              </a:ext>
            </a:extLst>
          </p:cNvPr>
          <p:cNvSpPr txBox="1"/>
          <p:nvPr/>
        </p:nvSpPr>
        <p:spPr>
          <a:xfrm>
            <a:off x="548527" y="2138731"/>
            <a:ext cx="8424936" cy="1200329"/>
          </a:xfrm>
          <a:prstGeom prst="rect">
            <a:avLst/>
          </a:prstGeom>
          <a:noFill/>
        </p:spPr>
        <p:txBody>
          <a:bodyPr wrap="square" rtlCol="0">
            <a:spAutoFit/>
          </a:bodyPr>
          <a:lstStyle/>
          <a:p>
            <a:pPr algn="ctr"/>
            <a:r>
              <a:rPr lang="en-GB" sz="3600" b="1" dirty="0"/>
              <a:t>The Leadership of Learning: Challenges and opportunities</a:t>
            </a:r>
            <a:endParaRPr lang="en-US" sz="3600" dirty="0"/>
          </a:p>
        </p:txBody>
      </p:sp>
      <p:pic>
        <p:nvPicPr>
          <p:cNvPr id="11" name="Picture 10">
            <a:extLst>
              <a:ext uri="{FF2B5EF4-FFF2-40B4-BE49-F238E27FC236}">
                <a16:creationId xmlns:a16="http://schemas.microsoft.com/office/drawing/2014/main" id="{2E45518A-9266-5740-B3A6-FEE005F2CF89}"/>
              </a:ext>
            </a:extLst>
          </p:cNvPr>
          <p:cNvPicPr>
            <a:picLocks noChangeAspect="1"/>
          </p:cNvPicPr>
          <p:nvPr/>
        </p:nvPicPr>
        <p:blipFill>
          <a:blip r:embed="rId2"/>
          <a:stretch>
            <a:fillRect/>
          </a:stretch>
        </p:blipFill>
        <p:spPr>
          <a:xfrm>
            <a:off x="26211" y="77465"/>
            <a:ext cx="2463800" cy="812800"/>
          </a:xfrm>
          <a:prstGeom prst="rect">
            <a:avLst/>
          </a:prstGeom>
        </p:spPr>
      </p:pic>
    </p:spTree>
    <p:extLst>
      <p:ext uri="{BB962C8B-B14F-4D97-AF65-F5344CB8AC3E}">
        <p14:creationId xmlns:p14="http://schemas.microsoft.com/office/powerpoint/2010/main" val="332505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573D5-A4C7-6348-8938-052C3A115006}"/>
              </a:ext>
            </a:extLst>
          </p:cNvPr>
          <p:cNvPicPr>
            <a:picLocks noChangeAspect="1"/>
          </p:cNvPicPr>
          <p:nvPr/>
        </p:nvPicPr>
        <p:blipFill>
          <a:blip r:embed="rId3"/>
          <a:stretch>
            <a:fillRect/>
          </a:stretch>
        </p:blipFill>
        <p:spPr>
          <a:xfrm>
            <a:off x="971600" y="692696"/>
            <a:ext cx="7211582" cy="5394263"/>
          </a:xfrm>
          <a:prstGeom prst="rect">
            <a:avLst/>
          </a:prstGeom>
        </p:spPr>
      </p:pic>
    </p:spTree>
    <p:extLst>
      <p:ext uri="{BB962C8B-B14F-4D97-AF65-F5344CB8AC3E}">
        <p14:creationId xmlns:p14="http://schemas.microsoft.com/office/powerpoint/2010/main" val="315230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539552" y="2852936"/>
            <a:ext cx="4737099" cy="1569660"/>
          </a:xfrm>
          <a:prstGeom prst="rect">
            <a:avLst/>
          </a:prstGeom>
          <a:noFill/>
        </p:spPr>
        <p:txBody>
          <a:bodyPr wrap="square" rtlCol="0">
            <a:spAutoFit/>
          </a:bodyPr>
          <a:lstStyle/>
          <a:p>
            <a:r>
              <a:rPr lang="en-US" sz="3200" dirty="0"/>
              <a:t>“Not all readers are leaders, but all leaders are readers”</a:t>
            </a:r>
          </a:p>
        </p:txBody>
      </p:sp>
      <p:pic>
        <p:nvPicPr>
          <p:cNvPr id="2" name="Picture 1"/>
          <p:cNvPicPr>
            <a:picLocks noChangeAspect="1"/>
          </p:cNvPicPr>
          <p:nvPr/>
        </p:nvPicPr>
        <p:blipFill>
          <a:blip r:embed="rId2"/>
          <a:stretch>
            <a:fillRect/>
          </a:stretch>
        </p:blipFill>
        <p:spPr>
          <a:xfrm>
            <a:off x="5400871" y="857250"/>
            <a:ext cx="3743129" cy="5143500"/>
          </a:xfrm>
          <a:prstGeom prst="rect">
            <a:avLst/>
          </a:prstGeom>
        </p:spPr>
      </p:pic>
      <p:sp>
        <p:nvSpPr>
          <p:cNvPr id="4" name="TextBox 3"/>
          <p:cNvSpPr txBox="1"/>
          <p:nvPr/>
        </p:nvSpPr>
        <p:spPr>
          <a:xfrm>
            <a:off x="3779912" y="6000750"/>
            <a:ext cx="4737099" cy="553998"/>
          </a:xfrm>
          <a:prstGeom prst="rect">
            <a:avLst/>
          </a:prstGeom>
          <a:noFill/>
        </p:spPr>
        <p:txBody>
          <a:bodyPr wrap="square" rtlCol="0">
            <a:spAutoFit/>
          </a:bodyPr>
          <a:lstStyle/>
          <a:p>
            <a:pPr algn="r"/>
            <a:r>
              <a:rPr lang="en-US" sz="3000" dirty="0"/>
              <a:t>Harry Truman</a:t>
            </a:r>
          </a:p>
        </p:txBody>
      </p:sp>
    </p:spTree>
    <p:extLst>
      <p:ext uri="{BB962C8B-B14F-4D97-AF65-F5344CB8AC3E}">
        <p14:creationId xmlns:p14="http://schemas.microsoft.com/office/powerpoint/2010/main" val="73024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195736" y="2780928"/>
            <a:ext cx="4737099" cy="1015663"/>
          </a:xfrm>
          <a:prstGeom prst="rect">
            <a:avLst/>
          </a:prstGeom>
          <a:noFill/>
        </p:spPr>
        <p:txBody>
          <a:bodyPr wrap="square" rtlCol="0">
            <a:spAutoFit/>
          </a:bodyPr>
          <a:lstStyle/>
          <a:p>
            <a:pPr algn="ctr"/>
            <a:r>
              <a:rPr lang="en-US" sz="6000" dirty="0"/>
              <a:t>7 Books</a:t>
            </a:r>
          </a:p>
        </p:txBody>
      </p:sp>
    </p:spTree>
    <p:extLst>
      <p:ext uri="{BB962C8B-B14F-4D97-AF65-F5344CB8AC3E}">
        <p14:creationId xmlns:p14="http://schemas.microsoft.com/office/powerpoint/2010/main" val="26983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108391">
            <a:off x="810457" y="1175600"/>
            <a:ext cx="3307866" cy="4584702"/>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1</a:t>
            </a:r>
          </a:p>
        </p:txBody>
      </p:sp>
      <p:sp>
        <p:nvSpPr>
          <p:cNvPr id="3" name="TextBox 2">
            <a:extLst>
              <a:ext uri="{FF2B5EF4-FFF2-40B4-BE49-F238E27FC236}">
                <a16:creationId xmlns:a16="http://schemas.microsoft.com/office/drawing/2014/main" id="{E3C49536-2D0D-D741-81D2-6E73DA9D6690}"/>
              </a:ext>
            </a:extLst>
          </p:cNvPr>
          <p:cNvSpPr txBox="1"/>
          <p:nvPr/>
        </p:nvSpPr>
        <p:spPr>
          <a:xfrm>
            <a:off x="4716016" y="751719"/>
            <a:ext cx="4176464" cy="4893647"/>
          </a:xfrm>
          <a:prstGeom prst="rect">
            <a:avLst/>
          </a:prstGeom>
          <a:noFill/>
        </p:spPr>
        <p:txBody>
          <a:bodyPr wrap="square" rtlCol="0">
            <a:spAutoFit/>
          </a:bodyPr>
          <a:lstStyle/>
          <a:p>
            <a:r>
              <a:rPr lang="en-GB" sz="2400" dirty="0"/>
              <a:t>There are a few people who choose to inspire rather than manipulate people. Whether individuals or organisations, every single one of these inspiring leaders thinks, acts and communicates exactly the same way. </a:t>
            </a:r>
          </a:p>
          <a:p>
            <a:endParaRPr lang="en-GB" sz="2400" dirty="0"/>
          </a:p>
          <a:p>
            <a:r>
              <a:rPr lang="en-GB" sz="2400" dirty="0"/>
              <a:t>Consciously or not, how they do it is by following a naturally occurring patterns that I call The Golden Circle. </a:t>
            </a:r>
            <a:endParaRPr lang="en-US" sz="2400" dirty="0"/>
          </a:p>
        </p:txBody>
      </p:sp>
    </p:spTree>
    <p:extLst>
      <p:ext uri="{BB962C8B-B14F-4D97-AF65-F5344CB8AC3E}">
        <p14:creationId xmlns:p14="http://schemas.microsoft.com/office/powerpoint/2010/main" val="2153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8389B3-2120-9241-84EB-7BD2C61D0B7D}"/>
              </a:ext>
            </a:extLst>
          </p:cNvPr>
          <p:cNvSpPr>
            <a:spLocks noChangeArrowheads="1"/>
          </p:cNvSpPr>
          <p:nvPr/>
        </p:nvSpPr>
        <p:spPr bwMode="auto">
          <a:xfrm>
            <a:off x="2267744"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20545" name="Picture 1" descr="Image result for golden circle">
            <a:extLst>
              <a:ext uri="{FF2B5EF4-FFF2-40B4-BE49-F238E27FC236}">
                <a16:creationId xmlns:a16="http://schemas.microsoft.com/office/drawing/2014/main" id="{02E1FBB2-9F18-8145-9C4B-177812AE364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83568" y="1340768"/>
            <a:ext cx="4406900"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C8AAE9-8F32-5E45-AE94-6313756A5C4A}"/>
              </a:ext>
            </a:extLst>
          </p:cNvPr>
          <p:cNvSpPr txBox="1"/>
          <p:nvPr/>
        </p:nvSpPr>
        <p:spPr>
          <a:xfrm>
            <a:off x="5220072" y="1621295"/>
            <a:ext cx="3384884" cy="3785652"/>
          </a:xfrm>
          <a:prstGeom prst="rect">
            <a:avLst/>
          </a:prstGeom>
          <a:noFill/>
        </p:spPr>
        <p:txBody>
          <a:bodyPr wrap="square" rtlCol="0">
            <a:spAutoFit/>
          </a:bodyPr>
          <a:lstStyle/>
          <a:p>
            <a:r>
              <a:rPr lang="en-GB" sz="2400" dirty="0"/>
              <a:t>Every single company and organisation on the planet knows WHAT they do. Some companies and people know HOW they do what they do. Very few can clearly articulate WHY they do what they do. </a:t>
            </a:r>
            <a:endParaRPr lang="en-US" sz="2400" dirty="0"/>
          </a:p>
        </p:txBody>
      </p:sp>
    </p:spTree>
    <p:extLst>
      <p:ext uri="{BB962C8B-B14F-4D97-AF65-F5344CB8AC3E}">
        <p14:creationId xmlns:p14="http://schemas.microsoft.com/office/powerpoint/2010/main" val="39139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2343150" y="3314700"/>
            <a:ext cx="51435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3995936" y="1367653"/>
            <a:ext cx="4529710" cy="4126991"/>
          </a:xfrm>
          <a:prstGeom prst="rect">
            <a:avLst/>
          </a:prstGeom>
          <a:solidFill>
            <a:schemeClr val="bg1"/>
          </a:solidFill>
          <a:ln>
            <a:noFill/>
          </a:ln>
          <a:effectLst/>
        </p:spPr>
        <p:txBody>
          <a:bodyPr/>
          <a:lstStyle/>
          <a:p>
            <a:pPr marL="71438" indent="-71438" algn="ctr">
              <a:spcBef>
                <a:spcPct val="20000"/>
              </a:spcBef>
            </a:pPr>
            <a:r>
              <a:rPr lang="ja-JP" altLang="en-US" sz="3600" dirty="0">
                <a:ln w="0"/>
                <a:effectLst>
                  <a:outerShdw blurRad="38100" dist="19050" dir="2700000" algn="tl" rotWithShape="0">
                    <a:schemeClr val="dk1">
                      <a:alpha val="40000"/>
                    </a:schemeClr>
                  </a:outerShdw>
                </a:effectLst>
              </a:rPr>
              <a:t>‘</a:t>
            </a:r>
            <a:r>
              <a:rPr lang="en-US" sz="3600" dirty="0">
                <a:ln w="0"/>
                <a:effectLst>
                  <a:outerShdw blurRad="38100" dist="19050" dir="2700000" algn="tl" rotWithShape="0">
                    <a:schemeClr val="dk1">
                      <a:alpha val="40000"/>
                    </a:schemeClr>
                  </a:outerShdw>
                </a:effectLst>
              </a:rPr>
              <a:t>Standards are raised ONLY by changes which are put into direct effect by teachers and pupils in classrooms</a:t>
            </a:r>
            <a:r>
              <a:rPr lang="ja-JP" altLang="en-US" sz="3600" dirty="0">
                <a:ln w="0"/>
                <a:effectLst>
                  <a:outerShdw blurRad="38100" dist="19050" dir="2700000" algn="tl" rotWithShape="0">
                    <a:schemeClr val="dk1">
                      <a:alpha val="40000"/>
                    </a:schemeClr>
                  </a:outerShdw>
                </a:effectLst>
              </a:rPr>
              <a:t>’</a:t>
            </a:r>
            <a:endParaRPr lang="en-US" sz="3600" dirty="0">
              <a:ln w="0"/>
              <a:effectLst>
                <a:outerShdw blurRad="38100" dist="19050" dir="2700000" algn="tl" rotWithShape="0">
                  <a:schemeClr val="dk1">
                    <a:alpha val="40000"/>
                  </a:schemeClr>
                </a:outerShdw>
              </a:effectLst>
            </a:endParaRPr>
          </a:p>
          <a:p>
            <a:pPr marL="71438" indent="-71438" algn="ctr">
              <a:spcBef>
                <a:spcPct val="20000"/>
              </a:spcBef>
            </a:pPr>
            <a:endParaRPr lang="en-US" sz="3600" dirty="0">
              <a:ln w="0"/>
              <a:effectLst>
                <a:outerShdw blurRad="38100" dist="19050" dir="2700000" algn="tl" rotWithShape="0">
                  <a:schemeClr val="dk1">
                    <a:alpha val="40000"/>
                  </a:schemeClr>
                </a:outerShdw>
              </a:effectLst>
            </a:endParaRPr>
          </a:p>
          <a:p>
            <a:pPr marL="71438" indent="-71438" algn="r">
              <a:spcBef>
                <a:spcPct val="20000"/>
              </a:spcBef>
            </a:pPr>
            <a:endParaRPr lang="en-US" sz="36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1135190" y="1539774"/>
            <a:ext cx="2706296" cy="3782750"/>
          </a:xfrm>
          <a:prstGeom prst="rect">
            <a:avLst/>
          </a:prstGeom>
        </p:spPr>
      </p:pic>
      <p:sp>
        <p:nvSpPr>
          <p:cNvPr id="5" name="TextBox 4"/>
          <p:cNvSpPr txBox="1"/>
          <p:nvPr/>
        </p:nvSpPr>
        <p:spPr>
          <a:xfrm>
            <a:off x="104361" y="1051063"/>
            <a:ext cx="589768" cy="715581"/>
          </a:xfrm>
          <a:prstGeom prst="rect">
            <a:avLst/>
          </a:prstGeom>
          <a:noFill/>
        </p:spPr>
        <p:txBody>
          <a:bodyPr wrap="square" rtlCol="0">
            <a:spAutoFit/>
          </a:bodyPr>
          <a:lstStyle/>
          <a:p>
            <a:r>
              <a:rPr lang="en-US" sz="4050" dirty="0"/>
              <a:t>2</a:t>
            </a:r>
          </a:p>
        </p:txBody>
      </p:sp>
      <p:sp>
        <p:nvSpPr>
          <p:cNvPr id="3" name="TextBox 2">
            <a:extLst>
              <a:ext uri="{FF2B5EF4-FFF2-40B4-BE49-F238E27FC236}">
                <a16:creationId xmlns:a16="http://schemas.microsoft.com/office/drawing/2014/main" id="{7B173088-5EA5-1241-BB34-948928D7F81A}"/>
              </a:ext>
            </a:extLst>
          </p:cNvPr>
          <p:cNvSpPr txBox="1"/>
          <p:nvPr/>
        </p:nvSpPr>
        <p:spPr>
          <a:xfrm>
            <a:off x="1135190" y="5661248"/>
            <a:ext cx="4588938" cy="369332"/>
          </a:xfrm>
          <a:prstGeom prst="rect">
            <a:avLst/>
          </a:prstGeom>
          <a:noFill/>
        </p:spPr>
        <p:txBody>
          <a:bodyPr wrap="square" rtlCol="0">
            <a:spAutoFit/>
          </a:bodyPr>
          <a:lstStyle/>
          <a:p>
            <a:r>
              <a:rPr lang="en-US" dirty="0">
                <a:solidFill>
                  <a:sysClr val="windowText" lastClr="000000"/>
                </a:solidFill>
              </a:rPr>
              <a:t>Dylan </a:t>
            </a:r>
            <a:r>
              <a:rPr lang="en-US" dirty="0" err="1">
                <a:solidFill>
                  <a:sysClr val="windowText" lastClr="000000"/>
                </a:solidFill>
              </a:rPr>
              <a:t>Wiliam</a:t>
            </a:r>
            <a:r>
              <a:rPr lang="en-US" dirty="0">
                <a:solidFill>
                  <a:sysClr val="windowText" lastClr="000000"/>
                </a:solidFill>
              </a:rPr>
              <a:t> and Paul Black</a:t>
            </a:r>
          </a:p>
        </p:txBody>
      </p:sp>
    </p:spTree>
    <p:extLst>
      <p:ext uri="{BB962C8B-B14F-4D97-AF65-F5344CB8AC3E}">
        <p14:creationId xmlns:p14="http://schemas.microsoft.com/office/powerpoint/2010/main" val="41571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0" end="0"/>
                                            </p:txEl>
                                          </p:spTgt>
                                        </p:tgtEl>
                                        <p:attrNameLst>
                                          <p:attrName>style.visibility</p:attrName>
                                        </p:attrNameLst>
                                      </p:cBhvr>
                                      <p:to>
                                        <p:strVal val="visible"/>
                                      </p:to>
                                    </p:set>
                                    <p:animEffect transition="in" filter="wipe(left)">
                                      <p:cBhvr>
                                        <p:cTn id="12" dur="500"/>
                                        <p:tgtEl>
                                          <p:spTgt spid="44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927227" y="2297768"/>
            <a:ext cx="3940342" cy="1754326"/>
          </a:xfrm>
          <a:prstGeom prst="rect">
            <a:avLst/>
          </a:prstGeom>
          <a:noFill/>
        </p:spPr>
        <p:txBody>
          <a:bodyPr wrap="square" rtlCol="0">
            <a:spAutoFit/>
          </a:bodyPr>
          <a:lstStyle/>
          <a:p>
            <a:r>
              <a:rPr lang="en-GB" sz="3600" dirty="0"/>
              <a:t>‘Better leaders produce better teachers’</a:t>
            </a:r>
            <a:endParaRPr lang="en-US" sz="3600" dirty="0"/>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6950" y="1492582"/>
            <a:ext cx="2507456" cy="3673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04361" y="1051063"/>
            <a:ext cx="589768" cy="715581"/>
          </a:xfrm>
          <a:prstGeom prst="rect">
            <a:avLst/>
          </a:prstGeom>
          <a:noFill/>
        </p:spPr>
        <p:txBody>
          <a:bodyPr wrap="square" rtlCol="0">
            <a:spAutoFit/>
          </a:bodyPr>
          <a:lstStyle/>
          <a:p>
            <a:r>
              <a:rPr lang="en-US" sz="4050" dirty="0"/>
              <a:t>3</a:t>
            </a:r>
          </a:p>
        </p:txBody>
      </p:sp>
    </p:spTree>
    <p:extLst>
      <p:ext uri="{BB962C8B-B14F-4D97-AF65-F5344CB8AC3E}">
        <p14:creationId xmlns:p14="http://schemas.microsoft.com/office/powerpoint/2010/main" val="10190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6">
      <a:dk1>
        <a:srgbClr val="3D4F5B"/>
      </a:dk1>
      <a:lt1>
        <a:sysClr val="window" lastClr="FFFFFF"/>
      </a:lt1>
      <a:dk2>
        <a:srgbClr val="0089A3"/>
      </a:dk2>
      <a:lt2>
        <a:srgbClr val="EEECE1"/>
      </a:lt2>
      <a:accent1>
        <a:srgbClr val="174081"/>
      </a:accent1>
      <a:accent2>
        <a:srgbClr val="005696"/>
      </a:accent2>
      <a:accent3>
        <a:srgbClr val="037E9A"/>
      </a:accent3>
      <a:accent4>
        <a:srgbClr val="E3007D"/>
      </a:accent4>
      <a:accent5>
        <a:srgbClr val="80BF3A"/>
      </a:accent5>
      <a:accent6>
        <a:srgbClr val="741962"/>
      </a:accent6>
      <a:hlink>
        <a:srgbClr val="0093A3"/>
      </a:hlink>
      <a:folHlink>
        <a:srgbClr val="394B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21319</TotalTime>
  <Words>468</Words>
  <Application>Microsoft Macintosh PowerPoint</Application>
  <PresentationFormat>On-screen Show (4:3)</PresentationFormat>
  <Paragraphs>68</Paragraphs>
  <Slides>22</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ＭＳ Ｐゴシック</vt:lpstr>
      <vt:lpstr>Arial</vt:lpstr>
      <vt:lpstr>Calibri</vt:lpstr>
      <vt:lpstr>Helvetica</vt:lpstr>
      <vt:lpstr>Helvetica Neue</vt:lpstr>
      <vt:lpstr>Times</vt:lpstr>
      <vt:lpstr>Verdana</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 the Twenty-First Century</dc:title>
  <dc:creator>Geoff Barton</dc:creator>
  <cp:lastModifiedBy>Geoff Barton</cp:lastModifiedBy>
  <cp:revision>222</cp:revision>
  <dcterms:created xsi:type="dcterms:W3CDTF">2011-09-30T06:30:16Z</dcterms:created>
  <dcterms:modified xsi:type="dcterms:W3CDTF">2018-07-02T16:07:13Z</dcterms:modified>
</cp:coreProperties>
</file>