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62" r:id="rId2"/>
    <p:sldId id="439" r:id="rId3"/>
    <p:sldId id="486" r:id="rId4"/>
    <p:sldId id="487" r:id="rId5"/>
    <p:sldId id="488" r:id="rId6"/>
    <p:sldId id="462" r:id="rId7"/>
    <p:sldId id="463" r:id="rId8"/>
    <p:sldId id="464" r:id="rId9"/>
    <p:sldId id="465" r:id="rId10"/>
    <p:sldId id="466" r:id="rId11"/>
    <p:sldId id="489" r:id="rId12"/>
    <p:sldId id="468" r:id="rId13"/>
    <p:sldId id="469" r:id="rId14"/>
    <p:sldId id="470" r:id="rId15"/>
    <p:sldId id="471" r:id="rId16"/>
    <p:sldId id="490" r:id="rId17"/>
    <p:sldId id="474" r:id="rId18"/>
    <p:sldId id="441" r:id="rId19"/>
    <p:sldId id="442" r:id="rId20"/>
    <p:sldId id="443" r:id="rId21"/>
    <p:sldId id="444" r:id="rId22"/>
    <p:sldId id="446" r:id="rId23"/>
    <p:sldId id="447" r:id="rId24"/>
    <p:sldId id="448" r:id="rId25"/>
    <p:sldId id="475" r:id="rId26"/>
    <p:sldId id="495" r:id="rId27"/>
    <p:sldId id="496" r:id="rId28"/>
    <p:sldId id="497" r:id="rId29"/>
    <p:sldId id="504" r:id="rId30"/>
    <p:sldId id="499" r:id="rId31"/>
    <p:sldId id="500" r:id="rId32"/>
    <p:sldId id="484" r:id="rId33"/>
    <p:sldId id="485" r:id="rId34"/>
    <p:sldId id="501" r:id="rId35"/>
    <p:sldId id="502" r:id="rId36"/>
    <p:sldId id="503" r:id="rId37"/>
    <p:sldId id="505" r:id="rId38"/>
    <p:sldId id="476" r:id="rId39"/>
    <p:sldId id="478" r:id="rId40"/>
    <p:sldId id="483" r:id="rId41"/>
    <p:sldId id="479" r:id="rId42"/>
    <p:sldId id="482" r:id="rId43"/>
    <p:sldId id="480" r:id="rId44"/>
    <p:sldId id="456" r:id="rId45"/>
    <p:sldId id="457" r:id="rId46"/>
    <p:sldId id="458" r:id="rId47"/>
    <p:sldId id="459" r:id="rId48"/>
    <p:sldId id="494" r:id="rId49"/>
  </p:sldIdLst>
  <p:sldSz cx="9144000" cy="6858000" type="screen4x3"/>
  <p:notesSz cx="6797675" cy="9926638"/>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2D8EC2"/>
    <a:srgbClr val="0A2653"/>
    <a:srgbClr val="042B6A"/>
    <a:srgbClr val="2CAADD"/>
    <a:srgbClr val="26A9E0"/>
    <a:srgbClr val="092653"/>
    <a:srgbClr val="505150"/>
    <a:srgbClr val="3C3C3B"/>
    <a:srgbClr val="73B6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5" autoAdjust="0"/>
    <p:restoredTop sz="93796" autoAdjust="0"/>
  </p:normalViewPr>
  <p:slideViewPr>
    <p:cSldViewPr snapToGrid="0" snapToObjects="1">
      <p:cViewPr varScale="1">
        <p:scale>
          <a:sx n="87" d="100"/>
          <a:sy n="87" d="100"/>
        </p:scale>
        <p:origin x="13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972"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095"/>
          </a:xfrm>
          <a:prstGeom prst="rect">
            <a:avLst/>
          </a:prstGeom>
        </p:spPr>
        <p:txBody>
          <a:bodyPr vert="horz" lIns="91275" tIns="45638" rIns="91275" bIns="45638" rtlCol="0"/>
          <a:lstStyle>
            <a:lvl1pPr algn="l">
              <a:defRPr sz="1200"/>
            </a:lvl1pPr>
          </a:lstStyle>
          <a:p>
            <a:endParaRPr lang="en-GB" dirty="0"/>
          </a:p>
        </p:txBody>
      </p:sp>
      <p:sp>
        <p:nvSpPr>
          <p:cNvPr id="4" name="Footer Placeholder 3"/>
          <p:cNvSpPr>
            <a:spLocks noGrp="1"/>
          </p:cNvSpPr>
          <p:nvPr>
            <p:ph type="ftr" sz="quarter" idx="2"/>
          </p:nvPr>
        </p:nvSpPr>
        <p:spPr>
          <a:xfrm>
            <a:off x="1" y="9428959"/>
            <a:ext cx="6320752" cy="496094"/>
          </a:xfrm>
          <a:prstGeom prst="rect">
            <a:avLst/>
          </a:prstGeom>
        </p:spPr>
        <p:txBody>
          <a:bodyPr vert="horz" lIns="91275" tIns="45638" rIns="91275" bIns="45638" rtlCol="0" anchor="b"/>
          <a:lstStyle>
            <a:lvl1pPr algn="l">
              <a:defRPr sz="1200"/>
            </a:lvl1pPr>
          </a:lstStyle>
          <a:p>
            <a:r>
              <a:rPr lang="en-GB" dirty="0"/>
              <a:t>ASCL National Summit on Principled Curriculum Leadership 2017</a:t>
            </a:r>
          </a:p>
        </p:txBody>
      </p:sp>
      <p:sp>
        <p:nvSpPr>
          <p:cNvPr id="5" name="Slide Number Placeholder 4"/>
          <p:cNvSpPr>
            <a:spLocks noGrp="1"/>
          </p:cNvSpPr>
          <p:nvPr>
            <p:ph type="sldNum" sz="quarter" idx="3"/>
          </p:nvPr>
        </p:nvSpPr>
        <p:spPr>
          <a:xfrm>
            <a:off x="6320752" y="9428959"/>
            <a:ext cx="475339" cy="496094"/>
          </a:xfrm>
          <a:prstGeom prst="rect">
            <a:avLst/>
          </a:prstGeom>
        </p:spPr>
        <p:txBody>
          <a:bodyPr vert="horz" lIns="91275" tIns="45638" rIns="91275" bIns="45638" rtlCol="0" anchor="b"/>
          <a:lstStyle>
            <a:lvl1pPr algn="r">
              <a:defRPr sz="1200"/>
            </a:lvl1pPr>
          </a:lstStyle>
          <a:p>
            <a:fld id="{54828E95-17C0-49D9-8C95-338BC68FB155}" type="slidenum">
              <a:rPr lang="en-GB" smtClean="0"/>
              <a:pPr/>
              <a:t>‹#›</a:t>
            </a:fld>
            <a:endParaRPr lang="en-GB" dirty="0"/>
          </a:p>
        </p:txBody>
      </p:sp>
    </p:spTree>
    <p:extLst>
      <p:ext uri="{BB962C8B-B14F-4D97-AF65-F5344CB8AC3E}">
        <p14:creationId xmlns:p14="http://schemas.microsoft.com/office/powerpoint/2010/main" val="240854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095"/>
          </a:xfrm>
          <a:prstGeom prst="rect">
            <a:avLst/>
          </a:prstGeom>
        </p:spPr>
        <p:txBody>
          <a:bodyPr vert="horz" lIns="91275" tIns="45638" rIns="91275" bIns="45638" rtlCol="0"/>
          <a:lstStyle>
            <a:lvl1pPr algn="l">
              <a:defRPr sz="1200"/>
            </a:lvl1pPr>
          </a:lstStyle>
          <a:p>
            <a:endParaRPr lang="en-GB" dirty="0"/>
          </a:p>
        </p:txBody>
      </p:sp>
      <p:sp>
        <p:nvSpPr>
          <p:cNvPr id="3" name="Date Placeholder 2"/>
          <p:cNvSpPr>
            <a:spLocks noGrp="1"/>
          </p:cNvSpPr>
          <p:nvPr>
            <p:ph type="dt" idx="1"/>
          </p:nvPr>
        </p:nvSpPr>
        <p:spPr>
          <a:xfrm>
            <a:off x="3850432" y="0"/>
            <a:ext cx="2945660" cy="496095"/>
          </a:xfrm>
          <a:prstGeom prst="rect">
            <a:avLst/>
          </a:prstGeom>
        </p:spPr>
        <p:txBody>
          <a:bodyPr vert="horz" lIns="91275" tIns="45638" rIns="91275" bIns="45638" rtlCol="0"/>
          <a:lstStyle>
            <a:lvl1pPr algn="r">
              <a:defRPr sz="1200"/>
            </a:lvl1pPr>
          </a:lstStyle>
          <a:p>
            <a:fld id="{CF57C0D9-A0DD-47FD-B70C-BD5A7CD7C358}" type="datetimeFigureOut">
              <a:rPr lang="en-GB" smtClean="0"/>
              <a:pPr/>
              <a:t>19/03/2018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en-GB" dirty="0"/>
          </a:p>
        </p:txBody>
      </p:sp>
      <p:sp>
        <p:nvSpPr>
          <p:cNvPr id="5" name="Notes Placeholder 4"/>
          <p:cNvSpPr>
            <a:spLocks noGrp="1"/>
          </p:cNvSpPr>
          <p:nvPr>
            <p:ph type="body" sz="quarter" idx="3"/>
          </p:nvPr>
        </p:nvSpPr>
        <p:spPr>
          <a:xfrm>
            <a:off x="679768" y="4715273"/>
            <a:ext cx="5438140" cy="4466432"/>
          </a:xfrm>
          <a:prstGeom prst="rect">
            <a:avLst/>
          </a:prstGeom>
        </p:spPr>
        <p:txBody>
          <a:bodyPr vert="horz" lIns="91275" tIns="45638" rIns="91275" bIns="456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959"/>
            <a:ext cx="2945660" cy="496094"/>
          </a:xfrm>
          <a:prstGeom prst="rect">
            <a:avLst/>
          </a:prstGeom>
        </p:spPr>
        <p:txBody>
          <a:bodyPr vert="horz" lIns="91275" tIns="45638" rIns="91275" bIns="456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32" y="9428959"/>
            <a:ext cx="2945660" cy="496094"/>
          </a:xfrm>
          <a:prstGeom prst="rect">
            <a:avLst/>
          </a:prstGeom>
        </p:spPr>
        <p:txBody>
          <a:bodyPr vert="horz" lIns="91275" tIns="45638" rIns="91275" bIns="45638" rtlCol="0" anchor="b"/>
          <a:lstStyle>
            <a:lvl1pPr algn="r">
              <a:defRPr sz="1200"/>
            </a:lvl1pPr>
          </a:lstStyle>
          <a:p>
            <a:fld id="{D09CA8AD-A8DC-418D-BF46-ECF3F80C5FAB}" type="slidenum">
              <a:rPr lang="en-GB" smtClean="0"/>
              <a:pPr/>
              <a:t>‹#›</a:t>
            </a:fld>
            <a:endParaRPr lang="en-GB" dirty="0"/>
          </a:p>
        </p:txBody>
      </p:sp>
    </p:spTree>
    <p:extLst>
      <p:ext uri="{BB962C8B-B14F-4D97-AF65-F5344CB8AC3E}">
        <p14:creationId xmlns:p14="http://schemas.microsoft.com/office/powerpoint/2010/main" val="254435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CA8AD-A8DC-418D-BF46-ECF3F80C5FAB}" type="slidenum">
              <a:rPr lang="en-GB" smtClean="0"/>
              <a:pPr/>
              <a:t>1</a:t>
            </a:fld>
            <a:endParaRPr lang="en-GB" dirty="0"/>
          </a:p>
        </p:txBody>
      </p:sp>
    </p:spTree>
    <p:extLst>
      <p:ext uri="{BB962C8B-B14F-4D97-AF65-F5344CB8AC3E}">
        <p14:creationId xmlns:p14="http://schemas.microsoft.com/office/powerpoint/2010/main" val="10561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10</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10</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10</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76251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11</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11</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11</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0911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13</a:t>
            </a:fld>
            <a:endParaRPr lang="en-US"/>
          </a:p>
        </p:txBody>
      </p:sp>
    </p:spTree>
    <p:extLst>
      <p:ext uri="{BB962C8B-B14F-4D97-AF65-F5344CB8AC3E}">
        <p14:creationId xmlns:p14="http://schemas.microsoft.com/office/powerpoint/2010/main" val="69204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14</a:t>
            </a:fld>
            <a:endParaRPr lang="en-US"/>
          </a:p>
        </p:txBody>
      </p:sp>
    </p:spTree>
    <p:extLst>
      <p:ext uri="{BB962C8B-B14F-4D97-AF65-F5344CB8AC3E}">
        <p14:creationId xmlns:p14="http://schemas.microsoft.com/office/powerpoint/2010/main" val="2025827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i="0" u="none" strike="noStrike" kern="1200" baseline="0">
                <a:solidFill>
                  <a:schemeClr val="tx1"/>
                </a:solidFill>
                <a:latin typeface="+mn-lt"/>
                <a:ea typeface="+mn-ea"/>
                <a:cs typeface="+mn-cs"/>
              </a:rPr>
              <a:t>Different curriculum models</a:t>
            </a:r>
          </a:p>
          <a:p>
            <a:r>
              <a:rPr lang="en-GB" sz="1200" b="0" i="0" u="none" strike="noStrike" kern="1200" baseline="0">
                <a:solidFill>
                  <a:schemeClr val="tx1"/>
                </a:solidFill>
                <a:latin typeface="+mn-lt"/>
                <a:ea typeface="+mn-ea"/>
                <a:cs typeface="+mn-cs"/>
              </a:rPr>
              <a:t>One significant difference between primary and secondary is the approach to the curriculum; in primary this tends to be reasonably broad right through from Reception to the end of Year 6 whereas in secondary, the curriculum as a whole is less connected across subjects and eventually narrows as pupils make their options, sometimes as early as half way through Year 8. Moving from a generalist approach to a specialist approach is one of the challenges pupils have to adjust to and make sense of.</a:t>
            </a:r>
          </a:p>
          <a:p>
            <a:endParaRPr lang="en-GB" sz="1200" b="0" i="0" u="none" strike="noStrike" kern="1200" baseline="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a:t>Number of feeder schools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Secondary schools working more closely with two or three of their feeder primaries may not lead to a seamless 4 to 19 curriculum for all their pupils – but it will almost certainly help them to better understand how to build on the knowledge and skills most of their children will have developed in the seven years they’ve already spent in formal education.</a:t>
            </a:r>
            <a:endParaRPr lang="en-GB" sz="1200" b="0" i="0" u="none" strike="noStrike" kern="1200" baseline="0">
              <a:solidFill>
                <a:schemeClr val="tx1"/>
              </a:solidFill>
              <a:latin typeface="+mn-lt"/>
              <a:ea typeface="+mn-ea"/>
              <a:cs typeface="+mn-cs"/>
            </a:endParaRPr>
          </a:p>
          <a:p>
            <a:endParaRPr lang="en-GB" sz="1200" b="1" i="0" u="none" strike="noStrike" kern="1200" baseline="0">
              <a:solidFill>
                <a:schemeClr val="tx1"/>
              </a:solidFill>
              <a:latin typeface="+mn-lt"/>
              <a:ea typeface="+mn-ea"/>
              <a:cs typeface="+mn-cs"/>
            </a:endParaRPr>
          </a:p>
          <a:p>
            <a:r>
              <a:rPr lang="en-GB" sz="1200" b="1" i="0" u="none" strike="noStrike" kern="1200" baseline="0">
                <a:solidFill>
                  <a:schemeClr val="tx1"/>
                </a:solidFill>
                <a:latin typeface="+mn-lt"/>
                <a:ea typeface="+mn-ea"/>
                <a:cs typeface="+mn-cs"/>
              </a:rPr>
              <a:t>Historic mistrust</a:t>
            </a:r>
          </a:p>
          <a:p>
            <a:r>
              <a:rPr lang="en-GB" sz="1200" b="0" i="0" u="none" strike="noStrike" kern="1200" baseline="0">
                <a:solidFill>
                  <a:schemeClr val="tx1"/>
                </a:solidFill>
                <a:latin typeface="+mn-lt"/>
                <a:ea typeface="+mn-ea"/>
                <a:cs typeface="+mn-cs"/>
              </a:rPr>
              <a:t>The lack of connection between the primary and secondary sector in the UK, the pressures on all schools to meet increasingly challenging standards and the high stakes implications for schools that do not meet them do not naturally build professional trust and collaboration. Many secondary teachers, rightly or wrongly, distrust the data they receive about their incoming pupils’ attainment. A culture of mistrust leads to missed opportunities to share valuable information about pupils.</a:t>
            </a:r>
          </a:p>
          <a:p>
            <a:endParaRPr lang="en-GB" sz="1200" b="0" i="0" u="none" strike="noStrike" kern="1200" baseline="0">
              <a:solidFill>
                <a:schemeClr val="tx1"/>
              </a:solidFill>
              <a:latin typeface="+mn-lt"/>
              <a:ea typeface="+mn-ea"/>
              <a:cs typeface="+mn-cs"/>
            </a:endParaRPr>
          </a:p>
          <a:p>
            <a:r>
              <a:rPr lang="en-GB" sz="1200" b="1" i="0" u="none" strike="noStrike" kern="1200" baseline="0">
                <a:solidFill>
                  <a:schemeClr val="tx1"/>
                </a:solidFill>
                <a:latin typeface="+mn-lt"/>
                <a:ea typeface="+mn-ea"/>
                <a:cs typeface="+mn-cs"/>
              </a:rPr>
              <a:t>Human development</a:t>
            </a:r>
          </a:p>
          <a:p>
            <a:r>
              <a:rPr lang="en-GB" sz="1200" b="0" i="0" u="none" strike="noStrike" kern="1200" baseline="0">
                <a:solidFill>
                  <a:schemeClr val="tx1"/>
                </a:solidFill>
                <a:latin typeface="+mn-lt"/>
                <a:ea typeface="+mn-ea"/>
                <a:cs typeface="+mn-cs"/>
              </a:rPr>
              <a:t>Humans are complex creatures – and pre-teens and teenagers doubly so! An approach to continuity of learning that fails to recognise the significant and rapid changes that take place as children mature is doomed to failure. The fact that the common “Year 7 dip” is found in many countries, including those with different school structures and different transition points, suggests that there may be more going on here than just a lack of communication between schools.</a:t>
            </a:r>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15</a:t>
            </a:fld>
            <a:endParaRPr lang="en-GB"/>
          </a:p>
        </p:txBody>
      </p:sp>
    </p:spTree>
    <p:extLst>
      <p:ext uri="{BB962C8B-B14F-4D97-AF65-F5344CB8AC3E}">
        <p14:creationId xmlns:p14="http://schemas.microsoft.com/office/powerpoint/2010/main" val="383347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16</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16</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16</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79278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17</a:t>
            </a:fld>
            <a:endParaRPr lang="en-GB"/>
          </a:p>
        </p:txBody>
      </p:sp>
    </p:spTree>
    <p:extLst>
      <p:ext uri="{BB962C8B-B14F-4D97-AF65-F5344CB8AC3E}">
        <p14:creationId xmlns:p14="http://schemas.microsoft.com/office/powerpoint/2010/main" val="262316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18</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18</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18</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19905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19</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19</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19</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943515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6AD59546-4415-4EC1-9C07-EE52C68C8F50}" type="slidenum">
              <a:rPr lang="en-GB" altLang="en-US" sz="1100" smtClean="0">
                <a:solidFill>
                  <a:schemeClr val="tx1"/>
                </a:solidFill>
              </a:rPr>
              <a:pPr eaLnBrk="1" hangingPunct="1"/>
              <a:t>20</a:t>
            </a:fld>
            <a:endParaRPr lang="en-GB" altLang="en-US" sz="1100">
              <a:solidFill>
                <a:schemeClr val="tx1"/>
              </a:solidFill>
            </a:endParaRPr>
          </a:p>
        </p:txBody>
      </p:sp>
      <p:sp>
        <p:nvSpPr>
          <p:cNvPr id="34819"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352328CA-4411-438B-B320-E9DF5203CBE6}" type="slidenum">
              <a:rPr lang="en-GB" altLang="en-US" sz="1200">
                <a:solidFill>
                  <a:schemeClr val="tx1"/>
                </a:solidFill>
              </a:rPr>
              <a:pPr algn="r" eaLnBrk="1" hangingPunct="1"/>
              <a:t>20</a:t>
            </a:fld>
            <a:endParaRPr lang="en-GB" altLang="en-US" sz="1200">
              <a:solidFill>
                <a:schemeClr val="tx1"/>
              </a:solidFill>
            </a:endParaRPr>
          </a:p>
        </p:txBody>
      </p:sp>
      <p:sp>
        <p:nvSpPr>
          <p:cNvPr id="34820"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C8341A38-5E55-4496-AE93-6871E613EC8F}" type="slidenum">
              <a:rPr lang="en-GB" altLang="en-US" sz="1200">
                <a:solidFill>
                  <a:schemeClr val="tx1"/>
                </a:solidFill>
              </a:rPr>
              <a:pPr algn="r" eaLnBrk="1" hangingPunct="1"/>
              <a:t>20</a:t>
            </a:fld>
            <a:endParaRPr lang="en-GB" altLang="en-US" sz="1200">
              <a:solidFill>
                <a:schemeClr val="tx1"/>
              </a:solidFill>
            </a:endParaRPr>
          </a:p>
        </p:txBody>
      </p:sp>
      <p:sp>
        <p:nvSpPr>
          <p:cNvPr id="34821" name="Slide Image Placeholder 8"/>
          <p:cNvSpPr>
            <a:spLocks noGrp="1" noRot="1" noChangeAspect="1" noTextEdit="1"/>
          </p:cNvSpPr>
          <p:nvPr>
            <p:ph type="sldImg"/>
          </p:nvPr>
        </p:nvSpPr>
        <p:spPr>
          <a:xfrm>
            <a:off x="1169988" y="665163"/>
            <a:ext cx="4589462" cy="3441700"/>
          </a:xfrm>
          <a:noFill/>
          <a:ln>
            <a:round/>
            <a:headEnd/>
            <a:tailEnd/>
          </a:ln>
        </p:spPr>
      </p:sp>
      <p:sp>
        <p:nvSpPr>
          <p:cNvPr id="34822"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34823"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248164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2</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2</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2</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231033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91D1D64-1985-4B25-B602-C10E69E22A45}" type="slidenum">
              <a:rPr lang="en-GB" altLang="en-US" sz="1100" smtClean="0">
                <a:solidFill>
                  <a:schemeClr val="tx1"/>
                </a:solidFill>
              </a:rPr>
              <a:pPr eaLnBrk="1" hangingPunct="1"/>
              <a:t>21</a:t>
            </a:fld>
            <a:endParaRPr lang="en-GB" altLang="en-US" sz="1100">
              <a:solidFill>
                <a:schemeClr val="tx1"/>
              </a:solidFill>
            </a:endParaRPr>
          </a:p>
        </p:txBody>
      </p:sp>
      <p:sp>
        <p:nvSpPr>
          <p:cNvPr id="35843"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2BBB614F-6681-47E8-911E-E0DB65816A72}" type="slidenum">
              <a:rPr lang="en-GB" altLang="en-US" sz="1200">
                <a:solidFill>
                  <a:schemeClr val="tx1"/>
                </a:solidFill>
              </a:rPr>
              <a:pPr algn="r" eaLnBrk="1" hangingPunct="1"/>
              <a:t>21</a:t>
            </a:fld>
            <a:endParaRPr lang="en-GB" altLang="en-US" sz="1200">
              <a:solidFill>
                <a:schemeClr val="tx1"/>
              </a:solidFill>
            </a:endParaRPr>
          </a:p>
        </p:txBody>
      </p:sp>
      <p:sp>
        <p:nvSpPr>
          <p:cNvPr id="35844"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E9AF2DC-5E29-4527-80AF-F92FEF6F7611}" type="slidenum">
              <a:rPr lang="en-GB" altLang="en-US" sz="1200">
                <a:solidFill>
                  <a:schemeClr val="tx1"/>
                </a:solidFill>
              </a:rPr>
              <a:pPr algn="r" eaLnBrk="1" hangingPunct="1"/>
              <a:t>21</a:t>
            </a:fld>
            <a:endParaRPr lang="en-GB" altLang="en-US" sz="1200">
              <a:solidFill>
                <a:schemeClr val="tx1"/>
              </a:solidFill>
            </a:endParaRPr>
          </a:p>
        </p:txBody>
      </p:sp>
      <p:sp>
        <p:nvSpPr>
          <p:cNvPr id="35845" name="Slide Image Placeholder 8"/>
          <p:cNvSpPr>
            <a:spLocks noGrp="1" noRot="1" noChangeAspect="1" noTextEdit="1"/>
          </p:cNvSpPr>
          <p:nvPr>
            <p:ph type="sldImg"/>
          </p:nvPr>
        </p:nvSpPr>
        <p:spPr>
          <a:xfrm>
            <a:off x="1169988" y="665163"/>
            <a:ext cx="4589462" cy="3441700"/>
          </a:xfrm>
          <a:noFill/>
          <a:ln>
            <a:round/>
            <a:headEnd/>
            <a:tailEnd/>
          </a:ln>
        </p:spPr>
      </p:sp>
      <p:sp>
        <p:nvSpPr>
          <p:cNvPr id="35846"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35847"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55373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22</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22</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22</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8072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23</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23</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23</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a:cs typeface="Arial" panose="020B0604020202020204" pitchFamily="34" charset="0"/>
              </a:rPr>
              <a:t>Give each</a:t>
            </a:r>
            <a:r>
              <a:rPr lang="en-US" altLang="en-US" baseline="0">
                <a:cs typeface="Arial" panose="020B0604020202020204" pitchFamily="34" charset="0"/>
              </a:rPr>
              <a:t> delegate three different coloured cards – one with Year 1/2 one, one with Year 3/4 and one with Year 5/6.</a:t>
            </a:r>
          </a:p>
          <a:p>
            <a:pPr eaLnBrk="1" hangingPunct="1"/>
            <a:r>
              <a:rPr lang="en-US" altLang="en-US" baseline="0">
                <a:cs typeface="Arial" panose="020B0604020202020204" pitchFamily="34" charset="0"/>
              </a:rPr>
              <a:t>Ask them to hold up the appropriate card for each statutory requirement. </a:t>
            </a:r>
          </a:p>
        </p:txBody>
      </p:sp>
    </p:spTree>
    <p:extLst>
      <p:ext uri="{BB962C8B-B14F-4D97-AF65-F5344CB8AC3E}">
        <p14:creationId xmlns:p14="http://schemas.microsoft.com/office/powerpoint/2010/main" val="344361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24</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24</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24</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0" indent="0">
              <a:spcAft>
                <a:spcPts val="600"/>
              </a:spcAft>
              <a:buFont typeface="Arial" panose="020B0604020202020204" pitchFamily="34" charset="0"/>
              <a:buNone/>
            </a:pPr>
            <a:endParaRPr lang="en-GB" sz="1200"/>
          </a:p>
        </p:txBody>
      </p:sp>
    </p:spTree>
    <p:extLst>
      <p:ext uri="{BB962C8B-B14F-4D97-AF65-F5344CB8AC3E}">
        <p14:creationId xmlns:p14="http://schemas.microsoft.com/office/powerpoint/2010/main" val="44975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Relevant EYFS areas of learning: Communication and language development, Literacy</a:t>
            </a:r>
          </a:p>
        </p:txBody>
      </p:sp>
      <p:sp>
        <p:nvSpPr>
          <p:cNvPr id="4" name="Slide Number Placeholder 3"/>
          <p:cNvSpPr>
            <a:spLocks noGrp="1"/>
          </p:cNvSpPr>
          <p:nvPr>
            <p:ph type="sldNum" sz="quarter" idx="10"/>
          </p:nvPr>
        </p:nvSpPr>
        <p:spPr/>
        <p:txBody>
          <a:bodyPr/>
          <a:lstStyle/>
          <a:p>
            <a:fld id="{D09CA8AD-A8DC-418D-BF46-ECF3F80C5FAB}" type="slidenum">
              <a:rPr lang="en-GB" smtClean="0"/>
              <a:pPr/>
              <a:t>25</a:t>
            </a:fld>
            <a:endParaRPr lang="en-GB"/>
          </a:p>
        </p:txBody>
      </p:sp>
    </p:spTree>
    <p:extLst>
      <p:ext uri="{BB962C8B-B14F-4D97-AF65-F5344CB8AC3E}">
        <p14:creationId xmlns:p14="http://schemas.microsoft.com/office/powerpoint/2010/main" val="165211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26</a:t>
            </a:fld>
            <a:endParaRPr lang="en-GB"/>
          </a:p>
        </p:txBody>
      </p:sp>
    </p:spTree>
    <p:extLst>
      <p:ext uri="{BB962C8B-B14F-4D97-AF65-F5344CB8AC3E}">
        <p14:creationId xmlns:p14="http://schemas.microsoft.com/office/powerpoint/2010/main" val="231263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27</a:t>
            </a:fld>
            <a:endParaRPr lang="en-GB"/>
          </a:p>
        </p:txBody>
      </p:sp>
    </p:spTree>
    <p:extLst>
      <p:ext uri="{BB962C8B-B14F-4D97-AF65-F5344CB8AC3E}">
        <p14:creationId xmlns:p14="http://schemas.microsoft.com/office/powerpoint/2010/main" val="344789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28</a:t>
            </a:fld>
            <a:endParaRPr lang="en-GB"/>
          </a:p>
        </p:txBody>
      </p:sp>
    </p:spTree>
    <p:extLst>
      <p:ext uri="{BB962C8B-B14F-4D97-AF65-F5344CB8AC3E}">
        <p14:creationId xmlns:p14="http://schemas.microsoft.com/office/powerpoint/2010/main" val="70981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29</a:t>
            </a:fld>
            <a:endParaRPr lang="en-GB"/>
          </a:p>
        </p:txBody>
      </p:sp>
    </p:spTree>
    <p:extLst>
      <p:ext uri="{BB962C8B-B14F-4D97-AF65-F5344CB8AC3E}">
        <p14:creationId xmlns:p14="http://schemas.microsoft.com/office/powerpoint/2010/main" val="2290445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30</a:t>
            </a:fld>
            <a:endParaRPr lang="en-GB"/>
          </a:p>
        </p:txBody>
      </p:sp>
    </p:spTree>
    <p:extLst>
      <p:ext uri="{BB962C8B-B14F-4D97-AF65-F5344CB8AC3E}">
        <p14:creationId xmlns:p14="http://schemas.microsoft.com/office/powerpoint/2010/main" val="95183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3</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3</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3</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21312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31</a:t>
            </a:fld>
            <a:endParaRPr lang="en-GB"/>
          </a:p>
        </p:txBody>
      </p:sp>
    </p:spTree>
    <p:extLst>
      <p:ext uri="{BB962C8B-B14F-4D97-AF65-F5344CB8AC3E}">
        <p14:creationId xmlns:p14="http://schemas.microsoft.com/office/powerpoint/2010/main" val="3730708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54">
              <a:defRPr/>
            </a:pPr>
            <a:r>
              <a:rPr lang="en-GB" sz="1600"/>
              <a:t>Answer is ‘which’</a:t>
            </a:r>
          </a:p>
          <a:p>
            <a:pPr defTabSz="912754">
              <a:defRPr/>
            </a:pPr>
            <a:r>
              <a:rPr lang="en-GB" sz="1600"/>
              <a:t>56% of children got this right</a:t>
            </a:r>
            <a:r>
              <a:rPr lang="en-GB" sz="1600" baseline="0"/>
              <a:t> – and 56% of (mainly secondary) school leaders!</a:t>
            </a:r>
            <a:endParaRPr lang="en-GB" sz="1600"/>
          </a:p>
          <a:p>
            <a:endParaRPr lang="en-GB" sz="1600"/>
          </a:p>
        </p:txBody>
      </p:sp>
      <p:sp>
        <p:nvSpPr>
          <p:cNvPr id="4" name="Slide Number Placeholder 3"/>
          <p:cNvSpPr>
            <a:spLocks noGrp="1"/>
          </p:cNvSpPr>
          <p:nvPr>
            <p:ph type="sldNum" sz="quarter" idx="10"/>
          </p:nvPr>
        </p:nvSpPr>
        <p:spPr/>
        <p:txBody>
          <a:bodyPr/>
          <a:lstStyle/>
          <a:p>
            <a:fld id="{D09CA8AD-A8DC-418D-BF46-ECF3F80C5FAB}" type="slidenum">
              <a:rPr lang="en-GB" smtClean="0"/>
              <a:pPr/>
              <a:t>32</a:t>
            </a:fld>
            <a:endParaRPr lang="en-GB"/>
          </a:p>
        </p:txBody>
      </p:sp>
    </p:spTree>
    <p:extLst>
      <p:ext uri="{BB962C8B-B14F-4D97-AF65-F5344CB8AC3E}">
        <p14:creationId xmlns:p14="http://schemas.microsoft.com/office/powerpoint/2010/main" val="96103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54">
              <a:defRPr/>
            </a:pPr>
            <a:r>
              <a:rPr lang="en-GB" sz="1600"/>
              <a:t>Answer is ‘best’.</a:t>
            </a:r>
            <a:r>
              <a:rPr lang="en-GB" sz="1600" baseline="0"/>
              <a:t> </a:t>
            </a:r>
          </a:p>
          <a:p>
            <a:pPr defTabSz="912754">
              <a:defRPr/>
            </a:pPr>
            <a:r>
              <a:rPr lang="en-GB" sz="1600"/>
              <a:t>20% of children got this right – and 37% of school leaders (most</a:t>
            </a:r>
            <a:r>
              <a:rPr lang="en-GB" sz="1600" baseline="0"/>
              <a:t> went for ‘cuddly’).</a:t>
            </a:r>
            <a:endParaRPr lang="en-GB" sz="1600"/>
          </a:p>
          <a:p>
            <a:endParaRPr lang="en-GB" sz="1600"/>
          </a:p>
        </p:txBody>
      </p:sp>
      <p:sp>
        <p:nvSpPr>
          <p:cNvPr id="4" name="Slide Number Placeholder 3"/>
          <p:cNvSpPr>
            <a:spLocks noGrp="1"/>
          </p:cNvSpPr>
          <p:nvPr>
            <p:ph type="sldNum" sz="quarter" idx="10"/>
          </p:nvPr>
        </p:nvSpPr>
        <p:spPr/>
        <p:txBody>
          <a:bodyPr/>
          <a:lstStyle/>
          <a:p>
            <a:fld id="{D09CA8AD-A8DC-418D-BF46-ECF3F80C5FAB}" type="slidenum">
              <a:rPr lang="en-GB" smtClean="0"/>
              <a:pPr/>
              <a:t>33</a:t>
            </a:fld>
            <a:endParaRPr lang="en-GB"/>
          </a:p>
        </p:txBody>
      </p:sp>
    </p:spTree>
    <p:extLst>
      <p:ext uri="{BB962C8B-B14F-4D97-AF65-F5344CB8AC3E}">
        <p14:creationId xmlns:p14="http://schemas.microsoft.com/office/powerpoint/2010/main" val="149922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CA8AD-A8DC-418D-BF46-ECF3F80C5FAB}" type="slidenum">
              <a:rPr lang="en-GB" smtClean="0"/>
              <a:pPr/>
              <a:t>34</a:t>
            </a:fld>
            <a:endParaRPr lang="en-GB"/>
          </a:p>
        </p:txBody>
      </p:sp>
    </p:spTree>
    <p:extLst>
      <p:ext uri="{BB962C8B-B14F-4D97-AF65-F5344CB8AC3E}">
        <p14:creationId xmlns:p14="http://schemas.microsoft.com/office/powerpoint/2010/main" val="470406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CA8AD-A8DC-418D-BF46-ECF3F80C5FAB}" type="slidenum">
              <a:rPr lang="en-GB" smtClean="0"/>
              <a:pPr/>
              <a:t>35</a:t>
            </a:fld>
            <a:endParaRPr lang="en-GB"/>
          </a:p>
        </p:txBody>
      </p:sp>
    </p:spTree>
    <p:extLst>
      <p:ext uri="{BB962C8B-B14F-4D97-AF65-F5344CB8AC3E}">
        <p14:creationId xmlns:p14="http://schemas.microsoft.com/office/powerpoint/2010/main" val="3835588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54">
              <a:defRPr/>
            </a:pPr>
            <a:r>
              <a:rPr lang="en-GB"/>
              <a:t>Only 77% got this correct – as the second</a:t>
            </a:r>
            <a:r>
              <a:rPr lang="en-GB" baseline="0"/>
              <a:t> question in a test designed to get progressively harder, this is a much lower percentage than should have been the case. </a:t>
            </a:r>
            <a:endParaRPr lang="en-GB"/>
          </a:p>
          <a:p>
            <a:endParaRPr lang="en-GB"/>
          </a:p>
        </p:txBody>
      </p:sp>
      <p:sp>
        <p:nvSpPr>
          <p:cNvPr id="4" name="Slide Number Placeholder 3"/>
          <p:cNvSpPr>
            <a:spLocks noGrp="1"/>
          </p:cNvSpPr>
          <p:nvPr>
            <p:ph type="sldNum" sz="quarter" idx="10"/>
          </p:nvPr>
        </p:nvSpPr>
        <p:spPr/>
        <p:txBody>
          <a:bodyPr/>
          <a:lstStyle/>
          <a:p>
            <a:fld id="{D09CA8AD-A8DC-418D-BF46-ECF3F80C5FAB}" type="slidenum">
              <a:rPr lang="en-GB" smtClean="0"/>
              <a:pPr/>
              <a:t>36</a:t>
            </a:fld>
            <a:endParaRPr lang="en-GB"/>
          </a:p>
        </p:txBody>
      </p:sp>
    </p:spTree>
    <p:extLst>
      <p:ext uri="{BB962C8B-B14F-4D97-AF65-F5344CB8AC3E}">
        <p14:creationId xmlns:p14="http://schemas.microsoft.com/office/powerpoint/2010/main" val="774432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A8AD-A8DC-418D-BF46-ECF3F80C5FAB}" type="slidenum">
              <a:rPr lang="en-GB" smtClean="0"/>
              <a:pPr/>
              <a:t>37</a:t>
            </a:fld>
            <a:endParaRPr lang="en-GB"/>
          </a:p>
        </p:txBody>
      </p:sp>
    </p:spTree>
    <p:extLst>
      <p:ext uri="{BB962C8B-B14F-4D97-AF65-F5344CB8AC3E}">
        <p14:creationId xmlns:p14="http://schemas.microsoft.com/office/powerpoint/2010/main" val="85674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Relevant EYFS areas of learning: Communication and language development, Literacy</a:t>
            </a:r>
          </a:p>
        </p:txBody>
      </p:sp>
      <p:sp>
        <p:nvSpPr>
          <p:cNvPr id="4" name="Slide Number Placeholder 3"/>
          <p:cNvSpPr>
            <a:spLocks noGrp="1"/>
          </p:cNvSpPr>
          <p:nvPr>
            <p:ph type="sldNum" sz="quarter" idx="10"/>
          </p:nvPr>
        </p:nvSpPr>
        <p:spPr/>
        <p:txBody>
          <a:bodyPr/>
          <a:lstStyle/>
          <a:p>
            <a:fld id="{D09CA8AD-A8DC-418D-BF46-ECF3F80C5FAB}" type="slidenum">
              <a:rPr lang="en-GB" smtClean="0"/>
              <a:pPr/>
              <a:t>38</a:t>
            </a:fld>
            <a:endParaRPr lang="en-GB"/>
          </a:p>
        </p:txBody>
      </p:sp>
    </p:spTree>
    <p:extLst>
      <p:ext uri="{BB962C8B-B14F-4D97-AF65-F5344CB8AC3E}">
        <p14:creationId xmlns:p14="http://schemas.microsoft.com/office/powerpoint/2010/main" val="890284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Relevant EYFS areas of learning: Communication and language development, Literacy</a:t>
            </a:r>
          </a:p>
        </p:txBody>
      </p:sp>
      <p:sp>
        <p:nvSpPr>
          <p:cNvPr id="4" name="Slide Number Placeholder 3"/>
          <p:cNvSpPr>
            <a:spLocks noGrp="1"/>
          </p:cNvSpPr>
          <p:nvPr>
            <p:ph type="sldNum" sz="quarter" idx="10"/>
          </p:nvPr>
        </p:nvSpPr>
        <p:spPr/>
        <p:txBody>
          <a:bodyPr/>
          <a:lstStyle/>
          <a:p>
            <a:fld id="{D09CA8AD-A8DC-418D-BF46-ECF3F80C5FAB}" type="slidenum">
              <a:rPr lang="en-GB" smtClean="0"/>
              <a:pPr/>
              <a:t>39</a:t>
            </a:fld>
            <a:endParaRPr lang="en-GB"/>
          </a:p>
        </p:txBody>
      </p:sp>
    </p:spTree>
    <p:extLst>
      <p:ext uri="{BB962C8B-B14F-4D97-AF65-F5344CB8AC3E}">
        <p14:creationId xmlns:p14="http://schemas.microsoft.com/office/powerpoint/2010/main" val="2826030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Relevant EYFS areas of learning: Communication and language development, Literacy</a:t>
            </a:r>
          </a:p>
        </p:txBody>
      </p:sp>
      <p:sp>
        <p:nvSpPr>
          <p:cNvPr id="4" name="Slide Number Placeholder 3"/>
          <p:cNvSpPr>
            <a:spLocks noGrp="1"/>
          </p:cNvSpPr>
          <p:nvPr>
            <p:ph type="sldNum" sz="quarter" idx="10"/>
          </p:nvPr>
        </p:nvSpPr>
        <p:spPr/>
        <p:txBody>
          <a:bodyPr/>
          <a:lstStyle/>
          <a:p>
            <a:fld id="{D09CA8AD-A8DC-418D-BF46-ECF3F80C5FAB}" type="slidenum">
              <a:rPr lang="en-GB" smtClean="0"/>
              <a:pPr/>
              <a:t>40</a:t>
            </a:fld>
            <a:endParaRPr lang="en-GB"/>
          </a:p>
        </p:txBody>
      </p:sp>
    </p:spTree>
    <p:extLst>
      <p:ext uri="{BB962C8B-B14F-4D97-AF65-F5344CB8AC3E}">
        <p14:creationId xmlns:p14="http://schemas.microsoft.com/office/powerpoint/2010/main" val="191941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4</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4</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4</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939188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Relevant EYFS areas of learning: Communication and language development, Literacy</a:t>
            </a:r>
          </a:p>
        </p:txBody>
      </p:sp>
      <p:sp>
        <p:nvSpPr>
          <p:cNvPr id="4" name="Slide Number Placeholder 3"/>
          <p:cNvSpPr>
            <a:spLocks noGrp="1"/>
          </p:cNvSpPr>
          <p:nvPr>
            <p:ph type="sldNum" sz="quarter" idx="10"/>
          </p:nvPr>
        </p:nvSpPr>
        <p:spPr/>
        <p:txBody>
          <a:bodyPr/>
          <a:lstStyle/>
          <a:p>
            <a:fld id="{D09CA8AD-A8DC-418D-BF46-ECF3F80C5FAB}" type="slidenum">
              <a:rPr lang="en-GB" smtClean="0"/>
              <a:pPr/>
              <a:t>41</a:t>
            </a:fld>
            <a:endParaRPr lang="en-GB"/>
          </a:p>
        </p:txBody>
      </p:sp>
    </p:spTree>
    <p:extLst>
      <p:ext uri="{BB962C8B-B14F-4D97-AF65-F5344CB8AC3E}">
        <p14:creationId xmlns:p14="http://schemas.microsoft.com/office/powerpoint/2010/main" val="3907952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Very confident – we have looked in depth at the new primary curriculum and assessments, talked to primary colleagues and redesigned our Year 7 curriculum to ensure it builds seamlessly on pupils’ prior learning</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Quite confident – we have looked at the new primary curriculum and assessments and made some changes to our Year 7 curriculum to reflect these</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Not very confident – we have made some tweaks to our Year 7 curriculum, but they’re a little superficial</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Not at all confident – we haven’t really thought about this yet</a:t>
            </a:r>
          </a:p>
        </p:txBody>
      </p:sp>
      <p:sp>
        <p:nvSpPr>
          <p:cNvPr id="4" name="Slide Number Placeholder 3"/>
          <p:cNvSpPr>
            <a:spLocks noGrp="1"/>
          </p:cNvSpPr>
          <p:nvPr>
            <p:ph type="sldNum" sz="quarter" idx="10"/>
          </p:nvPr>
        </p:nvSpPr>
        <p:spPr/>
        <p:txBody>
          <a:bodyPr/>
          <a:lstStyle/>
          <a:p>
            <a:fld id="{D09CA8AD-A8DC-418D-BF46-ECF3F80C5FAB}" type="slidenum">
              <a:rPr lang="en-GB" smtClean="0"/>
              <a:pPr/>
              <a:t>42</a:t>
            </a:fld>
            <a:endParaRPr lang="en-GB"/>
          </a:p>
        </p:txBody>
      </p:sp>
    </p:spTree>
    <p:extLst>
      <p:ext uri="{BB962C8B-B14F-4D97-AF65-F5344CB8AC3E}">
        <p14:creationId xmlns:p14="http://schemas.microsoft.com/office/powerpoint/2010/main" val="2440241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43</a:t>
            </a:fld>
            <a:endParaRPr lang="en-GB"/>
          </a:p>
        </p:txBody>
      </p:sp>
    </p:spTree>
    <p:extLst>
      <p:ext uri="{BB962C8B-B14F-4D97-AF65-F5344CB8AC3E}">
        <p14:creationId xmlns:p14="http://schemas.microsoft.com/office/powerpoint/2010/main" val="2104484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44</a:t>
            </a:fld>
            <a:endParaRPr lang="en-GB"/>
          </a:p>
        </p:txBody>
      </p:sp>
    </p:spTree>
    <p:extLst>
      <p:ext uri="{BB962C8B-B14F-4D97-AF65-F5344CB8AC3E}">
        <p14:creationId xmlns:p14="http://schemas.microsoft.com/office/powerpoint/2010/main" val="3714225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45</a:t>
            </a:fld>
            <a:endParaRPr lang="en-GB"/>
          </a:p>
        </p:txBody>
      </p:sp>
    </p:spTree>
    <p:extLst>
      <p:ext uri="{BB962C8B-B14F-4D97-AF65-F5344CB8AC3E}">
        <p14:creationId xmlns:p14="http://schemas.microsoft.com/office/powerpoint/2010/main" val="3879183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46</a:t>
            </a:fld>
            <a:endParaRPr lang="en-GB"/>
          </a:p>
        </p:txBody>
      </p:sp>
    </p:spTree>
    <p:extLst>
      <p:ext uri="{BB962C8B-B14F-4D97-AF65-F5344CB8AC3E}">
        <p14:creationId xmlns:p14="http://schemas.microsoft.com/office/powerpoint/2010/main" val="2593610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900B85-4D04-47BA-9012-FBE1C8700BD4}" type="slidenum">
              <a:rPr lang="en-GB" smtClean="0"/>
              <a:t>47</a:t>
            </a:fld>
            <a:endParaRPr lang="en-GB"/>
          </a:p>
        </p:txBody>
      </p:sp>
    </p:spTree>
    <p:extLst>
      <p:ext uri="{BB962C8B-B14F-4D97-AF65-F5344CB8AC3E}">
        <p14:creationId xmlns:p14="http://schemas.microsoft.com/office/powerpoint/2010/main" val="3462249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48</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48</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48</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94662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5</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5</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5</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59759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6</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6</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6</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57304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7</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7</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7</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23964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8</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8</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8</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78660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892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9217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E83730B-3B42-47FC-8E75-F67B9914B6B9}" type="slidenum">
              <a:rPr lang="en-GB" altLang="en-US" sz="1100" smtClean="0">
                <a:solidFill>
                  <a:schemeClr val="tx1"/>
                </a:solidFill>
              </a:rPr>
              <a:pPr eaLnBrk="1" hangingPunct="1"/>
              <a:t>9</a:t>
            </a:fld>
            <a:endParaRPr lang="en-GB" altLang="en-US" sz="1100">
              <a:solidFill>
                <a:schemeClr val="tx1"/>
              </a:solidFill>
            </a:endParaRPr>
          </a:p>
        </p:txBody>
      </p:sp>
      <p:sp>
        <p:nvSpPr>
          <p:cNvPr id="52227"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6" rIns="91570" bIns="45786" anchor="b"/>
          <a:lstStyle>
            <a:lvl1pPr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5988"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5988"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6FAEE52A-2EB8-4EC1-9E87-8335D3C1BAD6}" type="slidenum">
              <a:rPr lang="en-GB" altLang="en-US" sz="1200">
                <a:solidFill>
                  <a:schemeClr val="tx1"/>
                </a:solidFill>
              </a:rPr>
              <a:pPr algn="r" eaLnBrk="1" hangingPunct="1"/>
              <a:t>9</a:t>
            </a:fld>
            <a:endParaRPr lang="en-GB" altLang="en-US" sz="1200">
              <a:solidFill>
                <a:schemeClr val="tx1"/>
              </a:solidFill>
            </a:endParaRPr>
          </a:p>
        </p:txBody>
      </p:sp>
      <p:sp>
        <p:nvSpPr>
          <p:cNvPr id="52228"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847E5ED7-10DB-4007-AC21-F462520508B3}" type="slidenum">
              <a:rPr lang="en-GB" altLang="en-US" sz="1200">
                <a:solidFill>
                  <a:schemeClr val="tx1"/>
                </a:solidFill>
              </a:rPr>
              <a:pPr algn="r" eaLnBrk="1" hangingPunct="1"/>
              <a:t>9</a:t>
            </a:fld>
            <a:endParaRPr lang="en-GB" altLang="en-US" sz="1200">
              <a:solidFill>
                <a:schemeClr val="tx1"/>
              </a:solidFill>
            </a:endParaRPr>
          </a:p>
        </p:txBody>
      </p:sp>
      <p:sp>
        <p:nvSpPr>
          <p:cNvPr id="52229" name="Slide Image Placeholder 8"/>
          <p:cNvSpPr>
            <a:spLocks noGrp="1" noRot="1" noChangeAspect="1" noTextEdit="1"/>
          </p:cNvSpPr>
          <p:nvPr>
            <p:ph type="sldImg"/>
          </p:nvPr>
        </p:nvSpPr>
        <p:spPr>
          <a:xfrm>
            <a:off x="1169988" y="665163"/>
            <a:ext cx="4589462" cy="3441700"/>
          </a:xfrm>
          <a:noFill/>
          <a:ln>
            <a:round/>
            <a:headEnd/>
            <a:tailEnd/>
          </a:ln>
        </p:spPr>
      </p:sp>
      <p:sp>
        <p:nvSpPr>
          <p:cNvPr id="52230" name="Rectangle 6"/>
          <p:cNvSpPr txBox="1">
            <a:spLocks noGrp="1" noChangeArrowheads="1"/>
          </p:cNvSpPr>
          <p:nvPr/>
        </p:nvSpPr>
        <p:spPr bwMode="auto">
          <a:xfrm>
            <a:off x="0"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3" tIns="45582" rIns="91163" bIns="45582" anchor="b"/>
          <a:lstStyle>
            <a:lvl1pPr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91122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9112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1200"/>
              <a:t>2011 Results | 27 February 2012</a:t>
            </a:r>
          </a:p>
        </p:txBody>
      </p:sp>
      <p:sp>
        <p:nvSpPr>
          <p:cNvPr id="52231" name="Rectangle 6"/>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674094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andygreen/Desktop/Powerpoint%20Templates%20Jon/ASCL_powerpoint%20template-jon-3_conferenc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ascl.org.uk/offers" TargetMode="External"/><Relationship Id="rId2" Type="http://schemas.openxmlformats.org/officeDocument/2006/relationships/hyperlink" Target="mailto:consultancy@ascl.org.uk" TargetMode="External"/><Relationship Id="rId1" Type="http://schemas.openxmlformats.org/officeDocument/2006/relationships/slideMaster" Target="../slideMasters/slideMaster1.xml"/><Relationship Id="rId4" Type="http://schemas.openxmlformats.org/officeDocument/2006/relationships/hyperlink" Target="mailto:jointheleaders@ascl.org.uk"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559280"/>
            <a:ext cx="9144000" cy="5298720"/>
          </a:xfrm>
          <a:prstGeom prst="rect">
            <a:avLst/>
          </a:prstGeom>
          <a:solidFill>
            <a:srgbClr val="26A9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2095" y="1797995"/>
            <a:ext cx="9143999" cy="5060005"/>
          </a:xfrm>
          <a:prstGeom prst="rect">
            <a:avLst/>
          </a:prstGeom>
          <a:noFill/>
          <a:ln>
            <a:noFill/>
          </a:ln>
        </p:spPr>
      </p:pic>
      <p:sp>
        <p:nvSpPr>
          <p:cNvPr id="6" name="Title 1"/>
          <p:cNvSpPr>
            <a:spLocks noGrp="1"/>
          </p:cNvSpPr>
          <p:nvPr>
            <p:ph type="ctrTitle" hasCustomPrompt="1"/>
          </p:nvPr>
        </p:nvSpPr>
        <p:spPr>
          <a:xfrm>
            <a:off x="540000" y="2237926"/>
            <a:ext cx="4935171" cy="1752100"/>
          </a:xfrm>
        </p:spPr>
        <p:txBody>
          <a:bodyPr lIns="0" tIns="0" rIns="0" bIns="0" anchor="t" anchorCtr="0">
            <a:noAutofit/>
          </a:bodyPr>
          <a:lstStyle>
            <a:lvl1pPr algn="l">
              <a:lnSpc>
                <a:spcPts val="4500"/>
              </a:lnSpc>
              <a:defRPr sz="4500" b="1" i="0" spc="-300">
                <a:solidFill>
                  <a:schemeClr val="bg1"/>
                </a:solidFill>
                <a:latin typeface="Arial"/>
                <a:cs typeface="Arial"/>
              </a:defRPr>
            </a:lvl1pPr>
          </a:lstStyle>
          <a:p>
            <a:r>
              <a:rPr lang="en-GB" dirty="0"/>
              <a:t>Conference title</a:t>
            </a:r>
            <a:endParaRPr lang="en-US" dirty="0"/>
          </a:p>
        </p:txBody>
      </p:sp>
      <p:sp>
        <p:nvSpPr>
          <p:cNvPr id="7" name="Subtitle 2"/>
          <p:cNvSpPr>
            <a:spLocks noGrp="1"/>
          </p:cNvSpPr>
          <p:nvPr>
            <p:ph type="subTitle" idx="1" hasCustomPrompt="1"/>
          </p:nvPr>
        </p:nvSpPr>
        <p:spPr>
          <a:xfrm>
            <a:off x="540000" y="3514503"/>
            <a:ext cx="4935171" cy="475523"/>
          </a:xfrm>
        </p:spPr>
        <p:txBody>
          <a:bodyPr lIns="0" tIns="0" bIns="0">
            <a:noAutofit/>
          </a:bodyPr>
          <a:lstStyle>
            <a:lvl1pPr marL="0" indent="0" algn="l">
              <a:lnSpc>
                <a:spcPts val="2500"/>
              </a:lnSpc>
              <a:buNone/>
              <a:defRPr sz="25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Conference date</a:t>
            </a:r>
            <a:endParaRPr lang="en-US" dirty="0"/>
          </a:p>
        </p:txBody>
      </p:sp>
    </p:spTree>
    <p:extLst>
      <p:ext uri="{BB962C8B-B14F-4D97-AF65-F5344CB8AC3E}">
        <p14:creationId xmlns:p14="http://schemas.microsoft.com/office/powerpoint/2010/main" val="167521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40000" y="1114199"/>
            <a:ext cx="8146800" cy="689201"/>
          </a:xfrm>
        </p:spPr>
        <p:txBody>
          <a:bodyPr lIns="0" rIns="0"/>
          <a:lstStyle>
            <a:lvl1pPr>
              <a:defRPr spc="-250"/>
            </a:lvl1pPr>
          </a:lstStyle>
          <a:p>
            <a:r>
              <a:rPr lang="en-GB" dirty="0"/>
              <a:t>Click to edit Master title style</a:t>
            </a:r>
            <a:endParaRPr lang="en-US" dirty="0"/>
          </a:p>
        </p:txBody>
      </p:sp>
      <p:sp>
        <p:nvSpPr>
          <p:cNvPr id="6" name="Content Placeholder 2"/>
          <p:cNvSpPr>
            <a:spLocks noGrp="1"/>
          </p:cNvSpPr>
          <p:nvPr>
            <p:ph idx="1"/>
          </p:nvPr>
        </p:nvSpPr>
        <p:spPr>
          <a:xfrm>
            <a:off x="540000" y="2032000"/>
            <a:ext cx="8146800" cy="416294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p:cNvSpPr/>
          <p:nvPr userDrawn="1"/>
        </p:nvSpPr>
        <p:spPr>
          <a:xfrm>
            <a:off x="334736" y="6441621"/>
            <a:ext cx="8450035"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userDrawn="1"/>
        </p:nvSpPr>
        <p:spPr>
          <a:xfrm>
            <a:off x="467543" y="6430944"/>
            <a:ext cx="8219257" cy="338554"/>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ascl.org.uk					</a:t>
            </a:r>
            <a:r>
              <a:rPr lang="en-GB" sz="1600" b="1" baseline="0">
                <a:solidFill>
                  <a:schemeClr val="tx2"/>
                </a:solidFill>
                <a:latin typeface="Arial" panose="020B0604020202020204" pitchFamily="34" charset="0"/>
                <a:cs typeface="Arial" panose="020B0604020202020204" pitchFamily="34" charset="0"/>
              </a:rPr>
              <a:t>   </a:t>
            </a:r>
            <a:r>
              <a:rPr lang="en-GB" sz="1600" b="1">
                <a:solidFill>
                  <a:schemeClr val="tx2"/>
                </a:solidFill>
                <a:latin typeface="Arial" panose="020B0604020202020204" pitchFamily="34" charset="0"/>
                <a:cs typeface="Arial" panose="020B0604020202020204" pitchFamily="34" charset="0"/>
              </a:rPr>
              <a:t>Whole-school</a:t>
            </a:r>
            <a:r>
              <a:rPr lang="en-GB" sz="1600" b="1" baseline="0">
                <a:solidFill>
                  <a:schemeClr val="tx2"/>
                </a:solidFill>
                <a:latin typeface="Arial" panose="020B0604020202020204" pitchFamily="34" charset="0"/>
                <a:cs typeface="Arial" panose="020B0604020202020204" pitchFamily="34" charset="0"/>
              </a:rPr>
              <a:t> leadership of literacy, March 2018</a:t>
            </a:r>
            <a:endParaRPr lang="en-GB" sz="16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2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6A9E0"/>
        </a:solidFill>
        <a:effectLst/>
      </p:bgPr>
    </p:bg>
    <p:spTree>
      <p:nvGrpSpPr>
        <p:cNvPr id="1" name=""/>
        <p:cNvGrpSpPr/>
        <p:nvPr/>
      </p:nvGrpSpPr>
      <p:grpSpPr>
        <a:xfrm>
          <a:off x="0" y="0"/>
          <a:ext cx="0" cy="0"/>
          <a:chOff x="0" y="0"/>
          <a:chExt cx="0" cy="0"/>
        </a:xfrm>
      </p:grpSpPr>
      <p:sp>
        <p:nvSpPr>
          <p:cNvPr id="7" name="Rectangle 6"/>
          <p:cNvSpPr/>
          <p:nvPr userDrawn="1"/>
        </p:nvSpPr>
        <p:spPr>
          <a:xfrm>
            <a:off x="540000" y="6430962"/>
            <a:ext cx="2291741" cy="323165"/>
          </a:xfrm>
          <a:prstGeom prst="rect">
            <a:avLst/>
          </a:prstGeom>
        </p:spPr>
        <p:txBody>
          <a:bodyPr wrap="none" lIns="0" rIns="0" bIns="0">
            <a:noAutofit/>
          </a:bodyPr>
          <a:lstStyle/>
          <a:p>
            <a:r>
              <a:rPr lang="en-US" sz="1700" b="1" i="0" spc="-70">
                <a:solidFill>
                  <a:srgbClr val="042B6A"/>
                </a:solidFill>
                <a:latin typeface="Arial"/>
                <a:cs typeface="Arial"/>
              </a:rPr>
              <a:t>ascl.org.uk</a:t>
            </a:r>
            <a:endParaRPr lang="en-US" sz="1700" b="1" i="0" spc="-70" dirty="0">
              <a:solidFill>
                <a:schemeClr val="bg1"/>
              </a:solidFill>
              <a:latin typeface="Arial"/>
              <a:cs typeface="Arial"/>
            </a:endParaRPr>
          </a:p>
        </p:txBody>
      </p:sp>
      <p:sp>
        <p:nvSpPr>
          <p:cNvPr id="5" name="Title 3"/>
          <p:cNvSpPr>
            <a:spLocks noGrp="1"/>
          </p:cNvSpPr>
          <p:nvPr>
            <p:ph type="title"/>
          </p:nvPr>
        </p:nvSpPr>
        <p:spPr>
          <a:xfrm>
            <a:off x="540000" y="1425039"/>
            <a:ext cx="8229600" cy="4524498"/>
          </a:xfrm>
        </p:spPr>
        <p:txBody>
          <a:bodyPr/>
          <a:lstStyle>
            <a:lvl1pPr>
              <a:defRPr>
                <a:solidFill>
                  <a:schemeClr val="bg1"/>
                </a:solidFill>
              </a:defRPr>
            </a:lvl1pPr>
          </a:lstStyle>
          <a:p>
            <a:pPr>
              <a:lnSpc>
                <a:spcPct val="150000"/>
              </a:lnSpc>
            </a:pPr>
            <a:r>
              <a:rPr lang="en-GB" sz="1800" spc="0" dirty="0"/>
              <a:t>For further support: contact ASCL Professional Development for the latest information, including bespoke consultancy or training in your school or college - email </a:t>
            </a:r>
            <a:r>
              <a:rPr lang="en-GB" sz="1800" spc="0" dirty="0">
                <a:hlinkClick r:id="rId2"/>
              </a:rPr>
              <a:t>consultancy@ascl.org.uk</a:t>
            </a:r>
            <a:r>
              <a:rPr lang="en-GB" sz="1800" spc="0" dirty="0"/>
              <a:t> </a:t>
            </a:r>
            <a:br>
              <a:rPr lang="en-GB" sz="1800" spc="0" dirty="0"/>
            </a:br>
            <a:br>
              <a:rPr lang="en-US" sz="1800" spc="0" dirty="0"/>
            </a:br>
            <a:r>
              <a:rPr lang="en-GB" sz="1800" spc="0" dirty="0"/>
              <a:t>Interested in joining ASCL? All members of the senior leadership team, including business managers and senior support staff are eligible to join ASCL. Visit </a:t>
            </a:r>
            <a:r>
              <a:rPr lang="en-GB" sz="1800" u="sng" spc="0" dirty="0">
                <a:hlinkClick r:id="rId3"/>
              </a:rPr>
              <a:t>www.ascl.org.uk/offers</a:t>
            </a:r>
            <a:r>
              <a:rPr lang="en-GB" sz="1800" spc="0" dirty="0"/>
              <a:t> or email </a:t>
            </a:r>
            <a:r>
              <a:rPr lang="en-GB" sz="1800" u="sng" spc="0" dirty="0">
                <a:hlinkClick r:id="rId4"/>
              </a:rPr>
              <a:t>jointheleaders@ascl.org.uk</a:t>
            </a:r>
            <a:r>
              <a:rPr lang="en-GB" sz="1800" spc="0" dirty="0"/>
              <a:t> to find out more about the latest introductory membership offer and further details on joining</a:t>
            </a:r>
            <a:r>
              <a:rPr lang="en-US" sz="1800" spc="0" dirty="0"/>
              <a:t>.</a:t>
            </a:r>
          </a:p>
        </p:txBody>
      </p:sp>
    </p:spTree>
    <p:extLst>
      <p:ext uri="{BB962C8B-B14F-4D97-AF65-F5344CB8AC3E}">
        <p14:creationId xmlns:p14="http://schemas.microsoft.com/office/powerpoint/2010/main" val="24980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p:nvPr userDrawn="1"/>
        </p:nvSpPr>
        <p:spPr>
          <a:xfrm>
            <a:off x="334736" y="6441621"/>
            <a:ext cx="8450035"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userDrawn="1"/>
        </p:nvSpPr>
        <p:spPr>
          <a:xfrm>
            <a:off x="467543" y="6430944"/>
            <a:ext cx="8219257" cy="338554"/>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ascl.org.uk					</a:t>
            </a:r>
            <a:r>
              <a:rPr lang="en-GB" sz="1600" b="1" baseline="0">
                <a:solidFill>
                  <a:schemeClr val="tx2"/>
                </a:solidFill>
                <a:latin typeface="Arial" panose="020B0604020202020204" pitchFamily="34" charset="0"/>
                <a:cs typeface="Arial" panose="020B0604020202020204" pitchFamily="34" charset="0"/>
              </a:rPr>
              <a:t>   </a:t>
            </a:r>
            <a:r>
              <a:rPr lang="en-GB" sz="1600" b="1">
                <a:solidFill>
                  <a:schemeClr val="tx2"/>
                </a:solidFill>
                <a:latin typeface="Arial" panose="020B0604020202020204" pitchFamily="34" charset="0"/>
                <a:cs typeface="Arial" panose="020B0604020202020204" pitchFamily="34" charset="0"/>
              </a:rPr>
              <a:t>Whole-school</a:t>
            </a:r>
            <a:r>
              <a:rPr lang="en-GB" sz="1600" b="1" baseline="0">
                <a:solidFill>
                  <a:schemeClr val="tx2"/>
                </a:solidFill>
                <a:latin typeface="Arial" panose="020B0604020202020204" pitchFamily="34" charset="0"/>
                <a:cs typeface="Arial" panose="020B0604020202020204" pitchFamily="34" charset="0"/>
              </a:rPr>
              <a:t> leadership of literacy, March 2018</a:t>
            </a:r>
            <a:endParaRPr lang="en-GB" sz="16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88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a:t>Click to edit Master title style</a:t>
            </a:r>
            <a:endParaRPr lang="en-US" dirty="0"/>
          </a:p>
        </p:txBody>
      </p:sp>
      <p:sp>
        <p:nvSpPr>
          <p:cNvPr id="3" name="Text Placeholder 3"/>
          <p:cNvSpPr>
            <a:spLocks noGrp="1"/>
          </p:cNvSpPr>
          <p:nvPr>
            <p:ph type="body" sz="quarter" idx="10"/>
          </p:nvPr>
        </p:nvSpPr>
        <p:spPr>
          <a:xfrm>
            <a:off x="467544" y="1556796"/>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Rectangle 4"/>
          <p:cNvSpPr/>
          <p:nvPr userDrawn="1"/>
        </p:nvSpPr>
        <p:spPr>
          <a:xfrm>
            <a:off x="334736" y="6441621"/>
            <a:ext cx="8450035"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userDrawn="1"/>
        </p:nvSpPr>
        <p:spPr>
          <a:xfrm>
            <a:off x="467543" y="6430944"/>
            <a:ext cx="8219257" cy="338554"/>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ascl.org.uk					</a:t>
            </a:r>
            <a:r>
              <a:rPr lang="en-GB" sz="1600" b="1" baseline="0">
                <a:solidFill>
                  <a:schemeClr val="tx2"/>
                </a:solidFill>
                <a:latin typeface="Arial" panose="020B0604020202020204" pitchFamily="34" charset="0"/>
                <a:cs typeface="Arial" panose="020B0604020202020204" pitchFamily="34" charset="0"/>
              </a:rPr>
              <a:t>   </a:t>
            </a:r>
            <a:r>
              <a:rPr lang="en-GB" sz="1600" b="1">
                <a:solidFill>
                  <a:schemeClr val="tx2"/>
                </a:solidFill>
                <a:latin typeface="Arial" panose="020B0604020202020204" pitchFamily="34" charset="0"/>
                <a:cs typeface="Arial" panose="020B0604020202020204" pitchFamily="34" charset="0"/>
              </a:rPr>
              <a:t>Whole-school</a:t>
            </a:r>
            <a:r>
              <a:rPr lang="en-GB" sz="1600" b="1" baseline="0">
                <a:solidFill>
                  <a:schemeClr val="tx2"/>
                </a:solidFill>
                <a:latin typeface="Arial" panose="020B0604020202020204" pitchFamily="34" charset="0"/>
                <a:cs typeface="Arial" panose="020B0604020202020204" pitchFamily="34" charset="0"/>
              </a:rPr>
              <a:t> leadership of literacy, March 2018</a:t>
            </a:r>
            <a:endParaRPr lang="en-GB" sz="16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69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andygreen/Desktop/ASCL%20New%20Powerpoint_templates/ASCL_Logo.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flipV="1">
            <a:off x="540000" y="6372000"/>
            <a:ext cx="8064000" cy="36000"/>
          </a:xfrm>
          <a:prstGeom prst="rect">
            <a:avLst/>
          </a:prstGeom>
          <a:solidFill>
            <a:srgbClr val="0A265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045280" y="6430962"/>
            <a:ext cx="5558722" cy="323165"/>
          </a:xfrm>
          <a:prstGeom prst="rect">
            <a:avLst/>
          </a:prstGeom>
        </p:spPr>
        <p:txBody>
          <a:bodyPr wrap="none" lIns="0" rIns="0" bIns="0">
            <a:noAutofit/>
          </a:bodyPr>
          <a:lstStyle/>
          <a:p>
            <a:pPr algn="r"/>
            <a:r>
              <a:rPr lang="en-US" sz="1700" b="1" i="0" spc="-70" dirty="0">
                <a:solidFill>
                  <a:srgbClr val="042B6A"/>
                </a:solidFill>
                <a:latin typeface="Arial"/>
                <a:cs typeface="Arial"/>
              </a:rPr>
              <a:t>National Summit on Principled Curriculum Leadership 2017</a:t>
            </a:r>
          </a:p>
        </p:txBody>
      </p:sp>
      <p:sp>
        <p:nvSpPr>
          <p:cNvPr id="10" name="Rectangle 9"/>
          <p:cNvSpPr/>
          <p:nvPr userDrawn="1"/>
        </p:nvSpPr>
        <p:spPr>
          <a:xfrm>
            <a:off x="540000" y="6430962"/>
            <a:ext cx="2291741" cy="323165"/>
          </a:xfrm>
          <a:prstGeom prst="rect">
            <a:avLst/>
          </a:prstGeom>
        </p:spPr>
        <p:txBody>
          <a:bodyPr wrap="none" lIns="0" rIns="0" bIns="0">
            <a:noAutofit/>
          </a:bodyPr>
          <a:lstStyle/>
          <a:p>
            <a:r>
              <a:rPr lang="en-US" sz="1700" b="1" i="0" spc="-70" dirty="0">
                <a:solidFill>
                  <a:srgbClr val="042B6A"/>
                </a:solidFill>
                <a:latin typeface="Arial"/>
                <a:cs typeface="Arial"/>
              </a:rPr>
              <a:t>ascl.org.uk/</a:t>
            </a:r>
            <a:r>
              <a:rPr lang="en-US" sz="1700" b="1" i="0" spc="-70" dirty="0">
                <a:solidFill>
                  <a:srgbClr val="2D8EC2"/>
                </a:solidFill>
                <a:latin typeface="Arial"/>
                <a:cs typeface="Arial"/>
              </a:rPr>
              <a:t>conferences</a:t>
            </a:r>
          </a:p>
        </p:txBody>
      </p:sp>
      <p:sp>
        <p:nvSpPr>
          <p:cNvPr id="8" name="Title Placeholder 1"/>
          <p:cNvSpPr>
            <a:spLocks noGrp="1"/>
          </p:cNvSpPr>
          <p:nvPr>
            <p:ph type="title"/>
          </p:nvPr>
        </p:nvSpPr>
        <p:spPr>
          <a:xfrm>
            <a:off x="457200" y="1097280"/>
            <a:ext cx="8229600" cy="655320"/>
          </a:xfrm>
          <a:prstGeom prst="rect">
            <a:avLst/>
          </a:prstGeom>
        </p:spPr>
        <p:txBody>
          <a:bodyPr vert="horz" lIns="91440" tIns="0" rIns="91440" bIns="0" rtlCol="0" anchor="t" anchorCtr="0">
            <a:noAutofit/>
          </a:bodyPr>
          <a:lstStyle/>
          <a:p>
            <a:r>
              <a:rPr lang="en-GB" dirty="0"/>
              <a:t>Click to edit Master title style</a:t>
            </a:r>
            <a:endParaRPr lang="en-US" dirty="0"/>
          </a:p>
        </p:txBody>
      </p:sp>
      <p:sp>
        <p:nvSpPr>
          <p:cNvPr id="11" name="Text Placeholder 2"/>
          <p:cNvSpPr>
            <a:spLocks noGrp="1"/>
          </p:cNvSpPr>
          <p:nvPr>
            <p:ph type="body" idx="1"/>
          </p:nvPr>
        </p:nvSpPr>
        <p:spPr>
          <a:xfrm>
            <a:off x="457200" y="2019300"/>
            <a:ext cx="8229600" cy="41068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57200" y="293215"/>
            <a:ext cx="1965959" cy="653474"/>
          </a:xfrm>
          <a:prstGeom prst="rect">
            <a:avLst/>
          </a:prstGeom>
        </p:spPr>
      </p:pic>
      <p:sp>
        <p:nvSpPr>
          <p:cNvPr id="13" name="Rectangle 12"/>
          <p:cNvSpPr/>
          <p:nvPr userDrawn="1"/>
        </p:nvSpPr>
        <p:spPr>
          <a:xfrm>
            <a:off x="334736" y="6441621"/>
            <a:ext cx="8450035"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467543" y="6430944"/>
            <a:ext cx="8219257" cy="338554"/>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ascl.org.uk					</a:t>
            </a:r>
            <a:r>
              <a:rPr lang="en-GB" sz="1600" b="1" baseline="0">
                <a:solidFill>
                  <a:schemeClr val="tx2"/>
                </a:solidFill>
                <a:latin typeface="Arial" panose="020B0604020202020204" pitchFamily="34" charset="0"/>
                <a:cs typeface="Arial" panose="020B0604020202020204" pitchFamily="34" charset="0"/>
              </a:rPr>
              <a:t>   </a:t>
            </a:r>
            <a:r>
              <a:rPr lang="en-GB" sz="1600" b="1">
                <a:solidFill>
                  <a:schemeClr val="tx2"/>
                </a:solidFill>
                <a:latin typeface="Arial" panose="020B0604020202020204" pitchFamily="34" charset="0"/>
                <a:cs typeface="Arial" panose="020B0604020202020204" pitchFamily="34" charset="0"/>
              </a:rPr>
              <a:t>Whole-school</a:t>
            </a:r>
            <a:r>
              <a:rPr lang="en-GB" sz="1600" b="1" baseline="0">
                <a:solidFill>
                  <a:schemeClr val="tx2"/>
                </a:solidFill>
                <a:latin typeface="Arial" panose="020B0604020202020204" pitchFamily="34" charset="0"/>
                <a:cs typeface="Arial" panose="020B0604020202020204" pitchFamily="34" charset="0"/>
              </a:rPr>
              <a:t> leadership of literacy, March 2018</a:t>
            </a:r>
            <a:endParaRPr lang="en-GB" sz="16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5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Lst>
  <p:txStyles>
    <p:titleStyle>
      <a:lvl1pPr algn="l" defTabSz="457200" rtl="0" eaLnBrk="1" latinLnBrk="0" hangingPunct="1">
        <a:lnSpc>
          <a:spcPts val="4500"/>
        </a:lnSpc>
        <a:spcBef>
          <a:spcPct val="0"/>
        </a:spcBef>
        <a:buNone/>
        <a:defRPr sz="4500" b="1" i="0" kern="1200" spc="-200">
          <a:solidFill>
            <a:srgbClr val="2D8EC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1.pn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47040" y="1803913"/>
            <a:ext cx="5784305" cy="1751190"/>
          </a:xfrm>
        </p:spPr>
        <p:txBody>
          <a:bodyPr/>
          <a:lstStyle/>
          <a:p>
            <a:r>
              <a:rPr lang="en-GB" sz="4000" spc="0"/>
              <a:t>Maintaining momentum in literacy from primary to secondary</a:t>
            </a:r>
            <a:br>
              <a:rPr lang="en-GB" sz="3400" dirty="0"/>
            </a:br>
            <a:endParaRPr lang="en-US" sz="3400" dirty="0"/>
          </a:p>
        </p:txBody>
      </p:sp>
      <p:sp>
        <p:nvSpPr>
          <p:cNvPr id="6" name="Subtitle 2"/>
          <p:cNvSpPr>
            <a:spLocks noGrp="1"/>
          </p:cNvSpPr>
          <p:nvPr>
            <p:ph type="subTitle" idx="1"/>
          </p:nvPr>
        </p:nvSpPr>
        <p:spPr>
          <a:xfrm>
            <a:off x="247040" y="3882565"/>
            <a:ext cx="4360471" cy="1495091"/>
          </a:xfrm>
        </p:spPr>
        <p:txBody>
          <a:bodyPr/>
          <a:lstStyle/>
          <a:p>
            <a:pPr>
              <a:lnSpc>
                <a:spcPts val="3000"/>
              </a:lnSpc>
            </a:pPr>
            <a:r>
              <a:rPr lang="en-GB" sz="2000" b="1" dirty="0"/>
              <a:t>Julie McCulloch</a:t>
            </a:r>
            <a:br>
              <a:rPr lang="en-GB" sz="2000" b="1" dirty="0"/>
            </a:br>
            <a:r>
              <a:rPr lang="en-GB" sz="2000" b="1"/>
              <a:t>ASCL Interim Director of Policy and Primary Specialist </a:t>
            </a:r>
            <a:br>
              <a:rPr lang="en-GB" sz="2000" b="1" dirty="0"/>
            </a:br>
            <a:r>
              <a:rPr lang="en-GB" sz="2000" b="1" dirty="0"/>
              <a:t>@</a:t>
            </a:r>
            <a:r>
              <a:rPr lang="en-GB" sz="2000" b="1" dirty="0" err="1"/>
              <a:t>juliemcculloch</a:t>
            </a:r>
            <a:endParaRPr lang="en-GB" sz="2000" b="1" dirty="0"/>
          </a:p>
          <a:p>
            <a:endParaRPr lang="en-US" sz="2000" dirty="0"/>
          </a:p>
          <a:p>
            <a:endParaRPr lang="en-US" sz="2000" dirty="0"/>
          </a:p>
        </p:txBody>
      </p:sp>
      <p:pic>
        <p:nvPicPr>
          <p:cNvPr id="2" name="Picture 1"/>
          <p:cNvPicPr>
            <a:picLocks noChangeAspect="1"/>
          </p:cNvPicPr>
          <p:nvPr/>
        </p:nvPicPr>
        <p:blipFill>
          <a:blip r:embed="rId4"/>
          <a:stretch>
            <a:fillRect/>
          </a:stretch>
        </p:blipFill>
        <p:spPr>
          <a:xfrm>
            <a:off x="148046" y="5549545"/>
            <a:ext cx="4249280" cy="536494"/>
          </a:xfrm>
          <a:prstGeom prst="rect">
            <a:avLst/>
          </a:prstGeom>
        </p:spPr>
      </p:pic>
    </p:spTree>
    <p:custDataLst>
      <p:tags r:id="rId1"/>
    </p:custDataLst>
    <p:extLst>
      <p:ext uri="{BB962C8B-B14F-4D97-AF65-F5344CB8AC3E}">
        <p14:creationId xmlns:p14="http://schemas.microsoft.com/office/powerpoint/2010/main" val="45700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3" y="1124744"/>
            <a:ext cx="8944311"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700" b="1">
                <a:solidFill>
                  <a:schemeClr val="tx2"/>
                </a:solidFill>
              </a:rPr>
              <a:t>The gulf in reading age between children who enjoy reading and those who don’t increases with age</a:t>
            </a:r>
          </a:p>
        </p:txBody>
      </p:sp>
      <p:sp>
        <p:nvSpPr>
          <p:cNvPr id="7" name="TextBox 6"/>
          <p:cNvSpPr txBox="1"/>
          <p:nvPr/>
        </p:nvSpPr>
        <p:spPr>
          <a:xfrm>
            <a:off x="467544" y="58853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National Literacy Trust survey of 42,406 pupils aged 8 to 18, 2016</a:t>
            </a:r>
          </a:p>
        </p:txBody>
      </p:sp>
      <p:pic>
        <p:nvPicPr>
          <p:cNvPr id="4" name="Picture 3"/>
          <p:cNvPicPr>
            <a:picLocks noChangeAspect="1"/>
          </p:cNvPicPr>
          <p:nvPr/>
        </p:nvPicPr>
        <p:blipFill rotWithShape="1">
          <a:blip r:embed="rId3"/>
          <a:srcRect l="24242" t="28047" r="27474" b="30471"/>
          <a:stretch/>
        </p:blipFill>
        <p:spPr>
          <a:xfrm>
            <a:off x="524716" y="2170545"/>
            <a:ext cx="7612520" cy="3678855"/>
          </a:xfrm>
          <a:prstGeom prst="rect">
            <a:avLst/>
          </a:prstGeom>
        </p:spPr>
      </p:pic>
    </p:spTree>
    <p:extLst>
      <p:ext uri="{BB962C8B-B14F-4D97-AF65-F5344CB8AC3E}">
        <p14:creationId xmlns:p14="http://schemas.microsoft.com/office/powerpoint/2010/main" val="84929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3724096"/>
          </a:xfrm>
          <a:prstGeom prst="rect">
            <a:avLst/>
          </a:prstGeom>
        </p:spPr>
        <p:txBody>
          <a:bodyPr wrap="square">
            <a:spAutoFit/>
          </a:bodyPr>
          <a:lstStyle/>
          <a:p>
            <a:r>
              <a:rPr lang="en-GB" sz="3200" b="1"/>
              <a:t>Chapter 2</a:t>
            </a:r>
          </a:p>
          <a:p>
            <a:endParaRPr lang="en-GB" sz="1200" b="1"/>
          </a:p>
          <a:p>
            <a:r>
              <a:rPr lang="en-GB" sz="3200"/>
              <a:t>Keeping up the momentum between primary and secondary is difficult</a:t>
            </a:r>
          </a:p>
        </p:txBody>
      </p:sp>
    </p:spTree>
    <p:extLst>
      <p:ext uri="{BB962C8B-B14F-4D97-AF65-F5344CB8AC3E}">
        <p14:creationId xmlns:p14="http://schemas.microsoft.com/office/powerpoint/2010/main" val="88372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1706" y="1511930"/>
            <a:ext cx="1597982" cy="1363177"/>
          </a:xfrm>
          <a:prstGeom prst="rect">
            <a:avLst/>
          </a:prstGeom>
        </p:spPr>
      </p:pic>
      <p:sp>
        <p:nvSpPr>
          <p:cNvPr id="4" name="Title 3"/>
          <p:cNvSpPr>
            <a:spLocks noGrp="1"/>
          </p:cNvSpPr>
          <p:nvPr>
            <p:ph type="title"/>
          </p:nvPr>
        </p:nvSpPr>
        <p:spPr>
          <a:xfrm>
            <a:off x="391431" y="1161414"/>
            <a:ext cx="7924985" cy="436910"/>
          </a:xfrm>
        </p:spPr>
        <p:txBody>
          <a:bodyPr anchor="t"/>
          <a:lstStyle/>
          <a:p>
            <a:pPr>
              <a:lnSpc>
                <a:spcPct val="100000"/>
              </a:lnSpc>
            </a:pPr>
            <a:r>
              <a:rPr lang="en-GB" sz="2800" spc="0">
                <a:solidFill>
                  <a:schemeClr val="tx2"/>
                </a:solidFill>
                <a:latin typeface="Arial" panose="020B0604020202020204" pitchFamily="34" charset="0"/>
                <a:cs typeface="Arial" panose="020B0604020202020204" pitchFamily="34" charset="0"/>
              </a:rPr>
              <a:t>We’re pretty good at pastoral transition, but not so great at academic transition</a:t>
            </a:r>
          </a:p>
        </p:txBody>
      </p:sp>
      <p:sp>
        <p:nvSpPr>
          <p:cNvPr id="5" name="Content Placeholder 4"/>
          <p:cNvSpPr>
            <a:spLocks noGrp="1"/>
          </p:cNvSpPr>
          <p:nvPr>
            <p:ph idx="1"/>
          </p:nvPr>
        </p:nvSpPr>
        <p:spPr>
          <a:xfrm>
            <a:off x="402336" y="2788713"/>
            <a:ext cx="8462990" cy="3561259"/>
          </a:xfrm>
        </p:spPr>
        <p:txBody>
          <a:bodyPr>
            <a:normAutofit lnSpcReduction="10000"/>
          </a:bodyPr>
          <a:lstStyle/>
          <a:p>
            <a:pPr marL="0" indent="0">
              <a:buNone/>
            </a:pPr>
            <a:r>
              <a:rPr lang="en-GB">
                <a:solidFill>
                  <a:schemeClr val="tx1"/>
                </a:solidFill>
              </a:rPr>
              <a:t>“Too often, the transition from primary to secondary school was poorly handled. Consequently, the gains made by pupils at primary school were not embedded and developed at Key Stage 3.”</a:t>
            </a:r>
            <a:r>
              <a:rPr lang="en-GB" b="1">
                <a:solidFill>
                  <a:schemeClr val="tx1"/>
                </a:solidFill>
              </a:rPr>
              <a:t> </a:t>
            </a:r>
            <a:endParaRPr lang="en-GB">
              <a:solidFill>
                <a:schemeClr val="tx1"/>
              </a:solidFill>
            </a:endParaRPr>
          </a:p>
          <a:p>
            <a:pPr marL="0" indent="0">
              <a:buNone/>
            </a:pPr>
            <a:endParaRPr lang="en-GB" b="1">
              <a:solidFill>
                <a:schemeClr val="tx1"/>
              </a:solidFill>
            </a:endParaRPr>
          </a:p>
          <a:p>
            <a:pPr marL="0" indent="0">
              <a:buNone/>
            </a:pPr>
            <a:r>
              <a:rPr lang="en-GB">
                <a:solidFill>
                  <a:schemeClr val="tx1"/>
                </a:solidFill>
              </a:rPr>
              <a:t>“Too many secondary schools did not work effectively with partner primary schools to understand pupils’ prior learning and ensure that they built on this during Key Stage 3. Worryingly, some secondary leaders simply accepted that pupils would repeat what they had already done in primary school during the early part of Key Stage 3, particularly in Year 7.”</a:t>
            </a:r>
          </a:p>
        </p:txBody>
      </p:sp>
    </p:spTree>
    <p:extLst>
      <p:ext uri="{BB962C8B-B14F-4D97-AF65-F5344CB8AC3E}">
        <p14:creationId xmlns:p14="http://schemas.microsoft.com/office/powerpoint/2010/main" val="238348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20582" t="19372" r="62357" b="14136"/>
          <a:stretch/>
        </p:blipFill>
        <p:spPr>
          <a:xfrm>
            <a:off x="3762700" y="2586033"/>
            <a:ext cx="1157645" cy="2537752"/>
          </a:xfrm>
          <a:prstGeom prst="rect">
            <a:avLst/>
          </a:prstGeom>
        </p:spPr>
      </p:pic>
      <p:sp>
        <p:nvSpPr>
          <p:cNvPr id="11" name="Title 3"/>
          <p:cNvSpPr>
            <a:spLocks noGrp="1"/>
          </p:cNvSpPr>
          <p:nvPr>
            <p:ph type="title"/>
          </p:nvPr>
        </p:nvSpPr>
        <p:spPr>
          <a:xfrm>
            <a:off x="395536" y="1139827"/>
            <a:ext cx="8643961" cy="603089"/>
          </a:xfrm>
        </p:spPr>
        <p:txBody>
          <a:bodyPr/>
          <a:lstStyle/>
          <a:p>
            <a:pPr>
              <a:lnSpc>
                <a:spcPct val="100000"/>
              </a:lnSpc>
            </a:pPr>
            <a:r>
              <a:rPr lang="en-US" sz="2800" spc="0">
                <a:solidFill>
                  <a:srgbClr val="002060"/>
                </a:solidFill>
                <a:latin typeface="Arial" panose="020B0604020202020204" pitchFamily="34" charset="0"/>
                <a:cs typeface="Arial" panose="020B0604020202020204" pitchFamily="34" charset="0"/>
              </a:rPr>
              <a:t>What information do secondary schools receive about their incoming Year 7s? </a:t>
            </a:r>
          </a:p>
        </p:txBody>
      </p:sp>
      <p:grpSp>
        <p:nvGrpSpPr>
          <p:cNvPr id="2" name="Group 1"/>
          <p:cNvGrpSpPr/>
          <p:nvPr/>
        </p:nvGrpSpPr>
        <p:grpSpPr>
          <a:xfrm>
            <a:off x="5364088" y="2414028"/>
            <a:ext cx="2878118" cy="2995776"/>
            <a:chOff x="5364088" y="2414028"/>
            <a:chExt cx="2878118" cy="2995776"/>
          </a:xfrm>
        </p:grpSpPr>
        <p:sp>
          <p:nvSpPr>
            <p:cNvPr id="28" name="Oval 27"/>
            <p:cNvSpPr/>
            <p:nvPr/>
          </p:nvSpPr>
          <p:spPr>
            <a:xfrm>
              <a:off x="5364088" y="2414028"/>
              <a:ext cx="2878118" cy="2878118"/>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12" name="Content Placeholder 4"/>
            <p:cNvSpPr txBox="1">
              <a:spLocks/>
            </p:cNvSpPr>
            <p:nvPr/>
          </p:nvSpPr>
          <p:spPr>
            <a:xfrm>
              <a:off x="5629702" y="3223239"/>
              <a:ext cx="2612504" cy="21865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sysClr val="windowText" lastClr="000000"/>
                  </a:solidFill>
                </a:rPr>
                <a:t>question level analysis – the marks they received for individual questions in their reading, GPS and maths papers</a:t>
              </a:r>
            </a:p>
          </p:txBody>
        </p:sp>
      </p:grpSp>
      <p:grpSp>
        <p:nvGrpSpPr>
          <p:cNvPr id="22" name="Group 21"/>
          <p:cNvGrpSpPr/>
          <p:nvPr/>
        </p:nvGrpSpPr>
        <p:grpSpPr>
          <a:xfrm>
            <a:off x="470331" y="2067719"/>
            <a:ext cx="2288534" cy="2288534"/>
            <a:chOff x="470331" y="2342114"/>
            <a:chExt cx="2288534" cy="2288534"/>
          </a:xfrm>
        </p:grpSpPr>
        <p:sp>
          <p:nvSpPr>
            <p:cNvPr id="23" name="Oval 22"/>
            <p:cNvSpPr/>
            <p:nvPr/>
          </p:nvSpPr>
          <p:spPr>
            <a:xfrm>
              <a:off x="470331" y="2342114"/>
              <a:ext cx="2288534" cy="2288534"/>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24" name="Content Placeholder 4"/>
            <p:cNvSpPr txBox="1">
              <a:spLocks/>
            </p:cNvSpPr>
            <p:nvPr/>
          </p:nvSpPr>
          <p:spPr>
            <a:xfrm>
              <a:off x="646178" y="3085607"/>
              <a:ext cx="2084576" cy="15377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scaled score in the reading, GPS and maths papers</a:t>
              </a:r>
            </a:p>
          </p:txBody>
        </p:sp>
      </p:grpSp>
      <p:grpSp>
        <p:nvGrpSpPr>
          <p:cNvPr id="25" name="Group 24"/>
          <p:cNvGrpSpPr/>
          <p:nvPr/>
        </p:nvGrpSpPr>
        <p:grpSpPr>
          <a:xfrm>
            <a:off x="1187624" y="3753619"/>
            <a:ext cx="2499850" cy="2513548"/>
            <a:chOff x="1361451" y="3710828"/>
            <a:chExt cx="2499850" cy="2513548"/>
          </a:xfrm>
        </p:grpSpPr>
        <p:sp>
          <p:nvSpPr>
            <p:cNvPr id="26" name="Oval 25"/>
            <p:cNvSpPr/>
            <p:nvPr/>
          </p:nvSpPr>
          <p:spPr>
            <a:xfrm>
              <a:off x="1361451" y="3710828"/>
              <a:ext cx="2499850" cy="2513548"/>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27" name="Rectangle 26"/>
            <p:cNvSpPr/>
            <p:nvPr/>
          </p:nvSpPr>
          <p:spPr>
            <a:xfrm>
              <a:off x="1668524" y="4540444"/>
              <a:ext cx="2192777" cy="1077218"/>
            </a:xfrm>
            <a:prstGeom prst="rect">
              <a:avLst/>
            </a:prstGeom>
          </p:spPr>
          <p:txBody>
            <a:bodyPr wrap="square">
              <a:spAutoFit/>
            </a:bodyPr>
            <a:lstStyle/>
            <a:p>
              <a:pPr>
                <a:defRPr/>
              </a:pPr>
              <a:r>
                <a:rPr lang="en-GB" sz="1600" kern="0">
                  <a:solidFill>
                    <a:srgbClr val="000000"/>
                  </a:solidFill>
                  <a:latin typeface="Arial" panose="020B0604020202020204" pitchFamily="34" charset="0"/>
                  <a:cs typeface="Arial" panose="020B0604020202020204" pitchFamily="34" charset="0"/>
                </a:rPr>
                <a:t>how this compares with other pupils in the school and nationally</a:t>
              </a:r>
              <a:endParaRPr lang="en-GB" sz="1600" kern="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4420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364088" y="2414028"/>
            <a:ext cx="2878118" cy="2878118"/>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14" name="Content Placeholder 4"/>
          <p:cNvSpPr txBox="1">
            <a:spLocks/>
          </p:cNvSpPr>
          <p:nvPr/>
        </p:nvSpPr>
        <p:spPr>
          <a:xfrm>
            <a:off x="5629702" y="3223239"/>
            <a:ext cx="2612504" cy="21865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sysClr val="windowText" lastClr="000000"/>
                </a:solidFill>
              </a:rPr>
              <a:t>question level analysis – the marks they received for individual questions in their reading, GPS and maths papers</a:t>
            </a:r>
          </a:p>
        </p:txBody>
      </p:sp>
      <p:pic>
        <p:nvPicPr>
          <p:cNvPr id="15" name="Picture 14"/>
          <p:cNvPicPr>
            <a:picLocks noChangeAspect="1"/>
          </p:cNvPicPr>
          <p:nvPr/>
        </p:nvPicPr>
        <p:blipFill rotWithShape="1">
          <a:blip r:embed="rId3"/>
          <a:srcRect l="20582" t="19372" r="62357" b="14136"/>
          <a:stretch/>
        </p:blipFill>
        <p:spPr>
          <a:xfrm>
            <a:off x="3762700" y="2584092"/>
            <a:ext cx="1157645" cy="2537752"/>
          </a:xfrm>
          <a:prstGeom prst="rect">
            <a:avLst/>
          </a:prstGeom>
        </p:spPr>
      </p:pic>
      <p:grpSp>
        <p:nvGrpSpPr>
          <p:cNvPr id="16" name="Group 15"/>
          <p:cNvGrpSpPr/>
          <p:nvPr/>
        </p:nvGrpSpPr>
        <p:grpSpPr>
          <a:xfrm>
            <a:off x="470331" y="2067719"/>
            <a:ext cx="2288534" cy="2288534"/>
            <a:chOff x="470331" y="2342114"/>
            <a:chExt cx="2288534" cy="2288534"/>
          </a:xfrm>
        </p:grpSpPr>
        <p:sp>
          <p:nvSpPr>
            <p:cNvPr id="17" name="Oval 16"/>
            <p:cNvSpPr/>
            <p:nvPr/>
          </p:nvSpPr>
          <p:spPr>
            <a:xfrm>
              <a:off x="470331" y="2342114"/>
              <a:ext cx="2288534" cy="2288534"/>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18" name="Content Placeholder 4"/>
            <p:cNvSpPr txBox="1">
              <a:spLocks/>
            </p:cNvSpPr>
            <p:nvPr/>
          </p:nvSpPr>
          <p:spPr>
            <a:xfrm>
              <a:off x="646178" y="3085607"/>
              <a:ext cx="2084576" cy="15377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scaled score in the reading, GPS and maths papers</a:t>
              </a:r>
            </a:p>
          </p:txBody>
        </p:sp>
      </p:grpSp>
      <p:grpSp>
        <p:nvGrpSpPr>
          <p:cNvPr id="19" name="Group 18"/>
          <p:cNvGrpSpPr/>
          <p:nvPr/>
        </p:nvGrpSpPr>
        <p:grpSpPr>
          <a:xfrm>
            <a:off x="1187624" y="3753619"/>
            <a:ext cx="2499850" cy="2513548"/>
            <a:chOff x="1361451" y="3710828"/>
            <a:chExt cx="2499850" cy="2513548"/>
          </a:xfrm>
        </p:grpSpPr>
        <p:sp>
          <p:nvSpPr>
            <p:cNvPr id="20" name="Oval 19"/>
            <p:cNvSpPr/>
            <p:nvPr/>
          </p:nvSpPr>
          <p:spPr>
            <a:xfrm>
              <a:off x="1361451" y="3710828"/>
              <a:ext cx="2499850" cy="2513548"/>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21" name="Rectangle 20"/>
            <p:cNvSpPr/>
            <p:nvPr/>
          </p:nvSpPr>
          <p:spPr>
            <a:xfrm>
              <a:off x="1668524" y="4540444"/>
              <a:ext cx="2192777" cy="1077218"/>
            </a:xfrm>
            <a:prstGeom prst="rect">
              <a:avLst/>
            </a:prstGeom>
          </p:spPr>
          <p:txBody>
            <a:bodyPr wrap="square">
              <a:spAutoFit/>
            </a:bodyPr>
            <a:lstStyle/>
            <a:p>
              <a:pPr>
                <a:defRPr/>
              </a:pPr>
              <a:r>
                <a:rPr lang="en-GB" sz="1600" kern="0">
                  <a:solidFill>
                    <a:srgbClr val="000000"/>
                  </a:solidFill>
                  <a:latin typeface="Arial" panose="020B0604020202020204" pitchFamily="34" charset="0"/>
                  <a:cs typeface="Arial" panose="020B0604020202020204" pitchFamily="34" charset="0"/>
                </a:rPr>
                <a:t>how this compares with other pupils in the school and nationally</a:t>
              </a:r>
              <a:endParaRPr lang="en-GB" sz="1600" kern="0">
                <a:solidFill>
                  <a:prstClr val="black"/>
                </a:solidFill>
                <a:latin typeface="Arial" panose="020B0604020202020204" pitchFamily="34" charset="0"/>
                <a:cs typeface="Arial" panose="020B0604020202020204" pitchFamily="34" charset="0"/>
              </a:endParaRPr>
            </a:p>
          </p:txBody>
        </p:sp>
      </p:grpSp>
      <p:sp>
        <p:nvSpPr>
          <p:cNvPr id="61" name="Oval 60"/>
          <p:cNvSpPr/>
          <p:nvPr/>
        </p:nvSpPr>
        <p:spPr>
          <a:xfrm>
            <a:off x="4779537" y="1737396"/>
            <a:ext cx="2079343" cy="2090737"/>
          </a:xfrm>
          <a:prstGeom prst="ellips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Content Placeholder 4"/>
          <p:cNvSpPr txBox="1">
            <a:spLocks/>
          </p:cNvSpPr>
          <p:nvPr/>
        </p:nvSpPr>
        <p:spPr>
          <a:xfrm>
            <a:off x="5029268" y="2018374"/>
            <a:ext cx="1862751" cy="17340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GB" sz="1600">
                <a:solidFill>
                  <a:schemeClr val="accent6">
                    <a:lumMod val="10000"/>
                  </a:schemeClr>
                </a:solidFill>
              </a:rPr>
              <a:t>what they’re capable of in English and maths when they’re not under exam conditions</a:t>
            </a:r>
          </a:p>
        </p:txBody>
      </p:sp>
      <p:sp>
        <p:nvSpPr>
          <p:cNvPr id="63" name="Oval 62"/>
          <p:cNvSpPr/>
          <p:nvPr/>
        </p:nvSpPr>
        <p:spPr>
          <a:xfrm>
            <a:off x="3011532" y="4616391"/>
            <a:ext cx="1966031" cy="1966031"/>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64" name="Content Placeholder 4"/>
          <p:cNvSpPr txBox="1">
            <a:spLocks/>
          </p:cNvSpPr>
          <p:nvPr/>
        </p:nvSpPr>
        <p:spPr>
          <a:xfrm>
            <a:off x="3235496" y="5174505"/>
            <a:ext cx="1684849" cy="10754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achievements in other subjects</a:t>
            </a:r>
          </a:p>
        </p:txBody>
      </p:sp>
      <p:sp>
        <p:nvSpPr>
          <p:cNvPr id="65" name="Oval 64"/>
          <p:cNvSpPr/>
          <p:nvPr/>
        </p:nvSpPr>
        <p:spPr>
          <a:xfrm>
            <a:off x="2246905" y="1737395"/>
            <a:ext cx="1734064" cy="1743566"/>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66" name="Content Placeholder 4"/>
          <p:cNvSpPr txBox="1">
            <a:spLocks/>
          </p:cNvSpPr>
          <p:nvPr/>
        </p:nvSpPr>
        <p:spPr>
          <a:xfrm>
            <a:off x="2378170" y="2180337"/>
            <a:ext cx="1582927" cy="1026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 curriculum and topics they’ve studied </a:t>
            </a:r>
          </a:p>
        </p:txBody>
      </p:sp>
      <p:sp>
        <p:nvSpPr>
          <p:cNvPr id="67" name="Oval 66"/>
          <p:cNvSpPr/>
          <p:nvPr/>
        </p:nvSpPr>
        <p:spPr>
          <a:xfrm>
            <a:off x="3728856" y="1886816"/>
            <a:ext cx="1333623" cy="1333623"/>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68" name="Content Placeholder 4"/>
          <p:cNvSpPr txBox="1">
            <a:spLocks/>
          </p:cNvSpPr>
          <p:nvPr/>
        </p:nvSpPr>
        <p:spPr>
          <a:xfrm>
            <a:off x="3797954" y="2278879"/>
            <a:ext cx="1424000" cy="8251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attitude to learning</a:t>
            </a:r>
          </a:p>
        </p:txBody>
      </p:sp>
      <p:sp>
        <p:nvSpPr>
          <p:cNvPr id="69" name="Oval 68"/>
          <p:cNvSpPr/>
          <p:nvPr/>
        </p:nvSpPr>
        <p:spPr>
          <a:xfrm>
            <a:off x="7020273" y="4473699"/>
            <a:ext cx="1983935" cy="1994806"/>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70" name="Content Placeholder 4"/>
          <p:cNvSpPr txBox="1">
            <a:spLocks/>
          </p:cNvSpPr>
          <p:nvPr/>
        </p:nvSpPr>
        <p:spPr>
          <a:xfrm>
            <a:off x="7223336" y="4908516"/>
            <a:ext cx="1689868" cy="13086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 skills they’ve developed over the last seven years</a:t>
            </a:r>
          </a:p>
        </p:txBody>
      </p:sp>
      <p:sp>
        <p:nvSpPr>
          <p:cNvPr id="71" name="Oval 70"/>
          <p:cNvSpPr/>
          <p:nvPr/>
        </p:nvSpPr>
        <p:spPr>
          <a:xfrm>
            <a:off x="6832971" y="1743731"/>
            <a:ext cx="2171236" cy="2171236"/>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72" name="Content Placeholder 4"/>
          <p:cNvSpPr txBox="1">
            <a:spLocks/>
          </p:cNvSpPr>
          <p:nvPr/>
        </p:nvSpPr>
        <p:spPr>
          <a:xfrm>
            <a:off x="6968346" y="2154536"/>
            <a:ext cx="1964881" cy="16141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 extra-curricular activities they have taken part in, and their achievements in these activities</a:t>
            </a:r>
          </a:p>
        </p:txBody>
      </p:sp>
      <p:sp>
        <p:nvSpPr>
          <p:cNvPr id="73" name="Oval 72"/>
          <p:cNvSpPr/>
          <p:nvPr/>
        </p:nvSpPr>
        <p:spPr>
          <a:xfrm>
            <a:off x="4888585" y="4703226"/>
            <a:ext cx="2060621" cy="2071913"/>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74" name="Content Placeholder 4"/>
          <p:cNvSpPr txBox="1">
            <a:spLocks/>
          </p:cNvSpPr>
          <p:nvPr/>
        </p:nvSpPr>
        <p:spPr>
          <a:xfrm>
            <a:off x="5074790" y="5132880"/>
            <a:ext cx="1785044" cy="11622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what motivates them to succeed, and what turns them off learning</a:t>
            </a:r>
          </a:p>
        </p:txBody>
      </p:sp>
      <p:sp>
        <p:nvSpPr>
          <p:cNvPr id="75" name="Oval 74"/>
          <p:cNvSpPr/>
          <p:nvPr/>
        </p:nvSpPr>
        <p:spPr>
          <a:xfrm>
            <a:off x="136964" y="4758528"/>
            <a:ext cx="1629058" cy="1629058"/>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76" name="Content Placeholder 4"/>
          <p:cNvSpPr txBox="1">
            <a:spLocks/>
          </p:cNvSpPr>
          <p:nvPr/>
        </p:nvSpPr>
        <p:spPr>
          <a:xfrm>
            <a:off x="254394" y="5169807"/>
            <a:ext cx="1581303" cy="11035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how well they work with their peers</a:t>
            </a:r>
          </a:p>
        </p:txBody>
      </p:sp>
      <p:sp>
        <p:nvSpPr>
          <p:cNvPr id="77" name="Oval 76"/>
          <p:cNvSpPr/>
          <p:nvPr/>
        </p:nvSpPr>
        <p:spPr>
          <a:xfrm>
            <a:off x="4351722" y="3828132"/>
            <a:ext cx="1353058" cy="1360472"/>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78" name="Content Placeholder 4"/>
          <p:cNvSpPr txBox="1">
            <a:spLocks/>
          </p:cNvSpPr>
          <p:nvPr/>
        </p:nvSpPr>
        <p:spPr>
          <a:xfrm>
            <a:off x="4502855" y="4120183"/>
            <a:ext cx="1073891" cy="10022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what their home life is like </a:t>
            </a:r>
          </a:p>
        </p:txBody>
      </p:sp>
      <p:sp>
        <p:nvSpPr>
          <p:cNvPr id="79" name="Oval 78"/>
          <p:cNvSpPr/>
          <p:nvPr/>
        </p:nvSpPr>
        <p:spPr>
          <a:xfrm>
            <a:off x="2833089" y="3008740"/>
            <a:ext cx="1971299" cy="1971299"/>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80" name="Content Placeholder 4"/>
          <p:cNvSpPr txBox="1">
            <a:spLocks/>
          </p:cNvSpPr>
          <p:nvPr/>
        </p:nvSpPr>
        <p:spPr>
          <a:xfrm>
            <a:off x="3056063" y="3363984"/>
            <a:ext cx="1642830" cy="15693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what obstacles they’ve had to overcome to achieve these results</a:t>
            </a:r>
          </a:p>
        </p:txBody>
      </p:sp>
      <p:sp>
        <p:nvSpPr>
          <p:cNvPr id="81" name="Oval 80"/>
          <p:cNvSpPr/>
          <p:nvPr/>
        </p:nvSpPr>
        <p:spPr>
          <a:xfrm>
            <a:off x="7612618" y="3448100"/>
            <a:ext cx="1298969" cy="1306087"/>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82" name="Content Placeholder 4"/>
          <p:cNvSpPr txBox="1">
            <a:spLocks/>
          </p:cNvSpPr>
          <p:nvPr/>
        </p:nvSpPr>
        <p:spPr>
          <a:xfrm>
            <a:off x="7762952" y="3853555"/>
            <a:ext cx="1146799" cy="880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dog’s name</a:t>
            </a:r>
          </a:p>
        </p:txBody>
      </p:sp>
      <p:sp>
        <p:nvSpPr>
          <p:cNvPr id="85" name="Oval 84"/>
          <p:cNvSpPr/>
          <p:nvPr/>
        </p:nvSpPr>
        <p:spPr>
          <a:xfrm>
            <a:off x="4920496" y="3351998"/>
            <a:ext cx="1215325" cy="1215325"/>
          </a:xfrm>
          <a:prstGeom prst="ellips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86" name="Content Placeholder 4"/>
          <p:cNvSpPr txBox="1">
            <a:spLocks/>
          </p:cNvSpPr>
          <p:nvPr/>
        </p:nvSpPr>
        <p:spPr>
          <a:xfrm>
            <a:off x="5039416" y="3537422"/>
            <a:ext cx="1066470" cy="118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their favourite YouTuber</a:t>
            </a:r>
          </a:p>
        </p:txBody>
      </p:sp>
      <p:sp>
        <p:nvSpPr>
          <p:cNvPr id="87" name="Oval 86"/>
          <p:cNvSpPr/>
          <p:nvPr/>
        </p:nvSpPr>
        <p:spPr>
          <a:xfrm>
            <a:off x="106281" y="3283871"/>
            <a:ext cx="1583372" cy="1592048"/>
          </a:xfrm>
          <a:prstGeom prst="ellipse">
            <a:avLst/>
          </a:prstGeom>
          <a:solidFill>
            <a:srgbClr val="4BACC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defRPr/>
            </a:pPr>
            <a:endParaRPr lang="en-GB" kern="0">
              <a:solidFill>
                <a:prstClr val="white"/>
              </a:solidFill>
              <a:latin typeface="Calibri"/>
            </a:endParaRPr>
          </a:p>
        </p:txBody>
      </p:sp>
      <p:sp>
        <p:nvSpPr>
          <p:cNvPr id="88" name="Content Placeholder 4"/>
          <p:cNvSpPr txBox="1">
            <a:spLocks/>
          </p:cNvSpPr>
          <p:nvPr/>
        </p:nvSpPr>
        <p:spPr>
          <a:xfrm>
            <a:off x="373402" y="3524425"/>
            <a:ext cx="1297967" cy="16818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GB" sz="1600">
                <a:solidFill>
                  <a:prstClr val="black"/>
                </a:solidFill>
              </a:rPr>
              <a:t>that they can burp the national anthem</a:t>
            </a:r>
          </a:p>
        </p:txBody>
      </p:sp>
      <p:sp>
        <p:nvSpPr>
          <p:cNvPr id="39" name="Title 3"/>
          <p:cNvSpPr>
            <a:spLocks noGrp="1"/>
          </p:cNvSpPr>
          <p:nvPr>
            <p:ph type="title"/>
          </p:nvPr>
        </p:nvSpPr>
        <p:spPr>
          <a:xfrm>
            <a:off x="395536" y="1139827"/>
            <a:ext cx="8537691" cy="603089"/>
          </a:xfrm>
        </p:spPr>
        <p:txBody>
          <a:bodyPr/>
          <a:lstStyle/>
          <a:p>
            <a:pPr>
              <a:lnSpc>
                <a:spcPct val="100000"/>
              </a:lnSpc>
            </a:pPr>
            <a:r>
              <a:rPr lang="en-US" sz="2800" spc="-150">
                <a:solidFill>
                  <a:srgbClr val="002060"/>
                </a:solidFill>
                <a:latin typeface="Arial" panose="020B0604020202020204" pitchFamily="34" charset="0"/>
                <a:cs typeface="Arial" panose="020B0604020202020204" pitchFamily="34" charset="0"/>
              </a:rPr>
              <a:t>What do primary schools know about these children? </a:t>
            </a:r>
          </a:p>
        </p:txBody>
      </p:sp>
    </p:spTree>
    <p:extLst>
      <p:ext uri="{BB962C8B-B14F-4D97-AF65-F5344CB8AC3E}">
        <p14:creationId xmlns:p14="http://schemas.microsoft.com/office/powerpoint/2010/main" val="8885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animBg="1"/>
      <p:bldP spid="64" grpId="0"/>
      <p:bldP spid="65" grpId="0" animBg="1"/>
      <p:bldP spid="66" grpId="0"/>
      <p:bldP spid="67" grpId="0" animBg="1"/>
      <p:bldP spid="68" grpId="0"/>
      <p:bldP spid="69" grpId="0" animBg="1"/>
      <p:bldP spid="70" grpId="0"/>
      <p:bldP spid="71" grpId="0" animBg="1"/>
      <p:bldP spid="72" grpId="0"/>
      <p:bldP spid="73" grpId="0" animBg="1"/>
      <p:bldP spid="74" grpId="0"/>
      <p:bldP spid="75" grpId="0" animBg="1"/>
      <p:bldP spid="76" grpId="0"/>
      <p:bldP spid="77" grpId="0" animBg="1"/>
      <p:bldP spid="78" grpId="0"/>
      <p:bldP spid="79" grpId="0" animBg="1"/>
      <p:bldP spid="80" grpId="0"/>
      <p:bldP spid="81" grpId="0" animBg="1"/>
      <p:bldP spid="82" grpId="0"/>
      <p:bldP spid="85" grpId="0" animBg="1"/>
      <p:bldP spid="86" grpId="0"/>
      <p:bldP spid="87" grpId="0" animBg="1"/>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GB" sz="2800" spc="0">
                <a:solidFill>
                  <a:schemeClr val="tx2"/>
                </a:solidFill>
                <a:latin typeface="Arial" panose="020B0604020202020204" pitchFamily="34" charset="0"/>
                <a:cs typeface="Arial" panose="020B0604020202020204" pitchFamily="34" charset="0"/>
              </a:rPr>
              <a:t>Meaningful continuity of learning is challenging </a:t>
            </a:r>
          </a:p>
        </p:txBody>
      </p:sp>
      <p:sp>
        <p:nvSpPr>
          <p:cNvPr id="5" name="Content Placeholder 4"/>
          <p:cNvSpPr>
            <a:spLocks noGrp="1"/>
          </p:cNvSpPr>
          <p:nvPr>
            <p:ph idx="1"/>
          </p:nvPr>
        </p:nvSpPr>
        <p:spPr>
          <a:xfrm>
            <a:off x="391431" y="1944648"/>
            <a:ext cx="8362800" cy="3777283"/>
          </a:xfrm>
        </p:spPr>
        <p:txBody>
          <a:bodyPr>
            <a:normAutofit/>
          </a:bodyPr>
          <a:lstStyle/>
          <a:p>
            <a:pPr>
              <a:buClr>
                <a:schemeClr val="accent6"/>
              </a:buClr>
            </a:pPr>
            <a:r>
              <a:rPr lang="en-GB" sz="2400">
                <a:solidFill>
                  <a:schemeClr val="tx1"/>
                </a:solidFill>
              </a:rPr>
              <a:t>Different curriculum models</a:t>
            </a:r>
          </a:p>
          <a:p>
            <a:pPr>
              <a:buClr>
                <a:schemeClr val="accent6"/>
              </a:buClr>
            </a:pPr>
            <a:endParaRPr lang="en-GB" sz="2400">
              <a:solidFill>
                <a:schemeClr val="tx1"/>
              </a:solidFill>
            </a:endParaRPr>
          </a:p>
          <a:p>
            <a:pPr>
              <a:buClr>
                <a:schemeClr val="accent6"/>
              </a:buClr>
            </a:pPr>
            <a:r>
              <a:rPr lang="en-GB" sz="2400">
                <a:solidFill>
                  <a:schemeClr val="tx1"/>
                </a:solidFill>
              </a:rPr>
              <a:t>Number of feeder schools</a:t>
            </a:r>
          </a:p>
          <a:p>
            <a:pPr>
              <a:buClr>
                <a:schemeClr val="accent6"/>
              </a:buClr>
            </a:pPr>
            <a:endParaRPr lang="en-GB" sz="2400">
              <a:solidFill>
                <a:schemeClr val="tx1"/>
              </a:solidFill>
            </a:endParaRPr>
          </a:p>
          <a:p>
            <a:pPr>
              <a:buClr>
                <a:schemeClr val="accent6"/>
              </a:buClr>
            </a:pPr>
            <a:r>
              <a:rPr lang="en-GB" sz="2400">
                <a:solidFill>
                  <a:schemeClr val="tx1"/>
                </a:solidFill>
              </a:rPr>
              <a:t>Historic mistrust</a:t>
            </a:r>
          </a:p>
          <a:p>
            <a:pPr>
              <a:buClr>
                <a:schemeClr val="accent6"/>
              </a:buClr>
            </a:pPr>
            <a:endParaRPr lang="en-GB" sz="2400">
              <a:solidFill>
                <a:schemeClr val="tx1"/>
              </a:solidFill>
            </a:endParaRPr>
          </a:p>
          <a:p>
            <a:pPr>
              <a:buClr>
                <a:schemeClr val="accent6"/>
              </a:buClr>
            </a:pPr>
            <a:r>
              <a:rPr lang="en-GB" sz="2400">
                <a:solidFill>
                  <a:schemeClr val="tx1"/>
                </a:solidFill>
              </a:rPr>
              <a:t>Human development </a:t>
            </a:r>
          </a:p>
          <a:p>
            <a:pPr marL="0" indent="0">
              <a:buNone/>
            </a:pPr>
            <a:endParaRPr lang="en-GB"/>
          </a:p>
        </p:txBody>
      </p:sp>
    </p:spTree>
    <p:extLst>
      <p:ext uri="{BB962C8B-B14F-4D97-AF65-F5344CB8AC3E}">
        <p14:creationId xmlns:p14="http://schemas.microsoft.com/office/powerpoint/2010/main" val="421663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2246769"/>
          </a:xfrm>
          <a:prstGeom prst="rect">
            <a:avLst/>
          </a:prstGeom>
        </p:spPr>
        <p:txBody>
          <a:bodyPr wrap="square">
            <a:spAutoFit/>
          </a:bodyPr>
          <a:lstStyle/>
          <a:p>
            <a:r>
              <a:rPr lang="en-GB" sz="3200" b="1"/>
              <a:t>Chapter 3</a:t>
            </a:r>
          </a:p>
          <a:p>
            <a:endParaRPr lang="en-GB" sz="1200" b="1"/>
          </a:p>
          <a:p>
            <a:r>
              <a:rPr lang="en-GB" sz="3200"/>
              <a:t>There are things we can do to help</a:t>
            </a:r>
          </a:p>
        </p:txBody>
      </p:sp>
    </p:spTree>
    <p:extLst>
      <p:ext uri="{BB962C8B-B14F-4D97-AF65-F5344CB8AC3E}">
        <p14:creationId xmlns:p14="http://schemas.microsoft.com/office/powerpoint/2010/main" val="318198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GB" sz="2800" spc="0">
                <a:solidFill>
                  <a:schemeClr val="tx2"/>
                </a:solidFill>
                <a:latin typeface="Arial" panose="020B0604020202020204" pitchFamily="34" charset="0"/>
                <a:cs typeface="Arial" panose="020B0604020202020204" pitchFamily="34" charset="0"/>
              </a:rPr>
              <a:t>There are things we can do to help</a:t>
            </a:r>
          </a:p>
        </p:txBody>
      </p:sp>
      <p:sp>
        <p:nvSpPr>
          <p:cNvPr id="7" name="TextBox 6"/>
          <p:cNvSpPr txBox="1"/>
          <p:nvPr/>
        </p:nvSpPr>
        <p:spPr>
          <a:xfrm>
            <a:off x="395536" y="1927503"/>
            <a:ext cx="8640960" cy="1538883"/>
          </a:xfrm>
          <a:prstGeom prst="rect">
            <a:avLst/>
          </a:prstGeom>
          <a:noFill/>
        </p:spPr>
        <p:txBody>
          <a:bodyPr wrap="square" rtlCol="0">
            <a:spAutoFit/>
          </a:bodyPr>
          <a:lstStyle/>
          <a:p>
            <a:pPr marL="457200" indent="-457200">
              <a:buAutoNum type="arabicPeriod"/>
            </a:pPr>
            <a:r>
              <a:rPr lang="en-GB" sz="2400">
                <a:latin typeface="Arial" panose="020B0604020202020204" pitchFamily="34" charset="0"/>
                <a:cs typeface="Arial" panose="020B0604020202020204" pitchFamily="34" charset="0"/>
              </a:rPr>
              <a:t>Understand deeply what children learn in the opposite phase.</a:t>
            </a:r>
          </a:p>
          <a:p>
            <a:endParaRPr lang="en-GB" sz="2400">
              <a:latin typeface="Arial" panose="020B0604020202020204" pitchFamily="34" charset="0"/>
              <a:cs typeface="Arial" panose="020B0604020202020204" pitchFamily="34" charset="0"/>
            </a:endParaRPr>
          </a:p>
          <a:p>
            <a:r>
              <a:rPr lang="en-GB" sz="22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227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316" t="43433" r="52647" b="5264"/>
          <a:stretch/>
        </p:blipFill>
        <p:spPr>
          <a:xfrm>
            <a:off x="3457356" y="597999"/>
            <a:ext cx="5132671" cy="5688632"/>
          </a:xfrm>
          <a:prstGeom prst="rect">
            <a:avLst/>
          </a:prstGeom>
        </p:spPr>
      </p:pic>
      <p:sp>
        <p:nvSpPr>
          <p:cNvPr id="6" name="Rectangle 2"/>
          <p:cNvSpPr>
            <a:spLocks noChangeArrowheads="1"/>
          </p:cNvSpPr>
          <p:nvPr/>
        </p:nvSpPr>
        <p:spPr bwMode="auto">
          <a:xfrm>
            <a:off x="365125" y="1124744"/>
            <a:ext cx="291073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The primary national curriculum is split into ‘core’ and ‘foundation’ subjects (plus RE and PSHE)</a:t>
            </a:r>
          </a:p>
          <a:p>
            <a:pPr eaLnBrk="1" hangingPunct="1">
              <a:spcBef>
                <a:spcPct val="40000"/>
              </a:spcBef>
            </a:pPr>
            <a:endParaRPr lang="en-GB" altLang="en-US" sz="800" b="1">
              <a:solidFill>
                <a:schemeClr val="tx2"/>
              </a:solidFill>
              <a:latin typeface="Cabin"/>
            </a:endParaRPr>
          </a:p>
          <a:p>
            <a:pPr eaLnBrk="1" hangingPunct="1">
              <a:spcBef>
                <a:spcPct val="40000"/>
              </a:spcBef>
            </a:pPr>
            <a:r>
              <a:rPr lang="en-GB" altLang="en-US" sz="2400">
                <a:solidFill>
                  <a:schemeClr val="tx1"/>
                </a:solidFill>
              </a:rPr>
              <a:t>Maintained schools must follow the NC. Academies must ‘offer a broad and balanced curriculum’. </a:t>
            </a:r>
          </a:p>
        </p:txBody>
      </p:sp>
    </p:spTree>
    <p:extLst>
      <p:ext uri="{BB962C8B-B14F-4D97-AF65-F5344CB8AC3E}">
        <p14:creationId xmlns:p14="http://schemas.microsoft.com/office/powerpoint/2010/main" val="371276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117" t="24706" r="43750" b="5883"/>
          <a:stretch/>
        </p:blipFill>
        <p:spPr>
          <a:xfrm>
            <a:off x="3851920" y="188640"/>
            <a:ext cx="4104456" cy="5906413"/>
          </a:xfrm>
          <a:prstGeom prst="rect">
            <a:avLst/>
          </a:prstGeom>
          <a:ln>
            <a:solidFill>
              <a:schemeClr val="tx2"/>
            </a:solidFill>
          </a:ln>
        </p:spPr>
      </p:pic>
      <p:sp>
        <p:nvSpPr>
          <p:cNvPr id="5" name="Rectangle 2"/>
          <p:cNvSpPr>
            <a:spLocks noChangeArrowheads="1"/>
          </p:cNvSpPr>
          <p:nvPr/>
        </p:nvSpPr>
        <p:spPr bwMode="auto">
          <a:xfrm>
            <a:off x="365125" y="1124744"/>
            <a:ext cx="2910731" cy="44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A (200 page!) document sets out programmes of study for every subject</a:t>
            </a:r>
          </a:p>
          <a:p>
            <a:pPr eaLnBrk="1" hangingPunct="1">
              <a:spcBef>
                <a:spcPct val="40000"/>
              </a:spcBef>
            </a:pPr>
            <a:endParaRPr lang="en-GB" altLang="en-US" sz="1000" b="1">
              <a:solidFill>
                <a:schemeClr val="tx2"/>
              </a:solidFill>
            </a:endParaRPr>
          </a:p>
          <a:p>
            <a:pPr eaLnBrk="1" hangingPunct="1">
              <a:spcBef>
                <a:spcPct val="40000"/>
              </a:spcBef>
            </a:pPr>
            <a:r>
              <a:rPr lang="en-GB" altLang="en-US" sz="2800">
                <a:solidFill>
                  <a:schemeClr val="tx1"/>
                </a:solidFill>
              </a:rPr>
              <a:t>(85 of these pages are for English)</a:t>
            </a:r>
          </a:p>
        </p:txBody>
      </p:sp>
    </p:spTree>
    <p:extLst>
      <p:ext uri="{BB962C8B-B14F-4D97-AF65-F5344CB8AC3E}">
        <p14:creationId xmlns:p14="http://schemas.microsoft.com/office/powerpoint/2010/main" val="301728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3724096"/>
          </a:xfrm>
          <a:prstGeom prst="rect">
            <a:avLst/>
          </a:prstGeom>
        </p:spPr>
        <p:txBody>
          <a:bodyPr wrap="square">
            <a:spAutoFit/>
          </a:bodyPr>
          <a:lstStyle/>
          <a:p>
            <a:r>
              <a:rPr lang="en-GB" sz="3200" b="1"/>
              <a:t>Chapter 1</a:t>
            </a:r>
          </a:p>
          <a:p>
            <a:endParaRPr lang="en-GB" sz="1200" b="1"/>
          </a:p>
          <a:p>
            <a:r>
              <a:rPr lang="en-GB" sz="3200"/>
              <a:t>Reading for pleasure is important – but it diminishes as children get older </a:t>
            </a:r>
          </a:p>
        </p:txBody>
      </p:sp>
    </p:spTree>
    <p:extLst>
      <p:ext uri="{BB962C8B-B14F-4D97-AF65-F5344CB8AC3E}">
        <p14:creationId xmlns:p14="http://schemas.microsoft.com/office/powerpoint/2010/main" val="266348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42118"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The new primary curriculum is significantly different from the previous one </a:t>
            </a:r>
          </a:p>
        </p:txBody>
      </p:sp>
      <p:sp>
        <p:nvSpPr>
          <p:cNvPr id="10243" name="Rectangle 3"/>
          <p:cNvSpPr>
            <a:spLocks noChangeArrowheads="1"/>
          </p:cNvSpPr>
          <p:nvPr/>
        </p:nvSpPr>
        <p:spPr bwMode="auto">
          <a:xfrm>
            <a:off x="442118" y="2204864"/>
            <a:ext cx="8383587"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a:buClr>
                <a:schemeClr val="accent6"/>
              </a:buClr>
              <a:buFont typeface="Arial" panose="020B0604020202020204" pitchFamily="34" charset="0"/>
              <a:buChar char="•"/>
              <a:defRPr/>
            </a:pPr>
            <a:r>
              <a:rPr lang="en-GB" sz="2300" dirty="0">
                <a:latin typeface="Arial" panose="020B0604020202020204" pitchFamily="34" charset="0"/>
                <a:cs typeface="Arial" panose="020B0604020202020204" pitchFamily="34" charset="0"/>
              </a:rPr>
              <a:t>All </a:t>
            </a:r>
            <a:r>
              <a:rPr lang="en-GB" sz="2300">
                <a:latin typeface="Arial" panose="020B0604020202020204" pitchFamily="34" charset="0"/>
                <a:cs typeface="Arial" panose="020B0604020202020204" pitchFamily="34" charset="0"/>
              </a:rPr>
              <a:t>subjects remain</a:t>
            </a:r>
            <a:endParaRPr lang="en-GB" sz="23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defRPr/>
            </a:pPr>
            <a:r>
              <a:rPr lang="en-GB" sz="2300" dirty="0">
                <a:latin typeface="Arial" panose="020B0604020202020204" pitchFamily="34" charset="0"/>
                <a:cs typeface="Arial" panose="020B0604020202020204" pitchFamily="34" charset="0"/>
              </a:rPr>
              <a:t>Core </a:t>
            </a:r>
            <a:r>
              <a:rPr lang="en-GB" sz="2300">
                <a:latin typeface="Arial" panose="020B0604020202020204" pitchFamily="34" charset="0"/>
                <a:cs typeface="Arial" panose="020B0604020202020204" pitchFamily="34" charset="0"/>
              </a:rPr>
              <a:t>subjects more detailed</a:t>
            </a:r>
            <a:r>
              <a:rPr lang="en-GB" sz="2300" dirty="0">
                <a:latin typeface="Arial" panose="020B0604020202020204" pitchFamily="34" charset="0"/>
                <a:cs typeface="Arial" panose="020B0604020202020204" pitchFamily="34" charset="0"/>
              </a:rPr>
              <a:t>, foundation </a:t>
            </a:r>
            <a:r>
              <a:rPr lang="en-GB" sz="2300">
                <a:latin typeface="Arial" panose="020B0604020202020204" pitchFamily="34" charset="0"/>
                <a:cs typeface="Arial" panose="020B0604020202020204" pitchFamily="34" charset="0"/>
              </a:rPr>
              <a:t>subjects less detailed</a:t>
            </a:r>
            <a:endParaRPr lang="en-GB" sz="23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defRPr/>
            </a:pPr>
            <a:r>
              <a:rPr lang="en-GB" sz="2300" dirty="0">
                <a:latin typeface="Arial" panose="020B0604020202020204" pitchFamily="34" charset="0"/>
                <a:cs typeface="Arial" panose="020B0604020202020204" pitchFamily="34" charset="0"/>
              </a:rPr>
              <a:t>Greater challenge – especially in </a:t>
            </a:r>
            <a:r>
              <a:rPr lang="en-GB" sz="2300">
                <a:latin typeface="Arial" panose="020B0604020202020204" pitchFamily="34" charset="0"/>
                <a:cs typeface="Arial" panose="020B0604020202020204" pitchFamily="34" charset="0"/>
              </a:rPr>
              <a:t>maths </a:t>
            </a:r>
            <a:endParaRPr lang="en-GB" sz="23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defRPr/>
            </a:pPr>
            <a:r>
              <a:rPr lang="en-GB" sz="2300">
                <a:latin typeface="Arial" panose="020B0604020202020204" pitchFamily="34" charset="0"/>
                <a:cs typeface="Arial" panose="020B0604020202020204" pitchFamily="34" charset="0"/>
              </a:rPr>
              <a:t>Greater focus </a:t>
            </a:r>
            <a:r>
              <a:rPr lang="en-GB" sz="2300" dirty="0">
                <a:latin typeface="Arial" panose="020B0604020202020204" pitchFamily="34" charset="0"/>
                <a:cs typeface="Arial" panose="020B0604020202020204" pitchFamily="34" charset="0"/>
              </a:rPr>
              <a:t>on core knowledge and ‘nuts and bolts’ – phonics, SPAG, written algorithms, times tables, trees and animals of Britain, kings and queens, rivers and </a:t>
            </a:r>
            <a:r>
              <a:rPr lang="en-GB" sz="2300">
                <a:latin typeface="Arial" panose="020B0604020202020204" pitchFamily="34" charset="0"/>
                <a:cs typeface="Arial" panose="020B0604020202020204" pitchFamily="34" charset="0"/>
              </a:rPr>
              <a:t>mountains…</a:t>
            </a:r>
            <a:endParaRPr lang="en-GB" sz="23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defRPr/>
            </a:pPr>
            <a:r>
              <a:rPr lang="en-GB" sz="2300" dirty="0">
                <a:latin typeface="Arial" panose="020B0604020202020204" pitchFamily="34" charset="0"/>
                <a:cs typeface="Arial" panose="020B0604020202020204" pitchFamily="34" charset="0"/>
              </a:rPr>
              <a:t>ICT now computing – aimed at creating a new generation of computer scientists, getting children writing simple programs by the end </a:t>
            </a:r>
            <a:r>
              <a:rPr lang="en-GB" sz="2300">
                <a:latin typeface="Arial" panose="020B0604020202020204" pitchFamily="34" charset="0"/>
                <a:cs typeface="Arial" panose="020B0604020202020204" pitchFamily="34" charset="0"/>
              </a:rPr>
              <a:t>of KS1</a:t>
            </a:r>
            <a:endParaRPr lang="en-GB" sz="2300" dirty="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defRPr/>
            </a:pPr>
            <a:r>
              <a:rPr lang="en-GB" sz="2300" dirty="0">
                <a:latin typeface="Arial" panose="020B0604020202020204" pitchFamily="34" charset="0"/>
                <a:cs typeface="Arial" panose="020B0604020202020204" pitchFamily="34" charset="0"/>
              </a:rPr>
              <a:t>Languages now statutory for KS2 – </a:t>
            </a:r>
            <a:r>
              <a:rPr lang="en-GB" sz="2300">
                <a:latin typeface="Arial" panose="020B0604020202020204" pitchFamily="34" charset="0"/>
                <a:cs typeface="Arial" panose="020B0604020202020204" pitchFamily="34" charset="0"/>
              </a:rPr>
              <a:t>any language (or languages) can be taught </a:t>
            </a: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75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67544"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The new curriculum was introduced gradually between 2013 and 2015</a:t>
            </a:r>
          </a:p>
        </p:txBody>
      </p:sp>
      <p:sp>
        <p:nvSpPr>
          <p:cNvPr id="9219" name="Rectangle 3"/>
          <p:cNvSpPr>
            <a:spLocks noChangeArrowheads="1"/>
          </p:cNvSpPr>
          <p:nvPr/>
        </p:nvSpPr>
        <p:spPr bwMode="auto">
          <a:xfrm>
            <a:off x="527049" y="2204864"/>
            <a:ext cx="8383587"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sz="2200" b="1">
                <a:solidFill>
                  <a:schemeClr val="tx2"/>
                </a:solidFill>
              </a:rPr>
              <a:t>September 2013 – July 2014</a:t>
            </a:r>
            <a:r>
              <a:rPr lang="en-GB" altLang="en-US" sz="2200" b="1"/>
              <a:t>  </a:t>
            </a:r>
          </a:p>
          <a:p>
            <a:pPr eaLnBrk="1" hangingPunct="1"/>
            <a:r>
              <a:rPr lang="en-GB" altLang="en-US" sz="2200"/>
              <a:t>Old National Curriculum disapplied in many subjects and years, to enable schools to start planning and implementing the new curriculum if they wanted to</a:t>
            </a:r>
          </a:p>
          <a:p>
            <a:pPr eaLnBrk="1" hangingPunct="1"/>
            <a:endParaRPr lang="en-GB" altLang="en-US" sz="2200"/>
          </a:p>
          <a:p>
            <a:pPr eaLnBrk="1" hangingPunct="1"/>
            <a:r>
              <a:rPr lang="en-GB" altLang="en-US" sz="2200" b="1">
                <a:solidFill>
                  <a:schemeClr val="tx2"/>
                </a:solidFill>
              </a:rPr>
              <a:t>September 2014</a:t>
            </a:r>
            <a:r>
              <a:rPr lang="en-GB" altLang="en-US" sz="2200" b="1"/>
              <a:t>  </a:t>
            </a:r>
          </a:p>
          <a:p>
            <a:pPr eaLnBrk="1" hangingPunct="1"/>
            <a:r>
              <a:rPr lang="en-GB" altLang="en-US" sz="2200"/>
              <a:t>New National Curriculum became statutory for all maintained schools (except in English, maths and science in Years 2 &amp; 6) </a:t>
            </a:r>
          </a:p>
          <a:p>
            <a:pPr eaLnBrk="1" hangingPunct="1"/>
            <a:endParaRPr lang="en-GB" altLang="en-US" sz="2200"/>
          </a:p>
          <a:p>
            <a:pPr eaLnBrk="1" hangingPunct="1"/>
            <a:r>
              <a:rPr lang="en-GB" altLang="en-US" sz="2200" b="1">
                <a:solidFill>
                  <a:schemeClr val="tx2"/>
                </a:solidFill>
              </a:rPr>
              <a:t>September 2015</a:t>
            </a:r>
            <a:r>
              <a:rPr lang="en-GB" altLang="en-US" sz="2200" b="1"/>
              <a:t>  </a:t>
            </a:r>
          </a:p>
          <a:p>
            <a:pPr eaLnBrk="1" hangingPunct="1"/>
            <a:r>
              <a:rPr lang="en-GB" altLang="en-US" sz="2200"/>
              <a:t>New National Curriculum became statutory for all maintained schools in English, maths and science in Years 2 &amp; 6</a:t>
            </a:r>
          </a:p>
        </p:txBody>
      </p:sp>
    </p:spTree>
    <p:extLst>
      <p:ext uri="{BB962C8B-B14F-4D97-AF65-F5344CB8AC3E}">
        <p14:creationId xmlns:p14="http://schemas.microsoft.com/office/powerpoint/2010/main" val="262580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65124" y="1124744"/>
            <a:ext cx="8578579"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Primary schools had to make significant changes to plan for and teach the new curriculum  </a:t>
            </a:r>
          </a:p>
        </p:txBody>
      </p:sp>
      <p:sp>
        <p:nvSpPr>
          <p:cNvPr id="21507" name="Rectangle 3"/>
          <p:cNvSpPr>
            <a:spLocks noChangeArrowheads="1"/>
          </p:cNvSpPr>
          <p:nvPr/>
        </p:nvSpPr>
        <p:spPr bwMode="auto">
          <a:xfrm>
            <a:off x="365124" y="2204864"/>
            <a:ext cx="8300639"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Ensure staff are confident </a:t>
            </a:r>
            <a:r>
              <a:rPr lang="en-GB" sz="2200" dirty="0">
                <a:latin typeface="Arial" panose="020B0604020202020204" pitchFamily="34" charset="0"/>
                <a:cs typeface="Arial" panose="020B0604020202020204" pitchFamily="34" charset="0"/>
              </a:rPr>
              <a:t>to teach harder content, especially </a:t>
            </a:r>
            <a:r>
              <a:rPr lang="en-GB" sz="2200">
                <a:latin typeface="Arial" panose="020B0604020202020204" pitchFamily="34" charset="0"/>
                <a:cs typeface="Arial" panose="020B0604020202020204" pitchFamily="34" charset="0"/>
              </a:rPr>
              <a:t>in maths. </a:t>
            </a: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Prepare staff to teach new </a:t>
            </a:r>
            <a:r>
              <a:rPr lang="en-GB" sz="2200" dirty="0">
                <a:latin typeface="Arial" panose="020B0604020202020204" pitchFamily="34" charset="0"/>
                <a:cs typeface="Arial" panose="020B0604020202020204" pitchFamily="34" charset="0"/>
              </a:rPr>
              <a:t>content, e.g. computing, new topics </a:t>
            </a:r>
            <a:r>
              <a:rPr lang="en-GB" sz="2200">
                <a:latin typeface="Arial" panose="020B0604020202020204" pitchFamily="34" charset="0"/>
                <a:cs typeface="Arial" panose="020B0604020202020204" pitchFamily="34" charset="0"/>
              </a:rPr>
              <a:t>in history. </a:t>
            </a: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Possibly rethink their languages provision. </a:t>
            </a: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Help </a:t>
            </a:r>
            <a:r>
              <a:rPr lang="en-GB" sz="2200" dirty="0">
                <a:latin typeface="Arial" panose="020B0604020202020204" pitchFamily="34" charset="0"/>
                <a:cs typeface="Arial" panose="020B0604020202020204" pitchFamily="34" charset="0"/>
              </a:rPr>
              <a:t>children who are already part way through their primary education make the leap to meet the new, </a:t>
            </a:r>
            <a:r>
              <a:rPr lang="en-GB" sz="2200">
                <a:latin typeface="Arial" panose="020B0604020202020204" pitchFamily="34" charset="0"/>
                <a:cs typeface="Arial" panose="020B0604020202020204" pitchFamily="34" charset="0"/>
              </a:rPr>
              <a:t>higher expectations.  </a:t>
            </a: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Decide when to move over to the new curriculum in different cohorts and subjects.  </a:t>
            </a:r>
            <a:endParaRPr lang="en-GB" sz="2200" dirty="0">
              <a:latin typeface="Arial" panose="020B0604020202020204" pitchFamily="34" charset="0"/>
              <a:cs typeface="Arial" panose="020B0604020202020204" pitchFamily="34" charset="0"/>
            </a:endParaRPr>
          </a:p>
          <a:p>
            <a:pPr marL="342900" indent="-342900">
              <a:spcAft>
                <a:spcPts val="600"/>
              </a:spcAft>
              <a:buClr>
                <a:schemeClr val="accent6"/>
              </a:buClr>
              <a:buFont typeface="Arial" panose="020B0604020202020204" pitchFamily="34" charset="0"/>
              <a:buChar char="•"/>
              <a:defRPr/>
            </a:pPr>
            <a:r>
              <a:rPr lang="en-GB" sz="2200">
                <a:latin typeface="Arial" panose="020B0604020202020204" pitchFamily="34" charset="0"/>
                <a:cs typeface="Arial" panose="020B0604020202020204" pitchFamily="34" charset="0"/>
              </a:rPr>
              <a:t>Work out how to assess attainment and progress against the new curriculum between key stages.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0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65125"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Let’s play… guess the year! </a:t>
            </a:r>
          </a:p>
        </p:txBody>
      </p:sp>
      <p:sp>
        <p:nvSpPr>
          <p:cNvPr id="21507" name="Rectangle 3"/>
          <p:cNvSpPr>
            <a:spLocks noChangeArrowheads="1"/>
          </p:cNvSpPr>
          <p:nvPr/>
        </p:nvSpPr>
        <p:spPr bwMode="auto">
          <a:xfrm>
            <a:off x="365125" y="1699822"/>
            <a:ext cx="7735267"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Aft>
                <a:spcPts val="600"/>
              </a:spcAft>
            </a:pPr>
            <a:r>
              <a:rPr lang="en-GB" sz="2200" b="1">
                <a:latin typeface="Arial" panose="020B0604020202020204" pitchFamily="34" charset="0"/>
                <a:cs typeface="Arial" panose="020B0604020202020204" pitchFamily="34" charset="0"/>
              </a:rPr>
              <a:t>Reading</a:t>
            </a:r>
          </a:p>
          <a:p>
            <a:pPr marL="285750" indent="-285750">
              <a:spcAft>
                <a:spcPts val="600"/>
              </a:spcAft>
              <a:buClr>
                <a:schemeClr val="accent6"/>
              </a:buClr>
              <a:buFont typeface="Arial" panose="020B0604020202020204" pitchFamily="34" charset="0"/>
              <a:buChar char="•"/>
            </a:pPr>
            <a:r>
              <a:rPr lang="en-GB" sz="2200">
                <a:latin typeface="Arial" panose="020B0604020202020204" pitchFamily="34" charset="0"/>
                <a:cs typeface="Arial" panose="020B0604020202020204" pitchFamily="34" charset="0"/>
              </a:rPr>
              <a:t>listen to, discuss and express views about a wide range of contemporary and classic poetry, stories and non-fiction</a:t>
            </a:r>
          </a:p>
          <a:p>
            <a:pPr marL="285750" indent="-285750">
              <a:spcAft>
                <a:spcPts val="600"/>
              </a:spcAft>
              <a:buClr>
                <a:schemeClr val="accent6"/>
              </a:buClr>
              <a:buFont typeface="Arial" panose="020B0604020202020204" pitchFamily="34" charset="0"/>
              <a:buChar char="•"/>
            </a:pPr>
            <a:r>
              <a:rPr lang="en-GB" sz="2200">
                <a:latin typeface="Arial" panose="020B0604020202020204" pitchFamily="34" charset="0"/>
                <a:cs typeface="Arial" panose="020B0604020202020204" pitchFamily="34" charset="0"/>
              </a:rPr>
              <a:t>participate in discussions about books that are read to them and those they can read for themselves, building on their own and others’ ideas and challenging views courteously</a:t>
            </a:r>
          </a:p>
          <a:p>
            <a:pPr marL="285750" indent="-285750">
              <a:spcAft>
                <a:spcPts val="600"/>
              </a:spcAft>
              <a:buClr>
                <a:schemeClr val="accent6"/>
              </a:buClr>
              <a:buFont typeface="Arial" panose="020B0604020202020204" pitchFamily="34" charset="0"/>
              <a:buChar char="•"/>
            </a:pPr>
            <a:r>
              <a:rPr lang="en-GB" sz="2200">
                <a:latin typeface="Arial" panose="020B0604020202020204" pitchFamily="34" charset="0"/>
                <a:cs typeface="Arial" panose="020B0604020202020204" pitchFamily="34" charset="0"/>
              </a:rPr>
              <a:t>draw inferences such as inferring characters’ feelings, thoughts and motives from their actions, and justifying inferences with evidence </a:t>
            </a:r>
          </a:p>
          <a:p>
            <a:pPr marL="285750" indent="-285750">
              <a:spcAft>
                <a:spcPts val="600"/>
              </a:spcAft>
              <a:buClr>
                <a:schemeClr val="accent6"/>
              </a:buClr>
              <a:buFont typeface="Arial" panose="020B0604020202020204" pitchFamily="34" charset="0"/>
              <a:buChar char="•"/>
            </a:pPr>
            <a:r>
              <a:rPr lang="en-GB" sz="2200">
                <a:latin typeface="Arial" panose="020B0604020202020204" pitchFamily="34" charset="0"/>
                <a:cs typeface="Arial" panose="020B0604020202020204" pitchFamily="34" charset="0"/>
              </a:rPr>
              <a:t>build up a repertoire of poems learnt by heart, appreciating these and reciting some, with appropriate intonation to make the meaning clear</a:t>
            </a:r>
          </a:p>
          <a:p>
            <a:pPr>
              <a:defRPr/>
            </a:pPr>
            <a:endParaRPr lang="en-GB" sz="1800" dirty="0">
              <a:latin typeface="Cabin"/>
            </a:endParaRPr>
          </a:p>
        </p:txBody>
      </p:sp>
      <p:sp>
        <p:nvSpPr>
          <p:cNvPr id="2" name="TextBox 1"/>
          <p:cNvSpPr txBox="1"/>
          <p:nvPr/>
        </p:nvSpPr>
        <p:spPr>
          <a:xfrm>
            <a:off x="8244408" y="2060848"/>
            <a:ext cx="1080120" cy="523220"/>
          </a:xfrm>
          <a:prstGeom prst="rect">
            <a:avLst/>
          </a:prstGeom>
          <a:noFill/>
        </p:spPr>
        <p:txBody>
          <a:bodyPr wrap="square" rtlCol="0">
            <a:spAutoFit/>
          </a:bodyPr>
          <a:lstStyle/>
          <a:p>
            <a:r>
              <a:rPr lang="en-GB" sz="2800" b="1">
                <a:solidFill>
                  <a:schemeClr val="accent6"/>
                </a:solidFill>
              </a:rPr>
              <a:t>1/2</a:t>
            </a:r>
          </a:p>
        </p:txBody>
      </p:sp>
      <p:sp>
        <p:nvSpPr>
          <p:cNvPr id="5" name="TextBox 4"/>
          <p:cNvSpPr txBox="1"/>
          <p:nvPr/>
        </p:nvSpPr>
        <p:spPr>
          <a:xfrm>
            <a:off x="8244408" y="3078847"/>
            <a:ext cx="1080120" cy="523220"/>
          </a:xfrm>
          <a:prstGeom prst="rect">
            <a:avLst/>
          </a:prstGeom>
          <a:noFill/>
        </p:spPr>
        <p:txBody>
          <a:bodyPr wrap="square" rtlCol="0">
            <a:spAutoFit/>
          </a:bodyPr>
          <a:lstStyle/>
          <a:p>
            <a:r>
              <a:rPr lang="en-GB" sz="2800" b="1">
                <a:solidFill>
                  <a:schemeClr val="accent6"/>
                </a:solidFill>
              </a:rPr>
              <a:t>5/6</a:t>
            </a:r>
          </a:p>
        </p:txBody>
      </p:sp>
      <p:sp>
        <p:nvSpPr>
          <p:cNvPr id="6" name="TextBox 5"/>
          <p:cNvSpPr txBox="1"/>
          <p:nvPr/>
        </p:nvSpPr>
        <p:spPr>
          <a:xfrm>
            <a:off x="8244408" y="4152704"/>
            <a:ext cx="1080120" cy="523220"/>
          </a:xfrm>
          <a:prstGeom prst="rect">
            <a:avLst/>
          </a:prstGeom>
          <a:noFill/>
        </p:spPr>
        <p:txBody>
          <a:bodyPr wrap="square" rtlCol="0">
            <a:spAutoFit/>
          </a:bodyPr>
          <a:lstStyle/>
          <a:p>
            <a:r>
              <a:rPr lang="en-GB" sz="2800" b="1">
                <a:solidFill>
                  <a:schemeClr val="accent6"/>
                </a:solidFill>
              </a:rPr>
              <a:t>3/4</a:t>
            </a:r>
          </a:p>
        </p:txBody>
      </p:sp>
      <p:sp>
        <p:nvSpPr>
          <p:cNvPr id="7" name="TextBox 6"/>
          <p:cNvSpPr txBox="1"/>
          <p:nvPr/>
        </p:nvSpPr>
        <p:spPr>
          <a:xfrm>
            <a:off x="8244408" y="5301208"/>
            <a:ext cx="1080120" cy="523220"/>
          </a:xfrm>
          <a:prstGeom prst="rect">
            <a:avLst/>
          </a:prstGeom>
          <a:noFill/>
        </p:spPr>
        <p:txBody>
          <a:bodyPr wrap="square" rtlCol="0">
            <a:spAutoFit/>
          </a:bodyPr>
          <a:lstStyle/>
          <a:p>
            <a:r>
              <a:rPr lang="en-GB" sz="2800" b="1">
                <a:solidFill>
                  <a:schemeClr val="accent6"/>
                </a:solidFill>
              </a:rPr>
              <a:t>1/2</a:t>
            </a:r>
          </a:p>
        </p:txBody>
      </p:sp>
    </p:spTree>
    <p:extLst>
      <p:ext uri="{BB962C8B-B14F-4D97-AF65-F5344CB8AC3E}">
        <p14:creationId xmlns:p14="http://schemas.microsoft.com/office/powerpoint/2010/main" val="2609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65125"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Let’s play… guess the year! </a:t>
            </a:r>
          </a:p>
        </p:txBody>
      </p:sp>
      <p:sp>
        <p:nvSpPr>
          <p:cNvPr id="21507" name="Rectangle 3"/>
          <p:cNvSpPr>
            <a:spLocks noChangeArrowheads="1"/>
          </p:cNvSpPr>
          <p:nvPr/>
        </p:nvSpPr>
        <p:spPr bwMode="auto">
          <a:xfrm>
            <a:off x="357133" y="1772816"/>
            <a:ext cx="788727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Aft>
                <a:spcPts val="600"/>
              </a:spcAft>
            </a:pPr>
            <a:r>
              <a:rPr lang="en-GB" sz="2400" b="1">
                <a:latin typeface="Arial" panose="020B0604020202020204" pitchFamily="34" charset="0"/>
                <a:cs typeface="Arial" panose="020B0604020202020204" pitchFamily="34" charset="0"/>
              </a:rPr>
              <a:t>Grammar, punctuation and spelling</a:t>
            </a:r>
          </a:p>
          <a:p>
            <a:pPr marL="342900" indent="-342900">
              <a:spcAft>
                <a:spcPts val="600"/>
              </a:spcAft>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place the possessive apostrophe accurately in words with regular plurals [for example, girls’, boys’] and in words with irregular plurals [for example, children’s]</a:t>
            </a:r>
          </a:p>
          <a:p>
            <a:pPr marL="342900" indent="-342900">
              <a:spcAft>
                <a:spcPts val="600"/>
              </a:spcAft>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spell ‘beautiful’, ‘motion’ and ‘merriment’</a:t>
            </a:r>
          </a:p>
          <a:p>
            <a:pPr marL="342900" indent="-342900">
              <a:spcAft>
                <a:spcPts val="600"/>
              </a:spcAft>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use fronted adverbials </a:t>
            </a:r>
          </a:p>
          <a:p>
            <a:pPr marL="342900" indent="-342900">
              <a:spcAft>
                <a:spcPts val="600"/>
              </a:spcAft>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use modal verbs or adverbs to indicate degrees of possibility </a:t>
            </a:r>
          </a:p>
          <a:p>
            <a:pPr marL="342900" indent="-342900">
              <a:spcAft>
                <a:spcPts val="600"/>
              </a:spcAft>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spell ‘spontaneous’, ‘fascinate’ and ‘illegible’</a:t>
            </a:r>
          </a:p>
          <a:p>
            <a:pPr>
              <a:defRPr/>
            </a:pPr>
            <a:endParaRPr lang="en-GB" sz="1800" dirty="0">
              <a:latin typeface="Cabin"/>
            </a:endParaRPr>
          </a:p>
        </p:txBody>
      </p:sp>
      <p:sp>
        <p:nvSpPr>
          <p:cNvPr id="4" name="TextBox 3"/>
          <p:cNvSpPr txBox="1"/>
          <p:nvPr/>
        </p:nvSpPr>
        <p:spPr>
          <a:xfrm>
            <a:off x="8244408" y="2349574"/>
            <a:ext cx="1080120" cy="523220"/>
          </a:xfrm>
          <a:prstGeom prst="rect">
            <a:avLst/>
          </a:prstGeom>
          <a:noFill/>
        </p:spPr>
        <p:txBody>
          <a:bodyPr wrap="square" rtlCol="0">
            <a:spAutoFit/>
          </a:bodyPr>
          <a:lstStyle/>
          <a:p>
            <a:r>
              <a:rPr lang="en-GB" sz="2800" b="1">
                <a:solidFill>
                  <a:schemeClr val="accent6"/>
                </a:solidFill>
              </a:rPr>
              <a:t>3/4</a:t>
            </a:r>
          </a:p>
        </p:txBody>
      </p:sp>
      <p:sp>
        <p:nvSpPr>
          <p:cNvPr id="5" name="TextBox 4"/>
          <p:cNvSpPr txBox="1"/>
          <p:nvPr/>
        </p:nvSpPr>
        <p:spPr>
          <a:xfrm>
            <a:off x="8244408" y="3289520"/>
            <a:ext cx="1080120" cy="523220"/>
          </a:xfrm>
          <a:prstGeom prst="rect">
            <a:avLst/>
          </a:prstGeom>
          <a:noFill/>
        </p:spPr>
        <p:txBody>
          <a:bodyPr wrap="square" rtlCol="0">
            <a:spAutoFit/>
          </a:bodyPr>
          <a:lstStyle/>
          <a:p>
            <a:r>
              <a:rPr lang="en-GB" sz="2800" b="1">
                <a:solidFill>
                  <a:schemeClr val="accent6"/>
                </a:solidFill>
              </a:rPr>
              <a:t>1/2</a:t>
            </a:r>
          </a:p>
        </p:txBody>
      </p:sp>
      <p:sp>
        <p:nvSpPr>
          <p:cNvPr id="6" name="TextBox 5"/>
          <p:cNvSpPr txBox="1"/>
          <p:nvPr/>
        </p:nvSpPr>
        <p:spPr>
          <a:xfrm>
            <a:off x="8244408" y="3757877"/>
            <a:ext cx="1080120" cy="523220"/>
          </a:xfrm>
          <a:prstGeom prst="rect">
            <a:avLst/>
          </a:prstGeom>
          <a:noFill/>
        </p:spPr>
        <p:txBody>
          <a:bodyPr wrap="square" rtlCol="0">
            <a:spAutoFit/>
          </a:bodyPr>
          <a:lstStyle/>
          <a:p>
            <a:r>
              <a:rPr lang="en-GB" sz="2800" b="1">
                <a:solidFill>
                  <a:schemeClr val="accent6"/>
                </a:solidFill>
              </a:rPr>
              <a:t>3/4</a:t>
            </a:r>
          </a:p>
        </p:txBody>
      </p:sp>
      <p:sp>
        <p:nvSpPr>
          <p:cNvPr id="7" name="TextBox 6"/>
          <p:cNvSpPr txBox="1"/>
          <p:nvPr/>
        </p:nvSpPr>
        <p:spPr>
          <a:xfrm>
            <a:off x="8244408" y="4260450"/>
            <a:ext cx="1080120" cy="523220"/>
          </a:xfrm>
          <a:prstGeom prst="rect">
            <a:avLst/>
          </a:prstGeom>
          <a:noFill/>
        </p:spPr>
        <p:txBody>
          <a:bodyPr wrap="square" rtlCol="0">
            <a:spAutoFit/>
          </a:bodyPr>
          <a:lstStyle/>
          <a:p>
            <a:r>
              <a:rPr lang="en-GB" sz="2800" b="1">
                <a:solidFill>
                  <a:schemeClr val="accent6"/>
                </a:solidFill>
              </a:rPr>
              <a:t>5/6</a:t>
            </a:r>
          </a:p>
        </p:txBody>
      </p:sp>
      <p:sp>
        <p:nvSpPr>
          <p:cNvPr id="8" name="TextBox 7"/>
          <p:cNvSpPr txBox="1"/>
          <p:nvPr/>
        </p:nvSpPr>
        <p:spPr>
          <a:xfrm>
            <a:off x="8244408" y="4991506"/>
            <a:ext cx="1080120" cy="523220"/>
          </a:xfrm>
          <a:prstGeom prst="rect">
            <a:avLst/>
          </a:prstGeom>
          <a:noFill/>
        </p:spPr>
        <p:txBody>
          <a:bodyPr wrap="square" rtlCol="0">
            <a:spAutoFit/>
          </a:bodyPr>
          <a:lstStyle/>
          <a:p>
            <a:r>
              <a:rPr lang="en-GB" sz="2800" b="1">
                <a:solidFill>
                  <a:schemeClr val="accent6"/>
                </a:solidFill>
              </a:rPr>
              <a:t>3/4</a:t>
            </a:r>
          </a:p>
        </p:txBody>
      </p:sp>
    </p:spTree>
    <p:extLst>
      <p:ext uri="{BB962C8B-B14F-4D97-AF65-F5344CB8AC3E}">
        <p14:creationId xmlns:p14="http://schemas.microsoft.com/office/powerpoint/2010/main" val="41669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What is tested also has a significant impact on what primary schools focus on</a:t>
            </a:r>
          </a:p>
        </p:txBody>
      </p:sp>
      <p:graphicFrame>
        <p:nvGraphicFramePr>
          <p:cNvPr id="3" name="Table 2"/>
          <p:cNvGraphicFramePr>
            <a:graphicFrameLocks noGrp="1"/>
          </p:cNvGraphicFramePr>
          <p:nvPr>
            <p:extLst>
              <p:ext uri="{D42A27DB-BD31-4B8C-83A1-F6EECF244321}">
                <p14:modId xmlns:p14="http://schemas.microsoft.com/office/powerpoint/2010/main" val="3395466763"/>
              </p:ext>
            </p:extLst>
          </p:nvPr>
        </p:nvGraphicFramePr>
        <p:xfrm>
          <a:off x="470331" y="2649966"/>
          <a:ext cx="8206945" cy="3623407"/>
        </p:xfrm>
        <a:graphic>
          <a:graphicData uri="http://schemas.openxmlformats.org/drawingml/2006/table">
            <a:tbl>
              <a:tblPr firstRow="1" bandRow="1">
                <a:tableStyleId>{5C22544A-7EE6-4342-B048-85BDC9FD1C3A}</a:tableStyleId>
              </a:tblPr>
              <a:tblGrid>
                <a:gridCol w="1700944">
                  <a:extLst>
                    <a:ext uri="{9D8B030D-6E8A-4147-A177-3AD203B41FA5}">
                      <a16:colId xmlns:a16="http://schemas.microsoft.com/office/drawing/2014/main" val="20000"/>
                    </a:ext>
                  </a:extLst>
                </a:gridCol>
                <a:gridCol w="1271220">
                  <a:extLst>
                    <a:ext uri="{9D8B030D-6E8A-4147-A177-3AD203B41FA5}">
                      <a16:colId xmlns:a16="http://schemas.microsoft.com/office/drawing/2014/main" val="20001"/>
                    </a:ext>
                  </a:extLst>
                </a:gridCol>
                <a:gridCol w="2561700">
                  <a:extLst>
                    <a:ext uri="{9D8B030D-6E8A-4147-A177-3AD203B41FA5}">
                      <a16:colId xmlns:a16="http://schemas.microsoft.com/office/drawing/2014/main" val="20002"/>
                    </a:ext>
                  </a:extLst>
                </a:gridCol>
                <a:gridCol w="2673081">
                  <a:extLst>
                    <a:ext uri="{9D8B030D-6E8A-4147-A177-3AD203B41FA5}">
                      <a16:colId xmlns:a16="http://schemas.microsoft.com/office/drawing/2014/main" val="20003"/>
                    </a:ext>
                  </a:extLst>
                </a:gridCol>
              </a:tblGrid>
              <a:tr h="371267">
                <a:tc>
                  <a:txBody>
                    <a:bodyPr/>
                    <a:lstStyle/>
                    <a:p>
                      <a:r>
                        <a:rPr lang="en-GB" sz="2000">
                          <a:solidFill>
                            <a:schemeClr val="tx2"/>
                          </a:solidFill>
                          <a:latin typeface="Arial" panose="020B0604020202020204" pitchFamily="34" charset="0"/>
                          <a:cs typeface="Arial" panose="020B0604020202020204" pitchFamily="34" charset="0"/>
                        </a:rPr>
                        <a:t>Reception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a:solidFill>
                            <a:schemeClr val="tx2"/>
                          </a:solidFill>
                          <a:latin typeface="Arial" panose="020B0604020202020204" pitchFamily="34" charset="0"/>
                          <a:cs typeface="Arial" panose="020B0604020202020204" pitchFamily="34" charset="0"/>
                        </a:rPr>
                        <a:t>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a:solidFill>
                            <a:schemeClr val="tx2"/>
                          </a:solidFill>
                          <a:latin typeface="Arial" panose="020B0604020202020204" pitchFamily="34" charset="0"/>
                          <a:cs typeface="Arial" panose="020B0604020202020204" pitchFamily="34" charset="0"/>
                        </a:rPr>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a:solidFill>
                            <a:schemeClr val="tx2"/>
                          </a:solidFill>
                          <a:latin typeface="Arial" panose="020B0604020202020204" pitchFamily="34" charset="0"/>
                          <a:cs typeface="Arial" panose="020B0604020202020204" pitchFamily="34" charset="0"/>
                        </a:rPr>
                        <a:t>Year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7167">
                <a:tc>
                  <a:txBody>
                    <a:bodyPr/>
                    <a:lstStyle/>
                    <a:p>
                      <a:pPr>
                        <a:lnSpc>
                          <a:spcPts val="1800"/>
                        </a:lnSpc>
                        <a:spcBef>
                          <a:spcPts val="600"/>
                        </a:spcBef>
                        <a:spcAft>
                          <a:spcPts val="600"/>
                        </a:spcAft>
                      </a:pPr>
                      <a:r>
                        <a:rPr lang="en-US" sz="1800" b="1" spc="0">
                          <a:solidFill>
                            <a:schemeClr val="tx1"/>
                          </a:solidFill>
                          <a:latin typeface="Arial" panose="020B0604020202020204" pitchFamily="34" charset="0"/>
                          <a:cs typeface="Arial" panose="020B0604020202020204" pitchFamily="34" charset="0"/>
                        </a:rPr>
                        <a:t>Early</a:t>
                      </a:r>
                      <a:r>
                        <a:rPr lang="en-US" sz="1800" b="1" spc="0" baseline="0">
                          <a:solidFill>
                            <a:schemeClr val="tx1"/>
                          </a:solidFill>
                          <a:latin typeface="Arial" panose="020B0604020202020204" pitchFamily="34" charset="0"/>
                          <a:cs typeface="Arial" panose="020B0604020202020204" pitchFamily="34" charset="0"/>
                        </a:rPr>
                        <a:t> Years Foundation Stage Profile </a:t>
                      </a:r>
                    </a:p>
                    <a:p>
                      <a:pPr>
                        <a:lnSpc>
                          <a:spcPts val="1800"/>
                        </a:lnSpc>
                        <a:spcBef>
                          <a:spcPts val="0"/>
                        </a:spcBef>
                        <a:spcAft>
                          <a:spcPts val="600"/>
                        </a:spcAft>
                      </a:pPr>
                      <a:r>
                        <a:rPr lang="en-US" sz="1800" b="0" i="0" u="none" strike="noStrike" kern="1200" spc="0" baseline="0">
                          <a:solidFill>
                            <a:schemeClr val="tx1"/>
                          </a:solidFill>
                          <a:latin typeface="Arial" panose="020B0604020202020204" pitchFamily="34" charset="0"/>
                          <a:ea typeface="+mn-ea"/>
                          <a:cs typeface="Arial" panose="020B0604020202020204" pitchFamily="34" charset="0"/>
                        </a:rPr>
                        <a:t>Observation-based assessment of children </a:t>
                      </a:r>
                      <a:r>
                        <a:rPr lang="en-GB" sz="1800" b="0" i="0" u="none" strike="noStrike" kern="1200" baseline="0">
                          <a:solidFill>
                            <a:schemeClr val="dk1"/>
                          </a:solidFill>
                          <a:latin typeface="Arial" panose="020B0604020202020204" pitchFamily="34" charset="0"/>
                          <a:ea typeface="+mn-ea"/>
                          <a:cs typeface="Arial" panose="020B0604020202020204" pitchFamily="34" charset="0"/>
                        </a:rPr>
                        <a:t>against 17 early learning goals</a:t>
                      </a:r>
                      <a:endParaRPr lang="en-GB"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1800"/>
                        </a:lnSpc>
                        <a:spcBef>
                          <a:spcPts val="0"/>
                        </a:spcBef>
                        <a:spcAft>
                          <a:spcPts val="600"/>
                        </a:spcAft>
                      </a:pPr>
                      <a:r>
                        <a:rPr lang="en-US" sz="1800" b="1" spc="0">
                          <a:solidFill>
                            <a:schemeClr val="tx1"/>
                          </a:solidFill>
                          <a:latin typeface="Arial" panose="020B0604020202020204" pitchFamily="34" charset="0"/>
                          <a:cs typeface="Arial" panose="020B0604020202020204" pitchFamily="34" charset="0"/>
                        </a:rPr>
                        <a:t>Phonics check</a:t>
                      </a:r>
                    </a:p>
                    <a:p>
                      <a:pPr>
                        <a:lnSpc>
                          <a:spcPts val="1800"/>
                        </a:lnSpc>
                        <a:spcBef>
                          <a:spcPts val="0"/>
                        </a:spcBef>
                        <a:spcAft>
                          <a:spcPts val="600"/>
                        </a:spcAft>
                      </a:pPr>
                      <a:r>
                        <a:rPr lang="en-US" sz="1800" b="0" spc="0">
                          <a:solidFill>
                            <a:schemeClr val="tx1"/>
                          </a:solidFill>
                          <a:latin typeface="Arial" panose="020B0604020202020204" pitchFamily="34" charset="0"/>
                          <a:cs typeface="Arial" panose="020B0604020202020204" pitchFamily="34" charset="0"/>
                        </a:rPr>
                        <a:t>Children</a:t>
                      </a:r>
                      <a:r>
                        <a:rPr lang="en-US" sz="1800" b="0" spc="0" baseline="0">
                          <a:solidFill>
                            <a:schemeClr val="tx1"/>
                          </a:solidFill>
                          <a:latin typeface="Arial" panose="020B0604020202020204" pitchFamily="34" charset="0"/>
                          <a:cs typeface="Arial" panose="020B0604020202020204" pitchFamily="34" charset="0"/>
                        </a:rPr>
                        <a:t> asked to read 40 phonically regular words</a:t>
                      </a:r>
                      <a:endParaRPr lang="en-GB"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1800"/>
                        </a:lnSpc>
                        <a:spcBef>
                          <a:spcPts val="0"/>
                        </a:spcBef>
                        <a:spcAft>
                          <a:spcPts val="600"/>
                        </a:spcAft>
                      </a:pPr>
                      <a:r>
                        <a:rPr lang="en-GB" sz="1800" b="1" spc="0">
                          <a:solidFill>
                            <a:schemeClr val="tx1"/>
                          </a:solidFill>
                          <a:latin typeface="Arial" panose="020B0604020202020204" pitchFamily="34" charset="0"/>
                          <a:cs typeface="Arial" panose="020B0604020202020204" pitchFamily="34" charset="0"/>
                        </a:rPr>
                        <a:t>KS1 SATs</a:t>
                      </a:r>
                    </a:p>
                    <a:p>
                      <a:pPr>
                        <a:lnSpc>
                          <a:spcPts val="1800"/>
                        </a:lnSpc>
                        <a:spcBef>
                          <a:spcPts val="0"/>
                        </a:spcBef>
                        <a:spcAft>
                          <a:spcPts val="0"/>
                        </a:spcAft>
                      </a:pPr>
                      <a:r>
                        <a:rPr lang="en-GB" sz="1800" b="0" spc="0">
                          <a:solidFill>
                            <a:schemeClr val="tx1"/>
                          </a:solidFill>
                          <a:latin typeface="Arial" panose="020B0604020202020204" pitchFamily="34" charset="0"/>
                          <a:cs typeface="Arial" panose="020B0604020202020204" pitchFamily="34" charset="0"/>
                        </a:rPr>
                        <a:t>2 reading papers</a:t>
                      </a:r>
                    </a:p>
                    <a:p>
                      <a:pPr>
                        <a:lnSpc>
                          <a:spcPts val="1800"/>
                        </a:lnSpc>
                        <a:spcBef>
                          <a:spcPts val="0"/>
                        </a:spcBef>
                        <a:spcAft>
                          <a:spcPts val="0"/>
                        </a:spcAft>
                      </a:pPr>
                      <a:r>
                        <a:rPr lang="en-GB" sz="1800" b="0" spc="0">
                          <a:solidFill>
                            <a:schemeClr val="tx1"/>
                          </a:solidFill>
                          <a:latin typeface="Arial" panose="020B0604020202020204" pitchFamily="34" charset="0"/>
                          <a:cs typeface="Arial" panose="020B0604020202020204" pitchFamily="34" charset="0"/>
                        </a:rPr>
                        <a:t>1 (optional)</a:t>
                      </a:r>
                      <a:r>
                        <a:rPr lang="en-GB" sz="1800" b="0" spc="0" baseline="0">
                          <a:solidFill>
                            <a:schemeClr val="tx1"/>
                          </a:solidFill>
                          <a:latin typeface="Arial" panose="020B0604020202020204" pitchFamily="34" charset="0"/>
                          <a:cs typeface="Arial" panose="020B0604020202020204" pitchFamily="34" charset="0"/>
                        </a:rPr>
                        <a:t> GPS</a:t>
                      </a:r>
                      <a:r>
                        <a:rPr lang="en-GB" sz="1800" b="0" spc="0">
                          <a:solidFill>
                            <a:schemeClr val="tx1"/>
                          </a:solidFill>
                          <a:latin typeface="Arial" panose="020B0604020202020204" pitchFamily="34" charset="0"/>
                          <a:cs typeface="Arial" panose="020B0604020202020204" pitchFamily="34" charset="0"/>
                        </a:rPr>
                        <a:t> paper</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2 maths papers </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Results are expressed as scaled scores</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Test results inform teacher assessment</a:t>
                      </a:r>
                    </a:p>
                    <a:p>
                      <a:pPr>
                        <a:lnSpc>
                          <a:spcPts val="1800"/>
                        </a:lnSpc>
                        <a:spcBef>
                          <a:spcPts val="0"/>
                        </a:spcBef>
                        <a:spcAft>
                          <a:spcPts val="600"/>
                        </a:spcAft>
                      </a:pPr>
                      <a:endParaRPr lang="en-GB" sz="1800" b="1" spc="0">
                        <a:solidFill>
                          <a:schemeClr val="tx1"/>
                        </a:solidFill>
                        <a:latin typeface="Arial" panose="020B0604020202020204" pitchFamily="34" charset="0"/>
                        <a:cs typeface="Arial" panose="020B0604020202020204" pitchFamily="34" charset="0"/>
                      </a:endParaRPr>
                    </a:p>
                    <a:p>
                      <a:pPr>
                        <a:lnSpc>
                          <a:spcPts val="1800"/>
                        </a:lnSpc>
                        <a:spcBef>
                          <a:spcPts val="0"/>
                        </a:spcBef>
                        <a:spcAft>
                          <a:spcPts val="600"/>
                        </a:spcAft>
                      </a:pPr>
                      <a:r>
                        <a:rPr lang="en-GB" sz="1800" b="1" spc="0">
                          <a:solidFill>
                            <a:schemeClr val="tx1"/>
                          </a:solidFill>
                          <a:latin typeface="Arial" panose="020B0604020202020204" pitchFamily="34" charset="0"/>
                          <a:cs typeface="Arial" panose="020B0604020202020204" pitchFamily="34" charset="0"/>
                        </a:rPr>
                        <a:t>Phonics check resit</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If</a:t>
                      </a:r>
                      <a:r>
                        <a:rPr lang="en-GB" sz="1800" b="0" spc="0" baseline="0">
                          <a:solidFill>
                            <a:schemeClr val="tx1"/>
                          </a:solidFill>
                          <a:latin typeface="Arial" panose="020B0604020202020204" pitchFamily="34" charset="0"/>
                          <a:cs typeface="Arial" panose="020B0604020202020204" pitchFamily="34" charset="0"/>
                        </a:rPr>
                        <a:t> </a:t>
                      </a:r>
                      <a:r>
                        <a:rPr lang="en-GB" sz="1800" b="0" spc="0">
                          <a:solidFill>
                            <a:schemeClr val="tx1"/>
                          </a:solidFill>
                          <a:latin typeface="Arial" panose="020B0604020202020204" pitchFamily="34" charset="0"/>
                          <a:cs typeface="Arial" panose="020B0604020202020204" pitchFamily="34" charset="0"/>
                        </a:rPr>
                        <a:t>don’t ‘pass’ in 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1800"/>
                        </a:lnSpc>
                        <a:spcBef>
                          <a:spcPts val="0"/>
                        </a:spcBef>
                        <a:spcAft>
                          <a:spcPts val="600"/>
                        </a:spcAft>
                      </a:pPr>
                      <a:r>
                        <a:rPr lang="en-GB" sz="1800" b="1" spc="0">
                          <a:solidFill>
                            <a:schemeClr val="tx1"/>
                          </a:solidFill>
                          <a:latin typeface="Arial" panose="020B0604020202020204" pitchFamily="34" charset="0"/>
                          <a:cs typeface="Arial" panose="020B0604020202020204" pitchFamily="34" charset="0"/>
                        </a:rPr>
                        <a:t>KS2 SATs</a:t>
                      </a:r>
                    </a:p>
                    <a:p>
                      <a:pPr>
                        <a:lnSpc>
                          <a:spcPts val="1800"/>
                        </a:lnSpc>
                        <a:spcBef>
                          <a:spcPts val="0"/>
                        </a:spcBef>
                        <a:spcAft>
                          <a:spcPts val="0"/>
                        </a:spcAft>
                      </a:pPr>
                      <a:r>
                        <a:rPr lang="en-GB" sz="1800" b="0" spc="0">
                          <a:solidFill>
                            <a:schemeClr val="tx1"/>
                          </a:solidFill>
                          <a:latin typeface="Arial" panose="020B0604020202020204" pitchFamily="34" charset="0"/>
                          <a:cs typeface="Arial" panose="020B0604020202020204" pitchFamily="34" charset="0"/>
                        </a:rPr>
                        <a:t>1 reading paper</a:t>
                      </a:r>
                    </a:p>
                    <a:p>
                      <a:pPr>
                        <a:lnSpc>
                          <a:spcPts val="1800"/>
                        </a:lnSpc>
                        <a:spcBef>
                          <a:spcPts val="0"/>
                        </a:spcBef>
                        <a:spcAft>
                          <a:spcPts val="0"/>
                        </a:spcAft>
                      </a:pPr>
                      <a:r>
                        <a:rPr lang="en-GB" sz="1800" b="0" spc="0">
                          <a:solidFill>
                            <a:schemeClr val="tx1"/>
                          </a:solidFill>
                          <a:latin typeface="Arial" panose="020B0604020202020204" pitchFamily="34" charset="0"/>
                          <a:cs typeface="Arial" panose="020B0604020202020204" pitchFamily="34" charset="0"/>
                        </a:rPr>
                        <a:t>2 GPS papers</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3 maths papers</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Results are expressed as scaled scores</a:t>
                      </a:r>
                    </a:p>
                    <a:p>
                      <a:pPr>
                        <a:lnSpc>
                          <a:spcPts val="1800"/>
                        </a:lnSpc>
                        <a:spcBef>
                          <a:spcPts val="0"/>
                        </a:spcBef>
                        <a:spcAft>
                          <a:spcPts val="600"/>
                        </a:spcAft>
                      </a:pPr>
                      <a:r>
                        <a:rPr lang="en-GB" sz="1800" b="0" spc="0">
                          <a:solidFill>
                            <a:schemeClr val="tx1"/>
                          </a:solidFill>
                          <a:latin typeface="Arial" panose="020B0604020202020204" pitchFamily="34" charset="0"/>
                          <a:cs typeface="Arial" panose="020B0604020202020204" pitchFamily="34" charset="0"/>
                        </a:rPr>
                        <a:t>Writing is</a:t>
                      </a:r>
                      <a:r>
                        <a:rPr lang="en-GB" sz="1800" b="0" spc="0" baseline="0">
                          <a:solidFill>
                            <a:schemeClr val="tx1"/>
                          </a:solidFill>
                          <a:latin typeface="Arial" panose="020B0604020202020204" pitchFamily="34" charset="0"/>
                          <a:cs typeface="Arial" panose="020B0604020202020204" pitchFamily="34" charset="0"/>
                        </a:rPr>
                        <a:t> teacher assessed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rotWithShape="1">
          <a:blip r:embed="rId4"/>
          <a:srcRect l="54031" t="40336" r="33753" b="14137"/>
          <a:stretch/>
        </p:blipFill>
        <p:spPr>
          <a:xfrm>
            <a:off x="1847850" y="2128512"/>
            <a:ext cx="247280" cy="518360"/>
          </a:xfrm>
          <a:prstGeom prst="rect">
            <a:avLst/>
          </a:prstGeom>
        </p:spPr>
      </p:pic>
      <p:pic>
        <p:nvPicPr>
          <p:cNvPr id="5" name="Picture 4"/>
          <p:cNvPicPr>
            <a:picLocks noChangeAspect="1"/>
          </p:cNvPicPr>
          <p:nvPr/>
        </p:nvPicPr>
        <p:blipFill rotWithShape="1">
          <a:blip r:embed="rId4"/>
          <a:srcRect l="65675" t="45946" r="22360" b="15482"/>
          <a:stretch/>
        </p:blipFill>
        <p:spPr>
          <a:xfrm>
            <a:off x="3008018" y="2032424"/>
            <a:ext cx="338864" cy="614446"/>
          </a:xfrm>
          <a:prstGeom prst="rect">
            <a:avLst/>
          </a:prstGeom>
        </p:spPr>
      </p:pic>
      <p:pic>
        <p:nvPicPr>
          <p:cNvPr id="7" name="Picture 6"/>
          <p:cNvPicPr>
            <a:picLocks noChangeAspect="1"/>
          </p:cNvPicPr>
          <p:nvPr/>
        </p:nvPicPr>
        <p:blipFill rotWithShape="1">
          <a:blip r:embed="rId4"/>
          <a:srcRect l="20582" t="19372" r="62357" b="14136"/>
          <a:stretch/>
        </p:blipFill>
        <p:spPr>
          <a:xfrm>
            <a:off x="5548344" y="1926365"/>
            <a:ext cx="328673" cy="720505"/>
          </a:xfrm>
          <a:prstGeom prst="rect">
            <a:avLst/>
          </a:prstGeom>
        </p:spPr>
      </p:pic>
      <p:pic>
        <p:nvPicPr>
          <p:cNvPr id="9" name="Picture 8"/>
          <p:cNvPicPr>
            <a:picLocks noChangeAspect="1"/>
          </p:cNvPicPr>
          <p:nvPr/>
        </p:nvPicPr>
        <p:blipFill rotWithShape="1">
          <a:blip r:embed="rId4"/>
          <a:srcRect l="65675" t="45946" r="22360" b="15482"/>
          <a:stretch/>
        </p:blipFill>
        <p:spPr>
          <a:xfrm>
            <a:off x="7820025" y="1553162"/>
            <a:ext cx="604883" cy="1096803"/>
          </a:xfrm>
          <a:prstGeom prst="rect">
            <a:avLst/>
          </a:prstGeom>
          <a:solidFill>
            <a:schemeClr val="accent1">
              <a:alpha val="0"/>
            </a:schemeClr>
          </a:solidFill>
        </p:spPr>
      </p:pic>
    </p:spTree>
    <p:custDataLst>
      <p:tags r:id="rId1"/>
    </p:custDataLst>
    <p:extLst>
      <p:ext uri="{BB962C8B-B14F-4D97-AF65-F5344CB8AC3E}">
        <p14:creationId xmlns:p14="http://schemas.microsoft.com/office/powerpoint/2010/main" val="133419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Phonics screening check </a:t>
            </a:r>
          </a:p>
        </p:txBody>
      </p:sp>
      <p:pic>
        <p:nvPicPr>
          <p:cNvPr id="2" name="Picture 1"/>
          <p:cNvPicPr>
            <a:picLocks noChangeAspect="1"/>
          </p:cNvPicPr>
          <p:nvPr/>
        </p:nvPicPr>
        <p:blipFill rotWithShape="1">
          <a:blip r:embed="rId4"/>
          <a:srcRect l="39367" t="20464" r="40127" b="23952"/>
          <a:stretch/>
        </p:blipFill>
        <p:spPr>
          <a:xfrm>
            <a:off x="1350006" y="1800191"/>
            <a:ext cx="2944202" cy="4489003"/>
          </a:xfrm>
          <a:prstGeom prst="rect">
            <a:avLst/>
          </a:prstGeom>
          <a:ln>
            <a:solidFill>
              <a:schemeClr val="tx2"/>
            </a:solidFill>
          </a:ln>
        </p:spPr>
      </p:pic>
      <p:pic>
        <p:nvPicPr>
          <p:cNvPr id="3" name="Picture 2"/>
          <p:cNvPicPr>
            <a:picLocks noChangeAspect="1"/>
          </p:cNvPicPr>
          <p:nvPr/>
        </p:nvPicPr>
        <p:blipFill rotWithShape="1">
          <a:blip r:embed="rId5"/>
          <a:srcRect l="39114" t="23631" r="39775" b="20352"/>
          <a:stretch/>
        </p:blipFill>
        <p:spPr>
          <a:xfrm>
            <a:off x="4826643" y="1800191"/>
            <a:ext cx="3042921" cy="4541902"/>
          </a:xfrm>
          <a:prstGeom prst="rect">
            <a:avLst/>
          </a:prstGeom>
          <a:ln>
            <a:solidFill>
              <a:schemeClr val="tx2"/>
            </a:solidFill>
          </a:ln>
        </p:spPr>
      </p:pic>
    </p:spTree>
    <p:custDataLst>
      <p:tags r:id="rId1"/>
    </p:custDataLst>
    <p:extLst>
      <p:ext uri="{BB962C8B-B14F-4D97-AF65-F5344CB8AC3E}">
        <p14:creationId xmlns:p14="http://schemas.microsoft.com/office/powerpoint/2010/main" val="58572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1 reading test</a:t>
            </a:r>
          </a:p>
        </p:txBody>
      </p:sp>
      <p:pic>
        <p:nvPicPr>
          <p:cNvPr id="4" name="Picture 3"/>
          <p:cNvPicPr>
            <a:picLocks noChangeAspect="1"/>
          </p:cNvPicPr>
          <p:nvPr/>
        </p:nvPicPr>
        <p:blipFill rotWithShape="1">
          <a:blip r:embed="rId4"/>
          <a:srcRect l="38608" t="17538" r="39620" b="25978"/>
          <a:stretch/>
        </p:blipFill>
        <p:spPr>
          <a:xfrm>
            <a:off x="1199535" y="1759352"/>
            <a:ext cx="3048373" cy="4448496"/>
          </a:xfrm>
          <a:prstGeom prst="rect">
            <a:avLst/>
          </a:prstGeom>
          <a:ln>
            <a:solidFill>
              <a:schemeClr val="tx2"/>
            </a:solidFill>
          </a:ln>
        </p:spPr>
      </p:pic>
      <p:pic>
        <p:nvPicPr>
          <p:cNvPr id="5" name="Picture 4"/>
          <p:cNvPicPr>
            <a:picLocks noChangeAspect="1"/>
          </p:cNvPicPr>
          <p:nvPr/>
        </p:nvPicPr>
        <p:blipFill rotWithShape="1">
          <a:blip r:embed="rId5"/>
          <a:srcRect l="34177" t="17763" r="35570" b="6400"/>
          <a:stretch/>
        </p:blipFill>
        <p:spPr>
          <a:xfrm>
            <a:off x="4676173" y="1772361"/>
            <a:ext cx="3145641" cy="4435487"/>
          </a:xfrm>
          <a:prstGeom prst="rect">
            <a:avLst/>
          </a:prstGeom>
          <a:ln>
            <a:solidFill>
              <a:schemeClr val="tx2"/>
            </a:solidFill>
          </a:ln>
        </p:spPr>
      </p:pic>
    </p:spTree>
    <p:custDataLst>
      <p:tags r:id="rId1"/>
    </p:custDataLst>
    <p:extLst>
      <p:ext uri="{BB962C8B-B14F-4D97-AF65-F5344CB8AC3E}">
        <p14:creationId xmlns:p14="http://schemas.microsoft.com/office/powerpoint/2010/main" val="228978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1 GPS tests</a:t>
            </a:r>
          </a:p>
        </p:txBody>
      </p:sp>
      <p:pic>
        <p:nvPicPr>
          <p:cNvPr id="2" name="Picture 1"/>
          <p:cNvPicPr>
            <a:picLocks noChangeAspect="1"/>
          </p:cNvPicPr>
          <p:nvPr/>
        </p:nvPicPr>
        <p:blipFill rotWithShape="1">
          <a:blip r:embed="rId4"/>
          <a:srcRect l="34430" t="18214" r="35316" b="5500"/>
          <a:stretch/>
        </p:blipFill>
        <p:spPr>
          <a:xfrm>
            <a:off x="1134320" y="1840375"/>
            <a:ext cx="3102015" cy="4399930"/>
          </a:xfrm>
          <a:prstGeom prst="rect">
            <a:avLst/>
          </a:prstGeom>
          <a:ln>
            <a:solidFill>
              <a:schemeClr val="tx2"/>
            </a:solidFill>
          </a:ln>
        </p:spPr>
      </p:pic>
      <p:pic>
        <p:nvPicPr>
          <p:cNvPr id="3" name="Picture 2"/>
          <p:cNvPicPr>
            <a:picLocks noChangeAspect="1"/>
          </p:cNvPicPr>
          <p:nvPr/>
        </p:nvPicPr>
        <p:blipFill rotWithShape="1">
          <a:blip r:embed="rId5"/>
          <a:srcRect l="34177" t="19114" r="35696" b="5499"/>
          <a:stretch/>
        </p:blipFill>
        <p:spPr>
          <a:xfrm>
            <a:off x="4663473" y="1830351"/>
            <a:ext cx="3133040" cy="4409954"/>
          </a:xfrm>
          <a:prstGeom prst="rect">
            <a:avLst/>
          </a:prstGeom>
          <a:ln>
            <a:solidFill>
              <a:schemeClr val="tx2"/>
            </a:solidFill>
          </a:ln>
        </p:spPr>
      </p:pic>
    </p:spTree>
    <p:custDataLst>
      <p:tags r:id="rId1"/>
    </p:custDataLst>
    <p:extLst>
      <p:ext uri="{BB962C8B-B14F-4D97-AF65-F5344CB8AC3E}">
        <p14:creationId xmlns:p14="http://schemas.microsoft.com/office/powerpoint/2010/main" val="227465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1 writing framework</a:t>
            </a:r>
          </a:p>
        </p:txBody>
      </p:sp>
      <p:pic>
        <p:nvPicPr>
          <p:cNvPr id="4" name="Picture 3"/>
          <p:cNvPicPr>
            <a:picLocks noChangeAspect="1"/>
          </p:cNvPicPr>
          <p:nvPr/>
        </p:nvPicPr>
        <p:blipFill rotWithShape="1">
          <a:blip r:embed="rId4"/>
          <a:srcRect l="37496" t="56496" r="38793" b="24487"/>
          <a:stretch/>
        </p:blipFill>
        <p:spPr>
          <a:xfrm>
            <a:off x="470331" y="1831671"/>
            <a:ext cx="7215516" cy="3255234"/>
          </a:xfrm>
          <a:prstGeom prst="rect">
            <a:avLst/>
          </a:prstGeom>
          <a:ln>
            <a:solidFill>
              <a:schemeClr val="tx2"/>
            </a:solidFill>
          </a:ln>
        </p:spPr>
      </p:pic>
      <p:pic>
        <p:nvPicPr>
          <p:cNvPr id="7" name="Picture 6"/>
          <p:cNvPicPr>
            <a:picLocks noChangeAspect="1"/>
          </p:cNvPicPr>
          <p:nvPr/>
        </p:nvPicPr>
        <p:blipFill rotWithShape="1">
          <a:blip r:embed="rId5"/>
          <a:srcRect l="37370" t="22536" r="36836" b="52015"/>
          <a:stretch/>
        </p:blipFill>
        <p:spPr>
          <a:xfrm>
            <a:off x="1184546" y="2280672"/>
            <a:ext cx="7216119" cy="4004718"/>
          </a:xfrm>
          <a:prstGeom prst="rect">
            <a:avLst/>
          </a:prstGeom>
          <a:ln>
            <a:solidFill>
              <a:schemeClr val="tx2"/>
            </a:solidFill>
          </a:ln>
        </p:spPr>
      </p:pic>
      <p:pic>
        <p:nvPicPr>
          <p:cNvPr id="5" name="Picture 4"/>
          <p:cNvPicPr>
            <a:picLocks noChangeAspect="1"/>
          </p:cNvPicPr>
          <p:nvPr/>
        </p:nvPicPr>
        <p:blipFill rotWithShape="1">
          <a:blip r:embed="rId5"/>
          <a:srcRect l="37516" t="47866" r="38881" b="35094"/>
          <a:stretch/>
        </p:blipFill>
        <p:spPr>
          <a:xfrm>
            <a:off x="1873370" y="2653091"/>
            <a:ext cx="6862258" cy="2786703"/>
          </a:xfrm>
          <a:prstGeom prst="rect">
            <a:avLst/>
          </a:prstGeom>
          <a:ln>
            <a:solidFill>
              <a:schemeClr val="tx2"/>
            </a:solidFill>
          </a:ln>
        </p:spPr>
      </p:pic>
    </p:spTree>
    <p:custDataLst>
      <p:tags r:id="rId1"/>
    </p:custDataLst>
    <p:extLst>
      <p:ext uri="{BB962C8B-B14F-4D97-AF65-F5344CB8AC3E}">
        <p14:creationId xmlns:p14="http://schemas.microsoft.com/office/powerpoint/2010/main" val="26936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3724096"/>
          </a:xfrm>
          <a:prstGeom prst="rect">
            <a:avLst/>
          </a:prstGeom>
        </p:spPr>
        <p:txBody>
          <a:bodyPr wrap="square">
            <a:spAutoFit/>
          </a:bodyPr>
          <a:lstStyle/>
          <a:p>
            <a:r>
              <a:rPr lang="en-GB" sz="3200" b="1"/>
              <a:t>Chapter 2</a:t>
            </a:r>
          </a:p>
          <a:p>
            <a:endParaRPr lang="en-GB" sz="1200" b="1"/>
          </a:p>
          <a:p>
            <a:r>
              <a:rPr lang="en-GB" sz="3200"/>
              <a:t>Keeping up the momentum between primary and secondary is difficult</a:t>
            </a:r>
          </a:p>
        </p:txBody>
      </p:sp>
    </p:spTree>
    <p:extLst>
      <p:ext uri="{BB962C8B-B14F-4D97-AF65-F5344CB8AC3E}">
        <p14:creationId xmlns:p14="http://schemas.microsoft.com/office/powerpoint/2010/main" val="1949567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2 reading test</a:t>
            </a:r>
          </a:p>
        </p:txBody>
      </p:sp>
      <p:pic>
        <p:nvPicPr>
          <p:cNvPr id="2" name="Picture 1"/>
          <p:cNvPicPr>
            <a:picLocks noChangeAspect="1"/>
          </p:cNvPicPr>
          <p:nvPr/>
        </p:nvPicPr>
        <p:blipFill rotWithShape="1">
          <a:blip r:embed="rId4"/>
          <a:srcRect l="33924" t="17988" r="35316" b="5049"/>
          <a:stretch/>
        </p:blipFill>
        <p:spPr>
          <a:xfrm>
            <a:off x="1342663" y="1782500"/>
            <a:ext cx="3166285" cy="4456254"/>
          </a:xfrm>
          <a:prstGeom prst="rect">
            <a:avLst/>
          </a:prstGeom>
          <a:ln>
            <a:solidFill>
              <a:schemeClr val="tx2"/>
            </a:solidFill>
          </a:ln>
        </p:spPr>
      </p:pic>
      <p:pic>
        <p:nvPicPr>
          <p:cNvPr id="3" name="Picture 2"/>
          <p:cNvPicPr>
            <a:picLocks noChangeAspect="1"/>
          </p:cNvPicPr>
          <p:nvPr/>
        </p:nvPicPr>
        <p:blipFill rotWithShape="1">
          <a:blip r:embed="rId5"/>
          <a:srcRect l="34051" t="18214" r="36076" b="5049"/>
          <a:stretch/>
        </p:blipFill>
        <p:spPr>
          <a:xfrm>
            <a:off x="4815069" y="1782500"/>
            <a:ext cx="3084093" cy="4456254"/>
          </a:xfrm>
          <a:prstGeom prst="rect">
            <a:avLst/>
          </a:prstGeom>
          <a:ln>
            <a:solidFill>
              <a:schemeClr val="tx2"/>
            </a:solidFill>
          </a:ln>
        </p:spPr>
      </p:pic>
    </p:spTree>
    <p:custDataLst>
      <p:tags r:id="rId1"/>
    </p:custDataLst>
    <p:extLst>
      <p:ext uri="{BB962C8B-B14F-4D97-AF65-F5344CB8AC3E}">
        <p14:creationId xmlns:p14="http://schemas.microsoft.com/office/powerpoint/2010/main" val="280121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2 GPS tests</a:t>
            </a:r>
          </a:p>
        </p:txBody>
      </p:sp>
      <p:pic>
        <p:nvPicPr>
          <p:cNvPr id="4" name="Picture 3"/>
          <p:cNvPicPr>
            <a:picLocks noChangeAspect="1"/>
          </p:cNvPicPr>
          <p:nvPr/>
        </p:nvPicPr>
        <p:blipFill rotWithShape="1">
          <a:blip r:embed="rId4"/>
          <a:srcRect l="34177" t="18664" r="35696" b="4824"/>
          <a:stretch/>
        </p:blipFill>
        <p:spPr>
          <a:xfrm>
            <a:off x="1388961" y="1692775"/>
            <a:ext cx="3206187" cy="4580270"/>
          </a:xfrm>
          <a:prstGeom prst="rect">
            <a:avLst/>
          </a:prstGeom>
          <a:ln>
            <a:solidFill>
              <a:schemeClr val="tx2"/>
            </a:solidFill>
          </a:ln>
        </p:spPr>
      </p:pic>
      <p:pic>
        <p:nvPicPr>
          <p:cNvPr id="5" name="Picture 4"/>
          <p:cNvPicPr>
            <a:picLocks noChangeAspect="1"/>
          </p:cNvPicPr>
          <p:nvPr/>
        </p:nvPicPr>
        <p:blipFill rotWithShape="1">
          <a:blip r:embed="rId5"/>
          <a:srcRect l="34430" t="17538" r="35316" b="5050"/>
          <a:stretch/>
        </p:blipFill>
        <p:spPr>
          <a:xfrm>
            <a:off x="4953965" y="1692775"/>
            <a:ext cx="3182222" cy="4580270"/>
          </a:xfrm>
          <a:prstGeom prst="rect">
            <a:avLst/>
          </a:prstGeom>
          <a:ln>
            <a:solidFill>
              <a:schemeClr val="tx2"/>
            </a:solidFill>
          </a:ln>
        </p:spPr>
      </p:pic>
    </p:spTree>
    <p:custDataLst>
      <p:tags r:id="rId1"/>
    </p:custDataLst>
    <p:extLst>
      <p:ext uri="{BB962C8B-B14F-4D97-AF65-F5344CB8AC3E}">
        <p14:creationId xmlns:p14="http://schemas.microsoft.com/office/powerpoint/2010/main" val="183847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70333" y="1131370"/>
            <a:ext cx="8386285" cy="612773"/>
          </a:xfrm>
        </p:spPr>
        <p:txBody>
          <a:bodyPr/>
          <a:lstStyle/>
          <a:p>
            <a:pPr>
              <a:lnSpc>
                <a:spcPct val="100000"/>
              </a:lnSpc>
            </a:pPr>
            <a:r>
              <a:rPr lang="en-US" sz="2800" spc="-150">
                <a:solidFill>
                  <a:schemeClr val="tx2"/>
                </a:solidFill>
              </a:rPr>
              <a:t>Question 37</a:t>
            </a:r>
          </a:p>
        </p:txBody>
      </p:sp>
      <p:pic>
        <p:nvPicPr>
          <p:cNvPr id="4" name="Picture 3"/>
          <p:cNvPicPr>
            <a:picLocks noChangeAspect="1"/>
          </p:cNvPicPr>
          <p:nvPr/>
        </p:nvPicPr>
        <p:blipFill rotWithShape="1">
          <a:blip r:embed="rId4"/>
          <a:srcRect l="30388" t="22988" r="34604" b="57760"/>
          <a:stretch/>
        </p:blipFill>
        <p:spPr>
          <a:xfrm>
            <a:off x="470332" y="1744143"/>
            <a:ext cx="7281575" cy="2252472"/>
          </a:xfrm>
          <a:prstGeom prst="rect">
            <a:avLst/>
          </a:prstGeom>
          <a:ln>
            <a:solidFill>
              <a:schemeClr val="tx1"/>
            </a:solidFill>
          </a:ln>
        </p:spPr>
      </p:pic>
      <p:sp>
        <p:nvSpPr>
          <p:cNvPr id="7" name="Rectangle 6"/>
          <p:cNvSpPr/>
          <p:nvPr/>
        </p:nvSpPr>
        <p:spPr>
          <a:xfrm>
            <a:off x="470333" y="4126137"/>
            <a:ext cx="8064069" cy="2246769"/>
          </a:xfrm>
          <a:prstGeom prst="rect">
            <a:avLst/>
          </a:prstGeom>
        </p:spPr>
        <p:txBody>
          <a:bodyPr wrap="square">
            <a:spAutoFit/>
          </a:bodyPr>
          <a:lstStyle/>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mountain</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which</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seen</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distance</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top </a:t>
            </a:r>
          </a:p>
        </p:txBody>
      </p:sp>
    </p:spTree>
    <p:custDataLst>
      <p:tags r:id="rId1"/>
    </p:custDataLst>
    <p:extLst>
      <p:ext uri="{BB962C8B-B14F-4D97-AF65-F5344CB8AC3E}">
        <p14:creationId xmlns:p14="http://schemas.microsoft.com/office/powerpoint/2010/main" val="341174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70331" y="1154903"/>
            <a:ext cx="8386285" cy="612773"/>
          </a:xfrm>
        </p:spPr>
        <p:txBody>
          <a:bodyPr/>
          <a:lstStyle/>
          <a:p>
            <a:pPr>
              <a:lnSpc>
                <a:spcPct val="100000"/>
              </a:lnSpc>
            </a:pPr>
            <a:r>
              <a:rPr lang="en-US" sz="2800" spc="-150">
                <a:solidFill>
                  <a:schemeClr val="tx2"/>
                </a:solidFill>
              </a:rPr>
              <a:t>Question 50</a:t>
            </a:r>
          </a:p>
        </p:txBody>
      </p:sp>
      <p:sp>
        <p:nvSpPr>
          <p:cNvPr id="7" name="Rectangle 6"/>
          <p:cNvSpPr/>
          <p:nvPr/>
        </p:nvSpPr>
        <p:spPr>
          <a:xfrm>
            <a:off x="470331" y="4149670"/>
            <a:ext cx="8064069" cy="2246769"/>
          </a:xfrm>
          <a:prstGeom prst="rect">
            <a:avLst/>
          </a:prstGeom>
        </p:spPr>
        <p:txBody>
          <a:bodyPr wrap="square">
            <a:spAutoFit/>
          </a:bodyPr>
          <a:lstStyle/>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large</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little</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liked</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cuddly</a:t>
            </a:r>
          </a:p>
          <a:p>
            <a:pPr marL="457200" indent="-457200">
              <a:spcAft>
                <a:spcPts val="600"/>
              </a:spcAft>
              <a:buClr>
                <a:schemeClr val="accent6"/>
              </a:buClr>
              <a:buFont typeface="+mj-lt"/>
              <a:buAutoNum type="arabicPeriod"/>
            </a:pPr>
            <a:r>
              <a:rPr lang="en-GB" sz="2400">
                <a:latin typeface="Arial" panose="020B0604020202020204" pitchFamily="34" charset="0"/>
                <a:cs typeface="Arial" panose="020B0604020202020204" pitchFamily="34" charset="0"/>
              </a:rPr>
              <a:t>best</a:t>
            </a:r>
          </a:p>
        </p:txBody>
      </p:sp>
      <p:pic>
        <p:nvPicPr>
          <p:cNvPr id="8" name="Picture 7"/>
          <p:cNvPicPr>
            <a:picLocks noChangeAspect="1"/>
          </p:cNvPicPr>
          <p:nvPr/>
        </p:nvPicPr>
        <p:blipFill rotWithShape="1">
          <a:blip r:embed="rId4"/>
          <a:srcRect l="31594" t="33735" r="33367" b="48192"/>
          <a:stretch/>
        </p:blipFill>
        <p:spPr>
          <a:xfrm>
            <a:off x="470329" y="1782752"/>
            <a:ext cx="7711932" cy="2237396"/>
          </a:xfrm>
          <a:prstGeom prst="rect">
            <a:avLst/>
          </a:prstGeom>
          <a:ln>
            <a:solidFill>
              <a:schemeClr val="tx1"/>
            </a:solidFill>
          </a:ln>
        </p:spPr>
      </p:pic>
    </p:spTree>
    <p:custDataLst>
      <p:tags r:id="rId1"/>
    </p:custDataLst>
    <p:extLst>
      <p:ext uri="{BB962C8B-B14F-4D97-AF65-F5344CB8AC3E}">
        <p14:creationId xmlns:p14="http://schemas.microsoft.com/office/powerpoint/2010/main" val="4222463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70330" y="2390774"/>
            <a:ext cx="8197419" cy="343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a:t> </a:t>
            </a:r>
          </a:p>
        </p:txBody>
      </p:sp>
      <p:pic>
        <p:nvPicPr>
          <p:cNvPr id="7" name="Picture 6"/>
          <p:cNvPicPr>
            <a:picLocks noChangeAspect="1"/>
          </p:cNvPicPr>
          <p:nvPr/>
        </p:nvPicPr>
        <p:blipFill rotWithShape="1">
          <a:blip r:embed="rId4"/>
          <a:srcRect l="30232" t="28330" r="34143" b="51670"/>
          <a:stretch/>
        </p:blipFill>
        <p:spPr>
          <a:xfrm>
            <a:off x="496507" y="1767676"/>
            <a:ext cx="8333931" cy="2631766"/>
          </a:xfrm>
          <a:prstGeom prst="rect">
            <a:avLst/>
          </a:prstGeom>
          <a:ln>
            <a:solidFill>
              <a:schemeClr val="tx1"/>
            </a:solidFill>
          </a:ln>
        </p:spPr>
      </p:pic>
      <p:sp>
        <p:nvSpPr>
          <p:cNvPr id="5" name="Title 3"/>
          <p:cNvSpPr>
            <a:spLocks noGrp="1"/>
          </p:cNvSpPr>
          <p:nvPr>
            <p:ph type="title"/>
          </p:nvPr>
        </p:nvSpPr>
        <p:spPr>
          <a:xfrm>
            <a:off x="470331" y="1154903"/>
            <a:ext cx="8386285" cy="612773"/>
          </a:xfrm>
        </p:spPr>
        <p:txBody>
          <a:bodyPr/>
          <a:lstStyle/>
          <a:p>
            <a:pPr>
              <a:lnSpc>
                <a:spcPct val="100000"/>
              </a:lnSpc>
            </a:pPr>
            <a:r>
              <a:rPr lang="en-US" sz="2800" spc="-150">
                <a:solidFill>
                  <a:schemeClr val="tx2"/>
                </a:solidFill>
              </a:rPr>
              <a:t>Question 2</a:t>
            </a:r>
          </a:p>
        </p:txBody>
      </p:sp>
    </p:spTree>
    <p:custDataLst>
      <p:tags r:id="rId1"/>
    </p:custDataLst>
    <p:extLst>
      <p:ext uri="{BB962C8B-B14F-4D97-AF65-F5344CB8AC3E}">
        <p14:creationId xmlns:p14="http://schemas.microsoft.com/office/powerpoint/2010/main" val="155602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Content Placeholder 4"/>
          <p:cNvSpPr txBox="1">
            <a:spLocks/>
          </p:cNvSpPr>
          <p:nvPr/>
        </p:nvSpPr>
        <p:spPr>
          <a:xfrm>
            <a:off x="470330" y="2390774"/>
            <a:ext cx="8197419" cy="343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a:t> </a:t>
            </a:r>
          </a:p>
        </p:txBody>
      </p:sp>
      <p:pic>
        <p:nvPicPr>
          <p:cNvPr id="10"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440" y="0"/>
            <a:ext cx="6521119" cy="67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8324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70330" y="2005289"/>
            <a:ext cx="8197419" cy="343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a:t> </a:t>
            </a:r>
          </a:p>
        </p:txBody>
      </p:sp>
      <p:pic>
        <p:nvPicPr>
          <p:cNvPr id="11" name="Picture 3" descr="https://pbs.twimg.com/media/DEde-R7XUAEexi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28" y="1188982"/>
            <a:ext cx="5863797" cy="440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a:srcRect l="31378" t="33469" r="32223" b="18556"/>
          <a:stretch/>
        </p:blipFill>
        <p:spPr>
          <a:xfrm>
            <a:off x="2792746" y="1601466"/>
            <a:ext cx="6478576" cy="4803082"/>
          </a:xfrm>
          <a:prstGeom prst="rect">
            <a:avLst/>
          </a:prstGeom>
        </p:spPr>
      </p:pic>
    </p:spTree>
    <p:custDataLst>
      <p:tags r:id="rId1"/>
    </p:custDataLst>
    <p:extLst>
      <p:ext uri="{BB962C8B-B14F-4D97-AF65-F5344CB8AC3E}">
        <p14:creationId xmlns:p14="http://schemas.microsoft.com/office/powerpoint/2010/main" val="19822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r>
              <a:rPr lang="en-US" sz="2800" spc="-150">
                <a:solidFill>
                  <a:schemeClr val="tx2"/>
                </a:solidFill>
              </a:rPr>
              <a:t>Key Stage 2 writing framework</a:t>
            </a:r>
          </a:p>
        </p:txBody>
      </p:sp>
      <p:pic>
        <p:nvPicPr>
          <p:cNvPr id="2" name="Picture 1"/>
          <p:cNvPicPr>
            <a:picLocks noChangeAspect="1"/>
          </p:cNvPicPr>
          <p:nvPr/>
        </p:nvPicPr>
        <p:blipFill rotWithShape="1">
          <a:blip r:embed="rId4"/>
          <a:srcRect l="23671" t="25865" r="24557" b="30253"/>
          <a:stretch/>
        </p:blipFill>
        <p:spPr>
          <a:xfrm>
            <a:off x="470331" y="1692775"/>
            <a:ext cx="6912965" cy="3295914"/>
          </a:xfrm>
          <a:prstGeom prst="rect">
            <a:avLst/>
          </a:prstGeom>
        </p:spPr>
      </p:pic>
      <p:pic>
        <p:nvPicPr>
          <p:cNvPr id="3" name="Picture 2"/>
          <p:cNvPicPr>
            <a:picLocks noChangeAspect="1"/>
          </p:cNvPicPr>
          <p:nvPr/>
        </p:nvPicPr>
        <p:blipFill rotWithShape="1">
          <a:blip r:embed="rId5"/>
          <a:srcRect l="23544" t="20689" r="24810" b="15626"/>
          <a:stretch/>
        </p:blipFill>
        <p:spPr>
          <a:xfrm>
            <a:off x="1132966" y="2071867"/>
            <a:ext cx="6250330" cy="4335402"/>
          </a:xfrm>
          <a:prstGeom prst="rect">
            <a:avLst/>
          </a:prstGeom>
        </p:spPr>
      </p:pic>
      <p:pic>
        <p:nvPicPr>
          <p:cNvPr id="6" name="Picture 5"/>
          <p:cNvPicPr>
            <a:picLocks noChangeAspect="1"/>
          </p:cNvPicPr>
          <p:nvPr/>
        </p:nvPicPr>
        <p:blipFill rotWithShape="1">
          <a:blip r:embed="rId6"/>
          <a:srcRect l="23797" t="25415" r="25063" b="30929"/>
          <a:stretch/>
        </p:blipFill>
        <p:spPr>
          <a:xfrm>
            <a:off x="1754312" y="2500130"/>
            <a:ext cx="6773214" cy="3252486"/>
          </a:xfrm>
          <a:prstGeom prst="rect">
            <a:avLst/>
          </a:prstGeom>
        </p:spPr>
      </p:pic>
    </p:spTree>
    <p:custDataLst>
      <p:tags r:id="rId1"/>
    </p:custDataLst>
    <p:extLst>
      <p:ext uri="{BB962C8B-B14F-4D97-AF65-F5344CB8AC3E}">
        <p14:creationId xmlns:p14="http://schemas.microsoft.com/office/powerpoint/2010/main" val="40461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Primary schools are largely judged on children’s performance in the Year 6 SATs</a:t>
            </a:r>
          </a:p>
        </p:txBody>
      </p:sp>
      <p:sp>
        <p:nvSpPr>
          <p:cNvPr id="11" name="Content Placeholder 4"/>
          <p:cNvSpPr txBox="1">
            <a:spLocks/>
          </p:cNvSpPr>
          <p:nvPr/>
        </p:nvSpPr>
        <p:spPr>
          <a:xfrm>
            <a:off x="470332" y="2161897"/>
            <a:ext cx="8127130" cy="406135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spcAft>
                <a:spcPts val="1200"/>
              </a:spcAft>
              <a:buClr>
                <a:schemeClr val="accent6"/>
              </a:buClr>
              <a:buNone/>
            </a:pPr>
            <a:r>
              <a:rPr lang="en-GB" sz="2600" b="1"/>
              <a:t>Headline performance measures for primary schools</a:t>
            </a:r>
          </a:p>
          <a:p>
            <a:pPr>
              <a:lnSpc>
                <a:spcPct val="110000"/>
              </a:lnSpc>
              <a:spcBef>
                <a:spcPts val="0"/>
              </a:spcBef>
              <a:spcAft>
                <a:spcPts val="1200"/>
              </a:spcAft>
              <a:buClr>
                <a:schemeClr val="accent6"/>
              </a:buClr>
            </a:pPr>
            <a:r>
              <a:rPr lang="en-GB" sz="2600"/>
              <a:t>Percentage of pupils achieving the expected standard in reading, writing and maths at the end of KS2</a:t>
            </a:r>
          </a:p>
          <a:p>
            <a:pPr>
              <a:lnSpc>
                <a:spcPct val="110000"/>
              </a:lnSpc>
              <a:spcBef>
                <a:spcPts val="0"/>
              </a:spcBef>
              <a:spcAft>
                <a:spcPts val="1200"/>
              </a:spcAft>
              <a:buClr>
                <a:schemeClr val="accent6"/>
              </a:buClr>
            </a:pPr>
            <a:r>
              <a:rPr lang="en-GB" sz="2600"/>
              <a:t>Percentage of pupils achieving a higher standard in reading, writing and maths at the end of KS2</a:t>
            </a:r>
          </a:p>
          <a:p>
            <a:pPr>
              <a:lnSpc>
                <a:spcPct val="110000"/>
              </a:lnSpc>
              <a:spcBef>
                <a:spcPts val="0"/>
              </a:spcBef>
              <a:spcAft>
                <a:spcPts val="1200"/>
              </a:spcAft>
              <a:buClr>
                <a:schemeClr val="accent6"/>
              </a:buClr>
            </a:pPr>
            <a:r>
              <a:rPr lang="en-GB" sz="2600"/>
              <a:t>Pupils’ average scaled scores in reading and maths at the end of KS2</a:t>
            </a:r>
          </a:p>
          <a:p>
            <a:pPr>
              <a:lnSpc>
                <a:spcPct val="110000"/>
              </a:lnSpc>
              <a:spcBef>
                <a:spcPts val="0"/>
              </a:spcBef>
              <a:spcAft>
                <a:spcPts val="1200"/>
              </a:spcAft>
              <a:buClr>
                <a:schemeClr val="accent6"/>
              </a:buClr>
            </a:pPr>
            <a:r>
              <a:rPr lang="en-GB" sz="2600"/>
              <a:t>Pupils’ average progress in reading, writing and maths</a:t>
            </a:r>
          </a:p>
          <a:p>
            <a:pPr marL="0" indent="0">
              <a:spcBef>
                <a:spcPts val="0"/>
              </a:spcBef>
              <a:spcAft>
                <a:spcPts val="600"/>
              </a:spcAft>
              <a:buNone/>
            </a:pPr>
            <a:endParaRPr lang="en-GB" sz="2000"/>
          </a:p>
          <a:p>
            <a:pPr marL="0" indent="0">
              <a:spcBef>
                <a:spcPts val="0"/>
              </a:spcBef>
              <a:spcAft>
                <a:spcPts val="600"/>
              </a:spcAft>
              <a:buNone/>
            </a:pPr>
            <a:endParaRPr lang="en-GB" sz="1800"/>
          </a:p>
          <a:p>
            <a:pPr marL="0" indent="0">
              <a:spcBef>
                <a:spcPts val="0"/>
              </a:spcBef>
              <a:spcAft>
                <a:spcPts val="600"/>
              </a:spcAft>
              <a:buNone/>
            </a:pPr>
            <a:endParaRPr lang="en-GB" sz="1800"/>
          </a:p>
          <a:p>
            <a:pPr marL="0" indent="0">
              <a:spcBef>
                <a:spcPts val="0"/>
              </a:spcBef>
              <a:spcAft>
                <a:spcPts val="600"/>
              </a:spcAft>
              <a:buFont typeface="Arial"/>
              <a:buNone/>
            </a:pPr>
            <a:endParaRPr lang="en-GB" sz="2000"/>
          </a:p>
        </p:txBody>
      </p:sp>
    </p:spTree>
    <p:custDataLst>
      <p:tags r:id="rId1"/>
    </p:custDataLst>
    <p:extLst>
      <p:ext uri="{BB962C8B-B14F-4D97-AF65-F5344CB8AC3E}">
        <p14:creationId xmlns:p14="http://schemas.microsoft.com/office/powerpoint/2010/main" val="2182688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386285"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Most schools believe passionately in a broad and balanced curriculum, but the pressure of accountability can take its toll</a:t>
            </a:r>
          </a:p>
        </p:txBody>
      </p:sp>
      <p:sp>
        <p:nvSpPr>
          <p:cNvPr id="11" name="Content Placeholder 4"/>
          <p:cNvSpPr txBox="1">
            <a:spLocks/>
          </p:cNvSpPr>
          <p:nvPr/>
        </p:nvSpPr>
        <p:spPr>
          <a:xfrm>
            <a:off x="467543" y="2466258"/>
            <a:ext cx="8389073" cy="43917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pPr>
            <a:r>
              <a:rPr lang="en-GB" sz="1800"/>
              <a:t>11 of the 14 schools said they carried out some form of preparation for SATs. </a:t>
            </a:r>
          </a:p>
          <a:p>
            <a:pPr>
              <a:buClr>
                <a:schemeClr val="accent6"/>
              </a:buClr>
            </a:pPr>
            <a:r>
              <a:rPr lang="en-GB" sz="1800"/>
              <a:t>Preparation time varied between a few weeks and a longer sustained period, typically from the end of the Easter holidays, but sometimes from Christmas. </a:t>
            </a:r>
          </a:p>
          <a:p>
            <a:pPr>
              <a:buClr>
                <a:schemeClr val="accent6"/>
              </a:buClr>
            </a:pPr>
            <a:r>
              <a:rPr lang="en-GB" sz="1800"/>
              <a:t>The leaders of one school said their pupils sat test papers every week in Years 5 and 6. </a:t>
            </a:r>
          </a:p>
          <a:p>
            <a:pPr>
              <a:buClr>
                <a:schemeClr val="accent6"/>
              </a:buClr>
            </a:pPr>
            <a:r>
              <a:rPr lang="en-GB" sz="1800"/>
              <a:t>Around half of the 163 parents who responded believed that test preparation had reduced the teaching time available for the other foundation subjects or for reading for pleasure. </a:t>
            </a:r>
          </a:p>
          <a:p>
            <a:pPr>
              <a:buClr>
                <a:schemeClr val="accent6"/>
              </a:buClr>
            </a:pPr>
            <a:r>
              <a:rPr lang="en-GB" sz="1800"/>
              <a:t>Some leaders, in order to cope with staff workload issues, had chosen to push curriculum development down their list of priorities, indicating that preparing staff to teach to the tougher assessment criteria for the new SATs was more pressing. </a:t>
            </a:r>
          </a:p>
          <a:p>
            <a:pPr marL="0" indent="0">
              <a:spcBef>
                <a:spcPts val="0"/>
              </a:spcBef>
              <a:spcAft>
                <a:spcPts val="600"/>
              </a:spcAft>
              <a:buNone/>
            </a:pPr>
            <a:endParaRPr lang="en-GB" sz="1800"/>
          </a:p>
          <a:p>
            <a:pPr marL="0" indent="0">
              <a:spcBef>
                <a:spcPts val="0"/>
              </a:spcBef>
              <a:spcAft>
                <a:spcPts val="600"/>
              </a:spcAft>
              <a:buFont typeface="Arial"/>
              <a:buNone/>
            </a:pPr>
            <a:endParaRPr lang="en-GB" sz="1800"/>
          </a:p>
        </p:txBody>
      </p:sp>
      <p:sp>
        <p:nvSpPr>
          <p:cNvPr id="4" name="TextBox 3"/>
          <p:cNvSpPr txBox="1"/>
          <p:nvPr/>
        </p:nvSpPr>
        <p:spPr>
          <a:xfrm>
            <a:off x="470331" y="6044060"/>
            <a:ext cx="8528674" cy="369332"/>
          </a:xfrm>
          <a:prstGeom prst="rect">
            <a:avLst/>
          </a:prstGeom>
          <a:noFill/>
        </p:spPr>
        <p:txBody>
          <a:bodyPr wrap="square" rtlCol="0">
            <a:spAutoFit/>
          </a:bodyPr>
          <a:lstStyle/>
          <a:p>
            <a:r>
              <a:rPr lang="en-GB"/>
              <a:t>Source: HMCI commentary, October 2017</a:t>
            </a:r>
          </a:p>
        </p:txBody>
      </p:sp>
    </p:spTree>
    <p:custDataLst>
      <p:tags r:id="rId1"/>
    </p:custDataLst>
    <p:extLst>
      <p:ext uri="{BB962C8B-B14F-4D97-AF65-F5344CB8AC3E}">
        <p14:creationId xmlns:p14="http://schemas.microsoft.com/office/powerpoint/2010/main" val="4880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2246769"/>
          </a:xfrm>
          <a:prstGeom prst="rect">
            <a:avLst/>
          </a:prstGeom>
        </p:spPr>
        <p:txBody>
          <a:bodyPr wrap="square">
            <a:spAutoFit/>
          </a:bodyPr>
          <a:lstStyle/>
          <a:p>
            <a:r>
              <a:rPr lang="en-GB" sz="3200" b="1"/>
              <a:t>Chapter 3</a:t>
            </a:r>
          </a:p>
          <a:p>
            <a:endParaRPr lang="en-GB" sz="1200" b="1"/>
          </a:p>
          <a:p>
            <a:r>
              <a:rPr lang="en-GB" sz="3200"/>
              <a:t>There are things we can do to help</a:t>
            </a:r>
          </a:p>
        </p:txBody>
      </p:sp>
    </p:spTree>
    <p:extLst>
      <p:ext uri="{BB962C8B-B14F-4D97-AF65-F5344CB8AC3E}">
        <p14:creationId xmlns:p14="http://schemas.microsoft.com/office/powerpoint/2010/main" val="1216450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258362"/>
            <a:ext cx="3549219" cy="32822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ASCL’s recent report on primary accountability explores this issue in detail and proposes some ways to improve the situation</a:t>
            </a:r>
          </a:p>
        </p:txBody>
      </p:sp>
      <p:pic>
        <p:nvPicPr>
          <p:cNvPr id="2" name="Picture 1"/>
          <p:cNvPicPr>
            <a:picLocks noChangeAspect="1"/>
          </p:cNvPicPr>
          <p:nvPr/>
        </p:nvPicPr>
        <p:blipFill rotWithShape="1">
          <a:blip r:embed="rId4"/>
          <a:srcRect l="25625" t="16482" r="43854" b="5371"/>
          <a:stretch/>
        </p:blipFill>
        <p:spPr>
          <a:xfrm>
            <a:off x="4429125" y="266698"/>
            <a:ext cx="4124326" cy="5940157"/>
          </a:xfrm>
          <a:prstGeom prst="rect">
            <a:avLst/>
          </a:prstGeom>
          <a:ln>
            <a:solidFill>
              <a:schemeClr val="tx2"/>
            </a:solidFill>
          </a:ln>
        </p:spPr>
      </p:pic>
    </p:spTree>
    <p:custDataLst>
      <p:tags r:id="rId1"/>
    </p:custDataLst>
    <p:extLst>
      <p:ext uri="{BB962C8B-B14F-4D97-AF65-F5344CB8AC3E}">
        <p14:creationId xmlns:p14="http://schemas.microsoft.com/office/powerpoint/2010/main" val="1301917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528674"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Secondary schools think the new primary curriculum and assessments are having an impact</a:t>
            </a:r>
          </a:p>
        </p:txBody>
      </p:sp>
      <p:sp>
        <p:nvSpPr>
          <p:cNvPr id="4" name="TextBox 3"/>
          <p:cNvSpPr txBox="1"/>
          <p:nvPr/>
        </p:nvSpPr>
        <p:spPr>
          <a:xfrm>
            <a:off x="470331" y="59996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ASCL survey of 621 secondary school leaders, Autumn 2017</a:t>
            </a:r>
          </a:p>
        </p:txBody>
      </p:sp>
      <p:pic>
        <p:nvPicPr>
          <p:cNvPr id="2" name="Picture 1"/>
          <p:cNvPicPr>
            <a:picLocks noChangeAspect="1"/>
          </p:cNvPicPr>
          <p:nvPr/>
        </p:nvPicPr>
        <p:blipFill rotWithShape="1">
          <a:blip r:embed="rId4"/>
          <a:srcRect l="38542" t="36355" r="22708" b="22407"/>
          <a:stretch/>
        </p:blipFill>
        <p:spPr>
          <a:xfrm>
            <a:off x="1200149" y="2282175"/>
            <a:ext cx="6210301" cy="3717496"/>
          </a:xfrm>
          <a:prstGeom prst="rect">
            <a:avLst/>
          </a:prstGeom>
        </p:spPr>
      </p:pic>
    </p:spTree>
    <p:custDataLst>
      <p:tags r:id="rId1"/>
    </p:custDataLst>
    <p:extLst>
      <p:ext uri="{BB962C8B-B14F-4D97-AF65-F5344CB8AC3E}">
        <p14:creationId xmlns:p14="http://schemas.microsoft.com/office/powerpoint/2010/main" val="3317448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470331" y="1089686"/>
            <a:ext cx="8528674" cy="603089"/>
          </a:xfrm>
          <a:prstGeom prst="rect">
            <a:avLst/>
          </a:prstGeom>
        </p:spPr>
        <p:txBody>
          <a:bodyPr vert="horz" lIns="0" tIns="0" rIns="0" bIns="0" rtlCol="0" anchor="t" anchorCtr="0">
            <a:noAutofit/>
          </a:bodyPr>
          <a:lstStyle>
            <a:lvl1pPr algn="l" defTabSz="457200" rtl="0" eaLnBrk="1" latinLnBrk="0" hangingPunct="1">
              <a:lnSpc>
                <a:spcPts val="4500"/>
              </a:lnSpc>
              <a:spcBef>
                <a:spcPct val="0"/>
              </a:spcBef>
              <a:buNone/>
              <a:defRPr sz="4500" b="1" i="0" kern="1200" spc="-250">
                <a:solidFill>
                  <a:srgbClr val="2D8EC2"/>
                </a:solidFill>
                <a:latin typeface="Arial"/>
                <a:ea typeface="+mj-ea"/>
                <a:cs typeface="Arial"/>
              </a:defRPr>
            </a:lvl1pPr>
          </a:lstStyle>
          <a:p>
            <a:pPr>
              <a:lnSpc>
                <a:spcPct val="100000"/>
              </a:lnSpc>
            </a:pPr>
            <a:r>
              <a:rPr lang="en-US" sz="2800" spc="-150">
                <a:solidFill>
                  <a:schemeClr val="tx2"/>
                </a:solidFill>
              </a:rPr>
              <a:t>… but may not be building as effectively as they could be on what children starting secondary school now know and can do  </a:t>
            </a:r>
          </a:p>
        </p:txBody>
      </p:sp>
      <p:sp>
        <p:nvSpPr>
          <p:cNvPr id="4" name="TextBox 3"/>
          <p:cNvSpPr txBox="1"/>
          <p:nvPr/>
        </p:nvSpPr>
        <p:spPr>
          <a:xfrm>
            <a:off x="470331" y="59996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ASCL survey of approx. 600 secondary school leaders, Autumn 2016</a:t>
            </a:r>
          </a:p>
        </p:txBody>
      </p:sp>
      <p:pic>
        <p:nvPicPr>
          <p:cNvPr id="3" name="Picture 2"/>
          <p:cNvPicPr>
            <a:picLocks noChangeAspect="1"/>
          </p:cNvPicPr>
          <p:nvPr/>
        </p:nvPicPr>
        <p:blipFill rotWithShape="1">
          <a:blip r:embed="rId4"/>
          <a:srcRect l="48646" t="37037" r="31562" b="27222"/>
          <a:stretch/>
        </p:blipFill>
        <p:spPr>
          <a:xfrm>
            <a:off x="3030232" y="2550827"/>
            <a:ext cx="3196475" cy="3246946"/>
          </a:xfrm>
          <a:prstGeom prst="rect">
            <a:avLst/>
          </a:prstGeom>
        </p:spPr>
      </p:pic>
      <p:sp>
        <p:nvSpPr>
          <p:cNvPr id="5" name="Rectangle 4"/>
          <p:cNvSpPr/>
          <p:nvPr/>
        </p:nvSpPr>
        <p:spPr>
          <a:xfrm>
            <a:off x="5643609" y="2510108"/>
            <a:ext cx="3695700" cy="461665"/>
          </a:xfrm>
          <a:prstGeom prst="rect">
            <a:avLst/>
          </a:prstGeom>
        </p:spPr>
        <p:txBody>
          <a:bodyPr wrap="square">
            <a:spAutoFit/>
          </a:bodyPr>
          <a:lstStyle/>
          <a:p>
            <a:r>
              <a:rPr lang="en-GB" sz="2400"/>
              <a:t>7% ‘very confident’ </a:t>
            </a:r>
          </a:p>
        </p:txBody>
      </p:sp>
      <p:sp>
        <p:nvSpPr>
          <p:cNvPr id="7" name="Rectangle 6"/>
          <p:cNvSpPr/>
          <p:nvPr/>
        </p:nvSpPr>
        <p:spPr>
          <a:xfrm>
            <a:off x="6075789" y="4783112"/>
            <a:ext cx="3695700" cy="461665"/>
          </a:xfrm>
          <a:prstGeom prst="rect">
            <a:avLst/>
          </a:prstGeom>
        </p:spPr>
        <p:txBody>
          <a:bodyPr wrap="square">
            <a:spAutoFit/>
          </a:bodyPr>
          <a:lstStyle/>
          <a:p>
            <a:r>
              <a:rPr lang="en-GB" sz="2400"/>
              <a:t>45% ‘quite confident’ </a:t>
            </a:r>
          </a:p>
        </p:txBody>
      </p:sp>
      <p:sp>
        <p:nvSpPr>
          <p:cNvPr id="8" name="Rectangle 7"/>
          <p:cNvSpPr/>
          <p:nvPr/>
        </p:nvSpPr>
        <p:spPr>
          <a:xfrm>
            <a:off x="112939" y="4932289"/>
            <a:ext cx="3695700" cy="461665"/>
          </a:xfrm>
          <a:prstGeom prst="rect">
            <a:avLst/>
          </a:prstGeom>
        </p:spPr>
        <p:txBody>
          <a:bodyPr wrap="square">
            <a:spAutoFit/>
          </a:bodyPr>
          <a:lstStyle/>
          <a:p>
            <a:r>
              <a:rPr lang="en-GB" sz="2400"/>
              <a:t>43% ‘not very confident’ </a:t>
            </a:r>
          </a:p>
        </p:txBody>
      </p:sp>
      <p:sp>
        <p:nvSpPr>
          <p:cNvPr id="9" name="Rectangle 8"/>
          <p:cNvSpPr/>
          <p:nvPr/>
        </p:nvSpPr>
        <p:spPr>
          <a:xfrm>
            <a:off x="112939" y="2876902"/>
            <a:ext cx="3695700" cy="461665"/>
          </a:xfrm>
          <a:prstGeom prst="rect">
            <a:avLst/>
          </a:prstGeom>
        </p:spPr>
        <p:txBody>
          <a:bodyPr wrap="square">
            <a:spAutoFit/>
          </a:bodyPr>
          <a:lstStyle/>
          <a:p>
            <a:r>
              <a:rPr lang="en-GB" sz="2400"/>
              <a:t>6% ‘not at all confident’ </a:t>
            </a:r>
          </a:p>
        </p:txBody>
      </p:sp>
      <p:cxnSp>
        <p:nvCxnSpPr>
          <p:cNvPr id="11" name="Straight Connector 10"/>
          <p:cNvCxnSpPr/>
          <p:nvPr/>
        </p:nvCxnSpPr>
        <p:spPr>
          <a:xfrm flipH="1">
            <a:off x="4775161" y="2740940"/>
            <a:ext cx="830001" cy="2308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5312781" y="4284442"/>
            <a:ext cx="1176796" cy="498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581154" y="4451276"/>
            <a:ext cx="798654" cy="4810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85444" y="3118380"/>
            <a:ext cx="1126758" cy="87653"/>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73618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GB" sz="2800" spc="0">
                <a:solidFill>
                  <a:schemeClr val="tx2"/>
                </a:solidFill>
                <a:latin typeface="Arial" panose="020B0604020202020204" pitchFamily="34" charset="0"/>
                <a:cs typeface="Arial" panose="020B0604020202020204" pitchFamily="34" charset="0"/>
              </a:rPr>
              <a:t>There are things we can do to help</a:t>
            </a:r>
          </a:p>
        </p:txBody>
      </p:sp>
      <p:sp>
        <p:nvSpPr>
          <p:cNvPr id="6" name="TextBox 5"/>
          <p:cNvSpPr txBox="1"/>
          <p:nvPr/>
        </p:nvSpPr>
        <p:spPr>
          <a:xfrm>
            <a:off x="395536" y="1927503"/>
            <a:ext cx="8640960" cy="1569660"/>
          </a:xfrm>
          <a:prstGeom prst="rect">
            <a:avLst/>
          </a:prstGeom>
          <a:noFill/>
        </p:spPr>
        <p:txBody>
          <a:bodyPr wrap="square" rtlCol="0">
            <a:spAutoFit/>
          </a:bodyPr>
          <a:lstStyle/>
          <a:p>
            <a:pPr marL="457200" indent="-457200">
              <a:buAutoNum type="arabicPeriod"/>
            </a:pPr>
            <a:r>
              <a:rPr lang="en-GB" sz="2400">
                <a:solidFill>
                  <a:schemeClr val="bg1">
                    <a:lumMod val="65000"/>
                  </a:schemeClr>
                </a:solidFill>
                <a:latin typeface="Arial" panose="020B0604020202020204" pitchFamily="34" charset="0"/>
                <a:cs typeface="Arial" panose="020B0604020202020204" pitchFamily="34" charset="0"/>
              </a:rPr>
              <a:t>Understand deeply what children learn in the opposite phase.</a:t>
            </a:r>
          </a:p>
          <a:p>
            <a:endParaRPr lang="en-GB" sz="2400">
              <a:solidFill>
                <a:schemeClr val="bg1">
                  <a:lumMod val="65000"/>
                </a:schemeClr>
              </a:solidFill>
              <a:latin typeface="Arial" panose="020B0604020202020204" pitchFamily="34" charset="0"/>
              <a:cs typeface="Arial" panose="020B0604020202020204" pitchFamily="34" charset="0"/>
            </a:endParaRPr>
          </a:p>
          <a:p>
            <a:pPr marL="457200" indent="-457200">
              <a:buFont typeface="+mj-lt"/>
              <a:buAutoNum type="arabicPeriod" startAt="2"/>
            </a:pPr>
            <a:r>
              <a:rPr lang="en-GB" sz="2400">
                <a:latin typeface="Arial" panose="020B0604020202020204" pitchFamily="34" charset="0"/>
                <a:cs typeface="Arial" panose="020B0604020202020204" pitchFamily="34" charset="0"/>
              </a:rPr>
              <a:t>Focus on academic, as well as pastoral, transition. </a:t>
            </a:r>
          </a:p>
        </p:txBody>
      </p:sp>
    </p:spTree>
    <p:extLst>
      <p:ext uri="{BB962C8B-B14F-4D97-AF65-F5344CB8AC3E}">
        <p14:creationId xmlns:p14="http://schemas.microsoft.com/office/powerpoint/2010/main" val="1269579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431" y="1102648"/>
            <a:ext cx="8752569" cy="436910"/>
          </a:xfrm>
        </p:spPr>
        <p:txBody>
          <a:bodyPr anchor="t"/>
          <a:lstStyle/>
          <a:p>
            <a:pPr>
              <a:lnSpc>
                <a:spcPct val="100000"/>
              </a:lnSpc>
            </a:pPr>
            <a:r>
              <a:rPr lang="en-GB" sz="2800" spc="0">
                <a:solidFill>
                  <a:schemeClr val="tx2"/>
                </a:solidFill>
                <a:latin typeface="Arial" panose="020B0604020202020204" pitchFamily="34" charset="0"/>
                <a:cs typeface="Arial" panose="020B0604020202020204" pitchFamily="34" charset="0"/>
              </a:rPr>
              <a:t>Schools (and school groups) are doing some really interesting things around continuity of learning</a:t>
            </a:r>
          </a:p>
        </p:txBody>
      </p:sp>
      <p:sp>
        <p:nvSpPr>
          <p:cNvPr id="6" name="TextBox 5"/>
          <p:cNvSpPr txBox="1"/>
          <p:nvPr/>
        </p:nvSpPr>
        <p:spPr>
          <a:xfrm>
            <a:off x="391430" y="2280902"/>
            <a:ext cx="8548384" cy="3954929"/>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Individual schools</a:t>
            </a:r>
          </a:p>
          <a:p>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Ensuring all Year 6 and 7 teachers are familiar with both the national curriculum for the opposite phase and the school curriculum of their main feeder primaries or destination secondaries</a:t>
            </a:r>
          </a:p>
          <a:p>
            <a:pPr lvl="0"/>
            <a:endParaRPr lang="en-GB" sz="12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Designing ‘settling-in’ sessions or summer schools for children at their new secondary school </a:t>
            </a:r>
            <a:r>
              <a:rPr lang="en-GB" sz="2400" i="1">
                <a:latin typeface="Arial" panose="020B0604020202020204" pitchFamily="34" charset="0"/>
                <a:cs typeface="Arial" panose="020B0604020202020204" pitchFamily="34" charset="0"/>
              </a:rPr>
              <a:t>with an academic focus</a:t>
            </a:r>
          </a:p>
          <a:p>
            <a:endParaRPr lang="en-GB" sz="1200">
              <a:latin typeface="Arial" panose="020B0604020202020204" pitchFamily="34" charset="0"/>
              <a:cs typeface="Arial" panose="020B0604020202020204" pitchFamily="34" charset="0"/>
            </a:endParaRPr>
          </a:p>
          <a:p>
            <a:r>
              <a:rPr lang="en-GB" sz="2300">
                <a:latin typeface="Arial" panose="020B0604020202020204" pitchFamily="34" charset="0"/>
                <a:cs typeface="Arial" panose="020B0604020202020204" pitchFamily="34" charset="0"/>
              </a:rPr>
              <a:t>Not being afraid to pick up the phone to discuss a particular child</a:t>
            </a:r>
          </a:p>
        </p:txBody>
      </p:sp>
    </p:spTree>
    <p:extLst>
      <p:ext uri="{BB962C8B-B14F-4D97-AF65-F5344CB8AC3E}">
        <p14:creationId xmlns:p14="http://schemas.microsoft.com/office/powerpoint/2010/main" val="304355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430" y="2240608"/>
            <a:ext cx="8592772" cy="4431983"/>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Groups of schools – joint planning</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Designing a ‘middle years’ curriculum for Years 5 to 8</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Designing approaches to formative and summative assessment which make it easier for teachers to track children’s progress as they move from one school to another</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Asking children to bring their best work from primary</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Producing and sharing ‘pupil passports’, showcasing children’s academic and other achievements at primary school</a:t>
            </a:r>
            <a:endParaRPr lang="en-GB"/>
          </a:p>
          <a:p>
            <a:endParaRPr lang="en-GB"/>
          </a:p>
        </p:txBody>
      </p:sp>
      <p:sp>
        <p:nvSpPr>
          <p:cNvPr id="5" name="Title 3"/>
          <p:cNvSpPr>
            <a:spLocks noGrp="1"/>
          </p:cNvSpPr>
          <p:nvPr>
            <p:ph type="title"/>
          </p:nvPr>
        </p:nvSpPr>
        <p:spPr>
          <a:xfrm>
            <a:off x="391431" y="1102648"/>
            <a:ext cx="8752570" cy="436910"/>
          </a:xfrm>
        </p:spPr>
        <p:txBody>
          <a:bodyPr anchor="t"/>
          <a:lstStyle/>
          <a:p>
            <a:pPr>
              <a:lnSpc>
                <a:spcPct val="100000"/>
              </a:lnSpc>
            </a:pPr>
            <a:r>
              <a:rPr lang="en-GB" sz="2800" spc="0">
                <a:solidFill>
                  <a:schemeClr val="tx2"/>
                </a:solidFill>
                <a:latin typeface="Arial" panose="020B0604020202020204" pitchFamily="34" charset="0"/>
                <a:cs typeface="Arial" panose="020B0604020202020204" pitchFamily="34" charset="0"/>
              </a:rPr>
              <a:t>Schools (and school groups) are doing some really interesting things around continuity of learning</a:t>
            </a:r>
          </a:p>
        </p:txBody>
      </p:sp>
    </p:spTree>
    <p:extLst>
      <p:ext uri="{BB962C8B-B14F-4D97-AF65-F5344CB8AC3E}">
        <p14:creationId xmlns:p14="http://schemas.microsoft.com/office/powerpoint/2010/main" val="1972426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1430" y="2246067"/>
            <a:ext cx="8141010" cy="4247317"/>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Groups of schools – sharing staff</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Creating teaching roles that span both phases</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Having Year 6 teachers ‘move up’ to secondary school with their class</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Creating cross-phase subject leader roles</a:t>
            </a:r>
          </a:p>
          <a:p>
            <a:pPr lvl="0"/>
            <a:endParaRPr lang="en-GB" sz="1200">
              <a:latin typeface="Arial" panose="020B0604020202020204" pitchFamily="34" charset="0"/>
              <a:cs typeface="Arial" panose="020B0604020202020204" pitchFamily="34" charset="0"/>
            </a:endParaRPr>
          </a:p>
          <a:p>
            <a:pPr lvl="0"/>
            <a:r>
              <a:rPr lang="en-GB" sz="2400">
                <a:latin typeface="Arial" panose="020B0604020202020204" pitchFamily="34" charset="0"/>
                <a:cs typeface="Arial" panose="020B0604020202020204" pitchFamily="34" charset="0"/>
              </a:rPr>
              <a:t>Creating ‘director of learning’ roles, leading curriculum and assessment across a the whole group</a:t>
            </a:r>
          </a:p>
          <a:p>
            <a:endParaRPr lang="en-GB"/>
          </a:p>
          <a:p>
            <a:pPr lvl="0"/>
            <a:endParaRPr lang="en-GB"/>
          </a:p>
          <a:p>
            <a:endParaRPr lang="en-GB"/>
          </a:p>
        </p:txBody>
      </p:sp>
      <p:sp>
        <p:nvSpPr>
          <p:cNvPr id="5" name="Title 3"/>
          <p:cNvSpPr>
            <a:spLocks noGrp="1"/>
          </p:cNvSpPr>
          <p:nvPr>
            <p:ph type="title"/>
          </p:nvPr>
        </p:nvSpPr>
        <p:spPr>
          <a:xfrm>
            <a:off x="391431" y="1102648"/>
            <a:ext cx="8752570" cy="436910"/>
          </a:xfrm>
        </p:spPr>
        <p:txBody>
          <a:bodyPr anchor="t"/>
          <a:lstStyle/>
          <a:p>
            <a:pPr>
              <a:lnSpc>
                <a:spcPct val="100000"/>
              </a:lnSpc>
            </a:pPr>
            <a:r>
              <a:rPr lang="en-GB" sz="2800" spc="0">
                <a:solidFill>
                  <a:schemeClr val="tx2"/>
                </a:solidFill>
                <a:latin typeface="Arial" panose="020B0604020202020204" pitchFamily="34" charset="0"/>
                <a:cs typeface="Arial" panose="020B0604020202020204" pitchFamily="34" charset="0"/>
              </a:rPr>
              <a:t>Schools (and school groups) are doing some really interesting things around continuity of learning</a:t>
            </a:r>
          </a:p>
        </p:txBody>
      </p:sp>
    </p:spTree>
    <p:extLst>
      <p:ext uri="{BB962C8B-B14F-4D97-AF65-F5344CB8AC3E}">
        <p14:creationId xmlns:p14="http://schemas.microsoft.com/office/powerpoint/2010/main" val="278858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430" y="1099562"/>
            <a:ext cx="8861089" cy="436910"/>
          </a:xfrm>
        </p:spPr>
        <p:txBody>
          <a:bodyPr anchor="t"/>
          <a:lstStyle/>
          <a:p>
            <a:r>
              <a:rPr lang="en-GB" sz="2800" spc="0">
                <a:solidFill>
                  <a:schemeClr val="tx2"/>
                </a:solidFill>
                <a:latin typeface="Arial" panose="020B0604020202020204" pitchFamily="34" charset="0"/>
                <a:cs typeface="Arial" panose="020B0604020202020204" pitchFamily="34" charset="0"/>
              </a:rPr>
              <a:t>Now is a great time to be thinking about this</a:t>
            </a:r>
          </a:p>
        </p:txBody>
      </p:sp>
      <p:sp>
        <p:nvSpPr>
          <p:cNvPr id="2" name="AutoShape 2" descr="https://i.guim.co.uk/img/media/89f816d4ee40ca1586b53c43b8c707578580b739/560_1999_1960_1176/master/1960.jpg?w=300&amp;q=55&amp;auto=format&amp;usm=12&amp;fit=max&amp;s=5d157fb04861fb84e9d20aa0d27101b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2277481" y="3017273"/>
            <a:ext cx="1648412" cy="1015663"/>
          </a:xfrm>
          <a:prstGeom prst="rect">
            <a:avLst/>
          </a:prstGeom>
          <a:noFill/>
        </p:spPr>
        <p:txBody>
          <a:bodyPr wrap="square" rtlCol="0">
            <a:spAutoFit/>
          </a:bodyPr>
          <a:lstStyle/>
          <a:p>
            <a:r>
              <a:rPr lang="en-GB" sz="2000">
                <a:solidFill>
                  <a:schemeClr val="bg1"/>
                </a:solidFill>
                <a:cs typeface="Arial" panose="020B0604020202020204" pitchFamily="34" charset="0"/>
              </a:rPr>
              <a:t>29% academies &amp; free schools</a:t>
            </a:r>
          </a:p>
        </p:txBody>
      </p:sp>
      <p:sp>
        <p:nvSpPr>
          <p:cNvPr id="10" name="TextBox 9"/>
          <p:cNvSpPr txBox="1"/>
          <p:nvPr/>
        </p:nvSpPr>
        <p:spPr>
          <a:xfrm>
            <a:off x="973466" y="4005064"/>
            <a:ext cx="1664837" cy="1015663"/>
          </a:xfrm>
          <a:prstGeom prst="rect">
            <a:avLst/>
          </a:prstGeom>
          <a:noFill/>
        </p:spPr>
        <p:txBody>
          <a:bodyPr wrap="square" rtlCol="0">
            <a:spAutoFit/>
          </a:bodyPr>
          <a:lstStyle/>
          <a:p>
            <a:r>
              <a:rPr lang="en-GB" sz="2000">
                <a:solidFill>
                  <a:schemeClr val="bg1"/>
                </a:solidFill>
                <a:cs typeface="Arial" panose="020B0604020202020204" pitchFamily="34" charset="0"/>
              </a:rPr>
              <a:t>71% maintained schools</a:t>
            </a:r>
          </a:p>
        </p:txBody>
      </p:sp>
      <p:sp>
        <p:nvSpPr>
          <p:cNvPr id="12" name="TextBox 11"/>
          <p:cNvSpPr txBox="1"/>
          <p:nvPr/>
        </p:nvSpPr>
        <p:spPr>
          <a:xfrm>
            <a:off x="6299700" y="2863384"/>
            <a:ext cx="1582587" cy="1323439"/>
          </a:xfrm>
          <a:prstGeom prst="rect">
            <a:avLst/>
          </a:prstGeom>
          <a:noFill/>
        </p:spPr>
        <p:txBody>
          <a:bodyPr wrap="square" rtlCol="0">
            <a:spAutoFit/>
          </a:bodyPr>
          <a:lstStyle/>
          <a:p>
            <a:r>
              <a:rPr lang="en-GB" sz="2000">
                <a:solidFill>
                  <a:schemeClr val="bg1"/>
                </a:solidFill>
                <a:cs typeface="Arial" panose="020B0604020202020204" pitchFamily="34" charset="0"/>
              </a:rPr>
              <a:t>28% of academies are standalone</a:t>
            </a:r>
          </a:p>
        </p:txBody>
      </p:sp>
      <p:sp>
        <p:nvSpPr>
          <p:cNvPr id="13" name="TextBox 12"/>
          <p:cNvSpPr txBox="1"/>
          <p:nvPr/>
        </p:nvSpPr>
        <p:spPr>
          <a:xfrm>
            <a:off x="4851834" y="3933056"/>
            <a:ext cx="1502817" cy="1015663"/>
          </a:xfrm>
          <a:prstGeom prst="rect">
            <a:avLst/>
          </a:prstGeom>
          <a:noFill/>
        </p:spPr>
        <p:txBody>
          <a:bodyPr wrap="square" rtlCol="0">
            <a:spAutoFit/>
          </a:bodyPr>
          <a:lstStyle/>
          <a:p>
            <a:r>
              <a:rPr lang="en-GB" sz="2000">
                <a:solidFill>
                  <a:schemeClr val="bg1"/>
                </a:solidFill>
                <a:cs typeface="Arial" panose="020B0604020202020204" pitchFamily="34" charset="0"/>
              </a:rPr>
              <a:t>72% of academies are in MATs</a:t>
            </a:r>
          </a:p>
        </p:txBody>
      </p:sp>
      <p:sp>
        <p:nvSpPr>
          <p:cNvPr id="6" name="TextBox 5"/>
          <p:cNvSpPr txBox="1"/>
          <p:nvPr/>
        </p:nvSpPr>
        <p:spPr>
          <a:xfrm>
            <a:off x="368300" y="2029482"/>
            <a:ext cx="7017921" cy="2800767"/>
          </a:xfrm>
          <a:prstGeom prst="rect">
            <a:avLst/>
          </a:prstGeom>
          <a:noFill/>
        </p:spPr>
        <p:txBody>
          <a:bodyPr wrap="square" rtlCol="0">
            <a:spAutoFit/>
          </a:bodyPr>
          <a:lstStyle/>
          <a:p>
            <a:r>
              <a:rPr lang="en-GB" sz="2400">
                <a:solidFill>
                  <a:schemeClr val="accent6"/>
                </a:solidFill>
                <a:latin typeface="Arial" panose="020B0604020202020204" pitchFamily="34" charset="0"/>
                <a:cs typeface="Arial" panose="020B0604020202020204" pitchFamily="34" charset="0"/>
              </a:rPr>
              <a:t>7060 (35%)</a:t>
            </a:r>
            <a:r>
              <a:rPr lang="en-GB" sz="2400">
                <a:latin typeface="Arial" panose="020B0604020202020204" pitchFamily="34" charset="0"/>
                <a:cs typeface="Arial" panose="020B0604020202020204" pitchFamily="34" charset="0"/>
              </a:rPr>
              <a:t> schools are academies (teaching </a:t>
            </a:r>
            <a:r>
              <a:rPr lang="en-GB" sz="2400">
                <a:solidFill>
                  <a:schemeClr val="accent6"/>
                </a:solidFill>
                <a:latin typeface="Arial" panose="020B0604020202020204" pitchFamily="34" charset="0"/>
                <a:cs typeface="Arial" panose="020B0604020202020204" pitchFamily="34" charset="0"/>
              </a:rPr>
              <a:t>47% </a:t>
            </a:r>
            <a:r>
              <a:rPr lang="en-GB" sz="2400">
                <a:latin typeface="Arial" panose="020B0604020202020204" pitchFamily="34" charset="0"/>
                <a:cs typeface="Arial" panose="020B0604020202020204" pitchFamily="34" charset="0"/>
              </a:rPr>
              <a:t>of pupils)</a:t>
            </a:r>
          </a:p>
          <a:p>
            <a:endParaRPr lang="en-GB" sz="2400">
              <a:latin typeface="Arial" panose="020B0604020202020204" pitchFamily="34" charset="0"/>
              <a:cs typeface="Arial" panose="020B0604020202020204" pitchFamily="34" charset="0"/>
            </a:endParaRPr>
          </a:p>
          <a:p>
            <a:r>
              <a:rPr lang="en-GB" sz="2400">
                <a:solidFill>
                  <a:schemeClr val="accent6"/>
                </a:solidFill>
                <a:latin typeface="Arial" panose="020B0604020202020204" pitchFamily="34" charset="0"/>
                <a:cs typeface="Arial" panose="020B0604020202020204" pitchFamily="34" charset="0"/>
              </a:rPr>
              <a:t>5399 (77%) </a:t>
            </a:r>
            <a:r>
              <a:rPr lang="en-GB" sz="2400">
                <a:latin typeface="Arial" panose="020B0604020202020204" pitchFamily="34" charset="0"/>
                <a:cs typeface="Arial" panose="020B0604020202020204" pitchFamily="34" charset="0"/>
              </a:rPr>
              <a:t>academies are in trusts that include more than one school</a:t>
            </a:r>
          </a:p>
          <a:p>
            <a:endParaRPr lang="en-GB"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502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705110" y="2334014"/>
            <a:ext cx="2864734" cy="923330"/>
          </a:xfrm>
          <a:prstGeom prst="rect">
            <a:avLst/>
          </a:prstGeom>
        </p:spPr>
        <p:txBody>
          <a:bodyPr wrap="square">
            <a:spAutoFit/>
          </a:bodyPr>
          <a:lstStyle/>
          <a:p>
            <a:r>
              <a:rPr lang="en-GB" sz="5400" b="1"/>
              <a:t>The End </a:t>
            </a:r>
            <a:r>
              <a:rPr lang="en-GB" sz="5400"/>
              <a:t> </a:t>
            </a:r>
          </a:p>
        </p:txBody>
      </p:sp>
    </p:spTree>
    <p:extLst>
      <p:ext uri="{BB962C8B-B14F-4D97-AF65-F5344CB8AC3E}">
        <p14:creationId xmlns:p14="http://schemas.microsoft.com/office/powerpoint/2010/main" val="218160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6" t="12813" r="62658" b="38130"/>
          <a:stretch/>
        </p:blipFill>
        <p:spPr>
          <a:xfrm>
            <a:off x="798652" y="1001245"/>
            <a:ext cx="7118432" cy="5332708"/>
          </a:xfrm>
          <a:prstGeom prst="rect">
            <a:avLst/>
          </a:prstGeom>
        </p:spPr>
      </p:pic>
      <p:sp>
        <p:nvSpPr>
          <p:cNvPr id="5" name="Rectangle 4"/>
          <p:cNvSpPr/>
          <p:nvPr/>
        </p:nvSpPr>
        <p:spPr>
          <a:xfrm>
            <a:off x="4566213" y="1523786"/>
            <a:ext cx="2864734" cy="3724096"/>
          </a:xfrm>
          <a:prstGeom prst="rect">
            <a:avLst/>
          </a:prstGeom>
        </p:spPr>
        <p:txBody>
          <a:bodyPr wrap="square">
            <a:spAutoFit/>
          </a:bodyPr>
          <a:lstStyle/>
          <a:p>
            <a:r>
              <a:rPr lang="en-GB" sz="3200" b="1"/>
              <a:t>Chapter 1</a:t>
            </a:r>
          </a:p>
          <a:p>
            <a:endParaRPr lang="en-GB" sz="1200" b="1"/>
          </a:p>
          <a:p>
            <a:r>
              <a:rPr lang="en-GB" sz="3200"/>
              <a:t>Reading for pleasure is important – but it diminishes as children get older </a:t>
            </a:r>
          </a:p>
        </p:txBody>
      </p:sp>
    </p:spTree>
    <p:extLst>
      <p:ext uri="{BB962C8B-B14F-4D97-AF65-F5344CB8AC3E}">
        <p14:creationId xmlns:p14="http://schemas.microsoft.com/office/powerpoint/2010/main" val="42259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Children who enjoy reading are better at it</a:t>
            </a:r>
          </a:p>
        </p:txBody>
      </p:sp>
      <p:sp>
        <p:nvSpPr>
          <p:cNvPr id="4" name="TextBox 3"/>
          <p:cNvSpPr txBox="1"/>
          <p:nvPr/>
        </p:nvSpPr>
        <p:spPr>
          <a:xfrm>
            <a:off x="467544" y="58853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National Literacy Trust survey of 42,406 pupils aged 8 to 18, 2016</a:t>
            </a:r>
          </a:p>
        </p:txBody>
      </p:sp>
      <p:pic>
        <p:nvPicPr>
          <p:cNvPr id="5" name="Picture 4"/>
          <p:cNvPicPr/>
          <p:nvPr/>
        </p:nvPicPr>
        <p:blipFill rotWithShape="1">
          <a:blip r:embed="rId3"/>
          <a:srcRect l="22405" t="29696" r="45076" b="38520"/>
          <a:stretch/>
        </p:blipFill>
        <p:spPr bwMode="auto">
          <a:xfrm>
            <a:off x="581025" y="1566069"/>
            <a:ext cx="7547200" cy="4148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203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The percentage of children who enjoy reading ‘very much or quite a lot’ is growing</a:t>
            </a:r>
          </a:p>
        </p:txBody>
      </p:sp>
      <p:pic>
        <p:nvPicPr>
          <p:cNvPr id="2" name="Picture 1"/>
          <p:cNvPicPr>
            <a:picLocks noChangeAspect="1"/>
          </p:cNvPicPr>
          <p:nvPr/>
        </p:nvPicPr>
        <p:blipFill rotWithShape="1">
          <a:blip r:embed="rId3"/>
          <a:srcRect l="25051" t="38821" r="43232" b="27599"/>
          <a:stretch/>
        </p:blipFill>
        <p:spPr>
          <a:xfrm>
            <a:off x="467543" y="2026921"/>
            <a:ext cx="6385839" cy="3803033"/>
          </a:xfrm>
          <a:prstGeom prst="rect">
            <a:avLst/>
          </a:prstGeom>
        </p:spPr>
      </p:pic>
      <p:sp>
        <p:nvSpPr>
          <p:cNvPr id="7" name="TextBox 6"/>
          <p:cNvSpPr txBox="1"/>
          <p:nvPr/>
        </p:nvSpPr>
        <p:spPr>
          <a:xfrm>
            <a:off x="467544" y="58853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National Literacy Trust survey of 42,406 pupils aged 8 to 18, 2016</a:t>
            </a:r>
          </a:p>
        </p:txBody>
      </p:sp>
    </p:spTree>
    <p:extLst>
      <p:ext uri="{BB962C8B-B14F-4D97-AF65-F5344CB8AC3E}">
        <p14:creationId xmlns:p14="http://schemas.microsoft.com/office/powerpoint/2010/main" val="19467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But children become much less enthusiastic about reading as they get older</a:t>
            </a:r>
          </a:p>
        </p:txBody>
      </p:sp>
      <p:sp>
        <p:nvSpPr>
          <p:cNvPr id="7" name="TextBox 6"/>
          <p:cNvSpPr txBox="1"/>
          <p:nvPr/>
        </p:nvSpPr>
        <p:spPr>
          <a:xfrm>
            <a:off x="467544" y="58853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National Literacy Trust survey of 42,406 pupils aged 8 to 18, 2016</a:t>
            </a:r>
          </a:p>
        </p:txBody>
      </p:sp>
      <p:pic>
        <p:nvPicPr>
          <p:cNvPr id="3" name="Picture 2"/>
          <p:cNvPicPr>
            <a:picLocks noChangeAspect="1"/>
          </p:cNvPicPr>
          <p:nvPr/>
        </p:nvPicPr>
        <p:blipFill rotWithShape="1">
          <a:blip r:embed="rId3"/>
          <a:srcRect l="24242" t="28407" r="30506" b="32267"/>
          <a:stretch/>
        </p:blipFill>
        <p:spPr>
          <a:xfrm>
            <a:off x="467544" y="2096653"/>
            <a:ext cx="7750434" cy="3788717"/>
          </a:xfrm>
          <a:prstGeom prst="rect">
            <a:avLst/>
          </a:prstGeom>
        </p:spPr>
      </p:pic>
    </p:spTree>
    <p:extLst>
      <p:ext uri="{BB962C8B-B14F-4D97-AF65-F5344CB8AC3E}">
        <p14:creationId xmlns:p14="http://schemas.microsoft.com/office/powerpoint/2010/main" val="19593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67544" y="1124744"/>
            <a:ext cx="8229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40000"/>
              </a:spcBef>
            </a:pPr>
            <a:r>
              <a:rPr lang="en-GB" altLang="en-US" sz="2800" b="1">
                <a:solidFill>
                  <a:schemeClr val="tx2"/>
                </a:solidFill>
              </a:rPr>
              <a:t>Boys experience a particularly steep decline in reading enjoyment</a:t>
            </a:r>
          </a:p>
        </p:txBody>
      </p:sp>
      <p:sp>
        <p:nvSpPr>
          <p:cNvPr id="7" name="TextBox 6"/>
          <p:cNvSpPr txBox="1"/>
          <p:nvPr/>
        </p:nvSpPr>
        <p:spPr>
          <a:xfrm>
            <a:off x="467544" y="5885371"/>
            <a:ext cx="852867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Source: National Literacy Trust survey of 42,406 pupils aged 8 to 18, 2016</a:t>
            </a:r>
          </a:p>
        </p:txBody>
      </p:sp>
      <p:pic>
        <p:nvPicPr>
          <p:cNvPr id="2" name="Picture 1"/>
          <p:cNvPicPr>
            <a:picLocks noChangeAspect="1"/>
          </p:cNvPicPr>
          <p:nvPr/>
        </p:nvPicPr>
        <p:blipFill rotWithShape="1">
          <a:blip r:embed="rId3"/>
          <a:srcRect l="24243" t="35230" r="30202" b="30472"/>
          <a:stretch/>
        </p:blipFill>
        <p:spPr>
          <a:xfrm>
            <a:off x="566280" y="2170544"/>
            <a:ext cx="8309389" cy="3519055"/>
          </a:xfrm>
          <a:prstGeom prst="rect">
            <a:avLst/>
          </a:prstGeom>
        </p:spPr>
      </p:pic>
    </p:spTree>
    <p:extLst>
      <p:ext uri="{BB962C8B-B14F-4D97-AF65-F5344CB8AC3E}">
        <p14:creationId xmlns:p14="http://schemas.microsoft.com/office/powerpoint/2010/main" val="3194464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False"/>
  <p:tag name="DELIMITERS" val="3.1"/>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664"/>
      </a:hlink>
      <a:folHlink>
        <a:srgbClr val="0026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3834</TotalTime>
  <Words>2740</Words>
  <Application>Microsoft Macintosh PowerPoint</Application>
  <PresentationFormat>On-screen Show (4:3)</PresentationFormat>
  <Paragraphs>365</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Cabin</vt:lpstr>
      <vt:lpstr>Calibri</vt:lpstr>
      <vt:lpstr>Wingdings</vt:lpstr>
      <vt:lpstr>Office Theme</vt:lpstr>
      <vt:lpstr>Maintaining momentum in literacy from primary to secondary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pretty good at pastoral transition, but not so great at academic transition</vt:lpstr>
      <vt:lpstr>What information do secondary schools receive about their incoming Year 7s? </vt:lpstr>
      <vt:lpstr>What do primary schools know about these children? </vt:lpstr>
      <vt:lpstr>Meaningful continuity of learning is challenging </vt:lpstr>
      <vt:lpstr>PowerPoint Presentation</vt:lpstr>
      <vt:lpstr>There are things we can do to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37</vt:lpstr>
      <vt:lpstr>Question 50</vt:lpstr>
      <vt:lpstr>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things we can do to help</vt:lpstr>
      <vt:lpstr>Schools (and school groups) are doing some really interesting things around continuity of learning</vt:lpstr>
      <vt:lpstr>Schools (and school groups) are doing some really interesting things around continuity of learning</vt:lpstr>
      <vt:lpstr>Schools (and school groups) are doing some really interesting things around continuity of learning</vt:lpstr>
      <vt:lpstr>Now is a great time to be thinking about this</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Geoff Barton</cp:lastModifiedBy>
  <cp:revision>306</cp:revision>
  <cp:lastPrinted>2017-04-25T10:43:37Z</cp:lastPrinted>
  <dcterms:created xsi:type="dcterms:W3CDTF">2012-08-03T13:45:16Z</dcterms:created>
  <dcterms:modified xsi:type="dcterms:W3CDTF">2018-03-21T04:28:47Z</dcterms:modified>
</cp:coreProperties>
</file>