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492" r:id="rId2"/>
    <p:sldId id="307" r:id="rId3"/>
    <p:sldId id="323" r:id="rId4"/>
    <p:sldId id="361" r:id="rId5"/>
    <p:sldId id="322" r:id="rId6"/>
    <p:sldId id="354" r:id="rId7"/>
    <p:sldId id="497" r:id="rId8"/>
    <p:sldId id="356" r:id="rId9"/>
    <p:sldId id="357" r:id="rId10"/>
    <p:sldId id="364" r:id="rId11"/>
    <p:sldId id="359" r:id="rId12"/>
    <p:sldId id="358" r:id="rId13"/>
    <p:sldId id="363" r:id="rId14"/>
    <p:sldId id="369" r:id="rId15"/>
    <p:sldId id="448" r:id="rId16"/>
    <p:sldId id="370" r:id="rId17"/>
    <p:sldId id="374" r:id="rId18"/>
    <p:sldId id="372" r:id="rId19"/>
    <p:sldId id="449" r:id="rId20"/>
    <p:sldId id="368" r:id="rId21"/>
    <p:sldId id="451" r:id="rId22"/>
    <p:sldId id="453" r:id="rId23"/>
    <p:sldId id="494" r:id="rId24"/>
    <p:sldId id="495" r:id="rId25"/>
    <p:sldId id="496" r:id="rId26"/>
    <p:sldId id="493" r:id="rId27"/>
    <p:sldId id="4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4"/>
    <p:restoredTop sz="93729"/>
  </p:normalViewPr>
  <p:slideViewPr>
    <p:cSldViewPr snapToGrid="0" snapToObjects="1">
      <p:cViewPr varScale="1">
        <p:scale>
          <a:sx n="65" d="100"/>
          <a:sy n="65" d="100"/>
        </p:scale>
        <p:origin x="224" y="7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0222E-E09A-5445-9308-CB3882572D92}" type="datetimeFigureOut">
              <a:rPr lang="en-US" smtClean="0"/>
              <a:t>7/5/17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91C6A-DCBF-4946-8CCC-B2970FB00560}" type="slidenum">
              <a:rPr lang="en-US" smtClean="0"/>
              <a:t>‹#›</a:t>
            </a:fld>
            <a:endParaRPr lang="en-US"/>
          </a:p>
        </p:txBody>
      </p:sp>
    </p:spTree>
    <p:extLst>
      <p:ext uri="{BB962C8B-B14F-4D97-AF65-F5344CB8AC3E}">
        <p14:creationId xmlns:p14="http://schemas.microsoft.com/office/powerpoint/2010/main" val="73075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6</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8</a:t>
            </a:fld>
            <a:endParaRPr lang="en-US"/>
          </a:p>
        </p:txBody>
      </p:sp>
      <p:sp>
        <p:nvSpPr>
          <p:cNvPr id="4505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12</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23</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192170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24</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1329908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9C3757-30D9-8D43-A406-0A6C04B7B436}" type="datetimeFigureOut">
              <a:rPr lang="en-US" smtClean="0"/>
              <a:t>7/5/17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206144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C3757-30D9-8D43-A406-0A6C04B7B436}" type="datetimeFigureOut">
              <a:rPr lang="en-US" smtClean="0"/>
              <a:t>7/5/17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50165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C3757-30D9-8D43-A406-0A6C04B7B436}" type="datetimeFigureOut">
              <a:rPr lang="en-US" smtClean="0"/>
              <a:t>7/5/17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30275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C3757-30D9-8D43-A406-0A6C04B7B436}" type="datetimeFigureOut">
              <a:rPr lang="en-US" smtClean="0"/>
              <a:t>7/5/17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130218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C3757-30D9-8D43-A406-0A6C04B7B436}" type="datetimeFigureOut">
              <a:rPr lang="en-US" smtClean="0"/>
              <a:t>7/5/17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81776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9C3757-30D9-8D43-A406-0A6C04B7B436}" type="datetimeFigureOut">
              <a:rPr lang="en-US" smtClean="0"/>
              <a:t>7/5/17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32733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9C3757-30D9-8D43-A406-0A6C04B7B436}" type="datetimeFigureOut">
              <a:rPr lang="en-US" smtClean="0"/>
              <a:t>7/5/17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180182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9C3757-30D9-8D43-A406-0A6C04B7B436}" type="datetimeFigureOut">
              <a:rPr lang="en-US" smtClean="0"/>
              <a:t>7/5/17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161724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C3757-30D9-8D43-A406-0A6C04B7B436}" type="datetimeFigureOut">
              <a:rPr lang="en-US" smtClean="0"/>
              <a:t>7/5/17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36967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C3757-30D9-8D43-A406-0A6C04B7B436}" type="datetimeFigureOut">
              <a:rPr lang="en-US" smtClean="0"/>
              <a:t>7/5/17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44854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C3757-30D9-8D43-A406-0A6C04B7B436}" type="datetimeFigureOut">
              <a:rPr lang="en-US" smtClean="0"/>
              <a:t>7/5/17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E0EFE-C268-5741-BE7F-28CA0FF250F5}" type="slidenum">
              <a:rPr lang="en-US" smtClean="0"/>
              <a:t>‹#›</a:t>
            </a:fld>
            <a:endParaRPr lang="en-US"/>
          </a:p>
        </p:txBody>
      </p:sp>
    </p:spTree>
    <p:extLst>
      <p:ext uri="{BB962C8B-B14F-4D97-AF65-F5344CB8AC3E}">
        <p14:creationId xmlns:p14="http://schemas.microsoft.com/office/powerpoint/2010/main" val="985927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8437">
              <a:srgbClr val="032363"/>
            </a:gs>
            <a:gs pos="96875">
              <a:srgbClr val="062565"/>
            </a:gs>
            <a:gs pos="93750">
              <a:srgbClr val="0B2A69"/>
            </a:gs>
            <a:gs pos="87500">
              <a:srgbClr val="163471"/>
            </a:gs>
            <a:gs pos="71000">
              <a:srgbClr val="2B4881"/>
            </a:gs>
            <a:gs pos="34000">
              <a:srgbClr val="5670A2"/>
            </a:gs>
            <a:gs pos="0">
              <a:schemeClr val="accent1">
                <a:lumMod val="45000"/>
                <a:lumOff val="55000"/>
              </a:schemeClr>
            </a:gs>
            <a:gs pos="100000">
              <a:srgbClr val="002060"/>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C3757-30D9-8D43-A406-0A6C04B7B436}" type="datetimeFigureOut">
              <a:rPr lang="en-US" smtClean="0"/>
              <a:t>7/5/17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E0EFE-C268-5741-BE7F-28CA0FF250F5}" type="slidenum">
              <a:rPr lang="en-US" smtClean="0"/>
              <a:t>‹#›</a:t>
            </a:fld>
            <a:endParaRPr lang="en-US"/>
          </a:p>
        </p:txBody>
      </p:sp>
    </p:spTree>
    <p:extLst>
      <p:ext uri="{BB962C8B-B14F-4D97-AF65-F5344CB8AC3E}">
        <p14:creationId xmlns:p14="http://schemas.microsoft.com/office/powerpoint/2010/main" val="157794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eoffbarton.co.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eoffbarton.co.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eoffbarton.co.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7175" y="1366309"/>
            <a:ext cx="12558713" cy="2387600"/>
          </a:xfrm>
        </p:spPr>
        <p:txBody>
          <a:bodyPr>
            <a:normAutofit fontScale="90000"/>
          </a:bodyPr>
          <a:lstStyle/>
          <a:p>
            <a:pPr>
              <a:lnSpc>
                <a:spcPct val="150000"/>
              </a:lnSpc>
            </a:pPr>
            <a:r>
              <a:rPr lang="en-US" sz="5400" dirty="0" smtClean="0"/>
              <a:t>Leadership in English, </a:t>
            </a:r>
            <a:r>
              <a:rPr lang="en-US" sz="5400" dirty="0" err="1" smtClean="0"/>
              <a:t>Maths</a:t>
            </a:r>
            <a:r>
              <a:rPr lang="en-US" sz="5400" dirty="0" smtClean="0"/>
              <a:t> &amp; Science:</a:t>
            </a:r>
            <a:r>
              <a:rPr lang="en-US" sz="5400" dirty="0" smtClean="0"/>
              <a:t/>
            </a:r>
            <a:br>
              <a:rPr lang="en-US" sz="5400" dirty="0" smtClean="0"/>
            </a:br>
            <a:r>
              <a:rPr lang="en-US" sz="5400" dirty="0" smtClean="0"/>
              <a:t>Why, How, Who?</a:t>
            </a:r>
            <a:endParaRPr lang="en-US" sz="5400" dirty="0"/>
          </a:p>
        </p:txBody>
      </p:sp>
      <p:sp>
        <p:nvSpPr>
          <p:cNvPr id="3" name="Subtitle 2"/>
          <p:cNvSpPr>
            <a:spLocks noGrp="1"/>
          </p:cNvSpPr>
          <p:nvPr>
            <p:ph type="subTitle" idx="1"/>
          </p:nvPr>
        </p:nvSpPr>
        <p:spPr>
          <a:xfrm>
            <a:off x="1524000" y="4299951"/>
            <a:ext cx="9144000" cy="1655762"/>
          </a:xfrm>
        </p:spPr>
        <p:txBody>
          <a:bodyPr/>
          <a:lstStyle/>
          <a:p>
            <a:r>
              <a:rPr lang="en-US" dirty="0" smtClean="0">
                <a:solidFill>
                  <a:srgbClr val="002060"/>
                </a:solidFill>
              </a:rPr>
              <a:t>Geoff Barton, General Secretary</a:t>
            </a:r>
          </a:p>
          <a:p>
            <a:r>
              <a:rPr lang="en-US" dirty="0" smtClean="0">
                <a:solidFill>
                  <a:srgbClr val="002060"/>
                </a:solidFill>
              </a:rPr>
              <a:t>Association of School &amp; College Leaders</a:t>
            </a:r>
          </a:p>
          <a:p>
            <a:fld id="{51209F7C-6CA2-E143-B981-517ECD40C736}" type="datetime2">
              <a:rPr lang="en-GB" smtClean="0">
                <a:solidFill>
                  <a:srgbClr val="002060"/>
                </a:solidFill>
              </a:rPr>
              <a:t>Wednesday, 5 July 2017</a:t>
            </a:fld>
            <a:r>
              <a:rPr lang="en-US" dirty="0" smtClean="0"/>
              <a:t> </a:t>
            </a:r>
            <a:endParaRPr lang="en-US" dirty="0"/>
          </a:p>
        </p:txBody>
      </p:sp>
      <p:cxnSp>
        <p:nvCxnSpPr>
          <p:cNvPr id="7" name="Straight Connector 6"/>
          <p:cNvCxnSpPr/>
          <p:nvPr/>
        </p:nvCxnSpPr>
        <p:spPr>
          <a:xfrm>
            <a:off x="2760133" y="2844800"/>
            <a:ext cx="6671734" cy="338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00915" y="2555646"/>
            <a:ext cx="10701338" cy="0"/>
          </a:xfrm>
          <a:prstGeom prst="line">
            <a:avLst/>
          </a:prstGeom>
          <a:ln>
            <a:solidFill>
              <a:srgbClr val="003297"/>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7565" y="6301409"/>
            <a:ext cx="11449878" cy="461665"/>
          </a:xfrm>
          <a:prstGeom prst="rect">
            <a:avLst/>
          </a:prstGeom>
          <a:noFill/>
        </p:spPr>
        <p:txBody>
          <a:bodyPr wrap="square" rtlCol="0">
            <a:spAutoFit/>
          </a:bodyPr>
          <a:lstStyle/>
          <a:p>
            <a:pPr algn="ctr"/>
            <a:r>
              <a:rPr lang="en-US" sz="2400" dirty="0" smtClean="0">
                <a:solidFill>
                  <a:srgbClr val="002060"/>
                </a:solidFill>
              </a:rPr>
              <a:t>Download this presentation at </a:t>
            </a:r>
            <a:r>
              <a:rPr lang="en-US" sz="2400" dirty="0" smtClean="0">
                <a:solidFill>
                  <a:srgbClr val="002060"/>
                </a:solidFill>
                <a:hlinkClick r:id="rId2"/>
              </a:rPr>
              <a:t>www.geoffbarton.co.uk</a:t>
            </a:r>
            <a:r>
              <a:rPr lang="en-US" sz="2400" dirty="0" smtClean="0">
                <a:solidFill>
                  <a:srgbClr val="002060"/>
                </a:solidFill>
              </a:rPr>
              <a:t> (Teacher Resources, number 152)</a:t>
            </a:r>
            <a:endParaRPr lang="en-US" sz="2400" dirty="0">
              <a:solidFill>
                <a:srgbClr val="002060"/>
              </a:solidFill>
            </a:endParaRPr>
          </a:p>
        </p:txBody>
      </p:sp>
    </p:spTree>
    <p:extLst>
      <p:ext uri="{BB962C8B-B14F-4D97-AF65-F5344CB8AC3E}">
        <p14:creationId xmlns:p14="http://schemas.microsoft.com/office/powerpoint/2010/main" val="2006440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810427" y="1509418"/>
            <a:ext cx="4411335" cy="3046988"/>
          </a:xfrm>
          <a:prstGeom prst="rect">
            <a:avLst/>
          </a:prstGeom>
          <a:noFill/>
        </p:spPr>
        <p:txBody>
          <a:bodyPr wrap="square" rtlCol="0">
            <a:spAutoFit/>
          </a:bodyPr>
          <a:lstStyle/>
          <a:p>
            <a:r>
              <a:rPr lang="en-GB" sz="4800" dirty="0">
                <a:solidFill>
                  <a:srgbClr val="000000"/>
                </a:solidFill>
              </a:rPr>
              <a:t>Whilst the </a:t>
            </a:r>
            <a:r>
              <a:rPr lang="en-GB" sz="4800" b="1" dirty="0">
                <a:solidFill>
                  <a:srgbClr val="000000"/>
                </a:solidFill>
              </a:rPr>
              <a:t>word rich </a:t>
            </a:r>
            <a:r>
              <a:rPr lang="en-GB" sz="4800" dirty="0">
                <a:solidFill>
                  <a:srgbClr val="000000"/>
                </a:solidFill>
              </a:rPr>
              <a:t>get richer, the </a:t>
            </a:r>
            <a:r>
              <a:rPr lang="en-GB" sz="4800" b="1" dirty="0">
                <a:solidFill>
                  <a:srgbClr val="000000"/>
                </a:solidFill>
              </a:rPr>
              <a:t>word poor</a:t>
            </a:r>
            <a:r>
              <a:rPr lang="en-GB" sz="4800" dirty="0">
                <a:solidFill>
                  <a:srgbClr val="000000"/>
                </a:solidFill>
              </a:rPr>
              <a:t> get poorer</a:t>
            </a:r>
            <a:endParaRPr lang="en-US" sz="4800" dirty="0"/>
          </a:p>
        </p:txBody>
      </p:sp>
      <p:pic>
        <p:nvPicPr>
          <p:cNvPr id="3" name="Picture 2"/>
          <p:cNvPicPr>
            <a:picLocks noChangeAspect="1"/>
          </p:cNvPicPr>
          <p:nvPr/>
        </p:nvPicPr>
        <p:blipFill>
          <a:blip r:embed="rId2"/>
          <a:stretch>
            <a:fillRect/>
          </a:stretch>
        </p:blipFill>
        <p:spPr>
          <a:xfrm rot="20501903">
            <a:off x="2996750" y="1676400"/>
            <a:ext cx="2324100" cy="34925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39148" y="258417"/>
            <a:ext cx="786357" cy="923330"/>
          </a:xfrm>
          <a:prstGeom prst="rect">
            <a:avLst/>
          </a:prstGeom>
          <a:noFill/>
        </p:spPr>
        <p:txBody>
          <a:bodyPr wrap="square" rtlCol="0">
            <a:spAutoFit/>
          </a:bodyPr>
          <a:lstStyle/>
          <a:p>
            <a:r>
              <a:rPr lang="en-US" sz="5400" dirty="0"/>
              <a:t>3</a:t>
            </a:r>
            <a:endParaRPr lang="en-US" sz="5400" dirty="0"/>
          </a:p>
        </p:txBody>
      </p:sp>
    </p:spTree>
    <p:extLst>
      <p:ext uri="{BB962C8B-B14F-4D97-AF65-F5344CB8AC3E}">
        <p14:creationId xmlns:p14="http://schemas.microsoft.com/office/powerpoint/2010/main" val="24684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10208119" cy="6858000"/>
          </a:xfrm>
          <a:prstGeom prst="rect">
            <a:avLst/>
          </a:prstGeom>
        </p:spPr>
      </p:pic>
    </p:spTree>
    <p:extLst>
      <p:ext uri="{BB962C8B-B14F-4D97-AF65-F5344CB8AC3E}">
        <p14:creationId xmlns:p14="http://schemas.microsoft.com/office/powerpoint/2010/main" val="1818023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839743" y="1219761"/>
            <a:ext cx="4797514" cy="4401205"/>
          </a:xfrm>
          <a:prstGeom prst="rect">
            <a:avLst/>
          </a:prstGeom>
          <a:noFill/>
        </p:spPr>
        <p:txBody>
          <a:bodyPr wrap="square" rtlCol="0">
            <a:spAutoFit/>
          </a:bodyPr>
          <a:lstStyle/>
          <a:p>
            <a:pPr algn="ctr"/>
            <a:r>
              <a:rPr lang="en-US" sz="4800" dirty="0"/>
              <a:t>“The </a:t>
            </a:r>
            <a:r>
              <a:rPr lang="en-US" sz="4800" dirty="0"/>
              <a:t>limits of my language mean the limits of my </a:t>
            </a:r>
            <a:r>
              <a:rPr lang="en-US" sz="4800" dirty="0"/>
              <a:t>world”</a:t>
            </a:r>
          </a:p>
          <a:p>
            <a:pPr algn="ctr"/>
            <a:endParaRPr lang="en-US" sz="4800" dirty="0"/>
          </a:p>
          <a:p>
            <a:pPr algn="ctr"/>
            <a:r>
              <a:rPr lang="en-US" sz="3600" dirty="0"/>
              <a:t>Ludwig Wittgenstein</a:t>
            </a:r>
          </a:p>
        </p:txBody>
      </p:sp>
      <p:pic>
        <p:nvPicPr>
          <p:cNvPr id="2" name="Picture 1"/>
          <p:cNvPicPr>
            <a:picLocks noChangeAspect="1"/>
          </p:cNvPicPr>
          <p:nvPr/>
        </p:nvPicPr>
        <p:blipFill>
          <a:blip r:embed="rId3"/>
          <a:stretch>
            <a:fillRect/>
          </a:stretch>
        </p:blipFill>
        <p:spPr>
          <a:xfrm>
            <a:off x="6523091" y="892536"/>
            <a:ext cx="3910577" cy="4994873"/>
          </a:xfrm>
          <a:prstGeom prst="rect">
            <a:avLst/>
          </a:prstGeom>
        </p:spPr>
      </p:pic>
    </p:spTree>
    <p:extLst>
      <p:ext uri="{BB962C8B-B14F-4D97-AF65-F5344CB8AC3E}">
        <p14:creationId xmlns:p14="http://schemas.microsoft.com/office/powerpoint/2010/main" val="747954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103160">
            <a:off x="686435" y="1406516"/>
            <a:ext cx="4179447" cy="4179447"/>
          </a:xfrm>
          <a:prstGeom prst="rect">
            <a:avLst/>
          </a:prstGeom>
        </p:spPr>
      </p:pic>
      <p:sp>
        <p:nvSpPr>
          <p:cNvPr id="3" name="TextBox 2"/>
          <p:cNvSpPr txBox="1">
            <a:spLocks noChangeArrowheads="1"/>
          </p:cNvSpPr>
          <p:nvPr/>
        </p:nvSpPr>
        <p:spPr bwMode="auto">
          <a:xfrm>
            <a:off x="5110618" y="437368"/>
            <a:ext cx="6803049" cy="6186309"/>
          </a:xfrm>
          <a:prstGeom prst="rect">
            <a:avLst/>
          </a:prstGeom>
          <a:noFill/>
          <a:ln w="9525">
            <a:noFill/>
            <a:miter lim="800000"/>
            <a:headEnd/>
            <a:tailEnd/>
          </a:ln>
        </p:spPr>
        <p:txBody>
          <a:bodyPr wrap="square">
            <a:prstTxWarp prst="textNoShape">
              <a:avLst/>
            </a:prstTxWarp>
            <a:spAutoFit/>
          </a:bodyPr>
          <a:lstStyle/>
          <a:p>
            <a:r>
              <a:rPr lang="en-US" sz="4400" dirty="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4400" dirty="0">
                <a:solidFill>
                  <a:srgbClr val="000000"/>
                </a:solidFill>
              </a:rPr>
              <a:t> </a:t>
            </a:r>
            <a:endParaRPr lang="en-US" sz="4400" dirty="0">
              <a:solidFill>
                <a:srgbClr val="000000"/>
              </a:solidFill>
              <a:latin typeface="Calibri" charset="0"/>
            </a:endParaRPr>
          </a:p>
        </p:txBody>
      </p:sp>
      <p:sp>
        <p:nvSpPr>
          <p:cNvPr id="5" name="TextBox 4"/>
          <p:cNvSpPr txBox="1"/>
          <p:nvPr/>
        </p:nvSpPr>
        <p:spPr>
          <a:xfrm>
            <a:off x="139148" y="258417"/>
            <a:ext cx="786357" cy="923330"/>
          </a:xfrm>
          <a:prstGeom prst="rect">
            <a:avLst/>
          </a:prstGeom>
          <a:noFill/>
        </p:spPr>
        <p:txBody>
          <a:bodyPr wrap="square" rtlCol="0">
            <a:spAutoFit/>
          </a:bodyPr>
          <a:lstStyle/>
          <a:p>
            <a:r>
              <a:rPr lang="en-US" sz="5400" dirty="0"/>
              <a:t>4</a:t>
            </a:r>
            <a:endParaRPr lang="en-US" sz="5400" dirty="0"/>
          </a:p>
        </p:txBody>
      </p:sp>
    </p:spTree>
    <p:extLst>
      <p:ext uri="{BB962C8B-B14F-4D97-AF65-F5344CB8AC3E}">
        <p14:creationId xmlns:p14="http://schemas.microsoft.com/office/powerpoint/2010/main" val="2555436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5-05-12 at 08.44.5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449431">
            <a:off x="2404801" y="1073233"/>
            <a:ext cx="3098843" cy="4757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724827" y="1189698"/>
            <a:ext cx="4411335" cy="4524315"/>
          </a:xfrm>
          <a:prstGeom prst="rect">
            <a:avLst/>
          </a:prstGeom>
          <a:noFill/>
        </p:spPr>
        <p:txBody>
          <a:bodyPr wrap="square" rtlCol="0">
            <a:spAutoFit/>
          </a:bodyPr>
          <a:lstStyle/>
          <a:p>
            <a:r>
              <a:rPr lang="en-US" sz="4800" i="1"/>
              <a:t>There can be as much value in the blink of an eye as in months of rational analysis.</a:t>
            </a:r>
            <a:endParaRPr lang="en-US" sz="4800" dirty="0"/>
          </a:p>
        </p:txBody>
      </p:sp>
      <p:sp>
        <p:nvSpPr>
          <p:cNvPr id="7" name="TextBox 6"/>
          <p:cNvSpPr txBox="1"/>
          <p:nvPr/>
        </p:nvSpPr>
        <p:spPr>
          <a:xfrm>
            <a:off x="139148" y="258417"/>
            <a:ext cx="786357" cy="923330"/>
          </a:xfrm>
          <a:prstGeom prst="rect">
            <a:avLst/>
          </a:prstGeom>
          <a:noFill/>
        </p:spPr>
        <p:txBody>
          <a:bodyPr wrap="square" rtlCol="0">
            <a:spAutoFit/>
          </a:bodyPr>
          <a:lstStyle/>
          <a:p>
            <a:r>
              <a:rPr lang="en-US" sz="5400" dirty="0"/>
              <a:t>5</a:t>
            </a:r>
            <a:endParaRPr lang="en-US" sz="5400" dirty="0"/>
          </a:p>
        </p:txBody>
      </p:sp>
    </p:spTree>
    <p:extLst>
      <p:ext uri="{BB962C8B-B14F-4D97-AF65-F5344CB8AC3E}">
        <p14:creationId xmlns:p14="http://schemas.microsoft.com/office/powerpoint/2010/main" val="33320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5-05-12 at 08.50.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707420">
            <a:off x="3484563" y="296863"/>
            <a:ext cx="5080000" cy="668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18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280060" y="496957"/>
            <a:ext cx="6348723" cy="6001643"/>
          </a:xfrm>
          <a:prstGeom prst="rect">
            <a:avLst/>
          </a:prstGeom>
          <a:noFill/>
        </p:spPr>
        <p:txBody>
          <a:bodyPr wrap="square" rtlCol="0">
            <a:spAutoFit/>
          </a:bodyPr>
          <a:lstStyle/>
          <a:p>
            <a:pPr marL="457200" indent="-457200">
              <a:buFont typeface="+mj-lt"/>
              <a:buAutoNum type="arabicPeriod"/>
            </a:pPr>
            <a:r>
              <a:rPr lang="en-US" sz="3200" b="1" dirty="0"/>
              <a:t> Content knowledge </a:t>
            </a:r>
            <a:r>
              <a:rPr lang="en-US" sz="3200" dirty="0"/>
              <a:t>(Strong evidence of impact on student outcomes) </a:t>
            </a:r>
          </a:p>
          <a:p>
            <a:pPr marL="457200" indent="-457200">
              <a:buFont typeface="+mj-lt"/>
              <a:buAutoNum type="arabicPeriod"/>
            </a:pPr>
            <a:r>
              <a:rPr lang="en-US" sz="3200" b="1" dirty="0"/>
              <a:t> Quality of instruction </a:t>
            </a:r>
            <a:r>
              <a:rPr lang="en-US" sz="3200" dirty="0"/>
              <a:t>(Strong evidence of impact on student outcomes) </a:t>
            </a:r>
          </a:p>
          <a:p>
            <a:pPr marL="457200" indent="-457200">
              <a:buFont typeface="+mj-lt"/>
              <a:buAutoNum type="arabicPeriod"/>
            </a:pPr>
            <a:r>
              <a:rPr lang="en-US" sz="3200" b="1" dirty="0"/>
              <a:t> Classroom climate </a:t>
            </a:r>
            <a:r>
              <a:rPr lang="en-US" sz="3200" dirty="0"/>
              <a:t>(Moderate evidence of impact on student outcomes) </a:t>
            </a:r>
          </a:p>
          <a:p>
            <a:pPr marL="457200" indent="-457200">
              <a:buFont typeface="+mj-lt"/>
              <a:buAutoNum type="arabicPeriod"/>
            </a:pPr>
            <a:r>
              <a:rPr lang="en-US" sz="3200" b="1" dirty="0"/>
              <a:t> Classroom management </a:t>
            </a:r>
            <a:r>
              <a:rPr lang="en-US" sz="3200" dirty="0"/>
              <a:t>(Moderate evidence of impact on student outcomes) </a:t>
            </a:r>
          </a:p>
        </p:txBody>
      </p:sp>
      <p:pic>
        <p:nvPicPr>
          <p:cNvPr id="4" name="Picture 3" descr="Screen Shot 2015-05-12 at 08.25.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169335">
            <a:off x="889781" y="782070"/>
            <a:ext cx="3684402" cy="5179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39148" y="258417"/>
            <a:ext cx="786357" cy="923330"/>
          </a:xfrm>
          <a:prstGeom prst="rect">
            <a:avLst/>
          </a:prstGeom>
          <a:noFill/>
        </p:spPr>
        <p:txBody>
          <a:bodyPr wrap="square" rtlCol="0">
            <a:spAutoFit/>
          </a:bodyPr>
          <a:lstStyle/>
          <a:p>
            <a:r>
              <a:rPr lang="en-US" sz="5400" dirty="0"/>
              <a:t>6</a:t>
            </a:r>
            <a:endParaRPr lang="en-US" sz="5400" dirty="0"/>
          </a:p>
        </p:txBody>
      </p:sp>
    </p:spTree>
    <p:extLst>
      <p:ext uri="{BB962C8B-B14F-4D97-AF65-F5344CB8AC3E}">
        <p14:creationId xmlns:p14="http://schemas.microsoft.com/office/powerpoint/2010/main" val="10006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90407">
            <a:off x="1786159" y="984335"/>
            <a:ext cx="3530579" cy="5431660"/>
          </a:xfrm>
          <a:prstGeom prst="rect">
            <a:avLst/>
          </a:prstGeom>
        </p:spPr>
      </p:pic>
      <p:sp>
        <p:nvSpPr>
          <p:cNvPr id="5" name="TextBox 4"/>
          <p:cNvSpPr txBox="1"/>
          <p:nvPr/>
        </p:nvSpPr>
        <p:spPr>
          <a:xfrm>
            <a:off x="6388494" y="542330"/>
            <a:ext cx="4665197" cy="6124754"/>
          </a:xfrm>
          <a:prstGeom prst="rect">
            <a:avLst/>
          </a:prstGeom>
          <a:noFill/>
        </p:spPr>
        <p:txBody>
          <a:bodyPr wrap="square" rtlCol="0">
            <a:spAutoFit/>
          </a:bodyPr>
          <a:lstStyle/>
          <a:p>
            <a:pPr marL="457200" indent="-457200">
              <a:buFont typeface="+mj-lt"/>
              <a:buAutoNum type="arabicPeriod"/>
            </a:pPr>
            <a:r>
              <a:rPr lang="en-GB" sz="2800" dirty="0"/>
              <a:t>All </a:t>
            </a:r>
            <a:r>
              <a:rPr lang="en-GB" sz="2800" dirty="0"/>
              <a:t>change is making people behave </a:t>
            </a:r>
            <a:r>
              <a:rPr lang="en-GB" sz="2800" dirty="0"/>
              <a:t>differently</a:t>
            </a:r>
            <a:endParaRPr lang="en-GB" sz="2800" dirty="0"/>
          </a:p>
          <a:p>
            <a:pPr marL="457200" indent="-457200">
              <a:buFont typeface="+mj-lt"/>
              <a:buAutoNum type="arabicPeriod"/>
            </a:pPr>
            <a:r>
              <a:rPr lang="en-GB" sz="2800" dirty="0"/>
              <a:t>What looks like resistance can be lack of </a:t>
            </a:r>
            <a:r>
              <a:rPr lang="en-GB" sz="2800" dirty="0"/>
              <a:t>clarity</a:t>
            </a:r>
            <a:endParaRPr lang="en-GB" sz="2800" dirty="0"/>
          </a:p>
          <a:p>
            <a:pPr marL="457200" indent="-457200">
              <a:buFont typeface="+mj-lt"/>
              <a:buAutoNum type="arabicPeriod"/>
            </a:pPr>
            <a:r>
              <a:rPr lang="en-GB" sz="2800" dirty="0"/>
              <a:t>I</a:t>
            </a:r>
            <a:r>
              <a:rPr lang="en-GB" sz="2800" dirty="0"/>
              <a:t>mportance </a:t>
            </a:r>
            <a:r>
              <a:rPr lang="en-GB" sz="2800" dirty="0"/>
              <a:t>of “bright spots</a:t>
            </a:r>
            <a:r>
              <a:rPr lang="en-GB" sz="2800" dirty="0"/>
              <a:t>” - </a:t>
            </a:r>
            <a:r>
              <a:rPr lang="en-GB" sz="2800" dirty="0"/>
              <a:t>showcasing positive examples</a:t>
            </a:r>
          </a:p>
          <a:p>
            <a:pPr marL="457200" indent="-457200">
              <a:buFont typeface="+mj-lt"/>
              <a:buAutoNum type="arabicPeriod"/>
            </a:pPr>
            <a:r>
              <a:rPr lang="en-GB" sz="2800" dirty="0"/>
              <a:t>Big problems are often solved with a sequence of small solutions</a:t>
            </a:r>
          </a:p>
          <a:p>
            <a:pPr marL="457200" indent="-457200">
              <a:buFont typeface="+mj-lt"/>
              <a:buAutoNum type="arabicPeriod"/>
            </a:pPr>
            <a:r>
              <a:rPr lang="en-GB" sz="2800" dirty="0"/>
              <a:t>Intrinsic motivation: </a:t>
            </a:r>
            <a:r>
              <a:rPr lang="en-GB" sz="2800" dirty="0"/>
              <a:t>m</a:t>
            </a:r>
            <a:r>
              <a:rPr lang="en-GB" sz="2800" dirty="0"/>
              <a:t>ake first </a:t>
            </a:r>
            <a:r>
              <a:rPr lang="en-GB" sz="2800" dirty="0" smtClean="0"/>
              <a:t>graders </a:t>
            </a:r>
            <a:r>
              <a:rPr lang="en-GB" sz="2800" dirty="0"/>
              <a:t>aspire to be </a:t>
            </a:r>
            <a:r>
              <a:rPr lang="en-GB" sz="2800" dirty="0"/>
              <a:t>third graders</a:t>
            </a:r>
            <a:endParaRPr lang="en-GB" sz="2800" dirty="0"/>
          </a:p>
          <a:p>
            <a:endParaRPr lang="en-GB" sz="2800" dirty="0"/>
          </a:p>
        </p:txBody>
      </p:sp>
      <p:sp>
        <p:nvSpPr>
          <p:cNvPr id="6" name="TextBox 5"/>
          <p:cNvSpPr txBox="1"/>
          <p:nvPr/>
        </p:nvSpPr>
        <p:spPr>
          <a:xfrm>
            <a:off x="139148" y="258417"/>
            <a:ext cx="786357" cy="923330"/>
          </a:xfrm>
          <a:prstGeom prst="rect">
            <a:avLst/>
          </a:prstGeom>
          <a:noFill/>
        </p:spPr>
        <p:txBody>
          <a:bodyPr wrap="square" rtlCol="0">
            <a:spAutoFit/>
          </a:bodyPr>
          <a:lstStyle/>
          <a:p>
            <a:r>
              <a:rPr lang="en-US" sz="5400" dirty="0"/>
              <a:t>7</a:t>
            </a:r>
            <a:endParaRPr lang="en-US" sz="5400" dirty="0"/>
          </a:p>
        </p:txBody>
      </p:sp>
    </p:spTree>
    <p:extLst>
      <p:ext uri="{BB962C8B-B14F-4D97-AF65-F5344CB8AC3E}">
        <p14:creationId xmlns:p14="http://schemas.microsoft.com/office/powerpoint/2010/main" val="367913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569636" y="1920690"/>
            <a:ext cx="5253789" cy="2308324"/>
          </a:xfrm>
          <a:prstGeom prst="rect">
            <a:avLst/>
          </a:prstGeom>
          <a:noFill/>
        </p:spPr>
        <p:txBody>
          <a:bodyPr wrap="square" rtlCol="0">
            <a:spAutoFit/>
          </a:bodyPr>
          <a:lstStyle/>
          <a:p>
            <a:r>
              <a:rPr lang="en-GB" sz="4800" dirty="0" smtClean="0">
                <a:solidFill>
                  <a:srgbClr val="000000"/>
                </a:solidFill>
              </a:rPr>
              <a:t>‘Better </a:t>
            </a:r>
            <a:r>
              <a:rPr lang="en-GB" sz="4800" dirty="0">
                <a:solidFill>
                  <a:srgbClr val="000000"/>
                </a:solidFill>
              </a:rPr>
              <a:t>leaders produce better </a:t>
            </a:r>
            <a:r>
              <a:rPr lang="en-GB" sz="4800" dirty="0" smtClean="0">
                <a:solidFill>
                  <a:srgbClr val="000000"/>
                </a:solidFill>
              </a:rPr>
              <a:t>teachers’</a:t>
            </a:r>
            <a:endParaRPr lang="en-US" sz="4800" dirty="0"/>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5933" y="847110"/>
            <a:ext cx="3343275" cy="489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39148" y="258417"/>
            <a:ext cx="786357" cy="923330"/>
          </a:xfrm>
          <a:prstGeom prst="rect">
            <a:avLst/>
          </a:prstGeom>
          <a:noFill/>
        </p:spPr>
        <p:txBody>
          <a:bodyPr wrap="square" rtlCol="0">
            <a:spAutoFit/>
          </a:bodyPr>
          <a:lstStyle/>
          <a:p>
            <a:r>
              <a:rPr lang="en-US" sz="5400" dirty="0"/>
              <a:t>8</a:t>
            </a:r>
            <a:endParaRPr lang="en-US" sz="5400" dirty="0"/>
          </a:p>
        </p:txBody>
      </p:sp>
    </p:spTree>
    <p:extLst>
      <p:ext uri="{BB962C8B-B14F-4D97-AF65-F5344CB8AC3E}">
        <p14:creationId xmlns:p14="http://schemas.microsoft.com/office/powerpoint/2010/main" val="2869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5-11-10 at 08.34.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71" y="0"/>
            <a:ext cx="6955797" cy="6858000"/>
          </a:xfrm>
          <a:prstGeom prst="rect">
            <a:avLst/>
          </a:prstGeom>
        </p:spPr>
      </p:pic>
    </p:spTree>
    <p:extLst>
      <p:ext uri="{BB962C8B-B14F-4D97-AF65-F5344CB8AC3E}">
        <p14:creationId xmlns:p14="http://schemas.microsoft.com/office/powerpoint/2010/main" val="11808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885029" y="2508862"/>
            <a:ext cx="6316132" cy="1323439"/>
          </a:xfrm>
          <a:prstGeom prst="rect">
            <a:avLst/>
          </a:prstGeom>
          <a:noFill/>
        </p:spPr>
        <p:txBody>
          <a:bodyPr wrap="square" rtlCol="0">
            <a:spAutoFit/>
          </a:bodyPr>
          <a:lstStyle/>
          <a:p>
            <a:pPr algn="ctr"/>
            <a:r>
              <a:rPr lang="en-US" sz="8000" dirty="0" smtClean="0"/>
              <a:t>?</a:t>
            </a:r>
            <a:endParaRPr lang="en-US" sz="8000" dirty="0"/>
          </a:p>
        </p:txBody>
      </p:sp>
      <p:pic>
        <p:nvPicPr>
          <p:cNvPr id="2" name="Picture 1"/>
          <p:cNvPicPr>
            <a:picLocks noChangeAspect="1"/>
          </p:cNvPicPr>
          <p:nvPr/>
        </p:nvPicPr>
        <p:blipFill>
          <a:blip r:embed="rId2"/>
          <a:stretch>
            <a:fillRect/>
          </a:stretch>
        </p:blipFill>
        <p:spPr>
          <a:xfrm>
            <a:off x="7201161" y="0"/>
            <a:ext cx="4990839" cy="6858000"/>
          </a:xfrm>
          <a:prstGeom prst="rect">
            <a:avLst/>
          </a:prstGeom>
        </p:spPr>
      </p:pic>
    </p:spTree>
    <p:extLst>
      <p:ext uri="{BB962C8B-B14F-4D97-AF65-F5344CB8AC3E}">
        <p14:creationId xmlns:p14="http://schemas.microsoft.com/office/powerpoint/2010/main" val="20382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934142">
            <a:off x="912949" y="761072"/>
            <a:ext cx="3330198" cy="474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295246" y="258417"/>
            <a:ext cx="6604288" cy="6186309"/>
          </a:xfrm>
          <a:prstGeom prst="rect">
            <a:avLst/>
          </a:prstGeom>
          <a:noFill/>
        </p:spPr>
        <p:txBody>
          <a:bodyPr wrap="square" rtlCol="0">
            <a:spAutoFit/>
          </a:bodyPr>
          <a:lstStyle/>
          <a:p>
            <a:r>
              <a:rPr lang="en-GB" sz="3600" dirty="0"/>
              <a:t>In my experience, teaching is about sensitivity and adaptation. </a:t>
            </a:r>
            <a:r>
              <a:rPr lang="en-GB" sz="3600" dirty="0"/>
              <a:t>Things </a:t>
            </a:r>
            <a:r>
              <a:rPr lang="en-GB" sz="3600" dirty="0"/>
              <a:t>that work one day may not work the next day. </a:t>
            </a:r>
            <a:endParaRPr lang="en-GB" sz="3600" dirty="0"/>
          </a:p>
          <a:p>
            <a:endParaRPr lang="en-GB" sz="3600" dirty="0"/>
          </a:p>
          <a:p>
            <a:r>
              <a:rPr lang="en-GB" sz="3600" dirty="0"/>
              <a:t>In </a:t>
            </a:r>
            <a:r>
              <a:rPr lang="en-GB" sz="3600" dirty="0"/>
              <a:t>order to navigate the complexity of the circumstances in which a teacher works, it is not possible just to follow a recipe. As a teacher, you make adaptations.  You must.</a:t>
            </a:r>
            <a:r>
              <a:rPr lang="en-GB" sz="3600" dirty="0"/>
              <a:t> </a:t>
            </a:r>
            <a:endParaRPr lang="en-US" sz="3600" dirty="0"/>
          </a:p>
        </p:txBody>
      </p:sp>
      <p:sp>
        <p:nvSpPr>
          <p:cNvPr id="6" name="TextBox 5"/>
          <p:cNvSpPr txBox="1"/>
          <p:nvPr/>
        </p:nvSpPr>
        <p:spPr>
          <a:xfrm>
            <a:off x="139148" y="258417"/>
            <a:ext cx="786357" cy="923330"/>
          </a:xfrm>
          <a:prstGeom prst="rect">
            <a:avLst/>
          </a:prstGeom>
          <a:noFill/>
        </p:spPr>
        <p:txBody>
          <a:bodyPr wrap="square" rtlCol="0">
            <a:spAutoFit/>
          </a:bodyPr>
          <a:lstStyle/>
          <a:p>
            <a:r>
              <a:rPr lang="en-US" sz="5400" dirty="0"/>
              <a:t>9</a:t>
            </a:r>
            <a:endParaRPr lang="en-US" sz="5400" dirty="0"/>
          </a:p>
        </p:txBody>
      </p:sp>
    </p:spTree>
    <p:extLst>
      <p:ext uri="{BB962C8B-B14F-4D97-AF65-F5344CB8AC3E}">
        <p14:creationId xmlns:p14="http://schemas.microsoft.com/office/powerpoint/2010/main" val="17409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5-11-13 at 06.50.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550190"/>
          </a:xfrm>
          <a:prstGeom prst="rect">
            <a:avLst/>
          </a:prstGeom>
        </p:spPr>
      </p:pic>
    </p:spTree>
    <p:extLst>
      <p:ext uri="{BB962C8B-B14F-4D97-AF65-F5344CB8AC3E}">
        <p14:creationId xmlns:p14="http://schemas.microsoft.com/office/powerpoint/2010/main" val="41565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886844" y="359509"/>
            <a:ext cx="5303976" cy="954107"/>
          </a:xfrm>
          <a:prstGeom prst="rect">
            <a:avLst/>
          </a:prstGeom>
          <a:noFill/>
        </p:spPr>
        <p:txBody>
          <a:bodyPr wrap="square" rtlCol="0">
            <a:spAutoFit/>
          </a:bodyPr>
          <a:lstStyle/>
          <a:p>
            <a:r>
              <a:rPr lang="en-US" sz="2800" dirty="0"/>
              <a:t>Keith Grainger:</a:t>
            </a:r>
            <a:r>
              <a:rPr lang="en-US" sz="2800" b="1" dirty="0"/>
              <a:t> </a:t>
            </a:r>
            <a:r>
              <a:rPr lang="en-US" sz="2800" b="1" dirty="0"/>
              <a:t>Spot Coaching </a:t>
            </a:r>
            <a:endParaRPr lang="en-US" sz="2800" dirty="0"/>
          </a:p>
          <a:p>
            <a:endParaRPr lang="en-US" sz="2800" dirty="0"/>
          </a:p>
        </p:txBody>
      </p:sp>
      <p:sp>
        <p:nvSpPr>
          <p:cNvPr id="3" name="TextBox 2"/>
          <p:cNvSpPr txBox="1"/>
          <p:nvPr/>
        </p:nvSpPr>
        <p:spPr>
          <a:xfrm>
            <a:off x="1535201" y="2007705"/>
            <a:ext cx="9163879" cy="3416320"/>
          </a:xfrm>
          <a:prstGeom prst="rect">
            <a:avLst/>
          </a:prstGeom>
          <a:noFill/>
        </p:spPr>
        <p:txBody>
          <a:bodyPr wrap="square" rtlCol="0">
            <a:spAutoFit/>
          </a:bodyPr>
          <a:lstStyle/>
          <a:p>
            <a:r>
              <a:rPr lang="en-US" sz="3600" dirty="0"/>
              <a:t>I am left in no doubt that </a:t>
            </a:r>
            <a:r>
              <a:rPr lang="en-US" sz="3600" b="1" dirty="0"/>
              <a:t>immediate feedback</a:t>
            </a:r>
            <a:r>
              <a:rPr lang="en-US" sz="3600" dirty="0"/>
              <a:t>, in the same way that a tennis coach or dance instructor provides, has powerful potential as a professional development tool in teaching. Our recent work has been exhilarating. I hope never to grade a single lesson again.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8158" y="127005"/>
            <a:ext cx="2630922" cy="1156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2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00" y="762000"/>
            <a:ext cx="7112000" cy="5334000"/>
          </a:xfrm>
          <a:prstGeom prst="rect">
            <a:avLst/>
          </a:prstGeom>
        </p:spPr>
      </p:pic>
      <p:sp>
        <p:nvSpPr>
          <p:cNvPr id="5" name="Striped Right Arrow 4"/>
          <p:cNvSpPr/>
          <p:nvPr/>
        </p:nvSpPr>
        <p:spPr>
          <a:xfrm rot="8700707">
            <a:off x="8430818" y="596832"/>
            <a:ext cx="3329426" cy="1295796"/>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39148" y="258417"/>
            <a:ext cx="4353339" cy="923330"/>
          </a:xfrm>
          <a:prstGeom prst="rect">
            <a:avLst/>
          </a:prstGeom>
          <a:noFill/>
        </p:spPr>
        <p:txBody>
          <a:bodyPr wrap="square" rtlCol="0">
            <a:spAutoFit/>
          </a:bodyPr>
          <a:lstStyle/>
          <a:p>
            <a:r>
              <a:rPr lang="en-US" sz="5400" dirty="0" smtClean="0"/>
              <a:t>WHO</a:t>
            </a:r>
            <a:endParaRPr lang="en-US" sz="5400" dirty="0"/>
          </a:p>
        </p:txBody>
      </p:sp>
    </p:spTree>
    <p:extLst>
      <p:ext uri="{BB962C8B-B14F-4D97-AF65-F5344CB8AC3E}">
        <p14:creationId xmlns:p14="http://schemas.microsoft.com/office/powerpoint/2010/main" val="1944055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107" y="261730"/>
            <a:ext cx="9053069" cy="6417366"/>
          </a:xfrm>
          <a:prstGeom prst="rect">
            <a:avLst/>
          </a:prstGeom>
          <a:effectLst>
            <a:outerShdw blurRad="50800" dist="76200" sx="103000" sy="103000" algn="l" rotWithShape="0">
              <a:prstClr val="black">
                <a:alpha val="40000"/>
              </a:prstClr>
            </a:outerShdw>
          </a:effectLst>
        </p:spPr>
      </p:pic>
    </p:spTree>
    <p:extLst>
      <p:ext uri="{BB962C8B-B14F-4D97-AF65-F5344CB8AC3E}">
        <p14:creationId xmlns:p14="http://schemas.microsoft.com/office/powerpoint/2010/main" val="292935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7175" y="1366309"/>
            <a:ext cx="12558713" cy="2387600"/>
          </a:xfrm>
        </p:spPr>
        <p:txBody>
          <a:bodyPr>
            <a:normAutofit fontScale="90000"/>
          </a:bodyPr>
          <a:lstStyle/>
          <a:p>
            <a:pPr>
              <a:lnSpc>
                <a:spcPct val="150000"/>
              </a:lnSpc>
            </a:pPr>
            <a:r>
              <a:rPr lang="en-US" sz="5400" dirty="0" smtClean="0"/>
              <a:t>Leadership in English, </a:t>
            </a:r>
            <a:r>
              <a:rPr lang="en-US" sz="5400" dirty="0" err="1" smtClean="0"/>
              <a:t>Maths</a:t>
            </a:r>
            <a:r>
              <a:rPr lang="en-US" sz="5400" dirty="0" smtClean="0"/>
              <a:t> &amp; Science:</a:t>
            </a:r>
            <a:r>
              <a:rPr lang="en-US" sz="5400" dirty="0" smtClean="0"/>
              <a:t/>
            </a:r>
            <a:br>
              <a:rPr lang="en-US" sz="5400" dirty="0" smtClean="0"/>
            </a:br>
            <a:r>
              <a:rPr lang="en-US" sz="5400" dirty="0" smtClean="0"/>
              <a:t>Why, How, Who?</a:t>
            </a:r>
            <a:endParaRPr lang="en-US" sz="5400" dirty="0"/>
          </a:p>
        </p:txBody>
      </p:sp>
      <p:sp>
        <p:nvSpPr>
          <p:cNvPr id="3" name="Subtitle 2"/>
          <p:cNvSpPr>
            <a:spLocks noGrp="1"/>
          </p:cNvSpPr>
          <p:nvPr>
            <p:ph type="subTitle" idx="1"/>
          </p:nvPr>
        </p:nvSpPr>
        <p:spPr>
          <a:xfrm>
            <a:off x="1524000" y="4299951"/>
            <a:ext cx="9144000" cy="1655762"/>
          </a:xfrm>
        </p:spPr>
        <p:txBody>
          <a:bodyPr/>
          <a:lstStyle/>
          <a:p>
            <a:r>
              <a:rPr lang="en-US" dirty="0" smtClean="0"/>
              <a:t>Geoff Barton, General Secretary</a:t>
            </a:r>
          </a:p>
          <a:p>
            <a:r>
              <a:rPr lang="en-US" dirty="0" smtClean="0"/>
              <a:t>Association of School &amp; College Leaders</a:t>
            </a:r>
          </a:p>
          <a:p>
            <a:fld id="{51209F7C-6CA2-E143-B981-517ECD40C736}" type="datetime2">
              <a:rPr lang="en-GB" smtClean="0"/>
              <a:t>Wednesday, 5 July 2017</a:t>
            </a:fld>
            <a:r>
              <a:rPr lang="en-US" dirty="0" smtClean="0"/>
              <a:t> </a:t>
            </a:r>
            <a:endParaRPr lang="en-US" dirty="0"/>
          </a:p>
        </p:txBody>
      </p:sp>
      <p:cxnSp>
        <p:nvCxnSpPr>
          <p:cNvPr id="7" name="Straight Connector 6"/>
          <p:cNvCxnSpPr/>
          <p:nvPr/>
        </p:nvCxnSpPr>
        <p:spPr>
          <a:xfrm>
            <a:off x="2760133" y="2844800"/>
            <a:ext cx="6671734" cy="338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00915" y="2555646"/>
            <a:ext cx="10701338" cy="0"/>
          </a:xfrm>
          <a:prstGeom prst="line">
            <a:avLst/>
          </a:prstGeom>
          <a:ln>
            <a:solidFill>
              <a:srgbClr val="003297"/>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7565" y="6301409"/>
            <a:ext cx="11449878" cy="461665"/>
          </a:xfrm>
          <a:prstGeom prst="rect">
            <a:avLst/>
          </a:prstGeom>
          <a:noFill/>
        </p:spPr>
        <p:txBody>
          <a:bodyPr wrap="square" rtlCol="0">
            <a:spAutoFit/>
          </a:bodyPr>
          <a:lstStyle/>
          <a:p>
            <a:pPr algn="ctr"/>
            <a:r>
              <a:rPr lang="en-US" sz="2400" dirty="0" smtClean="0">
                <a:solidFill>
                  <a:srgbClr val="002060"/>
                </a:solidFill>
              </a:rPr>
              <a:t>Download this presentation at </a:t>
            </a:r>
            <a:r>
              <a:rPr lang="en-US" sz="2400" dirty="0" smtClean="0">
                <a:solidFill>
                  <a:srgbClr val="002060"/>
                </a:solidFill>
                <a:hlinkClick r:id="rId2"/>
              </a:rPr>
              <a:t>www.geoffbarton.co.uk</a:t>
            </a:r>
            <a:r>
              <a:rPr lang="en-US" sz="2400" dirty="0" smtClean="0">
                <a:solidFill>
                  <a:srgbClr val="002060"/>
                </a:solidFill>
              </a:rPr>
              <a:t> (Teacher Resources, number 152)</a:t>
            </a:r>
            <a:endParaRPr lang="en-US" sz="2400" dirty="0">
              <a:solidFill>
                <a:srgbClr val="002060"/>
              </a:solidFill>
            </a:endParaRPr>
          </a:p>
        </p:txBody>
      </p:sp>
    </p:spTree>
    <p:extLst>
      <p:ext uri="{BB962C8B-B14F-4D97-AF65-F5344CB8AC3E}">
        <p14:creationId xmlns:p14="http://schemas.microsoft.com/office/powerpoint/2010/main" val="20119950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2416">
            <a:off x="6759289" y="-128547"/>
            <a:ext cx="5097599" cy="6621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extBox 9"/>
          <p:cNvSpPr txBox="1">
            <a:spLocks noChangeArrowheads="1"/>
          </p:cNvSpPr>
          <p:nvPr/>
        </p:nvSpPr>
        <p:spPr bwMode="auto">
          <a:xfrm>
            <a:off x="1847528" y="2204864"/>
            <a:ext cx="48387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4800" dirty="0">
                <a:solidFill>
                  <a:srgbClr val="000000"/>
                </a:solidFill>
              </a:rPr>
              <a:t>Brilliant gift idea for family and </a:t>
            </a:r>
            <a:r>
              <a:rPr lang="en-US" sz="4800" dirty="0" smtClean="0">
                <a:solidFill>
                  <a:srgbClr val="000000"/>
                </a:solidFill>
              </a:rPr>
              <a:t>friends </a:t>
            </a:r>
            <a:r>
              <a:rPr lang="en-US" sz="4800" dirty="0" smtClean="0">
                <a:solidFill>
                  <a:srgbClr val="000000"/>
                </a:solidFill>
                <a:latin typeface="Wingdings" charset="0"/>
                <a:cs typeface="Wingdings" charset="0"/>
                <a:sym typeface="Wingdings" charset="0"/>
              </a:rPr>
              <a:t></a:t>
            </a:r>
            <a:endParaRPr lang="en-US" sz="4800" dirty="0">
              <a:solidFill>
                <a:srgbClr val="000000"/>
              </a:solidFill>
            </a:endParaRPr>
          </a:p>
        </p:txBody>
      </p:sp>
      <p:sp>
        <p:nvSpPr>
          <p:cNvPr id="4" name="TextBox 3"/>
          <p:cNvSpPr txBox="1"/>
          <p:nvPr/>
        </p:nvSpPr>
        <p:spPr>
          <a:xfrm>
            <a:off x="139148" y="258417"/>
            <a:ext cx="974035" cy="923330"/>
          </a:xfrm>
          <a:prstGeom prst="rect">
            <a:avLst/>
          </a:prstGeom>
          <a:noFill/>
        </p:spPr>
        <p:txBody>
          <a:bodyPr wrap="square" rtlCol="0">
            <a:spAutoFit/>
          </a:bodyPr>
          <a:lstStyle/>
          <a:p>
            <a:r>
              <a:rPr lang="en-US" sz="5400" smtClean="0"/>
              <a:t>10</a:t>
            </a:r>
            <a:endParaRPr lang="en-US" sz="5400" dirty="0"/>
          </a:p>
        </p:txBody>
      </p:sp>
      <p:sp>
        <p:nvSpPr>
          <p:cNvPr id="2" name="Donut 1"/>
          <p:cNvSpPr/>
          <p:nvPr/>
        </p:nvSpPr>
        <p:spPr>
          <a:xfrm>
            <a:off x="7727766" y="5506277"/>
            <a:ext cx="3160644" cy="1192696"/>
          </a:xfrm>
          <a:prstGeom prst="donut">
            <a:avLst>
              <a:gd name="adj" fmla="val 919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7659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7175" y="1366309"/>
            <a:ext cx="12558713" cy="2387600"/>
          </a:xfrm>
        </p:spPr>
        <p:txBody>
          <a:bodyPr>
            <a:normAutofit fontScale="90000"/>
          </a:bodyPr>
          <a:lstStyle/>
          <a:p>
            <a:pPr>
              <a:lnSpc>
                <a:spcPct val="150000"/>
              </a:lnSpc>
            </a:pPr>
            <a:r>
              <a:rPr lang="en-US" sz="5400" dirty="0" smtClean="0"/>
              <a:t>Leadership in English, </a:t>
            </a:r>
            <a:r>
              <a:rPr lang="en-US" sz="5400" dirty="0" err="1" smtClean="0"/>
              <a:t>Maths</a:t>
            </a:r>
            <a:r>
              <a:rPr lang="en-US" sz="5400" dirty="0" smtClean="0"/>
              <a:t> &amp; Science:</a:t>
            </a:r>
            <a:r>
              <a:rPr lang="en-US" sz="5400" dirty="0" smtClean="0"/>
              <a:t/>
            </a:r>
            <a:br>
              <a:rPr lang="en-US" sz="5400" dirty="0" smtClean="0"/>
            </a:br>
            <a:r>
              <a:rPr lang="en-US" sz="5400" dirty="0" smtClean="0"/>
              <a:t>Why, How, Who?</a:t>
            </a:r>
            <a:endParaRPr lang="en-US" sz="5400" dirty="0"/>
          </a:p>
        </p:txBody>
      </p:sp>
      <p:sp>
        <p:nvSpPr>
          <p:cNvPr id="3" name="Subtitle 2"/>
          <p:cNvSpPr>
            <a:spLocks noGrp="1"/>
          </p:cNvSpPr>
          <p:nvPr>
            <p:ph type="subTitle" idx="1"/>
          </p:nvPr>
        </p:nvSpPr>
        <p:spPr>
          <a:xfrm>
            <a:off x="1524000" y="4299951"/>
            <a:ext cx="9144000" cy="1655762"/>
          </a:xfrm>
        </p:spPr>
        <p:txBody>
          <a:bodyPr/>
          <a:lstStyle/>
          <a:p>
            <a:r>
              <a:rPr lang="en-US" dirty="0" smtClean="0"/>
              <a:t>Geoff Barton, General Secretary</a:t>
            </a:r>
          </a:p>
          <a:p>
            <a:r>
              <a:rPr lang="en-US" dirty="0" smtClean="0"/>
              <a:t>Association of School &amp; College Leaders</a:t>
            </a:r>
          </a:p>
          <a:p>
            <a:fld id="{51209F7C-6CA2-E143-B981-517ECD40C736}" type="datetime2">
              <a:rPr lang="en-GB" smtClean="0"/>
              <a:t>Wednesday, 5 July 2017</a:t>
            </a:fld>
            <a:r>
              <a:rPr lang="en-US" dirty="0" smtClean="0"/>
              <a:t> </a:t>
            </a:r>
            <a:endParaRPr lang="en-US" dirty="0"/>
          </a:p>
        </p:txBody>
      </p:sp>
      <p:cxnSp>
        <p:nvCxnSpPr>
          <p:cNvPr id="7" name="Straight Connector 6"/>
          <p:cNvCxnSpPr/>
          <p:nvPr/>
        </p:nvCxnSpPr>
        <p:spPr>
          <a:xfrm>
            <a:off x="2760133" y="2844800"/>
            <a:ext cx="6671734" cy="338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00915" y="2555646"/>
            <a:ext cx="10701338" cy="0"/>
          </a:xfrm>
          <a:prstGeom prst="line">
            <a:avLst/>
          </a:prstGeom>
          <a:ln>
            <a:solidFill>
              <a:srgbClr val="003297"/>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7565" y="6301409"/>
            <a:ext cx="11449878" cy="461665"/>
          </a:xfrm>
          <a:prstGeom prst="rect">
            <a:avLst/>
          </a:prstGeom>
          <a:noFill/>
        </p:spPr>
        <p:txBody>
          <a:bodyPr wrap="square" rtlCol="0">
            <a:spAutoFit/>
          </a:bodyPr>
          <a:lstStyle/>
          <a:p>
            <a:pPr algn="ctr"/>
            <a:r>
              <a:rPr lang="en-US" sz="2400" dirty="0" smtClean="0">
                <a:solidFill>
                  <a:srgbClr val="002060"/>
                </a:solidFill>
              </a:rPr>
              <a:t>Download this presentation at </a:t>
            </a:r>
            <a:r>
              <a:rPr lang="en-US" sz="2400" dirty="0" smtClean="0">
                <a:solidFill>
                  <a:srgbClr val="002060"/>
                </a:solidFill>
                <a:hlinkClick r:id="rId2"/>
              </a:rPr>
              <a:t>www.geoffbarton.co.uk</a:t>
            </a:r>
            <a:r>
              <a:rPr lang="en-US" sz="2400" dirty="0" smtClean="0">
                <a:solidFill>
                  <a:srgbClr val="002060"/>
                </a:solidFill>
              </a:rPr>
              <a:t> (Teacher Resources, number 152)</a:t>
            </a:r>
            <a:endParaRPr lang="en-US" sz="2400" dirty="0">
              <a:solidFill>
                <a:srgbClr val="002060"/>
              </a:solidFill>
            </a:endParaRPr>
          </a:p>
        </p:txBody>
      </p:sp>
    </p:spTree>
    <p:extLst>
      <p:ext uri="{BB962C8B-B14F-4D97-AF65-F5344CB8AC3E}">
        <p14:creationId xmlns:p14="http://schemas.microsoft.com/office/powerpoint/2010/main" val="1068157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766496" y="2310700"/>
            <a:ext cx="6316132" cy="1323439"/>
          </a:xfrm>
          <a:prstGeom prst="rect">
            <a:avLst/>
          </a:prstGeom>
          <a:noFill/>
        </p:spPr>
        <p:txBody>
          <a:bodyPr wrap="square" rtlCol="0">
            <a:spAutoFit/>
          </a:bodyPr>
          <a:lstStyle/>
          <a:p>
            <a:r>
              <a:rPr lang="en-US" sz="4000" dirty="0"/>
              <a:t>“Not all readers are leaders, but all leaders are readers.”</a:t>
            </a:r>
          </a:p>
        </p:txBody>
      </p:sp>
      <p:pic>
        <p:nvPicPr>
          <p:cNvPr id="2" name="Picture 1"/>
          <p:cNvPicPr>
            <a:picLocks noChangeAspect="1"/>
          </p:cNvPicPr>
          <p:nvPr/>
        </p:nvPicPr>
        <p:blipFill>
          <a:blip r:embed="rId2"/>
          <a:stretch>
            <a:fillRect/>
          </a:stretch>
        </p:blipFill>
        <p:spPr>
          <a:xfrm>
            <a:off x="7201161" y="0"/>
            <a:ext cx="4990839" cy="6858000"/>
          </a:xfrm>
          <a:prstGeom prst="rect">
            <a:avLst/>
          </a:prstGeom>
        </p:spPr>
      </p:pic>
      <p:sp>
        <p:nvSpPr>
          <p:cNvPr id="4" name="TextBox 3"/>
          <p:cNvSpPr txBox="1"/>
          <p:nvPr/>
        </p:nvSpPr>
        <p:spPr>
          <a:xfrm>
            <a:off x="647963" y="5307281"/>
            <a:ext cx="6316132" cy="1323439"/>
          </a:xfrm>
          <a:prstGeom prst="rect">
            <a:avLst/>
          </a:prstGeom>
          <a:noFill/>
        </p:spPr>
        <p:txBody>
          <a:bodyPr wrap="square" rtlCol="0">
            <a:spAutoFit/>
          </a:bodyPr>
          <a:lstStyle/>
          <a:p>
            <a:pPr algn="r"/>
            <a:r>
              <a:rPr lang="en-US" sz="4000" dirty="0" smtClean="0">
                <a:solidFill>
                  <a:srgbClr val="003297"/>
                </a:solidFill>
              </a:rPr>
              <a:t>Harry </a:t>
            </a:r>
            <a:r>
              <a:rPr lang="en-US" sz="4000" dirty="0" smtClean="0">
                <a:solidFill>
                  <a:srgbClr val="003297"/>
                </a:solidFill>
              </a:rPr>
              <a:t>Truman</a:t>
            </a:r>
          </a:p>
          <a:p>
            <a:pPr algn="r"/>
            <a:r>
              <a:rPr lang="en-US" sz="4000" dirty="0" smtClean="0">
                <a:solidFill>
                  <a:srgbClr val="003297"/>
                </a:solidFill>
              </a:rPr>
              <a:t>US President 1945-53</a:t>
            </a:r>
            <a:endParaRPr lang="en-US" sz="4000" dirty="0">
              <a:solidFill>
                <a:srgbClr val="003297"/>
              </a:solidFill>
            </a:endParaRPr>
          </a:p>
        </p:txBody>
      </p:sp>
    </p:spTree>
    <p:extLst>
      <p:ext uri="{BB962C8B-B14F-4D97-AF65-F5344CB8AC3E}">
        <p14:creationId xmlns:p14="http://schemas.microsoft.com/office/powerpoint/2010/main" val="20856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585791" y="2331069"/>
            <a:ext cx="5565913" cy="2123658"/>
          </a:xfrm>
          <a:prstGeom prst="rect">
            <a:avLst/>
          </a:prstGeom>
          <a:noFill/>
        </p:spPr>
        <p:txBody>
          <a:bodyPr wrap="square" rtlCol="0">
            <a:spAutoFit/>
          </a:bodyPr>
          <a:lstStyle/>
          <a:p>
            <a:pPr algn="ctr"/>
            <a:r>
              <a:rPr lang="en-US" sz="6600" dirty="0" smtClean="0"/>
              <a:t>Why &amp; How</a:t>
            </a:r>
          </a:p>
          <a:p>
            <a:pPr algn="ctr"/>
            <a:r>
              <a:rPr lang="en-US" sz="6600" dirty="0" smtClean="0"/>
              <a:t>... in 10 </a:t>
            </a:r>
            <a:r>
              <a:rPr lang="en-US" sz="6600" dirty="0"/>
              <a:t>Texts </a:t>
            </a:r>
            <a:endParaRPr lang="en-US" sz="6600" dirty="0"/>
          </a:p>
        </p:txBody>
      </p:sp>
      <p:pic>
        <p:nvPicPr>
          <p:cNvPr id="2" name="Picture 1"/>
          <p:cNvPicPr>
            <a:picLocks noChangeAspect="1"/>
          </p:cNvPicPr>
          <p:nvPr/>
        </p:nvPicPr>
        <p:blipFill>
          <a:blip r:embed="rId2"/>
          <a:stretch>
            <a:fillRect/>
          </a:stretch>
        </p:blipFill>
        <p:spPr>
          <a:xfrm>
            <a:off x="513347" y="343654"/>
            <a:ext cx="5259202" cy="6858000"/>
          </a:xfrm>
          <a:prstGeom prst="rect">
            <a:avLst/>
          </a:prstGeom>
        </p:spPr>
      </p:pic>
    </p:spTree>
    <p:extLst>
      <p:ext uri="{BB962C8B-B14F-4D97-AF65-F5344CB8AC3E}">
        <p14:creationId xmlns:p14="http://schemas.microsoft.com/office/powerpoint/2010/main" val="34407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108391">
            <a:off x="1727730" y="1170253"/>
            <a:ext cx="3274266" cy="4538133"/>
          </a:xfrm>
          <a:prstGeom prst="rect">
            <a:avLst/>
          </a:prstGeom>
        </p:spPr>
      </p:pic>
      <p:sp>
        <p:nvSpPr>
          <p:cNvPr id="4" name="TextBox 3"/>
          <p:cNvSpPr txBox="1"/>
          <p:nvPr/>
        </p:nvSpPr>
        <p:spPr>
          <a:xfrm>
            <a:off x="6215063" y="2300287"/>
            <a:ext cx="5529262" cy="1754326"/>
          </a:xfrm>
          <a:prstGeom prst="rect">
            <a:avLst/>
          </a:prstGeom>
          <a:noFill/>
        </p:spPr>
        <p:txBody>
          <a:bodyPr wrap="square" rtlCol="0">
            <a:spAutoFit/>
          </a:bodyPr>
          <a:lstStyle/>
          <a:p>
            <a:pPr marL="342900" indent="-342900">
              <a:buFont typeface="+mj-lt"/>
              <a:buAutoNum type="arabicPeriod"/>
            </a:pPr>
            <a:r>
              <a:rPr lang="en-US" sz="5400" dirty="0" smtClean="0"/>
              <a:t>Your subject</a:t>
            </a:r>
          </a:p>
          <a:p>
            <a:pPr marL="342900" indent="-342900">
              <a:buFont typeface="+mj-lt"/>
              <a:buAutoNum type="arabicPeriod"/>
            </a:pPr>
            <a:r>
              <a:rPr lang="en-US" sz="5400" dirty="0" smtClean="0"/>
              <a:t>You</a:t>
            </a:r>
            <a:endParaRPr lang="en-US" sz="5400" dirty="0"/>
          </a:p>
        </p:txBody>
      </p:sp>
      <p:sp>
        <p:nvSpPr>
          <p:cNvPr id="5" name="TextBox 4"/>
          <p:cNvSpPr txBox="1"/>
          <p:nvPr/>
        </p:nvSpPr>
        <p:spPr>
          <a:xfrm>
            <a:off x="139148" y="258417"/>
            <a:ext cx="786357" cy="923330"/>
          </a:xfrm>
          <a:prstGeom prst="rect">
            <a:avLst/>
          </a:prstGeom>
          <a:noFill/>
        </p:spPr>
        <p:txBody>
          <a:bodyPr wrap="square" rtlCol="0">
            <a:spAutoFit/>
          </a:bodyPr>
          <a:lstStyle/>
          <a:p>
            <a:r>
              <a:rPr lang="en-US" sz="5400" dirty="0" smtClean="0"/>
              <a:t>1</a:t>
            </a:r>
            <a:endParaRPr lang="en-US" sz="5400" dirty="0"/>
          </a:p>
        </p:txBody>
      </p:sp>
    </p:spTree>
    <p:extLst>
      <p:ext uri="{BB962C8B-B14F-4D97-AF65-F5344CB8AC3E}">
        <p14:creationId xmlns:p14="http://schemas.microsoft.com/office/powerpoint/2010/main" val="12860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00" y="762000"/>
            <a:ext cx="7112000" cy="5334000"/>
          </a:xfrm>
          <a:prstGeom prst="rect">
            <a:avLst/>
          </a:prstGeom>
        </p:spPr>
      </p:pic>
      <p:sp>
        <p:nvSpPr>
          <p:cNvPr id="4" name="Striped Right Arrow 3"/>
          <p:cNvSpPr/>
          <p:nvPr/>
        </p:nvSpPr>
        <p:spPr>
          <a:xfrm rot="1518698">
            <a:off x="3548894" y="2341223"/>
            <a:ext cx="3329426" cy="1295796"/>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Striped Right Arrow 4"/>
          <p:cNvSpPr/>
          <p:nvPr/>
        </p:nvSpPr>
        <p:spPr>
          <a:xfrm rot="8700707">
            <a:off x="8430818" y="596832"/>
            <a:ext cx="3329426" cy="1295796"/>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2871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585791" y="2331069"/>
            <a:ext cx="5565913" cy="1107996"/>
          </a:xfrm>
          <a:prstGeom prst="rect">
            <a:avLst/>
          </a:prstGeom>
          <a:noFill/>
        </p:spPr>
        <p:txBody>
          <a:bodyPr wrap="square" rtlCol="0">
            <a:spAutoFit/>
          </a:bodyPr>
          <a:lstStyle/>
          <a:p>
            <a:pPr algn="ctr"/>
            <a:r>
              <a:rPr lang="en-US" sz="6600" dirty="0" smtClean="0"/>
              <a:t>How</a:t>
            </a:r>
            <a:endParaRPr lang="en-US" sz="6600" dirty="0"/>
          </a:p>
        </p:txBody>
      </p:sp>
      <p:pic>
        <p:nvPicPr>
          <p:cNvPr id="2" name="Picture 1"/>
          <p:cNvPicPr>
            <a:picLocks noChangeAspect="1"/>
          </p:cNvPicPr>
          <p:nvPr/>
        </p:nvPicPr>
        <p:blipFill>
          <a:blip r:embed="rId2"/>
          <a:stretch>
            <a:fillRect/>
          </a:stretch>
        </p:blipFill>
        <p:spPr>
          <a:xfrm>
            <a:off x="513347" y="343654"/>
            <a:ext cx="5259202" cy="6858000"/>
          </a:xfrm>
          <a:prstGeom prst="rect">
            <a:avLst/>
          </a:prstGeom>
        </p:spPr>
      </p:pic>
    </p:spTree>
    <p:extLst>
      <p:ext uri="{BB962C8B-B14F-4D97-AF65-F5344CB8AC3E}">
        <p14:creationId xmlns:p14="http://schemas.microsoft.com/office/powerpoint/2010/main" val="14175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124200" y="3276600"/>
            <a:ext cx="6858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5553201" y="1094696"/>
            <a:ext cx="6039613" cy="4733139"/>
          </a:xfrm>
          <a:prstGeom prst="rect">
            <a:avLst/>
          </a:prstGeom>
          <a:solidFill>
            <a:schemeClr val="bg1"/>
          </a:solidFill>
          <a:ln>
            <a:noFill/>
          </a:ln>
          <a:effectLst/>
        </p:spPr>
        <p:txBody>
          <a:bodyPr/>
          <a:lstStyle/>
          <a:p>
            <a:pPr marL="95250" indent="-95250" algn="ctr">
              <a:spcBef>
                <a:spcPct val="20000"/>
              </a:spcBef>
            </a:pPr>
            <a:r>
              <a:rPr lang="ja-JP" altLang="en-US" sz="4800" dirty="0" smtClean="0"/>
              <a:t>‘</a:t>
            </a:r>
            <a:r>
              <a:rPr lang="en-US" sz="4800" dirty="0"/>
              <a:t>Standards are raised ONLY by changes which are put into direct effect by teachers and pupils in classrooms</a:t>
            </a:r>
            <a:r>
              <a:rPr lang="ja-JP" altLang="en-US" sz="4800" dirty="0"/>
              <a:t>’</a:t>
            </a:r>
            <a:endParaRPr lang="en-US" sz="4800" dirty="0"/>
          </a:p>
          <a:p>
            <a:pPr marL="95250" indent="-95250" algn="ctr">
              <a:spcBef>
                <a:spcPct val="20000"/>
              </a:spcBef>
            </a:pPr>
            <a:endParaRPr lang="en-US" sz="4800" dirty="0"/>
          </a:p>
          <a:p>
            <a:pPr marL="95250" indent="-95250" algn="r">
              <a:spcBef>
                <a:spcPct val="20000"/>
              </a:spcBef>
            </a:pPr>
            <a:endParaRPr lang="en-US" sz="4800" dirty="0"/>
          </a:p>
        </p:txBody>
      </p:sp>
      <p:pic>
        <p:nvPicPr>
          <p:cNvPr id="2" name="Picture 1"/>
          <p:cNvPicPr>
            <a:picLocks noChangeAspect="1"/>
          </p:cNvPicPr>
          <p:nvPr/>
        </p:nvPicPr>
        <p:blipFill>
          <a:blip r:embed="rId3"/>
          <a:stretch>
            <a:fillRect/>
          </a:stretch>
        </p:blipFill>
        <p:spPr>
          <a:xfrm>
            <a:off x="1513586" y="910031"/>
            <a:ext cx="3608395" cy="5043667"/>
          </a:xfrm>
          <a:prstGeom prst="rect">
            <a:avLst/>
          </a:prstGeom>
        </p:spPr>
      </p:pic>
      <p:sp>
        <p:nvSpPr>
          <p:cNvPr id="5" name="TextBox 4"/>
          <p:cNvSpPr txBox="1"/>
          <p:nvPr/>
        </p:nvSpPr>
        <p:spPr>
          <a:xfrm>
            <a:off x="139148" y="258417"/>
            <a:ext cx="786357" cy="923330"/>
          </a:xfrm>
          <a:prstGeom prst="rect">
            <a:avLst/>
          </a:prstGeom>
          <a:noFill/>
        </p:spPr>
        <p:txBody>
          <a:bodyPr wrap="square" rtlCol="0">
            <a:spAutoFit/>
          </a:bodyPr>
          <a:lstStyle/>
          <a:p>
            <a:r>
              <a:rPr lang="en-US" sz="5400" dirty="0"/>
              <a:t>2</a:t>
            </a:r>
            <a:endParaRPr lang="en-US" sz="5400" dirty="0"/>
          </a:p>
        </p:txBody>
      </p:sp>
    </p:spTree>
    <p:extLst>
      <p:ext uri="{BB962C8B-B14F-4D97-AF65-F5344CB8AC3E}">
        <p14:creationId xmlns:p14="http://schemas.microsoft.com/office/powerpoint/2010/main" val="276981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0" end="0"/>
                                            </p:txEl>
                                          </p:spTgt>
                                        </p:tgtEl>
                                        <p:attrNameLst>
                                          <p:attrName>style.visibility</p:attrName>
                                        </p:attrNameLst>
                                      </p:cBhvr>
                                      <p:to>
                                        <p:strVal val="visible"/>
                                      </p:to>
                                    </p:set>
                                    <p:animEffect transition="in" filter="wipe(left)">
                                      <p:cBhvr>
                                        <p:cTn id="12" dur="500"/>
                                        <p:tgtEl>
                                          <p:spTgt spid="44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927206" y="1309754"/>
            <a:ext cx="8636000" cy="3785652"/>
          </a:xfrm>
          <a:prstGeom prst="rect">
            <a:avLst/>
          </a:prstGeom>
          <a:noFill/>
        </p:spPr>
        <p:txBody>
          <a:bodyPr wrap="square" rtlCol="0">
            <a:spAutoFit/>
          </a:bodyPr>
          <a:lstStyle/>
          <a:p>
            <a:r>
              <a:rPr lang="en-GB" sz="4800" dirty="0"/>
              <a:t>'A bad curriculum well taught is invariably a better experience than a good curriculum badly </a:t>
            </a:r>
            <a:r>
              <a:rPr lang="en-GB" sz="4800" dirty="0" smtClean="0"/>
              <a:t>taught’</a:t>
            </a:r>
          </a:p>
          <a:p>
            <a:pPr algn="r"/>
            <a:r>
              <a:rPr lang="en-GB" sz="4800" dirty="0" smtClean="0">
                <a:solidFill>
                  <a:schemeClr val="accent1"/>
                </a:solidFill>
              </a:rPr>
              <a:t>Dylan </a:t>
            </a:r>
            <a:r>
              <a:rPr lang="en-GB" sz="4800" dirty="0">
                <a:solidFill>
                  <a:schemeClr val="accent1"/>
                </a:solidFill>
              </a:rPr>
              <a:t>William</a:t>
            </a:r>
            <a:endParaRPr lang="en-GB" sz="4800" dirty="0">
              <a:solidFill>
                <a:schemeClr val="accent1"/>
              </a:solidFill>
            </a:endParaRPr>
          </a:p>
        </p:txBody>
      </p:sp>
    </p:spTree>
    <p:extLst>
      <p:ext uri="{BB962C8B-B14F-4D97-AF65-F5344CB8AC3E}">
        <p14:creationId xmlns:p14="http://schemas.microsoft.com/office/powerpoint/2010/main" val="39906459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29054</TotalTime>
  <Words>502</Words>
  <Application>Microsoft Macintosh PowerPoint</Application>
  <PresentationFormat>Widescreen</PresentationFormat>
  <Paragraphs>65</Paragraphs>
  <Slides>27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Calibri Light</vt:lpstr>
      <vt:lpstr>ＭＳ Ｐゴシック</vt:lpstr>
      <vt:lpstr>Times</vt:lpstr>
      <vt:lpstr>Verdana</vt:lpstr>
      <vt:lpstr>Wingdings</vt:lpstr>
      <vt:lpstr>Yu Gothic</vt:lpstr>
      <vt:lpstr>Arial</vt:lpstr>
      <vt:lpstr>Office Theme</vt:lpstr>
      <vt:lpstr>Leadership in English, Maths &amp; Science: Why, How, 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 in English, Maths &amp; Science: Why, How, Who?</vt:lpstr>
      <vt:lpstr>PowerPoint Presentation</vt:lpstr>
      <vt:lpstr>Leadership in English, Maths &amp; Science: Why, How, Who?</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Optimistic Leadership in Times of Uncertainty</dc:title>
  <dc:creator>Geoff Barton</dc:creator>
  <cp:lastModifiedBy>Geoff Barton</cp:lastModifiedBy>
  <cp:revision>37</cp:revision>
  <dcterms:created xsi:type="dcterms:W3CDTF">2017-06-08T04:44:59Z</dcterms:created>
  <dcterms:modified xsi:type="dcterms:W3CDTF">2017-07-05T05:38:50Z</dcterms:modified>
</cp:coreProperties>
</file>