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3" r:id="rId2"/>
    <p:sldId id="257" r:id="rId3"/>
    <p:sldId id="258" r:id="rId4"/>
    <p:sldId id="259" r:id="rId5"/>
    <p:sldId id="261" r:id="rId6"/>
    <p:sldId id="260" r:id="rId7"/>
    <p:sldId id="262" r:id="rId8"/>
    <p:sldId id="266" r:id="rId9"/>
    <p:sldId id="264" r:id="rId10"/>
    <p:sldId id="2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8"/>
    <p:restoredTop sz="94621"/>
  </p:normalViewPr>
  <p:slideViewPr>
    <p:cSldViewPr snapToGrid="0" snapToObjects="1">
      <p:cViewPr varScale="1">
        <p:scale>
          <a:sx n="91" d="100"/>
          <a:sy n="91" d="100"/>
        </p:scale>
        <p:origin x="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0222E-E09A-5445-9308-CB3882572D92}" type="datetimeFigureOut">
              <a:rPr lang="en-US" smtClean="0"/>
              <a:t>6/10/17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91C6A-DCBF-4946-8CCC-B2970FB0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5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3757-30D9-8D43-A406-0A6C04B7B436}" type="datetimeFigureOut">
              <a:rPr lang="en-US" smtClean="0"/>
              <a:t>6/10/17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EFE-C268-5741-BE7F-28CA0FF25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4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3757-30D9-8D43-A406-0A6C04B7B436}" type="datetimeFigureOut">
              <a:rPr lang="en-US" smtClean="0"/>
              <a:t>6/10/17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EFE-C268-5741-BE7F-28CA0FF25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5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3757-30D9-8D43-A406-0A6C04B7B436}" type="datetimeFigureOut">
              <a:rPr lang="en-US" smtClean="0"/>
              <a:t>6/10/17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EFE-C268-5741-BE7F-28CA0FF25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3757-30D9-8D43-A406-0A6C04B7B436}" type="datetimeFigureOut">
              <a:rPr lang="en-US" smtClean="0"/>
              <a:t>6/10/17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EFE-C268-5741-BE7F-28CA0FF25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8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3757-30D9-8D43-A406-0A6C04B7B436}" type="datetimeFigureOut">
              <a:rPr lang="en-US" smtClean="0"/>
              <a:t>6/10/17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EFE-C268-5741-BE7F-28CA0FF25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6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3757-30D9-8D43-A406-0A6C04B7B436}" type="datetimeFigureOut">
              <a:rPr lang="en-US" smtClean="0"/>
              <a:t>6/10/17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EFE-C268-5741-BE7F-28CA0FF25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3757-30D9-8D43-A406-0A6C04B7B436}" type="datetimeFigureOut">
              <a:rPr lang="en-US" smtClean="0"/>
              <a:t>6/10/17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EFE-C268-5741-BE7F-28CA0FF25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2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3757-30D9-8D43-A406-0A6C04B7B436}" type="datetimeFigureOut">
              <a:rPr lang="en-US" smtClean="0"/>
              <a:t>6/10/17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EFE-C268-5741-BE7F-28CA0FF25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4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3757-30D9-8D43-A406-0A6C04B7B436}" type="datetimeFigureOut">
              <a:rPr lang="en-US" smtClean="0"/>
              <a:t>6/10/17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EFE-C268-5741-BE7F-28CA0FF25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3757-30D9-8D43-A406-0A6C04B7B436}" type="datetimeFigureOut">
              <a:rPr lang="en-US" smtClean="0"/>
              <a:t>6/10/17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EFE-C268-5741-BE7F-28CA0FF25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4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3757-30D9-8D43-A406-0A6C04B7B436}" type="datetimeFigureOut">
              <a:rPr lang="en-US" smtClean="0"/>
              <a:t>6/10/17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EFE-C268-5741-BE7F-28CA0FF25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2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C3757-30D9-8D43-A406-0A6C04B7B436}" type="datetimeFigureOut">
              <a:rPr lang="en-US" smtClean="0"/>
              <a:t>6/10/17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E0EFE-C268-5741-BE7F-28CA0FF25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8437">
              <a:srgbClr val="032363"/>
            </a:gs>
            <a:gs pos="96875">
              <a:srgbClr val="062565"/>
            </a:gs>
            <a:gs pos="93750">
              <a:srgbClr val="0B2A69"/>
            </a:gs>
            <a:gs pos="87500">
              <a:srgbClr val="163471"/>
            </a:gs>
            <a:gs pos="71000">
              <a:srgbClr val="2B4881"/>
            </a:gs>
            <a:gs pos="34000">
              <a:srgbClr val="5670A2"/>
            </a:gs>
            <a:gs pos="0">
              <a:schemeClr val="accent1">
                <a:lumMod val="45000"/>
                <a:lumOff val="55000"/>
              </a:schemeClr>
            </a:gs>
            <a:gs pos="100000">
              <a:srgbClr val="002060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19829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Optimistic Leadership in Times of Uncertainty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7238"/>
            <a:ext cx="9144000" cy="1655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Geoff Barton &amp; Russell Hobby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212666" y="5768447"/>
            <a:ext cx="5469467" cy="614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#ILConf2017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8437">
              <a:srgbClr val="032363"/>
            </a:gs>
            <a:gs pos="96875">
              <a:srgbClr val="062565"/>
            </a:gs>
            <a:gs pos="93750">
              <a:srgbClr val="0B2A69"/>
            </a:gs>
            <a:gs pos="87500">
              <a:srgbClr val="163471"/>
            </a:gs>
            <a:gs pos="71000">
              <a:srgbClr val="2B4881"/>
            </a:gs>
            <a:gs pos="34000">
              <a:srgbClr val="5670A2"/>
            </a:gs>
            <a:gs pos="0">
              <a:schemeClr val="accent1">
                <a:lumMod val="45000"/>
                <a:lumOff val="55000"/>
              </a:schemeClr>
            </a:gs>
            <a:gs pos="100000">
              <a:srgbClr val="002060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19829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Optimistic Leadership in Times of Uncertainty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7238"/>
            <a:ext cx="9144000" cy="1655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Geoff Barton &amp; Russell Hobby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212666" y="5768447"/>
            <a:ext cx="5469467" cy="614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#ILConf2017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8437">
              <a:srgbClr val="032363"/>
            </a:gs>
            <a:gs pos="96875">
              <a:srgbClr val="062565"/>
            </a:gs>
            <a:gs pos="93750">
              <a:srgbClr val="0B2A69"/>
            </a:gs>
            <a:gs pos="87500">
              <a:srgbClr val="163471"/>
            </a:gs>
            <a:gs pos="71000">
              <a:srgbClr val="2B4881"/>
            </a:gs>
            <a:gs pos="34000">
              <a:srgbClr val="5670A2"/>
            </a:gs>
            <a:gs pos="0">
              <a:schemeClr val="accent1">
                <a:lumMod val="45000"/>
                <a:lumOff val="55000"/>
              </a:schemeClr>
            </a:gs>
            <a:gs pos="100000">
              <a:srgbClr val="002060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3399" y="2951163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>
                <a:solidFill>
                  <a:schemeClr val="bg1"/>
                </a:solidFill>
              </a:rPr>
              <a:t>1 Sticking to your principles and values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2 Telling </a:t>
            </a:r>
            <a:r>
              <a:rPr lang="en-US" sz="4400" dirty="0">
                <a:solidFill>
                  <a:schemeClr val="bg1"/>
                </a:solidFill>
              </a:rPr>
              <a:t>the story of your school </a:t>
            </a: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3 Playing </a:t>
            </a:r>
            <a:r>
              <a:rPr lang="en-US" sz="4400" dirty="0">
                <a:solidFill>
                  <a:schemeClr val="bg1"/>
                </a:solidFill>
              </a:rPr>
              <a:t>a community leadership role </a:t>
            </a: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4 Managing </a:t>
            </a:r>
            <a:r>
              <a:rPr lang="en-US" sz="4400" dirty="0">
                <a:solidFill>
                  <a:schemeClr val="bg1"/>
                </a:solidFill>
              </a:rPr>
              <a:t>your own wellbeing </a:t>
            </a: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   Q&amp;A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212666" y="5768447"/>
            <a:ext cx="5469467" cy="614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#ILConf2017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7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8437">
              <a:srgbClr val="032363"/>
            </a:gs>
            <a:gs pos="96875">
              <a:srgbClr val="062565"/>
            </a:gs>
            <a:gs pos="93750">
              <a:srgbClr val="0B2A69"/>
            </a:gs>
            <a:gs pos="87500">
              <a:srgbClr val="163471"/>
            </a:gs>
            <a:gs pos="71000">
              <a:srgbClr val="2B4881"/>
            </a:gs>
            <a:gs pos="34000">
              <a:srgbClr val="5670A2"/>
            </a:gs>
            <a:gs pos="0">
              <a:schemeClr val="accent1">
                <a:lumMod val="45000"/>
                <a:lumOff val="55000"/>
              </a:schemeClr>
            </a:gs>
            <a:gs pos="100000">
              <a:srgbClr val="002060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66" y="-677334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/>
              <a:t>Sticking to your principles and values 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212666" y="5768447"/>
            <a:ext cx="5469467" cy="614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#ILConf2017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198119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Spoiler alert:</a:t>
            </a:r>
          </a:p>
          <a:p>
            <a:pPr algn="l"/>
            <a:r>
              <a:rPr lang="en-US" sz="4400" dirty="0" smtClean="0">
                <a:solidFill>
                  <a:schemeClr val="bg1"/>
                </a:solidFill>
              </a:rPr>
              <a:t>    Questions, not commands</a:t>
            </a:r>
            <a:endParaRPr lang="en-US" sz="44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0933" y="1032933"/>
            <a:ext cx="8314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88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8437">
              <a:srgbClr val="032363"/>
            </a:gs>
            <a:gs pos="96875">
              <a:srgbClr val="062565"/>
            </a:gs>
            <a:gs pos="93750">
              <a:srgbClr val="0B2A69"/>
            </a:gs>
            <a:gs pos="87500">
              <a:srgbClr val="163471"/>
            </a:gs>
            <a:gs pos="71000">
              <a:srgbClr val="2B4881"/>
            </a:gs>
            <a:gs pos="34000">
              <a:srgbClr val="5670A2"/>
            </a:gs>
            <a:gs pos="0">
              <a:schemeClr val="accent1">
                <a:lumMod val="45000"/>
                <a:lumOff val="55000"/>
              </a:schemeClr>
            </a:gs>
            <a:gs pos="100000">
              <a:srgbClr val="002060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66" y="-677334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/>
              <a:t>Sticking to your principles and values 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212666" y="5768447"/>
            <a:ext cx="5469467" cy="614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#ILConf2017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03399" y="415286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What do you stand for?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How do you test those </a:t>
            </a:r>
            <a:r>
              <a:rPr lang="en-US" sz="4400" dirty="0">
                <a:solidFill>
                  <a:schemeClr val="bg1"/>
                </a:solidFill>
              </a:rPr>
              <a:t>v</a:t>
            </a:r>
            <a:r>
              <a:rPr lang="en-US" sz="4400" dirty="0" smtClean="0">
                <a:solidFill>
                  <a:schemeClr val="bg1"/>
                </a:solidFill>
              </a:rPr>
              <a:t>alues?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Do you read? (the Harry S Truman Test)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What’s distinctive? x 3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How do you see ethical leadership?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So </a:t>
            </a:r>
            <a:r>
              <a:rPr lang="mr-IN" sz="4400" dirty="0" smtClean="0">
                <a:solidFill>
                  <a:schemeClr val="bg1"/>
                </a:solidFill>
              </a:rPr>
              <a:t>…</a:t>
            </a:r>
            <a:endParaRPr lang="en-US" sz="4400" dirty="0" smtClean="0">
              <a:solidFill>
                <a:schemeClr val="bg1"/>
              </a:solidFill>
            </a:endParaRPr>
          </a:p>
          <a:p>
            <a:pPr algn="l"/>
            <a:endParaRPr lang="en-US" sz="44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0933" y="1032933"/>
            <a:ext cx="8314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71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8437">
              <a:srgbClr val="032363"/>
            </a:gs>
            <a:gs pos="96875">
              <a:srgbClr val="062565"/>
            </a:gs>
            <a:gs pos="93750">
              <a:srgbClr val="0B2A69"/>
            </a:gs>
            <a:gs pos="87500">
              <a:srgbClr val="163471"/>
            </a:gs>
            <a:gs pos="71000">
              <a:srgbClr val="2B4881"/>
            </a:gs>
            <a:gs pos="34000">
              <a:srgbClr val="5670A2"/>
            </a:gs>
            <a:gs pos="0">
              <a:schemeClr val="accent1">
                <a:lumMod val="45000"/>
                <a:lumOff val="55000"/>
              </a:schemeClr>
            </a:gs>
            <a:gs pos="100000">
              <a:srgbClr val="002060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66" y="-677334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/>
              <a:t>Sticking to your principles and values 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212666" y="5768447"/>
            <a:ext cx="5469467" cy="614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#ILConf2017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3265" y="171026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>
                <a:solidFill>
                  <a:schemeClr val="bg1"/>
                </a:solidFill>
              </a:rPr>
              <a:t>How do people know what you stand for?</a:t>
            </a:r>
            <a:endParaRPr lang="en-US" sz="44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0933" y="1032933"/>
            <a:ext cx="8314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5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8437">
              <a:srgbClr val="032363"/>
            </a:gs>
            <a:gs pos="96875">
              <a:srgbClr val="062565"/>
            </a:gs>
            <a:gs pos="93750">
              <a:srgbClr val="0B2A69"/>
            </a:gs>
            <a:gs pos="87500">
              <a:srgbClr val="163471"/>
            </a:gs>
            <a:gs pos="71000">
              <a:srgbClr val="2B4881"/>
            </a:gs>
            <a:gs pos="34000">
              <a:srgbClr val="5670A2"/>
            </a:gs>
            <a:gs pos="0">
              <a:schemeClr val="accent1">
                <a:lumMod val="45000"/>
                <a:lumOff val="55000"/>
              </a:schemeClr>
            </a:gs>
            <a:gs pos="100000">
              <a:srgbClr val="002060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66" y="-677334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/>
              <a:t>Sticking to your principles and values 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212666" y="5768447"/>
            <a:ext cx="5469467" cy="614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#ILConf2017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0933" y="1032933"/>
            <a:ext cx="8314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066" y="1470290"/>
            <a:ext cx="3274266" cy="45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99" y="127000"/>
            <a:ext cx="9261475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8437">
              <a:srgbClr val="032363"/>
            </a:gs>
            <a:gs pos="96875">
              <a:srgbClr val="062565"/>
            </a:gs>
            <a:gs pos="93750">
              <a:srgbClr val="0B2A69"/>
            </a:gs>
            <a:gs pos="87500">
              <a:srgbClr val="163471"/>
            </a:gs>
            <a:gs pos="71000">
              <a:srgbClr val="2B4881"/>
            </a:gs>
            <a:gs pos="34000">
              <a:srgbClr val="5670A2"/>
            </a:gs>
            <a:gs pos="0">
              <a:schemeClr val="accent1">
                <a:lumMod val="45000"/>
                <a:lumOff val="55000"/>
              </a:schemeClr>
            </a:gs>
            <a:gs pos="100000">
              <a:srgbClr val="002060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66" y="-677334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/>
              <a:t>Telling the story of your school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212666" y="5768447"/>
            <a:ext cx="5469467" cy="614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#ILConf2017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0933" y="1032933"/>
            <a:ext cx="8314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2063822" y="368802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>
                <a:solidFill>
                  <a:schemeClr val="bg1"/>
                </a:solidFill>
              </a:rPr>
              <a:t>1 The </a:t>
            </a:r>
            <a:r>
              <a:rPr lang="en-US" sz="4400" dirty="0" err="1" smtClean="0">
                <a:solidFill>
                  <a:schemeClr val="bg1"/>
                </a:solidFill>
              </a:rPr>
              <a:t>Dunford</a:t>
            </a:r>
            <a:r>
              <a:rPr lang="en-US" sz="4400" dirty="0" smtClean="0">
                <a:solidFill>
                  <a:schemeClr val="bg1"/>
                </a:solidFill>
              </a:rPr>
              <a:t> Principle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2 Blink!: first impressions matter</a:t>
            </a:r>
          </a:p>
          <a:p>
            <a:pPr algn="l"/>
            <a:r>
              <a:rPr lang="en-US" sz="4400" dirty="0" smtClean="0">
                <a:solidFill>
                  <a:schemeClr val="bg1"/>
                </a:solidFill>
              </a:rPr>
              <a:t>3 Know your audiences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4 Websites &amp; newsletters &amp; social</a:t>
            </a:r>
          </a:p>
          <a:p>
            <a:pPr algn="l"/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  media &amp; the press</a:t>
            </a:r>
          </a:p>
          <a:p>
            <a:pPr algn="l"/>
            <a:r>
              <a:rPr lang="en-US" sz="4400" dirty="0">
                <a:solidFill>
                  <a:schemeClr val="bg1"/>
                </a:solidFill>
              </a:rPr>
              <a:t>5</a:t>
            </a:r>
            <a:r>
              <a:rPr lang="en-US" sz="4400" dirty="0" smtClean="0">
                <a:solidFill>
                  <a:schemeClr val="bg1"/>
                </a:solidFill>
              </a:rPr>
              <a:t> Think distinctiveness. Think stories.    </a:t>
            </a:r>
          </a:p>
          <a:p>
            <a:pPr algn="l"/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  Think pictures</a:t>
            </a:r>
          </a:p>
        </p:txBody>
      </p:sp>
    </p:spTree>
    <p:extLst>
      <p:ext uri="{BB962C8B-B14F-4D97-AF65-F5344CB8AC3E}">
        <p14:creationId xmlns:p14="http://schemas.microsoft.com/office/powerpoint/2010/main" val="6043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8437">
              <a:srgbClr val="032363"/>
            </a:gs>
            <a:gs pos="96875">
              <a:srgbClr val="062565"/>
            </a:gs>
            <a:gs pos="93750">
              <a:srgbClr val="0B2A69"/>
            </a:gs>
            <a:gs pos="87500">
              <a:srgbClr val="163471"/>
            </a:gs>
            <a:gs pos="71000">
              <a:srgbClr val="2B4881"/>
            </a:gs>
            <a:gs pos="34000">
              <a:srgbClr val="5670A2"/>
            </a:gs>
            <a:gs pos="0">
              <a:schemeClr val="accent1">
                <a:lumMod val="45000"/>
                <a:lumOff val="55000"/>
              </a:schemeClr>
            </a:gs>
            <a:gs pos="100000">
              <a:srgbClr val="002060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3399" y="2951163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>
                <a:solidFill>
                  <a:schemeClr val="bg1"/>
                </a:solidFill>
              </a:rPr>
              <a:t>1 Sticking to your principles and values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2 Telling </a:t>
            </a:r>
            <a:r>
              <a:rPr lang="en-US" sz="4400" dirty="0">
                <a:solidFill>
                  <a:schemeClr val="bg1"/>
                </a:solidFill>
              </a:rPr>
              <a:t>the story of your school </a:t>
            </a: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3 Playing </a:t>
            </a:r>
            <a:r>
              <a:rPr lang="en-US" sz="4400" dirty="0">
                <a:solidFill>
                  <a:schemeClr val="bg1"/>
                </a:solidFill>
              </a:rPr>
              <a:t>a community leadership role </a:t>
            </a: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4 Managing </a:t>
            </a:r>
            <a:r>
              <a:rPr lang="en-US" sz="4400" dirty="0">
                <a:solidFill>
                  <a:schemeClr val="bg1"/>
                </a:solidFill>
              </a:rPr>
              <a:t>your own wellbeing </a:t>
            </a: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   Q&amp;A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212666" y="5768447"/>
            <a:ext cx="5469467" cy="614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#ILConf2017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143</Words>
  <Application>Microsoft Macintosh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Mangal</vt:lpstr>
      <vt:lpstr>Office Theme</vt:lpstr>
      <vt:lpstr>Optimistic Leadership in Times of Uncertainty</vt:lpstr>
      <vt:lpstr>1 Sticking to your principles and values 2 Telling the story of your school  3 Playing a community leadership role  4 Managing your own wellbeing     Q&amp;A</vt:lpstr>
      <vt:lpstr>Sticking to your principles and values  </vt:lpstr>
      <vt:lpstr>Sticking to your principles and values  </vt:lpstr>
      <vt:lpstr>Sticking to your principles and values  </vt:lpstr>
      <vt:lpstr>Sticking to your principles and values  </vt:lpstr>
      <vt:lpstr>PowerPoint Presentation</vt:lpstr>
      <vt:lpstr>Telling the story of your school </vt:lpstr>
      <vt:lpstr>1 Sticking to your principles and values 2 Telling the story of your school  3 Playing a community leadership role  4 Managing your own wellbeing     Q&amp;A</vt:lpstr>
      <vt:lpstr>Optimistic Leadership in Times of Uncertainty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Optimistic Leadership in Times of Uncertainty</dc:title>
  <dc:creator>Geoff Barton</dc:creator>
  <cp:lastModifiedBy>Geoff Barton</cp:lastModifiedBy>
  <cp:revision>10</cp:revision>
  <dcterms:created xsi:type="dcterms:W3CDTF">2017-06-08T04:44:59Z</dcterms:created>
  <dcterms:modified xsi:type="dcterms:W3CDTF">2017-06-10T06:43:01Z</dcterms:modified>
</cp:coreProperties>
</file>