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83" r:id="rId2"/>
    <p:sldId id="304" r:id="rId3"/>
    <p:sldId id="291" r:id="rId4"/>
    <p:sldId id="294" r:id="rId5"/>
    <p:sldId id="309" r:id="rId6"/>
    <p:sldId id="274" r:id="rId7"/>
    <p:sldId id="311" r:id="rId8"/>
    <p:sldId id="344" r:id="rId9"/>
    <p:sldId id="343" r:id="rId10"/>
    <p:sldId id="342" r:id="rId11"/>
    <p:sldId id="317" r:id="rId12"/>
    <p:sldId id="318" r:id="rId13"/>
    <p:sldId id="319" r:id="rId14"/>
    <p:sldId id="257" r:id="rId15"/>
    <p:sldId id="346" r:id="rId16"/>
    <p:sldId id="336" r:id="rId17"/>
    <p:sldId id="316" r:id="rId18"/>
    <p:sldId id="312" r:id="rId19"/>
    <p:sldId id="269" r:id="rId20"/>
    <p:sldId id="275" r:id="rId21"/>
    <p:sldId id="314" r:id="rId22"/>
    <p:sldId id="320" r:id="rId23"/>
    <p:sldId id="345" r:id="rId24"/>
    <p:sldId id="365" r:id="rId25"/>
    <p:sldId id="370" r:id="rId26"/>
    <p:sldId id="350" r:id="rId27"/>
    <p:sldId id="353" r:id="rId28"/>
    <p:sldId id="354" r:id="rId29"/>
    <p:sldId id="356" r:id="rId30"/>
    <p:sldId id="358" r:id="rId31"/>
    <p:sldId id="359" r:id="rId32"/>
    <p:sldId id="360" r:id="rId33"/>
    <p:sldId id="361" r:id="rId34"/>
    <p:sldId id="377" r:id="rId35"/>
    <p:sldId id="326" r:id="rId36"/>
    <p:sldId id="328" r:id="rId37"/>
    <p:sldId id="276" r:id="rId38"/>
    <p:sldId id="325" r:id="rId39"/>
    <p:sldId id="340" r:id="rId40"/>
    <p:sldId id="322" r:id="rId41"/>
    <p:sldId id="323" r:id="rId42"/>
    <p:sldId id="265" r:id="rId43"/>
    <p:sldId id="341" r:id="rId44"/>
    <p:sldId id="327" r:id="rId45"/>
    <p:sldId id="329" r:id="rId46"/>
    <p:sldId id="371" r:id="rId47"/>
    <p:sldId id="372" r:id="rId48"/>
    <p:sldId id="261" r:id="rId49"/>
    <p:sldId id="281" r:id="rId50"/>
    <p:sldId id="308" r:id="rId51"/>
    <p:sldId id="266" r:id="rId52"/>
    <p:sldId id="330" r:id="rId53"/>
    <p:sldId id="268" r:id="rId54"/>
    <p:sldId id="280" r:id="rId55"/>
    <p:sldId id="375" r:id="rId56"/>
    <p:sldId id="258" r:id="rId57"/>
    <p:sldId id="37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2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DC061-0F0A-2745-94E1-1C4285C84F01}" type="datetimeFigureOut">
              <a:rPr lang="en-US" smtClean="0"/>
              <a:t>08/11/16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AD249-148C-3E43-9A62-F8BD054F455D}" type="slidenum">
              <a:rPr lang="en-US" smtClean="0"/>
              <a:t>‹#›</a:t>
            </a:fld>
            <a:endParaRPr lang="en-US"/>
          </a:p>
        </p:txBody>
      </p:sp>
    </p:spTree>
    <p:extLst>
      <p:ext uri="{BB962C8B-B14F-4D97-AF65-F5344CB8AC3E}">
        <p14:creationId xmlns:p14="http://schemas.microsoft.com/office/powerpoint/2010/main" val="2201572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6</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7</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CFA47-B410-C84E-A6E2-FA0A9FFFA6FA}" type="slidenum">
              <a:rPr lang="en-US"/>
              <a:pPr/>
              <a:t>9</a:t>
            </a:fld>
            <a:endParaRPr lang="en-US"/>
          </a:p>
        </p:txBody>
      </p:sp>
      <p:sp>
        <p:nvSpPr>
          <p:cNvPr id="45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15</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08/11/16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222896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08/11/16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79646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08/11/16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78466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08/11/16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88220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D366756-0DFD-2340-B759-08811B24C505}" type="datetimeFigureOut">
              <a:rPr lang="en-US" smtClean="0"/>
              <a:t>08/11/16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96511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D366756-0DFD-2340-B759-08811B24C505}" type="datetimeFigureOut">
              <a:rPr lang="en-US" smtClean="0"/>
              <a:t>08/11/16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66975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D366756-0DFD-2340-B759-08811B24C505}" type="datetimeFigureOut">
              <a:rPr lang="en-US" smtClean="0"/>
              <a:t>08/11/16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65329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D366756-0DFD-2340-B759-08811B24C505}" type="datetimeFigureOut">
              <a:rPr lang="en-US" smtClean="0"/>
              <a:t>08/11/16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53788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66756-0DFD-2340-B759-08811B24C505}" type="datetimeFigureOut">
              <a:rPr lang="en-US" smtClean="0"/>
              <a:t>08/11/16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62275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366756-0DFD-2340-B759-08811B24C505}" type="datetimeFigureOut">
              <a:rPr lang="en-US" smtClean="0"/>
              <a:t>08/11/16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62304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366756-0DFD-2340-B759-08811B24C505}" type="datetimeFigureOut">
              <a:rPr lang="en-US" smtClean="0"/>
              <a:t>08/11/16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663161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6756-0DFD-2340-B759-08811B24C505}" type="datetimeFigureOut">
              <a:rPr lang="en-US" smtClean="0"/>
              <a:t>08/11/16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ED10E-E9B5-C440-A005-59B98F4A0852}" type="slidenum">
              <a:rPr lang="en-US" smtClean="0"/>
              <a:t>‹#›</a:t>
            </a:fld>
            <a:endParaRPr lang="en-US"/>
          </a:p>
        </p:txBody>
      </p:sp>
    </p:spTree>
    <p:extLst>
      <p:ext uri="{BB962C8B-B14F-4D97-AF65-F5344CB8AC3E}">
        <p14:creationId xmlns:p14="http://schemas.microsoft.com/office/powerpoint/2010/main" val="283392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5937" y="473364"/>
            <a:ext cx="6878636" cy="6858000"/>
          </a:xfrm>
          <a:prstGeom prst="rect">
            <a:avLst/>
          </a:prstGeom>
        </p:spPr>
      </p:pic>
      <p:sp>
        <p:nvSpPr>
          <p:cNvPr id="6" name="TextBox 5"/>
          <p:cNvSpPr txBox="1"/>
          <p:nvPr/>
        </p:nvSpPr>
        <p:spPr>
          <a:xfrm>
            <a:off x="369455" y="1801091"/>
            <a:ext cx="3013363" cy="1569660"/>
          </a:xfrm>
          <a:prstGeom prst="rect">
            <a:avLst/>
          </a:prstGeom>
          <a:noFill/>
        </p:spPr>
        <p:txBody>
          <a:bodyPr wrap="square" rtlCol="0">
            <a:spAutoFit/>
          </a:bodyPr>
          <a:lstStyle/>
          <a:p>
            <a:pPr algn="r"/>
            <a:r>
              <a:rPr lang="en-US" sz="4800" dirty="0" smtClean="0"/>
              <a:t>The Habits of Literacy</a:t>
            </a:r>
            <a:endParaRPr lang="en-US" sz="4800" dirty="0"/>
          </a:p>
        </p:txBody>
      </p:sp>
      <p:sp>
        <p:nvSpPr>
          <p:cNvPr id="7" name="TextBox 6"/>
          <p:cNvSpPr txBox="1"/>
          <p:nvPr/>
        </p:nvSpPr>
        <p:spPr>
          <a:xfrm>
            <a:off x="182419" y="5137780"/>
            <a:ext cx="3292763" cy="923330"/>
          </a:xfrm>
          <a:prstGeom prst="rect">
            <a:avLst/>
          </a:prstGeom>
          <a:noFill/>
        </p:spPr>
        <p:txBody>
          <a:bodyPr wrap="square" rtlCol="0">
            <a:spAutoFit/>
          </a:bodyPr>
          <a:lstStyle/>
          <a:p>
            <a:pPr algn="r"/>
            <a:r>
              <a:rPr lang="en-US" dirty="0" err="1" smtClean="0">
                <a:solidFill>
                  <a:srgbClr val="0000FF"/>
                </a:solidFill>
              </a:rPr>
              <a:t>Teachology</a:t>
            </a:r>
            <a:r>
              <a:rPr lang="en-US" dirty="0" smtClean="0">
                <a:solidFill>
                  <a:srgbClr val="0000FF"/>
                </a:solidFill>
              </a:rPr>
              <a:t> National Conference</a:t>
            </a:r>
          </a:p>
          <a:p>
            <a:pPr algn="r"/>
            <a:r>
              <a:rPr lang="en-US" dirty="0" smtClean="0">
                <a:solidFill>
                  <a:srgbClr val="0000FF"/>
                </a:solidFill>
              </a:rPr>
              <a:t>8 November 2016</a:t>
            </a:r>
          </a:p>
          <a:p>
            <a:pPr algn="r"/>
            <a:endParaRPr lang="en-US" dirty="0">
              <a:solidFill>
                <a:srgbClr val="0000FF"/>
              </a:solidFill>
            </a:endParaRPr>
          </a:p>
        </p:txBody>
      </p:sp>
      <p:sp>
        <p:nvSpPr>
          <p:cNvPr id="8" name="TextBox 7"/>
          <p:cNvSpPr txBox="1"/>
          <p:nvPr/>
        </p:nvSpPr>
        <p:spPr>
          <a:xfrm>
            <a:off x="182419" y="3370751"/>
            <a:ext cx="3292763" cy="923330"/>
          </a:xfrm>
          <a:prstGeom prst="rect">
            <a:avLst/>
          </a:prstGeom>
          <a:noFill/>
        </p:spPr>
        <p:txBody>
          <a:bodyPr wrap="square" rtlCol="0">
            <a:spAutoFit/>
          </a:bodyPr>
          <a:lstStyle/>
          <a:p>
            <a:pPr algn="r"/>
            <a:r>
              <a:rPr lang="en-US" dirty="0" smtClean="0">
                <a:solidFill>
                  <a:srgbClr val="0000FF"/>
                </a:solidFill>
              </a:rPr>
              <a:t>Geoff Barton,</a:t>
            </a:r>
          </a:p>
          <a:p>
            <a:pPr algn="r"/>
            <a:r>
              <a:rPr lang="en-US" dirty="0" smtClean="0">
                <a:solidFill>
                  <a:srgbClr val="0000FF"/>
                </a:solidFill>
              </a:rPr>
              <a:t>Head, King Edward VI School</a:t>
            </a:r>
          </a:p>
          <a:p>
            <a:pPr algn="r"/>
            <a:r>
              <a:rPr lang="en-US" dirty="0" smtClean="0">
                <a:solidFill>
                  <a:srgbClr val="0000FF"/>
                </a:solidFill>
              </a:rPr>
              <a:t>Suffolk</a:t>
            </a:r>
            <a:endParaRPr lang="en-US" dirty="0">
              <a:solidFill>
                <a:srgbClr val="0000FF"/>
              </a:solidFill>
            </a:endParaRPr>
          </a:p>
        </p:txBody>
      </p:sp>
      <p:sp>
        <p:nvSpPr>
          <p:cNvPr id="9" name="TextBox 8"/>
          <p:cNvSpPr txBox="1"/>
          <p:nvPr/>
        </p:nvSpPr>
        <p:spPr>
          <a:xfrm>
            <a:off x="1" y="6273360"/>
            <a:ext cx="4600346" cy="461665"/>
          </a:xfrm>
          <a:prstGeom prst="rect">
            <a:avLst/>
          </a:prstGeom>
          <a:noFill/>
        </p:spPr>
        <p:txBody>
          <a:bodyPr wrap="square" rtlCol="0">
            <a:spAutoFit/>
          </a:bodyPr>
          <a:lstStyle/>
          <a:p>
            <a:pPr algn="r"/>
            <a:r>
              <a:rPr lang="en-US" sz="1200" dirty="0" smtClean="0">
                <a:solidFill>
                  <a:srgbClr val="0000FF"/>
                </a:solidFill>
              </a:rPr>
              <a:t>Twitter: @</a:t>
            </a:r>
            <a:r>
              <a:rPr lang="en-US" sz="1200" dirty="0" err="1" smtClean="0">
                <a:solidFill>
                  <a:srgbClr val="0000FF"/>
                </a:solidFill>
              </a:rPr>
              <a:t>RealGeoffBarton</a:t>
            </a:r>
            <a:endParaRPr lang="en-US" sz="1200" dirty="0" smtClean="0">
              <a:solidFill>
                <a:srgbClr val="0000FF"/>
              </a:solidFill>
            </a:endParaRPr>
          </a:p>
          <a:p>
            <a:pPr algn="r"/>
            <a:r>
              <a:rPr lang="en-US" sz="1200" dirty="0" smtClean="0">
                <a:solidFill>
                  <a:srgbClr val="0000FF"/>
                </a:solidFill>
              </a:rPr>
              <a:t>Download slides: </a:t>
            </a:r>
            <a:r>
              <a:rPr lang="en-US" sz="1200" dirty="0" err="1" smtClean="0">
                <a:solidFill>
                  <a:srgbClr val="0000FF"/>
                </a:solidFill>
              </a:rPr>
              <a:t>geoffbarton.co.uk</a:t>
            </a:r>
            <a:r>
              <a:rPr lang="en-US" sz="1200" dirty="0" smtClean="0">
                <a:solidFill>
                  <a:srgbClr val="0000FF"/>
                </a:solidFill>
              </a:rPr>
              <a:t>/teacher-resources (number 147) </a:t>
            </a:r>
            <a:endParaRPr lang="en-US" sz="1200" dirty="0">
              <a:solidFill>
                <a:srgbClr val="0000FF"/>
              </a:solidFill>
            </a:endParaRPr>
          </a:p>
        </p:txBody>
      </p:sp>
    </p:spTree>
    <p:extLst>
      <p:ext uri="{BB962C8B-B14F-4D97-AF65-F5344CB8AC3E}">
        <p14:creationId xmlns:p14="http://schemas.microsoft.com/office/powerpoint/2010/main" val="3077434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4795" y="2079716"/>
            <a:ext cx="5253789" cy="2308324"/>
          </a:xfrm>
          <a:prstGeom prst="rect">
            <a:avLst/>
          </a:prstGeom>
          <a:noFill/>
        </p:spPr>
        <p:txBody>
          <a:bodyPr wrap="square" rtlCol="0">
            <a:spAutoFit/>
          </a:bodyPr>
          <a:lstStyle/>
          <a:p>
            <a:r>
              <a:rPr lang="en-GB" sz="2400" dirty="0" smtClean="0">
                <a:solidFill>
                  <a:srgbClr val="000000"/>
                </a:solidFill>
              </a:rPr>
              <a:t>Three-quarters of teachers who demonstrated sustained commitment said that good leadership helped them sustain their commitment over time.  </a:t>
            </a:r>
          </a:p>
          <a:p>
            <a:endParaRPr lang="en-GB" sz="2400" dirty="0">
              <a:solidFill>
                <a:srgbClr val="000000"/>
              </a:solidFill>
            </a:endParaRPr>
          </a:p>
          <a:p>
            <a:r>
              <a:rPr lang="en-GB" sz="2400" dirty="0" smtClean="0">
                <a:solidFill>
                  <a:srgbClr val="000000"/>
                </a:solidFill>
              </a:rPr>
              <a:t>Better leaders produce better teachers.</a:t>
            </a:r>
            <a:endParaRPr lang="en-US" sz="2400" dirty="0" smtClean="0"/>
          </a:p>
        </p:txBody>
      </p:sp>
      <p:pic>
        <p:nvPicPr>
          <p:cNvPr id="5" name="Picture 2" descr="Screen Shot 2015-11-10 at 07.21.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932" y="847110"/>
            <a:ext cx="33432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244359" y="5031652"/>
            <a:ext cx="1920699" cy="1914937"/>
          </a:xfrm>
          <a:prstGeom prst="rect">
            <a:avLst/>
          </a:prstGeom>
        </p:spPr>
      </p:pic>
    </p:spTree>
    <p:extLst>
      <p:ext uri="{BB962C8B-B14F-4D97-AF65-F5344CB8AC3E}">
        <p14:creationId xmlns:p14="http://schemas.microsoft.com/office/powerpoint/2010/main" val="837218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65976"/>
          </a:xfrm>
          <a:prstGeom prst="rect">
            <a:avLst/>
          </a:prstGeom>
        </p:spPr>
      </p:pic>
    </p:spTree>
    <p:extLst>
      <p:ext uri="{BB962C8B-B14F-4D97-AF65-F5344CB8AC3E}">
        <p14:creationId xmlns:p14="http://schemas.microsoft.com/office/powerpoint/2010/main" val="3432228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bits_of_Mi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0622">
            <a:off x="3392208" y="147052"/>
            <a:ext cx="5299364" cy="6858000"/>
          </a:xfrm>
          <a:prstGeom prst="rect">
            <a:avLst/>
          </a:prstGeom>
          <a:ln>
            <a:solidFill>
              <a:schemeClr val="tx1"/>
            </a:solidFill>
          </a:ln>
        </p:spPr>
      </p:pic>
      <p:sp>
        <p:nvSpPr>
          <p:cNvPr id="3" name="TextBox 2"/>
          <p:cNvSpPr txBox="1"/>
          <p:nvPr/>
        </p:nvSpPr>
        <p:spPr>
          <a:xfrm>
            <a:off x="641684" y="3221789"/>
            <a:ext cx="2526632" cy="1569660"/>
          </a:xfrm>
          <a:prstGeom prst="rect">
            <a:avLst/>
          </a:prstGeom>
          <a:noFill/>
        </p:spPr>
        <p:txBody>
          <a:bodyPr wrap="square" rtlCol="0">
            <a:spAutoFit/>
          </a:bodyPr>
          <a:lstStyle/>
          <a:p>
            <a:r>
              <a:rPr lang="en-US" sz="2400" dirty="0"/>
              <a:t>Arthur L. Costa and </a:t>
            </a:r>
            <a:r>
              <a:rPr lang="en-US" sz="2400" dirty="0" err="1"/>
              <a:t>Bena</a:t>
            </a:r>
            <a:r>
              <a:rPr lang="en-US" sz="2400" dirty="0"/>
              <a:t> </a:t>
            </a:r>
            <a:r>
              <a:rPr lang="en-US" sz="2400" dirty="0" err="1"/>
              <a:t>Kallick</a:t>
            </a:r>
            <a:r>
              <a:rPr lang="en-US" sz="2400" dirty="0"/>
              <a:t>, </a:t>
            </a:r>
            <a:r>
              <a:rPr lang="en-US" sz="2400" i="1" dirty="0"/>
              <a:t>Habits of Mind </a:t>
            </a:r>
            <a:endParaRPr lang="en-US" sz="2400" dirty="0" smtClean="0"/>
          </a:p>
          <a:p>
            <a:endParaRPr lang="en-US" sz="2400" dirty="0"/>
          </a:p>
        </p:txBody>
      </p:sp>
    </p:spTree>
    <p:extLst>
      <p:ext uri="{BB962C8B-B14F-4D97-AF65-F5344CB8AC3E}">
        <p14:creationId xmlns:p14="http://schemas.microsoft.com/office/powerpoint/2010/main" val="394608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0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6" y="377658"/>
            <a:ext cx="8102600" cy="5905500"/>
          </a:xfrm>
          <a:prstGeom prst="rect">
            <a:avLst/>
          </a:prstGeom>
        </p:spPr>
      </p:pic>
      <p:sp>
        <p:nvSpPr>
          <p:cNvPr id="4" name="Rectangle 3"/>
          <p:cNvSpPr/>
          <p:nvPr/>
        </p:nvSpPr>
        <p:spPr>
          <a:xfrm>
            <a:off x="8007684" y="133684"/>
            <a:ext cx="989263" cy="63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331242" y="133684"/>
            <a:ext cx="989263" cy="17646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726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3248527" y="2805786"/>
            <a:ext cx="3195052" cy="1107996"/>
          </a:xfrm>
          <a:prstGeom prst="rect">
            <a:avLst/>
          </a:prstGeom>
          <a:noFill/>
        </p:spPr>
        <p:txBody>
          <a:bodyPr wrap="square" rtlCol="0">
            <a:spAutoFit/>
          </a:bodyPr>
          <a:lstStyle/>
          <a:p>
            <a:r>
              <a:rPr lang="en-US" sz="6600" dirty="0" smtClean="0"/>
              <a:t>WHY</a:t>
            </a:r>
            <a:endParaRPr lang="en-US" sz="6600" dirty="0"/>
          </a:p>
        </p:txBody>
      </p:sp>
    </p:spTree>
    <p:extLst>
      <p:ext uri="{BB962C8B-B14F-4D97-AF65-F5344CB8AC3E}">
        <p14:creationId xmlns:p14="http://schemas.microsoft.com/office/powerpoint/2010/main" val="1852965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743" y="1219760"/>
            <a:ext cx="4797514" cy="4401205"/>
          </a:xfrm>
          <a:prstGeom prst="rect">
            <a:avLst/>
          </a:prstGeom>
          <a:noFill/>
        </p:spPr>
        <p:txBody>
          <a:bodyPr wrap="square" rtlCol="0">
            <a:spAutoFit/>
          </a:bodyPr>
          <a:lstStyle/>
          <a:p>
            <a:pPr algn="ctr"/>
            <a:r>
              <a:rPr lang="en-US" sz="4800" dirty="0" smtClean="0"/>
              <a:t>“The </a:t>
            </a:r>
            <a:r>
              <a:rPr lang="en-US" sz="4800" dirty="0"/>
              <a:t>limits of my language mean the limits of my </a:t>
            </a:r>
            <a:r>
              <a:rPr lang="en-US" sz="4800" dirty="0" smtClean="0"/>
              <a:t>world”</a:t>
            </a:r>
          </a:p>
          <a:p>
            <a:pPr algn="ctr"/>
            <a:endParaRPr lang="en-US" sz="4800" dirty="0" smtClean="0"/>
          </a:p>
          <a:p>
            <a:pPr algn="ctr"/>
            <a:r>
              <a:rPr lang="en-US" sz="3600" dirty="0"/>
              <a:t>Ludwig Wittgenstein</a:t>
            </a:r>
          </a:p>
        </p:txBody>
      </p:sp>
      <p:pic>
        <p:nvPicPr>
          <p:cNvPr id="2" name="Picture 1"/>
          <p:cNvPicPr>
            <a:picLocks noChangeAspect="1"/>
          </p:cNvPicPr>
          <p:nvPr/>
        </p:nvPicPr>
        <p:blipFill>
          <a:blip r:embed="rId3"/>
          <a:stretch>
            <a:fillRect/>
          </a:stretch>
        </p:blipFill>
        <p:spPr>
          <a:xfrm>
            <a:off x="4999090" y="892535"/>
            <a:ext cx="3910577" cy="4994873"/>
          </a:xfrm>
          <a:prstGeom prst="rect">
            <a:avLst/>
          </a:prstGeom>
        </p:spPr>
      </p:pic>
    </p:spTree>
    <p:extLst>
      <p:ext uri="{BB962C8B-B14F-4D97-AF65-F5344CB8AC3E}">
        <p14:creationId xmlns:p14="http://schemas.microsoft.com/office/powerpoint/2010/main" val="2638117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7740" y="2664658"/>
            <a:ext cx="3195052" cy="1107996"/>
          </a:xfrm>
          <a:prstGeom prst="rect">
            <a:avLst/>
          </a:prstGeom>
          <a:noFill/>
        </p:spPr>
        <p:txBody>
          <a:bodyPr wrap="square" rtlCol="0">
            <a:spAutoFit/>
          </a:bodyPr>
          <a:lstStyle/>
          <a:p>
            <a:r>
              <a:rPr lang="en-US" sz="6600" dirty="0"/>
              <a:t>5</a:t>
            </a:r>
            <a:r>
              <a:rPr lang="en-US" sz="6600" dirty="0" smtClean="0"/>
              <a:t> texts </a:t>
            </a:r>
            <a:endParaRPr lang="en-US" sz="66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60" y="2822059"/>
            <a:ext cx="4032260" cy="403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5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951456" y="568378"/>
            <a:ext cx="3805715" cy="5836253"/>
          </a:xfrm>
          <a:prstGeom prst="rect">
            <a:avLst/>
          </a:prstGeom>
          <a:effectLst/>
        </p:spPr>
      </p:pic>
      <p:sp>
        <p:nvSpPr>
          <p:cNvPr id="4" name="TextBox 3"/>
          <p:cNvSpPr txBox="1"/>
          <p:nvPr/>
        </p:nvSpPr>
        <p:spPr>
          <a:xfrm>
            <a:off x="4626263" y="1943695"/>
            <a:ext cx="4211587" cy="2554545"/>
          </a:xfrm>
          <a:prstGeom prst="rect">
            <a:avLst/>
          </a:prstGeom>
          <a:noFill/>
        </p:spPr>
        <p:txBody>
          <a:bodyPr wrap="square" rtlCol="0">
            <a:spAutoFit/>
          </a:bodyPr>
          <a:lstStyle/>
          <a:p>
            <a:r>
              <a:rPr lang="en-US" sz="3200" dirty="0" smtClean="0"/>
              <a:t>‘Habits</a:t>
            </a:r>
            <a:r>
              <a:rPr lang="en-US" sz="3200" dirty="0"/>
              <a:t>, scientists say, emerge because the brain is constantly looking for ways to save effort’ </a:t>
            </a:r>
          </a:p>
        </p:txBody>
      </p:sp>
    </p:spTree>
    <p:extLst>
      <p:ext uri="{BB962C8B-B14F-4D97-AF65-F5344CB8AC3E}">
        <p14:creationId xmlns:p14="http://schemas.microsoft.com/office/powerpoint/2010/main" val="358144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08 at 06.42.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229" y="1155955"/>
            <a:ext cx="2884337" cy="41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19155" y="1039333"/>
            <a:ext cx="4509636" cy="4154983"/>
          </a:xfrm>
          <a:prstGeom prst="rect">
            <a:avLst/>
          </a:prstGeom>
          <a:noFill/>
        </p:spPr>
        <p:txBody>
          <a:bodyPr wrap="square" rtlCol="0">
            <a:spAutoFit/>
          </a:bodyPr>
          <a:lstStyle/>
          <a:p>
            <a:r>
              <a:rPr lang="en-GB" sz="2400" dirty="0"/>
              <a:t>In my experience, teaching is about sensitivity and adaptation. </a:t>
            </a:r>
            <a:r>
              <a:rPr lang="en-GB" sz="2400" dirty="0" smtClean="0"/>
              <a:t>Things </a:t>
            </a:r>
            <a:r>
              <a:rPr lang="en-GB" sz="2400" dirty="0"/>
              <a:t>that work one day may not work the next day. </a:t>
            </a:r>
            <a:endParaRPr lang="en-GB" sz="2400" dirty="0" smtClean="0"/>
          </a:p>
          <a:p>
            <a:endParaRPr lang="en-GB" sz="2400" dirty="0"/>
          </a:p>
          <a:p>
            <a:r>
              <a:rPr lang="en-GB" sz="2400" dirty="0" smtClean="0"/>
              <a:t>In </a:t>
            </a:r>
            <a:r>
              <a:rPr lang="en-GB" sz="2400" dirty="0"/>
              <a:t>order to navigate the complexity of the circumstances in which a teacher works, it is not possible just to follow a recipe. As a teacher, you make adaptations.  You must.</a:t>
            </a:r>
            <a:r>
              <a:rPr lang="en-GB" sz="2400" dirty="0" smtClean="0">
                <a:effectLst/>
              </a:rPr>
              <a:t> </a:t>
            </a:r>
            <a:endParaRPr lang="en-US" sz="2400" dirty="0"/>
          </a:p>
        </p:txBody>
      </p:sp>
    </p:spTree>
    <p:extLst>
      <p:ext uri="{BB962C8B-B14F-4D97-AF65-F5344CB8AC3E}">
        <p14:creationId xmlns:p14="http://schemas.microsoft.com/office/powerpoint/2010/main" val="1740969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025" y="789206"/>
            <a:ext cx="5080000" cy="5461000"/>
          </a:xfrm>
          <a:prstGeom prst="rect">
            <a:avLst/>
          </a:prstGeom>
        </p:spPr>
      </p:pic>
      <p:sp>
        <p:nvSpPr>
          <p:cNvPr id="2" name="Rectangle 1"/>
          <p:cNvSpPr/>
          <p:nvPr/>
        </p:nvSpPr>
        <p:spPr>
          <a:xfrm>
            <a:off x="4424189" y="1657738"/>
            <a:ext cx="4572000" cy="3046988"/>
          </a:xfrm>
          <a:prstGeom prst="rect">
            <a:avLst/>
          </a:prstGeom>
        </p:spPr>
        <p:txBody>
          <a:bodyPr>
            <a:spAutoFit/>
          </a:bodyPr>
          <a:lstStyle/>
          <a:p>
            <a:r>
              <a:rPr lang="en-US" sz="2400" dirty="0" smtClean="0"/>
              <a:t>‘Too often the argument for reading is made by those who have spent their lives as insiders; the pleasures of solitary reading are so obvious, the value of reading so self-evident, that we fail to appreciate how utterly strange reading is to the outsider’ </a:t>
            </a:r>
            <a:endParaRPr lang="en-US" sz="2400" dirty="0">
              <a:latin typeface="Calibri" charset="0"/>
            </a:endParaRPr>
          </a:p>
        </p:txBody>
      </p:sp>
    </p:spTree>
    <p:extLst>
      <p:ext uri="{BB962C8B-B14F-4D97-AF65-F5344CB8AC3E}">
        <p14:creationId xmlns:p14="http://schemas.microsoft.com/office/powerpoint/2010/main" val="3304229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4793" y="1330404"/>
            <a:ext cx="6604000" cy="3886200"/>
          </a:xfrm>
          <a:prstGeom prst="rect">
            <a:avLst/>
          </a:prstGeom>
        </p:spPr>
      </p:pic>
      <p:sp>
        <p:nvSpPr>
          <p:cNvPr id="4" name="TextBox 3"/>
          <p:cNvSpPr txBox="1"/>
          <p:nvPr/>
        </p:nvSpPr>
        <p:spPr>
          <a:xfrm>
            <a:off x="5384348" y="3304279"/>
            <a:ext cx="894152" cy="2215991"/>
          </a:xfrm>
          <a:prstGeom prst="rect">
            <a:avLst/>
          </a:prstGeom>
          <a:noFill/>
        </p:spPr>
        <p:txBody>
          <a:bodyPr wrap="square" rtlCol="0">
            <a:spAutoFit/>
          </a:bodyPr>
          <a:lstStyle/>
          <a:p>
            <a:r>
              <a:rPr lang="en-US" sz="13800" dirty="0" smtClean="0">
                <a:solidFill>
                  <a:srgbClr val="FF0000"/>
                </a:solidFill>
                <a:latin typeface="Avenir Heavy"/>
                <a:cs typeface="Avenir Heavy"/>
              </a:rPr>
              <a:t>2</a:t>
            </a:r>
            <a:endParaRPr lang="en-US" sz="13800" dirty="0">
              <a:solidFill>
                <a:srgbClr val="FF0000"/>
              </a:solidFill>
              <a:latin typeface="Avenir Heavy"/>
              <a:cs typeface="Avenir Heavy"/>
            </a:endParaRPr>
          </a:p>
        </p:txBody>
      </p:sp>
    </p:spTree>
    <p:extLst>
      <p:ext uri="{BB962C8B-B14F-4D97-AF65-F5344CB8AC3E}">
        <p14:creationId xmlns:p14="http://schemas.microsoft.com/office/powerpoint/2010/main" val="4169337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9058" y="510099"/>
            <a:ext cx="5253789" cy="6001642"/>
          </a:xfrm>
          <a:prstGeom prst="rect">
            <a:avLst/>
          </a:prstGeom>
          <a:noFill/>
        </p:spPr>
        <p:txBody>
          <a:bodyPr wrap="square" rtlCol="0">
            <a:spAutoFit/>
          </a:bodyPr>
          <a:lstStyle/>
          <a:p>
            <a:r>
              <a:rPr lang="en-GB" sz="2400" dirty="0" smtClean="0"/>
              <a:t>People </a:t>
            </a:r>
            <a:r>
              <a:rPr lang="en-GB" sz="2400" dirty="0"/>
              <a:t>who have large vocabularies tend to be intrigued with words.  </a:t>
            </a:r>
            <a:endParaRPr lang="en-GB" sz="2400" dirty="0" smtClean="0"/>
          </a:p>
          <a:p>
            <a:endParaRPr lang="en-GB" sz="2400" dirty="0"/>
          </a:p>
          <a:p>
            <a:r>
              <a:rPr lang="en-GB" sz="2400" dirty="0" smtClean="0"/>
              <a:t>As </a:t>
            </a:r>
            <a:r>
              <a:rPr lang="en-GB" sz="2400" dirty="0"/>
              <a:t>such, a major impetus for writing this book is our concern that school vocabulary instruction tends to be dull, rather than of the sort that might instigate student’s interest and awareness of words. </a:t>
            </a:r>
            <a:endParaRPr lang="en-GB" sz="2400" dirty="0" smtClean="0"/>
          </a:p>
          <a:p>
            <a:endParaRPr lang="en-GB" sz="2400" dirty="0"/>
          </a:p>
          <a:p>
            <a:r>
              <a:rPr lang="en-GB" sz="2400" dirty="0" smtClean="0"/>
              <a:t>Indeed</a:t>
            </a:r>
            <a:r>
              <a:rPr lang="en-GB" sz="2400" dirty="0"/>
              <a:t>, asking students to look up words in a dictionary and use them in a sentence is a stereotypical example of what students find uninteresting in school.</a:t>
            </a:r>
          </a:p>
          <a:p>
            <a:endParaRPr lang="en-US" sz="2400" dirty="0"/>
          </a:p>
        </p:txBody>
      </p:sp>
      <p:pic>
        <p:nvPicPr>
          <p:cNvPr id="3" name="Picture 2"/>
          <p:cNvPicPr>
            <a:picLocks noChangeAspect="1"/>
          </p:cNvPicPr>
          <p:nvPr/>
        </p:nvPicPr>
        <p:blipFill>
          <a:blip r:embed="rId2"/>
          <a:stretch>
            <a:fillRect/>
          </a:stretch>
        </p:blipFill>
        <p:spPr>
          <a:xfrm>
            <a:off x="562142" y="1229895"/>
            <a:ext cx="2669166" cy="4157579"/>
          </a:xfrm>
          <a:prstGeom prst="rect">
            <a:avLst/>
          </a:prstGeom>
        </p:spPr>
      </p:pic>
    </p:spTree>
    <p:extLst>
      <p:ext uri="{BB962C8B-B14F-4D97-AF65-F5344CB8AC3E}">
        <p14:creationId xmlns:p14="http://schemas.microsoft.com/office/powerpoint/2010/main" val="134759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5207" y="1315196"/>
            <a:ext cx="5253789" cy="4154983"/>
          </a:xfrm>
          <a:prstGeom prst="rect">
            <a:avLst/>
          </a:prstGeom>
          <a:noFill/>
        </p:spPr>
        <p:txBody>
          <a:bodyPr wrap="square" rtlCol="0">
            <a:spAutoFit/>
          </a:bodyPr>
          <a:lstStyle/>
          <a:p>
            <a:pPr>
              <a:buFontTx/>
              <a:buAutoNum type="arabicPeriod"/>
            </a:pPr>
            <a:r>
              <a:rPr lang="en-US" sz="2400" b="1" dirty="0" smtClean="0"/>
              <a:t> Content knowledge </a:t>
            </a:r>
            <a:r>
              <a:rPr lang="en-US" sz="2400" dirty="0" smtClean="0"/>
              <a:t>(Strong evidence of impact on student outcomes) </a:t>
            </a:r>
          </a:p>
          <a:p>
            <a:pPr>
              <a:buFontTx/>
              <a:buAutoNum type="arabicPeriod"/>
            </a:pPr>
            <a:r>
              <a:rPr lang="en-US" sz="2400" b="1" dirty="0" smtClean="0"/>
              <a:t> Quality of instruction </a:t>
            </a:r>
            <a:r>
              <a:rPr lang="en-US" sz="2400" dirty="0" smtClean="0"/>
              <a:t>(Strong evidence of impact on student outcomes) </a:t>
            </a:r>
          </a:p>
          <a:p>
            <a:pPr>
              <a:buFontTx/>
              <a:buAutoNum type="arabicPeriod"/>
            </a:pPr>
            <a:r>
              <a:rPr lang="en-US" sz="2400" b="1" dirty="0" smtClean="0"/>
              <a:t> Classroom climate </a:t>
            </a:r>
            <a:r>
              <a:rPr lang="en-US" sz="2400" dirty="0" smtClean="0"/>
              <a:t>(Moderate evidence of impact on student outcomes) </a:t>
            </a:r>
          </a:p>
          <a:p>
            <a:pPr>
              <a:buFontTx/>
              <a:buAutoNum type="arabicPeriod"/>
            </a:pPr>
            <a:r>
              <a:rPr lang="en-US" sz="2400" b="1" dirty="0" smtClean="0"/>
              <a:t> Classroom management </a:t>
            </a:r>
            <a:r>
              <a:rPr lang="en-US" sz="2400" dirty="0" smtClean="0"/>
              <a:t>(Moderate evidence of impact on student outcomes) </a:t>
            </a:r>
          </a:p>
        </p:txBody>
      </p:sp>
      <p:pic>
        <p:nvPicPr>
          <p:cNvPr id="4" name="Picture 3" descr="Screen Shot 2015-05-12 at 08.25.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169335">
            <a:off x="628295" y="1442699"/>
            <a:ext cx="2601641" cy="36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612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00" y="762000"/>
            <a:ext cx="7112000" cy="5334000"/>
          </a:xfrm>
          <a:prstGeom prst="rect">
            <a:avLst/>
          </a:prstGeom>
        </p:spPr>
      </p:pic>
    </p:spTree>
    <p:extLst>
      <p:ext uri="{BB962C8B-B14F-4D97-AF65-F5344CB8AC3E}">
        <p14:creationId xmlns:p14="http://schemas.microsoft.com/office/powerpoint/2010/main" val="4268999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2053" y="1240532"/>
            <a:ext cx="7810500" cy="5194300"/>
          </a:xfrm>
          <a:prstGeom prst="rect">
            <a:avLst/>
          </a:prstGeom>
        </p:spPr>
      </p:pic>
      <p:sp>
        <p:nvSpPr>
          <p:cNvPr id="12" name="TextBox 11"/>
          <p:cNvSpPr txBox="1">
            <a:spLocks noChangeArrowheads="1"/>
          </p:cNvSpPr>
          <p:nvPr/>
        </p:nvSpPr>
        <p:spPr bwMode="auto">
          <a:xfrm>
            <a:off x="1139401" y="5054208"/>
            <a:ext cx="6760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GB" sz="3600" dirty="0" smtClean="0"/>
              <a:t>The Changing Face of Literacy</a:t>
            </a:r>
            <a:endParaRPr lang="en-US" sz="3600" dirty="0"/>
          </a:p>
        </p:txBody>
      </p:sp>
    </p:spTree>
    <p:extLst>
      <p:ext uri="{BB962C8B-B14F-4D97-AF65-F5344CB8AC3E}">
        <p14:creationId xmlns:p14="http://schemas.microsoft.com/office/powerpoint/2010/main" val="3174349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709445">
            <a:off x="666599" y="1790194"/>
            <a:ext cx="3095105" cy="3095105"/>
          </a:xfrm>
          <a:prstGeom prst="rect">
            <a:avLst/>
          </a:prstGeom>
        </p:spPr>
      </p:pic>
      <p:sp>
        <p:nvSpPr>
          <p:cNvPr id="3" name="TextBox 2"/>
          <p:cNvSpPr txBox="1">
            <a:spLocks noChangeArrowheads="1"/>
          </p:cNvSpPr>
          <p:nvPr/>
        </p:nvSpPr>
        <p:spPr bwMode="auto">
          <a:xfrm>
            <a:off x="3864951" y="974081"/>
            <a:ext cx="4709536" cy="5016757"/>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000000"/>
                </a:solidFill>
              </a:rPr>
              <a:t>“The children who possess intellectual capital when they first arrive at school have the mental scaffolding and Velcro to catch hold of what is going on, and they can turn the new knowledge into still more Velcro to gain still more knowledge”.</a:t>
            </a:r>
            <a:r>
              <a:rPr lang="en-GB" sz="3200" dirty="0" smtClean="0">
                <a:solidFill>
                  <a:srgbClr val="000000"/>
                </a:solidFill>
              </a:rPr>
              <a:t> </a:t>
            </a:r>
            <a:endParaRPr lang="en-US" sz="3200" dirty="0">
              <a:solidFill>
                <a:srgbClr val="000000"/>
              </a:solidFill>
              <a:latin typeface="Calibri" charset="0"/>
            </a:endParaRPr>
          </a:p>
        </p:txBody>
      </p:sp>
    </p:spTree>
    <p:extLst>
      <p:ext uri="{BB962C8B-B14F-4D97-AF65-F5344CB8AC3E}">
        <p14:creationId xmlns:p14="http://schemas.microsoft.com/office/powerpoint/2010/main" val="4220279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907" y="487026"/>
            <a:ext cx="8636000" cy="6370974"/>
          </a:xfrm>
          <a:prstGeom prst="rect">
            <a:avLst/>
          </a:prstGeom>
          <a:noFill/>
        </p:spPr>
        <p:txBody>
          <a:bodyPr wrap="square" rtlCol="0">
            <a:spAutoFit/>
          </a:bodyPr>
          <a:lstStyle/>
          <a:p>
            <a:r>
              <a:rPr lang="en-US" sz="2400" dirty="0" smtClean="0"/>
              <a:t>On Reading:</a:t>
            </a:r>
          </a:p>
          <a:p>
            <a:endParaRPr lang="en-US" sz="2400" dirty="0"/>
          </a:p>
          <a:p>
            <a:pPr marL="342900" indent="-342900">
              <a:buFont typeface="Arial"/>
              <a:buChar char="•"/>
            </a:pPr>
            <a:r>
              <a:rPr lang="en-US" sz="2400" dirty="0" smtClean="0"/>
              <a:t>Teenagers </a:t>
            </a:r>
            <a:r>
              <a:rPr lang="en-US" sz="2400" dirty="0"/>
              <a:t>who read books are significantly more likely to end up in a professional job than those who don’t (survey of 17,000 people born in 1970).</a:t>
            </a:r>
            <a:endParaRPr lang="en-GB" sz="2400" dirty="0"/>
          </a:p>
          <a:p>
            <a:pPr marL="342900" indent="-342900">
              <a:buFont typeface="Arial"/>
              <a:buChar char="•"/>
            </a:pPr>
            <a:endParaRPr lang="en-GB" sz="2400" dirty="0"/>
          </a:p>
          <a:p>
            <a:pPr marL="342900" indent="-342900">
              <a:buFont typeface="Arial"/>
              <a:buChar char="•"/>
            </a:pPr>
            <a:r>
              <a:rPr lang="en-US" sz="2400" dirty="0"/>
              <a:t>Three in 10 young people aged 8 to 17 love in households without any books </a:t>
            </a:r>
            <a:r>
              <a:rPr lang="en-US" sz="2400" dirty="0" smtClean="0"/>
              <a:t>(Indy</a:t>
            </a:r>
            <a:r>
              <a:rPr lang="en-US" sz="2400" dirty="0"/>
              <a:t>, in the Week, 11/6/11</a:t>
            </a:r>
            <a:r>
              <a:rPr lang="en-US" sz="2400" dirty="0" smtClean="0"/>
              <a:t>)</a:t>
            </a:r>
            <a:endParaRPr lang="en-GB" sz="2400" dirty="0"/>
          </a:p>
          <a:p>
            <a:r>
              <a:rPr lang="en-US" sz="2400" dirty="0"/>
              <a:t> </a:t>
            </a:r>
            <a:endParaRPr lang="en-GB" sz="2400" dirty="0"/>
          </a:p>
          <a:p>
            <a:pPr marL="342900" indent="-342900">
              <a:buFont typeface="Arial"/>
              <a:buChar char="•"/>
            </a:pPr>
            <a:r>
              <a:rPr lang="en-US" sz="2400" dirty="0"/>
              <a:t>Studies also show that reading a variety of literature independently by the age of 15 is the single biggest indicator of future success, outweighing negative factors such as socioeconomic background or family situation. NLT April 2011</a:t>
            </a:r>
            <a:endParaRPr lang="en-GB" sz="2400" dirty="0"/>
          </a:p>
          <a:p>
            <a:r>
              <a:rPr lang="en-US" sz="2400" dirty="0"/>
              <a:t> </a:t>
            </a:r>
            <a:endParaRPr lang="en-GB" sz="2400" dirty="0"/>
          </a:p>
          <a:p>
            <a:pPr marL="342900" indent="-342900">
              <a:buFont typeface="Arial"/>
              <a:buChar char="•"/>
            </a:pPr>
            <a:r>
              <a:rPr lang="en-GB" sz="2400" dirty="0"/>
              <a:t>One in three children in UK does not own a book. </a:t>
            </a:r>
            <a:r>
              <a:rPr lang="en-US" sz="2400" dirty="0"/>
              <a:t>NLT April 2011</a:t>
            </a:r>
            <a:endParaRPr lang="en-GB" sz="2400" dirty="0"/>
          </a:p>
          <a:p>
            <a:r>
              <a:rPr lang="en-US" sz="2400" dirty="0"/>
              <a:t> </a:t>
            </a:r>
            <a:endParaRPr lang="en-GB" sz="2400" dirty="0"/>
          </a:p>
          <a:p>
            <a:r>
              <a:rPr lang="en-US" sz="2400" dirty="0"/>
              <a:t> </a:t>
            </a:r>
            <a:endParaRPr lang="en-GB" sz="2400" dirty="0"/>
          </a:p>
        </p:txBody>
      </p:sp>
    </p:spTree>
    <p:extLst>
      <p:ext uri="{BB962C8B-B14F-4D97-AF65-F5344CB8AC3E}">
        <p14:creationId xmlns:p14="http://schemas.microsoft.com/office/powerpoint/2010/main" val="275414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7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48901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7 at 05.08.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6169"/>
            <a:ext cx="9144000" cy="5254198"/>
          </a:xfrm>
          <a:prstGeom prst="rect">
            <a:avLst/>
          </a:prstGeom>
        </p:spPr>
      </p:pic>
      <p:sp>
        <p:nvSpPr>
          <p:cNvPr id="5" name="Rectangle 4"/>
          <p:cNvSpPr/>
          <p:nvPr/>
        </p:nvSpPr>
        <p:spPr>
          <a:xfrm>
            <a:off x="1834573" y="2450087"/>
            <a:ext cx="1244431" cy="3206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689744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536" y="0"/>
            <a:ext cx="832037" cy="320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3-17 at 05.2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69192">
            <a:off x="2660133" y="846828"/>
            <a:ext cx="3985928" cy="543299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2553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536" y="0"/>
            <a:ext cx="832037" cy="320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10-12 at 17.3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08" y="2627448"/>
            <a:ext cx="8318500" cy="1765300"/>
          </a:xfrm>
          <a:prstGeom prst="rect">
            <a:avLst/>
          </a:prstGeom>
        </p:spPr>
      </p:pic>
    </p:spTree>
    <p:extLst>
      <p:ext uri="{BB962C8B-B14F-4D97-AF65-F5344CB8AC3E}">
        <p14:creationId xmlns:p14="http://schemas.microsoft.com/office/powerpoint/2010/main" val="174312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9697" y="1844675"/>
            <a:ext cx="3086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9472" y="2826946"/>
            <a:ext cx="6919959" cy="1200329"/>
          </a:xfrm>
          <a:prstGeom prst="rect">
            <a:avLst/>
          </a:prstGeom>
          <a:noFill/>
        </p:spPr>
        <p:txBody>
          <a:bodyPr wrap="square" rtlCol="0">
            <a:spAutoFit/>
          </a:bodyPr>
          <a:lstStyle/>
          <a:p>
            <a:pPr algn="ctr"/>
            <a:r>
              <a:rPr lang="en-US" sz="7200" dirty="0" smtClean="0"/>
              <a:t>1:</a:t>
            </a:r>
            <a:endParaRPr lang="en-US" sz="7200" dirty="0"/>
          </a:p>
        </p:txBody>
      </p:sp>
    </p:spTree>
    <p:extLst>
      <p:ext uri="{BB962C8B-B14F-4D97-AF65-F5344CB8AC3E}">
        <p14:creationId xmlns:p14="http://schemas.microsoft.com/office/powerpoint/2010/main" val="226932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6 at 03.4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172"/>
            <a:ext cx="9144000" cy="6360637"/>
          </a:xfrm>
          <a:prstGeom prst="rect">
            <a:avLst/>
          </a:prstGeom>
        </p:spPr>
      </p:pic>
    </p:spTree>
    <p:extLst>
      <p:ext uri="{BB962C8B-B14F-4D97-AF65-F5344CB8AC3E}">
        <p14:creationId xmlns:p14="http://schemas.microsoft.com/office/powerpoint/2010/main" val="1493074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6-26 at 03.4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48">
            <a:off x="1218120" y="1994117"/>
            <a:ext cx="7302500" cy="2413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93383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79" y="1671577"/>
            <a:ext cx="3809921" cy="3785652"/>
          </a:xfrm>
          <a:prstGeom prst="rect">
            <a:avLst/>
          </a:prstGeom>
          <a:noFill/>
        </p:spPr>
        <p:txBody>
          <a:bodyPr wrap="square" rtlCol="0">
            <a:spAutoFit/>
          </a:bodyPr>
          <a:lstStyle/>
          <a:p>
            <a:r>
              <a:rPr lang="en-US" sz="4000" dirty="0"/>
              <a:t>Books are no more threatened by Kindle than stairs by elevators. </a:t>
            </a:r>
            <a:endParaRPr lang="en-GB" sz="4000" dirty="0"/>
          </a:p>
          <a:p>
            <a:r>
              <a:rPr lang="en-US" sz="4000" dirty="0"/>
              <a:t>STEPHEN FRY</a:t>
            </a:r>
            <a:endParaRPr lang="en-GB" sz="4000" dirty="0"/>
          </a:p>
        </p:txBody>
      </p:sp>
      <p:pic>
        <p:nvPicPr>
          <p:cNvPr id="3" name="Picture 2" descr="aba6e21f930e31993fc7166d576dd9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5" y="0"/>
            <a:ext cx="4586111" cy="6858000"/>
          </a:xfrm>
          <a:prstGeom prst="rect">
            <a:avLst/>
          </a:prstGeom>
        </p:spPr>
      </p:pic>
    </p:spTree>
    <p:extLst>
      <p:ext uri="{BB962C8B-B14F-4D97-AF65-F5344CB8AC3E}">
        <p14:creationId xmlns:p14="http://schemas.microsoft.com/office/powerpoint/2010/main" val="2546012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3 at 08.2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2" y="0"/>
            <a:ext cx="6585296" cy="6858000"/>
          </a:xfrm>
          <a:prstGeom prst="rect">
            <a:avLst/>
          </a:prstGeom>
        </p:spPr>
      </p:pic>
    </p:spTree>
    <p:extLst>
      <p:ext uri="{BB962C8B-B14F-4D97-AF65-F5344CB8AC3E}">
        <p14:creationId xmlns:p14="http://schemas.microsoft.com/office/powerpoint/2010/main" val="4238516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1-08 at 07.13.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392" y="0"/>
            <a:ext cx="5376974" cy="6858000"/>
          </a:xfrm>
          <a:prstGeom prst="rect">
            <a:avLst/>
          </a:prstGeom>
        </p:spPr>
      </p:pic>
    </p:spTree>
    <p:extLst>
      <p:ext uri="{BB962C8B-B14F-4D97-AF65-F5344CB8AC3E}">
        <p14:creationId xmlns:p14="http://schemas.microsoft.com/office/powerpoint/2010/main" val="1897681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976394" y="2792981"/>
            <a:ext cx="3195052" cy="1107996"/>
          </a:xfrm>
          <a:prstGeom prst="rect">
            <a:avLst/>
          </a:prstGeom>
          <a:noFill/>
        </p:spPr>
        <p:txBody>
          <a:bodyPr wrap="square" rtlCol="0">
            <a:spAutoFit/>
          </a:bodyPr>
          <a:lstStyle/>
          <a:p>
            <a:r>
              <a:rPr lang="en-US" sz="6600" dirty="0" smtClean="0"/>
              <a:t>WHAT</a:t>
            </a:r>
            <a:endParaRPr lang="en-US" sz="6600" dirty="0"/>
          </a:p>
        </p:txBody>
      </p:sp>
    </p:spTree>
    <p:extLst>
      <p:ext uri="{BB962C8B-B14F-4D97-AF65-F5344CB8AC3E}">
        <p14:creationId xmlns:p14="http://schemas.microsoft.com/office/powerpoint/2010/main" val="284296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24" y="1398805"/>
            <a:ext cx="5238478" cy="3499303"/>
          </a:xfrm>
          <a:prstGeom prst="rect">
            <a:avLst/>
          </a:prstGeom>
        </p:spPr>
      </p:pic>
      <p:sp>
        <p:nvSpPr>
          <p:cNvPr id="3" name="TextBox 2"/>
          <p:cNvSpPr txBox="1"/>
          <p:nvPr/>
        </p:nvSpPr>
        <p:spPr>
          <a:xfrm>
            <a:off x="4250462" y="609024"/>
            <a:ext cx="4893538" cy="5693867"/>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Understand the significance of exploratory talk</a:t>
            </a:r>
          </a:p>
          <a:p>
            <a:pPr marL="742950" indent="-742950">
              <a:buFont typeface="Calibri" charset="0"/>
              <a:buAutoNum type="arabicPeriod"/>
            </a:pPr>
            <a:r>
              <a:rPr lang="en-US" sz="2800" dirty="0" smtClean="0">
                <a:solidFill>
                  <a:srgbClr val="000000"/>
                </a:solidFill>
                <a:latin typeface="Calibri" charset="0"/>
              </a:rPr>
              <a:t>Build extended responses &amp; public speaking</a:t>
            </a:r>
          </a:p>
          <a:p>
            <a:pPr marL="742950" indent="-742950">
              <a:buFont typeface="Calibri" charset="0"/>
              <a:buAutoNum type="arabicPeriod"/>
            </a:pPr>
            <a:r>
              <a:rPr lang="en-US" sz="2800" dirty="0" smtClean="0">
                <a:solidFill>
                  <a:srgbClr val="000000"/>
                </a:solidFill>
                <a:latin typeface="Calibri" charset="0"/>
              </a:rPr>
              <a:t>Model good talk – eg connectives</a:t>
            </a:r>
          </a:p>
          <a:p>
            <a:pPr marL="742950" indent="-742950">
              <a:buFont typeface="Calibri" charset="0"/>
              <a:buAutoNum type="arabicPeriod"/>
            </a:pPr>
            <a:r>
              <a:rPr lang="en-US" sz="2800" dirty="0" smtClean="0">
                <a:solidFill>
                  <a:srgbClr val="000000"/>
                </a:solidFill>
                <a:latin typeface="Calibri" charset="0"/>
              </a:rPr>
              <a:t>Consciously vary groupings</a:t>
            </a:r>
          </a:p>
          <a:p>
            <a:pPr marL="742950" indent="-742950">
              <a:buFont typeface="Calibri" charset="0"/>
              <a:buAutoNum type="arabicPeriod"/>
            </a:pPr>
            <a:r>
              <a:rPr lang="en-US" sz="2800" dirty="0" smtClean="0">
                <a:solidFill>
                  <a:srgbClr val="000000"/>
                </a:solidFill>
                <a:latin typeface="Calibri" charset="0"/>
              </a:rPr>
              <a:t>Re-think questioning – ‘why &amp; how’, thinking time, and kill fatuous praise</a:t>
            </a:r>
          </a:p>
          <a:p>
            <a:endParaRPr lang="en-US" sz="2800" dirty="0">
              <a:solidFill>
                <a:srgbClr val="000000"/>
              </a:solidFill>
            </a:endParaRPr>
          </a:p>
        </p:txBody>
      </p:sp>
    </p:spTree>
    <p:extLst>
      <p:ext uri="{BB962C8B-B14F-4D97-AF65-F5344CB8AC3E}">
        <p14:creationId xmlns:p14="http://schemas.microsoft.com/office/powerpoint/2010/main" val="102440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837719" y="5706707"/>
            <a:ext cx="856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Teacher: What tense is the first paragraph in?</a:t>
            </a:r>
            <a:endParaRPr lang="en-GB" sz="1800" dirty="0" smtClean="0">
              <a:solidFill>
                <a:srgbClr val="FF0000"/>
              </a:solidFill>
            </a:endParaRPr>
          </a:p>
        </p:txBody>
      </p:sp>
      <p:sp>
        <p:nvSpPr>
          <p:cNvPr id="6" name="TextBox 5"/>
          <p:cNvSpPr txBox="1"/>
          <p:nvPr/>
        </p:nvSpPr>
        <p:spPr>
          <a:xfrm rot="21084677">
            <a:off x="881193" y="979238"/>
            <a:ext cx="7321680" cy="4154983"/>
          </a:xfrm>
          <a:prstGeom prst="rect">
            <a:avLst/>
          </a:prstGeom>
          <a:noFill/>
          <a:ln>
            <a:solidFill>
              <a:schemeClr val="tx1"/>
            </a:solidFill>
          </a:ln>
        </p:spPr>
        <p:txBody>
          <a:bodyPr wrap="square" rtlCol="0">
            <a:spAutoFit/>
          </a:bodyPr>
          <a:lstStyle/>
          <a:p>
            <a:r>
              <a:rPr lang="en-US" sz="2400" dirty="0"/>
              <a:t>in August 1990 two hikers were walking in the Scottish Highlands, close to </a:t>
            </a:r>
            <a:r>
              <a:rPr lang="en-US" sz="2400" dirty="0" err="1"/>
              <a:t>Calvine</a:t>
            </a:r>
            <a:r>
              <a:rPr lang="en-US" sz="2400" dirty="0"/>
              <a:t>, north of </a:t>
            </a:r>
            <a:r>
              <a:rPr lang="en-US" sz="2400" dirty="0" err="1"/>
              <a:t>Pitlochry</a:t>
            </a:r>
            <a:r>
              <a:rPr lang="en-US" sz="2400" dirty="0"/>
              <a:t> when suddenly they saw something incredible</a:t>
            </a:r>
            <a:r>
              <a:rPr lang="en-US" sz="2400" dirty="0" smtClean="0"/>
              <a:t>.</a:t>
            </a:r>
          </a:p>
          <a:p>
            <a:endParaRPr lang="en-US" sz="2400" dirty="0"/>
          </a:p>
          <a:p>
            <a:r>
              <a:rPr lang="en-US" sz="2400" dirty="0"/>
              <a:t>A diamond shaped aircraft was hovering over the landscape before speeding off into the distance. The two hikers took pictures of the craft and immediately contacted journalists from the Scottish Daily Record Newspaper. After viewing their photos, the journalists chose to share both pictures and negatives with the Ministry of </a:t>
            </a:r>
            <a:r>
              <a:rPr lang="en-US" sz="2400" dirty="0" err="1"/>
              <a:t>Defence</a:t>
            </a:r>
            <a:r>
              <a:rPr lang="en-US" sz="2400" dirty="0"/>
              <a:t>.</a:t>
            </a:r>
          </a:p>
        </p:txBody>
      </p:sp>
    </p:spTree>
    <p:extLst>
      <p:ext uri="{BB962C8B-B14F-4D97-AF65-F5344CB8AC3E}">
        <p14:creationId xmlns:p14="http://schemas.microsoft.com/office/powerpoint/2010/main" val="31618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94358" y="760394"/>
            <a:ext cx="85677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  Teacher</a:t>
            </a:r>
            <a:r>
              <a:rPr lang="en-GB" sz="1800" dirty="0"/>
              <a:t>: </a:t>
            </a:r>
            <a:r>
              <a:rPr lang="en-GB" sz="1800" dirty="0" smtClean="0"/>
              <a:t>	OK</a:t>
            </a:r>
            <a:r>
              <a:rPr lang="en-GB" sz="1800" dirty="0"/>
              <a:t>. Looking at the text now I want you please to tell me </a:t>
            </a:r>
            <a:r>
              <a:rPr lang="en-GB" sz="1800" dirty="0" smtClean="0"/>
              <a:t>			what </a:t>
            </a:r>
            <a:r>
              <a:rPr lang="en-GB" sz="1800" dirty="0"/>
              <a:t>tense the first paragraph is, in what tense the first </a:t>
            </a:r>
            <a:r>
              <a:rPr lang="en-GB" sz="1800" dirty="0" smtClean="0"/>
              <a:t>			paragraph </a:t>
            </a:r>
            <a:r>
              <a:rPr lang="en-GB" sz="1800" dirty="0"/>
              <a:t>is in.</a:t>
            </a:r>
          </a:p>
          <a:p>
            <a:r>
              <a:rPr lang="en-GB" sz="1800" dirty="0" smtClean="0"/>
              <a:t>  </a:t>
            </a:r>
            <a:r>
              <a:rPr lang="en-GB" sz="1800" dirty="0" smtClean="0">
                <a:solidFill>
                  <a:srgbClr val="FF0000"/>
                </a:solidFill>
              </a:rPr>
              <a:t>Girl</a:t>
            </a:r>
            <a:r>
              <a:rPr lang="en-GB" sz="1800" dirty="0">
                <a:solidFill>
                  <a:srgbClr val="FF0000"/>
                </a:solidFill>
              </a:rPr>
              <a:t>:	</a:t>
            </a:r>
            <a:r>
              <a:rPr lang="en-GB" sz="1800" dirty="0" smtClean="0">
                <a:solidFill>
                  <a:srgbClr val="FF0000"/>
                </a:solidFill>
              </a:rPr>
              <a:t>	The </a:t>
            </a:r>
            <a:r>
              <a:rPr lang="en-GB" sz="1800" dirty="0">
                <a:solidFill>
                  <a:srgbClr val="FF0000"/>
                </a:solidFill>
              </a:rPr>
              <a:t>past tense.</a:t>
            </a:r>
          </a:p>
          <a:p>
            <a:r>
              <a:rPr lang="en-GB" sz="1800" dirty="0" smtClean="0"/>
              <a:t>  Teacher</a:t>
            </a:r>
            <a:r>
              <a:rPr lang="en-GB" sz="1800" dirty="0"/>
              <a:t>: </a:t>
            </a:r>
            <a:r>
              <a:rPr lang="en-GB" sz="1800" dirty="0" smtClean="0"/>
              <a:t>	Yes </a:t>
            </a:r>
            <a:r>
              <a:rPr lang="en-GB" sz="1800" dirty="0"/>
              <a:t>it’s in the past tense. </a:t>
            </a:r>
            <a:endParaRPr lang="en-GB" sz="1800" dirty="0" smtClean="0"/>
          </a:p>
        </p:txBody>
      </p:sp>
      <p:sp>
        <p:nvSpPr>
          <p:cNvPr id="3" name="TextBox 3"/>
          <p:cNvSpPr txBox="1">
            <a:spLocks noChangeArrowheads="1"/>
          </p:cNvSpPr>
          <p:nvPr/>
        </p:nvSpPr>
        <p:spPr bwMode="auto">
          <a:xfrm>
            <a:off x="446758" y="2344147"/>
            <a:ext cx="8567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Teacher:   How do you know it’s in the past tense?</a:t>
            </a:r>
          </a:p>
          <a:p>
            <a:r>
              <a:rPr lang="en-GB" sz="1800" dirty="0" smtClean="0">
                <a:solidFill>
                  <a:srgbClr val="FF0000"/>
                </a:solidFill>
              </a:rPr>
              <a:t>Girl:	    Because it says August 1990.</a:t>
            </a:r>
          </a:p>
        </p:txBody>
      </p:sp>
      <p:sp>
        <p:nvSpPr>
          <p:cNvPr id="4" name="TextBox 3"/>
          <p:cNvSpPr txBox="1">
            <a:spLocks noChangeArrowheads="1"/>
          </p:cNvSpPr>
          <p:nvPr/>
        </p:nvSpPr>
        <p:spPr bwMode="auto">
          <a:xfrm>
            <a:off x="446758" y="3170360"/>
            <a:ext cx="8567738"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Teacher: 	You know by the date it’s in the past tense, but you know by 			something else you know, you know by the doing words in 			the text that change. What’s a doing word? What do we call 			a doing word, David?</a:t>
            </a:r>
          </a:p>
          <a:p>
            <a:r>
              <a:rPr lang="en-GB" sz="1800" dirty="0" smtClean="0">
                <a:solidFill>
                  <a:srgbClr val="FF0000"/>
                </a:solidFill>
              </a:rPr>
              <a:t>David:  	A verb.</a:t>
            </a:r>
          </a:p>
          <a:p>
            <a:r>
              <a:rPr lang="en-GB" sz="1800" dirty="0" smtClean="0"/>
              <a:t>Teacher: 	A verb. Good. Will you give me one verb please out of this 			first paragraph. Find one verb in this paragraph. Stephen?</a:t>
            </a:r>
          </a:p>
          <a:p>
            <a:r>
              <a:rPr lang="en-GB" sz="1800" dirty="0" smtClean="0">
                <a:solidFill>
                  <a:srgbClr val="FF0000"/>
                </a:solidFill>
              </a:rPr>
              <a:t>Stephen: 	Rescued.</a:t>
            </a:r>
          </a:p>
          <a:p>
            <a:r>
              <a:rPr lang="en-GB" sz="1800" dirty="0" smtClean="0"/>
              <a:t>Teacher:	Rescued, excellent, excellent and that’s in the past tense.</a:t>
            </a:r>
          </a:p>
          <a:p>
            <a:pPr algn="r"/>
            <a:endParaRPr lang="en-GB" sz="1050" dirty="0" smtClean="0"/>
          </a:p>
          <a:p>
            <a:pPr algn="r"/>
            <a:r>
              <a:rPr lang="en-GB" sz="1050" dirty="0" smtClean="0"/>
              <a:t>(Neil Mercer, from Hardman, 2007)</a:t>
            </a:r>
            <a:endParaRPr lang="en-GB" sz="1050" dirty="0"/>
          </a:p>
        </p:txBody>
      </p:sp>
    </p:spTree>
    <p:extLst>
      <p:ext uri="{BB962C8B-B14F-4D97-AF65-F5344CB8AC3E}">
        <p14:creationId xmlns:p14="http://schemas.microsoft.com/office/powerpoint/2010/main" val="351030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24" y="1398805"/>
            <a:ext cx="5238478" cy="3499303"/>
          </a:xfrm>
          <a:prstGeom prst="rect">
            <a:avLst/>
          </a:prstGeom>
        </p:spPr>
      </p:pic>
      <p:sp>
        <p:nvSpPr>
          <p:cNvPr id="3" name="TextBox 2"/>
          <p:cNvSpPr txBox="1"/>
          <p:nvPr/>
        </p:nvSpPr>
        <p:spPr>
          <a:xfrm>
            <a:off x="4250462" y="609024"/>
            <a:ext cx="4893538" cy="5693867"/>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Understand the significance of exploratory talk</a:t>
            </a:r>
          </a:p>
          <a:p>
            <a:pPr marL="742950" indent="-742950">
              <a:buFont typeface="Calibri" charset="0"/>
              <a:buAutoNum type="arabicPeriod"/>
            </a:pPr>
            <a:r>
              <a:rPr lang="en-US" sz="2800" dirty="0" smtClean="0">
                <a:solidFill>
                  <a:srgbClr val="000000"/>
                </a:solidFill>
                <a:latin typeface="Calibri" charset="0"/>
              </a:rPr>
              <a:t>Build extended responses &amp; public speaking</a:t>
            </a:r>
          </a:p>
          <a:p>
            <a:pPr marL="742950" indent="-742950">
              <a:buFont typeface="Calibri" charset="0"/>
              <a:buAutoNum type="arabicPeriod"/>
            </a:pPr>
            <a:r>
              <a:rPr lang="en-US" sz="2800" dirty="0" smtClean="0">
                <a:solidFill>
                  <a:srgbClr val="000000"/>
                </a:solidFill>
                <a:latin typeface="Calibri" charset="0"/>
              </a:rPr>
              <a:t>Model good talk – eg connectives</a:t>
            </a:r>
          </a:p>
          <a:p>
            <a:pPr marL="742950" indent="-742950">
              <a:buFont typeface="Calibri" charset="0"/>
              <a:buAutoNum type="arabicPeriod"/>
            </a:pPr>
            <a:r>
              <a:rPr lang="en-US" sz="2800" dirty="0" smtClean="0">
                <a:solidFill>
                  <a:srgbClr val="000000"/>
                </a:solidFill>
                <a:latin typeface="Calibri" charset="0"/>
              </a:rPr>
              <a:t>Consciously vary groupings</a:t>
            </a:r>
          </a:p>
          <a:p>
            <a:pPr marL="742950" indent="-742950">
              <a:buFont typeface="Calibri" charset="0"/>
              <a:buAutoNum type="arabicPeriod"/>
            </a:pPr>
            <a:r>
              <a:rPr lang="en-US" sz="2800" dirty="0" smtClean="0">
                <a:solidFill>
                  <a:srgbClr val="000000"/>
                </a:solidFill>
                <a:latin typeface="Calibri" charset="0"/>
              </a:rPr>
              <a:t>Re-think questioning – ‘why &amp; how’, thinking time, and kill fatuous praise</a:t>
            </a:r>
          </a:p>
          <a:p>
            <a:endParaRPr lang="en-US" sz="2800" dirty="0">
              <a:solidFill>
                <a:srgbClr val="000000"/>
              </a:solidFill>
            </a:endParaRPr>
          </a:p>
        </p:txBody>
      </p:sp>
    </p:spTree>
    <p:extLst>
      <p:ext uri="{BB962C8B-B14F-4D97-AF65-F5344CB8AC3E}">
        <p14:creationId xmlns:p14="http://schemas.microsoft.com/office/powerpoint/2010/main" val="8878010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1164" y="2763676"/>
            <a:ext cx="6919959" cy="1200329"/>
          </a:xfrm>
          <a:prstGeom prst="rect">
            <a:avLst/>
          </a:prstGeom>
          <a:noFill/>
        </p:spPr>
        <p:txBody>
          <a:bodyPr wrap="square" rtlCol="0">
            <a:spAutoFit/>
          </a:bodyPr>
          <a:lstStyle/>
          <a:p>
            <a:r>
              <a:rPr lang="en-US" sz="7200" dirty="0" smtClean="0"/>
              <a:t>2:</a:t>
            </a:r>
            <a:endParaRPr lang="en-US" sz="7200" dirty="0"/>
          </a:p>
        </p:txBody>
      </p:sp>
      <p:sp>
        <p:nvSpPr>
          <p:cNvPr id="4" name="TextBox 3"/>
          <p:cNvSpPr txBox="1"/>
          <p:nvPr/>
        </p:nvSpPr>
        <p:spPr>
          <a:xfrm>
            <a:off x="3499064" y="2763676"/>
            <a:ext cx="6919959" cy="1200329"/>
          </a:xfrm>
          <a:prstGeom prst="rect">
            <a:avLst/>
          </a:prstGeom>
          <a:noFill/>
        </p:spPr>
        <p:txBody>
          <a:bodyPr wrap="square" rtlCol="0">
            <a:spAutoFit/>
          </a:bodyPr>
          <a:lstStyle/>
          <a:p>
            <a:r>
              <a:rPr lang="en-US" sz="7200" dirty="0" smtClean="0"/>
              <a:t>Literacy</a:t>
            </a:r>
            <a:endParaRPr lang="en-US" sz="7200" dirty="0"/>
          </a:p>
        </p:txBody>
      </p:sp>
    </p:spTree>
    <p:extLst>
      <p:ext uri="{BB962C8B-B14F-4D97-AF65-F5344CB8AC3E}">
        <p14:creationId xmlns:p14="http://schemas.microsoft.com/office/powerpoint/2010/main" val="304736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4314" y="1269878"/>
            <a:ext cx="3902185" cy="3539431"/>
          </a:xfrm>
          <a:prstGeom prst="rect">
            <a:avLst/>
          </a:prstGeom>
          <a:noFill/>
        </p:spPr>
        <p:txBody>
          <a:bodyPr wrap="square" rtlCol="0">
            <a:spAutoFit/>
          </a:bodyPr>
          <a:lstStyle/>
          <a:p>
            <a:pPr marL="514350" indent="-514350">
              <a:buFont typeface="+mj-lt"/>
              <a:buAutoNum type="arabicPeriod"/>
            </a:pPr>
            <a:r>
              <a:rPr lang="en-US" sz="2800" dirty="0" smtClean="0">
                <a:solidFill>
                  <a:srgbClr val="000000"/>
                </a:solidFill>
                <a:latin typeface="Calibri" charset="0"/>
              </a:rPr>
              <a:t>Teach and model reading</a:t>
            </a:r>
          </a:p>
          <a:p>
            <a:pPr marL="514350" indent="-514350">
              <a:buFont typeface="+mj-lt"/>
              <a:buAutoNum type="arabicPeriod"/>
            </a:pPr>
            <a:r>
              <a:rPr lang="en-US" sz="2800" dirty="0" err="1" smtClean="0">
                <a:solidFill>
                  <a:srgbClr val="000000"/>
                </a:solidFill>
                <a:latin typeface="Calibri" charset="0"/>
              </a:rPr>
              <a:t>Personalise</a:t>
            </a:r>
            <a:r>
              <a:rPr lang="en-US" sz="2800" dirty="0" smtClean="0">
                <a:solidFill>
                  <a:srgbClr val="000000"/>
                </a:solidFill>
                <a:latin typeface="Calibri" charset="0"/>
              </a:rPr>
              <a:t> reading </a:t>
            </a:r>
          </a:p>
          <a:p>
            <a:pPr marL="514350" indent="-514350">
              <a:buFont typeface="+mj-lt"/>
              <a:buAutoNum type="arabicPeriod"/>
            </a:pPr>
            <a:r>
              <a:rPr lang="en-US" sz="2800" dirty="0" smtClean="0">
                <a:solidFill>
                  <a:srgbClr val="000000"/>
                </a:solidFill>
                <a:latin typeface="Calibri" charset="0"/>
              </a:rPr>
              <a:t>Teach key vocabulary</a:t>
            </a:r>
          </a:p>
          <a:p>
            <a:pPr marL="514350" indent="-514350">
              <a:buFont typeface="+mj-lt"/>
              <a:buAutoNum type="arabicPeriod"/>
            </a:pPr>
            <a:r>
              <a:rPr lang="en-US" sz="2800" dirty="0" smtClean="0">
                <a:solidFill>
                  <a:srgbClr val="000000"/>
                </a:solidFill>
                <a:latin typeface="Calibri" charset="0"/>
              </a:rPr>
              <a:t>Demystify spelling</a:t>
            </a:r>
          </a:p>
          <a:p>
            <a:pPr marL="514350" indent="-514350">
              <a:buFont typeface="+mj-lt"/>
              <a:buAutoNum type="arabicPeriod"/>
            </a:pPr>
            <a:r>
              <a:rPr lang="en-US" sz="2800" dirty="0" smtClean="0">
                <a:solidFill>
                  <a:srgbClr val="000000"/>
                </a:solidFill>
                <a:latin typeface="Calibri" charset="0"/>
              </a:rPr>
              <a:t>Teach research, not FOFO</a:t>
            </a:r>
          </a:p>
          <a:p>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550048" y="1447800"/>
            <a:ext cx="3991542" cy="3419751"/>
          </a:xfrm>
          <a:prstGeom prst="rect">
            <a:avLst/>
          </a:prstGeom>
        </p:spPr>
      </p:pic>
    </p:spTree>
    <p:extLst>
      <p:ext uri="{BB962C8B-B14F-4D97-AF65-F5344CB8AC3E}">
        <p14:creationId xmlns:p14="http://schemas.microsoft.com/office/powerpoint/2010/main" val="2516032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88" y="1241467"/>
            <a:ext cx="4287021" cy="4287021"/>
          </a:xfrm>
          <a:prstGeom prst="rect">
            <a:avLst/>
          </a:prstGeom>
        </p:spPr>
      </p:pic>
      <p:sp>
        <p:nvSpPr>
          <p:cNvPr id="3" name="TextBox 2"/>
          <p:cNvSpPr txBox="1"/>
          <p:nvPr/>
        </p:nvSpPr>
        <p:spPr>
          <a:xfrm>
            <a:off x="4250462" y="1632699"/>
            <a:ext cx="4608445" cy="3970318"/>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Demonstrate writing as a process – including planning</a:t>
            </a:r>
          </a:p>
          <a:p>
            <a:pPr marL="742950" indent="-742950">
              <a:buFont typeface="Calibri" charset="0"/>
              <a:buAutoNum type="arabicPeriod"/>
            </a:pPr>
            <a:r>
              <a:rPr lang="en-US" sz="2800" dirty="0" smtClean="0">
                <a:solidFill>
                  <a:srgbClr val="000000"/>
                </a:solidFill>
                <a:latin typeface="Calibri" charset="0"/>
              </a:rPr>
              <a:t>Teach </a:t>
            </a:r>
            <a:r>
              <a:rPr lang="en-US" sz="2800" dirty="0" err="1" smtClean="0">
                <a:solidFill>
                  <a:srgbClr val="000000"/>
                </a:solidFill>
                <a:latin typeface="Calibri" charset="0"/>
              </a:rPr>
              <a:t>depersonalisation</a:t>
            </a:r>
            <a:r>
              <a:rPr lang="en-US" sz="2800" dirty="0" smtClean="0">
                <a:solidFill>
                  <a:srgbClr val="000000"/>
                </a:solidFill>
                <a:latin typeface="Calibri" charset="0"/>
              </a:rPr>
              <a:t> &amp; self-regulation</a:t>
            </a:r>
          </a:p>
          <a:p>
            <a:pPr marL="742950" indent="-742950">
              <a:buFont typeface="Calibri" charset="0"/>
              <a:buAutoNum type="arabicPeriod"/>
            </a:pPr>
            <a:r>
              <a:rPr lang="en-US" sz="2800" dirty="0" smtClean="0">
                <a:solidFill>
                  <a:srgbClr val="000000"/>
                </a:solidFill>
                <a:latin typeface="Calibri" charset="0"/>
              </a:rPr>
              <a:t>Allow oral rehearsal</a:t>
            </a:r>
          </a:p>
          <a:p>
            <a:pPr marL="742950" indent="-742950">
              <a:buFont typeface="Calibri" charset="0"/>
              <a:buAutoNum type="arabicPeriod"/>
            </a:pPr>
            <a:r>
              <a:rPr lang="en-US" sz="2800" dirty="0" smtClean="0">
                <a:solidFill>
                  <a:srgbClr val="000000"/>
                </a:solidFill>
                <a:latin typeface="Calibri" charset="0"/>
              </a:rPr>
              <a:t>Short &amp; long sentences</a:t>
            </a:r>
          </a:p>
          <a:p>
            <a:pPr marL="742950" indent="-742950">
              <a:buFont typeface="Calibri" charset="0"/>
              <a:buAutoNum type="arabicPeriod"/>
            </a:pPr>
            <a:r>
              <a:rPr lang="en-US" sz="2800" dirty="0" smtClean="0">
                <a:solidFill>
                  <a:srgbClr val="000000"/>
                </a:solidFill>
                <a:latin typeface="Calibri" charset="0"/>
              </a:rPr>
              <a:t>Connectives</a:t>
            </a:r>
          </a:p>
          <a:p>
            <a:endParaRPr lang="en-US" sz="2800" dirty="0">
              <a:solidFill>
                <a:srgbClr val="000000"/>
              </a:solidFill>
            </a:endParaRPr>
          </a:p>
        </p:txBody>
      </p:sp>
    </p:spTree>
    <p:extLst>
      <p:ext uri="{BB962C8B-B14F-4D97-AF65-F5344CB8AC3E}">
        <p14:creationId xmlns:p14="http://schemas.microsoft.com/office/powerpoint/2010/main" val="315586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44805" y="969328"/>
            <a:ext cx="8077200" cy="541686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latin typeface="Calibri" charset="0"/>
              </a:rPr>
              <a:t>Know your </a:t>
            </a:r>
            <a:r>
              <a:rPr lang="en-US" sz="3600" dirty="0" smtClean="0">
                <a:solidFill>
                  <a:srgbClr val="000000"/>
                </a:solidFill>
                <a:latin typeface="Calibri" charset="0"/>
              </a:rPr>
              <a:t>connectives</a:t>
            </a:r>
            <a:endParaRPr lang="en-US" sz="2000" dirty="0">
              <a:solidFill>
                <a:srgbClr val="000000"/>
              </a:solidFill>
              <a:latin typeface="Calibri" charset="0"/>
            </a:endParaRPr>
          </a:p>
          <a:p>
            <a:pPr>
              <a:spcBef>
                <a:spcPct val="50000"/>
              </a:spcBef>
            </a:pPr>
            <a:r>
              <a:rPr lang="en-US" sz="2000" b="1" dirty="0">
                <a:solidFill>
                  <a:srgbClr val="000000"/>
                </a:solidFill>
                <a:latin typeface="Calibri" charset="0"/>
              </a:rPr>
              <a:t>Adding</a:t>
            </a:r>
            <a:r>
              <a:rPr lang="en-US" sz="2000" dirty="0">
                <a:solidFill>
                  <a:srgbClr val="000000"/>
                </a:solidFill>
                <a:latin typeface="Calibri" charset="0"/>
              </a:rPr>
              <a:t>: and, also, as </a:t>
            </a:r>
            <a:r>
              <a:rPr lang="en-US" sz="2000" dirty="0" smtClean="0">
                <a:solidFill>
                  <a:srgbClr val="000000"/>
                </a:solidFill>
                <a:latin typeface="Calibri" charset="0"/>
              </a:rPr>
              <a:t>well </a:t>
            </a:r>
            <a:r>
              <a:rPr lang="en-US" sz="2000" dirty="0">
                <a:solidFill>
                  <a:srgbClr val="000000"/>
                </a:solidFill>
                <a:latin typeface="Calibri" charset="0"/>
              </a:rPr>
              <a:t>as, moreover, too</a:t>
            </a:r>
          </a:p>
          <a:p>
            <a:pPr>
              <a:spcBef>
                <a:spcPct val="50000"/>
              </a:spcBef>
            </a:pPr>
            <a:r>
              <a:rPr lang="en-US" sz="2000" b="1" dirty="0">
                <a:solidFill>
                  <a:srgbClr val="000000"/>
                </a:solidFill>
                <a:latin typeface="Calibri" charset="0"/>
              </a:rPr>
              <a:t>Cause &amp; effect</a:t>
            </a:r>
            <a:r>
              <a:rPr lang="en-US" sz="2000" dirty="0">
                <a:solidFill>
                  <a:srgbClr val="000000"/>
                </a:solidFill>
                <a:latin typeface="Calibri" charset="0"/>
              </a:rPr>
              <a:t>: because, so, therefore, thus, consequently</a:t>
            </a:r>
          </a:p>
          <a:p>
            <a:pPr>
              <a:spcBef>
                <a:spcPct val="50000"/>
              </a:spcBef>
            </a:pPr>
            <a:r>
              <a:rPr lang="en-US" sz="2000" b="1" dirty="0">
                <a:solidFill>
                  <a:srgbClr val="000000"/>
                </a:solidFill>
                <a:latin typeface="Calibri" charset="0"/>
              </a:rPr>
              <a:t>Sequencing</a:t>
            </a:r>
            <a:r>
              <a:rPr lang="en-US" sz="2000" dirty="0">
                <a:solidFill>
                  <a:srgbClr val="000000"/>
                </a:solidFill>
                <a:latin typeface="Calibri" charset="0"/>
              </a:rPr>
              <a:t>: next, then, first, finally, meanwhile, before, after</a:t>
            </a:r>
          </a:p>
          <a:p>
            <a:pPr>
              <a:spcBef>
                <a:spcPct val="50000"/>
              </a:spcBef>
            </a:pPr>
            <a:r>
              <a:rPr lang="en-US" sz="2000" b="1" dirty="0">
                <a:solidFill>
                  <a:srgbClr val="000000"/>
                </a:solidFill>
                <a:latin typeface="Calibri" charset="0"/>
              </a:rPr>
              <a:t>Qualifying</a:t>
            </a:r>
            <a:r>
              <a:rPr lang="en-US" sz="2000" dirty="0">
                <a:solidFill>
                  <a:srgbClr val="000000"/>
                </a:solidFill>
                <a:latin typeface="Calibri" charset="0"/>
              </a:rPr>
              <a:t>: however, although, unless, except, if, as long as, apart from, yet</a:t>
            </a:r>
          </a:p>
          <a:p>
            <a:pPr>
              <a:spcBef>
                <a:spcPct val="50000"/>
              </a:spcBef>
            </a:pPr>
            <a:r>
              <a:rPr lang="en-US" sz="2000" b="1" dirty="0" err="1">
                <a:solidFill>
                  <a:srgbClr val="000000"/>
                </a:solidFill>
                <a:latin typeface="Calibri" charset="0"/>
              </a:rPr>
              <a:t>Emphasising</a:t>
            </a:r>
            <a:r>
              <a:rPr lang="en-US" sz="2000" dirty="0">
                <a:solidFill>
                  <a:srgbClr val="000000"/>
                </a:solidFill>
                <a:latin typeface="Calibri" charset="0"/>
              </a:rPr>
              <a:t>: above all, in particular, especially, significantly, indeed, notably</a:t>
            </a:r>
          </a:p>
          <a:p>
            <a:pPr>
              <a:spcBef>
                <a:spcPct val="50000"/>
              </a:spcBef>
            </a:pPr>
            <a:r>
              <a:rPr lang="en-US" sz="2000" b="1" dirty="0">
                <a:solidFill>
                  <a:srgbClr val="000000"/>
                </a:solidFill>
                <a:latin typeface="Calibri" charset="0"/>
              </a:rPr>
              <a:t>Illustrating</a:t>
            </a:r>
            <a:r>
              <a:rPr lang="en-US" sz="2000" dirty="0">
                <a:solidFill>
                  <a:srgbClr val="000000"/>
                </a:solidFill>
                <a:latin typeface="Calibri" charset="0"/>
              </a:rPr>
              <a:t>: for example, such as, for instance, as revealed by, in the case of</a:t>
            </a:r>
          </a:p>
          <a:p>
            <a:pPr>
              <a:spcBef>
                <a:spcPct val="50000"/>
              </a:spcBef>
            </a:pPr>
            <a:r>
              <a:rPr lang="en-US" sz="2000" b="1" dirty="0">
                <a:solidFill>
                  <a:srgbClr val="000000"/>
                </a:solidFill>
                <a:latin typeface="Calibri" charset="0"/>
              </a:rPr>
              <a:t>Comparing</a:t>
            </a:r>
            <a:r>
              <a:rPr lang="en-US" sz="2000" dirty="0">
                <a:solidFill>
                  <a:srgbClr val="000000"/>
                </a:solidFill>
                <a:latin typeface="Calibri" charset="0"/>
              </a:rPr>
              <a:t>: equally, in the same way, similarly, likewise, as with, like</a:t>
            </a:r>
          </a:p>
          <a:p>
            <a:pPr>
              <a:spcBef>
                <a:spcPct val="50000"/>
              </a:spcBef>
            </a:pPr>
            <a:r>
              <a:rPr lang="en-US" sz="2000" b="1" dirty="0">
                <a:solidFill>
                  <a:srgbClr val="000000"/>
                </a:solidFill>
                <a:latin typeface="Calibri" charset="0"/>
              </a:rPr>
              <a:t>Contrasting</a:t>
            </a:r>
            <a:r>
              <a:rPr lang="en-US" sz="2000" dirty="0">
                <a:solidFill>
                  <a:srgbClr val="000000"/>
                </a:solidFill>
                <a:latin typeface="Calibri" charset="0"/>
              </a:rPr>
              <a:t>: whereas, instead of, alternatively, otherwise, unlike, on the other hand</a:t>
            </a:r>
          </a:p>
          <a:p>
            <a:pPr>
              <a:spcBef>
                <a:spcPct val="50000"/>
              </a:spcBef>
            </a:pPr>
            <a:r>
              <a:rPr lang="en-US" sz="2000" dirty="0">
                <a:solidFill>
                  <a:srgbClr val="000000"/>
                </a:solidFill>
                <a:latin typeface="Calibri" charset="0"/>
              </a:rPr>
              <a:t>  </a:t>
            </a:r>
          </a:p>
        </p:txBody>
      </p:sp>
    </p:spTree>
    <p:extLst>
      <p:ext uri="{BB962C8B-B14F-4D97-AF65-F5344CB8AC3E}">
        <p14:creationId xmlns:p14="http://schemas.microsoft.com/office/powerpoint/2010/main" val="42759982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88" y="1241467"/>
            <a:ext cx="4287021" cy="4287021"/>
          </a:xfrm>
          <a:prstGeom prst="rect">
            <a:avLst/>
          </a:prstGeom>
        </p:spPr>
      </p:pic>
      <p:sp>
        <p:nvSpPr>
          <p:cNvPr id="3" name="TextBox 2"/>
          <p:cNvSpPr txBox="1"/>
          <p:nvPr/>
        </p:nvSpPr>
        <p:spPr>
          <a:xfrm>
            <a:off x="4250462" y="1632699"/>
            <a:ext cx="4608445" cy="3970318"/>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Demonstrate writing as a process – including planning</a:t>
            </a:r>
          </a:p>
          <a:p>
            <a:pPr marL="742950" indent="-742950">
              <a:buFont typeface="Calibri" charset="0"/>
              <a:buAutoNum type="arabicPeriod"/>
            </a:pPr>
            <a:r>
              <a:rPr lang="en-US" sz="2800" dirty="0" smtClean="0">
                <a:solidFill>
                  <a:srgbClr val="000000"/>
                </a:solidFill>
                <a:latin typeface="Calibri" charset="0"/>
              </a:rPr>
              <a:t>Teach </a:t>
            </a:r>
            <a:r>
              <a:rPr lang="en-US" sz="2800" dirty="0" err="1" smtClean="0">
                <a:solidFill>
                  <a:srgbClr val="000000"/>
                </a:solidFill>
                <a:latin typeface="Calibri" charset="0"/>
              </a:rPr>
              <a:t>depersonalisation</a:t>
            </a:r>
            <a:r>
              <a:rPr lang="en-US" sz="2800" dirty="0" smtClean="0">
                <a:solidFill>
                  <a:srgbClr val="000000"/>
                </a:solidFill>
                <a:latin typeface="Calibri" charset="0"/>
              </a:rPr>
              <a:t> &amp; self-regulation</a:t>
            </a:r>
          </a:p>
          <a:p>
            <a:pPr marL="742950" indent="-742950">
              <a:buFont typeface="Calibri" charset="0"/>
              <a:buAutoNum type="arabicPeriod"/>
            </a:pPr>
            <a:r>
              <a:rPr lang="en-US" sz="2800" dirty="0" smtClean="0">
                <a:solidFill>
                  <a:srgbClr val="000000"/>
                </a:solidFill>
                <a:latin typeface="Calibri" charset="0"/>
              </a:rPr>
              <a:t>Allow oral rehearsal</a:t>
            </a:r>
          </a:p>
          <a:p>
            <a:pPr marL="742950" indent="-742950">
              <a:buFont typeface="Calibri" charset="0"/>
              <a:buAutoNum type="arabicPeriod"/>
            </a:pPr>
            <a:r>
              <a:rPr lang="en-US" sz="2800" dirty="0" smtClean="0">
                <a:solidFill>
                  <a:srgbClr val="000000"/>
                </a:solidFill>
                <a:latin typeface="Calibri" charset="0"/>
              </a:rPr>
              <a:t>Short &amp; long sentences</a:t>
            </a:r>
          </a:p>
          <a:p>
            <a:pPr marL="742950" indent="-742950">
              <a:buFont typeface="Calibri" charset="0"/>
              <a:buAutoNum type="arabicPeriod"/>
            </a:pPr>
            <a:r>
              <a:rPr lang="en-US" sz="2800" dirty="0" smtClean="0">
                <a:solidFill>
                  <a:srgbClr val="000000"/>
                </a:solidFill>
                <a:latin typeface="Calibri" charset="0"/>
              </a:rPr>
              <a:t>Connectives</a:t>
            </a:r>
          </a:p>
          <a:p>
            <a:endParaRPr lang="en-US" sz="2800" dirty="0">
              <a:solidFill>
                <a:srgbClr val="000000"/>
              </a:solidFill>
            </a:endParaRPr>
          </a:p>
        </p:txBody>
      </p:sp>
    </p:spTree>
    <p:extLst>
      <p:ext uri="{BB962C8B-B14F-4D97-AF65-F5344CB8AC3E}">
        <p14:creationId xmlns:p14="http://schemas.microsoft.com/office/powerpoint/2010/main" val="18391726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976394" y="2792981"/>
            <a:ext cx="3195052" cy="1107996"/>
          </a:xfrm>
          <a:prstGeom prst="rect">
            <a:avLst/>
          </a:prstGeom>
          <a:noFill/>
        </p:spPr>
        <p:txBody>
          <a:bodyPr wrap="square" rtlCol="0">
            <a:spAutoFit/>
          </a:bodyPr>
          <a:lstStyle/>
          <a:p>
            <a:r>
              <a:rPr lang="en-US" sz="6600" dirty="0" smtClean="0"/>
              <a:t>HOW</a:t>
            </a:r>
            <a:endParaRPr lang="en-US" sz="6600" dirty="0"/>
          </a:p>
        </p:txBody>
      </p:sp>
    </p:spTree>
    <p:extLst>
      <p:ext uri="{BB962C8B-B14F-4D97-AF65-F5344CB8AC3E}">
        <p14:creationId xmlns:p14="http://schemas.microsoft.com/office/powerpoint/2010/main" val="25164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202983" y="1989588"/>
            <a:ext cx="4668234" cy="3139321"/>
          </a:xfrm>
          <a:prstGeom prst="rect">
            <a:avLst/>
          </a:prstGeom>
          <a:noFill/>
        </p:spPr>
        <p:txBody>
          <a:bodyPr wrap="square" rtlCol="0">
            <a:spAutoFit/>
          </a:bodyPr>
          <a:lstStyle/>
          <a:p>
            <a:r>
              <a:rPr lang="en-US" sz="6600" dirty="0" smtClean="0"/>
              <a:t>INPUT</a:t>
            </a:r>
          </a:p>
          <a:p>
            <a:r>
              <a:rPr lang="en-US" sz="6600" dirty="0" smtClean="0"/>
              <a:t>PROCESS</a:t>
            </a:r>
          </a:p>
          <a:p>
            <a:r>
              <a:rPr lang="en-US" sz="6600" dirty="0" smtClean="0"/>
              <a:t>OUTPUT</a:t>
            </a:r>
            <a:endParaRPr lang="en-US" sz="6600" dirty="0"/>
          </a:p>
        </p:txBody>
      </p:sp>
    </p:spTree>
    <p:extLst>
      <p:ext uri="{BB962C8B-B14F-4D97-AF65-F5344CB8AC3E}">
        <p14:creationId xmlns:p14="http://schemas.microsoft.com/office/powerpoint/2010/main" val="1220088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328" y="852553"/>
            <a:ext cx="8636000" cy="4893647"/>
          </a:xfrm>
          <a:prstGeom prst="rect">
            <a:avLst/>
          </a:prstGeom>
          <a:noFill/>
        </p:spPr>
        <p:txBody>
          <a:bodyPr wrap="square" rtlCol="0">
            <a:spAutoFit/>
          </a:bodyPr>
          <a:lstStyle/>
          <a:p>
            <a:r>
              <a:rPr lang="en-US" sz="2400" b="1" dirty="0"/>
              <a:t>The City Academy, Hackney: </a:t>
            </a:r>
            <a:endParaRPr lang="en-US" sz="2400" dirty="0"/>
          </a:p>
          <a:p>
            <a:r>
              <a:rPr lang="en-US" sz="2400" dirty="0" smtClean="0"/>
              <a:t>The </a:t>
            </a:r>
            <a:r>
              <a:rPr lang="en-US" sz="2400" dirty="0"/>
              <a:t>school has established a literacy policy with five strands that guide the work of all teachers. </a:t>
            </a:r>
          </a:p>
          <a:p>
            <a:pPr marL="342900" indent="-342900">
              <a:buFont typeface="Wingdings" charset="0"/>
              <a:buChar char="n"/>
            </a:pPr>
            <a:r>
              <a:rPr lang="en-US" sz="2400" dirty="0" smtClean="0"/>
              <a:t>Pupils </a:t>
            </a:r>
            <a:r>
              <a:rPr lang="en-US" sz="2400" dirty="0"/>
              <a:t>in lessons should always speak in sentences</a:t>
            </a:r>
            <a:r>
              <a:rPr lang="en-US" sz="2400" dirty="0" smtClean="0"/>
              <a:t>.</a:t>
            </a:r>
          </a:p>
          <a:p>
            <a:pPr marL="342900" indent="-342900">
              <a:buFont typeface="Wingdings" charset="0"/>
              <a:buChar char="n"/>
            </a:pPr>
            <a:r>
              <a:rPr lang="en-US" sz="2400" dirty="0" smtClean="0"/>
              <a:t>There </a:t>
            </a:r>
            <a:r>
              <a:rPr lang="en-US" sz="2400" dirty="0"/>
              <a:t>should be a consistent policy on marking and feedback (a ‘green pen’ </a:t>
            </a:r>
            <a:r>
              <a:rPr lang="en-US" sz="2400" dirty="0" smtClean="0"/>
              <a:t>approach</a:t>
            </a:r>
            <a:r>
              <a:rPr lang="en-US" sz="2400" dirty="0"/>
              <a:t>). </a:t>
            </a:r>
            <a:endParaRPr lang="en-US" sz="2400" dirty="0" smtClean="0"/>
          </a:p>
          <a:p>
            <a:pPr marL="342900" indent="-342900">
              <a:buFont typeface="Wingdings" charset="0"/>
              <a:buChar char="n"/>
            </a:pPr>
            <a:endParaRPr lang="en-US" sz="2400" dirty="0"/>
          </a:p>
          <a:p>
            <a:r>
              <a:rPr lang="en-US" sz="2400" b="1" dirty="0"/>
              <a:t>Improving literacy in secondary schools: a shared responsibility April 2013, No. 120363 </a:t>
            </a:r>
            <a:endParaRPr lang="en-US" sz="2400" dirty="0"/>
          </a:p>
          <a:p>
            <a:r>
              <a:rPr lang="en-US" sz="2400" dirty="0">
                <a:latin typeface="Wingdings"/>
              </a:rPr>
              <a:t> </a:t>
            </a:r>
            <a:r>
              <a:rPr lang="en-US" sz="2400" dirty="0"/>
              <a:t>Pupils should always have a ‘book on every table’. </a:t>
            </a:r>
          </a:p>
          <a:p>
            <a:r>
              <a:rPr lang="en-US" sz="2400" dirty="0">
                <a:latin typeface="Wingdings"/>
              </a:rPr>
              <a:t> </a:t>
            </a:r>
            <a:r>
              <a:rPr lang="en-US" sz="2400" dirty="0"/>
              <a:t>Teachers in all subjects should model writing for their pupils. </a:t>
            </a:r>
          </a:p>
          <a:p>
            <a:r>
              <a:rPr lang="en-US" sz="2400" dirty="0">
                <a:latin typeface="Wingdings"/>
              </a:rPr>
              <a:t> </a:t>
            </a:r>
            <a:r>
              <a:rPr lang="en-US" sz="2400" dirty="0"/>
              <a:t>Pupils should be taught to </a:t>
            </a:r>
            <a:r>
              <a:rPr lang="en-US" sz="2400" dirty="0" err="1"/>
              <a:t>organise</a:t>
            </a:r>
            <a:r>
              <a:rPr lang="en-US" sz="2400" dirty="0"/>
              <a:t> their extended writing into well- structured paragraphs. </a:t>
            </a:r>
            <a:endParaRPr lang="en-US" sz="2400" dirty="0">
              <a:effectLst/>
            </a:endParaRPr>
          </a:p>
        </p:txBody>
      </p:sp>
    </p:spTree>
    <p:extLst>
      <p:ext uri="{BB962C8B-B14F-4D97-AF65-F5344CB8AC3E}">
        <p14:creationId xmlns:p14="http://schemas.microsoft.com/office/powerpoint/2010/main" val="2811309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328" y="852553"/>
            <a:ext cx="8636000" cy="5632310"/>
          </a:xfrm>
          <a:prstGeom prst="rect">
            <a:avLst/>
          </a:prstGeom>
          <a:noFill/>
        </p:spPr>
        <p:txBody>
          <a:bodyPr wrap="square" rtlCol="0">
            <a:spAutoFit/>
          </a:bodyPr>
          <a:lstStyle/>
          <a:p>
            <a:r>
              <a:rPr lang="en-US" sz="2400" dirty="0"/>
              <a:t>In mathematics and science lessons observed by inspectors, there was considerable emphasis on pupils explaining their answers in detail. Teachers </a:t>
            </a:r>
            <a:r>
              <a:rPr lang="en-US" sz="2400" dirty="0" err="1"/>
              <a:t>modelled</a:t>
            </a:r>
            <a:r>
              <a:rPr lang="en-US" sz="2400" dirty="0"/>
              <a:t> the appropriate language, for example: </a:t>
            </a:r>
          </a:p>
          <a:p>
            <a:r>
              <a:rPr lang="en-US" sz="2400" dirty="0"/>
              <a:t>In full sentences, please. ‘In the first place, we should get rid of fractions and then...</a:t>
            </a:r>
            <a:r>
              <a:rPr lang="en-US" sz="2400" dirty="0" smtClean="0"/>
              <a:t>’</a:t>
            </a:r>
          </a:p>
          <a:p>
            <a:r>
              <a:rPr lang="en-US" sz="2400" dirty="0" smtClean="0"/>
              <a:t> </a:t>
            </a:r>
            <a:endParaRPr lang="en-US" sz="2400" dirty="0"/>
          </a:p>
          <a:p>
            <a:r>
              <a:rPr lang="en-US" sz="2400" dirty="0"/>
              <a:t>Can you explain that in a full sentence? ‘I know that magnesium is more reactive than copper because...’ </a:t>
            </a:r>
          </a:p>
          <a:p>
            <a:endParaRPr lang="en-US" sz="2400" dirty="0" smtClean="0"/>
          </a:p>
          <a:p>
            <a:r>
              <a:rPr lang="en-US" sz="2400" dirty="0" smtClean="0"/>
              <a:t>Marking </a:t>
            </a:r>
            <a:r>
              <a:rPr lang="en-US" sz="2400" dirty="0"/>
              <a:t>in all subjects has a literacy focus, as do success criteria and learning objectives. For example, in a very effective history lesson observed by inspectors, there was an explicit expectation that pupils would answer using full sentences. There was an equally explicit and shared expectation that pupils’ writing would be carefully structured, using paragraphs, capital letters and full stops. </a:t>
            </a:r>
          </a:p>
        </p:txBody>
      </p:sp>
    </p:spTree>
    <p:extLst>
      <p:ext uri="{BB962C8B-B14F-4D97-AF65-F5344CB8AC3E}">
        <p14:creationId xmlns:p14="http://schemas.microsoft.com/office/powerpoint/2010/main" val="1092219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2 at 08.5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07420">
            <a:off x="1960563" y="296863"/>
            <a:ext cx="50800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8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01 at 09.4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01646">
            <a:off x="3237557" y="862657"/>
            <a:ext cx="5719582" cy="5106770"/>
          </a:xfrm>
          <a:prstGeom prst="rect">
            <a:avLst/>
          </a:prstGeom>
        </p:spPr>
      </p:pic>
      <p:sp>
        <p:nvSpPr>
          <p:cNvPr id="3" name="TextBox 2"/>
          <p:cNvSpPr txBox="1"/>
          <p:nvPr/>
        </p:nvSpPr>
        <p:spPr>
          <a:xfrm>
            <a:off x="819171" y="2827196"/>
            <a:ext cx="2457514" cy="1446550"/>
          </a:xfrm>
          <a:prstGeom prst="rect">
            <a:avLst/>
          </a:prstGeom>
          <a:noFill/>
        </p:spPr>
        <p:txBody>
          <a:bodyPr wrap="square" rtlCol="0">
            <a:spAutoFit/>
          </a:bodyPr>
          <a:lstStyle/>
          <a:p>
            <a:r>
              <a:rPr lang="en-US" sz="4400" dirty="0" smtClean="0"/>
              <a:t>Literacy Promises</a:t>
            </a:r>
            <a:endParaRPr lang="en-US" sz="4400" dirty="0"/>
          </a:p>
        </p:txBody>
      </p:sp>
    </p:spTree>
    <p:extLst>
      <p:ext uri="{BB962C8B-B14F-4D97-AF65-F5344CB8AC3E}">
        <p14:creationId xmlns:p14="http://schemas.microsoft.com/office/powerpoint/2010/main" val="3742252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2203" y="1455131"/>
            <a:ext cx="6919959" cy="3416320"/>
          </a:xfrm>
          <a:prstGeom prst="rect">
            <a:avLst/>
          </a:prstGeom>
          <a:noFill/>
        </p:spPr>
        <p:txBody>
          <a:bodyPr wrap="square" rtlCol="0">
            <a:spAutoFit/>
          </a:bodyPr>
          <a:lstStyle/>
          <a:p>
            <a:pPr algn="ctr"/>
            <a:r>
              <a:rPr lang="en-US" sz="7200" dirty="0" smtClean="0"/>
              <a:t>WHY</a:t>
            </a:r>
          </a:p>
          <a:p>
            <a:pPr algn="ctr"/>
            <a:r>
              <a:rPr lang="en-US" sz="7200" dirty="0" smtClean="0"/>
              <a:t>WHAT</a:t>
            </a:r>
          </a:p>
          <a:p>
            <a:pPr algn="ctr"/>
            <a:r>
              <a:rPr lang="en-US" sz="7200" dirty="0" smtClean="0"/>
              <a:t>HOW</a:t>
            </a:r>
            <a:endParaRPr lang="en-US" sz="7200" dirty="0"/>
          </a:p>
        </p:txBody>
      </p:sp>
    </p:spTree>
    <p:extLst>
      <p:ext uri="{BB962C8B-B14F-4D97-AF65-F5344CB8AC3E}">
        <p14:creationId xmlns:p14="http://schemas.microsoft.com/office/powerpoint/2010/main" val="76253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0 at 08.34.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170" y="0"/>
            <a:ext cx="6955797" cy="6858000"/>
          </a:xfrm>
          <a:prstGeom prst="rect">
            <a:avLst/>
          </a:prstGeom>
        </p:spPr>
      </p:pic>
    </p:spTree>
    <p:extLst>
      <p:ext uri="{BB962C8B-B14F-4D97-AF65-F5344CB8AC3E}">
        <p14:creationId xmlns:p14="http://schemas.microsoft.com/office/powerpoint/2010/main" val="536023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476500"/>
            <a:ext cx="4305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2379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5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0190"/>
          </a:xfrm>
          <a:prstGeom prst="rect">
            <a:avLst/>
          </a:prstGeom>
        </p:spPr>
      </p:pic>
    </p:spTree>
    <p:extLst>
      <p:ext uri="{BB962C8B-B14F-4D97-AF65-F5344CB8AC3E}">
        <p14:creationId xmlns:p14="http://schemas.microsoft.com/office/powerpoint/2010/main" val="3488895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49.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84167">
            <a:off x="1866057" y="773458"/>
            <a:ext cx="5629227" cy="47555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1796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844" y="359508"/>
            <a:ext cx="5303976" cy="954107"/>
          </a:xfrm>
          <a:prstGeom prst="rect">
            <a:avLst/>
          </a:prstGeom>
          <a:noFill/>
        </p:spPr>
        <p:txBody>
          <a:bodyPr wrap="square" rtlCol="0">
            <a:spAutoFit/>
          </a:bodyPr>
          <a:lstStyle/>
          <a:p>
            <a:r>
              <a:rPr lang="en-US" sz="2800" dirty="0" smtClean="0"/>
              <a:t>Keith Grainger:</a:t>
            </a:r>
            <a:r>
              <a:rPr lang="en-US" sz="2800" b="1" dirty="0" smtClean="0"/>
              <a:t> </a:t>
            </a:r>
            <a:r>
              <a:rPr lang="en-US" sz="2800" b="1" dirty="0"/>
              <a:t>Spot Coaching </a:t>
            </a:r>
            <a:endParaRPr lang="en-US" sz="2800" dirty="0" smtClean="0"/>
          </a:p>
          <a:p>
            <a:endParaRPr lang="en-US" sz="2800" dirty="0"/>
          </a:p>
        </p:txBody>
      </p:sp>
      <p:sp>
        <p:nvSpPr>
          <p:cNvPr id="3" name="TextBox 2"/>
          <p:cNvSpPr txBox="1"/>
          <p:nvPr/>
        </p:nvSpPr>
        <p:spPr>
          <a:xfrm>
            <a:off x="1279809" y="2300107"/>
            <a:ext cx="7039692" cy="2308324"/>
          </a:xfrm>
          <a:prstGeom prst="rect">
            <a:avLst/>
          </a:prstGeom>
          <a:noFill/>
        </p:spPr>
        <p:txBody>
          <a:bodyPr wrap="square" rtlCol="0">
            <a:spAutoFit/>
          </a:bodyPr>
          <a:lstStyle/>
          <a:p>
            <a:r>
              <a:rPr lang="en-US" sz="2400" dirty="0"/>
              <a:t>I am left in no doubt that immediate feedback, in the same way that a tennis coach or dance instructor provides, has powerful potential as a professional development tool in teaching. Our recent work has been exhilarating. I hope never to grade a single lesson again.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4158" y="127005"/>
            <a:ext cx="2630922" cy="115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209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5937" y="473364"/>
            <a:ext cx="6878636" cy="6858000"/>
          </a:xfrm>
          <a:prstGeom prst="rect">
            <a:avLst/>
          </a:prstGeom>
        </p:spPr>
      </p:pic>
      <p:sp>
        <p:nvSpPr>
          <p:cNvPr id="6" name="TextBox 5"/>
          <p:cNvSpPr txBox="1"/>
          <p:nvPr/>
        </p:nvSpPr>
        <p:spPr>
          <a:xfrm>
            <a:off x="369455" y="1801091"/>
            <a:ext cx="3013363" cy="1569660"/>
          </a:xfrm>
          <a:prstGeom prst="rect">
            <a:avLst/>
          </a:prstGeom>
          <a:noFill/>
        </p:spPr>
        <p:txBody>
          <a:bodyPr wrap="square" rtlCol="0">
            <a:spAutoFit/>
          </a:bodyPr>
          <a:lstStyle/>
          <a:p>
            <a:pPr algn="r"/>
            <a:r>
              <a:rPr lang="en-US" sz="4800" dirty="0" smtClean="0"/>
              <a:t>The Habits of Literacy</a:t>
            </a:r>
            <a:endParaRPr lang="en-US" sz="4800" dirty="0"/>
          </a:p>
        </p:txBody>
      </p:sp>
      <p:sp>
        <p:nvSpPr>
          <p:cNvPr id="7" name="TextBox 6"/>
          <p:cNvSpPr txBox="1"/>
          <p:nvPr/>
        </p:nvSpPr>
        <p:spPr>
          <a:xfrm>
            <a:off x="182419" y="5137780"/>
            <a:ext cx="3292763" cy="923330"/>
          </a:xfrm>
          <a:prstGeom prst="rect">
            <a:avLst/>
          </a:prstGeom>
          <a:noFill/>
        </p:spPr>
        <p:txBody>
          <a:bodyPr wrap="square" rtlCol="0">
            <a:spAutoFit/>
          </a:bodyPr>
          <a:lstStyle/>
          <a:p>
            <a:pPr algn="r"/>
            <a:r>
              <a:rPr lang="en-US" dirty="0" err="1" smtClean="0">
                <a:solidFill>
                  <a:srgbClr val="0000FF"/>
                </a:solidFill>
              </a:rPr>
              <a:t>Teachology</a:t>
            </a:r>
            <a:r>
              <a:rPr lang="en-US" dirty="0" smtClean="0">
                <a:solidFill>
                  <a:srgbClr val="0000FF"/>
                </a:solidFill>
              </a:rPr>
              <a:t> National Conference</a:t>
            </a:r>
          </a:p>
          <a:p>
            <a:pPr algn="r"/>
            <a:r>
              <a:rPr lang="en-US" dirty="0" smtClean="0">
                <a:solidFill>
                  <a:srgbClr val="0000FF"/>
                </a:solidFill>
              </a:rPr>
              <a:t>8 November 2016</a:t>
            </a:r>
          </a:p>
          <a:p>
            <a:pPr algn="r"/>
            <a:endParaRPr lang="en-US" dirty="0">
              <a:solidFill>
                <a:srgbClr val="0000FF"/>
              </a:solidFill>
            </a:endParaRPr>
          </a:p>
        </p:txBody>
      </p:sp>
      <p:sp>
        <p:nvSpPr>
          <p:cNvPr id="8" name="TextBox 7"/>
          <p:cNvSpPr txBox="1"/>
          <p:nvPr/>
        </p:nvSpPr>
        <p:spPr>
          <a:xfrm>
            <a:off x="182419" y="3370751"/>
            <a:ext cx="3292763" cy="923330"/>
          </a:xfrm>
          <a:prstGeom prst="rect">
            <a:avLst/>
          </a:prstGeom>
          <a:noFill/>
        </p:spPr>
        <p:txBody>
          <a:bodyPr wrap="square" rtlCol="0">
            <a:spAutoFit/>
          </a:bodyPr>
          <a:lstStyle/>
          <a:p>
            <a:pPr algn="r"/>
            <a:r>
              <a:rPr lang="en-US" dirty="0" smtClean="0">
                <a:solidFill>
                  <a:srgbClr val="0000FF"/>
                </a:solidFill>
              </a:rPr>
              <a:t>Geoff Barton,</a:t>
            </a:r>
          </a:p>
          <a:p>
            <a:pPr algn="r"/>
            <a:r>
              <a:rPr lang="en-US" dirty="0" smtClean="0">
                <a:solidFill>
                  <a:srgbClr val="0000FF"/>
                </a:solidFill>
              </a:rPr>
              <a:t>Head, King Edward VI School</a:t>
            </a:r>
          </a:p>
          <a:p>
            <a:pPr algn="r"/>
            <a:r>
              <a:rPr lang="en-US" dirty="0" smtClean="0">
                <a:solidFill>
                  <a:srgbClr val="0000FF"/>
                </a:solidFill>
              </a:rPr>
              <a:t>Suffolk</a:t>
            </a:r>
            <a:endParaRPr lang="en-US" dirty="0">
              <a:solidFill>
                <a:srgbClr val="0000FF"/>
              </a:solidFill>
            </a:endParaRPr>
          </a:p>
        </p:txBody>
      </p:sp>
      <p:sp>
        <p:nvSpPr>
          <p:cNvPr id="9" name="TextBox 8"/>
          <p:cNvSpPr txBox="1"/>
          <p:nvPr/>
        </p:nvSpPr>
        <p:spPr>
          <a:xfrm>
            <a:off x="1" y="6273360"/>
            <a:ext cx="4600346" cy="461665"/>
          </a:xfrm>
          <a:prstGeom prst="rect">
            <a:avLst/>
          </a:prstGeom>
          <a:noFill/>
        </p:spPr>
        <p:txBody>
          <a:bodyPr wrap="square" rtlCol="0">
            <a:spAutoFit/>
          </a:bodyPr>
          <a:lstStyle/>
          <a:p>
            <a:pPr algn="r"/>
            <a:r>
              <a:rPr lang="en-US" sz="1200" dirty="0" smtClean="0">
                <a:solidFill>
                  <a:srgbClr val="0000FF"/>
                </a:solidFill>
              </a:rPr>
              <a:t>Twitter: @</a:t>
            </a:r>
            <a:r>
              <a:rPr lang="en-US" sz="1200" dirty="0" err="1" smtClean="0">
                <a:solidFill>
                  <a:srgbClr val="0000FF"/>
                </a:solidFill>
              </a:rPr>
              <a:t>RealGeoffBarton</a:t>
            </a:r>
            <a:endParaRPr lang="en-US" sz="1200" dirty="0" smtClean="0">
              <a:solidFill>
                <a:srgbClr val="0000FF"/>
              </a:solidFill>
            </a:endParaRPr>
          </a:p>
          <a:p>
            <a:pPr algn="r"/>
            <a:r>
              <a:rPr lang="en-US" sz="1200" dirty="0" smtClean="0">
                <a:solidFill>
                  <a:srgbClr val="0000FF"/>
                </a:solidFill>
              </a:rPr>
              <a:t>Download slides: </a:t>
            </a:r>
            <a:r>
              <a:rPr lang="en-US" sz="1200" dirty="0" err="1" smtClean="0">
                <a:solidFill>
                  <a:srgbClr val="0000FF"/>
                </a:solidFill>
              </a:rPr>
              <a:t>geoffbarton.co.uk</a:t>
            </a:r>
            <a:r>
              <a:rPr lang="en-US" sz="1200" dirty="0" smtClean="0">
                <a:solidFill>
                  <a:srgbClr val="0000FF"/>
                </a:solidFill>
              </a:rPr>
              <a:t>/teacher-resources (number 147) </a:t>
            </a:r>
            <a:endParaRPr lang="en-US" sz="1200" dirty="0">
              <a:solidFill>
                <a:srgbClr val="0000FF"/>
              </a:solidFill>
            </a:endParaRPr>
          </a:p>
        </p:txBody>
      </p:sp>
    </p:spTree>
    <p:extLst>
      <p:ext uri="{BB962C8B-B14F-4D97-AF65-F5344CB8AC3E}">
        <p14:creationId xmlns:p14="http://schemas.microsoft.com/office/powerpoint/2010/main" val="21563689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04962">
            <a:off x="4518920" y="553898"/>
            <a:ext cx="4511907" cy="586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2" name="TextBox 9"/>
          <p:cNvSpPr txBox="1">
            <a:spLocks noChangeArrowheads="1"/>
          </p:cNvSpPr>
          <p:nvPr/>
        </p:nvSpPr>
        <p:spPr bwMode="auto">
          <a:xfrm>
            <a:off x="323528" y="2204864"/>
            <a:ext cx="4838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4800" dirty="0" smtClean="0">
                <a:solidFill>
                  <a:srgbClr val="000000"/>
                </a:solidFill>
              </a:rPr>
              <a:t>Christmas stocking-filler idea </a:t>
            </a:r>
            <a:r>
              <a:rPr lang="en-US" sz="4800" dirty="0" smtClean="0">
                <a:solidFill>
                  <a:srgbClr val="000000"/>
                </a:solidFill>
                <a:latin typeface="Wingdings" charset="0"/>
                <a:cs typeface="Wingdings" charset="0"/>
                <a:sym typeface="Wingdings" charset="0"/>
              </a:rPr>
              <a:t></a:t>
            </a:r>
            <a:endParaRPr lang="en-US" sz="4800" dirty="0">
              <a:solidFill>
                <a:srgbClr val="000000"/>
              </a:solidFill>
            </a:endParaRPr>
          </a:p>
        </p:txBody>
      </p:sp>
    </p:spTree>
    <p:extLst>
      <p:ext uri="{BB962C8B-B14F-4D97-AF65-F5344CB8AC3E}">
        <p14:creationId xmlns:p14="http://schemas.microsoft.com/office/powerpoint/2010/main" val="304735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5937" y="473364"/>
            <a:ext cx="6878636" cy="6858000"/>
          </a:xfrm>
          <a:prstGeom prst="rect">
            <a:avLst/>
          </a:prstGeom>
        </p:spPr>
      </p:pic>
      <p:sp>
        <p:nvSpPr>
          <p:cNvPr id="6" name="TextBox 5"/>
          <p:cNvSpPr txBox="1"/>
          <p:nvPr/>
        </p:nvSpPr>
        <p:spPr>
          <a:xfrm>
            <a:off x="369455" y="1801091"/>
            <a:ext cx="3013363" cy="1569660"/>
          </a:xfrm>
          <a:prstGeom prst="rect">
            <a:avLst/>
          </a:prstGeom>
          <a:noFill/>
        </p:spPr>
        <p:txBody>
          <a:bodyPr wrap="square" rtlCol="0">
            <a:spAutoFit/>
          </a:bodyPr>
          <a:lstStyle/>
          <a:p>
            <a:pPr algn="r"/>
            <a:r>
              <a:rPr lang="en-US" sz="4800" dirty="0" smtClean="0"/>
              <a:t>The Habits of Literacy</a:t>
            </a:r>
            <a:endParaRPr lang="en-US" sz="4800" dirty="0"/>
          </a:p>
        </p:txBody>
      </p:sp>
      <p:sp>
        <p:nvSpPr>
          <p:cNvPr id="7" name="TextBox 6"/>
          <p:cNvSpPr txBox="1"/>
          <p:nvPr/>
        </p:nvSpPr>
        <p:spPr>
          <a:xfrm>
            <a:off x="182419" y="5137780"/>
            <a:ext cx="3292763" cy="923330"/>
          </a:xfrm>
          <a:prstGeom prst="rect">
            <a:avLst/>
          </a:prstGeom>
          <a:noFill/>
        </p:spPr>
        <p:txBody>
          <a:bodyPr wrap="square" rtlCol="0">
            <a:spAutoFit/>
          </a:bodyPr>
          <a:lstStyle/>
          <a:p>
            <a:pPr algn="r"/>
            <a:r>
              <a:rPr lang="en-US" dirty="0" err="1" smtClean="0">
                <a:solidFill>
                  <a:srgbClr val="0000FF"/>
                </a:solidFill>
              </a:rPr>
              <a:t>Teachology</a:t>
            </a:r>
            <a:r>
              <a:rPr lang="en-US" dirty="0" smtClean="0">
                <a:solidFill>
                  <a:srgbClr val="0000FF"/>
                </a:solidFill>
              </a:rPr>
              <a:t> National Conference</a:t>
            </a:r>
          </a:p>
          <a:p>
            <a:pPr algn="r"/>
            <a:r>
              <a:rPr lang="en-US" dirty="0" smtClean="0">
                <a:solidFill>
                  <a:srgbClr val="0000FF"/>
                </a:solidFill>
              </a:rPr>
              <a:t>8 November 2016</a:t>
            </a:r>
          </a:p>
          <a:p>
            <a:pPr algn="r"/>
            <a:endParaRPr lang="en-US" dirty="0">
              <a:solidFill>
                <a:srgbClr val="0000FF"/>
              </a:solidFill>
            </a:endParaRPr>
          </a:p>
        </p:txBody>
      </p:sp>
      <p:sp>
        <p:nvSpPr>
          <p:cNvPr id="8" name="TextBox 7"/>
          <p:cNvSpPr txBox="1"/>
          <p:nvPr/>
        </p:nvSpPr>
        <p:spPr>
          <a:xfrm>
            <a:off x="182419" y="3370751"/>
            <a:ext cx="3292763" cy="923330"/>
          </a:xfrm>
          <a:prstGeom prst="rect">
            <a:avLst/>
          </a:prstGeom>
          <a:noFill/>
        </p:spPr>
        <p:txBody>
          <a:bodyPr wrap="square" rtlCol="0">
            <a:spAutoFit/>
          </a:bodyPr>
          <a:lstStyle/>
          <a:p>
            <a:pPr algn="r"/>
            <a:r>
              <a:rPr lang="en-US" dirty="0" smtClean="0">
                <a:solidFill>
                  <a:srgbClr val="0000FF"/>
                </a:solidFill>
              </a:rPr>
              <a:t>Geoff Barton,</a:t>
            </a:r>
          </a:p>
          <a:p>
            <a:pPr algn="r"/>
            <a:r>
              <a:rPr lang="en-US" dirty="0" smtClean="0">
                <a:solidFill>
                  <a:srgbClr val="0000FF"/>
                </a:solidFill>
              </a:rPr>
              <a:t>Head, King Edward VI School</a:t>
            </a:r>
          </a:p>
          <a:p>
            <a:pPr algn="r"/>
            <a:r>
              <a:rPr lang="en-US" dirty="0" smtClean="0">
                <a:solidFill>
                  <a:srgbClr val="0000FF"/>
                </a:solidFill>
              </a:rPr>
              <a:t>Suffolk</a:t>
            </a:r>
            <a:endParaRPr lang="en-US" dirty="0">
              <a:solidFill>
                <a:srgbClr val="0000FF"/>
              </a:solidFill>
            </a:endParaRPr>
          </a:p>
        </p:txBody>
      </p:sp>
      <p:sp>
        <p:nvSpPr>
          <p:cNvPr id="9" name="TextBox 8"/>
          <p:cNvSpPr txBox="1"/>
          <p:nvPr/>
        </p:nvSpPr>
        <p:spPr>
          <a:xfrm>
            <a:off x="1" y="6273360"/>
            <a:ext cx="4600346" cy="461665"/>
          </a:xfrm>
          <a:prstGeom prst="rect">
            <a:avLst/>
          </a:prstGeom>
          <a:noFill/>
        </p:spPr>
        <p:txBody>
          <a:bodyPr wrap="square" rtlCol="0">
            <a:spAutoFit/>
          </a:bodyPr>
          <a:lstStyle/>
          <a:p>
            <a:pPr algn="r"/>
            <a:r>
              <a:rPr lang="en-US" sz="1200" dirty="0" smtClean="0">
                <a:solidFill>
                  <a:srgbClr val="0000FF"/>
                </a:solidFill>
              </a:rPr>
              <a:t>Twitter: @</a:t>
            </a:r>
            <a:r>
              <a:rPr lang="en-US" sz="1200" dirty="0" err="1" smtClean="0">
                <a:solidFill>
                  <a:srgbClr val="0000FF"/>
                </a:solidFill>
              </a:rPr>
              <a:t>RealGeoffBarton</a:t>
            </a:r>
            <a:endParaRPr lang="en-US" sz="1200" dirty="0" smtClean="0">
              <a:solidFill>
                <a:srgbClr val="0000FF"/>
              </a:solidFill>
            </a:endParaRPr>
          </a:p>
          <a:p>
            <a:pPr algn="r"/>
            <a:r>
              <a:rPr lang="en-US" sz="1200" dirty="0" smtClean="0">
                <a:solidFill>
                  <a:srgbClr val="0000FF"/>
                </a:solidFill>
              </a:rPr>
              <a:t>Download slides: </a:t>
            </a:r>
            <a:r>
              <a:rPr lang="en-US" sz="1200" dirty="0" err="1" smtClean="0">
                <a:solidFill>
                  <a:srgbClr val="0000FF"/>
                </a:solidFill>
              </a:rPr>
              <a:t>geoffbarton.co.uk</a:t>
            </a:r>
            <a:r>
              <a:rPr lang="en-US" sz="1200" dirty="0" smtClean="0">
                <a:solidFill>
                  <a:srgbClr val="0000FF"/>
                </a:solidFill>
              </a:rPr>
              <a:t>/teacher-resources (number 147) </a:t>
            </a:r>
            <a:endParaRPr lang="en-US" sz="1200" dirty="0">
              <a:solidFill>
                <a:srgbClr val="0000FF"/>
              </a:solidFill>
            </a:endParaRPr>
          </a:p>
        </p:txBody>
      </p:sp>
    </p:spTree>
    <p:extLst>
      <p:ext uri="{BB962C8B-B14F-4D97-AF65-F5344CB8AC3E}">
        <p14:creationId xmlns:p14="http://schemas.microsoft.com/office/powerpoint/2010/main" val="2156368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0500"/>
            <a:ext cx="9144000" cy="6463665"/>
          </a:xfrm>
          <a:prstGeom prst="rect">
            <a:avLst/>
          </a:prstGeom>
        </p:spPr>
      </p:pic>
    </p:spTree>
    <p:extLst>
      <p:ext uri="{BB962C8B-B14F-4D97-AF65-F5344CB8AC3E}">
        <p14:creationId xmlns:p14="http://schemas.microsoft.com/office/powerpoint/2010/main" val="1690085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00" y="762000"/>
            <a:ext cx="7112000" cy="5334000"/>
          </a:xfrm>
          <a:prstGeom prst="rect">
            <a:avLst/>
          </a:prstGeom>
        </p:spPr>
      </p:pic>
      <p:sp>
        <p:nvSpPr>
          <p:cNvPr id="4" name="Striped Right Arrow 3"/>
          <p:cNvSpPr/>
          <p:nvPr/>
        </p:nvSpPr>
        <p:spPr>
          <a:xfrm rot="1518698">
            <a:off x="2024894" y="2341223"/>
            <a:ext cx="3329426" cy="1295796"/>
          </a:xfrm>
          <a:prstGeom prst="strip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triped Right Arrow 4"/>
          <p:cNvSpPr/>
          <p:nvPr/>
        </p:nvSpPr>
        <p:spPr>
          <a:xfrm rot="8700707">
            <a:off x="6906818" y="596832"/>
            <a:ext cx="3329426" cy="1295796"/>
          </a:xfrm>
          <a:prstGeom prst="strip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3854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2203" y="2090064"/>
            <a:ext cx="6919959" cy="2308324"/>
          </a:xfrm>
          <a:prstGeom prst="rect">
            <a:avLst/>
          </a:prstGeom>
          <a:noFill/>
        </p:spPr>
        <p:txBody>
          <a:bodyPr wrap="square" rtlCol="0">
            <a:spAutoFit/>
          </a:bodyPr>
          <a:lstStyle/>
          <a:p>
            <a:pPr algn="ctr"/>
            <a:r>
              <a:rPr lang="en-US" sz="7200" dirty="0" smtClean="0"/>
              <a:t>Teaching</a:t>
            </a:r>
          </a:p>
          <a:p>
            <a:pPr algn="ctr"/>
            <a:r>
              <a:rPr lang="en-US" sz="7200" dirty="0" smtClean="0"/>
              <a:t>Leadership</a:t>
            </a:r>
            <a:endParaRPr lang="en-US" sz="7200" dirty="0"/>
          </a:p>
        </p:txBody>
      </p:sp>
      <p:pic>
        <p:nvPicPr>
          <p:cNvPr id="4" name="Picture 3"/>
          <p:cNvPicPr>
            <a:picLocks noChangeAspect="1"/>
          </p:cNvPicPr>
          <p:nvPr/>
        </p:nvPicPr>
        <p:blipFill>
          <a:blip r:embed="rId2"/>
          <a:stretch>
            <a:fillRect/>
          </a:stretch>
        </p:blipFill>
        <p:spPr>
          <a:xfrm>
            <a:off x="7244359" y="5015972"/>
            <a:ext cx="1920699" cy="1914937"/>
          </a:xfrm>
          <a:prstGeom prst="rect">
            <a:avLst/>
          </a:prstGeom>
        </p:spPr>
      </p:pic>
    </p:spTree>
    <p:extLst>
      <p:ext uri="{BB962C8B-B14F-4D97-AF65-F5344CB8AC3E}">
        <p14:creationId xmlns:p14="http://schemas.microsoft.com/office/powerpoint/2010/main" val="4000266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Text Box 7"/>
          <p:cNvSpPr txBox="1">
            <a:spLocks noChangeArrowheads="1"/>
          </p:cNvSpPr>
          <p:nvPr/>
        </p:nvSpPr>
        <p:spPr bwMode="auto">
          <a:xfrm>
            <a:off x="1600200" y="3276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imes" charset="0"/>
            </a:endParaRPr>
          </a:p>
        </p:txBody>
      </p:sp>
      <p:sp>
        <p:nvSpPr>
          <p:cNvPr id="44043" name="Rectangle 11"/>
          <p:cNvSpPr>
            <a:spLocks noChangeArrowheads="1"/>
          </p:cNvSpPr>
          <p:nvPr/>
        </p:nvSpPr>
        <p:spPr bwMode="auto">
          <a:xfrm>
            <a:off x="4055180" y="1220558"/>
            <a:ext cx="3829813" cy="4733139"/>
          </a:xfrm>
          <a:prstGeom prst="rect">
            <a:avLst/>
          </a:prstGeom>
          <a:solidFill>
            <a:schemeClr val="bg1"/>
          </a:solidFill>
          <a:ln>
            <a:noFill/>
          </a:ln>
          <a:effectLst/>
        </p:spPr>
        <p:txBody>
          <a:bodyPr/>
          <a:lstStyle/>
          <a:p>
            <a:pPr marL="95250" indent="-95250" algn="ctr" eaLnBrk="1" hangingPunct="1">
              <a:spcBef>
                <a:spcPct val="20000"/>
              </a:spcBef>
            </a:pPr>
            <a:endParaRPr lang="en-US" sz="3200" dirty="0"/>
          </a:p>
          <a:p>
            <a:pPr marL="95250" indent="-95250" algn="ctr" eaLnBrk="1" hangingPunct="1">
              <a:spcBef>
                <a:spcPct val="20000"/>
              </a:spcBef>
            </a:pPr>
            <a:r>
              <a:rPr lang="ja-JP" altLang="en-US" sz="3200" dirty="0"/>
              <a:t>‘</a:t>
            </a:r>
            <a:r>
              <a:rPr lang="en-US" sz="3200" dirty="0"/>
              <a:t>Standards are raised ONLY by changes which are put into direct effect by teachers and pupils in classrooms</a:t>
            </a:r>
            <a:r>
              <a:rPr lang="ja-JP" altLang="en-US" sz="3200" dirty="0"/>
              <a:t>’</a:t>
            </a:r>
            <a:endParaRPr lang="en-US" sz="1200" dirty="0"/>
          </a:p>
          <a:p>
            <a:pPr marL="95250" indent="-95250" algn="ctr" eaLnBrk="1" hangingPunct="1">
              <a:spcBef>
                <a:spcPct val="20000"/>
              </a:spcBef>
            </a:pPr>
            <a:endParaRPr lang="en-US" sz="3200" dirty="0"/>
          </a:p>
          <a:p>
            <a:pPr marL="95250" indent="-95250" algn="r" eaLnBrk="1" hangingPunct="1">
              <a:spcBef>
                <a:spcPct val="20000"/>
              </a:spcBef>
            </a:pPr>
            <a:endParaRPr lang="en-US" sz="3200" dirty="0"/>
          </a:p>
        </p:txBody>
      </p:sp>
      <p:pic>
        <p:nvPicPr>
          <p:cNvPr id="2" name="Picture 1"/>
          <p:cNvPicPr>
            <a:picLocks noChangeAspect="1"/>
          </p:cNvPicPr>
          <p:nvPr/>
        </p:nvPicPr>
        <p:blipFill>
          <a:blip r:embed="rId3"/>
          <a:stretch>
            <a:fillRect/>
          </a:stretch>
        </p:blipFill>
        <p:spPr>
          <a:xfrm>
            <a:off x="446785" y="910030"/>
            <a:ext cx="3608395" cy="5043667"/>
          </a:xfrm>
          <a:prstGeom prst="rect">
            <a:avLst/>
          </a:prstGeom>
        </p:spPr>
      </p:pic>
      <p:pic>
        <p:nvPicPr>
          <p:cNvPr id="9" name="Picture 8"/>
          <p:cNvPicPr>
            <a:picLocks noChangeAspect="1"/>
          </p:cNvPicPr>
          <p:nvPr/>
        </p:nvPicPr>
        <p:blipFill>
          <a:blip r:embed="rId4"/>
          <a:stretch>
            <a:fillRect/>
          </a:stretch>
        </p:blipFill>
        <p:spPr>
          <a:xfrm>
            <a:off x="7244359" y="5031652"/>
            <a:ext cx="1920699" cy="1914937"/>
          </a:xfrm>
          <a:prstGeom prst="rect">
            <a:avLst/>
          </a:prstGeom>
        </p:spPr>
      </p:pic>
    </p:spTree>
    <p:extLst>
      <p:ext uri="{BB962C8B-B14F-4D97-AF65-F5344CB8AC3E}">
        <p14:creationId xmlns:p14="http://schemas.microsoft.com/office/powerpoint/2010/main" val="289357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3">
                                            <p:bg/>
                                          </p:spTgt>
                                        </p:tgtEl>
                                        <p:attrNameLst>
                                          <p:attrName>style.visibility</p:attrName>
                                        </p:attrNameLst>
                                      </p:cBhvr>
                                      <p:to>
                                        <p:strVal val="visible"/>
                                      </p:to>
                                    </p:set>
                                    <p:animEffect transition="in" filter="wipe(left)">
                                      <p:cBhvr>
                                        <p:cTn id="7" dur="500"/>
                                        <p:tgtEl>
                                          <p:spTgt spid="440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43">
                                            <p:txEl>
                                              <p:pRg st="1" end="1"/>
                                            </p:txEl>
                                          </p:spTgt>
                                        </p:tgtEl>
                                        <p:attrNameLst>
                                          <p:attrName>style.visibility</p:attrName>
                                        </p:attrNameLst>
                                      </p:cBhvr>
                                      <p:to>
                                        <p:strVal val="visible"/>
                                      </p:to>
                                    </p:set>
                                    <p:animEffect transition="in" filter="wipe(left)">
                                      <p:cBhvr>
                                        <p:cTn id="12" dur="500"/>
                                        <p:tgtEl>
                                          <p:spTgt spid="44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2059</TotalTime>
  <Words>1287</Words>
  <Application>Microsoft Macintosh PowerPoint</Application>
  <PresentationFormat>On-screen Show (4:3)</PresentationFormat>
  <Paragraphs>153</Paragraphs>
  <Slides>57</Slides>
  <Notes>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Barton</dc:creator>
  <cp:lastModifiedBy>Geoff Barton</cp:lastModifiedBy>
  <cp:revision>63</cp:revision>
  <dcterms:created xsi:type="dcterms:W3CDTF">2015-11-12T17:02:01Z</dcterms:created>
  <dcterms:modified xsi:type="dcterms:W3CDTF">2016-11-08T07:17:24Z</dcterms:modified>
</cp:coreProperties>
</file>