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862" r:id="rId2"/>
    <p:sldId id="858" r:id="rId3"/>
    <p:sldId id="653" r:id="rId4"/>
    <p:sldId id="657" r:id="rId5"/>
    <p:sldId id="730" r:id="rId6"/>
    <p:sldId id="731" r:id="rId7"/>
    <p:sldId id="527" r:id="rId8"/>
    <p:sldId id="526" r:id="rId9"/>
    <p:sldId id="528" r:id="rId10"/>
    <p:sldId id="656" r:id="rId11"/>
    <p:sldId id="658" r:id="rId12"/>
    <p:sldId id="659" r:id="rId13"/>
    <p:sldId id="654" r:id="rId14"/>
    <p:sldId id="852" r:id="rId15"/>
    <p:sldId id="529" r:id="rId16"/>
    <p:sldId id="530" r:id="rId17"/>
    <p:sldId id="531" r:id="rId18"/>
    <p:sldId id="532" r:id="rId19"/>
    <p:sldId id="533" r:id="rId20"/>
    <p:sldId id="534" r:id="rId21"/>
    <p:sldId id="536" r:id="rId22"/>
    <p:sldId id="537" r:id="rId23"/>
    <p:sldId id="539" r:id="rId24"/>
    <p:sldId id="540" r:id="rId25"/>
    <p:sldId id="553" r:id="rId26"/>
    <p:sldId id="554" r:id="rId27"/>
    <p:sldId id="674" r:id="rId28"/>
    <p:sldId id="668" r:id="rId29"/>
    <p:sldId id="672" r:id="rId30"/>
    <p:sldId id="854" r:id="rId31"/>
    <p:sldId id="855" r:id="rId32"/>
    <p:sldId id="652" r:id="rId33"/>
    <p:sldId id="675" r:id="rId34"/>
    <p:sldId id="614" r:id="rId35"/>
    <p:sldId id="615" r:id="rId36"/>
    <p:sldId id="616" r:id="rId37"/>
    <p:sldId id="617" r:id="rId38"/>
    <p:sldId id="618" r:id="rId39"/>
    <p:sldId id="619" r:id="rId40"/>
    <p:sldId id="620" r:id="rId41"/>
    <p:sldId id="621" r:id="rId42"/>
    <p:sldId id="622" r:id="rId43"/>
    <p:sldId id="623" r:id="rId44"/>
    <p:sldId id="624" r:id="rId45"/>
    <p:sldId id="625" r:id="rId46"/>
    <p:sldId id="626" r:id="rId47"/>
    <p:sldId id="628" r:id="rId48"/>
    <p:sldId id="629" r:id="rId49"/>
    <p:sldId id="630" r:id="rId50"/>
    <p:sldId id="631" r:id="rId51"/>
    <p:sldId id="632" r:id="rId52"/>
    <p:sldId id="633" r:id="rId53"/>
    <p:sldId id="634" r:id="rId54"/>
    <p:sldId id="635" r:id="rId55"/>
    <p:sldId id="636" r:id="rId56"/>
    <p:sldId id="637" r:id="rId57"/>
    <p:sldId id="638" r:id="rId58"/>
    <p:sldId id="639" r:id="rId59"/>
    <p:sldId id="641" r:id="rId60"/>
    <p:sldId id="642" r:id="rId61"/>
    <p:sldId id="644" r:id="rId62"/>
    <p:sldId id="643" r:id="rId63"/>
    <p:sldId id="645" r:id="rId64"/>
    <p:sldId id="646" r:id="rId65"/>
    <p:sldId id="647" r:id="rId66"/>
    <p:sldId id="648" r:id="rId67"/>
    <p:sldId id="649" r:id="rId68"/>
    <p:sldId id="744" r:id="rId69"/>
    <p:sldId id="745" r:id="rId70"/>
    <p:sldId id="857" r:id="rId71"/>
    <p:sldId id="594" r:id="rId72"/>
    <p:sldId id="595" r:id="rId73"/>
    <p:sldId id="676" r:id="rId74"/>
    <p:sldId id="853" r:id="rId75"/>
    <p:sldId id="598" r:id="rId76"/>
    <p:sldId id="600" r:id="rId77"/>
    <p:sldId id="678" r:id="rId78"/>
    <p:sldId id="679" r:id="rId79"/>
    <p:sldId id="680" r:id="rId80"/>
    <p:sldId id="601" r:id="rId81"/>
    <p:sldId id="602" r:id="rId82"/>
    <p:sldId id="603" r:id="rId83"/>
    <p:sldId id="599" r:id="rId84"/>
    <p:sldId id="681" r:id="rId85"/>
    <p:sldId id="860" r:id="rId86"/>
    <p:sldId id="687" r:id="rId87"/>
    <p:sldId id="688" r:id="rId88"/>
    <p:sldId id="861" r:id="rId8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106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4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25/08/16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47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49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51</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52</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53</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54</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55</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56</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57</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14</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58</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70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72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74</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75</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32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25/08/16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25/08/16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25/08/16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25/08/16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25/08/16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25/08/16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25/08/16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25/08/16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25/08/16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25/08/16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25/08/16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25/08/16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3.emf"/><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3.emf"/><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3.emf"/><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2.emf"/><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3.emf"/><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4.e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5.emf"/><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6.emf"/><Relationship Id="rId5"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7.emf"/><Relationship Id="rId5"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8.emf"/><Relationship Id="rId5"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39.emf"/><Relationship Id="rId5"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3.emf"/><Relationship Id="rId5"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September </a:t>
            </a:r>
            <a:r>
              <a:rPr lang="en-GB" sz="2400" dirty="0" smtClean="0">
                <a:solidFill>
                  <a:srgbClr val="FFFFFF"/>
                </a:solidFill>
              </a:rPr>
              <a:t>2016</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a:solidFill>
                  <a:srgbClr val="FFFFFF"/>
                </a:solidFill>
                <a:latin typeface="Calibri" charset="0"/>
              </a:rPr>
              <a:t>number</a:t>
            </a:r>
            <a:r>
              <a:rPr lang="en-US" sz="1600" smtClean="0">
                <a:solidFill>
                  <a:srgbClr val="FFFFFF"/>
                </a:solidFill>
                <a:latin typeface="Calibri" charset="0"/>
              </a:rPr>
              <a:t> 139)</a:t>
            </a:r>
            <a:endParaRPr lang="en-US" sz="1600" dirty="0">
              <a:solidFill>
                <a:srgbClr val="FFFFFF"/>
              </a:solidFill>
              <a:latin typeface="Calibri" charset="0"/>
            </a:endParaRPr>
          </a:p>
        </p:txBody>
      </p:sp>
      <p:sp>
        <p:nvSpPr>
          <p:cNvPr id="22" name="TextBox 21"/>
          <p:cNvSpPr txBox="1"/>
          <p:nvPr/>
        </p:nvSpPr>
        <p:spPr>
          <a:xfrm>
            <a:off x="1209987" y="5229200"/>
            <a:ext cx="6840760" cy="338554"/>
          </a:xfrm>
          <a:prstGeom prst="rect">
            <a:avLst/>
          </a:prstGeom>
          <a:noFill/>
        </p:spPr>
        <p:txBody>
          <a:bodyPr wrap="square" rtlCol="0">
            <a:spAutoFit/>
          </a:bodyPr>
          <a:lstStyle/>
          <a:p>
            <a:pPr algn="ctr"/>
            <a:r>
              <a:rPr lang="en-US" sz="1600" dirty="0" smtClean="0">
                <a:solidFill>
                  <a:srgbClr val="FFFF00"/>
                </a:solidFill>
              </a:rPr>
              <a:t>@</a:t>
            </a:r>
            <a:r>
              <a:rPr lang="en-US" sz="1600" dirty="0" err="1" smtClean="0">
                <a:solidFill>
                  <a:srgbClr val="FFFF00"/>
                </a:solidFill>
              </a:rPr>
              <a:t>RealGeoffBarton</a:t>
            </a:r>
            <a:r>
              <a:rPr lang="en-US" sz="1600" dirty="0" smtClean="0">
                <a:solidFill>
                  <a:srgbClr val="FFFF00"/>
                </a:solidFill>
              </a:rPr>
              <a:t>   #tlfp2016</a:t>
            </a:r>
            <a:endParaRPr lang="en-US" sz="1600" dirty="0">
              <a:solidFill>
                <a:srgbClr val="FFFF00"/>
              </a:solidFill>
            </a:endParaRPr>
          </a:p>
        </p:txBody>
      </p:sp>
    </p:spTree>
    <p:extLst>
      <p:ext uri="{BB962C8B-B14F-4D97-AF65-F5344CB8AC3E}">
        <p14:creationId xmlns:p14="http://schemas.microsoft.com/office/powerpoint/2010/main" val="3730169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34233"/>
            <a:ext cx="4400273" cy="3785652"/>
          </a:xfrm>
          <a:prstGeom prst="rect">
            <a:avLst/>
          </a:prstGeom>
          <a:noFill/>
        </p:spPr>
        <p:txBody>
          <a:bodyPr wrap="square" rtlCol="0">
            <a:spAutoFit/>
          </a:bodyPr>
          <a:lstStyle/>
          <a:p>
            <a:pPr algn="ctr"/>
            <a:r>
              <a:rPr lang="en-US" sz="4800" b="1" dirty="0" smtClean="0">
                <a:solidFill>
                  <a:srgbClr val="FFFFFF"/>
                </a:solidFill>
              </a:rPr>
              <a:t>“The </a:t>
            </a:r>
            <a:r>
              <a:rPr lang="en-US" sz="4800" b="1" dirty="0">
                <a:solidFill>
                  <a:srgbClr val="FFFFFF"/>
                </a:solidFill>
              </a:rPr>
              <a:t>limits of my language mean the limits of my </a:t>
            </a:r>
            <a:r>
              <a:rPr lang="en-US" sz="4800" b="1" dirty="0" smtClean="0">
                <a:solidFill>
                  <a:srgbClr val="FFFFFF"/>
                </a:solidFill>
              </a:rPr>
              <a:t>world”</a:t>
            </a:r>
          </a:p>
        </p:txBody>
      </p:sp>
      <p:pic>
        <p:nvPicPr>
          <p:cNvPr id="2" name="Picture 1"/>
          <p:cNvPicPr>
            <a:picLocks noChangeAspect="1"/>
          </p:cNvPicPr>
          <p:nvPr/>
        </p:nvPicPr>
        <p:blipFill>
          <a:blip r:embed="rId3"/>
          <a:stretch>
            <a:fillRect/>
          </a:stretch>
        </p:blipFill>
        <p:spPr>
          <a:xfrm>
            <a:off x="5113257" y="908720"/>
            <a:ext cx="3390518" cy="4330616"/>
          </a:xfrm>
          <a:prstGeom prst="rect">
            <a:avLst/>
          </a:prstGeom>
        </p:spPr>
      </p:pic>
      <p:sp>
        <p:nvSpPr>
          <p:cNvPr id="4" name="TextBox 3"/>
          <p:cNvSpPr txBox="1"/>
          <p:nvPr/>
        </p:nvSpPr>
        <p:spPr>
          <a:xfrm>
            <a:off x="4499992" y="4770352"/>
            <a:ext cx="4797514" cy="1015663"/>
          </a:xfrm>
          <a:prstGeom prst="rect">
            <a:avLst/>
          </a:prstGeom>
          <a:noFill/>
        </p:spPr>
        <p:txBody>
          <a:bodyPr wrap="square" rtlCol="0">
            <a:spAutoFit/>
          </a:bodyPr>
          <a:lstStyle/>
          <a:p>
            <a:pPr algn="ctr"/>
            <a:endParaRPr lang="en-US" sz="3600" dirty="0" smtClean="0">
              <a:solidFill>
                <a:srgbClr val="FFFFFF"/>
              </a:solidFill>
            </a:endParaRPr>
          </a:p>
          <a:p>
            <a:pPr algn="ctr"/>
            <a:r>
              <a:rPr lang="en-US" sz="2400" dirty="0">
                <a:solidFill>
                  <a:srgbClr val="FFFFFF"/>
                </a:solidFill>
              </a:rPr>
              <a:t>Ludwig Wittgenstein</a:t>
            </a:r>
          </a:p>
        </p:txBody>
      </p:sp>
    </p:spTree>
    <p:extLst>
      <p:ext uri="{BB962C8B-B14F-4D97-AF65-F5344CB8AC3E}">
        <p14:creationId xmlns:p14="http://schemas.microsoft.com/office/powerpoint/2010/main" val="1999485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4572000" y="4953000"/>
            <a:ext cx="4572000" cy="646331"/>
          </a:xfrm>
          <a:prstGeom prst="rect">
            <a:avLst/>
          </a:prstGeom>
        </p:spPr>
        <p:txBody>
          <a:bodyPr>
            <a:spAutoFit/>
          </a:bodyPr>
          <a:lstStyle/>
          <a:p>
            <a:r>
              <a:rPr lang="en-US" dirty="0" smtClean="0">
                <a:solidFill>
                  <a:srgbClr val="FFFFFF"/>
                </a:solidFill>
              </a:rPr>
              <a:t>(Canadian Association of School Librarians)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77315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98884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683568" y="1969815"/>
            <a:ext cx="8418020"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 &amp; whole-sentence responses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less commentary</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117"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00"/>
                </a:solidFill>
                <a:latin typeface="Calibri" charset="0"/>
              </a:rPr>
              <a:t>Task: </a:t>
            </a:r>
            <a:r>
              <a:rPr lang="en-US" sz="3600" dirty="0" smtClean="0">
                <a:solidFill>
                  <a:srgbClr val="FFFFFF"/>
                </a:solidFill>
                <a:latin typeface="Calibri" charset="0"/>
              </a:rPr>
              <a:t>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less commentary</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780375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0148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613"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Fellows’ bonus: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33968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2" name="Picture 1" descr="Screen Shot 2015-08-21 at 06.1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54726"/>
            <a:ext cx="2500867" cy="21424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rot="19991981">
            <a:off x="1038921" y="2060436"/>
            <a:ext cx="3451374" cy="4413529"/>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pic>
        <p:nvPicPr>
          <p:cNvPr id="2" name="Picture 1" descr="Screen Shot 2015-08-20 at 22.32.2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599" y="1851867"/>
            <a:ext cx="4203993" cy="2926537"/>
          </a:xfrm>
          <a:prstGeom prst="rect">
            <a:avLst/>
          </a:prstGeom>
        </p:spPr>
      </p:pic>
      <p:pic>
        <p:nvPicPr>
          <p:cNvPr id="3" name="Picture 2" descr="Screen Shot 2015-08-20 at 22.33.4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58709">
            <a:off x="5924664" y="2788439"/>
            <a:ext cx="2457265" cy="3737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2" name="Picture 1" descr="Screen Shot 2015-08-21 at 06.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980728"/>
            <a:ext cx="2770349" cy="18339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996952"/>
            <a:ext cx="6172200" cy="1323439"/>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p>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40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2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7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5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50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2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4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7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9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5763"/>
            <a:ext cx="9745899" cy="5816600"/>
          </a:xfrm>
          <a:prstGeom prst="rect">
            <a:avLst/>
          </a:prstGeom>
        </p:spPr>
      </p:pic>
    </p:spTree>
    <p:extLst>
      <p:ext uri="{BB962C8B-B14F-4D97-AF65-F5344CB8AC3E}">
        <p14:creationId xmlns:p14="http://schemas.microsoft.com/office/powerpoint/2010/main" val="3069662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19 at 07.0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118" y="0"/>
            <a:ext cx="5267177" cy="6858000"/>
          </a:xfrm>
          <a:prstGeom prst="rect">
            <a:avLst/>
          </a:prstGeom>
        </p:spPr>
      </p:pic>
    </p:spTree>
    <p:extLst>
      <p:ext uri="{BB962C8B-B14F-4D97-AF65-F5344CB8AC3E}">
        <p14:creationId xmlns:p14="http://schemas.microsoft.com/office/powerpoint/2010/main" val="4069838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416320"/>
          </a:xfrm>
          <a:prstGeom prst="rect">
            <a:avLst/>
          </a:prstGeom>
          <a:noFill/>
        </p:spPr>
        <p:txBody>
          <a:bodyPr wrap="square" rtlCol="0">
            <a:spAutoFit/>
          </a:bodyPr>
          <a:lstStyle/>
          <a:p>
            <a:r>
              <a:rPr lang="en-US" sz="2400" dirty="0" smtClean="0">
                <a:solidFill>
                  <a:srgbClr val="FFFFFF"/>
                </a:solidFill>
              </a:rPr>
              <a:t>Rant 1: 	The Habits of Literacy</a:t>
            </a:r>
          </a:p>
          <a:p>
            <a:endParaRPr lang="en-US" sz="2400" dirty="0" smtClean="0">
              <a:solidFill>
                <a:srgbClr val="FFFFFF"/>
              </a:solidFill>
            </a:endParaRPr>
          </a:p>
          <a:p>
            <a:r>
              <a:rPr lang="en-US" sz="2400" dirty="0" smtClean="0">
                <a:solidFill>
                  <a:srgbClr val="FFFFFF"/>
                </a:solidFill>
              </a:rPr>
              <a:t>Rant 2: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p>
          <a:p>
            <a:r>
              <a:rPr lang="en-US" sz="2400" dirty="0" smtClean="0">
                <a:solidFill>
                  <a:srgbClr val="FFFFFF"/>
                </a:solidFill>
              </a:rPr>
              <a:t>				And </a:t>
            </a:r>
            <a:r>
              <a:rPr lang="en-US" sz="2400" dirty="0">
                <a:solidFill>
                  <a:srgbClr val="FFFFFF"/>
                </a:solidFill>
              </a:rPr>
              <a:t>h</a:t>
            </a:r>
            <a:r>
              <a:rPr lang="en-US" sz="2400" dirty="0" smtClean="0">
                <a:solidFill>
                  <a:srgbClr val="FFFFFF"/>
                </a:solidFill>
              </a:rPr>
              <a:t>ow to make them happen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slide(fromLeft)">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slide(fromLeft)">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slide(fromLeft)">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slide(fromLeft)">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734588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37"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18095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September </a:t>
            </a:r>
            <a:r>
              <a:rPr lang="en-GB" sz="2400" dirty="0" smtClean="0">
                <a:solidFill>
                  <a:srgbClr val="FFFFFF"/>
                </a:solidFill>
              </a:rPr>
              <a:t>2016</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a:solidFill>
                  <a:srgbClr val="FFFFFF"/>
                </a:solidFill>
                <a:latin typeface="Calibri" charset="0"/>
              </a:rPr>
              <a:t>number</a:t>
            </a:r>
            <a:r>
              <a:rPr lang="en-US" sz="1600" smtClean="0">
                <a:solidFill>
                  <a:srgbClr val="FFFFFF"/>
                </a:solidFill>
                <a:latin typeface="Calibri" charset="0"/>
              </a:rPr>
              <a:t> 139)</a:t>
            </a:r>
            <a:endParaRPr lang="en-US" sz="1600" dirty="0">
              <a:solidFill>
                <a:srgbClr val="FFFFFF"/>
              </a:solidFill>
              <a:latin typeface="Calibri" charset="0"/>
            </a:endParaRPr>
          </a:p>
        </p:txBody>
      </p:sp>
      <p:sp>
        <p:nvSpPr>
          <p:cNvPr id="22" name="TextBox 21"/>
          <p:cNvSpPr txBox="1"/>
          <p:nvPr/>
        </p:nvSpPr>
        <p:spPr>
          <a:xfrm>
            <a:off x="1209987" y="5229200"/>
            <a:ext cx="6840760" cy="338554"/>
          </a:xfrm>
          <a:prstGeom prst="rect">
            <a:avLst/>
          </a:prstGeom>
          <a:noFill/>
        </p:spPr>
        <p:txBody>
          <a:bodyPr wrap="square" rtlCol="0">
            <a:spAutoFit/>
          </a:bodyPr>
          <a:lstStyle/>
          <a:p>
            <a:pPr algn="ctr"/>
            <a:r>
              <a:rPr lang="en-US" sz="1600" dirty="0" smtClean="0">
                <a:solidFill>
                  <a:srgbClr val="FFFF00"/>
                </a:solidFill>
              </a:rPr>
              <a:t>@</a:t>
            </a:r>
            <a:r>
              <a:rPr lang="en-US" sz="1600" dirty="0" err="1" smtClean="0">
                <a:solidFill>
                  <a:srgbClr val="FFFF00"/>
                </a:solidFill>
              </a:rPr>
              <a:t>RealGeoffBarton</a:t>
            </a:r>
            <a:r>
              <a:rPr lang="en-US" sz="1600" dirty="0" smtClean="0">
                <a:solidFill>
                  <a:srgbClr val="FFFF00"/>
                </a:solidFill>
              </a:rPr>
              <a:t>   #tlfp2016</a:t>
            </a:r>
            <a:endParaRPr lang="en-US" sz="1600" dirty="0">
              <a:solidFill>
                <a:srgbClr val="FFFF00"/>
              </a:solidFill>
            </a:endParaRPr>
          </a:p>
        </p:txBody>
      </p:sp>
    </p:spTree>
    <p:extLst>
      <p:ext uri="{BB962C8B-B14F-4D97-AF65-F5344CB8AC3E}">
        <p14:creationId xmlns:p14="http://schemas.microsoft.com/office/powerpoint/2010/main" val="2676246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sz="4000" dirty="0" smtClean="0">
                <a:solidFill>
                  <a:srgbClr val="FFFFFF"/>
                </a:solidFill>
              </a:rPr>
              <a:t>Teaching Leaders Residential</a:t>
            </a:r>
            <a:endParaRPr lang="en-US" sz="4000" dirty="0">
              <a:solidFill>
                <a:srgbClr val="FFFFFF"/>
              </a:solidFill>
            </a:endParaRPr>
          </a:p>
          <a:p>
            <a:pPr eaLnBrk="1" hangingPunct="1">
              <a:spcBef>
                <a:spcPts val="0"/>
              </a:spcBef>
            </a:pPr>
            <a:r>
              <a:rPr lang="en-GB" sz="2400" dirty="0" smtClean="0">
                <a:solidFill>
                  <a:srgbClr val="FFFFFF"/>
                </a:solidFill>
              </a:rPr>
              <a:t> September </a:t>
            </a:r>
            <a:r>
              <a:rPr lang="en-GB" sz="2400" dirty="0" smtClean="0">
                <a:solidFill>
                  <a:srgbClr val="FFFFFF"/>
                </a:solidFill>
              </a:rPr>
              <a:t>2016</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a:solidFill>
                  <a:srgbClr val="FFFFFF"/>
                </a:solidFill>
                <a:latin typeface="Calibri" charset="0"/>
              </a:rPr>
              <a:t>number</a:t>
            </a:r>
            <a:r>
              <a:rPr lang="en-US" sz="1600" smtClean="0">
                <a:solidFill>
                  <a:srgbClr val="FFFFFF"/>
                </a:solidFill>
                <a:latin typeface="Calibri" charset="0"/>
              </a:rPr>
              <a:t> 139)</a:t>
            </a:r>
            <a:endParaRPr lang="en-US" sz="1600" dirty="0">
              <a:solidFill>
                <a:srgbClr val="FFFFFF"/>
              </a:solidFill>
              <a:latin typeface="Calibri" charset="0"/>
            </a:endParaRPr>
          </a:p>
        </p:txBody>
      </p:sp>
      <p:sp>
        <p:nvSpPr>
          <p:cNvPr id="22" name="TextBox 21"/>
          <p:cNvSpPr txBox="1"/>
          <p:nvPr/>
        </p:nvSpPr>
        <p:spPr>
          <a:xfrm>
            <a:off x="1209987" y="5229200"/>
            <a:ext cx="6840760" cy="338554"/>
          </a:xfrm>
          <a:prstGeom prst="rect">
            <a:avLst/>
          </a:prstGeom>
          <a:noFill/>
        </p:spPr>
        <p:txBody>
          <a:bodyPr wrap="square" rtlCol="0">
            <a:spAutoFit/>
          </a:bodyPr>
          <a:lstStyle/>
          <a:p>
            <a:pPr algn="ctr"/>
            <a:r>
              <a:rPr lang="en-US" sz="1600" dirty="0" smtClean="0">
                <a:solidFill>
                  <a:srgbClr val="FFFF00"/>
                </a:solidFill>
              </a:rPr>
              <a:t>@</a:t>
            </a:r>
            <a:r>
              <a:rPr lang="en-US" sz="1600" dirty="0" err="1" smtClean="0">
                <a:solidFill>
                  <a:srgbClr val="FFFF00"/>
                </a:solidFill>
              </a:rPr>
              <a:t>RealGeoffBarton</a:t>
            </a:r>
            <a:r>
              <a:rPr lang="en-US" sz="1600" dirty="0" smtClean="0">
                <a:solidFill>
                  <a:srgbClr val="FFFF00"/>
                </a:solidFill>
              </a:rPr>
              <a:t>   #tlfp2016</a:t>
            </a:r>
            <a:endParaRPr lang="en-US" sz="1600" dirty="0">
              <a:solidFill>
                <a:srgbClr val="FFFF00"/>
              </a:solidFill>
            </a:endParaRPr>
          </a:p>
        </p:txBody>
      </p:sp>
    </p:spTree>
    <p:extLst>
      <p:ext uri="{BB962C8B-B14F-4D97-AF65-F5344CB8AC3E}">
        <p14:creationId xmlns:p14="http://schemas.microsoft.com/office/powerpoint/2010/main" val="1473110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16551</TotalTime>
  <Words>1515</Words>
  <Application>Microsoft Macintosh PowerPoint</Application>
  <PresentationFormat>On-screen Show (4:3)</PresentationFormat>
  <Paragraphs>218</Paragraphs>
  <Slides>88</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Office Theme</vt:lpstr>
      <vt:lpstr>Document</vt:lpstr>
      <vt:lpstr>Don’t Call it          iteracy</vt:lpstr>
      <vt:lpstr>PowerPoint Presentation</vt:lpstr>
      <vt:lpstr>Aims:</vt:lpstr>
      <vt:lpstr>Fellows’ bonus:</vt:lpstr>
      <vt:lpstr>PowerPoint Presentation</vt:lpstr>
      <vt:lpstr>PowerPoint Presentation</vt:lpstr>
      <vt:lpstr>Structure:</vt:lpstr>
      <vt:lpstr>Approach:</vt:lpstr>
      <vt:lpstr>Hypothesis:</vt:lpstr>
      <vt:lpstr>PowerPoint Presentation</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147</cp:revision>
  <dcterms:created xsi:type="dcterms:W3CDTF">2011-09-30T06:30:16Z</dcterms:created>
  <dcterms:modified xsi:type="dcterms:W3CDTF">2016-08-25T16:36:05Z</dcterms:modified>
</cp:coreProperties>
</file>