
<file path=[Content_Types].xml><?xml version="1.0" encoding="utf-8"?>
<Types xmlns="http://schemas.openxmlformats.org/package/2006/content-types">
  <Default Extension="xml" ContentType="application/xml"/>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71"/>
  </p:notesMasterIdLst>
  <p:sldIdLst>
    <p:sldId id="482" r:id="rId2"/>
    <p:sldId id="492" r:id="rId3"/>
    <p:sldId id="495" r:id="rId4"/>
    <p:sldId id="444" r:id="rId5"/>
    <p:sldId id="493" r:id="rId6"/>
    <p:sldId id="494" r:id="rId7"/>
    <p:sldId id="466" r:id="rId8"/>
    <p:sldId id="508" r:id="rId9"/>
    <p:sldId id="509" r:id="rId10"/>
    <p:sldId id="510" r:id="rId11"/>
    <p:sldId id="511" r:id="rId12"/>
    <p:sldId id="512" r:id="rId13"/>
    <p:sldId id="513" r:id="rId14"/>
    <p:sldId id="514" r:id="rId15"/>
    <p:sldId id="518" r:id="rId16"/>
    <p:sldId id="463" r:id="rId17"/>
    <p:sldId id="465" r:id="rId18"/>
    <p:sldId id="464" r:id="rId19"/>
    <p:sldId id="469" r:id="rId20"/>
    <p:sldId id="364" r:id="rId21"/>
    <p:sldId id="365" r:id="rId22"/>
    <p:sldId id="419" r:id="rId23"/>
    <p:sldId id="426" r:id="rId24"/>
    <p:sldId id="484" r:id="rId25"/>
    <p:sldId id="486" r:id="rId26"/>
    <p:sldId id="487" r:id="rId27"/>
    <p:sldId id="441" r:id="rId28"/>
    <p:sldId id="445" r:id="rId29"/>
    <p:sldId id="299" r:id="rId30"/>
    <p:sldId id="455" r:id="rId31"/>
    <p:sldId id="456" r:id="rId32"/>
    <p:sldId id="573" r:id="rId33"/>
    <p:sldId id="491" r:id="rId34"/>
    <p:sldId id="479" r:id="rId35"/>
    <p:sldId id="436" r:id="rId36"/>
    <p:sldId id="438" r:id="rId37"/>
    <p:sldId id="439" r:id="rId38"/>
    <p:sldId id="485" r:id="rId39"/>
    <p:sldId id="454" r:id="rId40"/>
    <p:sldId id="542" r:id="rId41"/>
    <p:sldId id="543" r:id="rId42"/>
    <p:sldId id="544" r:id="rId43"/>
    <p:sldId id="545" r:id="rId44"/>
    <p:sldId id="546" r:id="rId45"/>
    <p:sldId id="547" r:id="rId46"/>
    <p:sldId id="548" r:id="rId47"/>
    <p:sldId id="549" r:id="rId48"/>
    <p:sldId id="550" r:id="rId49"/>
    <p:sldId id="551" r:id="rId50"/>
    <p:sldId id="552" r:id="rId51"/>
    <p:sldId id="553" r:id="rId52"/>
    <p:sldId id="554" r:id="rId53"/>
    <p:sldId id="559" r:id="rId54"/>
    <p:sldId id="560" r:id="rId55"/>
    <p:sldId id="562" r:id="rId56"/>
    <p:sldId id="563" r:id="rId57"/>
    <p:sldId id="564" r:id="rId58"/>
    <p:sldId id="565" r:id="rId59"/>
    <p:sldId id="566" r:id="rId60"/>
    <p:sldId id="567" r:id="rId61"/>
    <p:sldId id="568" r:id="rId62"/>
    <p:sldId id="569" r:id="rId63"/>
    <p:sldId id="332" r:id="rId64"/>
    <p:sldId id="572" r:id="rId65"/>
    <p:sldId id="330" r:id="rId66"/>
    <p:sldId id="477" r:id="rId67"/>
    <p:sldId id="326" r:id="rId68"/>
    <p:sldId id="403" r:id="rId69"/>
    <p:sldId id="577" r:id="rId7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3333"/>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snapToGrid="0" snapToObjects="1">
      <p:cViewPr varScale="1">
        <p:scale>
          <a:sx n="86" d="100"/>
          <a:sy n="86" d="100"/>
        </p:scale>
        <p:origin x="-1320" y="-10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4944"/>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70" Type="http://schemas.openxmlformats.org/officeDocument/2006/relationships/slide" Target="slides/slide69.xml"/><Relationship Id="rId71" Type="http://schemas.openxmlformats.org/officeDocument/2006/relationships/notesMaster" Target="notesMasters/notesMaster1.xml"/><Relationship Id="rId72" Type="http://schemas.openxmlformats.org/officeDocument/2006/relationships/printerSettings" Target="printerSettings/printerSettings1.bin"/><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73" Type="http://schemas.openxmlformats.org/officeDocument/2006/relationships/presProps" Target="presProps.xml"/><Relationship Id="rId74" Type="http://schemas.openxmlformats.org/officeDocument/2006/relationships/viewProps" Target="viewProps.xml"/><Relationship Id="rId75" Type="http://schemas.openxmlformats.org/officeDocument/2006/relationships/theme" Target="theme/theme1.xml"/><Relationship Id="rId76" Type="http://schemas.openxmlformats.org/officeDocument/2006/relationships/tableStyles" Target="tableStyles.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6813927-FA6E-7344-B2D5-0B52E8E0FD5A}" type="datetimeFigureOut">
              <a:rPr lang="en-US" smtClean="0"/>
              <a:t>07/05/16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139C060-5D89-034C-9803-23FE8AD91D3C}" type="slidenum">
              <a:rPr lang="en-US" smtClean="0"/>
              <a:t>‹#›</a:t>
            </a:fld>
            <a:endParaRPr lang="en-US"/>
          </a:p>
        </p:txBody>
      </p:sp>
    </p:spTree>
    <p:extLst>
      <p:ext uri="{BB962C8B-B14F-4D97-AF65-F5344CB8AC3E}">
        <p14:creationId xmlns:p14="http://schemas.microsoft.com/office/powerpoint/2010/main" val="264240803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A139874-36C2-C74D-A166-FB4C17C2A42A}" type="slidenum">
              <a:rPr lang="en-US" smtClean="0"/>
              <a:t>3</a:t>
            </a:fld>
            <a:endParaRPr lang="en-US"/>
          </a:p>
        </p:txBody>
      </p:sp>
    </p:spTree>
    <p:extLst>
      <p:ext uri="{BB962C8B-B14F-4D97-AF65-F5344CB8AC3E}">
        <p14:creationId xmlns:p14="http://schemas.microsoft.com/office/powerpoint/2010/main" val="30924478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89FD76BA-ED6E-3A47-860E-63DFC092E986}" type="slidenum">
              <a:rPr lang="en-US" sz="1200">
                <a:solidFill>
                  <a:srgbClr val="000000"/>
                </a:solidFill>
                <a:latin typeface="Arial" charset="0"/>
              </a:rPr>
              <a:pPr/>
              <a:t>59</a:t>
            </a:fld>
            <a:endParaRPr lang="en-US" sz="1200">
              <a:solidFill>
                <a:srgbClr val="000000"/>
              </a:solidFill>
              <a:latin typeface="Arial" charset="0"/>
            </a:endParaRPr>
          </a:p>
        </p:txBody>
      </p:sp>
      <p:sp>
        <p:nvSpPr>
          <p:cNvPr id="126978" name="Rectangle 2"/>
          <p:cNvSpPr>
            <a:spLocks noGrp="1" noRot="1" noChangeAspect="1" noChangeArrowheads="1" noTextEdit="1"/>
          </p:cNvSpPr>
          <p:nvPr>
            <p:ph type="sldImg"/>
          </p:nvPr>
        </p:nvSpPr>
        <p:spPr>
          <a:ln/>
        </p:spPr>
      </p:sp>
      <p:sp>
        <p:nvSpPr>
          <p:cNvPr id="1269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805E32C6-9E6D-0B40-9536-FC164C7415CA}" type="slidenum">
              <a:rPr lang="en-US" sz="1200">
                <a:solidFill>
                  <a:srgbClr val="000000"/>
                </a:solidFill>
                <a:latin typeface="Arial" charset="0"/>
              </a:rPr>
              <a:pPr/>
              <a:t>60</a:t>
            </a:fld>
            <a:endParaRPr lang="en-US" sz="1200">
              <a:solidFill>
                <a:srgbClr val="000000"/>
              </a:solidFill>
              <a:latin typeface="Arial" charset="0"/>
            </a:endParaRPr>
          </a:p>
        </p:txBody>
      </p:sp>
      <p:sp>
        <p:nvSpPr>
          <p:cNvPr id="129026" name="Rectangle 2"/>
          <p:cNvSpPr>
            <a:spLocks noGrp="1" noRot="1" noChangeAspect="1" noChangeArrowheads="1" noTextEdit="1"/>
          </p:cNvSpPr>
          <p:nvPr>
            <p:ph type="sldImg"/>
          </p:nvPr>
        </p:nvSpPr>
        <p:spPr>
          <a:ln/>
        </p:spPr>
      </p:sp>
      <p:sp>
        <p:nvSpPr>
          <p:cNvPr id="1290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6DE66D81-7A9A-F245-B989-596C259CAB8B}" type="slidenum">
              <a:rPr lang="en-US" sz="1200">
                <a:solidFill>
                  <a:srgbClr val="000000"/>
                </a:solidFill>
                <a:latin typeface="Arial" charset="0"/>
              </a:rPr>
              <a:pPr/>
              <a:t>61</a:t>
            </a:fld>
            <a:endParaRPr lang="en-US" sz="1200">
              <a:solidFill>
                <a:srgbClr val="000000"/>
              </a:solidFill>
              <a:latin typeface="Arial" charset="0"/>
            </a:endParaRPr>
          </a:p>
        </p:txBody>
      </p:sp>
      <p:sp>
        <p:nvSpPr>
          <p:cNvPr id="131074" name="Rectangle 2"/>
          <p:cNvSpPr>
            <a:spLocks noGrp="1" noRot="1" noChangeAspect="1" noChangeArrowheads="1" noTextEdit="1"/>
          </p:cNvSpPr>
          <p:nvPr>
            <p:ph type="sldImg"/>
          </p:nvPr>
        </p:nvSpPr>
        <p:spPr>
          <a:ln/>
        </p:spPr>
      </p:sp>
      <p:sp>
        <p:nvSpPr>
          <p:cNvPr id="1310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BEE7FA37-5FA4-D245-859F-6A7E96860E45}" type="slidenum">
              <a:rPr lang="en-US" sz="1200">
                <a:solidFill>
                  <a:srgbClr val="000000"/>
                </a:solidFill>
                <a:latin typeface="Arial" charset="0"/>
              </a:rPr>
              <a:pPr/>
              <a:t>62</a:t>
            </a:fld>
            <a:endParaRPr lang="en-US" sz="1200">
              <a:solidFill>
                <a:srgbClr val="000000"/>
              </a:solidFill>
              <a:latin typeface="Arial" charset="0"/>
            </a:endParaRPr>
          </a:p>
        </p:txBody>
      </p:sp>
      <p:sp>
        <p:nvSpPr>
          <p:cNvPr id="133122" name="Rectangle 2"/>
          <p:cNvSpPr>
            <a:spLocks noGrp="1" noRot="1" noChangeAspect="1" noChangeArrowheads="1" noTextEdit="1"/>
          </p:cNvSpPr>
          <p:nvPr>
            <p:ph type="sldImg"/>
          </p:nvPr>
        </p:nvSpPr>
        <p:spPr>
          <a:ln/>
        </p:spPr>
      </p:sp>
      <p:sp>
        <p:nvSpPr>
          <p:cNvPr id="13312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6A5CDA68-70C6-834E-8DBC-6176ECB07A24}" type="slidenum">
              <a:rPr lang="en-US" sz="1200">
                <a:latin typeface="Times" charset="0"/>
              </a:rPr>
              <a:pPr/>
              <a:t>68</a:t>
            </a:fld>
            <a:endParaRPr lang="en-US" sz="1200">
              <a:latin typeface="Times" charset="0"/>
            </a:endParaRPr>
          </a:p>
        </p:txBody>
      </p:sp>
      <p:sp>
        <p:nvSpPr>
          <p:cNvPr id="80899" name="Rectangle 2"/>
          <p:cNvSpPr>
            <a:spLocks noGrp="1" noRot="1" noChangeAspect="1" noChangeArrowheads="1"/>
          </p:cNvSpPr>
          <p:nvPr>
            <p:ph type="sldImg"/>
          </p:nvPr>
        </p:nvSpPr>
        <p:spPr>
          <a:solidFill>
            <a:srgbClr val="FFFFFF"/>
          </a:solidFill>
          <a:ln/>
        </p:spPr>
      </p:sp>
      <p:sp>
        <p:nvSpPr>
          <p:cNvPr id="80900"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GB">
              <a:latin typeface="Times" charset="0"/>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Driven by testing - 1</a:t>
            </a:r>
            <a:endParaRPr lang="en-US" dirty="0"/>
          </a:p>
        </p:txBody>
      </p:sp>
      <p:sp>
        <p:nvSpPr>
          <p:cNvPr id="4" name="Slide Number Placeholder 3"/>
          <p:cNvSpPr>
            <a:spLocks noGrp="1"/>
          </p:cNvSpPr>
          <p:nvPr>
            <p:ph type="sldNum" sz="quarter" idx="10"/>
          </p:nvPr>
        </p:nvSpPr>
        <p:spPr/>
        <p:txBody>
          <a:bodyPr/>
          <a:lstStyle/>
          <a:p>
            <a:fld id="{4139C060-5D89-034C-9803-23FE8AD91D3C}" type="slidenum">
              <a:rPr lang="en-US" smtClean="0"/>
              <a:t>23</a:t>
            </a:fld>
            <a:endParaRPr lang="en-US"/>
          </a:p>
        </p:txBody>
      </p:sp>
    </p:spTree>
    <p:extLst>
      <p:ext uri="{BB962C8B-B14F-4D97-AF65-F5344CB8AC3E}">
        <p14:creationId xmlns:p14="http://schemas.microsoft.com/office/powerpoint/2010/main" val="812651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It’s</a:t>
            </a:r>
            <a:r>
              <a:rPr lang="en-US" baseline="0" dirty="0" smtClean="0"/>
              <a:t> really beautiful out there; in here, however, it’s </a:t>
            </a:r>
            <a:r>
              <a:rPr lang="en-US" baseline="0" smtClean="0"/>
              <a:t>quite claustrophobic</a:t>
            </a:r>
            <a:endParaRPr lang="en-US" dirty="0"/>
          </a:p>
        </p:txBody>
      </p:sp>
      <p:sp>
        <p:nvSpPr>
          <p:cNvPr id="4" name="Slide Number Placeholder 3"/>
          <p:cNvSpPr>
            <a:spLocks noGrp="1"/>
          </p:cNvSpPr>
          <p:nvPr>
            <p:ph type="sldNum" sz="quarter" idx="10"/>
          </p:nvPr>
        </p:nvSpPr>
        <p:spPr/>
        <p:txBody>
          <a:bodyPr/>
          <a:lstStyle/>
          <a:p>
            <a:fld id="{9A139874-36C2-C74D-A166-FB4C17C2A42A}" type="slidenum">
              <a:rPr lang="en-US" smtClean="0"/>
              <a:t>32</a:t>
            </a:fld>
            <a:endParaRPr lang="en-US"/>
          </a:p>
        </p:txBody>
      </p:sp>
    </p:spTree>
    <p:extLst>
      <p:ext uri="{BB962C8B-B14F-4D97-AF65-F5344CB8AC3E}">
        <p14:creationId xmlns:p14="http://schemas.microsoft.com/office/powerpoint/2010/main" val="30924478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It’s</a:t>
            </a:r>
            <a:r>
              <a:rPr lang="en-US" baseline="0" dirty="0" smtClean="0"/>
              <a:t> really beautiful out there; in here, however, it’s </a:t>
            </a:r>
            <a:r>
              <a:rPr lang="en-US" baseline="0" smtClean="0"/>
              <a:t>quite claustrophobic</a:t>
            </a:r>
            <a:endParaRPr lang="en-US" dirty="0"/>
          </a:p>
        </p:txBody>
      </p:sp>
      <p:sp>
        <p:nvSpPr>
          <p:cNvPr id="4" name="Slide Number Placeholder 3"/>
          <p:cNvSpPr>
            <a:spLocks noGrp="1"/>
          </p:cNvSpPr>
          <p:nvPr>
            <p:ph type="sldNum" sz="quarter" idx="10"/>
          </p:nvPr>
        </p:nvSpPr>
        <p:spPr/>
        <p:txBody>
          <a:bodyPr/>
          <a:lstStyle/>
          <a:p>
            <a:fld id="{9A139874-36C2-C74D-A166-FB4C17C2A42A}" type="slidenum">
              <a:rPr lang="en-US" smtClean="0"/>
              <a:t>33</a:t>
            </a:fld>
            <a:endParaRPr lang="en-US"/>
          </a:p>
        </p:txBody>
      </p:sp>
    </p:spTree>
    <p:extLst>
      <p:ext uri="{BB962C8B-B14F-4D97-AF65-F5344CB8AC3E}">
        <p14:creationId xmlns:p14="http://schemas.microsoft.com/office/powerpoint/2010/main" val="30924478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024B6ADF-471B-4A48-ABA5-2E8A780B0955}" type="slidenum">
              <a:rPr lang="en-US" sz="1200">
                <a:solidFill>
                  <a:srgbClr val="000000"/>
                </a:solidFill>
                <a:latin typeface="Arial" charset="0"/>
              </a:rPr>
              <a:pPr/>
              <a:t>54</a:t>
            </a:fld>
            <a:endParaRPr lang="en-US" sz="1200">
              <a:solidFill>
                <a:srgbClr val="000000"/>
              </a:solidFill>
              <a:latin typeface="Arial" charset="0"/>
            </a:endParaRPr>
          </a:p>
        </p:txBody>
      </p:sp>
      <p:sp>
        <p:nvSpPr>
          <p:cNvPr id="114690" name="Rectangle 2"/>
          <p:cNvSpPr>
            <a:spLocks noGrp="1" noRot="1" noChangeAspect="1" noChangeArrowheads="1" noTextEdit="1"/>
          </p:cNvSpPr>
          <p:nvPr>
            <p:ph type="sldImg"/>
          </p:nvPr>
        </p:nvSpPr>
        <p:spPr>
          <a:ln/>
        </p:spPr>
      </p:sp>
      <p:sp>
        <p:nvSpPr>
          <p:cNvPr id="11469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A93A3C9F-1A1F-C44B-9024-FA6F586E5C56}" type="slidenum">
              <a:rPr lang="en-US" sz="1200">
                <a:solidFill>
                  <a:srgbClr val="000000"/>
                </a:solidFill>
                <a:latin typeface="Arial" charset="0"/>
              </a:rPr>
              <a:pPr/>
              <a:t>55</a:t>
            </a:fld>
            <a:endParaRPr lang="en-US" sz="1200">
              <a:solidFill>
                <a:srgbClr val="000000"/>
              </a:solidFill>
              <a:latin typeface="Arial" charset="0"/>
            </a:endParaRPr>
          </a:p>
        </p:txBody>
      </p:sp>
      <p:sp>
        <p:nvSpPr>
          <p:cNvPr id="118786" name="Rectangle 2"/>
          <p:cNvSpPr>
            <a:spLocks noGrp="1" noRot="1" noChangeAspect="1" noChangeArrowheads="1" noTextEdit="1"/>
          </p:cNvSpPr>
          <p:nvPr>
            <p:ph type="sldImg"/>
          </p:nvPr>
        </p:nvSpPr>
        <p:spPr>
          <a:ln/>
        </p:spPr>
      </p:sp>
      <p:sp>
        <p:nvSpPr>
          <p:cNvPr id="1187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96F15E3A-F47F-134E-A4B1-E76069C6094A}" type="slidenum">
              <a:rPr lang="en-US" sz="1200">
                <a:solidFill>
                  <a:srgbClr val="000000"/>
                </a:solidFill>
                <a:latin typeface="Arial" charset="0"/>
              </a:rPr>
              <a:pPr/>
              <a:t>56</a:t>
            </a:fld>
            <a:endParaRPr lang="en-US" sz="1200">
              <a:solidFill>
                <a:srgbClr val="000000"/>
              </a:solidFill>
              <a:latin typeface="Arial" charset="0"/>
            </a:endParaRPr>
          </a:p>
        </p:txBody>
      </p:sp>
      <p:sp>
        <p:nvSpPr>
          <p:cNvPr id="120834" name="Rectangle 2"/>
          <p:cNvSpPr>
            <a:spLocks noGrp="1" noRot="1" noChangeAspect="1" noChangeArrowheads="1" noTextEdit="1"/>
          </p:cNvSpPr>
          <p:nvPr>
            <p:ph type="sldImg"/>
          </p:nvPr>
        </p:nvSpPr>
        <p:spPr>
          <a:ln/>
        </p:spPr>
      </p:sp>
      <p:sp>
        <p:nvSpPr>
          <p:cNvPr id="12083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D903E045-26E9-4F47-A481-23298A252CC7}" type="slidenum">
              <a:rPr lang="en-US" sz="1200">
                <a:solidFill>
                  <a:srgbClr val="000000"/>
                </a:solidFill>
                <a:latin typeface="Arial" charset="0"/>
              </a:rPr>
              <a:pPr/>
              <a:t>57</a:t>
            </a:fld>
            <a:endParaRPr lang="en-US" sz="1200">
              <a:solidFill>
                <a:srgbClr val="000000"/>
              </a:solidFill>
              <a:latin typeface="Arial" charset="0"/>
            </a:endParaRPr>
          </a:p>
        </p:txBody>
      </p:sp>
      <p:sp>
        <p:nvSpPr>
          <p:cNvPr id="122882" name="Rectangle 2"/>
          <p:cNvSpPr>
            <a:spLocks noGrp="1" noRot="1" noChangeAspect="1" noChangeArrowheads="1" noTextEdit="1"/>
          </p:cNvSpPr>
          <p:nvPr>
            <p:ph type="sldImg"/>
          </p:nvPr>
        </p:nvSpPr>
        <p:spPr>
          <a:ln/>
        </p:spPr>
      </p:sp>
      <p:sp>
        <p:nvSpPr>
          <p:cNvPr id="1228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E7FC1FA4-53B1-E14C-ADD9-A28F6F6E747D}" type="slidenum">
              <a:rPr lang="en-US" sz="1200">
                <a:solidFill>
                  <a:srgbClr val="000000"/>
                </a:solidFill>
                <a:latin typeface="Arial" charset="0"/>
              </a:rPr>
              <a:pPr/>
              <a:t>58</a:t>
            </a:fld>
            <a:endParaRPr lang="en-US" sz="1200">
              <a:solidFill>
                <a:srgbClr val="000000"/>
              </a:solidFill>
              <a:latin typeface="Arial" charset="0"/>
            </a:endParaRPr>
          </a:p>
        </p:txBody>
      </p:sp>
      <p:sp>
        <p:nvSpPr>
          <p:cNvPr id="124930" name="Rectangle 2"/>
          <p:cNvSpPr>
            <a:spLocks noGrp="1" noRot="1" noChangeAspect="1" noChangeArrowheads="1" noTextEdit="1"/>
          </p:cNvSpPr>
          <p:nvPr>
            <p:ph type="sldImg"/>
          </p:nvPr>
        </p:nvSpPr>
        <p:spPr>
          <a:ln/>
        </p:spPr>
      </p:sp>
      <p:sp>
        <p:nvSpPr>
          <p:cNvPr id="1249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10B8D8E-ECF1-D543-AEC8-F20A99E9B421}" type="datetimeFigureOut">
              <a:rPr lang="en-US" smtClean="0"/>
              <a:t>07/05/16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E221D4-917A-8441-A89E-4B2926C759CC}" type="slidenum">
              <a:rPr lang="en-US" smtClean="0"/>
              <a:t>‹#›</a:t>
            </a:fld>
            <a:endParaRPr lang="en-US"/>
          </a:p>
        </p:txBody>
      </p:sp>
    </p:spTree>
    <p:extLst>
      <p:ext uri="{BB962C8B-B14F-4D97-AF65-F5344CB8AC3E}">
        <p14:creationId xmlns:p14="http://schemas.microsoft.com/office/powerpoint/2010/main" val="198161694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210B8D8E-ECF1-D543-AEC8-F20A99E9B421}" type="datetimeFigureOut">
              <a:rPr lang="en-US" smtClean="0"/>
              <a:t>07/05/16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E221D4-917A-8441-A89E-4B2926C759CC}" type="slidenum">
              <a:rPr lang="en-US" smtClean="0"/>
              <a:t>‹#›</a:t>
            </a:fld>
            <a:endParaRPr lang="en-US"/>
          </a:p>
        </p:txBody>
      </p:sp>
    </p:spTree>
    <p:extLst>
      <p:ext uri="{BB962C8B-B14F-4D97-AF65-F5344CB8AC3E}">
        <p14:creationId xmlns:p14="http://schemas.microsoft.com/office/powerpoint/2010/main" val="154427770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210B8D8E-ECF1-D543-AEC8-F20A99E9B421}" type="datetimeFigureOut">
              <a:rPr lang="en-US" smtClean="0"/>
              <a:t>07/05/16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E221D4-917A-8441-A89E-4B2926C759CC}" type="slidenum">
              <a:rPr lang="en-US" smtClean="0"/>
              <a:t>‹#›</a:t>
            </a:fld>
            <a:endParaRPr lang="en-US"/>
          </a:p>
        </p:txBody>
      </p:sp>
    </p:spTree>
    <p:extLst>
      <p:ext uri="{BB962C8B-B14F-4D97-AF65-F5344CB8AC3E}">
        <p14:creationId xmlns:p14="http://schemas.microsoft.com/office/powerpoint/2010/main" val="405283667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210B8D8E-ECF1-D543-AEC8-F20A99E9B421}" type="datetimeFigureOut">
              <a:rPr lang="en-US" smtClean="0"/>
              <a:t>07/05/16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E221D4-917A-8441-A89E-4B2926C759CC}" type="slidenum">
              <a:rPr lang="en-US" smtClean="0"/>
              <a:t>‹#›</a:t>
            </a:fld>
            <a:endParaRPr lang="en-US"/>
          </a:p>
        </p:txBody>
      </p:sp>
    </p:spTree>
    <p:extLst>
      <p:ext uri="{BB962C8B-B14F-4D97-AF65-F5344CB8AC3E}">
        <p14:creationId xmlns:p14="http://schemas.microsoft.com/office/powerpoint/2010/main" val="210212648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p:txBody>
          <a:bodyPr/>
          <a:lstStyle/>
          <a:p>
            <a:fld id="{210B8D8E-ECF1-D543-AEC8-F20A99E9B421}" type="datetimeFigureOut">
              <a:rPr lang="en-US" smtClean="0"/>
              <a:t>07/05/16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E221D4-917A-8441-A89E-4B2926C759CC}" type="slidenum">
              <a:rPr lang="en-US" smtClean="0"/>
              <a:t>‹#›</a:t>
            </a:fld>
            <a:endParaRPr lang="en-US"/>
          </a:p>
        </p:txBody>
      </p:sp>
    </p:spTree>
    <p:extLst>
      <p:ext uri="{BB962C8B-B14F-4D97-AF65-F5344CB8AC3E}">
        <p14:creationId xmlns:p14="http://schemas.microsoft.com/office/powerpoint/2010/main" val="384536239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4"/>
          <p:cNvSpPr>
            <a:spLocks noGrp="1"/>
          </p:cNvSpPr>
          <p:nvPr>
            <p:ph type="dt" sz="half" idx="10"/>
          </p:nvPr>
        </p:nvSpPr>
        <p:spPr/>
        <p:txBody>
          <a:bodyPr/>
          <a:lstStyle/>
          <a:p>
            <a:fld id="{210B8D8E-ECF1-D543-AEC8-F20A99E9B421}" type="datetimeFigureOut">
              <a:rPr lang="en-US" smtClean="0"/>
              <a:t>07/05/16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E221D4-917A-8441-A89E-4B2926C759CC}" type="slidenum">
              <a:rPr lang="en-US" smtClean="0"/>
              <a:t>‹#›</a:t>
            </a:fld>
            <a:endParaRPr lang="en-US"/>
          </a:p>
        </p:txBody>
      </p:sp>
    </p:spTree>
    <p:extLst>
      <p:ext uri="{BB962C8B-B14F-4D97-AF65-F5344CB8AC3E}">
        <p14:creationId xmlns:p14="http://schemas.microsoft.com/office/powerpoint/2010/main" val="7305518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Date Placeholder 6"/>
          <p:cNvSpPr>
            <a:spLocks noGrp="1"/>
          </p:cNvSpPr>
          <p:nvPr>
            <p:ph type="dt" sz="half" idx="10"/>
          </p:nvPr>
        </p:nvSpPr>
        <p:spPr/>
        <p:txBody>
          <a:bodyPr/>
          <a:lstStyle/>
          <a:p>
            <a:fld id="{210B8D8E-ECF1-D543-AEC8-F20A99E9B421}" type="datetimeFigureOut">
              <a:rPr lang="en-US" smtClean="0"/>
              <a:t>07/05/16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3E221D4-917A-8441-A89E-4B2926C759CC}" type="slidenum">
              <a:rPr lang="en-US" smtClean="0"/>
              <a:t>‹#›</a:t>
            </a:fld>
            <a:endParaRPr lang="en-US"/>
          </a:p>
        </p:txBody>
      </p:sp>
    </p:spTree>
    <p:extLst>
      <p:ext uri="{BB962C8B-B14F-4D97-AF65-F5344CB8AC3E}">
        <p14:creationId xmlns:p14="http://schemas.microsoft.com/office/powerpoint/2010/main" val="122518551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2"/>
          <p:cNvSpPr>
            <a:spLocks noGrp="1"/>
          </p:cNvSpPr>
          <p:nvPr>
            <p:ph type="dt" sz="half" idx="10"/>
          </p:nvPr>
        </p:nvSpPr>
        <p:spPr/>
        <p:txBody>
          <a:bodyPr/>
          <a:lstStyle/>
          <a:p>
            <a:fld id="{210B8D8E-ECF1-D543-AEC8-F20A99E9B421}" type="datetimeFigureOut">
              <a:rPr lang="en-US" smtClean="0"/>
              <a:t>07/05/16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3E221D4-917A-8441-A89E-4B2926C759CC}" type="slidenum">
              <a:rPr lang="en-US" smtClean="0"/>
              <a:t>‹#›</a:t>
            </a:fld>
            <a:endParaRPr lang="en-US"/>
          </a:p>
        </p:txBody>
      </p:sp>
    </p:spTree>
    <p:extLst>
      <p:ext uri="{BB962C8B-B14F-4D97-AF65-F5344CB8AC3E}">
        <p14:creationId xmlns:p14="http://schemas.microsoft.com/office/powerpoint/2010/main" val="51152614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10B8D8E-ECF1-D543-AEC8-F20A99E9B421}" type="datetimeFigureOut">
              <a:rPr lang="en-US" smtClean="0"/>
              <a:t>07/05/16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3E221D4-917A-8441-A89E-4B2926C759CC}" type="slidenum">
              <a:rPr lang="en-US" smtClean="0"/>
              <a:t>‹#›</a:t>
            </a:fld>
            <a:endParaRPr lang="en-US"/>
          </a:p>
        </p:txBody>
      </p:sp>
    </p:spTree>
    <p:extLst>
      <p:ext uri="{BB962C8B-B14F-4D97-AF65-F5344CB8AC3E}">
        <p14:creationId xmlns:p14="http://schemas.microsoft.com/office/powerpoint/2010/main" val="117905396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210B8D8E-ECF1-D543-AEC8-F20A99E9B421}" type="datetimeFigureOut">
              <a:rPr lang="en-US" smtClean="0"/>
              <a:t>07/05/16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E221D4-917A-8441-A89E-4B2926C759CC}" type="slidenum">
              <a:rPr lang="en-US" smtClean="0"/>
              <a:t>‹#›</a:t>
            </a:fld>
            <a:endParaRPr lang="en-US"/>
          </a:p>
        </p:txBody>
      </p:sp>
    </p:spTree>
    <p:extLst>
      <p:ext uri="{BB962C8B-B14F-4D97-AF65-F5344CB8AC3E}">
        <p14:creationId xmlns:p14="http://schemas.microsoft.com/office/powerpoint/2010/main" val="368032352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210B8D8E-ECF1-D543-AEC8-F20A99E9B421}" type="datetimeFigureOut">
              <a:rPr lang="en-US" smtClean="0"/>
              <a:t>07/05/16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E221D4-917A-8441-A89E-4B2926C759CC}" type="slidenum">
              <a:rPr lang="en-US" smtClean="0"/>
              <a:t>‹#›</a:t>
            </a:fld>
            <a:endParaRPr lang="en-US"/>
          </a:p>
        </p:txBody>
      </p:sp>
    </p:spTree>
    <p:extLst>
      <p:ext uri="{BB962C8B-B14F-4D97-AF65-F5344CB8AC3E}">
        <p14:creationId xmlns:p14="http://schemas.microsoft.com/office/powerpoint/2010/main" val="317563832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10B8D8E-ECF1-D543-AEC8-F20A99E9B421}" type="datetimeFigureOut">
              <a:rPr lang="en-US" smtClean="0"/>
              <a:t>07/05/16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E221D4-917A-8441-A89E-4B2926C759CC}" type="slidenum">
              <a:rPr lang="en-US" smtClean="0"/>
              <a:t>‹#›</a:t>
            </a:fld>
            <a:endParaRPr lang="en-US"/>
          </a:p>
        </p:txBody>
      </p:sp>
    </p:spTree>
    <p:extLst>
      <p:ext uri="{BB962C8B-B14F-4D97-AF65-F5344CB8AC3E}">
        <p14:creationId xmlns:p14="http://schemas.microsoft.com/office/powerpoint/2010/main" val="26451243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 Id="rId3" Type="http://schemas.openxmlformats.org/officeDocument/2006/relationships/hyperlink" Target="http://WWW.geoffbarton.co.uk"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4.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6.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7.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8.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9.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9.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9.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20.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21.png"/></Relationships>
</file>

<file path=ppt/slides/_rels/slide57.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png"/><Relationship Id="rId1" Type="http://schemas.openxmlformats.org/officeDocument/2006/relationships/slideLayout" Target="../slideLayouts/slideLayout1.xml"/><Relationship Id="rId2" Type="http://schemas.openxmlformats.org/officeDocument/2006/relationships/notesSlide" Target="../notesSlides/notesSlide8.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24.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2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26.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27.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28.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 Id="rId3" Type="http://schemas.openxmlformats.org/officeDocument/2006/relationships/hyperlink" Target="http://WWW.geoffbarton.co.uk"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287866"/>
            <a:ext cx="9144000" cy="5597473"/>
          </a:xfrm>
          <a:prstGeom prst="rect">
            <a:avLst/>
          </a:prstGeom>
        </p:spPr>
      </p:pic>
      <p:sp>
        <p:nvSpPr>
          <p:cNvPr id="4" name="TextBox 3"/>
          <p:cNvSpPr txBox="1"/>
          <p:nvPr/>
        </p:nvSpPr>
        <p:spPr>
          <a:xfrm>
            <a:off x="0" y="5309607"/>
            <a:ext cx="9144000" cy="1508105"/>
          </a:xfrm>
          <a:prstGeom prst="rect">
            <a:avLst/>
          </a:prstGeom>
          <a:noFill/>
        </p:spPr>
        <p:txBody>
          <a:bodyPr wrap="square" rtlCol="0">
            <a:spAutoFit/>
          </a:bodyPr>
          <a:lstStyle/>
          <a:p>
            <a:pPr algn="ctr"/>
            <a:r>
              <a:rPr lang="en-US" sz="3200" dirty="0" smtClean="0"/>
              <a:t>Why do I need a textbook now I’ve got _ _ _ _ _ _?</a:t>
            </a:r>
          </a:p>
          <a:p>
            <a:pPr algn="ctr"/>
            <a:endParaRPr lang="en-US" sz="2000" dirty="0" smtClean="0"/>
          </a:p>
          <a:p>
            <a:pPr algn="ctr"/>
            <a:r>
              <a:rPr lang="en-US" sz="2000" dirty="0" smtClean="0"/>
              <a:t>Geoff Barton </a:t>
            </a:r>
            <a:r>
              <a:rPr lang="en-GB" sz="2000" dirty="0"/>
              <a:t> </a:t>
            </a:r>
            <a:r>
              <a:rPr lang="en-US" sz="2000" dirty="0">
                <a:sym typeface="Symbol"/>
              </a:rPr>
              <a:t></a:t>
            </a:r>
            <a:r>
              <a:rPr lang="en-US" sz="2000" dirty="0"/>
              <a:t> </a:t>
            </a:r>
            <a:r>
              <a:rPr lang="en-US" sz="2000" dirty="0" smtClean="0"/>
              <a:t>Society of Authors </a:t>
            </a:r>
            <a:r>
              <a:rPr lang="en-GB" sz="2000" dirty="0"/>
              <a:t> </a:t>
            </a:r>
            <a:r>
              <a:rPr lang="en-US" sz="2000" dirty="0">
                <a:sym typeface="Symbol"/>
              </a:rPr>
              <a:t></a:t>
            </a:r>
            <a:r>
              <a:rPr lang="en-US" sz="2000" dirty="0"/>
              <a:t> </a:t>
            </a:r>
            <a:r>
              <a:rPr lang="en-US" sz="2000" dirty="0" smtClean="0"/>
              <a:t>7 May 2016</a:t>
            </a:r>
          </a:p>
          <a:p>
            <a:pPr algn="ctr"/>
            <a:r>
              <a:rPr lang="en-US" sz="2000" dirty="0" smtClean="0">
                <a:hlinkClick r:id="rId3"/>
              </a:rPr>
              <a:t>www.geoffbarton.co.uk</a:t>
            </a:r>
            <a:r>
              <a:rPr lang="en-US" sz="2000" dirty="0" smtClean="0"/>
              <a:t> (presentation 144)</a:t>
            </a:r>
            <a:r>
              <a:rPr lang="en-GB" sz="2000" dirty="0" smtClean="0"/>
              <a:t> </a:t>
            </a:r>
            <a:r>
              <a:rPr lang="en-US" sz="2000" dirty="0">
                <a:sym typeface="Symbol"/>
              </a:rPr>
              <a:t></a:t>
            </a:r>
            <a:r>
              <a:rPr lang="en-US" sz="2000" dirty="0"/>
              <a:t> </a:t>
            </a:r>
            <a:r>
              <a:rPr lang="en-US" sz="2000" dirty="0" smtClean="0"/>
              <a:t>Twitter: @</a:t>
            </a:r>
            <a:r>
              <a:rPr lang="en-US" sz="2000" dirty="0" err="1" smtClean="0"/>
              <a:t>RealGeoffBarton</a:t>
            </a:r>
            <a:r>
              <a:rPr lang="en-US" sz="2000" dirty="0" smtClean="0"/>
              <a:t> </a:t>
            </a:r>
            <a:endParaRPr lang="en-US" sz="2000" dirty="0"/>
          </a:p>
        </p:txBody>
      </p:sp>
    </p:spTree>
    <p:extLst>
      <p:ext uri="{BB962C8B-B14F-4D97-AF65-F5344CB8AC3E}">
        <p14:creationId xmlns:p14="http://schemas.microsoft.com/office/powerpoint/2010/main" val="116578379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extBox 2"/>
          <p:cNvSpPr txBox="1">
            <a:spLocks noChangeArrowheads="1"/>
          </p:cNvSpPr>
          <p:nvPr/>
        </p:nvSpPr>
        <p:spPr bwMode="auto">
          <a:xfrm>
            <a:off x="457200" y="2133600"/>
            <a:ext cx="84582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defTabSz="914400" eaLnBrk="0" fontAlgn="base" hangingPunct="0">
              <a:spcBef>
                <a:spcPct val="0"/>
              </a:spcBef>
              <a:spcAft>
                <a:spcPct val="0"/>
              </a:spcAft>
            </a:pPr>
            <a:r>
              <a:rPr lang="en-US" sz="4800">
                <a:solidFill>
                  <a:prstClr val="white"/>
                </a:solidFill>
              </a:rPr>
              <a:t>The </a:t>
            </a:r>
            <a:r>
              <a:rPr lang="en-US" sz="4800">
                <a:solidFill>
                  <a:srgbClr val="FFFF00"/>
                </a:solidFill>
              </a:rPr>
              <a:t>rich </a:t>
            </a:r>
            <a:r>
              <a:rPr lang="en-US" sz="4800">
                <a:solidFill>
                  <a:prstClr val="white"/>
                </a:solidFill>
              </a:rPr>
              <a:t>shall get richer and the </a:t>
            </a:r>
            <a:r>
              <a:rPr lang="en-US" sz="4800">
                <a:solidFill>
                  <a:srgbClr val="FFFF00"/>
                </a:solidFill>
              </a:rPr>
              <a:t>poor </a:t>
            </a:r>
            <a:r>
              <a:rPr lang="en-US" sz="4800">
                <a:solidFill>
                  <a:prstClr val="white"/>
                </a:solidFill>
              </a:rPr>
              <a:t>shall get poorer</a:t>
            </a:r>
            <a:endParaRPr lang="en-US" sz="4800">
              <a:solidFill>
                <a:prstClr val="white"/>
              </a:solidFill>
              <a:latin typeface="Calibri" charset="0"/>
            </a:endParaRPr>
          </a:p>
        </p:txBody>
      </p:sp>
      <p:sp>
        <p:nvSpPr>
          <p:cNvPr id="65538" name="Rectangle 3"/>
          <p:cNvSpPr>
            <a:spLocks noChangeArrowheads="1"/>
          </p:cNvSpPr>
          <p:nvPr/>
        </p:nvSpPr>
        <p:spPr bwMode="auto">
          <a:xfrm>
            <a:off x="6553200" y="5170488"/>
            <a:ext cx="16986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defTabSz="914400" eaLnBrk="0" fontAlgn="base" hangingPunct="0">
              <a:spcBef>
                <a:spcPct val="0"/>
              </a:spcBef>
              <a:spcAft>
                <a:spcPct val="0"/>
              </a:spcAft>
            </a:pPr>
            <a:r>
              <a:rPr lang="en-US">
                <a:solidFill>
                  <a:prstClr val="white"/>
                </a:solidFill>
                <a:latin typeface="Verdana" charset="0"/>
                <a:ea typeface="ＭＳ Ｐゴシック" charset="0"/>
                <a:cs typeface="ＭＳ Ｐゴシック" charset="0"/>
              </a:rPr>
              <a:t>Matthew 13:12</a:t>
            </a:r>
            <a:endParaRPr lang="en-GB">
              <a:solidFill>
                <a:prstClr val="white"/>
              </a:solidFill>
              <a:latin typeface="Verdana" charset="0"/>
              <a:ea typeface="ＭＳ Ｐゴシック" charset="0"/>
              <a:cs typeface="ＭＳ Ｐゴシック" charset="0"/>
            </a:endParaRPr>
          </a:p>
        </p:txBody>
      </p:sp>
    </p:spTree>
    <p:extLst>
      <p:ext uri="{BB962C8B-B14F-4D97-AF65-F5344CB8AC3E}">
        <p14:creationId xmlns:p14="http://schemas.microsoft.com/office/powerpoint/2010/main" val="247632694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lide(from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6561" name="TextBox 2"/>
          <p:cNvSpPr txBox="1">
            <a:spLocks noChangeArrowheads="1"/>
          </p:cNvSpPr>
          <p:nvPr/>
        </p:nvSpPr>
        <p:spPr bwMode="auto">
          <a:xfrm>
            <a:off x="457200" y="2133600"/>
            <a:ext cx="845820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defTabSz="914400" eaLnBrk="0" fontAlgn="base" hangingPunct="0">
              <a:spcBef>
                <a:spcPct val="0"/>
              </a:spcBef>
              <a:spcAft>
                <a:spcPct val="0"/>
              </a:spcAft>
            </a:pPr>
            <a:r>
              <a:rPr lang="ja-JP" altLang="en-US" sz="4800">
                <a:solidFill>
                  <a:srgbClr val="FFFFFF"/>
                </a:solidFill>
              </a:rPr>
              <a:t>“</a:t>
            </a:r>
            <a:r>
              <a:rPr lang="en-US" altLang="ja-JP" sz="4800">
                <a:solidFill>
                  <a:srgbClr val="FFFFFF"/>
                </a:solidFill>
              </a:rPr>
              <a:t>The </a:t>
            </a:r>
            <a:r>
              <a:rPr lang="en-US" altLang="ja-JP" sz="4800">
                <a:solidFill>
                  <a:srgbClr val="FFFF00"/>
                </a:solidFill>
              </a:rPr>
              <a:t>word-rich </a:t>
            </a:r>
            <a:r>
              <a:rPr lang="en-US" altLang="ja-JP" sz="4800">
                <a:solidFill>
                  <a:srgbClr val="FFFFFF"/>
                </a:solidFill>
              </a:rPr>
              <a:t>get richer while the </a:t>
            </a:r>
            <a:r>
              <a:rPr lang="en-US" altLang="ja-JP" sz="4800">
                <a:solidFill>
                  <a:srgbClr val="FFFF00"/>
                </a:solidFill>
              </a:rPr>
              <a:t>word-poor </a:t>
            </a:r>
            <a:r>
              <a:rPr lang="en-US" altLang="ja-JP" sz="4800">
                <a:solidFill>
                  <a:srgbClr val="FFFFFF"/>
                </a:solidFill>
              </a:rPr>
              <a:t>get poorer</a:t>
            </a:r>
            <a:r>
              <a:rPr lang="ja-JP" altLang="en-US" sz="4800">
                <a:solidFill>
                  <a:srgbClr val="FFFFFF"/>
                </a:solidFill>
              </a:rPr>
              <a:t>”</a:t>
            </a:r>
            <a:r>
              <a:rPr lang="en-US" altLang="ja-JP" sz="4800">
                <a:solidFill>
                  <a:srgbClr val="FFFFFF"/>
                </a:solidFill>
              </a:rPr>
              <a:t> in their reading skills</a:t>
            </a:r>
            <a:endParaRPr lang="en-US" sz="4800">
              <a:solidFill>
                <a:srgbClr val="FFFFFF"/>
              </a:solidFill>
              <a:latin typeface="Calibri" charset="0"/>
            </a:endParaRPr>
          </a:p>
        </p:txBody>
      </p:sp>
      <p:sp>
        <p:nvSpPr>
          <p:cNvPr id="66562" name="Rectangle 4"/>
          <p:cNvSpPr>
            <a:spLocks noChangeArrowheads="1"/>
          </p:cNvSpPr>
          <p:nvPr/>
        </p:nvSpPr>
        <p:spPr bwMode="auto">
          <a:xfrm>
            <a:off x="5638800" y="4953000"/>
            <a:ext cx="4572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914400" eaLnBrk="0" fontAlgn="base" hangingPunct="0">
              <a:spcBef>
                <a:spcPct val="0"/>
              </a:spcBef>
              <a:spcAft>
                <a:spcPct val="0"/>
              </a:spcAft>
            </a:pPr>
            <a:r>
              <a:rPr lang="en-US">
                <a:solidFill>
                  <a:srgbClr val="FFFFFF"/>
                </a:solidFill>
                <a:latin typeface="Verdana" charset="0"/>
                <a:ea typeface="ＭＳ Ｐゴシック" charset="0"/>
                <a:cs typeface="ＭＳ Ｐゴシック" charset="0"/>
              </a:rPr>
              <a:t>(CASL) </a:t>
            </a:r>
            <a:endParaRPr lang="en-GB">
              <a:solidFill>
                <a:srgbClr val="FFFFFF"/>
              </a:solidFill>
              <a:latin typeface="Verdana" charset="0"/>
              <a:ea typeface="ＭＳ Ｐゴシック" charset="0"/>
              <a:cs typeface="ＭＳ Ｐゴシック" charset="0"/>
            </a:endParaRPr>
          </a:p>
        </p:txBody>
      </p:sp>
    </p:spTree>
    <p:extLst>
      <p:ext uri="{BB962C8B-B14F-4D97-AF65-F5344CB8AC3E}">
        <p14:creationId xmlns:p14="http://schemas.microsoft.com/office/powerpoint/2010/main" val="313317076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7585" name="TextBox 2"/>
          <p:cNvSpPr txBox="1">
            <a:spLocks noChangeArrowheads="1"/>
          </p:cNvSpPr>
          <p:nvPr/>
        </p:nvSpPr>
        <p:spPr bwMode="auto">
          <a:xfrm>
            <a:off x="457200" y="1536700"/>
            <a:ext cx="8458200"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defTabSz="914400" eaLnBrk="0" fontAlgn="base" hangingPunct="0">
              <a:spcBef>
                <a:spcPct val="0"/>
              </a:spcBef>
              <a:spcAft>
                <a:spcPct val="0"/>
              </a:spcAft>
            </a:pPr>
            <a:r>
              <a:rPr lang="ja-JP" altLang="en-US" sz="3600">
                <a:solidFill>
                  <a:srgbClr val="FFFFFF"/>
                </a:solidFill>
              </a:rPr>
              <a:t>“</a:t>
            </a:r>
            <a:r>
              <a:rPr lang="en-US" altLang="ja-JP" sz="3600">
                <a:solidFill>
                  <a:srgbClr val="FFFFFF"/>
                </a:solidFill>
              </a:rPr>
              <a:t>While good readers gain new skills very rapidly, and quickly move from </a:t>
            </a:r>
            <a:r>
              <a:rPr lang="en-US" altLang="ja-JP" sz="3600" b="1">
                <a:solidFill>
                  <a:srgbClr val="FFFF00"/>
                </a:solidFill>
              </a:rPr>
              <a:t>learning to read</a:t>
            </a:r>
            <a:r>
              <a:rPr lang="en-US" altLang="ja-JP" sz="3600">
                <a:solidFill>
                  <a:srgbClr val="FFFFFF"/>
                </a:solidFill>
              </a:rPr>
              <a:t> to </a:t>
            </a:r>
            <a:r>
              <a:rPr lang="en-US" altLang="ja-JP" sz="3600" b="1">
                <a:solidFill>
                  <a:srgbClr val="FFFF00"/>
                </a:solidFill>
              </a:rPr>
              <a:t>reading to learn</a:t>
            </a:r>
            <a:r>
              <a:rPr lang="en-US" altLang="ja-JP" sz="3600">
                <a:solidFill>
                  <a:srgbClr val="FFFFFF"/>
                </a:solidFill>
              </a:rPr>
              <a:t>, poor readers become increasingly frustrated with the act of reading, and try to avoid reading where possible</a:t>
            </a:r>
            <a:r>
              <a:rPr lang="ja-JP" altLang="en-US" sz="3600">
                <a:solidFill>
                  <a:srgbClr val="FFFFFF"/>
                </a:solidFill>
              </a:rPr>
              <a:t>”</a:t>
            </a:r>
            <a:r>
              <a:rPr lang="en-US" altLang="ja-JP" sz="3600">
                <a:solidFill>
                  <a:srgbClr val="FFFFFF"/>
                </a:solidFill>
              </a:rPr>
              <a:t> </a:t>
            </a:r>
            <a:endParaRPr lang="en-US" sz="3600">
              <a:solidFill>
                <a:srgbClr val="FFFFFF"/>
              </a:solidFill>
              <a:latin typeface="Calibri" charset="0"/>
            </a:endParaRPr>
          </a:p>
        </p:txBody>
      </p:sp>
      <p:sp>
        <p:nvSpPr>
          <p:cNvPr id="67586" name="Rectangle 3"/>
          <p:cNvSpPr>
            <a:spLocks noChangeArrowheads="1"/>
          </p:cNvSpPr>
          <p:nvPr/>
        </p:nvSpPr>
        <p:spPr bwMode="auto">
          <a:xfrm>
            <a:off x="5638800" y="4953000"/>
            <a:ext cx="4572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914400" eaLnBrk="0" fontAlgn="base" hangingPunct="0">
              <a:spcBef>
                <a:spcPct val="0"/>
              </a:spcBef>
              <a:spcAft>
                <a:spcPct val="0"/>
              </a:spcAft>
            </a:pPr>
            <a:r>
              <a:rPr lang="en-US">
                <a:solidFill>
                  <a:srgbClr val="FFFFFF"/>
                </a:solidFill>
                <a:latin typeface="Verdana" charset="0"/>
                <a:ea typeface="ＭＳ Ｐゴシック" charset="0"/>
                <a:cs typeface="ＭＳ Ｐゴシック" charset="0"/>
              </a:rPr>
              <a:t>The Matthew Effect</a:t>
            </a:r>
            <a:endParaRPr lang="en-GB">
              <a:solidFill>
                <a:srgbClr val="FFFFFF"/>
              </a:solidFill>
              <a:latin typeface="Verdana" charset="0"/>
              <a:ea typeface="ＭＳ Ｐゴシック" charset="0"/>
              <a:cs typeface="ＭＳ Ｐゴシック" charset="0"/>
            </a:endParaRPr>
          </a:p>
          <a:p>
            <a:pPr defTabSz="914400" eaLnBrk="0" fontAlgn="base" hangingPunct="0">
              <a:spcBef>
                <a:spcPct val="0"/>
              </a:spcBef>
              <a:spcAft>
                <a:spcPct val="0"/>
              </a:spcAft>
            </a:pPr>
            <a:r>
              <a:rPr lang="en-US">
                <a:solidFill>
                  <a:srgbClr val="FFFFFF"/>
                </a:solidFill>
                <a:latin typeface="Verdana" charset="0"/>
                <a:ea typeface="ＭＳ Ｐゴシック" charset="0"/>
                <a:cs typeface="ＭＳ Ｐゴシック" charset="0"/>
              </a:rPr>
              <a:t>Daniel Rigney</a:t>
            </a:r>
            <a:endParaRPr lang="en-GB">
              <a:solidFill>
                <a:srgbClr val="FFFFFF"/>
              </a:solidFill>
              <a:latin typeface="Verdana" charset="0"/>
              <a:ea typeface="ＭＳ Ｐゴシック" charset="0"/>
              <a:cs typeface="ＭＳ Ｐゴシック" charset="0"/>
            </a:endParaRPr>
          </a:p>
        </p:txBody>
      </p:sp>
    </p:spTree>
    <p:extLst>
      <p:ext uri="{BB962C8B-B14F-4D97-AF65-F5344CB8AC3E}">
        <p14:creationId xmlns:p14="http://schemas.microsoft.com/office/powerpoint/2010/main" val="312905817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8609" name="TextBox 2"/>
          <p:cNvSpPr txBox="1">
            <a:spLocks noChangeArrowheads="1"/>
          </p:cNvSpPr>
          <p:nvPr/>
        </p:nvSpPr>
        <p:spPr bwMode="auto">
          <a:xfrm>
            <a:off x="457200" y="1905000"/>
            <a:ext cx="845820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defTabSz="914400" eaLnBrk="0" fontAlgn="base" hangingPunct="0">
              <a:spcBef>
                <a:spcPct val="0"/>
              </a:spcBef>
              <a:spcAft>
                <a:spcPct val="0"/>
              </a:spcAft>
            </a:pPr>
            <a:r>
              <a:rPr lang="ja-JP" altLang="en-US" sz="3600">
                <a:solidFill>
                  <a:srgbClr val="FFFFFF"/>
                </a:solidFill>
              </a:rPr>
              <a:t>“</a:t>
            </a:r>
            <a:r>
              <a:rPr lang="en-US" altLang="ja-JP" sz="3600">
                <a:solidFill>
                  <a:srgbClr val="FFFFFF"/>
                </a:solidFill>
              </a:rPr>
              <a:t>Students who begin with high verbal aptitudes find themselves in </a:t>
            </a:r>
            <a:r>
              <a:rPr lang="en-US" altLang="ja-JP" sz="3600">
                <a:solidFill>
                  <a:srgbClr val="FFFF00"/>
                </a:solidFill>
              </a:rPr>
              <a:t>verbally enriched</a:t>
            </a:r>
            <a:r>
              <a:rPr lang="en-US" altLang="ja-JP" sz="3600">
                <a:solidFill>
                  <a:srgbClr val="FFFFFF"/>
                </a:solidFill>
              </a:rPr>
              <a:t> social environments and have a double advantage.</a:t>
            </a:r>
            <a:r>
              <a:rPr lang="ja-JP" altLang="en-US" sz="3600">
                <a:solidFill>
                  <a:srgbClr val="FFFFFF"/>
                </a:solidFill>
              </a:rPr>
              <a:t>”</a:t>
            </a:r>
            <a:r>
              <a:rPr lang="en-US" altLang="ja-JP" sz="3600">
                <a:solidFill>
                  <a:srgbClr val="FFFFFF"/>
                </a:solidFill>
              </a:rPr>
              <a:t> </a:t>
            </a:r>
            <a:endParaRPr lang="en-US" sz="3600">
              <a:solidFill>
                <a:srgbClr val="FFFFFF"/>
              </a:solidFill>
              <a:latin typeface="Calibri" charset="0"/>
            </a:endParaRPr>
          </a:p>
        </p:txBody>
      </p:sp>
      <p:sp>
        <p:nvSpPr>
          <p:cNvPr id="68610" name="Rectangle 4"/>
          <p:cNvSpPr>
            <a:spLocks noChangeArrowheads="1"/>
          </p:cNvSpPr>
          <p:nvPr/>
        </p:nvSpPr>
        <p:spPr bwMode="auto">
          <a:xfrm>
            <a:off x="5638800" y="4953000"/>
            <a:ext cx="4572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914400" eaLnBrk="0" fontAlgn="base" hangingPunct="0">
              <a:spcBef>
                <a:spcPct val="0"/>
              </a:spcBef>
              <a:spcAft>
                <a:spcPct val="0"/>
              </a:spcAft>
            </a:pPr>
            <a:r>
              <a:rPr lang="en-US">
                <a:solidFill>
                  <a:srgbClr val="FFFFFF"/>
                </a:solidFill>
                <a:latin typeface="Verdana" charset="0"/>
                <a:ea typeface="ＭＳ Ｐゴシック" charset="0"/>
                <a:cs typeface="ＭＳ Ｐゴシック" charset="0"/>
              </a:rPr>
              <a:t>The Matthew Effect</a:t>
            </a:r>
            <a:endParaRPr lang="en-GB">
              <a:solidFill>
                <a:srgbClr val="FFFFFF"/>
              </a:solidFill>
              <a:latin typeface="Verdana" charset="0"/>
              <a:ea typeface="ＭＳ Ｐゴシック" charset="0"/>
              <a:cs typeface="ＭＳ Ｐゴシック" charset="0"/>
            </a:endParaRPr>
          </a:p>
          <a:p>
            <a:pPr defTabSz="914400" eaLnBrk="0" fontAlgn="base" hangingPunct="0">
              <a:spcBef>
                <a:spcPct val="0"/>
              </a:spcBef>
              <a:spcAft>
                <a:spcPct val="0"/>
              </a:spcAft>
            </a:pPr>
            <a:r>
              <a:rPr lang="en-US">
                <a:solidFill>
                  <a:srgbClr val="FFFFFF"/>
                </a:solidFill>
                <a:latin typeface="Verdana" charset="0"/>
                <a:ea typeface="ＭＳ Ｐゴシック" charset="0"/>
                <a:cs typeface="ＭＳ Ｐゴシック" charset="0"/>
              </a:rPr>
              <a:t>Daniel Rigney</a:t>
            </a:r>
            <a:endParaRPr lang="en-GB">
              <a:solidFill>
                <a:srgbClr val="FFFFFF"/>
              </a:solidFill>
              <a:latin typeface="Verdana" charset="0"/>
              <a:ea typeface="ＭＳ Ｐゴシック" charset="0"/>
              <a:cs typeface="ＭＳ Ｐゴシック" charset="0"/>
            </a:endParaRPr>
          </a:p>
        </p:txBody>
      </p:sp>
    </p:spTree>
    <p:extLst>
      <p:ext uri="{BB962C8B-B14F-4D97-AF65-F5344CB8AC3E}">
        <p14:creationId xmlns:p14="http://schemas.microsoft.com/office/powerpoint/2010/main" val="159699236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9633" name="TextBox 2"/>
          <p:cNvSpPr txBox="1">
            <a:spLocks noChangeArrowheads="1"/>
          </p:cNvSpPr>
          <p:nvPr/>
        </p:nvSpPr>
        <p:spPr bwMode="auto">
          <a:xfrm>
            <a:off x="457200" y="2320925"/>
            <a:ext cx="845820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defTabSz="914400" eaLnBrk="0" fontAlgn="base" hangingPunct="0">
              <a:spcBef>
                <a:spcPct val="0"/>
              </a:spcBef>
              <a:spcAft>
                <a:spcPct val="0"/>
              </a:spcAft>
            </a:pPr>
            <a:r>
              <a:rPr lang="ja-JP" altLang="en-US" sz="3600">
                <a:solidFill>
                  <a:srgbClr val="FFFFFF"/>
                </a:solidFill>
              </a:rPr>
              <a:t>“</a:t>
            </a:r>
            <a:r>
              <a:rPr lang="en-US" altLang="ja-JP" sz="3600">
                <a:solidFill>
                  <a:srgbClr val="FFFF00"/>
                </a:solidFill>
              </a:rPr>
              <a:t>Good readers </a:t>
            </a:r>
            <a:r>
              <a:rPr lang="en-US" altLang="ja-JP" sz="3600">
                <a:solidFill>
                  <a:srgbClr val="FFFFFF"/>
                </a:solidFill>
              </a:rPr>
              <a:t>may choose friends who also read avidly while </a:t>
            </a:r>
            <a:r>
              <a:rPr lang="en-US" altLang="ja-JP" sz="3600">
                <a:solidFill>
                  <a:srgbClr val="FFFF00"/>
                </a:solidFill>
              </a:rPr>
              <a:t>poor readers </a:t>
            </a:r>
            <a:r>
              <a:rPr lang="en-US" altLang="ja-JP" sz="3600">
                <a:solidFill>
                  <a:srgbClr val="FFFFFF"/>
                </a:solidFill>
              </a:rPr>
              <a:t>seek friends with whom they share other enjoyments</a:t>
            </a:r>
            <a:r>
              <a:rPr lang="ja-JP" altLang="en-US" sz="3600">
                <a:solidFill>
                  <a:srgbClr val="FFFFFF"/>
                </a:solidFill>
              </a:rPr>
              <a:t>”</a:t>
            </a:r>
            <a:r>
              <a:rPr lang="en-GB" altLang="ja-JP" sz="3600">
                <a:solidFill>
                  <a:srgbClr val="FFFFFF"/>
                </a:solidFill>
              </a:rPr>
              <a:t> </a:t>
            </a:r>
            <a:endParaRPr lang="en-US" sz="3600">
              <a:solidFill>
                <a:srgbClr val="FFFFFF"/>
              </a:solidFill>
              <a:latin typeface="Calibri" charset="0"/>
            </a:endParaRPr>
          </a:p>
        </p:txBody>
      </p:sp>
      <p:sp>
        <p:nvSpPr>
          <p:cNvPr id="69634" name="Rectangle 4"/>
          <p:cNvSpPr>
            <a:spLocks noChangeArrowheads="1"/>
          </p:cNvSpPr>
          <p:nvPr/>
        </p:nvSpPr>
        <p:spPr bwMode="auto">
          <a:xfrm>
            <a:off x="5638800" y="4953000"/>
            <a:ext cx="4572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914400" eaLnBrk="0" fontAlgn="base" hangingPunct="0">
              <a:spcBef>
                <a:spcPct val="0"/>
              </a:spcBef>
              <a:spcAft>
                <a:spcPct val="0"/>
              </a:spcAft>
            </a:pPr>
            <a:r>
              <a:rPr lang="en-US">
                <a:solidFill>
                  <a:srgbClr val="FFFFFF"/>
                </a:solidFill>
                <a:latin typeface="Verdana" charset="0"/>
                <a:ea typeface="ＭＳ Ｐゴシック" charset="0"/>
                <a:cs typeface="ＭＳ Ｐゴシック" charset="0"/>
              </a:rPr>
              <a:t>The Matthew Effect</a:t>
            </a:r>
            <a:endParaRPr lang="en-GB">
              <a:solidFill>
                <a:srgbClr val="FFFFFF"/>
              </a:solidFill>
              <a:latin typeface="Verdana" charset="0"/>
              <a:ea typeface="ＭＳ Ｐゴシック" charset="0"/>
              <a:cs typeface="ＭＳ Ｐゴシック" charset="0"/>
            </a:endParaRPr>
          </a:p>
          <a:p>
            <a:pPr defTabSz="914400" eaLnBrk="0" fontAlgn="base" hangingPunct="0">
              <a:spcBef>
                <a:spcPct val="0"/>
              </a:spcBef>
              <a:spcAft>
                <a:spcPct val="0"/>
              </a:spcAft>
            </a:pPr>
            <a:r>
              <a:rPr lang="en-US">
                <a:solidFill>
                  <a:srgbClr val="FFFFFF"/>
                </a:solidFill>
                <a:latin typeface="Verdana" charset="0"/>
                <a:ea typeface="ＭＳ Ｐゴシック" charset="0"/>
                <a:cs typeface="ＭＳ Ｐゴシック" charset="0"/>
              </a:rPr>
              <a:t>Daniel Rigney</a:t>
            </a:r>
            <a:endParaRPr lang="en-GB">
              <a:solidFill>
                <a:srgbClr val="FFFFFF"/>
              </a:solidFill>
              <a:latin typeface="Verdana" charset="0"/>
              <a:ea typeface="ＭＳ Ｐゴシック" charset="0"/>
              <a:cs typeface="ＭＳ Ｐゴシック" charset="0"/>
            </a:endParaRPr>
          </a:p>
        </p:txBody>
      </p:sp>
    </p:spTree>
    <p:extLst>
      <p:ext uri="{BB962C8B-B14F-4D97-AF65-F5344CB8AC3E}">
        <p14:creationId xmlns:p14="http://schemas.microsoft.com/office/powerpoint/2010/main" val="34740359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extBox 4"/>
          <p:cNvSpPr txBox="1">
            <a:spLocks noChangeArrowheads="1"/>
          </p:cNvSpPr>
          <p:nvPr/>
        </p:nvSpPr>
        <p:spPr bwMode="auto">
          <a:xfrm>
            <a:off x="838200" y="3027363"/>
            <a:ext cx="7696200"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lgn="ctr" defTabSz="914400" eaLnBrk="0" fontAlgn="base" hangingPunct="0">
              <a:spcBef>
                <a:spcPct val="0"/>
              </a:spcBef>
              <a:spcAft>
                <a:spcPct val="0"/>
              </a:spcAft>
            </a:pPr>
            <a:r>
              <a:rPr lang="en-US" sz="4400">
                <a:solidFill>
                  <a:srgbClr val="FFFFFF"/>
                </a:solidFill>
              </a:rPr>
              <a:t>The Matthew Effect:</a:t>
            </a:r>
          </a:p>
        </p:txBody>
      </p:sp>
      <p:sp>
        <p:nvSpPr>
          <p:cNvPr id="6" name="TextBox 5"/>
          <p:cNvSpPr txBox="1">
            <a:spLocks noChangeArrowheads="1"/>
          </p:cNvSpPr>
          <p:nvPr/>
        </p:nvSpPr>
        <p:spPr bwMode="auto">
          <a:xfrm>
            <a:off x="1905000" y="3797300"/>
            <a:ext cx="57150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lgn="ctr" defTabSz="914400" eaLnBrk="0" fontAlgn="base" hangingPunct="0">
              <a:spcBef>
                <a:spcPct val="0"/>
              </a:spcBef>
              <a:spcAft>
                <a:spcPct val="0"/>
              </a:spcAft>
            </a:pPr>
            <a:r>
              <a:rPr lang="en-US" sz="3200">
                <a:solidFill>
                  <a:srgbClr val="FFFFFF"/>
                </a:solidFill>
              </a:rPr>
              <a:t>The rich will get richer &amp;</a:t>
            </a:r>
          </a:p>
          <a:p>
            <a:pPr algn="ctr" defTabSz="914400" eaLnBrk="0" fontAlgn="base" hangingPunct="0">
              <a:spcBef>
                <a:spcPct val="0"/>
              </a:spcBef>
              <a:spcAft>
                <a:spcPct val="0"/>
              </a:spcAft>
            </a:pPr>
            <a:r>
              <a:rPr lang="en-US" sz="3200">
                <a:solidFill>
                  <a:srgbClr val="FFFFFF"/>
                </a:solidFill>
              </a:rPr>
              <a:t>the poor will get poorer</a:t>
            </a:r>
          </a:p>
        </p:txBody>
      </p:sp>
      <p:cxnSp>
        <p:nvCxnSpPr>
          <p:cNvPr id="8" name="Straight Connector 7"/>
          <p:cNvCxnSpPr/>
          <p:nvPr/>
        </p:nvCxnSpPr>
        <p:spPr>
          <a:xfrm>
            <a:off x="2133600" y="3797300"/>
            <a:ext cx="5486400" cy="1588"/>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3710308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lide(fromLeft)">
                                      <p:cBhvr>
                                        <p:cTn id="7" dur="5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slide(fromLeft)">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758658" y="2187743"/>
            <a:ext cx="3848100" cy="2108200"/>
          </a:xfrm>
          <a:prstGeom prst="rect">
            <a:avLst/>
          </a:prstGeom>
        </p:spPr>
      </p:pic>
      <p:sp>
        <p:nvSpPr>
          <p:cNvPr id="12" name="TextBox 11"/>
          <p:cNvSpPr txBox="1">
            <a:spLocks noChangeArrowheads="1"/>
          </p:cNvSpPr>
          <p:nvPr/>
        </p:nvSpPr>
        <p:spPr bwMode="auto">
          <a:xfrm>
            <a:off x="4301059" y="1631211"/>
            <a:ext cx="4375046"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charset="0"/>
                <a:ea typeface="ＭＳ Ｐゴシック" charset="0"/>
                <a:cs typeface="ＭＳ Ｐゴシック" charset="0"/>
              </a:defRPr>
            </a:lvl1pPr>
            <a:lvl2pPr marL="37931725" indent="-37474525">
              <a:defRPr>
                <a:solidFill>
                  <a:schemeClr val="tx1"/>
                </a:solidFill>
                <a:latin typeface="Calibri" charset="0"/>
                <a:ea typeface="ＭＳ Ｐゴシック" charset="0"/>
              </a:defRPr>
            </a:lvl2pPr>
            <a:lvl3pPr>
              <a:defRPr>
                <a:solidFill>
                  <a:schemeClr val="tx1"/>
                </a:solidFill>
                <a:latin typeface="Calibri" charset="0"/>
                <a:ea typeface="ＭＳ Ｐゴシック" charset="0"/>
              </a:defRPr>
            </a:lvl3pPr>
            <a:lvl4pPr>
              <a:defRPr>
                <a:solidFill>
                  <a:schemeClr val="tx1"/>
                </a:solidFill>
                <a:latin typeface="Calibri" charset="0"/>
                <a:ea typeface="ＭＳ Ｐゴシック" charset="0"/>
              </a:defRPr>
            </a:lvl4pPr>
            <a:lvl5pPr>
              <a:defRPr>
                <a:solidFill>
                  <a:schemeClr val="tx1"/>
                </a:solidFill>
                <a:latin typeface="Calibri" charset="0"/>
                <a:ea typeface="ＭＳ Ｐゴシック" charset="0"/>
              </a:defRPr>
            </a:lvl5pPr>
            <a:lvl6pPr marL="457200" fontAlgn="base">
              <a:spcBef>
                <a:spcPct val="0"/>
              </a:spcBef>
              <a:spcAft>
                <a:spcPct val="0"/>
              </a:spcAft>
              <a:defRPr>
                <a:solidFill>
                  <a:schemeClr val="tx1"/>
                </a:solidFill>
                <a:latin typeface="Calibri" charset="0"/>
                <a:ea typeface="ＭＳ Ｐゴシック" charset="0"/>
              </a:defRPr>
            </a:lvl6pPr>
            <a:lvl7pPr marL="914400" fontAlgn="base">
              <a:spcBef>
                <a:spcPct val="0"/>
              </a:spcBef>
              <a:spcAft>
                <a:spcPct val="0"/>
              </a:spcAft>
              <a:defRPr>
                <a:solidFill>
                  <a:schemeClr val="tx1"/>
                </a:solidFill>
                <a:latin typeface="Calibri" charset="0"/>
                <a:ea typeface="ＭＳ Ｐゴシック" charset="0"/>
              </a:defRPr>
            </a:lvl7pPr>
            <a:lvl8pPr marL="1371600" fontAlgn="base">
              <a:spcBef>
                <a:spcPct val="0"/>
              </a:spcBef>
              <a:spcAft>
                <a:spcPct val="0"/>
              </a:spcAft>
              <a:defRPr>
                <a:solidFill>
                  <a:schemeClr val="tx1"/>
                </a:solidFill>
                <a:latin typeface="Calibri" charset="0"/>
                <a:ea typeface="ＭＳ Ｐゴシック" charset="0"/>
              </a:defRPr>
            </a:lvl8pPr>
            <a:lvl9pPr marL="1828800" fontAlgn="base">
              <a:spcBef>
                <a:spcPct val="0"/>
              </a:spcBef>
              <a:spcAft>
                <a:spcPct val="0"/>
              </a:spcAft>
              <a:defRPr>
                <a:solidFill>
                  <a:schemeClr val="tx1"/>
                </a:solidFill>
                <a:latin typeface="Calibri" charset="0"/>
                <a:ea typeface="ＭＳ Ｐゴシック" charset="0"/>
              </a:defRPr>
            </a:lvl9pPr>
          </a:lstStyle>
          <a:p>
            <a:pPr algn="ctr"/>
            <a:r>
              <a:rPr lang="en-GB" sz="3600" dirty="0" smtClean="0"/>
              <a:t>The world of our students is different from the world when we were students:</a:t>
            </a:r>
          </a:p>
          <a:p>
            <a:pPr algn="ctr"/>
            <a:endParaRPr lang="en-GB" sz="3600" dirty="0" smtClean="0"/>
          </a:p>
          <a:p>
            <a:pPr algn="ctr"/>
            <a:r>
              <a:rPr lang="en-GB" sz="3600" dirty="0" smtClean="0"/>
              <a:t>Some implications</a:t>
            </a:r>
            <a:endParaRPr lang="en-US" sz="3600" dirty="0"/>
          </a:p>
        </p:txBody>
      </p:sp>
    </p:spTree>
    <p:extLst>
      <p:ext uri="{BB962C8B-B14F-4D97-AF65-F5344CB8AC3E}">
        <p14:creationId xmlns:p14="http://schemas.microsoft.com/office/powerpoint/2010/main" val="258539137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6-03-17 at 05.08.43.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26169"/>
            <a:ext cx="9144000" cy="5254198"/>
          </a:xfrm>
          <a:prstGeom prst="rect">
            <a:avLst/>
          </a:prstGeom>
        </p:spPr>
      </p:pic>
      <p:sp>
        <p:nvSpPr>
          <p:cNvPr id="5" name="Rectangle 4"/>
          <p:cNvSpPr/>
          <p:nvPr/>
        </p:nvSpPr>
        <p:spPr>
          <a:xfrm>
            <a:off x="1834573" y="2450087"/>
            <a:ext cx="1244431" cy="320692"/>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solidFill>
                  <a:schemeClr val="tx1"/>
                </a:solidFill>
              </a:ln>
            </a:endParaRPr>
          </a:p>
        </p:txBody>
      </p:sp>
    </p:spTree>
    <p:extLst>
      <p:ext uri="{BB962C8B-B14F-4D97-AF65-F5344CB8AC3E}">
        <p14:creationId xmlns:p14="http://schemas.microsoft.com/office/powerpoint/2010/main" val="331994726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002536" y="0"/>
            <a:ext cx="832037" cy="32069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descr="Screen Shot 2016-03-17 at 05.24.1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369192">
            <a:off x="2660133" y="846828"/>
            <a:ext cx="3985928" cy="5432992"/>
          </a:xfrm>
          <a:prstGeom prst="rect">
            <a:avLst/>
          </a:prstGeom>
          <a:ln>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39746090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6-03-16 at 21.19.2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2536" y="0"/>
            <a:ext cx="7007493" cy="6858000"/>
          </a:xfrm>
          <a:prstGeom prst="rect">
            <a:avLst/>
          </a:prstGeom>
        </p:spPr>
      </p:pic>
      <p:sp>
        <p:nvSpPr>
          <p:cNvPr id="3" name="Rectangle 2"/>
          <p:cNvSpPr/>
          <p:nvPr/>
        </p:nvSpPr>
        <p:spPr>
          <a:xfrm>
            <a:off x="1002536" y="0"/>
            <a:ext cx="832037" cy="32069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7936125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641600" y="2374900"/>
            <a:ext cx="3848100" cy="2108200"/>
          </a:xfrm>
          <a:prstGeom prst="rect">
            <a:avLst/>
          </a:prstGeom>
        </p:spPr>
      </p:pic>
      <p:sp>
        <p:nvSpPr>
          <p:cNvPr id="3" name="Rectangle 2"/>
          <p:cNvSpPr/>
          <p:nvPr/>
        </p:nvSpPr>
        <p:spPr>
          <a:xfrm>
            <a:off x="320842" y="2007738"/>
            <a:ext cx="8636000" cy="892552"/>
          </a:xfrm>
          <a:prstGeom prst="rect">
            <a:avLst/>
          </a:prstGeom>
        </p:spPr>
        <p:txBody>
          <a:bodyPr wrap="square">
            <a:spAutoFit/>
          </a:bodyPr>
          <a:lstStyle/>
          <a:p>
            <a:pPr algn="ctr"/>
            <a:r>
              <a:rPr lang="en-US" sz="3200" dirty="0"/>
              <a:t>Why do I need a textbook now I’ve got _ _ _ _ _ _?</a:t>
            </a:r>
          </a:p>
          <a:p>
            <a:pPr algn="ctr"/>
            <a:endParaRPr lang="en-US" sz="2000" dirty="0"/>
          </a:p>
        </p:txBody>
      </p:sp>
    </p:spTree>
    <p:extLst>
      <p:ext uri="{BB962C8B-B14F-4D97-AF65-F5344CB8AC3E}">
        <p14:creationId xmlns:p14="http://schemas.microsoft.com/office/powerpoint/2010/main" val="418539783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5-06-26 at 03.45.34.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9172"/>
            <a:ext cx="9144000" cy="6360637"/>
          </a:xfrm>
          <a:prstGeom prst="rect">
            <a:avLst/>
          </a:prstGeom>
        </p:spPr>
      </p:pic>
    </p:spTree>
    <p:extLst>
      <p:ext uri="{BB962C8B-B14F-4D97-AF65-F5344CB8AC3E}">
        <p14:creationId xmlns:p14="http://schemas.microsoft.com/office/powerpoint/2010/main" val="305214707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5-06-26 at 03.46.07.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594548">
            <a:off x="1218120" y="1994117"/>
            <a:ext cx="7302500" cy="2413000"/>
          </a:xfrm>
          <a:prstGeom prst="rect">
            <a:avLst/>
          </a:prstGeom>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198074417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6-03-16 at 21.28.43.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3805"/>
            <a:ext cx="9144000" cy="6714195"/>
          </a:xfrm>
          <a:prstGeom prst="rect">
            <a:avLst/>
          </a:prstGeom>
        </p:spPr>
      </p:pic>
    </p:spTree>
    <p:extLst>
      <p:ext uri="{BB962C8B-B14F-4D97-AF65-F5344CB8AC3E}">
        <p14:creationId xmlns:p14="http://schemas.microsoft.com/office/powerpoint/2010/main" val="60025541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6-03-16 at 21.38.4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0136" y="159173"/>
            <a:ext cx="8212413" cy="5820300"/>
          </a:xfrm>
          <a:prstGeom prst="rect">
            <a:avLst/>
          </a:prstGeom>
        </p:spPr>
      </p:pic>
      <p:sp>
        <p:nvSpPr>
          <p:cNvPr id="3" name="Rectangle 2"/>
          <p:cNvSpPr/>
          <p:nvPr/>
        </p:nvSpPr>
        <p:spPr>
          <a:xfrm>
            <a:off x="0" y="2601330"/>
            <a:ext cx="8934150" cy="358875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0331247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3328" y="2736989"/>
            <a:ext cx="8636000" cy="923330"/>
          </a:xfrm>
          <a:prstGeom prst="rect">
            <a:avLst/>
          </a:prstGeom>
          <a:noFill/>
        </p:spPr>
        <p:txBody>
          <a:bodyPr wrap="square" rtlCol="0">
            <a:spAutoFit/>
          </a:bodyPr>
          <a:lstStyle/>
          <a:p>
            <a:pPr algn="ctr"/>
            <a:r>
              <a:rPr lang="en-GB" sz="5400" dirty="0" smtClean="0"/>
              <a:t>Literary </a:t>
            </a:r>
            <a:r>
              <a:rPr lang="en-GB" sz="5400" dirty="0" err="1" smtClean="0"/>
              <a:t>birthright</a:t>
            </a:r>
            <a:endParaRPr lang="en-US" sz="4400" dirty="0"/>
          </a:p>
        </p:txBody>
      </p:sp>
    </p:spTree>
    <p:extLst>
      <p:ext uri="{BB962C8B-B14F-4D97-AF65-F5344CB8AC3E}">
        <p14:creationId xmlns:p14="http://schemas.microsoft.com/office/powerpoint/2010/main" val="146212805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6-03-17 at 07.52.29.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1162" y="0"/>
            <a:ext cx="8205107" cy="6858000"/>
          </a:xfrm>
          <a:prstGeom prst="rect">
            <a:avLst/>
          </a:prstGeom>
        </p:spPr>
      </p:pic>
    </p:spTree>
    <p:extLst>
      <p:ext uri="{BB962C8B-B14F-4D97-AF65-F5344CB8AC3E}">
        <p14:creationId xmlns:p14="http://schemas.microsoft.com/office/powerpoint/2010/main" val="184744551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6-03-17 at 07.52.00.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415725"/>
            <a:ext cx="9404897" cy="2482276"/>
          </a:xfrm>
          <a:prstGeom prst="rect">
            <a:avLst/>
          </a:prstGeom>
        </p:spPr>
      </p:pic>
      <p:sp>
        <p:nvSpPr>
          <p:cNvPr id="4" name="Rectangle 3"/>
          <p:cNvSpPr/>
          <p:nvPr/>
        </p:nvSpPr>
        <p:spPr>
          <a:xfrm>
            <a:off x="6087484" y="3416226"/>
            <a:ext cx="3056516" cy="481775"/>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2446965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20160315110521607-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20315" y="0"/>
            <a:ext cx="6782437" cy="6858000"/>
          </a:xfrm>
          <a:prstGeom prst="rect">
            <a:avLst/>
          </a:prstGeom>
        </p:spPr>
      </p:pic>
    </p:spTree>
    <p:extLst>
      <p:ext uri="{BB962C8B-B14F-4D97-AF65-F5344CB8AC3E}">
        <p14:creationId xmlns:p14="http://schemas.microsoft.com/office/powerpoint/2010/main" val="187300150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0160315110521607-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6560" y="0"/>
            <a:ext cx="6588273" cy="6858000"/>
          </a:xfrm>
          <a:prstGeom prst="rect">
            <a:avLst/>
          </a:prstGeom>
        </p:spPr>
      </p:pic>
    </p:spTree>
    <p:extLst>
      <p:ext uri="{BB962C8B-B14F-4D97-AF65-F5344CB8AC3E}">
        <p14:creationId xmlns:p14="http://schemas.microsoft.com/office/powerpoint/2010/main" val="172215205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3328" y="2708856"/>
            <a:ext cx="8636000" cy="923330"/>
          </a:xfrm>
          <a:prstGeom prst="rect">
            <a:avLst/>
          </a:prstGeom>
          <a:noFill/>
        </p:spPr>
        <p:txBody>
          <a:bodyPr wrap="square" rtlCol="0">
            <a:spAutoFit/>
          </a:bodyPr>
          <a:lstStyle/>
          <a:p>
            <a:pPr algn="ctr"/>
            <a:r>
              <a:rPr lang="en-GB" sz="5400" dirty="0" smtClean="0"/>
              <a:t>Conventions</a:t>
            </a:r>
          </a:p>
        </p:txBody>
      </p:sp>
    </p:spTree>
    <p:extLst>
      <p:ext uri="{BB962C8B-B14F-4D97-AF65-F5344CB8AC3E}">
        <p14:creationId xmlns:p14="http://schemas.microsoft.com/office/powerpoint/2010/main" val="94133892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15743" y="1643094"/>
            <a:ext cx="4797514" cy="3785652"/>
          </a:xfrm>
          <a:prstGeom prst="rect">
            <a:avLst/>
          </a:prstGeom>
          <a:noFill/>
        </p:spPr>
        <p:txBody>
          <a:bodyPr wrap="square" rtlCol="0">
            <a:spAutoFit/>
          </a:bodyPr>
          <a:lstStyle/>
          <a:p>
            <a:pPr algn="ctr"/>
            <a:r>
              <a:rPr lang="en-US" sz="4800" b="1" dirty="0" smtClean="0"/>
              <a:t>“The </a:t>
            </a:r>
            <a:r>
              <a:rPr lang="en-US" sz="4800" b="1" dirty="0"/>
              <a:t>limits of my language mean the limits of my </a:t>
            </a:r>
            <a:r>
              <a:rPr lang="en-US" sz="4800" b="1" dirty="0" smtClean="0"/>
              <a:t>world”</a:t>
            </a:r>
          </a:p>
          <a:p>
            <a:pPr algn="ctr"/>
            <a:endParaRPr lang="en-US" sz="4800" dirty="0" smtClean="0"/>
          </a:p>
        </p:txBody>
      </p:sp>
      <p:pic>
        <p:nvPicPr>
          <p:cNvPr id="2" name="Picture 1"/>
          <p:cNvPicPr>
            <a:picLocks noChangeAspect="1"/>
          </p:cNvPicPr>
          <p:nvPr/>
        </p:nvPicPr>
        <p:blipFill>
          <a:blip r:embed="rId3"/>
          <a:stretch>
            <a:fillRect/>
          </a:stretch>
        </p:blipFill>
        <p:spPr>
          <a:xfrm>
            <a:off x="4999090" y="892535"/>
            <a:ext cx="3910577" cy="4994873"/>
          </a:xfrm>
          <a:prstGeom prst="rect">
            <a:avLst/>
          </a:prstGeom>
        </p:spPr>
      </p:pic>
      <p:sp>
        <p:nvSpPr>
          <p:cNvPr id="4" name="TextBox 3"/>
          <p:cNvSpPr txBox="1"/>
          <p:nvPr/>
        </p:nvSpPr>
        <p:spPr>
          <a:xfrm>
            <a:off x="4481953" y="5194910"/>
            <a:ext cx="4797514" cy="1384995"/>
          </a:xfrm>
          <a:prstGeom prst="rect">
            <a:avLst/>
          </a:prstGeom>
          <a:noFill/>
        </p:spPr>
        <p:txBody>
          <a:bodyPr wrap="square" rtlCol="0">
            <a:spAutoFit/>
          </a:bodyPr>
          <a:lstStyle/>
          <a:p>
            <a:pPr algn="ctr"/>
            <a:endParaRPr lang="en-US" sz="4800" dirty="0" smtClean="0"/>
          </a:p>
          <a:p>
            <a:pPr algn="ctr"/>
            <a:r>
              <a:rPr lang="en-US" sz="3600" dirty="0"/>
              <a:t>Ludwig Wittgenstein</a:t>
            </a:r>
          </a:p>
        </p:txBody>
      </p:sp>
    </p:spTree>
    <p:extLst>
      <p:ext uri="{BB962C8B-B14F-4D97-AF65-F5344CB8AC3E}">
        <p14:creationId xmlns:p14="http://schemas.microsoft.com/office/powerpoint/2010/main" val="22376200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4" grpId="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3"/>
          <p:cNvSpPr txBox="1">
            <a:spLocks noChangeArrowheads="1"/>
          </p:cNvSpPr>
          <p:nvPr/>
        </p:nvSpPr>
        <p:spPr bwMode="auto">
          <a:xfrm>
            <a:off x="457200" y="381000"/>
            <a:ext cx="8178800" cy="70173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r>
              <a:rPr lang="en-GB" sz="2000" b="1" dirty="0" smtClean="0">
                <a:cs typeface="Times" charset="0"/>
              </a:rPr>
              <a:t>A: </a:t>
            </a:r>
          </a:p>
          <a:p>
            <a:r>
              <a:rPr lang="en-GB" sz="2000" b="1" dirty="0" smtClean="0">
                <a:cs typeface="Times" charset="0"/>
              </a:rPr>
              <a:t>The </a:t>
            </a:r>
            <a:r>
              <a:rPr lang="en-GB" sz="2000" b="1" dirty="0">
                <a:cs typeface="Times" charset="0"/>
              </a:rPr>
              <a:t>Life of Charles Dickens</a:t>
            </a:r>
          </a:p>
          <a:p>
            <a:r>
              <a:rPr lang="en-GB" sz="2000" b="1" dirty="0">
                <a:cs typeface="Times" charset="0"/>
              </a:rPr>
              <a:t>Chapter 1</a:t>
            </a:r>
          </a:p>
          <a:p>
            <a:endParaRPr lang="en-GB" sz="2000" b="1" dirty="0">
              <a:cs typeface="Times" charset="0"/>
            </a:endParaRPr>
          </a:p>
          <a:p>
            <a:r>
              <a:rPr lang="en-GB" sz="2000" dirty="0">
                <a:cs typeface="Times" charset="0"/>
              </a:rPr>
              <a:t>CHARLES DICKENS, the most popular novelist of the century, and one of the greatest </a:t>
            </a:r>
            <a:r>
              <a:rPr lang="en-GB" sz="2000" dirty="0" err="1">
                <a:cs typeface="Times" charset="0"/>
              </a:rPr>
              <a:t>humorists</a:t>
            </a:r>
            <a:r>
              <a:rPr lang="en-GB" sz="2000" dirty="0">
                <a:cs typeface="Times" charset="0"/>
              </a:rPr>
              <a:t> that England has produced, was born at </a:t>
            </a:r>
            <a:r>
              <a:rPr lang="en-GB" sz="2000" dirty="0" err="1">
                <a:cs typeface="Times" charset="0"/>
              </a:rPr>
              <a:t>Lanport</a:t>
            </a:r>
            <a:r>
              <a:rPr lang="en-GB" sz="2000" dirty="0">
                <a:cs typeface="Times" charset="0"/>
              </a:rPr>
              <a:t>, in </a:t>
            </a:r>
            <a:r>
              <a:rPr lang="en-GB" sz="2000" dirty="0" err="1">
                <a:cs typeface="Times" charset="0"/>
              </a:rPr>
              <a:t>Portsea</a:t>
            </a:r>
            <a:r>
              <a:rPr lang="en-GB" sz="2000" dirty="0">
                <a:cs typeface="Times" charset="0"/>
              </a:rPr>
              <a:t>, on Friday, the seventh of February, 1812.</a:t>
            </a:r>
          </a:p>
          <a:p>
            <a:endParaRPr lang="en-GB" sz="2000" dirty="0">
              <a:cs typeface="Times" charset="0"/>
            </a:endParaRPr>
          </a:p>
          <a:p>
            <a:r>
              <a:rPr lang="en-GB" sz="2000" dirty="0">
                <a:cs typeface="Times" charset="0"/>
              </a:rPr>
              <a:t>His father, John Dickens, a clerk in the navy pay-office, was at this time stationed in the Portsmouth Dockyard.  He had made acquaintance with the lady, Elizabeth Barrow, who became afterwards his wife, through her elder brother, Thomas Barrow, also engaged on the establishment at Somerset House, and she bore him in all a family of eight children, of whom two died in infancy.  The eldest, Fanny (born 1810), was followed by Charles (entered in the baptismal register of </a:t>
            </a:r>
            <a:r>
              <a:rPr lang="en-GB" sz="2000" dirty="0" err="1">
                <a:cs typeface="Times" charset="0"/>
              </a:rPr>
              <a:t>Portsea</a:t>
            </a:r>
            <a:r>
              <a:rPr lang="en-GB" sz="2000" dirty="0">
                <a:cs typeface="Times" charset="0"/>
              </a:rPr>
              <a:t> as Charles John </a:t>
            </a:r>
            <a:r>
              <a:rPr lang="en-GB" sz="2000" dirty="0" err="1">
                <a:cs typeface="Times" charset="0"/>
              </a:rPr>
              <a:t>Huffham</a:t>
            </a:r>
            <a:r>
              <a:rPr lang="en-GB" sz="2000" dirty="0">
                <a:cs typeface="Times" charset="0"/>
              </a:rPr>
              <a:t>, though on the very rare occasions when he subscribed that name he wrote </a:t>
            </a:r>
            <a:r>
              <a:rPr lang="en-GB" sz="2000" dirty="0" err="1">
                <a:cs typeface="Times" charset="0"/>
              </a:rPr>
              <a:t>Huffam</a:t>
            </a:r>
            <a:r>
              <a:rPr lang="en-GB" sz="2000" dirty="0">
                <a:cs typeface="Times" charset="0"/>
              </a:rPr>
              <a:t>); by another son, named Alfred, who died in childhood; by Letitia (born 1816); by another daughter, Harriet, who died also in childhood; by Frederick (born 1820); by Alfred </a:t>
            </a:r>
            <a:r>
              <a:rPr lang="en-GB" sz="2000" dirty="0" err="1">
                <a:cs typeface="Times" charset="0"/>
              </a:rPr>
              <a:t>Lamert</a:t>
            </a:r>
            <a:r>
              <a:rPr lang="en-GB" sz="2000" dirty="0">
                <a:cs typeface="Times" charset="0"/>
              </a:rPr>
              <a:t> (born 1822); and by Augustus (born 1827).</a:t>
            </a:r>
          </a:p>
          <a:p>
            <a:endParaRPr lang="en-GB" sz="2000" dirty="0" smtClean="0">
              <a:cs typeface="Times" charset="0"/>
            </a:endParaRPr>
          </a:p>
          <a:p>
            <a:pPr algn="r"/>
            <a:r>
              <a:rPr lang="en-GB" sz="2000" dirty="0" smtClean="0">
                <a:cs typeface="Times" charset="0"/>
              </a:rPr>
              <a:t>John Forster</a:t>
            </a:r>
            <a:endParaRPr lang="en-GB" sz="2000" dirty="0">
              <a:cs typeface="Times" charset="0"/>
            </a:endParaRPr>
          </a:p>
          <a:p>
            <a:pPr>
              <a:spcBef>
                <a:spcPct val="50000"/>
              </a:spcBef>
            </a:pPr>
            <a:endParaRPr lang="en-GB" sz="2000" dirty="0">
              <a:ea typeface="Times" charset="0"/>
              <a:cs typeface="Times" charset="0"/>
            </a:endParaRPr>
          </a:p>
        </p:txBody>
      </p:sp>
    </p:spTree>
    <p:extLst>
      <p:ext uri="{BB962C8B-B14F-4D97-AF65-F5344CB8AC3E}">
        <p14:creationId xmlns:p14="http://schemas.microsoft.com/office/powerpoint/2010/main" val="351160310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utoUpdateAnimBg="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4"/>
          <p:cNvSpPr txBox="1">
            <a:spLocks noChangeArrowheads="1"/>
          </p:cNvSpPr>
          <p:nvPr/>
        </p:nvSpPr>
        <p:spPr bwMode="auto">
          <a:xfrm>
            <a:off x="275780" y="383967"/>
            <a:ext cx="8613729" cy="6709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r>
              <a:rPr lang="en-GB" sz="2000" b="1" dirty="0" smtClean="0">
                <a:cs typeface="Times" charset="0"/>
              </a:rPr>
              <a:t>B:</a:t>
            </a:r>
          </a:p>
          <a:p>
            <a:r>
              <a:rPr lang="en-GB" sz="2000" b="1" dirty="0" smtClean="0">
                <a:cs typeface="Times" charset="0"/>
              </a:rPr>
              <a:t>DICKENS by Peter </a:t>
            </a:r>
            <a:r>
              <a:rPr lang="en-GB" sz="2000" b="1" dirty="0" err="1" smtClean="0">
                <a:cs typeface="Times" charset="0"/>
              </a:rPr>
              <a:t>Ackroyd</a:t>
            </a:r>
            <a:endParaRPr lang="en-GB" sz="2000" b="1" dirty="0">
              <a:cs typeface="Times" charset="0"/>
            </a:endParaRPr>
          </a:p>
          <a:p>
            <a:endParaRPr lang="en-GB" sz="2000" dirty="0">
              <a:cs typeface="Times" charset="0"/>
            </a:endParaRPr>
          </a:p>
          <a:p>
            <a:r>
              <a:rPr lang="en-GB" sz="2000" dirty="0">
                <a:cs typeface="Times" charset="0"/>
              </a:rPr>
              <a:t>CHARLES DICKENS was dead.  He lay on a narrow green sofa – but there was room enough for him, so spare had he become – in the dining room of Gad’s Hill Place.  He had died in the house which he had first seen as a small boy and which his father had pointed out to him as a suitable object of his ambitions; so great was his father’s hold upon his life that, forty years later, he had bought it.  Now he had gone.  It was customary to close the blinds and curtains, thus enshrouding the corpse in darkness before its last journey to the tomb; but in the dining room of Gad’s Hill the curtains were pulled apart and on this June day the bright sunshine streamed in, glittering on the large mirrors around the </a:t>
            </a:r>
            <a:r>
              <a:rPr lang="en-GB" sz="2000" dirty="0" smtClean="0">
                <a:cs typeface="Times" charset="0"/>
              </a:rPr>
              <a:t>room.</a:t>
            </a:r>
          </a:p>
          <a:p>
            <a:endParaRPr lang="en-GB" sz="2000" dirty="0">
              <a:cs typeface="Times" charset="0"/>
            </a:endParaRPr>
          </a:p>
          <a:p>
            <a:r>
              <a:rPr lang="en-GB" sz="2000" dirty="0">
                <a:cs typeface="Times" charset="0"/>
              </a:rPr>
              <a:t>All the lines and wrinkles which marked the passage of his life were new erased in the stillness of death.  He was not old – he died in his fifty-eighth year – but there had  been signs of premature ageing on a visage so marked and worn; he had acquired, it was said, a “sarcastic look”.  But now all that was gone and his daughter, </a:t>
            </a:r>
            <a:r>
              <a:rPr lang="en-GB" sz="2000" dirty="0" err="1">
                <a:cs typeface="Times" charset="0"/>
              </a:rPr>
              <a:t>Katey</a:t>
            </a:r>
            <a:r>
              <a:rPr lang="en-GB" sz="2000" dirty="0">
                <a:cs typeface="Times" charset="0"/>
              </a:rPr>
              <a:t>, who watched him as he lay dead, noticed how there once more emerged upon his face “beauty and pathos”. </a:t>
            </a:r>
          </a:p>
          <a:p>
            <a:endParaRPr lang="en-GB" sz="2000" dirty="0">
              <a:cs typeface="Times" charset="0"/>
            </a:endParaRPr>
          </a:p>
          <a:p>
            <a:pPr algn="r">
              <a:spcBef>
                <a:spcPct val="50000"/>
              </a:spcBef>
            </a:pPr>
            <a:r>
              <a:rPr lang="en-GB" sz="2000" dirty="0" smtClean="0">
                <a:ea typeface="Times" charset="0"/>
                <a:cs typeface="Times" charset="0"/>
              </a:rPr>
              <a:t>Peter </a:t>
            </a:r>
            <a:r>
              <a:rPr lang="en-GB" sz="2000" dirty="0" err="1" smtClean="0">
                <a:ea typeface="Times" charset="0"/>
                <a:cs typeface="Times" charset="0"/>
              </a:rPr>
              <a:t>Ackroyd</a:t>
            </a:r>
            <a:endParaRPr lang="en-GB" sz="2000" dirty="0">
              <a:ea typeface="Times" charset="0"/>
              <a:cs typeface="Times" charset="0"/>
            </a:endParaRPr>
          </a:p>
        </p:txBody>
      </p:sp>
    </p:spTree>
    <p:extLst>
      <p:ext uri="{BB962C8B-B14F-4D97-AF65-F5344CB8AC3E}">
        <p14:creationId xmlns:p14="http://schemas.microsoft.com/office/powerpoint/2010/main" val="195685089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utoUpdateAnimBg="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356156"/>
            <a:ext cx="9144000" cy="1470025"/>
          </a:xfrm>
        </p:spPr>
        <p:txBody>
          <a:bodyPr>
            <a:noAutofit/>
          </a:bodyPr>
          <a:lstStyle/>
          <a:p>
            <a:pPr marL="742950" indent="-742950"/>
            <a:r>
              <a:rPr lang="en-US" dirty="0" smtClean="0"/>
              <a:t>‘Too many people waste money on expensive holidays’</a:t>
            </a:r>
            <a:endParaRPr lang="en-US" dirty="0"/>
          </a:p>
        </p:txBody>
      </p:sp>
    </p:spTree>
    <p:extLst>
      <p:ext uri="{BB962C8B-B14F-4D97-AF65-F5344CB8AC3E}">
        <p14:creationId xmlns:p14="http://schemas.microsoft.com/office/powerpoint/2010/main" val="184745747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115776"/>
            <a:ext cx="9144000" cy="1470025"/>
          </a:xfrm>
        </p:spPr>
        <p:txBody>
          <a:bodyPr>
            <a:noAutofit/>
          </a:bodyPr>
          <a:lstStyle/>
          <a:p>
            <a:pPr marL="742950" indent="-742950" algn="l"/>
            <a:r>
              <a:rPr lang="en-US" sz="2800" dirty="0" smtClean="0"/>
              <a:t>	For your next holiday, why don’t you take all your money and put it on the fire? Then stand in a fridge for a week, beating your children with a baseball bat until their arms and legs break. And then, after you’ve eaten some melted cheese, dislocate your shoulder.</a:t>
            </a:r>
            <a:br>
              <a:rPr lang="en-US" sz="2800" dirty="0" smtClean="0"/>
            </a:br>
            <a:r>
              <a:rPr lang="en-US" sz="2800" dirty="0" smtClean="0"/>
              <a:t/>
            </a:r>
            <a:br>
              <a:rPr lang="en-US" sz="2800" dirty="0" smtClean="0"/>
            </a:br>
            <a:r>
              <a:rPr lang="en-US" sz="2800" dirty="0" smtClean="0"/>
              <a:t>If all of this appeals then you are probably one of the 1.3 million British people …</a:t>
            </a:r>
            <a:endParaRPr lang="en-US" sz="2800" dirty="0"/>
          </a:p>
        </p:txBody>
      </p:sp>
      <p:sp>
        <p:nvSpPr>
          <p:cNvPr id="3" name="TextBox 2"/>
          <p:cNvSpPr txBox="1"/>
          <p:nvPr/>
        </p:nvSpPr>
        <p:spPr>
          <a:xfrm>
            <a:off x="663283" y="4929460"/>
            <a:ext cx="8147517" cy="523220"/>
          </a:xfrm>
          <a:prstGeom prst="rect">
            <a:avLst/>
          </a:prstGeom>
          <a:noFill/>
        </p:spPr>
        <p:txBody>
          <a:bodyPr wrap="square" rtlCol="0">
            <a:spAutoFit/>
          </a:bodyPr>
          <a:lstStyle/>
          <a:p>
            <a:pPr marL="742950" indent="-742950"/>
            <a:r>
              <a:rPr lang="en-US" sz="2800" kern="1200" dirty="0" smtClean="0"/>
              <a:t> … who go on a skiing holiday at this time of year. </a:t>
            </a:r>
            <a:endParaRPr lang="en-US" sz="2800" kern="1200" dirty="0"/>
          </a:p>
        </p:txBody>
      </p:sp>
    </p:spTree>
    <p:extLst>
      <p:ext uri="{BB962C8B-B14F-4D97-AF65-F5344CB8AC3E}">
        <p14:creationId xmlns:p14="http://schemas.microsoft.com/office/powerpoint/2010/main" val="37627770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3328" y="2555187"/>
            <a:ext cx="8636000" cy="923330"/>
          </a:xfrm>
          <a:prstGeom prst="rect">
            <a:avLst/>
          </a:prstGeom>
          <a:noFill/>
        </p:spPr>
        <p:txBody>
          <a:bodyPr wrap="square" rtlCol="0">
            <a:spAutoFit/>
          </a:bodyPr>
          <a:lstStyle/>
          <a:p>
            <a:pPr algn="ctr"/>
            <a:r>
              <a:rPr lang="en-GB" sz="5400" dirty="0" smtClean="0"/>
              <a:t>Wide reading</a:t>
            </a:r>
            <a:endParaRPr lang="en-US" sz="4400" dirty="0"/>
          </a:p>
        </p:txBody>
      </p:sp>
    </p:spTree>
    <p:extLst>
      <p:ext uri="{BB962C8B-B14F-4D97-AF65-F5344CB8AC3E}">
        <p14:creationId xmlns:p14="http://schemas.microsoft.com/office/powerpoint/2010/main" val="419879193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TextBox 2"/>
          <p:cNvSpPr txBox="1">
            <a:spLocks noChangeArrowheads="1"/>
          </p:cNvSpPr>
          <p:nvPr/>
        </p:nvSpPr>
        <p:spPr bwMode="auto">
          <a:xfrm>
            <a:off x="382967" y="472051"/>
            <a:ext cx="8458200" cy="4708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r>
              <a:rPr lang="en-GB" sz="2000" b="1" i="1" dirty="0"/>
              <a:t>A Short History of England – </a:t>
            </a:r>
            <a:r>
              <a:rPr lang="en-GB" sz="2000" b="1" dirty="0"/>
              <a:t>Simon </a:t>
            </a:r>
            <a:r>
              <a:rPr lang="en-GB" sz="2000" b="1" dirty="0" smtClean="0"/>
              <a:t>Jenkins</a:t>
            </a:r>
          </a:p>
          <a:p>
            <a:endParaRPr lang="en-GB" sz="2000" dirty="0"/>
          </a:p>
          <a:p>
            <a:r>
              <a:rPr lang="en-GB" sz="2000" dirty="0" smtClean="0"/>
              <a:t>King John:</a:t>
            </a:r>
          </a:p>
          <a:p>
            <a:endParaRPr lang="en-GB" sz="2000" dirty="0"/>
          </a:p>
          <a:p>
            <a:r>
              <a:rPr lang="en-GB" sz="2000" dirty="0" smtClean="0"/>
              <a:t>Turning </a:t>
            </a:r>
            <a:r>
              <a:rPr lang="en-GB" sz="2000" dirty="0"/>
              <a:t>to the </a:t>
            </a:r>
            <a:r>
              <a:rPr lang="en-GB" sz="2000" b="1" dirty="0"/>
              <a:t>barons</a:t>
            </a:r>
            <a:r>
              <a:rPr lang="en-GB" sz="2000" dirty="0"/>
              <a:t> for support he found them reluctant to advance him funds, though this did nothing to relieve his extravagance.  He welcomed at court yet more of his wife’s </a:t>
            </a:r>
            <a:r>
              <a:rPr lang="en-GB" sz="2000" dirty="0" smtClean="0"/>
              <a:t>relatives</a:t>
            </a:r>
            <a:r>
              <a:rPr lang="en-GB" sz="2000" dirty="0"/>
              <a:t>, and even gave London its first zoo, kept at the Tower.  </a:t>
            </a:r>
            <a:endParaRPr lang="en-GB" sz="2000" dirty="0" smtClean="0"/>
          </a:p>
          <a:p>
            <a:endParaRPr lang="en-GB" sz="2000" dirty="0"/>
          </a:p>
          <a:p>
            <a:r>
              <a:rPr lang="en-GB" sz="2000" dirty="0" smtClean="0"/>
              <a:t>It </a:t>
            </a:r>
            <a:r>
              <a:rPr lang="en-GB" sz="2000" dirty="0"/>
              <a:t>included a polar bear that swam in the Thames, lions, snakes, rhinoceros and an elephant.  The ostrich died after being fed a diet of silverware.  </a:t>
            </a:r>
            <a:endParaRPr lang="en-GB" sz="2000" dirty="0" smtClean="0"/>
          </a:p>
          <a:p>
            <a:endParaRPr lang="en-GB" sz="2000" dirty="0"/>
          </a:p>
          <a:p>
            <a:r>
              <a:rPr lang="en-GB" sz="2000" dirty="0" smtClean="0"/>
              <a:t>Later, </a:t>
            </a:r>
            <a:r>
              <a:rPr lang="en-GB" sz="2000" dirty="0"/>
              <a:t>visitors had to pay to enter, or bring a cat or dog as food for the lions.</a:t>
            </a:r>
          </a:p>
        </p:txBody>
      </p:sp>
    </p:spTree>
    <p:extLst>
      <p:ext uri="{BB962C8B-B14F-4D97-AF65-F5344CB8AC3E}">
        <p14:creationId xmlns:p14="http://schemas.microsoft.com/office/powerpoint/2010/main" val="164607689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758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758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758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7585">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7585">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585" grpId="0" build="p" bldLvl="5"/>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TextBox 2"/>
          <p:cNvSpPr txBox="1">
            <a:spLocks noChangeArrowheads="1"/>
          </p:cNvSpPr>
          <p:nvPr/>
        </p:nvSpPr>
        <p:spPr bwMode="auto">
          <a:xfrm>
            <a:off x="382967" y="472051"/>
            <a:ext cx="8458200" cy="594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r>
              <a:rPr lang="en-GB" sz="2000" b="1" i="1" dirty="0"/>
              <a:t>The Great Silence</a:t>
            </a:r>
            <a:r>
              <a:rPr lang="en-GB" sz="2000" b="1" dirty="0"/>
              <a:t> – Juliet </a:t>
            </a:r>
            <a:r>
              <a:rPr lang="en-GB" sz="2000" b="1" dirty="0" smtClean="0"/>
              <a:t>Nicolson</a:t>
            </a:r>
          </a:p>
          <a:p>
            <a:endParaRPr lang="en-GB" sz="2000" dirty="0"/>
          </a:p>
          <a:p>
            <a:r>
              <a:rPr lang="en-GB" sz="2000" dirty="0"/>
              <a:t>And when Mr Lloyd came through the door the pyjama-wearing sisters had to unscrew their expressions of revulsion and force themselves to kiss his cheek as far away as possible from his mouth before running upstairs and making audible noises as soon as they reached their bedroom door.  </a:t>
            </a:r>
            <a:endParaRPr lang="en-GB" sz="2000" dirty="0" smtClean="0"/>
          </a:p>
          <a:p>
            <a:endParaRPr lang="en-GB" sz="2000" dirty="0"/>
          </a:p>
          <a:p>
            <a:r>
              <a:rPr lang="en-GB" sz="2000" dirty="0" smtClean="0"/>
              <a:t>Before </a:t>
            </a:r>
            <a:r>
              <a:rPr lang="en-GB" sz="2000" dirty="0"/>
              <a:t>going to bed, the children were asked to include Mr Lloyd in their prayers, ‘Please God make Mr Lloyd quite quite well’, they would dutifully ask, running the sentence on without a break as they asked God for forgiveness ‘for anything I have done wrong today’.  But there was little hope of God intervening.  </a:t>
            </a:r>
            <a:endParaRPr lang="en-GB" sz="2000" dirty="0" smtClean="0"/>
          </a:p>
          <a:p>
            <a:endParaRPr lang="en-GB" sz="2000" dirty="0"/>
          </a:p>
          <a:p>
            <a:r>
              <a:rPr lang="en-GB" sz="2000" dirty="0" smtClean="0"/>
              <a:t>When </a:t>
            </a:r>
            <a:r>
              <a:rPr lang="en-GB" sz="2000" dirty="0"/>
              <a:t>Mr Lloyd stayed for supper the children would turn their faces away, dreading the reappearance of food from his nose.  Half of Stuart Lloyd’s face was gone, his palate missing, blown off at the Somme.</a:t>
            </a:r>
          </a:p>
        </p:txBody>
      </p:sp>
    </p:spTree>
    <p:extLst>
      <p:ext uri="{BB962C8B-B14F-4D97-AF65-F5344CB8AC3E}">
        <p14:creationId xmlns:p14="http://schemas.microsoft.com/office/powerpoint/2010/main" val="133049849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758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758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758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758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585" grpId="0" build="p" bldLvl="5"/>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TextBox 2"/>
          <p:cNvSpPr txBox="1">
            <a:spLocks noChangeArrowheads="1"/>
          </p:cNvSpPr>
          <p:nvPr/>
        </p:nvSpPr>
        <p:spPr bwMode="auto">
          <a:xfrm>
            <a:off x="382967" y="472051"/>
            <a:ext cx="8458200" cy="5324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r>
              <a:rPr lang="en-GB" sz="2000" b="1" i="1" dirty="0" smtClean="0"/>
              <a:t>Jonathan Swift, Eating </a:t>
            </a:r>
            <a:r>
              <a:rPr lang="en-GB" sz="2000" b="1" i="1" dirty="0"/>
              <a:t>people is </a:t>
            </a:r>
            <a:r>
              <a:rPr lang="en-GB" sz="2000" b="1" i="1" dirty="0" smtClean="0"/>
              <a:t>right</a:t>
            </a:r>
          </a:p>
          <a:p>
            <a:endParaRPr lang="en-GB" sz="2000" dirty="0"/>
          </a:p>
          <a:p>
            <a:r>
              <a:rPr lang="en-GB" sz="2000" dirty="0"/>
              <a:t>A child will make two dishes at an entertainment for friends: and when the family dines alone, the fore or hind quarter will make a reasonable dish, and, seasoned with a little pepper or salt, be very good boiled on the fourth day, especially in winter.</a:t>
            </a:r>
          </a:p>
          <a:p>
            <a:endParaRPr lang="en-GB" sz="2000" dirty="0" smtClean="0"/>
          </a:p>
          <a:p>
            <a:r>
              <a:rPr lang="en-GB" sz="2000" dirty="0" smtClean="0"/>
              <a:t>I </a:t>
            </a:r>
            <a:r>
              <a:rPr lang="en-GB" sz="2000" dirty="0"/>
              <a:t>have reckoned, upon a medium, that a child just born will weigh twelve pounds, and in a solar year, if tolerably nursed, </a:t>
            </a:r>
            <a:r>
              <a:rPr lang="en-GB" sz="2000" dirty="0" err="1"/>
              <a:t>increaseth</a:t>
            </a:r>
            <a:r>
              <a:rPr lang="en-GB" sz="2000" dirty="0"/>
              <a:t> to twenty-eight pounds</a:t>
            </a:r>
            <a:r>
              <a:rPr lang="en-GB" sz="2000" dirty="0" smtClean="0"/>
              <a:t>.</a:t>
            </a:r>
          </a:p>
          <a:p>
            <a:endParaRPr lang="en-GB" sz="2000" dirty="0"/>
          </a:p>
          <a:p>
            <a:r>
              <a:rPr lang="en-GB" sz="2000" dirty="0"/>
              <a:t>I grant this food will be somewhat dear, and therefore very proper for landlords, who, as they have already devoured most of the parents, seem to have the best title to the children</a:t>
            </a:r>
            <a:r>
              <a:rPr lang="en-GB" sz="2000" dirty="0" smtClean="0"/>
              <a:t>.</a:t>
            </a:r>
          </a:p>
          <a:p>
            <a:endParaRPr lang="en-GB" sz="2000" dirty="0"/>
          </a:p>
          <a:p>
            <a:r>
              <a:rPr lang="en-GB" sz="2000" dirty="0"/>
              <a:t>Infant’s flesh will be in season throughout the year, but more plentiful in March, and a little before and after.</a:t>
            </a:r>
          </a:p>
        </p:txBody>
      </p:sp>
    </p:spTree>
    <p:extLst>
      <p:ext uri="{BB962C8B-B14F-4D97-AF65-F5344CB8AC3E}">
        <p14:creationId xmlns:p14="http://schemas.microsoft.com/office/powerpoint/2010/main" val="50672768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758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758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758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7585">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7585">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585" grpId="0" build="p" bldLvl="5"/>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211" y="2139822"/>
            <a:ext cx="8636000" cy="923330"/>
          </a:xfrm>
          <a:prstGeom prst="rect">
            <a:avLst/>
          </a:prstGeom>
          <a:noFill/>
        </p:spPr>
        <p:txBody>
          <a:bodyPr wrap="square" rtlCol="0">
            <a:spAutoFit/>
          </a:bodyPr>
          <a:lstStyle/>
          <a:p>
            <a:pPr algn="ctr"/>
            <a:r>
              <a:rPr lang="en-GB" sz="5400" dirty="0" smtClean="0"/>
              <a:t>Resilience</a:t>
            </a:r>
            <a:endParaRPr lang="en-US" sz="4400" dirty="0"/>
          </a:p>
        </p:txBody>
      </p:sp>
    </p:spTree>
    <p:extLst>
      <p:ext uri="{BB962C8B-B14F-4D97-AF65-F5344CB8AC3E}">
        <p14:creationId xmlns:p14="http://schemas.microsoft.com/office/powerpoint/2010/main" val="110659040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937000" y="101600"/>
            <a:ext cx="5829300" cy="7755969"/>
          </a:xfrm>
          <a:prstGeom prst="rect">
            <a:avLst/>
          </a:prstGeom>
          <a:noFill/>
        </p:spPr>
        <p:txBody>
          <a:bodyPr wrap="square" rtlCol="0">
            <a:spAutoFit/>
          </a:bodyPr>
          <a:lstStyle/>
          <a:p>
            <a:r>
              <a:rPr lang="en-GB" sz="2000" dirty="0">
                <a:solidFill>
                  <a:srgbClr val="000000"/>
                </a:solidFill>
              </a:rPr>
              <a:t>one</a:t>
            </a:r>
          </a:p>
          <a:p>
            <a:r>
              <a:rPr lang="en-GB" sz="2000" dirty="0">
                <a:solidFill>
                  <a:srgbClr val="000000"/>
                </a:solidFill>
              </a:rPr>
              <a:t> </a:t>
            </a:r>
          </a:p>
          <a:p>
            <a:r>
              <a:rPr lang="en-GB" sz="2000" dirty="0">
                <a:solidFill>
                  <a:srgbClr val="000000"/>
                </a:solidFill>
              </a:rPr>
              <a:t>t</a:t>
            </a:r>
          </a:p>
          <a:p>
            <a:r>
              <a:rPr lang="en-GB" sz="2000" dirty="0">
                <a:solidFill>
                  <a:srgbClr val="000000"/>
                </a:solidFill>
              </a:rPr>
              <a:t>hi</a:t>
            </a:r>
          </a:p>
          <a:p>
            <a:r>
              <a:rPr lang="en-GB" sz="2000" dirty="0">
                <a:solidFill>
                  <a:srgbClr val="000000"/>
                </a:solidFill>
              </a:rPr>
              <a:t>s</a:t>
            </a:r>
          </a:p>
          <a:p>
            <a:r>
              <a:rPr lang="en-GB" sz="2000" dirty="0">
                <a:solidFill>
                  <a:srgbClr val="000000"/>
                </a:solidFill>
              </a:rPr>
              <a:t> </a:t>
            </a:r>
          </a:p>
          <a:p>
            <a:r>
              <a:rPr lang="en-GB" sz="2000" dirty="0">
                <a:solidFill>
                  <a:srgbClr val="000000"/>
                </a:solidFill>
              </a:rPr>
              <a:t>snowflake</a:t>
            </a:r>
          </a:p>
          <a:p>
            <a:r>
              <a:rPr lang="en-GB" sz="2000" dirty="0">
                <a:solidFill>
                  <a:srgbClr val="000000"/>
                </a:solidFill>
              </a:rPr>
              <a:t> </a:t>
            </a:r>
          </a:p>
          <a:p>
            <a:r>
              <a:rPr lang="en-GB" sz="2000" dirty="0">
                <a:solidFill>
                  <a:srgbClr val="000000"/>
                </a:solidFill>
              </a:rPr>
              <a:t>(a</a:t>
            </a:r>
          </a:p>
          <a:p>
            <a:r>
              <a:rPr lang="en-GB" sz="2000" dirty="0">
                <a:solidFill>
                  <a:srgbClr val="000000"/>
                </a:solidFill>
              </a:rPr>
              <a:t>   li</a:t>
            </a:r>
          </a:p>
          <a:p>
            <a:r>
              <a:rPr lang="en-GB" sz="2000" dirty="0">
                <a:solidFill>
                  <a:srgbClr val="000000"/>
                </a:solidFill>
              </a:rPr>
              <a:t>      </a:t>
            </a:r>
            <a:r>
              <a:rPr lang="en-GB" sz="2000" dirty="0" err="1">
                <a:solidFill>
                  <a:srgbClr val="000000"/>
                </a:solidFill>
              </a:rPr>
              <a:t>ght</a:t>
            </a:r>
            <a:r>
              <a:rPr lang="en-GB" sz="2000" dirty="0">
                <a:solidFill>
                  <a:srgbClr val="000000"/>
                </a:solidFill>
              </a:rPr>
              <a:t> </a:t>
            </a:r>
          </a:p>
          <a:p>
            <a:r>
              <a:rPr lang="en-GB" sz="2000" dirty="0">
                <a:solidFill>
                  <a:srgbClr val="000000"/>
                </a:solidFill>
              </a:rPr>
              <a:t>   in </a:t>
            </a:r>
          </a:p>
          <a:p>
            <a:r>
              <a:rPr lang="en-GB" sz="2000" dirty="0">
                <a:solidFill>
                  <a:srgbClr val="000000"/>
                </a:solidFill>
              </a:rPr>
              <a:t>g)</a:t>
            </a:r>
          </a:p>
          <a:p>
            <a:r>
              <a:rPr lang="en-GB" sz="2000" dirty="0">
                <a:solidFill>
                  <a:srgbClr val="000000"/>
                </a:solidFill>
              </a:rPr>
              <a:t> </a:t>
            </a:r>
          </a:p>
          <a:p>
            <a:r>
              <a:rPr lang="en-GB" sz="2000" dirty="0">
                <a:solidFill>
                  <a:srgbClr val="000000"/>
                </a:solidFill>
              </a:rPr>
              <a:t>is upon a </a:t>
            </a:r>
            <a:r>
              <a:rPr lang="en-GB" sz="2000" dirty="0" err="1">
                <a:solidFill>
                  <a:srgbClr val="000000"/>
                </a:solidFill>
              </a:rPr>
              <a:t>gra</a:t>
            </a:r>
            <a:endParaRPr lang="en-GB" sz="2000" dirty="0">
              <a:solidFill>
                <a:srgbClr val="000000"/>
              </a:solidFill>
            </a:endParaRPr>
          </a:p>
          <a:p>
            <a:r>
              <a:rPr lang="en-GB" sz="2000" dirty="0">
                <a:solidFill>
                  <a:srgbClr val="000000"/>
                </a:solidFill>
              </a:rPr>
              <a:t> </a:t>
            </a:r>
          </a:p>
          <a:p>
            <a:r>
              <a:rPr lang="en-GB" sz="2000" dirty="0">
                <a:solidFill>
                  <a:srgbClr val="000000"/>
                </a:solidFill>
              </a:rPr>
              <a:t>v</a:t>
            </a:r>
          </a:p>
          <a:p>
            <a:r>
              <a:rPr lang="en-GB" sz="2000" dirty="0" err="1">
                <a:solidFill>
                  <a:srgbClr val="000000"/>
                </a:solidFill>
              </a:rPr>
              <a:t>es</a:t>
            </a:r>
            <a:endParaRPr lang="en-GB" sz="2000" dirty="0">
              <a:solidFill>
                <a:srgbClr val="000000"/>
              </a:solidFill>
            </a:endParaRPr>
          </a:p>
          <a:p>
            <a:r>
              <a:rPr lang="en-GB" sz="2000" dirty="0">
                <a:solidFill>
                  <a:srgbClr val="000000"/>
                </a:solidFill>
              </a:rPr>
              <a:t>t </a:t>
            </a:r>
          </a:p>
          <a:p>
            <a:r>
              <a:rPr lang="en-GB" dirty="0">
                <a:solidFill>
                  <a:srgbClr val="000000"/>
                </a:solidFill>
              </a:rPr>
              <a:t> </a:t>
            </a:r>
          </a:p>
          <a:p>
            <a:r>
              <a:rPr lang="en-GB" sz="2000" dirty="0">
                <a:solidFill>
                  <a:srgbClr val="000000"/>
                </a:solidFill>
              </a:rPr>
              <a:t>one</a:t>
            </a:r>
          </a:p>
          <a:p>
            <a:r>
              <a:rPr lang="en-GB" sz="2000" dirty="0">
                <a:solidFill>
                  <a:srgbClr val="000000"/>
                </a:solidFill>
              </a:rPr>
              <a:t> </a:t>
            </a:r>
          </a:p>
          <a:p>
            <a:r>
              <a:rPr lang="en-GB" sz="2000" dirty="0">
                <a:solidFill>
                  <a:srgbClr val="000000"/>
                </a:solidFill>
              </a:rPr>
              <a:t> </a:t>
            </a:r>
          </a:p>
          <a:p>
            <a:r>
              <a:rPr lang="en-GB" sz="2000" dirty="0">
                <a:solidFill>
                  <a:srgbClr val="000000"/>
                </a:solidFill>
              </a:rPr>
              <a:t> </a:t>
            </a:r>
          </a:p>
          <a:p>
            <a:endParaRPr lang="en-US" sz="2000" dirty="0">
              <a:solidFill>
                <a:srgbClr val="000000"/>
              </a:solidFill>
            </a:endParaRPr>
          </a:p>
        </p:txBody>
      </p:sp>
      <p:sp>
        <p:nvSpPr>
          <p:cNvPr id="3" name="TextBox 2"/>
          <p:cNvSpPr txBox="1"/>
          <p:nvPr/>
        </p:nvSpPr>
        <p:spPr>
          <a:xfrm>
            <a:off x="192438" y="6326565"/>
            <a:ext cx="2655641" cy="338554"/>
          </a:xfrm>
          <a:prstGeom prst="rect">
            <a:avLst/>
          </a:prstGeom>
          <a:noFill/>
        </p:spPr>
        <p:txBody>
          <a:bodyPr wrap="square" rtlCol="0">
            <a:spAutoFit/>
          </a:bodyPr>
          <a:lstStyle/>
          <a:p>
            <a:r>
              <a:rPr lang="en-US" sz="1600" dirty="0" err="1"/>
              <a:t>e</a:t>
            </a:r>
            <a:r>
              <a:rPr lang="en-US" sz="1600" dirty="0" err="1" smtClean="0"/>
              <a:t>e</a:t>
            </a:r>
            <a:r>
              <a:rPr lang="en-US" sz="1600" dirty="0" smtClean="0"/>
              <a:t> </a:t>
            </a:r>
            <a:r>
              <a:rPr lang="en-US" sz="1600" dirty="0" err="1" smtClean="0"/>
              <a:t>cummings</a:t>
            </a:r>
            <a:endParaRPr lang="en-US" sz="1600" dirty="0" smtClean="0"/>
          </a:p>
        </p:txBody>
      </p:sp>
    </p:spTree>
    <p:extLst>
      <p:ext uri="{BB962C8B-B14F-4D97-AF65-F5344CB8AC3E}">
        <p14:creationId xmlns:p14="http://schemas.microsoft.com/office/powerpoint/2010/main" val="283462695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rot="20709445">
            <a:off x="666599" y="1790194"/>
            <a:ext cx="3095105" cy="3095105"/>
          </a:xfrm>
          <a:prstGeom prst="rect">
            <a:avLst/>
          </a:prstGeom>
        </p:spPr>
      </p:pic>
      <p:sp>
        <p:nvSpPr>
          <p:cNvPr id="3" name="TextBox 2"/>
          <p:cNvSpPr txBox="1">
            <a:spLocks noChangeArrowheads="1"/>
          </p:cNvSpPr>
          <p:nvPr/>
        </p:nvSpPr>
        <p:spPr bwMode="auto">
          <a:xfrm>
            <a:off x="3864951" y="974081"/>
            <a:ext cx="4709536" cy="5016757"/>
          </a:xfrm>
          <a:prstGeom prst="rect">
            <a:avLst/>
          </a:prstGeom>
          <a:noFill/>
          <a:ln w="9525">
            <a:noFill/>
            <a:miter lim="800000"/>
            <a:headEnd/>
            <a:tailEnd/>
          </a:ln>
        </p:spPr>
        <p:txBody>
          <a:bodyPr wrap="square">
            <a:prstTxWarp prst="textNoShape">
              <a:avLst/>
            </a:prstTxWarp>
            <a:spAutoFit/>
          </a:bodyPr>
          <a:lstStyle/>
          <a:p>
            <a:r>
              <a:rPr lang="en-US" sz="3200" dirty="0" smtClean="0">
                <a:solidFill>
                  <a:srgbClr val="000000"/>
                </a:solidFill>
              </a:rPr>
              <a:t>“The children who possess intellectual capital when they first arrive at school have the mental scaffolding and Velcro to catch hold of what is going on, and they can turn the new knowledge into still more Velcro to gain still more knowledge”.</a:t>
            </a:r>
            <a:r>
              <a:rPr lang="en-GB" sz="3200" dirty="0" smtClean="0">
                <a:solidFill>
                  <a:srgbClr val="000000"/>
                </a:solidFill>
              </a:rPr>
              <a:t> </a:t>
            </a:r>
            <a:endParaRPr lang="en-US" sz="3200" dirty="0">
              <a:solidFill>
                <a:srgbClr val="000000"/>
              </a:solidFill>
              <a:latin typeface="Calibri" charset="0"/>
            </a:endParaRPr>
          </a:p>
        </p:txBody>
      </p:sp>
    </p:spTree>
    <p:extLst>
      <p:ext uri="{BB962C8B-B14F-4D97-AF65-F5344CB8AC3E}">
        <p14:creationId xmlns:p14="http://schemas.microsoft.com/office/powerpoint/2010/main" val="393711496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52" name="Rectangle 4"/>
          <p:cNvSpPr>
            <a:spLocks noChangeArrowheads="1"/>
          </p:cNvSpPr>
          <p:nvPr/>
        </p:nvSpPr>
        <p:spPr bwMode="auto">
          <a:xfrm>
            <a:off x="609600" y="609600"/>
            <a:ext cx="7772400" cy="5791200"/>
          </a:xfrm>
          <a:prstGeom prst="rect">
            <a:avLst/>
          </a:prstGeom>
          <a:solidFill>
            <a:schemeClr val="bg1"/>
          </a:solidFill>
          <a:ln w="9525">
            <a:solidFill>
              <a:schemeClr val="tx1"/>
            </a:solidFill>
            <a:miter lim="800000"/>
            <a:headEnd/>
            <a:tailEnd/>
          </a:ln>
        </p:spPr>
        <p:txBody>
          <a:bodyPr wrap="none" anchor="ctr"/>
          <a:lstStyle/>
          <a:p>
            <a:pPr defTabSz="914400" eaLnBrk="0" fontAlgn="base" hangingPunct="0">
              <a:spcBef>
                <a:spcPct val="0"/>
              </a:spcBef>
              <a:spcAft>
                <a:spcPct val="0"/>
              </a:spcAft>
            </a:pPr>
            <a:endParaRPr lang="en-US">
              <a:solidFill>
                <a:prstClr val="black"/>
              </a:solidFill>
              <a:latin typeface="Calibri" charset="0"/>
              <a:ea typeface="ＭＳ Ｐゴシック" charset="0"/>
              <a:cs typeface="ＭＳ Ｐゴシック" charset="0"/>
            </a:endParaRPr>
          </a:p>
        </p:txBody>
      </p:sp>
      <p:sp>
        <p:nvSpPr>
          <p:cNvPr id="91138" name="Title 4"/>
          <p:cNvSpPr>
            <a:spLocks noGrp="1"/>
          </p:cNvSpPr>
          <p:nvPr>
            <p:ph type="ctrTitle"/>
          </p:nvPr>
        </p:nvSpPr>
        <p:spPr>
          <a:xfrm>
            <a:off x="762000" y="3097213"/>
            <a:ext cx="7620000" cy="1470025"/>
          </a:xfrm>
          <a:solidFill>
            <a:schemeClr val="bg1"/>
          </a:solidFill>
        </p:spPr>
        <p:txBody>
          <a:bodyPr/>
          <a:lstStyle/>
          <a:p>
            <a:pPr eaLnBrk="1" hangingPunct="1"/>
            <a:r>
              <a:rPr lang="en-US">
                <a:latin typeface="Calibri" charset="0"/>
                <a:ea typeface="ＭＳ Ｐゴシック" charset="0"/>
                <a:cs typeface="ＭＳ Ｐゴシック" charset="0"/>
              </a:rPr>
              <a:t>SKIMMING</a:t>
            </a:r>
          </a:p>
        </p:txBody>
      </p:sp>
      <p:pic>
        <p:nvPicPr>
          <p:cNvPr id="91139"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105400" y="868363"/>
            <a:ext cx="2971800" cy="22288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66896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42" fill="hold" grpId="0" nodeType="afterEffect">
                                  <p:stCondLst>
                                    <p:cond delay="0"/>
                                  </p:stCondLst>
                                  <p:childTnLst>
                                    <p:set>
                                      <p:cBhvr>
                                        <p:cTn id="6" dur="1" fill="hold">
                                          <p:stCondLst>
                                            <p:cond delay="0"/>
                                          </p:stCondLst>
                                        </p:cTn>
                                        <p:tgtEl>
                                          <p:spTgt spid="2052"/>
                                        </p:tgtEl>
                                        <p:attrNameLst>
                                          <p:attrName>style.visibility</p:attrName>
                                        </p:attrNameLst>
                                      </p:cBhvr>
                                      <p:to>
                                        <p:strVal val="visible"/>
                                      </p:to>
                                    </p:set>
                                    <p:animEffect transition="in" filter="barn(outHorizontal)">
                                      <p:cBhvr>
                                        <p:cTn id="7"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2"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2161" name="Rectangle 3"/>
          <p:cNvSpPr>
            <a:spLocks noChangeArrowheads="1"/>
          </p:cNvSpPr>
          <p:nvPr/>
        </p:nvSpPr>
        <p:spPr bwMode="auto">
          <a:xfrm>
            <a:off x="762000" y="609600"/>
            <a:ext cx="7772400" cy="5791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a:solidFill>
                <a:prstClr val="black"/>
              </a:solidFill>
              <a:latin typeface="Calibri" charset="0"/>
              <a:ea typeface="ＭＳ Ｐゴシック" charset="0"/>
              <a:cs typeface="ＭＳ Ｐゴシック" charset="0"/>
            </a:endParaRPr>
          </a:p>
        </p:txBody>
      </p:sp>
      <p:sp>
        <p:nvSpPr>
          <p:cNvPr id="92162" name="Text Box 4"/>
          <p:cNvSpPr txBox="1">
            <a:spLocks noChangeArrowheads="1"/>
          </p:cNvSpPr>
          <p:nvPr/>
        </p:nvSpPr>
        <p:spPr bwMode="auto">
          <a:xfrm>
            <a:off x="1371600" y="609600"/>
            <a:ext cx="6705600" cy="612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defTabSz="914400" eaLnBrk="0" fontAlgn="base" hangingPunct="0">
              <a:spcBef>
                <a:spcPct val="0"/>
              </a:spcBef>
              <a:spcAft>
                <a:spcPct val="0"/>
              </a:spcAft>
            </a:pPr>
            <a:r>
              <a:rPr lang="en-GB" sz="2800" dirty="0">
                <a:solidFill>
                  <a:srgbClr val="FFFFFF"/>
                </a:solidFill>
                <a:latin typeface="Comic Sans MS" charset="0"/>
                <a:cs typeface="Comic Sans MS" charset="0"/>
              </a:rPr>
              <a:t>The climate of the Earth is always changing. In the past it has altered as a result of natural causes. Nowadays, however, the term climate change is generally used when referring to changes in our climate which have been identified since the early part of the </a:t>
            </a:r>
            <a:r>
              <a:rPr lang="en-GB" sz="2800" dirty="0" smtClean="0">
                <a:solidFill>
                  <a:srgbClr val="FFFFFF"/>
                </a:solidFill>
                <a:latin typeface="Comic Sans MS" charset="0"/>
                <a:cs typeface="Comic Sans MS" charset="0"/>
              </a:rPr>
              <a:t>1900s</a:t>
            </a:r>
            <a:r>
              <a:rPr lang="en-GB" sz="2800" dirty="0">
                <a:solidFill>
                  <a:srgbClr val="FFFFFF"/>
                </a:solidFill>
                <a:latin typeface="Comic Sans MS" charset="0"/>
                <a:cs typeface="Comic Sans MS" charset="0"/>
              </a:rPr>
              <a:t> . The changes we've seen over recent years and those which are predicted over the next 80 years are thought to be mainly as a result of human behaviour rather than due to natural changes in the atmosphere. </a:t>
            </a:r>
          </a:p>
          <a:p>
            <a:pPr defTabSz="914400" eaLnBrk="0" fontAlgn="base" hangingPunct="0">
              <a:spcBef>
                <a:spcPct val="0"/>
              </a:spcBef>
              <a:spcAft>
                <a:spcPct val="0"/>
              </a:spcAft>
            </a:pPr>
            <a:r>
              <a:rPr lang="en-GB" sz="2800" dirty="0">
                <a:solidFill>
                  <a:srgbClr val="FFFFFF"/>
                </a:solidFill>
                <a:latin typeface="Comic Sans MS" charset="0"/>
                <a:cs typeface="Comic Sans MS" charset="0"/>
              </a:rPr>
              <a:t> </a:t>
            </a:r>
            <a:endParaRPr lang="en-GB" sz="2800" dirty="0">
              <a:solidFill>
                <a:srgbClr val="FFFFFF"/>
              </a:solidFill>
              <a:latin typeface="Comic Sans MS" charset="0"/>
              <a:cs typeface="Times" charset="0"/>
            </a:endParaRPr>
          </a:p>
        </p:txBody>
      </p:sp>
    </p:spTree>
    <p:extLst>
      <p:ext uri="{BB962C8B-B14F-4D97-AF65-F5344CB8AC3E}">
        <p14:creationId xmlns:p14="http://schemas.microsoft.com/office/powerpoint/2010/main" val="249244673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3185" name="Rectangle 3"/>
          <p:cNvSpPr>
            <a:spLocks noChangeArrowheads="1"/>
          </p:cNvSpPr>
          <p:nvPr/>
        </p:nvSpPr>
        <p:spPr bwMode="auto">
          <a:xfrm>
            <a:off x="762000" y="609600"/>
            <a:ext cx="7772400" cy="5791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a:solidFill>
                <a:prstClr val="black"/>
              </a:solidFill>
              <a:latin typeface="Calibri" charset="0"/>
              <a:ea typeface="ＭＳ Ｐゴシック" charset="0"/>
              <a:cs typeface="ＭＳ Ｐゴシック" charset="0"/>
            </a:endParaRPr>
          </a:p>
        </p:txBody>
      </p:sp>
      <p:sp>
        <p:nvSpPr>
          <p:cNvPr id="93186" name="Text Box 4"/>
          <p:cNvSpPr txBox="1">
            <a:spLocks noChangeArrowheads="1"/>
          </p:cNvSpPr>
          <p:nvPr/>
        </p:nvSpPr>
        <p:spPr bwMode="auto">
          <a:xfrm>
            <a:off x="1371600" y="1219200"/>
            <a:ext cx="6705600" cy="5078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defTabSz="914400" eaLnBrk="0" fontAlgn="base" hangingPunct="0">
              <a:spcBef>
                <a:spcPct val="0"/>
              </a:spcBef>
              <a:spcAft>
                <a:spcPct val="0"/>
              </a:spcAft>
            </a:pPr>
            <a:r>
              <a:rPr lang="en-US" sz="3600">
                <a:solidFill>
                  <a:srgbClr val="FFFFFF"/>
                </a:solidFill>
                <a:latin typeface="Comic Sans MS" charset="0"/>
                <a:cs typeface="Comic Sans MS" charset="0"/>
              </a:rPr>
              <a:t>The best treatment for mouth ulcers. Gargle with salt water. You should find that it works a treat. Salt is cheap and easy to get hold of and we all have it at home, so no need to splash out and spend lots of money on expensive mouth ulcer creams.</a:t>
            </a:r>
            <a:r>
              <a:rPr lang="en-GB" sz="3600">
                <a:solidFill>
                  <a:srgbClr val="FFFFFF"/>
                </a:solidFill>
                <a:latin typeface="Comic Sans MS" charset="0"/>
                <a:cs typeface="Comic Sans MS" charset="0"/>
              </a:rPr>
              <a:t> </a:t>
            </a:r>
            <a:endParaRPr lang="en-GB" sz="3600">
              <a:solidFill>
                <a:srgbClr val="FFFFFF"/>
              </a:solidFill>
              <a:latin typeface="Comic Sans MS" charset="0"/>
              <a:cs typeface="Times" charset="0"/>
            </a:endParaRPr>
          </a:p>
        </p:txBody>
      </p:sp>
    </p:spTree>
    <p:extLst>
      <p:ext uri="{BB962C8B-B14F-4D97-AF65-F5344CB8AC3E}">
        <p14:creationId xmlns:p14="http://schemas.microsoft.com/office/powerpoint/2010/main" val="140156714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4209" name="Rectangle 3"/>
          <p:cNvSpPr>
            <a:spLocks noChangeArrowheads="1"/>
          </p:cNvSpPr>
          <p:nvPr/>
        </p:nvSpPr>
        <p:spPr bwMode="auto">
          <a:xfrm>
            <a:off x="762000" y="609600"/>
            <a:ext cx="7772400" cy="5791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a:solidFill>
                <a:prstClr val="black"/>
              </a:solidFill>
              <a:latin typeface="Calibri" charset="0"/>
              <a:ea typeface="ＭＳ Ｐゴシック" charset="0"/>
              <a:cs typeface="ＭＳ Ｐゴシック" charset="0"/>
            </a:endParaRPr>
          </a:p>
        </p:txBody>
      </p:sp>
      <p:sp>
        <p:nvSpPr>
          <p:cNvPr id="94210" name="Text Box 4"/>
          <p:cNvSpPr txBox="1">
            <a:spLocks noChangeArrowheads="1"/>
          </p:cNvSpPr>
          <p:nvPr/>
        </p:nvSpPr>
        <p:spPr bwMode="auto">
          <a:xfrm>
            <a:off x="1295400" y="706438"/>
            <a:ext cx="6705600" cy="5694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defTabSz="914400" eaLnBrk="0" fontAlgn="base" hangingPunct="0">
              <a:spcBef>
                <a:spcPct val="0"/>
              </a:spcBef>
              <a:spcAft>
                <a:spcPct val="0"/>
              </a:spcAft>
            </a:pPr>
            <a:endParaRPr lang="en-GB" sz="2800">
              <a:solidFill>
                <a:srgbClr val="FFFFFF"/>
              </a:solidFill>
              <a:latin typeface="Comic Sans MS" charset="0"/>
              <a:cs typeface="Times" charset="0"/>
            </a:endParaRPr>
          </a:p>
          <a:p>
            <a:pPr defTabSz="914400" eaLnBrk="0" fontAlgn="base" hangingPunct="0">
              <a:spcBef>
                <a:spcPct val="0"/>
              </a:spcBef>
              <a:spcAft>
                <a:spcPct val="0"/>
              </a:spcAft>
            </a:pPr>
            <a:r>
              <a:rPr lang="en-GB" sz="2800" b="1">
                <a:solidFill>
                  <a:srgbClr val="FFFFFF"/>
                </a:solidFill>
                <a:latin typeface="Comic Sans MS" charset="0"/>
                <a:cs typeface="Times" charset="0"/>
              </a:rPr>
              <a:t>Urquhart castle is probably one of the most picturesquely situated castles in the Scottish Highlands. Located 16 miles south-west of Inverness, the castle, one of the largest in Scotland, overlooks much of Loch Ness. Visitors come to stroll through the ruins of the 13th-century castle because Urquhart has earned the reputation of being one of the best spots for sighting Loch Ness’s most famous inhabitant.</a:t>
            </a:r>
          </a:p>
        </p:txBody>
      </p:sp>
    </p:spTree>
    <p:extLst>
      <p:ext uri="{BB962C8B-B14F-4D97-AF65-F5344CB8AC3E}">
        <p14:creationId xmlns:p14="http://schemas.microsoft.com/office/powerpoint/2010/main" val="422927486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5233" name="Rectangle 3"/>
          <p:cNvSpPr>
            <a:spLocks noChangeArrowheads="1"/>
          </p:cNvSpPr>
          <p:nvPr/>
        </p:nvSpPr>
        <p:spPr bwMode="auto">
          <a:xfrm>
            <a:off x="762000" y="609600"/>
            <a:ext cx="7772400" cy="5791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a:solidFill>
                <a:prstClr val="black"/>
              </a:solidFill>
              <a:latin typeface="Calibri" charset="0"/>
              <a:ea typeface="ＭＳ Ｐゴシック" charset="0"/>
              <a:cs typeface="ＭＳ Ｐゴシック" charset="0"/>
            </a:endParaRPr>
          </a:p>
        </p:txBody>
      </p:sp>
      <p:sp>
        <p:nvSpPr>
          <p:cNvPr id="95234" name="Text Box 4"/>
          <p:cNvSpPr txBox="1">
            <a:spLocks noChangeArrowheads="1"/>
          </p:cNvSpPr>
          <p:nvPr/>
        </p:nvSpPr>
        <p:spPr bwMode="auto">
          <a:xfrm>
            <a:off x="1600200" y="2971800"/>
            <a:ext cx="67056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defTabSz="914400" eaLnBrk="0" fontAlgn="base" hangingPunct="0">
              <a:spcBef>
                <a:spcPct val="0"/>
              </a:spcBef>
              <a:spcAft>
                <a:spcPct val="0"/>
              </a:spcAft>
            </a:pPr>
            <a:r>
              <a:rPr lang="en-GB" sz="3600">
                <a:solidFill>
                  <a:srgbClr val="FFFFFF"/>
                </a:solidFill>
                <a:latin typeface="Comic Sans MS" charset="0"/>
                <a:cs typeface="Comic Sans MS" charset="0"/>
              </a:rPr>
              <a:t>Lexical v Grammatical Words</a:t>
            </a:r>
            <a:endParaRPr lang="en-GB" sz="3600">
              <a:solidFill>
                <a:srgbClr val="FFFFFF"/>
              </a:solidFill>
              <a:latin typeface="Comic Sans MS" charset="0"/>
              <a:cs typeface="Times" charset="0"/>
            </a:endParaRPr>
          </a:p>
        </p:txBody>
      </p:sp>
    </p:spTree>
    <p:extLst>
      <p:ext uri="{BB962C8B-B14F-4D97-AF65-F5344CB8AC3E}">
        <p14:creationId xmlns:p14="http://schemas.microsoft.com/office/powerpoint/2010/main" val="222770376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6257" name="Rectangle 3"/>
          <p:cNvSpPr>
            <a:spLocks noChangeArrowheads="1"/>
          </p:cNvSpPr>
          <p:nvPr/>
        </p:nvSpPr>
        <p:spPr bwMode="auto">
          <a:xfrm>
            <a:off x="762000" y="609600"/>
            <a:ext cx="7772400" cy="5791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a:solidFill>
                <a:prstClr val="black"/>
              </a:solidFill>
              <a:latin typeface="Calibri" charset="0"/>
              <a:ea typeface="ＭＳ Ｐゴシック" charset="0"/>
              <a:cs typeface="ＭＳ Ｐゴシック" charset="0"/>
            </a:endParaRPr>
          </a:p>
        </p:txBody>
      </p:sp>
      <p:sp>
        <p:nvSpPr>
          <p:cNvPr id="96258" name="Text Box 4"/>
          <p:cNvSpPr txBox="1">
            <a:spLocks noChangeArrowheads="1"/>
          </p:cNvSpPr>
          <p:nvPr/>
        </p:nvSpPr>
        <p:spPr bwMode="auto">
          <a:xfrm>
            <a:off x="1295400" y="706438"/>
            <a:ext cx="6705600" cy="5694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defTabSz="914400" eaLnBrk="0" fontAlgn="base" hangingPunct="0">
              <a:spcBef>
                <a:spcPct val="0"/>
              </a:spcBef>
              <a:spcAft>
                <a:spcPct val="0"/>
              </a:spcAft>
            </a:pPr>
            <a:endParaRPr lang="en-GB" sz="2800">
              <a:solidFill>
                <a:srgbClr val="FFFFFF"/>
              </a:solidFill>
              <a:latin typeface="Comic Sans MS" charset="0"/>
              <a:cs typeface="Times" charset="0"/>
            </a:endParaRPr>
          </a:p>
          <a:p>
            <a:pPr defTabSz="914400" eaLnBrk="0" fontAlgn="base" hangingPunct="0">
              <a:spcBef>
                <a:spcPct val="0"/>
              </a:spcBef>
              <a:spcAft>
                <a:spcPct val="0"/>
              </a:spcAft>
            </a:pPr>
            <a:r>
              <a:rPr lang="en-GB" sz="2800" b="1">
                <a:solidFill>
                  <a:srgbClr val="FFFFFF"/>
                </a:solidFill>
                <a:latin typeface="Comic Sans MS" charset="0"/>
                <a:cs typeface="Times" charset="0"/>
              </a:rPr>
              <a:t>Urquhart castle is probably one of the most picturesquely situated castles in the Scottish Highlands. Located 16 miles south-west of Inverness, the castle, one of the largest in Scotland, overlooks much of Loch Ness. Visitors come to stroll through the ruins of the 13th-century castle because Urquhart has earned the reputation of being one of the best spots for sighting Loch Ness’s most famous inhabitant.</a:t>
            </a:r>
          </a:p>
        </p:txBody>
      </p:sp>
      <p:sp>
        <p:nvSpPr>
          <p:cNvPr id="4" name="Rectangle 3"/>
          <p:cNvSpPr/>
          <p:nvPr/>
        </p:nvSpPr>
        <p:spPr>
          <a:xfrm>
            <a:off x="1295400" y="779463"/>
            <a:ext cx="2895600" cy="879475"/>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914400" eaLnBrk="0" fontAlgn="base" hangingPunct="0">
              <a:spcBef>
                <a:spcPct val="0"/>
              </a:spcBef>
              <a:spcAft>
                <a:spcPct val="0"/>
              </a:spcAft>
              <a:defRPr/>
            </a:pPr>
            <a:endParaRPr lang="en-US">
              <a:solidFill>
                <a:prstClr val="white"/>
              </a:solidFill>
              <a:latin typeface="Calibri"/>
            </a:endParaRPr>
          </a:p>
        </p:txBody>
      </p:sp>
      <p:sp>
        <p:nvSpPr>
          <p:cNvPr id="5" name="Rectangle 4"/>
          <p:cNvSpPr/>
          <p:nvPr/>
        </p:nvSpPr>
        <p:spPr>
          <a:xfrm>
            <a:off x="4572000" y="779463"/>
            <a:ext cx="2362200" cy="879475"/>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914400" eaLnBrk="0" fontAlgn="base" hangingPunct="0">
              <a:spcBef>
                <a:spcPct val="0"/>
              </a:spcBef>
              <a:spcAft>
                <a:spcPct val="0"/>
              </a:spcAft>
              <a:defRPr/>
            </a:pPr>
            <a:endParaRPr lang="en-US">
              <a:solidFill>
                <a:prstClr val="white"/>
              </a:solidFill>
              <a:latin typeface="Calibri"/>
            </a:endParaRPr>
          </a:p>
        </p:txBody>
      </p:sp>
      <p:sp>
        <p:nvSpPr>
          <p:cNvPr id="6" name="Rectangle 5"/>
          <p:cNvSpPr/>
          <p:nvPr/>
        </p:nvSpPr>
        <p:spPr>
          <a:xfrm>
            <a:off x="1981200" y="1658938"/>
            <a:ext cx="4953000" cy="474662"/>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914400" eaLnBrk="0" fontAlgn="base" hangingPunct="0">
              <a:spcBef>
                <a:spcPct val="0"/>
              </a:spcBef>
              <a:spcAft>
                <a:spcPct val="0"/>
              </a:spcAft>
              <a:defRPr/>
            </a:pPr>
            <a:endParaRPr lang="en-US">
              <a:solidFill>
                <a:prstClr val="white"/>
              </a:solidFill>
              <a:latin typeface="Calibri"/>
            </a:endParaRPr>
          </a:p>
        </p:txBody>
      </p:sp>
      <p:sp>
        <p:nvSpPr>
          <p:cNvPr id="7" name="Rectangle 6"/>
          <p:cNvSpPr/>
          <p:nvPr/>
        </p:nvSpPr>
        <p:spPr>
          <a:xfrm>
            <a:off x="1295400" y="2514600"/>
            <a:ext cx="5181600" cy="474663"/>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914400" eaLnBrk="0" fontAlgn="base" hangingPunct="0">
              <a:spcBef>
                <a:spcPct val="0"/>
              </a:spcBef>
              <a:spcAft>
                <a:spcPct val="0"/>
              </a:spcAft>
              <a:defRPr/>
            </a:pPr>
            <a:endParaRPr lang="en-US">
              <a:solidFill>
                <a:prstClr val="white"/>
              </a:solidFill>
              <a:latin typeface="Calibri"/>
            </a:endParaRPr>
          </a:p>
        </p:txBody>
      </p:sp>
      <p:sp>
        <p:nvSpPr>
          <p:cNvPr id="8" name="Rectangle 7"/>
          <p:cNvSpPr/>
          <p:nvPr/>
        </p:nvSpPr>
        <p:spPr>
          <a:xfrm>
            <a:off x="3886200" y="2133600"/>
            <a:ext cx="5181600" cy="3810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914400" eaLnBrk="0" fontAlgn="base" hangingPunct="0">
              <a:spcBef>
                <a:spcPct val="0"/>
              </a:spcBef>
              <a:spcAft>
                <a:spcPct val="0"/>
              </a:spcAft>
              <a:defRPr/>
            </a:pPr>
            <a:endParaRPr lang="en-US">
              <a:solidFill>
                <a:prstClr val="white"/>
              </a:solidFill>
              <a:latin typeface="Calibri"/>
            </a:endParaRPr>
          </a:p>
        </p:txBody>
      </p:sp>
      <p:sp>
        <p:nvSpPr>
          <p:cNvPr id="9" name="Rectangle 8"/>
          <p:cNvSpPr/>
          <p:nvPr/>
        </p:nvSpPr>
        <p:spPr>
          <a:xfrm>
            <a:off x="762000" y="2133600"/>
            <a:ext cx="1905000" cy="557213"/>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914400" eaLnBrk="0" fontAlgn="base" hangingPunct="0">
              <a:spcBef>
                <a:spcPct val="0"/>
              </a:spcBef>
              <a:spcAft>
                <a:spcPct val="0"/>
              </a:spcAft>
              <a:defRPr/>
            </a:pPr>
            <a:endParaRPr lang="en-US">
              <a:solidFill>
                <a:prstClr val="white"/>
              </a:solidFill>
              <a:latin typeface="Calibri"/>
            </a:endParaRPr>
          </a:p>
        </p:txBody>
      </p:sp>
      <p:sp>
        <p:nvSpPr>
          <p:cNvPr id="10" name="Rectangle 9"/>
          <p:cNvSpPr/>
          <p:nvPr/>
        </p:nvSpPr>
        <p:spPr>
          <a:xfrm>
            <a:off x="1295400" y="3276600"/>
            <a:ext cx="1371600" cy="474663"/>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914400" eaLnBrk="0" fontAlgn="base" hangingPunct="0">
              <a:spcBef>
                <a:spcPct val="0"/>
              </a:spcBef>
              <a:spcAft>
                <a:spcPct val="0"/>
              </a:spcAft>
              <a:defRPr/>
            </a:pPr>
            <a:endParaRPr lang="en-US">
              <a:solidFill>
                <a:prstClr val="white"/>
              </a:solidFill>
              <a:latin typeface="Calibri"/>
            </a:endParaRPr>
          </a:p>
        </p:txBody>
      </p:sp>
      <p:sp>
        <p:nvSpPr>
          <p:cNvPr id="11" name="Rectangle 10"/>
          <p:cNvSpPr/>
          <p:nvPr/>
        </p:nvSpPr>
        <p:spPr>
          <a:xfrm>
            <a:off x="762000" y="2801938"/>
            <a:ext cx="2590800" cy="474662"/>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914400" eaLnBrk="0" fontAlgn="base" hangingPunct="0">
              <a:spcBef>
                <a:spcPct val="0"/>
              </a:spcBef>
              <a:spcAft>
                <a:spcPct val="0"/>
              </a:spcAft>
              <a:defRPr/>
            </a:pPr>
            <a:endParaRPr lang="en-US">
              <a:solidFill>
                <a:prstClr val="white"/>
              </a:solidFill>
              <a:latin typeface="Calibri"/>
            </a:endParaRPr>
          </a:p>
        </p:txBody>
      </p:sp>
      <p:sp>
        <p:nvSpPr>
          <p:cNvPr id="12" name="Rectangle 11"/>
          <p:cNvSpPr/>
          <p:nvPr/>
        </p:nvSpPr>
        <p:spPr>
          <a:xfrm>
            <a:off x="3924300" y="2801938"/>
            <a:ext cx="1295400" cy="474662"/>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914400" eaLnBrk="0" fontAlgn="base" hangingPunct="0">
              <a:spcBef>
                <a:spcPct val="0"/>
              </a:spcBef>
              <a:spcAft>
                <a:spcPct val="0"/>
              </a:spcAft>
              <a:defRPr/>
            </a:pPr>
            <a:endParaRPr lang="en-US">
              <a:solidFill>
                <a:prstClr val="white"/>
              </a:solidFill>
              <a:latin typeface="Calibri"/>
            </a:endParaRPr>
          </a:p>
        </p:txBody>
      </p:sp>
      <p:sp>
        <p:nvSpPr>
          <p:cNvPr id="13" name="Rectangle 12"/>
          <p:cNvSpPr/>
          <p:nvPr/>
        </p:nvSpPr>
        <p:spPr>
          <a:xfrm>
            <a:off x="1752600" y="3751263"/>
            <a:ext cx="4572000" cy="474662"/>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914400" eaLnBrk="0" fontAlgn="base" hangingPunct="0">
              <a:spcBef>
                <a:spcPct val="0"/>
              </a:spcBef>
              <a:spcAft>
                <a:spcPct val="0"/>
              </a:spcAft>
              <a:defRPr/>
            </a:pPr>
            <a:endParaRPr lang="en-US">
              <a:solidFill>
                <a:prstClr val="white"/>
              </a:solidFill>
              <a:latin typeface="Calibri"/>
            </a:endParaRPr>
          </a:p>
        </p:txBody>
      </p:sp>
      <p:sp>
        <p:nvSpPr>
          <p:cNvPr id="14" name="Rectangle 13"/>
          <p:cNvSpPr/>
          <p:nvPr/>
        </p:nvSpPr>
        <p:spPr>
          <a:xfrm>
            <a:off x="1295400" y="4225925"/>
            <a:ext cx="6477000" cy="1260475"/>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914400" eaLnBrk="0" fontAlgn="base" hangingPunct="0">
              <a:spcBef>
                <a:spcPct val="0"/>
              </a:spcBef>
              <a:spcAft>
                <a:spcPct val="0"/>
              </a:spcAft>
              <a:defRPr/>
            </a:pPr>
            <a:endParaRPr lang="en-US">
              <a:solidFill>
                <a:prstClr val="white"/>
              </a:solidFill>
              <a:latin typeface="Calibri"/>
            </a:endParaRPr>
          </a:p>
        </p:txBody>
      </p:sp>
      <p:sp>
        <p:nvSpPr>
          <p:cNvPr id="15" name="Rectangle 14"/>
          <p:cNvSpPr/>
          <p:nvPr/>
        </p:nvSpPr>
        <p:spPr>
          <a:xfrm>
            <a:off x="6934200" y="3751263"/>
            <a:ext cx="1371600" cy="474662"/>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914400" eaLnBrk="0" fontAlgn="base" hangingPunct="0">
              <a:spcBef>
                <a:spcPct val="0"/>
              </a:spcBef>
              <a:spcAft>
                <a:spcPct val="0"/>
              </a:spcAft>
              <a:defRPr/>
            </a:pPr>
            <a:endParaRPr lang="en-US">
              <a:solidFill>
                <a:prstClr val="white"/>
              </a:solidFill>
              <a:latin typeface="Calibri"/>
            </a:endParaRPr>
          </a:p>
        </p:txBody>
      </p:sp>
      <p:sp>
        <p:nvSpPr>
          <p:cNvPr id="17" name="Rectangle 16"/>
          <p:cNvSpPr/>
          <p:nvPr/>
        </p:nvSpPr>
        <p:spPr>
          <a:xfrm>
            <a:off x="5219700" y="2989263"/>
            <a:ext cx="876300" cy="474662"/>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914400" eaLnBrk="0" fontAlgn="base" hangingPunct="0">
              <a:spcBef>
                <a:spcPct val="0"/>
              </a:spcBef>
              <a:spcAft>
                <a:spcPct val="0"/>
              </a:spcAft>
              <a:defRPr/>
            </a:pPr>
            <a:endParaRPr lang="en-US">
              <a:solidFill>
                <a:prstClr val="white"/>
              </a:solidFill>
              <a:latin typeface="Calibri"/>
            </a:endParaRPr>
          </a:p>
        </p:txBody>
      </p:sp>
      <p:sp>
        <p:nvSpPr>
          <p:cNvPr id="18" name="Rectangle 17"/>
          <p:cNvSpPr/>
          <p:nvPr/>
        </p:nvSpPr>
        <p:spPr>
          <a:xfrm>
            <a:off x="3048000" y="3276600"/>
            <a:ext cx="4724400" cy="474663"/>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914400" eaLnBrk="0" fontAlgn="base" hangingPunct="0">
              <a:spcBef>
                <a:spcPct val="0"/>
              </a:spcBef>
              <a:spcAft>
                <a:spcPct val="0"/>
              </a:spcAft>
              <a:defRPr/>
            </a:pPr>
            <a:endParaRPr lang="en-US">
              <a:solidFill>
                <a:prstClr val="white"/>
              </a:solidFill>
              <a:latin typeface="Calibri"/>
            </a:endParaRPr>
          </a:p>
        </p:txBody>
      </p:sp>
      <p:sp>
        <p:nvSpPr>
          <p:cNvPr id="19" name="Rectangle 18"/>
          <p:cNvSpPr/>
          <p:nvPr/>
        </p:nvSpPr>
        <p:spPr>
          <a:xfrm>
            <a:off x="2514600" y="5486400"/>
            <a:ext cx="5257800" cy="474663"/>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914400" eaLnBrk="0" fontAlgn="base" hangingPunct="0">
              <a:spcBef>
                <a:spcPct val="0"/>
              </a:spcBef>
              <a:spcAft>
                <a:spcPct val="0"/>
              </a:spcAft>
              <a:defRPr/>
            </a:pPr>
            <a:endParaRPr lang="en-US">
              <a:solidFill>
                <a:prstClr val="white"/>
              </a:solidFill>
              <a:latin typeface="Calibri"/>
            </a:endParaRPr>
          </a:p>
        </p:txBody>
      </p:sp>
      <p:sp>
        <p:nvSpPr>
          <p:cNvPr id="20" name="Rectangle 19"/>
          <p:cNvSpPr/>
          <p:nvPr/>
        </p:nvSpPr>
        <p:spPr>
          <a:xfrm>
            <a:off x="1295400" y="5926138"/>
            <a:ext cx="5638800" cy="474662"/>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914400" eaLnBrk="0" fontAlgn="base" hangingPunct="0">
              <a:spcBef>
                <a:spcPct val="0"/>
              </a:spcBef>
              <a:spcAft>
                <a:spcPct val="0"/>
              </a:spcAft>
              <a:defRPr/>
            </a:pPr>
            <a:endParaRPr lang="en-US">
              <a:solidFill>
                <a:prstClr val="white"/>
              </a:solidFill>
              <a:latin typeface="Calibri"/>
            </a:endParaRPr>
          </a:p>
        </p:txBody>
      </p:sp>
    </p:spTree>
    <p:extLst>
      <p:ext uri="{BB962C8B-B14F-4D97-AF65-F5344CB8AC3E}">
        <p14:creationId xmlns:p14="http://schemas.microsoft.com/office/powerpoint/2010/main" val="362223063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7281" name="Rectangle 3"/>
          <p:cNvSpPr>
            <a:spLocks noChangeArrowheads="1"/>
          </p:cNvSpPr>
          <p:nvPr/>
        </p:nvSpPr>
        <p:spPr bwMode="auto">
          <a:xfrm>
            <a:off x="762000" y="609600"/>
            <a:ext cx="7772400" cy="5791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a:solidFill>
                <a:prstClr val="black"/>
              </a:solidFill>
              <a:latin typeface="Calibri" charset="0"/>
              <a:ea typeface="ＭＳ Ｐゴシック" charset="0"/>
              <a:cs typeface="ＭＳ Ｐゴシック" charset="0"/>
            </a:endParaRPr>
          </a:p>
        </p:txBody>
      </p:sp>
      <p:sp>
        <p:nvSpPr>
          <p:cNvPr id="97282" name="Text Box 4"/>
          <p:cNvSpPr txBox="1">
            <a:spLocks noChangeArrowheads="1"/>
          </p:cNvSpPr>
          <p:nvPr/>
        </p:nvSpPr>
        <p:spPr bwMode="auto">
          <a:xfrm>
            <a:off x="1295400" y="706438"/>
            <a:ext cx="6705600" cy="5694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defTabSz="914400" eaLnBrk="0" fontAlgn="base" hangingPunct="0">
              <a:spcBef>
                <a:spcPct val="0"/>
              </a:spcBef>
              <a:spcAft>
                <a:spcPct val="0"/>
              </a:spcAft>
            </a:pPr>
            <a:endParaRPr lang="en-GB" sz="2800">
              <a:solidFill>
                <a:srgbClr val="FFFFFF"/>
              </a:solidFill>
              <a:latin typeface="Comic Sans MS" charset="0"/>
              <a:cs typeface="Times" charset="0"/>
            </a:endParaRPr>
          </a:p>
          <a:p>
            <a:pPr defTabSz="914400" eaLnBrk="0" fontAlgn="base" hangingPunct="0">
              <a:spcBef>
                <a:spcPct val="0"/>
              </a:spcBef>
              <a:spcAft>
                <a:spcPct val="0"/>
              </a:spcAft>
            </a:pPr>
            <a:r>
              <a:rPr lang="en-GB" sz="2800" b="1">
                <a:solidFill>
                  <a:srgbClr val="FFFFFF"/>
                </a:solidFill>
                <a:latin typeface="Comic Sans MS" charset="0"/>
                <a:cs typeface="Times" charset="0"/>
              </a:rPr>
              <a:t>Urquhart castle is probably one of the most picturesquely situated castles in the Scottish Highlands. Located 16 miles south-west of Inverness, the castle, one of the largest in Scotland, overlooks much of Loch Ness. Visitors come to stroll through the ruins of the 13th-century castle because Urquhart has earned the reputation of being one of the best spots for sighting Loch Ness’s most famous inhabitant.</a:t>
            </a:r>
          </a:p>
        </p:txBody>
      </p:sp>
      <p:sp>
        <p:nvSpPr>
          <p:cNvPr id="4" name="Rectangle 3"/>
          <p:cNvSpPr/>
          <p:nvPr/>
        </p:nvSpPr>
        <p:spPr>
          <a:xfrm>
            <a:off x="1295400" y="779463"/>
            <a:ext cx="2895600" cy="879475"/>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914400" eaLnBrk="0" fontAlgn="base" hangingPunct="0">
              <a:spcBef>
                <a:spcPct val="0"/>
              </a:spcBef>
              <a:spcAft>
                <a:spcPct val="0"/>
              </a:spcAft>
              <a:defRPr/>
            </a:pPr>
            <a:endParaRPr lang="en-US">
              <a:solidFill>
                <a:prstClr val="white"/>
              </a:solidFill>
              <a:latin typeface="Calibri"/>
            </a:endParaRPr>
          </a:p>
        </p:txBody>
      </p:sp>
      <p:sp>
        <p:nvSpPr>
          <p:cNvPr id="5" name="Rectangle 4"/>
          <p:cNvSpPr/>
          <p:nvPr/>
        </p:nvSpPr>
        <p:spPr>
          <a:xfrm>
            <a:off x="4572000" y="779463"/>
            <a:ext cx="2362200" cy="879475"/>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914400" eaLnBrk="0" fontAlgn="base" hangingPunct="0">
              <a:spcBef>
                <a:spcPct val="0"/>
              </a:spcBef>
              <a:spcAft>
                <a:spcPct val="0"/>
              </a:spcAft>
              <a:defRPr/>
            </a:pPr>
            <a:endParaRPr lang="en-US">
              <a:solidFill>
                <a:prstClr val="white"/>
              </a:solidFill>
              <a:latin typeface="Calibri"/>
            </a:endParaRPr>
          </a:p>
        </p:txBody>
      </p:sp>
      <p:sp>
        <p:nvSpPr>
          <p:cNvPr id="6" name="Rectangle 5"/>
          <p:cNvSpPr/>
          <p:nvPr/>
        </p:nvSpPr>
        <p:spPr>
          <a:xfrm>
            <a:off x="1981200" y="1658938"/>
            <a:ext cx="4953000" cy="474662"/>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914400" eaLnBrk="0" fontAlgn="base" hangingPunct="0">
              <a:spcBef>
                <a:spcPct val="0"/>
              </a:spcBef>
              <a:spcAft>
                <a:spcPct val="0"/>
              </a:spcAft>
              <a:defRPr/>
            </a:pPr>
            <a:endParaRPr lang="en-US">
              <a:solidFill>
                <a:prstClr val="white"/>
              </a:solidFill>
              <a:latin typeface="Calibri"/>
            </a:endParaRPr>
          </a:p>
        </p:txBody>
      </p:sp>
      <p:sp>
        <p:nvSpPr>
          <p:cNvPr id="7" name="Rectangle 6"/>
          <p:cNvSpPr/>
          <p:nvPr/>
        </p:nvSpPr>
        <p:spPr>
          <a:xfrm>
            <a:off x="1295400" y="2514600"/>
            <a:ext cx="5181600" cy="474663"/>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914400" eaLnBrk="0" fontAlgn="base" hangingPunct="0">
              <a:spcBef>
                <a:spcPct val="0"/>
              </a:spcBef>
              <a:spcAft>
                <a:spcPct val="0"/>
              </a:spcAft>
              <a:defRPr/>
            </a:pPr>
            <a:endParaRPr lang="en-US">
              <a:solidFill>
                <a:prstClr val="white"/>
              </a:solidFill>
              <a:latin typeface="Calibri"/>
            </a:endParaRPr>
          </a:p>
        </p:txBody>
      </p:sp>
      <p:sp>
        <p:nvSpPr>
          <p:cNvPr id="8" name="Rectangle 7"/>
          <p:cNvSpPr/>
          <p:nvPr/>
        </p:nvSpPr>
        <p:spPr>
          <a:xfrm>
            <a:off x="3886200" y="2133600"/>
            <a:ext cx="5181600" cy="3810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914400" eaLnBrk="0" fontAlgn="base" hangingPunct="0">
              <a:spcBef>
                <a:spcPct val="0"/>
              </a:spcBef>
              <a:spcAft>
                <a:spcPct val="0"/>
              </a:spcAft>
              <a:defRPr/>
            </a:pPr>
            <a:endParaRPr lang="en-US">
              <a:solidFill>
                <a:prstClr val="white"/>
              </a:solidFill>
              <a:latin typeface="Calibri"/>
            </a:endParaRPr>
          </a:p>
        </p:txBody>
      </p:sp>
      <p:sp>
        <p:nvSpPr>
          <p:cNvPr id="9" name="Rectangle 8"/>
          <p:cNvSpPr/>
          <p:nvPr/>
        </p:nvSpPr>
        <p:spPr>
          <a:xfrm>
            <a:off x="762000" y="2133600"/>
            <a:ext cx="1905000" cy="557213"/>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914400" eaLnBrk="0" fontAlgn="base" hangingPunct="0">
              <a:spcBef>
                <a:spcPct val="0"/>
              </a:spcBef>
              <a:spcAft>
                <a:spcPct val="0"/>
              </a:spcAft>
              <a:defRPr/>
            </a:pPr>
            <a:endParaRPr lang="en-US">
              <a:solidFill>
                <a:prstClr val="white"/>
              </a:solidFill>
              <a:latin typeface="Calibri"/>
            </a:endParaRPr>
          </a:p>
        </p:txBody>
      </p:sp>
      <p:sp>
        <p:nvSpPr>
          <p:cNvPr id="10" name="Rectangle 9"/>
          <p:cNvSpPr/>
          <p:nvPr/>
        </p:nvSpPr>
        <p:spPr>
          <a:xfrm>
            <a:off x="1295400" y="3276600"/>
            <a:ext cx="1371600" cy="474663"/>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914400" eaLnBrk="0" fontAlgn="base" hangingPunct="0">
              <a:spcBef>
                <a:spcPct val="0"/>
              </a:spcBef>
              <a:spcAft>
                <a:spcPct val="0"/>
              </a:spcAft>
              <a:defRPr/>
            </a:pPr>
            <a:endParaRPr lang="en-US">
              <a:solidFill>
                <a:prstClr val="white"/>
              </a:solidFill>
              <a:latin typeface="Calibri"/>
            </a:endParaRPr>
          </a:p>
        </p:txBody>
      </p:sp>
      <p:sp>
        <p:nvSpPr>
          <p:cNvPr id="11" name="Rectangle 10"/>
          <p:cNvSpPr/>
          <p:nvPr/>
        </p:nvSpPr>
        <p:spPr>
          <a:xfrm>
            <a:off x="762000" y="2801938"/>
            <a:ext cx="2590800" cy="474662"/>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914400" eaLnBrk="0" fontAlgn="base" hangingPunct="0">
              <a:spcBef>
                <a:spcPct val="0"/>
              </a:spcBef>
              <a:spcAft>
                <a:spcPct val="0"/>
              </a:spcAft>
              <a:defRPr/>
            </a:pPr>
            <a:endParaRPr lang="en-US">
              <a:solidFill>
                <a:prstClr val="white"/>
              </a:solidFill>
              <a:latin typeface="Calibri"/>
            </a:endParaRPr>
          </a:p>
        </p:txBody>
      </p:sp>
      <p:sp>
        <p:nvSpPr>
          <p:cNvPr id="13" name="Rectangle 12"/>
          <p:cNvSpPr/>
          <p:nvPr/>
        </p:nvSpPr>
        <p:spPr>
          <a:xfrm>
            <a:off x="1752600" y="3751263"/>
            <a:ext cx="4572000" cy="474662"/>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914400" eaLnBrk="0" fontAlgn="base" hangingPunct="0">
              <a:spcBef>
                <a:spcPct val="0"/>
              </a:spcBef>
              <a:spcAft>
                <a:spcPct val="0"/>
              </a:spcAft>
              <a:defRPr/>
            </a:pPr>
            <a:endParaRPr lang="en-US">
              <a:solidFill>
                <a:prstClr val="white"/>
              </a:solidFill>
              <a:latin typeface="Calibri"/>
            </a:endParaRPr>
          </a:p>
        </p:txBody>
      </p:sp>
      <p:sp>
        <p:nvSpPr>
          <p:cNvPr id="14" name="Rectangle 13"/>
          <p:cNvSpPr/>
          <p:nvPr/>
        </p:nvSpPr>
        <p:spPr>
          <a:xfrm>
            <a:off x="1295400" y="4225925"/>
            <a:ext cx="6477000" cy="1260475"/>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914400" eaLnBrk="0" fontAlgn="base" hangingPunct="0">
              <a:spcBef>
                <a:spcPct val="0"/>
              </a:spcBef>
              <a:spcAft>
                <a:spcPct val="0"/>
              </a:spcAft>
              <a:defRPr/>
            </a:pPr>
            <a:endParaRPr lang="en-US">
              <a:solidFill>
                <a:prstClr val="white"/>
              </a:solidFill>
              <a:latin typeface="Calibri"/>
            </a:endParaRPr>
          </a:p>
        </p:txBody>
      </p:sp>
      <p:sp>
        <p:nvSpPr>
          <p:cNvPr id="15" name="Rectangle 14"/>
          <p:cNvSpPr/>
          <p:nvPr/>
        </p:nvSpPr>
        <p:spPr>
          <a:xfrm>
            <a:off x="6934200" y="3751263"/>
            <a:ext cx="1371600" cy="474662"/>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914400" eaLnBrk="0" fontAlgn="base" hangingPunct="0">
              <a:spcBef>
                <a:spcPct val="0"/>
              </a:spcBef>
              <a:spcAft>
                <a:spcPct val="0"/>
              </a:spcAft>
              <a:defRPr/>
            </a:pPr>
            <a:endParaRPr lang="en-US">
              <a:solidFill>
                <a:prstClr val="white"/>
              </a:solidFill>
              <a:latin typeface="Calibri"/>
            </a:endParaRPr>
          </a:p>
        </p:txBody>
      </p:sp>
      <p:sp>
        <p:nvSpPr>
          <p:cNvPr id="17" name="Rectangle 16"/>
          <p:cNvSpPr/>
          <p:nvPr/>
        </p:nvSpPr>
        <p:spPr>
          <a:xfrm>
            <a:off x="5219700" y="2989263"/>
            <a:ext cx="876300" cy="474662"/>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914400" eaLnBrk="0" fontAlgn="base" hangingPunct="0">
              <a:spcBef>
                <a:spcPct val="0"/>
              </a:spcBef>
              <a:spcAft>
                <a:spcPct val="0"/>
              </a:spcAft>
              <a:defRPr/>
            </a:pPr>
            <a:endParaRPr lang="en-US">
              <a:solidFill>
                <a:prstClr val="white"/>
              </a:solidFill>
              <a:latin typeface="Calibri"/>
            </a:endParaRPr>
          </a:p>
        </p:txBody>
      </p:sp>
      <p:sp>
        <p:nvSpPr>
          <p:cNvPr id="18" name="Rectangle 17"/>
          <p:cNvSpPr/>
          <p:nvPr/>
        </p:nvSpPr>
        <p:spPr>
          <a:xfrm>
            <a:off x="3048000" y="3276600"/>
            <a:ext cx="4724400" cy="474663"/>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914400" eaLnBrk="0" fontAlgn="base" hangingPunct="0">
              <a:spcBef>
                <a:spcPct val="0"/>
              </a:spcBef>
              <a:spcAft>
                <a:spcPct val="0"/>
              </a:spcAft>
              <a:defRPr/>
            </a:pPr>
            <a:endParaRPr lang="en-US">
              <a:solidFill>
                <a:prstClr val="white"/>
              </a:solidFill>
              <a:latin typeface="Calibri"/>
            </a:endParaRPr>
          </a:p>
        </p:txBody>
      </p:sp>
      <p:sp>
        <p:nvSpPr>
          <p:cNvPr id="19" name="Rectangle 18"/>
          <p:cNvSpPr/>
          <p:nvPr/>
        </p:nvSpPr>
        <p:spPr>
          <a:xfrm>
            <a:off x="2514600" y="5486400"/>
            <a:ext cx="5257800" cy="474663"/>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914400" eaLnBrk="0" fontAlgn="base" hangingPunct="0">
              <a:spcBef>
                <a:spcPct val="0"/>
              </a:spcBef>
              <a:spcAft>
                <a:spcPct val="0"/>
              </a:spcAft>
              <a:defRPr/>
            </a:pPr>
            <a:endParaRPr lang="en-US">
              <a:solidFill>
                <a:prstClr val="white"/>
              </a:solidFill>
              <a:latin typeface="Calibri"/>
            </a:endParaRPr>
          </a:p>
        </p:txBody>
      </p:sp>
      <p:sp>
        <p:nvSpPr>
          <p:cNvPr id="20" name="Rectangle 19"/>
          <p:cNvSpPr/>
          <p:nvPr/>
        </p:nvSpPr>
        <p:spPr>
          <a:xfrm>
            <a:off x="1295400" y="5926138"/>
            <a:ext cx="5638800" cy="474662"/>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914400" eaLnBrk="0" fontAlgn="base" hangingPunct="0">
              <a:spcBef>
                <a:spcPct val="0"/>
              </a:spcBef>
              <a:spcAft>
                <a:spcPct val="0"/>
              </a:spcAft>
              <a:defRPr/>
            </a:pPr>
            <a:endParaRPr lang="en-US">
              <a:solidFill>
                <a:prstClr val="white"/>
              </a:solidFill>
              <a:latin typeface="Calibri"/>
            </a:endParaRPr>
          </a:p>
        </p:txBody>
      </p:sp>
    </p:spTree>
    <p:extLst>
      <p:ext uri="{BB962C8B-B14F-4D97-AF65-F5344CB8AC3E}">
        <p14:creationId xmlns:p14="http://schemas.microsoft.com/office/powerpoint/2010/main" val="290858690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8305" name="Rectangle 3"/>
          <p:cNvSpPr>
            <a:spLocks noChangeArrowheads="1"/>
          </p:cNvSpPr>
          <p:nvPr/>
        </p:nvSpPr>
        <p:spPr bwMode="auto">
          <a:xfrm>
            <a:off x="762000" y="609600"/>
            <a:ext cx="7772400" cy="5791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a:solidFill>
                <a:prstClr val="black"/>
              </a:solidFill>
              <a:latin typeface="Calibri" charset="0"/>
              <a:ea typeface="ＭＳ Ｐゴシック" charset="0"/>
              <a:cs typeface="ＭＳ Ｐゴシック" charset="0"/>
            </a:endParaRPr>
          </a:p>
        </p:txBody>
      </p:sp>
      <p:sp>
        <p:nvSpPr>
          <p:cNvPr id="98306" name="Text Box 4"/>
          <p:cNvSpPr txBox="1">
            <a:spLocks noChangeArrowheads="1"/>
          </p:cNvSpPr>
          <p:nvPr/>
        </p:nvSpPr>
        <p:spPr bwMode="auto">
          <a:xfrm>
            <a:off x="1295400" y="706438"/>
            <a:ext cx="6705600" cy="5694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defTabSz="914400" eaLnBrk="0" fontAlgn="base" hangingPunct="0">
              <a:spcBef>
                <a:spcPct val="0"/>
              </a:spcBef>
              <a:spcAft>
                <a:spcPct val="0"/>
              </a:spcAft>
            </a:pPr>
            <a:endParaRPr lang="en-GB" sz="2800">
              <a:solidFill>
                <a:srgbClr val="FFFFFF"/>
              </a:solidFill>
              <a:latin typeface="Comic Sans MS" charset="0"/>
              <a:cs typeface="Times" charset="0"/>
            </a:endParaRPr>
          </a:p>
          <a:p>
            <a:pPr defTabSz="914400" eaLnBrk="0" fontAlgn="base" hangingPunct="0">
              <a:spcBef>
                <a:spcPct val="0"/>
              </a:spcBef>
              <a:spcAft>
                <a:spcPct val="0"/>
              </a:spcAft>
            </a:pPr>
            <a:r>
              <a:rPr lang="en-GB" sz="2800" b="1">
                <a:solidFill>
                  <a:srgbClr val="FFFFFF"/>
                </a:solidFill>
                <a:latin typeface="Comic Sans MS" charset="0"/>
                <a:cs typeface="Times" charset="0"/>
              </a:rPr>
              <a:t>Urquhart castle is probably one of the most picturesquely situated castles in the Scottish Highlands. Located 16 miles south-west of Inverness, the castle, one of the largest in Scotland, overlooks much of Loch Ness. Visitors come to stroll through the ruins of the 13th-century castle because Urquhart has earned the reputation of being one of the best spots for sighting Loch Ness’s most famous inhabitant.</a:t>
            </a:r>
          </a:p>
        </p:txBody>
      </p:sp>
      <p:sp>
        <p:nvSpPr>
          <p:cNvPr id="4" name="Rectangle 3"/>
          <p:cNvSpPr/>
          <p:nvPr/>
        </p:nvSpPr>
        <p:spPr>
          <a:xfrm>
            <a:off x="1295400" y="779463"/>
            <a:ext cx="2895600" cy="879475"/>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914400" eaLnBrk="0" fontAlgn="base" hangingPunct="0">
              <a:spcBef>
                <a:spcPct val="0"/>
              </a:spcBef>
              <a:spcAft>
                <a:spcPct val="0"/>
              </a:spcAft>
              <a:defRPr/>
            </a:pPr>
            <a:endParaRPr lang="en-US">
              <a:solidFill>
                <a:prstClr val="white"/>
              </a:solidFill>
              <a:latin typeface="Calibri"/>
            </a:endParaRPr>
          </a:p>
        </p:txBody>
      </p:sp>
      <p:sp>
        <p:nvSpPr>
          <p:cNvPr id="5" name="Rectangle 4"/>
          <p:cNvSpPr/>
          <p:nvPr/>
        </p:nvSpPr>
        <p:spPr>
          <a:xfrm>
            <a:off x="4572000" y="779463"/>
            <a:ext cx="2362200" cy="879475"/>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914400" eaLnBrk="0" fontAlgn="base" hangingPunct="0">
              <a:spcBef>
                <a:spcPct val="0"/>
              </a:spcBef>
              <a:spcAft>
                <a:spcPct val="0"/>
              </a:spcAft>
              <a:defRPr/>
            </a:pPr>
            <a:endParaRPr lang="en-US">
              <a:solidFill>
                <a:prstClr val="white"/>
              </a:solidFill>
              <a:latin typeface="Calibri"/>
            </a:endParaRPr>
          </a:p>
        </p:txBody>
      </p:sp>
      <p:sp>
        <p:nvSpPr>
          <p:cNvPr id="6" name="Rectangle 5"/>
          <p:cNvSpPr/>
          <p:nvPr/>
        </p:nvSpPr>
        <p:spPr>
          <a:xfrm>
            <a:off x="1981200" y="1658938"/>
            <a:ext cx="4953000" cy="474662"/>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914400" eaLnBrk="0" fontAlgn="base" hangingPunct="0">
              <a:spcBef>
                <a:spcPct val="0"/>
              </a:spcBef>
              <a:spcAft>
                <a:spcPct val="0"/>
              </a:spcAft>
              <a:defRPr/>
            </a:pPr>
            <a:endParaRPr lang="en-US">
              <a:solidFill>
                <a:prstClr val="white"/>
              </a:solidFill>
              <a:latin typeface="Calibri"/>
            </a:endParaRPr>
          </a:p>
        </p:txBody>
      </p:sp>
      <p:sp>
        <p:nvSpPr>
          <p:cNvPr id="7" name="Rectangle 6"/>
          <p:cNvSpPr/>
          <p:nvPr/>
        </p:nvSpPr>
        <p:spPr>
          <a:xfrm>
            <a:off x="1295400" y="2514600"/>
            <a:ext cx="5181600" cy="474663"/>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914400" eaLnBrk="0" fontAlgn="base" hangingPunct="0">
              <a:spcBef>
                <a:spcPct val="0"/>
              </a:spcBef>
              <a:spcAft>
                <a:spcPct val="0"/>
              </a:spcAft>
              <a:defRPr/>
            </a:pPr>
            <a:endParaRPr lang="en-US">
              <a:solidFill>
                <a:prstClr val="white"/>
              </a:solidFill>
              <a:latin typeface="Calibri"/>
            </a:endParaRPr>
          </a:p>
        </p:txBody>
      </p:sp>
      <p:sp>
        <p:nvSpPr>
          <p:cNvPr id="8" name="Rectangle 7"/>
          <p:cNvSpPr/>
          <p:nvPr/>
        </p:nvSpPr>
        <p:spPr>
          <a:xfrm>
            <a:off x="3886200" y="2133600"/>
            <a:ext cx="5181600" cy="3810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914400" eaLnBrk="0" fontAlgn="base" hangingPunct="0">
              <a:spcBef>
                <a:spcPct val="0"/>
              </a:spcBef>
              <a:spcAft>
                <a:spcPct val="0"/>
              </a:spcAft>
              <a:defRPr/>
            </a:pPr>
            <a:endParaRPr lang="en-US">
              <a:solidFill>
                <a:prstClr val="white"/>
              </a:solidFill>
              <a:latin typeface="Calibri"/>
            </a:endParaRPr>
          </a:p>
        </p:txBody>
      </p:sp>
      <p:sp>
        <p:nvSpPr>
          <p:cNvPr id="9" name="Rectangle 8"/>
          <p:cNvSpPr/>
          <p:nvPr/>
        </p:nvSpPr>
        <p:spPr>
          <a:xfrm>
            <a:off x="762000" y="2133600"/>
            <a:ext cx="1905000" cy="557213"/>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914400" eaLnBrk="0" fontAlgn="base" hangingPunct="0">
              <a:spcBef>
                <a:spcPct val="0"/>
              </a:spcBef>
              <a:spcAft>
                <a:spcPct val="0"/>
              </a:spcAft>
              <a:defRPr/>
            </a:pPr>
            <a:endParaRPr lang="en-US">
              <a:solidFill>
                <a:prstClr val="white"/>
              </a:solidFill>
              <a:latin typeface="Calibri"/>
            </a:endParaRPr>
          </a:p>
        </p:txBody>
      </p:sp>
      <p:sp>
        <p:nvSpPr>
          <p:cNvPr id="10" name="Rectangle 9"/>
          <p:cNvSpPr/>
          <p:nvPr/>
        </p:nvSpPr>
        <p:spPr>
          <a:xfrm>
            <a:off x="1295400" y="3276600"/>
            <a:ext cx="1371600" cy="474663"/>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914400" eaLnBrk="0" fontAlgn="base" hangingPunct="0">
              <a:spcBef>
                <a:spcPct val="0"/>
              </a:spcBef>
              <a:spcAft>
                <a:spcPct val="0"/>
              </a:spcAft>
              <a:defRPr/>
            </a:pPr>
            <a:endParaRPr lang="en-US">
              <a:solidFill>
                <a:prstClr val="white"/>
              </a:solidFill>
              <a:latin typeface="Calibri"/>
            </a:endParaRPr>
          </a:p>
        </p:txBody>
      </p:sp>
      <p:sp>
        <p:nvSpPr>
          <p:cNvPr id="11" name="Rectangle 10"/>
          <p:cNvSpPr/>
          <p:nvPr/>
        </p:nvSpPr>
        <p:spPr>
          <a:xfrm>
            <a:off x="762000" y="2801938"/>
            <a:ext cx="2590800" cy="474662"/>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914400" eaLnBrk="0" fontAlgn="base" hangingPunct="0">
              <a:spcBef>
                <a:spcPct val="0"/>
              </a:spcBef>
              <a:spcAft>
                <a:spcPct val="0"/>
              </a:spcAft>
              <a:defRPr/>
            </a:pPr>
            <a:endParaRPr lang="en-US">
              <a:solidFill>
                <a:prstClr val="white"/>
              </a:solidFill>
              <a:latin typeface="Calibri"/>
            </a:endParaRPr>
          </a:p>
        </p:txBody>
      </p:sp>
      <p:sp>
        <p:nvSpPr>
          <p:cNvPr id="13" name="Rectangle 12"/>
          <p:cNvSpPr/>
          <p:nvPr/>
        </p:nvSpPr>
        <p:spPr>
          <a:xfrm>
            <a:off x="1752600" y="3751263"/>
            <a:ext cx="4572000" cy="474662"/>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914400" eaLnBrk="0" fontAlgn="base" hangingPunct="0">
              <a:spcBef>
                <a:spcPct val="0"/>
              </a:spcBef>
              <a:spcAft>
                <a:spcPct val="0"/>
              </a:spcAft>
              <a:defRPr/>
            </a:pPr>
            <a:endParaRPr lang="en-US">
              <a:solidFill>
                <a:prstClr val="white"/>
              </a:solidFill>
              <a:latin typeface="Calibri"/>
            </a:endParaRPr>
          </a:p>
        </p:txBody>
      </p:sp>
      <p:sp>
        <p:nvSpPr>
          <p:cNvPr id="14" name="Rectangle 13"/>
          <p:cNvSpPr/>
          <p:nvPr/>
        </p:nvSpPr>
        <p:spPr>
          <a:xfrm>
            <a:off x="1295400" y="4225925"/>
            <a:ext cx="6477000" cy="1260475"/>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914400" eaLnBrk="0" fontAlgn="base" hangingPunct="0">
              <a:spcBef>
                <a:spcPct val="0"/>
              </a:spcBef>
              <a:spcAft>
                <a:spcPct val="0"/>
              </a:spcAft>
              <a:defRPr/>
            </a:pPr>
            <a:endParaRPr lang="en-US">
              <a:solidFill>
                <a:prstClr val="white"/>
              </a:solidFill>
              <a:latin typeface="Calibri"/>
            </a:endParaRPr>
          </a:p>
        </p:txBody>
      </p:sp>
      <p:sp>
        <p:nvSpPr>
          <p:cNvPr id="17" name="Rectangle 16"/>
          <p:cNvSpPr/>
          <p:nvPr/>
        </p:nvSpPr>
        <p:spPr>
          <a:xfrm>
            <a:off x="5219700" y="2989263"/>
            <a:ext cx="876300" cy="474662"/>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914400" eaLnBrk="0" fontAlgn="base" hangingPunct="0">
              <a:spcBef>
                <a:spcPct val="0"/>
              </a:spcBef>
              <a:spcAft>
                <a:spcPct val="0"/>
              </a:spcAft>
              <a:defRPr/>
            </a:pPr>
            <a:endParaRPr lang="en-US">
              <a:solidFill>
                <a:prstClr val="white"/>
              </a:solidFill>
              <a:latin typeface="Calibri"/>
            </a:endParaRPr>
          </a:p>
        </p:txBody>
      </p:sp>
      <p:sp>
        <p:nvSpPr>
          <p:cNvPr id="18" name="Rectangle 17"/>
          <p:cNvSpPr/>
          <p:nvPr/>
        </p:nvSpPr>
        <p:spPr>
          <a:xfrm>
            <a:off x="3048000" y="3276600"/>
            <a:ext cx="4724400" cy="474663"/>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914400" eaLnBrk="0" fontAlgn="base" hangingPunct="0">
              <a:spcBef>
                <a:spcPct val="0"/>
              </a:spcBef>
              <a:spcAft>
                <a:spcPct val="0"/>
              </a:spcAft>
              <a:defRPr/>
            </a:pPr>
            <a:endParaRPr lang="en-US">
              <a:solidFill>
                <a:prstClr val="white"/>
              </a:solidFill>
              <a:latin typeface="Calibri"/>
            </a:endParaRPr>
          </a:p>
        </p:txBody>
      </p:sp>
      <p:sp>
        <p:nvSpPr>
          <p:cNvPr id="19" name="Rectangle 18"/>
          <p:cNvSpPr/>
          <p:nvPr/>
        </p:nvSpPr>
        <p:spPr>
          <a:xfrm>
            <a:off x="2514600" y="5486400"/>
            <a:ext cx="5257800" cy="474663"/>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914400" eaLnBrk="0" fontAlgn="base" hangingPunct="0">
              <a:spcBef>
                <a:spcPct val="0"/>
              </a:spcBef>
              <a:spcAft>
                <a:spcPct val="0"/>
              </a:spcAft>
              <a:defRPr/>
            </a:pPr>
            <a:endParaRPr lang="en-US">
              <a:solidFill>
                <a:prstClr val="white"/>
              </a:solidFill>
              <a:latin typeface="Calibri"/>
            </a:endParaRPr>
          </a:p>
        </p:txBody>
      </p:sp>
      <p:sp>
        <p:nvSpPr>
          <p:cNvPr id="20" name="Rectangle 19"/>
          <p:cNvSpPr/>
          <p:nvPr/>
        </p:nvSpPr>
        <p:spPr>
          <a:xfrm>
            <a:off x="1295400" y="5926138"/>
            <a:ext cx="5867400" cy="474662"/>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914400" eaLnBrk="0" fontAlgn="base" hangingPunct="0">
              <a:spcBef>
                <a:spcPct val="0"/>
              </a:spcBef>
              <a:spcAft>
                <a:spcPct val="0"/>
              </a:spcAft>
              <a:defRPr/>
            </a:pPr>
            <a:endParaRPr lang="en-US">
              <a:solidFill>
                <a:prstClr val="white"/>
              </a:solidFill>
              <a:latin typeface="Calibri"/>
            </a:endParaRPr>
          </a:p>
        </p:txBody>
      </p:sp>
    </p:spTree>
    <p:extLst>
      <p:ext uri="{BB962C8B-B14F-4D97-AF65-F5344CB8AC3E}">
        <p14:creationId xmlns:p14="http://schemas.microsoft.com/office/powerpoint/2010/main" val="227854699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9329" name="Rectangle 3"/>
          <p:cNvSpPr>
            <a:spLocks noChangeArrowheads="1"/>
          </p:cNvSpPr>
          <p:nvPr/>
        </p:nvSpPr>
        <p:spPr bwMode="auto">
          <a:xfrm>
            <a:off x="762000" y="609600"/>
            <a:ext cx="7772400" cy="5791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a:solidFill>
                <a:prstClr val="black"/>
              </a:solidFill>
              <a:latin typeface="Calibri" charset="0"/>
              <a:ea typeface="ＭＳ Ｐゴシック" charset="0"/>
              <a:cs typeface="ＭＳ Ｐゴシック" charset="0"/>
            </a:endParaRPr>
          </a:p>
        </p:txBody>
      </p:sp>
      <p:sp>
        <p:nvSpPr>
          <p:cNvPr id="99330" name="Text Box 4"/>
          <p:cNvSpPr txBox="1">
            <a:spLocks noChangeArrowheads="1"/>
          </p:cNvSpPr>
          <p:nvPr/>
        </p:nvSpPr>
        <p:spPr bwMode="auto">
          <a:xfrm>
            <a:off x="1295400" y="706438"/>
            <a:ext cx="6705600" cy="5694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defTabSz="914400" eaLnBrk="0" fontAlgn="base" hangingPunct="0">
              <a:spcBef>
                <a:spcPct val="0"/>
              </a:spcBef>
              <a:spcAft>
                <a:spcPct val="0"/>
              </a:spcAft>
            </a:pPr>
            <a:endParaRPr lang="en-GB" sz="2800">
              <a:solidFill>
                <a:srgbClr val="FFFFFF"/>
              </a:solidFill>
              <a:latin typeface="Comic Sans MS" charset="0"/>
              <a:cs typeface="Times" charset="0"/>
            </a:endParaRPr>
          </a:p>
          <a:p>
            <a:pPr defTabSz="914400" eaLnBrk="0" fontAlgn="base" hangingPunct="0">
              <a:spcBef>
                <a:spcPct val="0"/>
              </a:spcBef>
              <a:spcAft>
                <a:spcPct val="0"/>
              </a:spcAft>
            </a:pPr>
            <a:r>
              <a:rPr lang="en-GB" sz="2800" b="1">
                <a:solidFill>
                  <a:srgbClr val="FFFFFF"/>
                </a:solidFill>
                <a:latin typeface="Comic Sans MS" charset="0"/>
                <a:cs typeface="Times" charset="0"/>
              </a:rPr>
              <a:t>Urquhart castle is probably one of the most picturesquely situated castles in the Scottish Highlands. Located 16 miles south-west of Inverness, the castle, one of the largest in Scotland, overlooks much of Loch Ness. Visitors come to stroll through the ruins of the 13th-century castle because Urquhart has earned the reputation of being one of the best spots for sighting Loch Ness’s most famous inhabitant.</a:t>
            </a:r>
          </a:p>
        </p:txBody>
      </p:sp>
      <p:sp>
        <p:nvSpPr>
          <p:cNvPr id="4" name="Rectangle 3"/>
          <p:cNvSpPr/>
          <p:nvPr/>
        </p:nvSpPr>
        <p:spPr>
          <a:xfrm>
            <a:off x="1295400" y="779463"/>
            <a:ext cx="2895600" cy="879475"/>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914400" eaLnBrk="0" fontAlgn="base" hangingPunct="0">
              <a:spcBef>
                <a:spcPct val="0"/>
              </a:spcBef>
              <a:spcAft>
                <a:spcPct val="0"/>
              </a:spcAft>
              <a:defRPr/>
            </a:pPr>
            <a:endParaRPr lang="en-US">
              <a:solidFill>
                <a:prstClr val="white"/>
              </a:solidFill>
              <a:latin typeface="Calibri"/>
            </a:endParaRPr>
          </a:p>
        </p:txBody>
      </p:sp>
      <p:sp>
        <p:nvSpPr>
          <p:cNvPr id="6" name="Rectangle 5"/>
          <p:cNvSpPr/>
          <p:nvPr/>
        </p:nvSpPr>
        <p:spPr>
          <a:xfrm>
            <a:off x="1981200" y="1658938"/>
            <a:ext cx="4953000" cy="474662"/>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914400" eaLnBrk="0" fontAlgn="base" hangingPunct="0">
              <a:spcBef>
                <a:spcPct val="0"/>
              </a:spcBef>
              <a:spcAft>
                <a:spcPct val="0"/>
              </a:spcAft>
              <a:defRPr/>
            </a:pPr>
            <a:endParaRPr lang="en-US">
              <a:solidFill>
                <a:prstClr val="white"/>
              </a:solidFill>
              <a:latin typeface="Calibri"/>
            </a:endParaRPr>
          </a:p>
        </p:txBody>
      </p:sp>
      <p:sp>
        <p:nvSpPr>
          <p:cNvPr id="7" name="Rectangle 6"/>
          <p:cNvSpPr/>
          <p:nvPr/>
        </p:nvSpPr>
        <p:spPr>
          <a:xfrm>
            <a:off x="1295400" y="2514600"/>
            <a:ext cx="5181600" cy="474663"/>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914400" eaLnBrk="0" fontAlgn="base" hangingPunct="0">
              <a:spcBef>
                <a:spcPct val="0"/>
              </a:spcBef>
              <a:spcAft>
                <a:spcPct val="0"/>
              </a:spcAft>
              <a:defRPr/>
            </a:pPr>
            <a:endParaRPr lang="en-US">
              <a:solidFill>
                <a:prstClr val="white"/>
              </a:solidFill>
              <a:latin typeface="Calibri"/>
            </a:endParaRPr>
          </a:p>
        </p:txBody>
      </p:sp>
      <p:sp>
        <p:nvSpPr>
          <p:cNvPr id="8" name="Rectangle 7"/>
          <p:cNvSpPr/>
          <p:nvPr/>
        </p:nvSpPr>
        <p:spPr>
          <a:xfrm>
            <a:off x="3886200" y="2133600"/>
            <a:ext cx="5181600" cy="3810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914400" eaLnBrk="0" fontAlgn="base" hangingPunct="0">
              <a:spcBef>
                <a:spcPct val="0"/>
              </a:spcBef>
              <a:spcAft>
                <a:spcPct val="0"/>
              </a:spcAft>
              <a:defRPr/>
            </a:pPr>
            <a:endParaRPr lang="en-US">
              <a:solidFill>
                <a:prstClr val="white"/>
              </a:solidFill>
              <a:latin typeface="Calibri"/>
            </a:endParaRPr>
          </a:p>
        </p:txBody>
      </p:sp>
      <p:sp>
        <p:nvSpPr>
          <p:cNvPr id="10" name="Rectangle 9"/>
          <p:cNvSpPr/>
          <p:nvPr/>
        </p:nvSpPr>
        <p:spPr>
          <a:xfrm>
            <a:off x="1295400" y="3276600"/>
            <a:ext cx="1371600" cy="474663"/>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914400" eaLnBrk="0" fontAlgn="base" hangingPunct="0">
              <a:spcBef>
                <a:spcPct val="0"/>
              </a:spcBef>
              <a:spcAft>
                <a:spcPct val="0"/>
              </a:spcAft>
              <a:defRPr/>
            </a:pPr>
            <a:endParaRPr lang="en-US">
              <a:solidFill>
                <a:prstClr val="white"/>
              </a:solidFill>
              <a:latin typeface="Calibri"/>
            </a:endParaRPr>
          </a:p>
        </p:txBody>
      </p:sp>
      <p:sp>
        <p:nvSpPr>
          <p:cNvPr id="11" name="Rectangle 10"/>
          <p:cNvSpPr/>
          <p:nvPr/>
        </p:nvSpPr>
        <p:spPr>
          <a:xfrm>
            <a:off x="762000" y="2801938"/>
            <a:ext cx="2590800" cy="474662"/>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914400" eaLnBrk="0" fontAlgn="base" hangingPunct="0">
              <a:spcBef>
                <a:spcPct val="0"/>
              </a:spcBef>
              <a:spcAft>
                <a:spcPct val="0"/>
              </a:spcAft>
              <a:defRPr/>
            </a:pPr>
            <a:endParaRPr lang="en-US">
              <a:solidFill>
                <a:prstClr val="white"/>
              </a:solidFill>
              <a:latin typeface="Calibri"/>
            </a:endParaRPr>
          </a:p>
        </p:txBody>
      </p:sp>
      <p:sp>
        <p:nvSpPr>
          <p:cNvPr id="13" name="Rectangle 12"/>
          <p:cNvSpPr/>
          <p:nvPr/>
        </p:nvSpPr>
        <p:spPr>
          <a:xfrm>
            <a:off x="1752600" y="3751263"/>
            <a:ext cx="4572000" cy="474662"/>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914400" eaLnBrk="0" fontAlgn="base" hangingPunct="0">
              <a:spcBef>
                <a:spcPct val="0"/>
              </a:spcBef>
              <a:spcAft>
                <a:spcPct val="0"/>
              </a:spcAft>
              <a:defRPr/>
            </a:pPr>
            <a:endParaRPr lang="en-US">
              <a:solidFill>
                <a:prstClr val="white"/>
              </a:solidFill>
              <a:latin typeface="Calibri"/>
            </a:endParaRPr>
          </a:p>
        </p:txBody>
      </p:sp>
      <p:sp>
        <p:nvSpPr>
          <p:cNvPr id="14" name="Rectangle 13"/>
          <p:cNvSpPr/>
          <p:nvPr/>
        </p:nvSpPr>
        <p:spPr>
          <a:xfrm>
            <a:off x="1295400" y="4225925"/>
            <a:ext cx="6477000" cy="1260475"/>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914400" eaLnBrk="0" fontAlgn="base" hangingPunct="0">
              <a:spcBef>
                <a:spcPct val="0"/>
              </a:spcBef>
              <a:spcAft>
                <a:spcPct val="0"/>
              </a:spcAft>
              <a:defRPr/>
            </a:pPr>
            <a:endParaRPr lang="en-US">
              <a:solidFill>
                <a:prstClr val="white"/>
              </a:solidFill>
              <a:latin typeface="Calibri"/>
            </a:endParaRPr>
          </a:p>
        </p:txBody>
      </p:sp>
      <p:sp>
        <p:nvSpPr>
          <p:cNvPr id="17" name="Rectangle 16"/>
          <p:cNvSpPr/>
          <p:nvPr/>
        </p:nvSpPr>
        <p:spPr>
          <a:xfrm>
            <a:off x="5219700" y="2989263"/>
            <a:ext cx="876300" cy="474662"/>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914400" eaLnBrk="0" fontAlgn="base" hangingPunct="0">
              <a:spcBef>
                <a:spcPct val="0"/>
              </a:spcBef>
              <a:spcAft>
                <a:spcPct val="0"/>
              </a:spcAft>
              <a:defRPr/>
            </a:pPr>
            <a:endParaRPr lang="en-US">
              <a:solidFill>
                <a:prstClr val="white"/>
              </a:solidFill>
              <a:latin typeface="Calibri"/>
            </a:endParaRPr>
          </a:p>
        </p:txBody>
      </p:sp>
      <p:sp>
        <p:nvSpPr>
          <p:cNvPr id="18" name="Rectangle 17"/>
          <p:cNvSpPr/>
          <p:nvPr/>
        </p:nvSpPr>
        <p:spPr>
          <a:xfrm>
            <a:off x="3048000" y="3276600"/>
            <a:ext cx="4724400" cy="474663"/>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914400" eaLnBrk="0" fontAlgn="base" hangingPunct="0">
              <a:spcBef>
                <a:spcPct val="0"/>
              </a:spcBef>
              <a:spcAft>
                <a:spcPct val="0"/>
              </a:spcAft>
              <a:defRPr/>
            </a:pPr>
            <a:endParaRPr lang="en-US">
              <a:solidFill>
                <a:prstClr val="white"/>
              </a:solidFill>
              <a:latin typeface="Calibri"/>
            </a:endParaRPr>
          </a:p>
        </p:txBody>
      </p:sp>
      <p:sp>
        <p:nvSpPr>
          <p:cNvPr id="19" name="Rectangle 18"/>
          <p:cNvSpPr/>
          <p:nvPr/>
        </p:nvSpPr>
        <p:spPr>
          <a:xfrm>
            <a:off x="2514600" y="5486400"/>
            <a:ext cx="5257800" cy="474663"/>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914400" eaLnBrk="0" fontAlgn="base" hangingPunct="0">
              <a:spcBef>
                <a:spcPct val="0"/>
              </a:spcBef>
              <a:spcAft>
                <a:spcPct val="0"/>
              </a:spcAft>
              <a:defRPr/>
            </a:pPr>
            <a:endParaRPr lang="en-US">
              <a:solidFill>
                <a:prstClr val="white"/>
              </a:solidFill>
              <a:latin typeface="Calibri"/>
            </a:endParaRPr>
          </a:p>
        </p:txBody>
      </p:sp>
      <p:sp>
        <p:nvSpPr>
          <p:cNvPr id="20" name="Rectangle 19"/>
          <p:cNvSpPr/>
          <p:nvPr/>
        </p:nvSpPr>
        <p:spPr>
          <a:xfrm>
            <a:off x="1295400" y="5926138"/>
            <a:ext cx="5791200" cy="474662"/>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914400" eaLnBrk="0" fontAlgn="base" hangingPunct="0">
              <a:spcBef>
                <a:spcPct val="0"/>
              </a:spcBef>
              <a:spcAft>
                <a:spcPct val="0"/>
              </a:spcAft>
              <a:defRPr/>
            </a:pPr>
            <a:endParaRPr lang="en-US">
              <a:solidFill>
                <a:prstClr val="white"/>
              </a:solidFill>
              <a:latin typeface="Calibri"/>
            </a:endParaRPr>
          </a:p>
        </p:txBody>
      </p:sp>
    </p:spTree>
    <p:extLst>
      <p:ext uri="{BB962C8B-B14F-4D97-AF65-F5344CB8AC3E}">
        <p14:creationId xmlns:p14="http://schemas.microsoft.com/office/powerpoint/2010/main" val="49451402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0353" name="Rectangle 3"/>
          <p:cNvSpPr>
            <a:spLocks noChangeArrowheads="1"/>
          </p:cNvSpPr>
          <p:nvPr/>
        </p:nvSpPr>
        <p:spPr bwMode="auto">
          <a:xfrm>
            <a:off x="762000" y="609600"/>
            <a:ext cx="7772400" cy="5791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a:solidFill>
                <a:prstClr val="black"/>
              </a:solidFill>
              <a:latin typeface="Calibri" charset="0"/>
              <a:ea typeface="ＭＳ Ｐゴシック" charset="0"/>
              <a:cs typeface="ＭＳ Ｐゴシック" charset="0"/>
            </a:endParaRPr>
          </a:p>
        </p:txBody>
      </p:sp>
      <p:sp>
        <p:nvSpPr>
          <p:cNvPr id="100354" name="Text Box 4"/>
          <p:cNvSpPr txBox="1">
            <a:spLocks noChangeArrowheads="1"/>
          </p:cNvSpPr>
          <p:nvPr/>
        </p:nvSpPr>
        <p:spPr bwMode="auto">
          <a:xfrm>
            <a:off x="1295400" y="706438"/>
            <a:ext cx="6705600" cy="5694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defTabSz="914400" eaLnBrk="0" fontAlgn="base" hangingPunct="0">
              <a:spcBef>
                <a:spcPct val="0"/>
              </a:spcBef>
              <a:spcAft>
                <a:spcPct val="0"/>
              </a:spcAft>
            </a:pPr>
            <a:endParaRPr lang="en-GB" sz="2800">
              <a:solidFill>
                <a:srgbClr val="FFFFFF"/>
              </a:solidFill>
              <a:latin typeface="Comic Sans MS" charset="0"/>
              <a:cs typeface="Times" charset="0"/>
            </a:endParaRPr>
          </a:p>
          <a:p>
            <a:pPr defTabSz="914400" eaLnBrk="0" fontAlgn="base" hangingPunct="0">
              <a:spcBef>
                <a:spcPct val="0"/>
              </a:spcBef>
              <a:spcAft>
                <a:spcPct val="0"/>
              </a:spcAft>
            </a:pPr>
            <a:r>
              <a:rPr lang="en-GB" sz="2800" b="1">
                <a:solidFill>
                  <a:srgbClr val="FFFFFF"/>
                </a:solidFill>
                <a:latin typeface="Comic Sans MS" charset="0"/>
                <a:cs typeface="Times" charset="0"/>
              </a:rPr>
              <a:t>Urquhart castle is probably one of the most picturesquely situated castles in the Scottish Highlands. Located 16 miles south-west of Inverness, the castle, one of the largest in Scotland, overlooks much of Loch Ness. Visitors come to stroll through the ruins of the 13th-century castle because Urquhart has earned the reputation of being one of the best spots for sighting Loch Ness’s most famous inhabitant.</a:t>
            </a:r>
          </a:p>
        </p:txBody>
      </p:sp>
    </p:spTree>
    <p:extLst>
      <p:ext uri="{BB962C8B-B14F-4D97-AF65-F5344CB8AC3E}">
        <p14:creationId xmlns:p14="http://schemas.microsoft.com/office/powerpoint/2010/main" val="422131472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rot="20764313">
            <a:off x="148015" y="568378"/>
            <a:ext cx="3805715" cy="5836253"/>
          </a:xfrm>
          <a:prstGeom prst="rect">
            <a:avLst/>
          </a:prstGeom>
          <a:effectLst/>
        </p:spPr>
      </p:pic>
      <p:sp>
        <p:nvSpPr>
          <p:cNvPr id="3" name="TextBox 2"/>
          <p:cNvSpPr txBox="1"/>
          <p:nvPr/>
        </p:nvSpPr>
        <p:spPr>
          <a:xfrm>
            <a:off x="3902490" y="2305089"/>
            <a:ext cx="5241510" cy="2062103"/>
          </a:xfrm>
          <a:prstGeom prst="rect">
            <a:avLst/>
          </a:prstGeom>
          <a:noFill/>
        </p:spPr>
        <p:txBody>
          <a:bodyPr wrap="square" rtlCol="0">
            <a:spAutoFit/>
          </a:bodyPr>
          <a:lstStyle/>
          <a:p>
            <a:r>
              <a:rPr lang="en-US" sz="3200" dirty="0" smtClean="0"/>
              <a:t>‘Habits</a:t>
            </a:r>
            <a:r>
              <a:rPr lang="en-US" sz="3200" dirty="0"/>
              <a:t>, scientists say, emerge because the brain is constantly looking for ways to save effort’ </a:t>
            </a:r>
          </a:p>
        </p:txBody>
      </p:sp>
    </p:spTree>
    <p:extLst>
      <p:ext uri="{BB962C8B-B14F-4D97-AF65-F5344CB8AC3E}">
        <p14:creationId xmlns:p14="http://schemas.microsoft.com/office/powerpoint/2010/main" val="305263157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0.xml><?xml version="1.0" encoding="utf-8"?>
<p:sld xmlns:a="http://schemas.openxmlformats.org/drawingml/2006/main" xmlns:r="http://schemas.openxmlformats.org/officeDocument/2006/relationships" xmlns:p="http://schemas.openxmlformats.org/presentationml/2006/main" showMasterPhAnim="0">
  <p:cSld>
    <p:bg>
      <p:bgPr>
        <a:solidFill>
          <a:schemeClr val="tx1"/>
        </a:solidFill>
        <a:effectLst/>
      </p:bgPr>
    </p:bg>
    <p:spTree>
      <p:nvGrpSpPr>
        <p:cNvPr id="1" name=""/>
        <p:cNvGrpSpPr/>
        <p:nvPr/>
      </p:nvGrpSpPr>
      <p:grpSpPr>
        <a:xfrm>
          <a:off x="0" y="0"/>
          <a:ext cx="0" cy="0"/>
          <a:chOff x="0" y="0"/>
          <a:chExt cx="0" cy="0"/>
        </a:xfrm>
      </p:grpSpPr>
      <p:sp>
        <p:nvSpPr>
          <p:cNvPr id="2052" name="Rectangle 4"/>
          <p:cNvSpPr>
            <a:spLocks noChangeArrowheads="1"/>
          </p:cNvSpPr>
          <p:nvPr/>
        </p:nvSpPr>
        <p:spPr bwMode="auto">
          <a:xfrm>
            <a:off x="609600" y="609600"/>
            <a:ext cx="7772400" cy="5791200"/>
          </a:xfrm>
          <a:prstGeom prst="rect">
            <a:avLst/>
          </a:prstGeom>
          <a:solidFill>
            <a:schemeClr val="bg1"/>
          </a:solidFill>
          <a:ln w="9525">
            <a:solidFill>
              <a:schemeClr val="tx1"/>
            </a:solidFill>
            <a:miter lim="800000"/>
            <a:headEnd/>
            <a:tailEnd/>
          </a:ln>
        </p:spPr>
        <p:txBody>
          <a:bodyPr wrap="none" anchor="ctr"/>
          <a:lstStyle/>
          <a:p>
            <a:pPr defTabSz="914400" eaLnBrk="0" fontAlgn="base" hangingPunct="0">
              <a:spcBef>
                <a:spcPct val="0"/>
              </a:spcBef>
              <a:spcAft>
                <a:spcPct val="0"/>
              </a:spcAft>
            </a:pPr>
            <a:endParaRPr lang="en-US">
              <a:solidFill>
                <a:prstClr val="black"/>
              </a:solidFill>
              <a:latin typeface="Calibri" charset="0"/>
              <a:ea typeface="ＭＳ Ｐゴシック" charset="0"/>
              <a:cs typeface="ＭＳ Ｐゴシック" charset="0"/>
            </a:endParaRPr>
          </a:p>
        </p:txBody>
      </p:sp>
      <p:sp>
        <p:nvSpPr>
          <p:cNvPr id="101378" name="Title 4"/>
          <p:cNvSpPr>
            <a:spLocks noGrp="1"/>
          </p:cNvSpPr>
          <p:nvPr>
            <p:ph type="ctrTitle"/>
          </p:nvPr>
        </p:nvSpPr>
        <p:spPr>
          <a:xfrm>
            <a:off x="762000" y="3097213"/>
            <a:ext cx="7620000" cy="1470025"/>
          </a:xfrm>
          <a:solidFill>
            <a:schemeClr val="bg1"/>
          </a:solidFill>
        </p:spPr>
        <p:txBody>
          <a:bodyPr/>
          <a:lstStyle/>
          <a:p>
            <a:pPr eaLnBrk="1" hangingPunct="1"/>
            <a:r>
              <a:rPr lang="en-US">
                <a:latin typeface="Calibri" charset="0"/>
                <a:ea typeface="ＭＳ Ｐゴシック" charset="0"/>
                <a:cs typeface="ＭＳ Ｐゴシック" charset="0"/>
              </a:rPr>
              <a:t>SCANNING</a:t>
            </a:r>
          </a:p>
        </p:txBody>
      </p:sp>
      <p:pic>
        <p:nvPicPr>
          <p:cNvPr id="101379"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105400" y="868363"/>
            <a:ext cx="2971800" cy="22288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7542180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42" fill="hold" grpId="0" nodeType="afterEffect">
                                  <p:stCondLst>
                                    <p:cond delay="0"/>
                                  </p:stCondLst>
                                  <p:childTnLst>
                                    <p:set>
                                      <p:cBhvr>
                                        <p:cTn id="6" dur="1" fill="hold">
                                          <p:stCondLst>
                                            <p:cond delay="0"/>
                                          </p:stCondLst>
                                        </p:cTn>
                                        <p:tgtEl>
                                          <p:spTgt spid="2052"/>
                                        </p:tgtEl>
                                        <p:attrNameLst>
                                          <p:attrName>style.visibility</p:attrName>
                                        </p:attrNameLst>
                                      </p:cBhvr>
                                      <p:to>
                                        <p:strVal val="visible"/>
                                      </p:to>
                                    </p:set>
                                    <p:animEffect transition="in" filter="barn(outHorizontal)">
                                      <p:cBhvr>
                                        <p:cTn id="7"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2"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401" name="Rectangle 2"/>
          <p:cNvSpPr>
            <a:spLocks noChangeArrowheads="1"/>
          </p:cNvSpPr>
          <p:nvPr/>
        </p:nvSpPr>
        <p:spPr bwMode="auto">
          <a:xfrm>
            <a:off x="762000" y="609600"/>
            <a:ext cx="7772400" cy="5791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a:solidFill>
                <a:prstClr val="black"/>
              </a:solidFill>
              <a:latin typeface="Calibri" charset="0"/>
              <a:ea typeface="ＭＳ Ｐゴシック" charset="0"/>
              <a:cs typeface="ＭＳ Ｐゴシック" charset="0"/>
            </a:endParaRPr>
          </a:p>
        </p:txBody>
      </p:sp>
      <p:sp>
        <p:nvSpPr>
          <p:cNvPr id="28675" name="Text Box 3"/>
          <p:cNvSpPr txBox="1">
            <a:spLocks noChangeArrowheads="1"/>
          </p:cNvSpPr>
          <p:nvPr/>
        </p:nvSpPr>
        <p:spPr bwMode="auto">
          <a:xfrm>
            <a:off x="1371600" y="1676400"/>
            <a:ext cx="6705600" cy="403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514350" indent="-514350">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defTabSz="914400" eaLnBrk="0" fontAlgn="base" hangingPunct="0">
              <a:spcBef>
                <a:spcPct val="0"/>
              </a:spcBef>
              <a:spcAft>
                <a:spcPct val="0"/>
              </a:spcAft>
              <a:buFont typeface="Calibri" charset="0"/>
              <a:buAutoNum type="arabicPeriod"/>
            </a:pPr>
            <a:r>
              <a:rPr lang="en-GB" sz="3200" b="1">
                <a:solidFill>
                  <a:srgbClr val="FFFFFF"/>
                </a:solidFill>
                <a:latin typeface="Comic Sans MS" charset="0"/>
                <a:cs typeface="Times" charset="0"/>
              </a:rPr>
              <a:t>Where </a:t>
            </a:r>
            <a:r>
              <a:rPr lang="en-GB" sz="3200">
                <a:solidFill>
                  <a:srgbClr val="FFFFFF"/>
                </a:solidFill>
                <a:latin typeface="Comic Sans MS" charset="0"/>
                <a:cs typeface="Times" charset="0"/>
              </a:rPr>
              <a:t>did the first cell phones begin?</a:t>
            </a:r>
          </a:p>
          <a:p>
            <a:pPr defTabSz="914400" eaLnBrk="0" fontAlgn="base" hangingPunct="0">
              <a:spcBef>
                <a:spcPct val="0"/>
              </a:spcBef>
              <a:spcAft>
                <a:spcPct val="0"/>
              </a:spcAft>
              <a:buFont typeface="Calibri" charset="0"/>
              <a:buAutoNum type="arabicPeriod"/>
            </a:pPr>
            <a:r>
              <a:rPr lang="en-GB" sz="3200">
                <a:solidFill>
                  <a:srgbClr val="FFFFFF"/>
                </a:solidFill>
                <a:latin typeface="Comic Sans MS" charset="0"/>
                <a:cs typeface="Times" charset="0"/>
              </a:rPr>
              <a:t>Name </a:t>
            </a:r>
            <a:r>
              <a:rPr lang="en-GB" sz="3200" b="1">
                <a:solidFill>
                  <a:srgbClr val="FFFFFF"/>
                </a:solidFill>
                <a:latin typeface="Comic Sans MS" charset="0"/>
                <a:cs typeface="Times" charset="0"/>
              </a:rPr>
              <a:t>2 other features </a:t>
            </a:r>
            <a:r>
              <a:rPr lang="en-GB" sz="3200">
                <a:solidFill>
                  <a:srgbClr val="FFFFFF"/>
                </a:solidFill>
                <a:latin typeface="Comic Sans MS" charset="0"/>
                <a:cs typeface="Times" charset="0"/>
              </a:rPr>
              <a:t>that started to be included in phones</a:t>
            </a:r>
          </a:p>
          <a:p>
            <a:pPr defTabSz="914400" eaLnBrk="0" fontAlgn="base" hangingPunct="0">
              <a:spcBef>
                <a:spcPct val="0"/>
              </a:spcBef>
              <a:spcAft>
                <a:spcPct val="0"/>
              </a:spcAft>
              <a:buFont typeface="Calibri" charset="0"/>
              <a:buAutoNum type="arabicPeriod"/>
            </a:pPr>
            <a:r>
              <a:rPr lang="en-GB" sz="3200">
                <a:solidFill>
                  <a:srgbClr val="FFFFFF"/>
                </a:solidFill>
                <a:latin typeface="Comic Sans MS" charset="0"/>
                <a:cs typeface="Times" charset="0"/>
              </a:rPr>
              <a:t>Why are cell phones especially useful in </a:t>
            </a:r>
            <a:r>
              <a:rPr lang="en-GB" sz="3200" b="1">
                <a:solidFill>
                  <a:srgbClr val="FFFFFF"/>
                </a:solidFill>
                <a:latin typeface="Comic Sans MS" charset="0"/>
                <a:cs typeface="Times" charset="0"/>
              </a:rPr>
              <a:t>some countries</a:t>
            </a:r>
            <a:r>
              <a:rPr lang="en-GB" sz="3200">
                <a:solidFill>
                  <a:srgbClr val="FFFFFF"/>
                </a:solidFill>
                <a:latin typeface="Comic Sans MS" charset="0"/>
                <a:cs typeface="Times" charset="0"/>
              </a:rPr>
              <a:t>?</a:t>
            </a:r>
          </a:p>
          <a:p>
            <a:pPr defTabSz="914400" eaLnBrk="0" fontAlgn="base" hangingPunct="0">
              <a:spcBef>
                <a:spcPct val="0"/>
              </a:spcBef>
              <a:spcAft>
                <a:spcPct val="0"/>
              </a:spcAft>
            </a:pPr>
            <a:endParaRPr lang="en-GB" sz="3200">
              <a:solidFill>
                <a:srgbClr val="FFFFFF"/>
              </a:solidFill>
              <a:latin typeface="Comic Sans MS" charset="0"/>
              <a:cs typeface="Times" charset="0"/>
            </a:endParaRPr>
          </a:p>
        </p:txBody>
      </p:sp>
    </p:spTree>
    <p:extLst>
      <p:ext uri="{BB962C8B-B14F-4D97-AF65-F5344CB8AC3E}">
        <p14:creationId xmlns:p14="http://schemas.microsoft.com/office/powerpoint/2010/main" val="154977823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28675">
                                            <p:txEl>
                                              <p:pRg st="0" end="0"/>
                                            </p:txEl>
                                          </p:spTgt>
                                        </p:tgtEl>
                                        <p:attrNameLst>
                                          <p:attrName>style.visibility</p:attrName>
                                        </p:attrNameLst>
                                      </p:cBhvr>
                                      <p:to>
                                        <p:strVal val="visible"/>
                                      </p:to>
                                    </p:set>
                                    <p:animEffect transition="in" filter="slide(fromLeft)">
                                      <p:cBhvr>
                                        <p:cTn id="7" dur="500"/>
                                        <p:tgtEl>
                                          <p:spTgt spid="2867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2" presetClass="entr" presetSubtype="8" fill="hold" grpId="0" nodeType="clickEffect">
                                  <p:stCondLst>
                                    <p:cond delay="0"/>
                                  </p:stCondLst>
                                  <p:childTnLst>
                                    <p:set>
                                      <p:cBhvr>
                                        <p:cTn id="11" dur="1" fill="hold">
                                          <p:stCondLst>
                                            <p:cond delay="0"/>
                                          </p:stCondLst>
                                        </p:cTn>
                                        <p:tgtEl>
                                          <p:spTgt spid="28675">
                                            <p:txEl>
                                              <p:pRg st="1" end="1"/>
                                            </p:txEl>
                                          </p:spTgt>
                                        </p:tgtEl>
                                        <p:attrNameLst>
                                          <p:attrName>style.visibility</p:attrName>
                                        </p:attrNameLst>
                                      </p:cBhvr>
                                      <p:to>
                                        <p:strVal val="visible"/>
                                      </p:to>
                                    </p:set>
                                    <p:animEffect transition="in" filter="slide(fromLeft)">
                                      <p:cBhvr>
                                        <p:cTn id="12" dur="500"/>
                                        <p:tgtEl>
                                          <p:spTgt spid="28675">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2" presetClass="entr" presetSubtype="8" fill="hold" grpId="0" nodeType="clickEffect">
                                  <p:stCondLst>
                                    <p:cond delay="0"/>
                                  </p:stCondLst>
                                  <p:childTnLst>
                                    <p:set>
                                      <p:cBhvr>
                                        <p:cTn id="16" dur="1" fill="hold">
                                          <p:stCondLst>
                                            <p:cond delay="0"/>
                                          </p:stCondLst>
                                        </p:cTn>
                                        <p:tgtEl>
                                          <p:spTgt spid="28675">
                                            <p:txEl>
                                              <p:pRg st="2" end="2"/>
                                            </p:txEl>
                                          </p:spTgt>
                                        </p:tgtEl>
                                        <p:attrNameLst>
                                          <p:attrName>style.visibility</p:attrName>
                                        </p:attrNameLst>
                                      </p:cBhvr>
                                      <p:to>
                                        <p:strVal val="visible"/>
                                      </p:to>
                                    </p:set>
                                    <p:animEffect transition="in" filter="slide(fromLeft)">
                                      <p:cBhvr>
                                        <p:cTn id="17" dur="500"/>
                                        <p:tgtEl>
                                          <p:spTgt spid="2867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5" grpId="0" build="p"/>
    </p:bld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5235" name="Text Box 4"/>
          <p:cNvSpPr txBox="1">
            <a:spLocks noChangeArrowheads="1"/>
          </p:cNvSpPr>
          <p:nvPr/>
        </p:nvSpPr>
        <p:spPr bwMode="auto">
          <a:xfrm>
            <a:off x="685800" y="487363"/>
            <a:ext cx="7543800" cy="6370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defTabSz="914400" eaLnBrk="0" fontAlgn="base" hangingPunct="0">
              <a:spcBef>
                <a:spcPct val="0"/>
              </a:spcBef>
              <a:spcAft>
                <a:spcPct val="0"/>
              </a:spcAft>
            </a:pPr>
            <a:r>
              <a:rPr lang="en-US" b="1">
                <a:solidFill>
                  <a:srgbClr val="FFFFFF"/>
                </a:solidFill>
                <a:latin typeface="Calibri" charset="0"/>
              </a:rPr>
              <a:t>Cellular telephones</a:t>
            </a:r>
          </a:p>
          <a:p>
            <a:pPr defTabSz="914400" eaLnBrk="0" fontAlgn="base" hangingPunct="0">
              <a:spcBef>
                <a:spcPct val="0"/>
              </a:spcBef>
              <a:spcAft>
                <a:spcPct val="0"/>
              </a:spcAft>
            </a:pPr>
            <a:endParaRPr lang="en-US" b="1">
              <a:solidFill>
                <a:srgbClr val="FFFFFF"/>
              </a:solidFill>
              <a:latin typeface="Calibri" charset="0"/>
            </a:endParaRPr>
          </a:p>
          <a:p>
            <a:pPr defTabSz="914400" eaLnBrk="0" fontAlgn="base" hangingPunct="0">
              <a:spcBef>
                <a:spcPct val="0"/>
              </a:spcBef>
              <a:spcAft>
                <a:spcPct val="0"/>
              </a:spcAft>
            </a:pPr>
            <a:r>
              <a:rPr lang="en-US">
                <a:solidFill>
                  <a:srgbClr val="FFFFFF"/>
                </a:solidFill>
                <a:latin typeface="Calibri" charset="0"/>
              </a:rPr>
              <a:t> The first cellular telephone system began operation in Tokyo in 1979, and the first U.S. system began operation in 1983 in Chicago. A camera phone is a cellular phone that also has picture taking capabilities. Some camera phones have the capability to send these photos to another cellular phone or computer. Advances in digital technology and microelectronics has led to the inclusion of unrelated applications in cellular telephones, such as alarm clocks, calculators, Internet browsers, and voice memos for recording short verbal reminders, while at the same time making such telephones vulnerable to certain software viruses. In many countries with inadequate wire-based telephone networks, cellular telephone systems have provided a means of more quickly establishing a national telecommunications network.</a:t>
            </a:r>
            <a:endParaRPr lang="en-GB" b="1">
              <a:solidFill>
                <a:srgbClr val="FFFFFF"/>
              </a:solidFill>
              <a:latin typeface="Comic Sans MS" charset="0"/>
              <a:cs typeface="Times" charset="0"/>
            </a:endParaRPr>
          </a:p>
        </p:txBody>
      </p:sp>
      <p:sp>
        <p:nvSpPr>
          <p:cNvPr id="103426" name="TextBox 4"/>
          <p:cNvSpPr txBox="1">
            <a:spLocks noChangeArrowheads="1"/>
          </p:cNvSpPr>
          <p:nvPr/>
        </p:nvSpPr>
        <p:spPr bwMode="auto">
          <a:xfrm>
            <a:off x="6553200" y="147638"/>
            <a:ext cx="2209800" cy="1016000"/>
          </a:xfrm>
          <a:prstGeom prst="rect">
            <a:avLst/>
          </a:prstGeom>
          <a:noFill/>
          <a:ln w="38100" cmpd="dbl">
            <a:solidFill>
              <a:schemeClr val="bg2"/>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lgn="r" defTabSz="914400" eaLnBrk="0" fontAlgn="base" hangingPunct="0">
              <a:spcBef>
                <a:spcPct val="0"/>
              </a:spcBef>
              <a:spcAft>
                <a:spcPct val="0"/>
              </a:spcAft>
            </a:pPr>
            <a:r>
              <a:rPr lang="en-US" sz="2000">
                <a:solidFill>
                  <a:srgbClr val="FFFFFF"/>
                </a:solidFill>
                <a:latin typeface="Calibri" charset="0"/>
              </a:rPr>
              <a:t>Where begin? </a:t>
            </a:r>
          </a:p>
          <a:p>
            <a:pPr algn="r" defTabSz="914400" eaLnBrk="0" fontAlgn="base" hangingPunct="0">
              <a:spcBef>
                <a:spcPct val="0"/>
              </a:spcBef>
              <a:spcAft>
                <a:spcPct val="0"/>
              </a:spcAft>
            </a:pPr>
            <a:r>
              <a:rPr lang="en-US" sz="2000">
                <a:solidFill>
                  <a:srgbClr val="FFFFFF"/>
                </a:solidFill>
                <a:latin typeface="Calibri" charset="0"/>
              </a:rPr>
              <a:t>Two features? </a:t>
            </a:r>
          </a:p>
          <a:p>
            <a:pPr algn="r" defTabSz="914400" eaLnBrk="0" fontAlgn="base" hangingPunct="0">
              <a:spcBef>
                <a:spcPct val="0"/>
              </a:spcBef>
              <a:spcAft>
                <a:spcPct val="0"/>
              </a:spcAft>
            </a:pPr>
            <a:r>
              <a:rPr lang="en-US" sz="2000">
                <a:solidFill>
                  <a:srgbClr val="FFFFFF"/>
                </a:solidFill>
                <a:latin typeface="Calibri" charset="0"/>
              </a:rPr>
              <a:t>Some countries?</a:t>
            </a:r>
          </a:p>
        </p:txBody>
      </p:sp>
    </p:spTree>
    <p:extLst>
      <p:ext uri="{BB962C8B-B14F-4D97-AF65-F5344CB8AC3E}">
        <p14:creationId xmlns:p14="http://schemas.microsoft.com/office/powerpoint/2010/main" val="348054566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95235"/>
                                        </p:tgtEl>
                                        <p:attrNameLst>
                                          <p:attrName>style.visibility</p:attrName>
                                        </p:attrNameLst>
                                      </p:cBhvr>
                                      <p:to>
                                        <p:strVal val="visible"/>
                                      </p:to>
                                    </p:set>
                                    <p:animEffect transition="in" filter="slide(fromLeft)">
                                      <p:cBhvr>
                                        <p:cTn id="7" dur="500"/>
                                        <p:tgtEl>
                                          <p:spTgt spid="952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235" grpId="0"/>
    </p:bldLst>
  </p:timing>
</p:sld>
</file>

<file path=ppt/slides/slide53.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p:nvSpPr>
          <p:cNvPr id="112641" name="Rectangle 4"/>
          <p:cNvSpPr>
            <a:spLocks noChangeArrowheads="1"/>
          </p:cNvSpPr>
          <p:nvPr/>
        </p:nvSpPr>
        <p:spPr bwMode="auto">
          <a:xfrm>
            <a:off x="609600" y="609600"/>
            <a:ext cx="7772400" cy="5791200"/>
          </a:xfrm>
          <a:prstGeom prst="rect">
            <a:avLst/>
          </a:prstGeom>
          <a:solidFill>
            <a:schemeClr val="bg1"/>
          </a:solidFill>
          <a:ln w="9525">
            <a:solidFill>
              <a:schemeClr val="tx1"/>
            </a:solidFill>
            <a:miter lim="800000"/>
            <a:headEnd/>
            <a:tailEnd/>
          </a:ln>
        </p:spPr>
        <p:txBody>
          <a:bodyPr wrap="none" anchor="ctr"/>
          <a:lstStyle/>
          <a:p>
            <a:pPr defTabSz="914400" eaLnBrk="0" fontAlgn="base" hangingPunct="0">
              <a:spcBef>
                <a:spcPct val="0"/>
              </a:spcBef>
              <a:spcAft>
                <a:spcPct val="0"/>
              </a:spcAft>
            </a:pPr>
            <a:endParaRPr lang="en-US">
              <a:solidFill>
                <a:prstClr val="black"/>
              </a:solidFill>
              <a:latin typeface="Calibri" charset="0"/>
              <a:ea typeface="ＭＳ Ｐゴシック" charset="0"/>
              <a:cs typeface="ＭＳ Ｐゴシック" charset="0"/>
            </a:endParaRPr>
          </a:p>
        </p:txBody>
      </p:sp>
      <p:sp>
        <p:nvSpPr>
          <p:cNvPr id="112642" name="Title 4"/>
          <p:cNvSpPr>
            <a:spLocks noGrp="1"/>
          </p:cNvSpPr>
          <p:nvPr>
            <p:ph type="ctrTitle"/>
          </p:nvPr>
        </p:nvSpPr>
        <p:spPr>
          <a:xfrm>
            <a:off x="762000" y="3097213"/>
            <a:ext cx="7620000" cy="1470025"/>
          </a:xfrm>
          <a:solidFill>
            <a:schemeClr val="bg1"/>
          </a:solidFill>
        </p:spPr>
        <p:txBody>
          <a:bodyPr/>
          <a:lstStyle/>
          <a:p>
            <a:pPr eaLnBrk="1" hangingPunct="1"/>
            <a:r>
              <a:rPr lang="en-US" dirty="0">
                <a:latin typeface="Calibri" charset="0"/>
                <a:ea typeface="ＭＳ Ｐゴシック" charset="0"/>
                <a:cs typeface="ＭＳ Ｐゴシック" charset="0"/>
              </a:rPr>
              <a:t>RESEARCH </a:t>
            </a:r>
            <a:r>
              <a:rPr lang="en-US" dirty="0" smtClean="0">
                <a:latin typeface="Calibri" charset="0"/>
                <a:ea typeface="ＭＳ Ｐゴシック" charset="0"/>
                <a:cs typeface="ＭＳ Ｐゴシック" charset="0"/>
              </a:rPr>
              <a:t>SKILLS</a:t>
            </a:r>
            <a:br>
              <a:rPr lang="en-US" dirty="0" smtClean="0">
                <a:latin typeface="Calibri" charset="0"/>
                <a:ea typeface="ＭＳ Ｐゴシック" charset="0"/>
                <a:cs typeface="ＭＳ Ｐゴシック" charset="0"/>
              </a:rPr>
            </a:br>
            <a:r>
              <a:rPr lang="en-US" dirty="0" smtClean="0">
                <a:latin typeface="Calibri" charset="0"/>
                <a:ea typeface="ＭＳ Ｐゴシック" charset="0"/>
                <a:cs typeface="ＭＳ Ｐゴシック" charset="0"/>
              </a:rPr>
              <a:t>(not FOFO)</a:t>
            </a:r>
            <a:endParaRPr lang="en-US" dirty="0">
              <a:latin typeface="Calibri" charset="0"/>
              <a:ea typeface="ＭＳ Ｐゴシック" charset="0"/>
              <a:cs typeface="ＭＳ Ｐゴシック" charset="0"/>
            </a:endParaRPr>
          </a:p>
        </p:txBody>
      </p:sp>
      <p:pic>
        <p:nvPicPr>
          <p:cNvPr id="112643"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105400" y="868363"/>
            <a:ext cx="2971800" cy="22288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6374477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3665" name="TextBox 2"/>
          <p:cNvSpPr txBox="1">
            <a:spLocks noChangeArrowheads="1"/>
          </p:cNvSpPr>
          <p:nvPr/>
        </p:nvSpPr>
        <p:spPr bwMode="auto">
          <a:xfrm>
            <a:off x="1600200" y="2438400"/>
            <a:ext cx="61722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lgn="ctr" defTabSz="914400" eaLnBrk="0" fontAlgn="base" hangingPunct="0">
              <a:spcBef>
                <a:spcPct val="0"/>
              </a:spcBef>
              <a:spcAft>
                <a:spcPct val="0"/>
              </a:spcAft>
            </a:pPr>
            <a:r>
              <a:rPr lang="en-US" sz="4000">
                <a:solidFill>
                  <a:prstClr val="white"/>
                </a:solidFill>
                <a:latin typeface="Chalkduster" charset="0"/>
                <a:cs typeface="Chalkduster" charset="0"/>
              </a:rPr>
              <a:t>Research the life of</a:t>
            </a:r>
          </a:p>
        </p:txBody>
      </p:sp>
      <p:sp>
        <p:nvSpPr>
          <p:cNvPr id="4" name="TextBox 3"/>
          <p:cNvSpPr txBox="1">
            <a:spLocks noChangeArrowheads="1"/>
          </p:cNvSpPr>
          <p:nvPr/>
        </p:nvSpPr>
        <p:spPr bwMode="auto">
          <a:xfrm>
            <a:off x="1600200" y="3146425"/>
            <a:ext cx="61722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lgn="ctr" defTabSz="914400" eaLnBrk="0" fontAlgn="base" hangingPunct="0">
              <a:spcBef>
                <a:spcPct val="0"/>
              </a:spcBef>
              <a:spcAft>
                <a:spcPct val="0"/>
              </a:spcAft>
            </a:pPr>
            <a:r>
              <a:rPr lang="en-US" sz="4000">
                <a:solidFill>
                  <a:prstClr val="white"/>
                </a:solidFill>
                <a:latin typeface="Chalkduster" charset="0"/>
                <a:cs typeface="Chalkduster" charset="0"/>
              </a:rPr>
              <a:t>Martin Luther King</a:t>
            </a:r>
          </a:p>
        </p:txBody>
      </p:sp>
    </p:spTree>
    <p:extLst>
      <p:ext uri="{BB962C8B-B14F-4D97-AF65-F5344CB8AC3E}">
        <p14:creationId xmlns:p14="http://schemas.microsoft.com/office/powerpoint/2010/main" val="413639278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iterate type="lt">
                                    <p:tmAbs val="500"/>
                                  </p:iterate>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17761" name="Picture 2" descr="Picture 8.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90600" y="1905000"/>
            <a:ext cx="7531100" cy="408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608243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19809" name="Picture 3" descr="Picture 9.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2971800"/>
            <a:ext cx="6515100"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7853979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21857" name="Picture 6" descr="Picture 3.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28600"/>
            <a:ext cx="2819400" cy="858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1858" name="Picture 2" descr="Picture 10.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78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8418752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23905" name="Picture 2" descr="Picture 11.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381000"/>
            <a:ext cx="60356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1389799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25953" name="Picture 2" descr="Picture 12.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447800"/>
            <a:ext cx="6565900"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7760145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rot="20764313">
            <a:off x="148015" y="568378"/>
            <a:ext cx="3805715" cy="5836253"/>
          </a:xfrm>
          <a:prstGeom prst="rect">
            <a:avLst/>
          </a:prstGeom>
          <a:effectLst/>
        </p:spPr>
      </p:pic>
      <p:sp>
        <p:nvSpPr>
          <p:cNvPr id="3" name="TextBox 2"/>
          <p:cNvSpPr txBox="1"/>
          <p:nvPr/>
        </p:nvSpPr>
        <p:spPr>
          <a:xfrm>
            <a:off x="3902490" y="1150463"/>
            <a:ext cx="5241510" cy="3046988"/>
          </a:xfrm>
          <a:prstGeom prst="rect">
            <a:avLst/>
          </a:prstGeom>
          <a:noFill/>
        </p:spPr>
        <p:txBody>
          <a:bodyPr wrap="square" rtlCol="0">
            <a:spAutoFit/>
          </a:bodyPr>
          <a:lstStyle/>
          <a:p>
            <a:r>
              <a:rPr lang="en-US" sz="3200" dirty="0" smtClean="0"/>
              <a:t>‘</a:t>
            </a:r>
            <a:r>
              <a:rPr lang="en-US" sz="3200" dirty="0"/>
              <a:t>That’s why signing kids up for piano lessons or sports is so important. It has nothing to do with creating a good musician or a five year-old soccer star’</a:t>
            </a:r>
            <a:r>
              <a:rPr lang="en-GB" sz="3200" dirty="0" smtClean="0">
                <a:effectLst/>
              </a:rPr>
              <a:t> </a:t>
            </a:r>
            <a:endParaRPr lang="en-US" sz="3200" dirty="0"/>
          </a:p>
        </p:txBody>
      </p:sp>
    </p:spTree>
    <p:extLst>
      <p:ext uri="{BB962C8B-B14F-4D97-AF65-F5344CB8AC3E}">
        <p14:creationId xmlns:p14="http://schemas.microsoft.com/office/powerpoint/2010/main" val="325306428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28001" name="Picture 2" descr="Picture 13.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209800"/>
            <a:ext cx="9144000" cy="233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7547060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30049" name="Picture 2" descr="Picture 16.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38200" y="0"/>
            <a:ext cx="66135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2667633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32097" name="Picture 3" descr="Picture 15.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762000"/>
            <a:ext cx="7175500" cy="496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5798803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66700" y="2611646"/>
            <a:ext cx="8636000" cy="923330"/>
          </a:xfrm>
          <a:prstGeom prst="rect">
            <a:avLst/>
          </a:prstGeom>
          <a:noFill/>
        </p:spPr>
        <p:txBody>
          <a:bodyPr wrap="square" rtlCol="0">
            <a:spAutoFit/>
          </a:bodyPr>
          <a:lstStyle/>
          <a:p>
            <a:pPr algn="ctr"/>
            <a:r>
              <a:rPr lang="en-GB" sz="5400" dirty="0" err="1" smtClean="0"/>
              <a:t>Intertextuality</a:t>
            </a:r>
            <a:endParaRPr lang="en-US" sz="4400" dirty="0"/>
          </a:p>
        </p:txBody>
      </p:sp>
    </p:spTree>
    <p:extLst>
      <p:ext uri="{BB962C8B-B14F-4D97-AF65-F5344CB8AC3E}">
        <p14:creationId xmlns:p14="http://schemas.microsoft.com/office/powerpoint/2010/main" val="213799213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66700" y="1796172"/>
            <a:ext cx="8636000" cy="2585323"/>
          </a:xfrm>
          <a:prstGeom prst="rect">
            <a:avLst/>
          </a:prstGeom>
          <a:noFill/>
        </p:spPr>
        <p:txBody>
          <a:bodyPr wrap="square" rtlCol="0">
            <a:spAutoFit/>
          </a:bodyPr>
          <a:lstStyle/>
          <a:p>
            <a:pPr algn="ctr"/>
            <a:endParaRPr lang="en-GB" sz="5400" u="sng" dirty="0" smtClean="0"/>
          </a:p>
          <a:p>
            <a:pPr algn="ctr"/>
            <a:r>
              <a:rPr lang="en-GB" sz="5400" i="1" dirty="0" smtClean="0"/>
              <a:t>What if JD Salinger rewrote the Bible?</a:t>
            </a:r>
            <a:endParaRPr lang="en-US" sz="4400" dirty="0"/>
          </a:p>
        </p:txBody>
      </p:sp>
    </p:spTree>
    <p:extLst>
      <p:ext uri="{BB962C8B-B14F-4D97-AF65-F5344CB8AC3E}">
        <p14:creationId xmlns:p14="http://schemas.microsoft.com/office/powerpoint/2010/main" val="327455854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TextBox 2"/>
          <p:cNvSpPr txBox="1">
            <a:spLocks noChangeArrowheads="1"/>
          </p:cNvSpPr>
          <p:nvPr/>
        </p:nvSpPr>
        <p:spPr bwMode="auto">
          <a:xfrm>
            <a:off x="382967" y="1135273"/>
            <a:ext cx="8458200"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r>
              <a:rPr lang="en-GB" sz="1800" dirty="0"/>
              <a:t>Boy, when I saw old Eve I thought I was going to flip.  I mean it isn’t that Eve is good-looking or anything like that, it’s just that she’s different.  I don’t know what the hell it is exactly – but you always know when she’s around.  </a:t>
            </a:r>
            <a:endParaRPr lang="en-GB" sz="1800" dirty="0" smtClean="0"/>
          </a:p>
          <a:p>
            <a:endParaRPr lang="en-GB" sz="1800" dirty="0"/>
          </a:p>
          <a:p>
            <a:r>
              <a:rPr lang="en-GB" sz="1800" dirty="0" smtClean="0"/>
              <a:t>She </a:t>
            </a:r>
            <a:r>
              <a:rPr lang="en-GB" sz="1800" dirty="0"/>
              <a:t>looked nervous as hell. I </a:t>
            </a:r>
            <a:r>
              <a:rPr lang="en-GB" sz="1800" dirty="0" err="1"/>
              <a:t>kinda</a:t>
            </a:r>
            <a:r>
              <a:rPr lang="en-GB" sz="1800" dirty="0"/>
              <a:t> felt sorry for her – even though she’s got one of my goddam ribs, so I went over to talk to old Eve</a:t>
            </a:r>
            <a:r>
              <a:rPr lang="en-GB" sz="1800" dirty="0" smtClean="0"/>
              <a:t>.</a:t>
            </a:r>
          </a:p>
          <a:p>
            <a:endParaRPr lang="en-GB" sz="1800" dirty="0" smtClean="0">
              <a:effectLst/>
            </a:endParaRPr>
          </a:p>
          <a:p>
            <a:r>
              <a:rPr lang="en-GB" sz="1800" dirty="0"/>
              <a:t>“You look very, </a:t>
            </a:r>
            <a:r>
              <a:rPr lang="en-GB" sz="1800" i="1" dirty="0"/>
              <a:t>very</a:t>
            </a:r>
            <a:r>
              <a:rPr lang="en-GB" sz="1800" dirty="0"/>
              <a:t> nice, Adam” she said to me in a funny way, like she was ashamed of something. “Why don’t you join me in some apple?</a:t>
            </a:r>
            <a:r>
              <a:rPr lang="en-GB" sz="1800" dirty="0" smtClean="0"/>
              <a:t>”</a:t>
            </a:r>
          </a:p>
          <a:p>
            <a:endParaRPr lang="en-GB" sz="1800" dirty="0" smtClean="0">
              <a:effectLst/>
            </a:endParaRPr>
          </a:p>
          <a:p>
            <a:r>
              <a:rPr lang="en-GB" sz="1800" dirty="0"/>
              <a:t>Goddam, is that all these sophisticated babes think about all the time?  It’s enough to drive a guy crazy, if you know what I mean.</a:t>
            </a:r>
            <a:endParaRPr lang="en-GB" sz="1800" dirty="0">
              <a:effectLst/>
            </a:endParaRPr>
          </a:p>
        </p:txBody>
      </p:sp>
      <p:sp>
        <p:nvSpPr>
          <p:cNvPr id="3" name="TextBox 2"/>
          <p:cNvSpPr txBox="1">
            <a:spLocks noChangeArrowheads="1"/>
          </p:cNvSpPr>
          <p:nvPr/>
        </p:nvSpPr>
        <p:spPr bwMode="auto">
          <a:xfrm>
            <a:off x="3225710" y="6098329"/>
            <a:ext cx="84582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r>
              <a:rPr lang="en-GB" sz="1800" dirty="0" smtClean="0"/>
              <a:t>From </a:t>
            </a:r>
            <a:r>
              <a:rPr lang="en-GB" sz="1800" dirty="0"/>
              <a:t>Simon </a:t>
            </a:r>
            <a:r>
              <a:rPr lang="en-GB" sz="1800" dirty="0" smtClean="0"/>
              <a:t>Brett, </a:t>
            </a:r>
            <a:r>
              <a:rPr lang="en-GB" sz="1800" i="1" dirty="0" smtClean="0"/>
              <a:t>The Faber Book of Parodies</a:t>
            </a:r>
            <a:endParaRPr lang="en-GB" sz="1800" dirty="0">
              <a:effectLst/>
            </a:endParaRPr>
          </a:p>
        </p:txBody>
      </p:sp>
    </p:spTree>
    <p:extLst>
      <p:ext uri="{BB962C8B-B14F-4D97-AF65-F5344CB8AC3E}">
        <p14:creationId xmlns:p14="http://schemas.microsoft.com/office/powerpoint/2010/main" val="427823665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758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585" grpId="0"/>
      <p:bldP spid="3"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66700" y="2170488"/>
            <a:ext cx="8636000" cy="1754327"/>
          </a:xfrm>
          <a:prstGeom prst="rect">
            <a:avLst/>
          </a:prstGeom>
          <a:noFill/>
        </p:spPr>
        <p:txBody>
          <a:bodyPr wrap="square" rtlCol="0">
            <a:spAutoFit/>
          </a:bodyPr>
          <a:lstStyle/>
          <a:p>
            <a:pPr algn="ctr"/>
            <a:r>
              <a:rPr lang="en-GB" sz="5400" i="1" dirty="0" smtClean="0"/>
              <a:t>What if Dylan Thomas rewrote ‘Pride &amp; Prejudice’?</a:t>
            </a:r>
            <a:endParaRPr lang="en-US" sz="4400" dirty="0"/>
          </a:p>
        </p:txBody>
      </p:sp>
    </p:spTree>
    <p:extLst>
      <p:ext uri="{BB962C8B-B14F-4D97-AF65-F5344CB8AC3E}">
        <p14:creationId xmlns:p14="http://schemas.microsoft.com/office/powerpoint/2010/main" val="407865265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66700" y="317500"/>
            <a:ext cx="8636000" cy="7171194"/>
          </a:xfrm>
          <a:prstGeom prst="rect">
            <a:avLst/>
          </a:prstGeom>
          <a:noFill/>
        </p:spPr>
        <p:txBody>
          <a:bodyPr wrap="square" rtlCol="0">
            <a:spAutoFit/>
          </a:bodyPr>
          <a:lstStyle/>
          <a:p>
            <a:pPr algn="ctr"/>
            <a:r>
              <a:rPr lang="en-GB" sz="2800" i="1" dirty="0" smtClean="0"/>
              <a:t>Adventures In The Marriage Trade</a:t>
            </a:r>
          </a:p>
          <a:p>
            <a:endParaRPr lang="en-GB" sz="1200" i="1" dirty="0"/>
          </a:p>
          <a:p>
            <a:r>
              <a:rPr lang="en-GB" sz="2000" dirty="0"/>
              <a:t> </a:t>
            </a:r>
          </a:p>
          <a:p>
            <a:r>
              <a:rPr lang="en-GB" sz="2000" dirty="0"/>
              <a:t>FIRST VOICE:  It is night in the smug-as-a-bug-in-a-rug household of Mr and Mrs Dai </a:t>
            </a:r>
            <a:r>
              <a:rPr lang="en-GB" sz="2000" dirty="0" err="1"/>
              <a:t>Bennet</a:t>
            </a:r>
            <a:r>
              <a:rPr lang="en-GB" sz="2000" dirty="0"/>
              <a:t> and their simpering daughters – five breast-bobbing man-hungry </a:t>
            </a:r>
            <a:r>
              <a:rPr lang="en-GB" sz="2000" dirty="0" err="1" smtClean="0"/>
              <a:t>titivators</a:t>
            </a:r>
            <a:r>
              <a:rPr lang="en-GB" sz="2000" dirty="0"/>
              <a:t>, innocent as ice-cream, panting for balls and matrimony</a:t>
            </a:r>
            <a:r>
              <a:rPr lang="en-GB" sz="2000" dirty="0" smtClean="0"/>
              <a:t>.</a:t>
            </a:r>
          </a:p>
          <a:p>
            <a:endParaRPr lang="en-GB" sz="2000" dirty="0"/>
          </a:p>
          <a:p>
            <a:r>
              <a:rPr lang="en-GB" sz="2000" dirty="0"/>
              <a:t>MRS BENNET:  Our new neighbour, Mr Darcy, quite tickles my fancy.</a:t>
            </a:r>
          </a:p>
          <a:p>
            <a:endParaRPr lang="en-GB" sz="2000" dirty="0" smtClean="0"/>
          </a:p>
          <a:p>
            <a:r>
              <a:rPr lang="en-GB" sz="2000" dirty="0" smtClean="0"/>
              <a:t>MR </a:t>
            </a:r>
            <a:r>
              <a:rPr lang="en-GB" sz="2000" dirty="0"/>
              <a:t>BENNET:  Don’t let him turn </a:t>
            </a:r>
            <a:r>
              <a:rPr lang="en-GB" sz="2000" dirty="0" err="1"/>
              <a:t>Lizzy’s</a:t>
            </a:r>
            <a:r>
              <a:rPr lang="en-GB" sz="2000" dirty="0"/>
              <a:t> </a:t>
            </a:r>
            <a:r>
              <a:rPr lang="en-GB" sz="2000" dirty="0" smtClean="0"/>
              <a:t>head</a:t>
            </a:r>
            <a:r>
              <a:rPr lang="en-GB" sz="2000" dirty="0"/>
              <a:t>,</a:t>
            </a:r>
            <a:r>
              <a:rPr lang="en-GB" sz="2000" dirty="0" smtClean="0"/>
              <a:t> </a:t>
            </a:r>
            <a:r>
              <a:rPr lang="en-GB" sz="2000" dirty="0"/>
              <a:t>Darcy-</a:t>
            </a:r>
            <a:r>
              <a:rPr lang="en-GB" sz="2000" dirty="0" err="1"/>
              <a:t>versy</a:t>
            </a:r>
            <a:r>
              <a:rPr lang="en-GB" sz="2000" dirty="0"/>
              <a:t>.</a:t>
            </a:r>
          </a:p>
          <a:p>
            <a:endParaRPr lang="en-GB" sz="2000" dirty="0" smtClean="0"/>
          </a:p>
          <a:p>
            <a:r>
              <a:rPr lang="en-GB" sz="2000" dirty="0" smtClean="0"/>
              <a:t>ELIZABETH</a:t>
            </a:r>
            <a:r>
              <a:rPr lang="en-GB" sz="2000" dirty="0"/>
              <a:t>: I shall wed whom I please.</a:t>
            </a:r>
          </a:p>
          <a:p>
            <a:endParaRPr lang="en-GB" sz="2000" dirty="0" smtClean="0"/>
          </a:p>
          <a:p>
            <a:r>
              <a:rPr lang="en-GB" sz="2000" dirty="0" smtClean="0"/>
              <a:t>FIRST </a:t>
            </a:r>
            <a:r>
              <a:rPr lang="en-GB" sz="2000" dirty="0"/>
              <a:t>VOICE:  And busy Lizzie retires to her room with visions of bridling up the aisle to ‘I will’ with half-a-dozen demon lovers.  She dreams of coaches and pairs and being a fine lady; dressing for dinner in silken gown and undressing afterwards for heaven knows what in the saucy haven of a double </a:t>
            </a:r>
            <a:r>
              <a:rPr lang="en-GB" sz="2000" dirty="0" smtClean="0"/>
              <a:t>bed. </a:t>
            </a:r>
          </a:p>
          <a:p>
            <a:endParaRPr lang="en-GB" sz="2000" dirty="0"/>
          </a:p>
          <a:p>
            <a:endParaRPr lang="en-GB" sz="2000" dirty="0" smtClean="0"/>
          </a:p>
          <a:p>
            <a:pPr algn="r"/>
            <a:r>
              <a:rPr lang="en-GB" sz="2000" dirty="0" smtClean="0"/>
              <a:t>From EO Parrott, </a:t>
            </a:r>
            <a:r>
              <a:rPr lang="en-GB" sz="2000" i="1" dirty="0" smtClean="0"/>
              <a:t>How to be Well Versed in Poetry</a:t>
            </a:r>
          </a:p>
          <a:p>
            <a:endParaRPr lang="en-GB" sz="2000" dirty="0"/>
          </a:p>
          <a:p>
            <a:endParaRPr lang="en-GB" sz="2000" dirty="0" smtClean="0"/>
          </a:p>
          <a:p>
            <a:endParaRPr lang="en-US" sz="2000" dirty="0"/>
          </a:p>
        </p:txBody>
      </p:sp>
    </p:spTree>
    <p:extLst>
      <p:ext uri="{BB962C8B-B14F-4D97-AF65-F5344CB8AC3E}">
        <p14:creationId xmlns:p14="http://schemas.microsoft.com/office/powerpoint/2010/main" val="405724229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ext Box 2"/>
          <p:cNvSpPr txBox="1">
            <a:spLocks noChangeArrowheads="1"/>
          </p:cNvSpPr>
          <p:nvPr/>
        </p:nvSpPr>
        <p:spPr bwMode="auto">
          <a:xfrm>
            <a:off x="4022725" y="5983288"/>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endParaRPr lang="en-GB"/>
          </a:p>
        </p:txBody>
      </p:sp>
      <p:sp>
        <p:nvSpPr>
          <p:cNvPr id="79875" name="Text Box 3"/>
          <p:cNvSpPr txBox="1">
            <a:spLocks noChangeArrowheads="1"/>
          </p:cNvSpPr>
          <p:nvPr/>
        </p:nvSpPr>
        <p:spPr bwMode="auto">
          <a:xfrm>
            <a:off x="4327525" y="5678488"/>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endParaRPr lang="en-GB"/>
          </a:p>
        </p:txBody>
      </p:sp>
      <p:sp>
        <p:nvSpPr>
          <p:cNvPr id="79876" name="Text Box 4"/>
          <p:cNvSpPr txBox="1">
            <a:spLocks noChangeArrowheads="1"/>
          </p:cNvSpPr>
          <p:nvPr/>
        </p:nvSpPr>
        <p:spPr bwMode="auto">
          <a:xfrm>
            <a:off x="4403725" y="5373688"/>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endParaRPr lang="en-GB"/>
          </a:p>
        </p:txBody>
      </p:sp>
      <p:sp>
        <p:nvSpPr>
          <p:cNvPr id="79877" name="Text Box 5"/>
          <p:cNvSpPr txBox="1">
            <a:spLocks noChangeArrowheads="1"/>
          </p:cNvSpPr>
          <p:nvPr/>
        </p:nvSpPr>
        <p:spPr bwMode="auto">
          <a:xfrm>
            <a:off x="4327525" y="5449888"/>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endParaRPr lang="en-GB"/>
          </a:p>
        </p:txBody>
      </p:sp>
      <p:sp>
        <p:nvSpPr>
          <p:cNvPr id="336902" name="Text Box 6"/>
          <p:cNvSpPr txBox="1">
            <a:spLocks noChangeArrowheads="1"/>
          </p:cNvSpPr>
          <p:nvPr/>
        </p:nvSpPr>
        <p:spPr bwMode="auto">
          <a:xfrm>
            <a:off x="2263775" y="194565"/>
            <a:ext cx="4495800" cy="6340195"/>
          </a:xfrm>
          <a:prstGeom prst="rect">
            <a:avLst/>
          </a:prstGeom>
          <a:solidFill>
            <a:schemeClr val="bg1"/>
          </a:solidFill>
          <a:ln w="9525">
            <a:solidFill>
              <a:schemeClr val="tx1"/>
            </a:solidFill>
            <a:miter lim="800000"/>
            <a:headEnd/>
            <a:tailEnd/>
          </a:ln>
          <a:effectLst>
            <a:prstShdw prst="shdw17" dist="17961" dir="2700000">
              <a:schemeClr val="tx1">
                <a:gamma/>
                <a:shade val="60000"/>
                <a:invGamma/>
                <a:alpha val="74998"/>
              </a:schemeClr>
            </a:prst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GB" sz="1400" b="1" dirty="0">
                <a:latin typeface="+mj-lt"/>
              </a:rPr>
              <a:t>English Teacher</a:t>
            </a:r>
          </a:p>
          <a:p>
            <a:endParaRPr lang="en-GB" sz="1400" b="1" dirty="0">
              <a:latin typeface="+mj-lt"/>
            </a:endParaRPr>
          </a:p>
          <a:p>
            <a:r>
              <a:rPr lang="en-GB" sz="1400" b="1" dirty="0">
                <a:latin typeface="+mj-lt"/>
              </a:rPr>
              <a:t>Petite, white-haired Miss Cartwright</a:t>
            </a:r>
          </a:p>
          <a:p>
            <a:r>
              <a:rPr lang="en-GB" sz="1400" b="1" dirty="0">
                <a:latin typeface="+mj-lt"/>
              </a:rPr>
              <a:t>Knew Shakespeare off by heart,</a:t>
            </a:r>
          </a:p>
          <a:p>
            <a:r>
              <a:rPr lang="en-GB" sz="1400" b="1" dirty="0">
                <a:latin typeface="+mj-lt"/>
              </a:rPr>
              <a:t>Or so we pupils thought.</a:t>
            </a:r>
          </a:p>
          <a:p>
            <a:r>
              <a:rPr lang="en-GB" sz="1400" b="1" dirty="0">
                <a:latin typeface="+mj-lt"/>
              </a:rPr>
              <a:t>Once in the stalls at the Old Vic</a:t>
            </a:r>
          </a:p>
          <a:p>
            <a:r>
              <a:rPr lang="en-GB" sz="1400" b="1" dirty="0">
                <a:latin typeface="+mj-lt"/>
              </a:rPr>
              <a:t>She prompted Lear when he forgot his part.</a:t>
            </a:r>
          </a:p>
          <a:p>
            <a:endParaRPr lang="en-GB" sz="1400" b="1" dirty="0">
              <a:latin typeface="+mj-lt"/>
            </a:endParaRPr>
          </a:p>
          <a:p>
            <a:r>
              <a:rPr lang="en-GB" sz="1400" b="1" dirty="0">
                <a:latin typeface="+mj-lt"/>
              </a:rPr>
              <a:t>Ignorant of </a:t>
            </a:r>
            <a:r>
              <a:rPr lang="en-GB" sz="1400" b="1" i="1" dirty="0">
                <a:latin typeface="+mj-lt"/>
              </a:rPr>
              <a:t>Scrutiny</a:t>
            </a:r>
            <a:r>
              <a:rPr lang="en-GB" sz="1400" b="1" dirty="0">
                <a:latin typeface="+mj-lt"/>
              </a:rPr>
              <a:t> and </a:t>
            </a:r>
            <a:r>
              <a:rPr lang="en-GB" sz="1400" b="1" dirty="0" err="1">
                <a:latin typeface="+mj-lt"/>
              </a:rPr>
              <a:t>Leavis</a:t>
            </a:r>
            <a:r>
              <a:rPr lang="en-GB" sz="1400" b="1" dirty="0">
                <a:latin typeface="+mj-lt"/>
              </a:rPr>
              <a:t>,</a:t>
            </a:r>
          </a:p>
          <a:p>
            <a:r>
              <a:rPr lang="en-GB" sz="1400" b="1" dirty="0">
                <a:latin typeface="+mj-lt"/>
              </a:rPr>
              <a:t>She taught Romantic poetry,</a:t>
            </a:r>
          </a:p>
          <a:p>
            <a:r>
              <a:rPr lang="en-GB" sz="1400" b="1" dirty="0">
                <a:latin typeface="+mj-lt"/>
              </a:rPr>
              <a:t>Dreamt of gossip with dead poets.</a:t>
            </a:r>
          </a:p>
          <a:p>
            <a:r>
              <a:rPr lang="en-GB" sz="1400" b="1" dirty="0">
                <a:latin typeface="+mj-lt"/>
              </a:rPr>
              <a:t>To an amazed sixth form once said:</a:t>
            </a:r>
            <a:br>
              <a:rPr lang="en-GB" sz="1400" b="1" dirty="0">
                <a:latin typeface="+mj-lt"/>
              </a:rPr>
            </a:br>
            <a:r>
              <a:rPr lang="en-GB" sz="1400" b="1" dirty="0">
                <a:latin typeface="+mj-lt"/>
              </a:rPr>
              <a:t>‘How good to spend a night with Shelley.’</a:t>
            </a:r>
          </a:p>
          <a:p>
            <a:endParaRPr lang="en-GB" sz="1400" b="1" dirty="0">
              <a:latin typeface="+mj-lt"/>
            </a:endParaRPr>
          </a:p>
          <a:p>
            <a:r>
              <a:rPr lang="en-GB" sz="1400" b="1" dirty="0">
                <a:latin typeface="+mj-lt"/>
              </a:rPr>
              <a:t>In long war years she fed us plays,</a:t>
            </a:r>
          </a:p>
          <a:p>
            <a:r>
              <a:rPr lang="en-GB" sz="1400" b="1" dirty="0">
                <a:latin typeface="+mj-lt"/>
              </a:rPr>
              <a:t>Sophocles to Shaw’s </a:t>
            </a:r>
            <a:r>
              <a:rPr lang="en-GB" sz="1400" b="1" i="1" dirty="0">
                <a:latin typeface="+mj-lt"/>
              </a:rPr>
              <a:t>St Joan</a:t>
            </a:r>
            <a:r>
              <a:rPr lang="en-GB" sz="1400" b="1" dirty="0">
                <a:latin typeface="+mj-lt"/>
              </a:rPr>
              <a:t>.</a:t>
            </a:r>
          </a:p>
          <a:p>
            <a:r>
              <a:rPr lang="en-GB" sz="1400" b="1" dirty="0">
                <a:latin typeface="+mj-lt"/>
              </a:rPr>
              <a:t>Her reading nights we named our Courting Club,</a:t>
            </a:r>
          </a:p>
          <a:p>
            <a:r>
              <a:rPr lang="en-GB" sz="1400" b="1" dirty="0">
                <a:latin typeface="+mj-lt"/>
              </a:rPr>
              <a:t>Yet always through the blacked-out streets</a:t>
            </a:r>
          </a:p>
          <a:p>
            <a:r>
              <a:rPr lang="en-GB" sz="1400" b="1" dirty="0">
                <a:latin typeface="+mj-lt"/>
              </a:rPr>
              <a:t>One boy left the girls and saw her home.</a:t>
            </a:r>
          </a:p>
          <a:p>
            <a:endParaRPr lang="en-GB" sz="1400" b="1" dirty="0">
              <a:latin typeface="+mj-lt"/>
            </a:endParaRPr>
          </a:p>
          <a:p>
            <a:r>
              <a:rPr lang="en-GB" sz="1400" b="1" dirty="0">
                <a:latin typeface="+mj-lt"/>
              </a:rPr>
              <a:t>When she closed her eyes and chanted</a:t>
            </a:r>
          </a:p>
          <a:p>
            <a:r>
              <a:rPr lang="en-GB" sz="1400" b="1" dirty="0">
                <a:latin typeface="+mj-lt"/>
              </a:rPr>
              <a:t>‘Ode to a Nightingale’</a:t>
            </a:r>
          </a:p>
          <a:p>
            <a:r>
              <a:rPr lang="en-GB" sz="1400" b="1" dirty="0">
                <a:latin typeface="+mj-lt"/>
              </a:rPr>
              <a:t>We laughed yet honoured her devotion.</a:t>
            </a:r>
          </a:p>
          <a:p>
            <a:r>
              <a:rPr lang="en-GB" sz="1400" b="1" dirty="0">
                <a:latin typeface="+mj-lt"/>
              </a:rPr>
              <a:t>We knew the man she should have married</a:t>
            </a:r>
          </a:p>
          <a:p>
            <a:r>
              <a:rPr lang="en-GB" sz="1400" b="1" dirty="0">
                <a:latin typeface="+mj-lt"/>
              </a:rPr>
              <a:t>Was killed at Passchendaele.</a:t>
            </a:r>
          </a:p>
          <a:p>
            <a:endParaRPr lang="en-GB" sz="1400" b="1" dirty="0">
              <a:latin typeface="+mj-lt"/>
            </a:endParaRPr>
          </a:p>
          <a:p>
            <a:pPr algn="r"/>
            <a:r>
              <a:rPr lang="en-GB" sz="1400" b="1" dirty="0">
                <a:latin typeface="+mj-lt"/>
              </a:rPr>
              <a:t>Brian Cox</a:t>
            </a:r>
          </a:p>
          <a:p>
            <a:pPr algn="r"/>
            <a:r>
              <a:rPr lang="en-GB" sz="1400" b="1" dirty="0">
                <a:latin typeface="+mj-lt"/>
              </a:rPr>
              <a:t>From </a:t>
            </a:r>
            <a:r>
              <a:rPr lang="en-GB" sz="1400" b="1" i="1" dirty="0">
                <a:latin typeface="+mj-lt"/>
              </a:rPr>
              <a:t>Collected Poems</a:t>
            </a:r>
            <a:r>
              <a:rPr lang="en-GB" sz="1400" b="1" dirty="0">
                <a:latin typeface="+mj-lt"/>
              </a:rPr>
              <a:t>, </a:t>
            </a:r>
            <a:r>
              <a:rPr lang="en-GB" sz="1400" b="1" dirty="0" err="1">
                <a:latin typeface="+mj-lt"/>
              </a:rPr>
              <a:t>Carcanet</a:t>
            </a:r>
            <a:r>
              <a:rPr lang="en-GB" sz="1400" b="1" dirty="0">
                <a:latin typeface="+mj-lt"/>
              </a:rPr>
              <a:t> Press 1993.</a:t>
            </a:r>
          </a:p>
          <a:p>
            <a:endParaRPr lang="en-GB" sz="1400" b="1" dirty="0">
              <a:latin typeface="+mj-lt"/>
            </a:endParaRPr>
          </a:p>
        </p:txBody>
      </p:sp>
      <p:sp>
        <p:nvSpPr>
          <p:cNvPr id="2" name="Rectangle 1"/>
          <p:cNvSpPr/>
          <p:nvPr/>
        </p:nvSpPr>
        <p:spPr>
          <a:xfrm>
            <a:off x="2360570" y="641384"/>
            <a:ext cx="4092509" cy="503710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4520578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36902"/>
                                        </p:tgtEl>
                                        <p:attrNameLst>
                                          <p:attrName>style.visibility</p:attrName>
                                        </p:attrNameLst>
                                      </p:cBhvr>
                                      <p:to>
                                        <p:strVal val="visible"/>
                                      </p:to>
                                    </p:set>
                                    <p:animEffect transition="in" filter="wipe(left)">
                                      <p:cBhvr>
                                        <p:cTn id="7" dur="500"/>
                                        <p:tgtEl>
                                          <p:spTgt spid="33690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grpId="0" nodeType="clickEffect">
                                  <p:stCondLst>
                                    <p:cond delay="0"/>
                                  </p:stCondLst>
                                  <p:childTnLst>
                                    <p:animEffect transition="out" filter="dissolve">
                                      <p:cBhvr>
                                        <p:cTn id="11" dur="500"/>
                                        <p:tgtEl>
                                          <p:spTgt spid="2"/>
                                        </p:tgtEl>
                                      </p:cBhvr>
                                    </p:animEffect>
                                    <p:set>
                                      <p:cBhvr>
                                        <p:cTn id="12"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6902" grpId="0" animBg="1"/>
      <p:bldP spid="2"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287866"/>
            <a:ext cx="9144000" cy="5597473"/>
          </a:xfrm>
          <a:prstGeom prst="rect">
            <a:avLst/>
          </a:prstGeom>
        </p:spPr>
      </p:pic>
      <p:sp>
        <p:nvSpPr>
          <p:cNvPr id="4" name="TextBox 3"/>
          <p:cNvSpPr txBox="1"/>
          <p:nvPr/>
        </p:nvSpPr>
        <p:spPr>
          <a:xfrm>
            <a:off x="0" y="5309607"/>
            <a:ext cx="9144000" cy="1508105"/>
          </a:xfrm>
          <a:prstGeom prst="rect">
            <a:avLst/>
          </a:prstGeom>
          <a:noFill/>
        </p:spPr>
        <p:txBody>
          <a:bodyPr wrap="square" rtlCol="0">
            <a:spAutoFit/>
          </a:bodyPr>
          <a:lstStyle/>
          <a:p>
            <a:pPr algn="ctr"/>
            <a:r>
              <a:rPr lang="en-US" sz="3200" dirty="0" smtClean="0"/>
              <a:t>Why do I need a textbook now I’ve </a:t>
            </a:r>
            <a:r>
              <a:rPr lang="en-US" sz="3200" smtClean="0"/>
              <a:t>got GOOGLE?</a:t>
            </a:r>
            <a:endParaRPr lang="en-US" sz="3200" dirty="0" smtClean="0"/>
          </a:p>
          <a:p>
            <a:pPr algn="ctr"/>
            <a:endParaRPr lang="en-US" sz="2000" dirty="0" smtClean="0"/>
          </a:p>
          <a:p>
            <a:pPr algn="ctr"/>
            <a:r>
              <a:rPr lang="en-US" sz="2000" dirty="0" smtClean="0"/>
              <a:t>Geoff Barton </a:t>
            </a:r>
            <a:r>
              <a:rPr lang="en-GB" sz="2000" dirty="0"/>
              <a:t> </a:t>
            </a:r>
            <a:r>
              <a:rPr lang="en-US" sz="2000" dirty="0">
                <a:sym typeface="Symbol"/>
              </a:rPr>
              <a:t></a:t>
            </a:r>
            <a:r>
              <a:rPr lang="en-US" sz="2000" dirty="0"/>
              <a:t> </a:t>
            </a:r>
            <a:r>
              <a:rPr lang="en-US" sz="2000" dirty="0" smtClean="0"/>
              <a:t>Society of Authors </a:t>
            </a:r>
            <a:r>
              <a:rPr lang="en-GB" sz="2000" dirty="0"/>
              <a:t> </a:t>
            </a:r>
            <a:r>
              <a:rPr lang="en-US" sz="2000" dirty="0">
                <a:sym typeface="Symbol"/>
              </a:rPr>
              <a:t></a:t>
            </a:r>
            <a:r>
              <a:rPr lang="en-US" sz="2000" dirty="0"/>
              <a:t> </a:t>
            </a:r>
            <a:r>
              <a:rPr lang="en-US" sz="2000" dirty="0" smtClean="0"/>
              <a:t>7 May 2016</a:t>
            </a:r>
          </a:p>
          <a:p>
            <a:pPr algn="ctr"/>
            <a:r>
              <a:rPr lang="en-US" sz="2000" dirty="0" smtClean="0">
                <a:hlinkClick r:id="rId3"/>
              </a:rPr>
              <a:t>www.geoffbarton.co.uk</a:t>
            </a:r>
            <a:r>
              <a:rPr lang="en-US" sz="2000" dirty="0" smtClean="0"/>
              <a:t> (presentation 144)</a:t>
            </a:r>
            <a:r>
              <a:rPr lang="en-GB" sz="2000" dirty="0" smtClean="0"/>
              <a:t> </a:t>
            </a:r>
            <a:r>
              <a:rPr lang="en-US" sz="2000" dirty="0">
                <a:sym typeface="Symbol"/>
              </a:rPr>
              <a:t></a:t>
            </a:r>
            <a:r>
              <a:rPr lang="en-US" sz="2000" dirty="0"/>
              <a:t> </a:t>
            </a:r>
            <a:r>
              <a:rPr lang="en-US" sz="2000" dirty="0" smtClean="0"/>
              <a:t>Twitter: @</a:t>
            </a:r>
            <a:r>
              <a:rPr lang="en-US" sz="2000" dirty="0" err="1" smtClean="0"/>
              <a:t>RealGeoffBarton</a:t>
            </a:r>
            <a:r>
              <a:rPr lang="en-US" sz="2000" dirty="0" smtClean="0"/>
              <a:t> </a:t>
            </a:r>
            <a:endParaRPr lang="en-US" sz="2000" dirty="0"/>
          </a:p>
        </p:txBody>
      </p:sp>
    </p:spTree>
    <p:extLst>
      <p:ext uri="{BB962C8B-B14F-4D97-AF65-F5344CB8AC3E}">
        <p14:creationId xmlns:p14="http://schemas.microsoft.com/office/powerpoint/2010/main" val="243191944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a:spLocks noChangeArrowheads="1"/>
          </p:cNvSpPr>
          <p:nvPr/>
        </p:nvSpPr>
        <p:spPr bwMode="auto">
          <a:xfrm>
            <a:off x="3874413" y="1051871"/>
            <a:ext cx="4788788" cy="3970318"/>
          </a:xfrm>
          <a:prstGeom prst="rect">
            <a:avLst/>
          </a:prstGeom>
          <a:noFill/>
          <a:ln w="9525">
            <a:noFill/>
            <a:miter lim="800000"/>
            <a:headEnd/>
            <a:tailEnd/>
          </a:ln>
        </p:spPr>
        <p:txBody>
          <a:bodyPr wrap="square">
            <a:prstTxWarp prst="textNoShape">
              <a:avLst/>
            </a:prstTxWarp>
            <a:spAutoFit/>
          </a:bodyPr>
          <a:lstStyle/>
          <a:p>
            <a:r>
              <a:rPr lang="en-US" sz="2800" dirty="0">
                <a:solidFill>
                  <a:srgbClr val="000000"/>
                </a:solidFill>
              </a:rPr>
              <a:t>‘</a:t>
            </a:r>
            <a:r>
              <a:rPr lang="en-US" sz="2800" dirty="0">
                <a:latin typeface="Calibri" charset="0"/>
                <a:ea typeface="ＭＳ Ｐゴシック" charset="0"/>
                <a:cs typeface="ＭＳ Ｐゴシック" charset="0"/>
              </a:rPr>
              <a:t>Too</a:t>
            </a:r>
            <a:r>
              <a:rPr lang="en-US" sz="2800" dirty="0">
                <a:solidFill>
                  <a:srgbClr val="000000"/>
                </a:solidFill>
              </a:rPr>
              <a:t> often the argument for reading is made by those who have spent their lives as insiders; the pleasures of solitary reading are so obvious, the value of reading so self-evident, that we fail to appreciate how utterly strange reading is to the outsider’ </a:t>
            </a:r>
            <a:endParaRPr lang="en-US" sz="2800" dirty="0">
              <a:solidFill>
                <a:srgbClr val="000000"/>
              </a:solidFill>
              <a:latin typeface="Calibri" charset="0"/>
            </a:endParaRPr>
          </a:p>
        </p:txBody>
      </p:sp>
      <p:pic>
        <p:nvPicPr>
          <p:cNvPr id="2" name="Picture 1"/>
          <p:cNvPicPr>
            <a:picLocks noChangeAspect="1"/>
          </p:cNvPicPr>
          <p:nvPr/>
        </p:nvPicPr>
        <p:blipFill>
          <a:blip r:embed="rId2"/>
          <a:stretch>
            <a:fillRect/>
          </a:stretch>
        </p:blipFill>
        <p:spPr>
          <a:xfrm>
            <a:off x="329893" y="798823"/>
            <a:ext cx="3365500" cy="5003800"/>
          </a:xfrm>
          <a:prstGeom prst="rect">
            <a:avLst/>
          </a:prstGeom>
        </p:spPr>
      </p:pic>
    </p:spTree>
    <p:extLst>
      <p:ext uri="{BB962C8B-B14F-4D97-AF65-F5344CB8AC3E}">
        <p14:creationId xmlns:p14="http://schemas.microsoft.com/office/powerpoint/2010/main" val="423709854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1"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extBox 4"/>
          <p:cNvSpPr txBox="1">
            <a:spLocks noChangeArrowheads="1"/>
          </p:cNvSpPr>
          <p:nvPr/>
        </p:nvSpPr>
        <p:spPr bwMode="auto">
          <a:xfrm>
            <a:off x="1905000" y="3027363"/>
            <a:ext cx="5715000"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lgn="ctr" defTabSz="914400" eaLnBrk="0" fontAlgn="base" hangingPunct="0">
              <a:spcBef>
                <a:spcPct val="0"/>
              </a:spcBef>
              <a:spcAft>
                <a:spcPct val="0"/>
              </a:spcAft>
            </a:pPr>
            <a:r>
              <a:rPr lang="en-US" sz="4400">
                <a:solidFill>
                  <a:srgbClr val="FFFFFF"/>
                </a:solidFill>
              </a:rPr>
              <a:t>The Matthew Effect</a:t>
            </a:r>
          </a:p>
        </p:txBody>
      </p:sp>
      <p:sp>
        <p:nvSpPr>
          <p:cNvPr id="6" name="TextBox 5"/>
          <p:cNvSpPr txBox="1">
            <a:spLocks noChangeArrowheads="1"/>
          </p:cNvSpPr>
          <p:nvPr/>
        </p:nvSpPr>
        <p:spPr bwMode="auto">
          <a:xfrm>
            <a:off x="1905000" y="3797300"/>
            <a:ext cx="57150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lgn="ctr" defTabSz="914400" eaLnBrk="0" fontAlgn="base" hangingPunct="0">
              <a:spcBef>
                <a:spcPct val="0"/>
              </a:spcBef>
              <a:spcAft>
                <a:spcPct val="0"/>
              </a:spcAft>
            </a:pPr>
            <a:r>
              <a:rPr lang="en-US" sz="3200">
                <a:solidFill>
                  <a:srgbClr val="FFFFFF"/>
                </a:solidFill>
              </a:rPr>
              <a:t>(Robert K Merton)</a:t>
            </a:r>
          </a:p>
        </p:txBody>
      </p:sp>
      <p:cxnSp>
        <p:nvCxnSpPr>
          <p:cNvPr id="8" name="Straight Connector 7"/>
          <p:cNvCxnSpPr/>
          <p:nvPr/>
        </p:nvCxnSpPr>
        <p:spPr>
          <a:xfrm>
            <a:off x="2133600" y="3797300"/>
            <a:ext cx="5486400" cy="1588"/>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4903513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lide(fromLeft)">
                                      <p:cBhvr>
                                        <p:cTn id="7" dur="5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slide(fromLeft)">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4513" name="Title 1"/>
          <p:cNvSpPr>
            <a:spLocks noGrp="1"/>
          </p:cNvSpPr>
          <p:nvPr>
            <p:ph type="ctrTitle"/>
          </p:nvPr>
        </p:nvSpPr>
        <p:spPr/>
        <p:txBody>
          <a:bodyPr/>
          <a:lstStyle/>
          <a:p>
            <a:endParaRPr lang="en-US">
              <a:latin typeface="Calibri" charset="0"/>
              <a:ea typeface="ＭＳ Ｐゴシック" charset="0"/>
              <a:cs typeface="ＭＳ Ｐゴシック" charset="0"/>
            </a:endParaRPr>
          </a:p>
        </p:txBody>
      </p:sp>
      <p:sp>
        <p:nvSpPr>
          <p:cNvPr id="3" name="Subtitle 2"/>
          <p:cNvSpPr>
            <a:spLocks noGrp="1"/>
          </p:cNvSpPr>
          <p:nvPr>
            <p:ph type="subTitle" idx="1"/>
          </p:nvPr>
        </p:nvSpPr>
        <p:spPr/>
        <p:txBody>
          <a:bodyPr/>
          <a:lstStyle/>
          <a:p>
            <a:pPr>
              <a:defRPr/>
            </a:pPr>
            <a:endParaRPr lang="en-US"/>
          </a:p>
        </p:txBody>
      </p:sp>
      <p:pic>
        <p:nvPicPr>
          <p:cNvPr id="6451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200" y="228600"/>
            <a:ext cx="9261475" cy="643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3810000" y="0"/>
            <a:ext cx="5432425" cy="68580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914400" eaLnBrk="0" fontAlgn="base" hangingPunct="0">
              <a:spcBef>
                <a:spcPct val="0"/>
              </a:spcBef>
              <a:spcAft>
                <a:spcPct val="0"/>
              </a:spcAft>
              <a:defRPr/>
            </a:pPr>
            <a:endParaRPr lang="en-US">
              <a:solidFill>
                <a:prstClr val="white"/>
              </a:solidFill>
              <a:latin typeface="Calibri"/>
            </a:endParaRPr>
          </a:p>
        </p:txBody>
      </p:sp>
      <p:sp>
        <p:nvSpPr>
          <p:cNvPr id="7" name="Rectangle 6"/>
          <p:cNvSpPr/>
          <p:nvPr/>
        </p:nvSpPr>
        <p:spPr>
          <a:xfrm>
            <a:off x="-76200" y="0"/>
            <a:ext cx="2159000" cy="68580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914400" eaLnBrk="0" fontAlgn="base" hangingPunct="0">
              <a:spcBef>
                <a:spcPct val="0"/>
              </a:spcBef>
              <a:spcAft>
                <a:spcPct val="0"/>
              </a:spcAft>
              <a:defRPr/>
            </a:pPr>
            <a:endParaRPr lang="en-US">
              <a:solidFill>
                <a:prstClr val="white"/>
              </a:solidFill>
              <a:latin typeface="Calibri"/>
            </a:endParaRPr>
          </a:p>
        </p:txBody>
      </p:sp>
    </p:spTree>
    <p:extLst>
      <p:ext uri="{BB962C8B-B14F-4D97-AF65-F5344CB8AC3E}">
        <p14:creationId xmlns:p14="http://schemas.microsoft.com/office/powerpoint/2010/main" val="222496738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5"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vertical)">
                                      <p:cBhvr>
                                        <p:cTn id="7" dur="5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5"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linds(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4890</TotalTime>
  <Words>2415</Words>
  <Application>Microsoft Macintosh PowerPoint</Application>
  <PresentationFormat>On-screen Show (4:3)</PresentationFormat>
  <Paragraphs>213</Paragraphs>
  <Slides>69</Slides>
  <Notes>14</Notes>
  <HiddenSlides>0</HiddenSlides>
  <MMClips>0</MMClips>
  <ScaleCrop>false</ScaleCrop>
  <HeadingPairs>
    <vt:vector size="4" baseType="variant">
      <vt:variant>
        <vt:lpstr>Theme</vt:lpstr>
      </vt:variant>
      <vt:variant>
        <vt:i4>1</vt:i4>
      </vt:variant>
      <vt:variant>
        <vt:lpstr>Slide Titles</vt:lpstr>
      </vt:variant>
      <vt:variant>
        <vt:i4>69</vt:i4>
      </vt:variant>
    </vt:vector>
  </HeadingPairs>
  <TitlesOfParts>
    <vt:vector size="70"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‘Too many people waste money on expensive holidays’</vt:lpstr>
      <vt:lpstr> For your next holiday, why don’t you take all your money and put it on the fire? Then stand in a fridge for a week, beating your children with a baseball bat until their arms and legs break. And then, after you’ve eaten some melted cheese, dislocate your shoulder.  If all of this appeals then you are probably one of the 1.3 million British people …</vt:lpstr>
      <vt:lpstr>PowerPoint Presentation</vt:lpstr>
      <vt:lpstr>PowerPoint Presentation</vt:lpstr>
      <vt:lpstr>PowerPoint Presentation</vt:lpstr>
      <vt:lpstr>PowerPoint Presentation</vt:lpstr>
      <vt:lpstr>PowerPoint Presentation</vt:lpstr>
      <vt:lpstr>PowerPoint Presentation</vt:lpstr>
      <vt:lpstr>SKIMMING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SCANNING</vt:lpstr>
      <vt:lpstr>PowerPoint Presentation</vt:lpstr>
      <vt:lpstr>PowerPoint Presentation</vt:lpstr>
      <vt:lpstr>RESEARCH SKILLS (not FOFO)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King Edward VI School</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Geoff Barton</dc:creator>
  <cp:lastModifiedBy>Geoff Barton</cp:lastModifiedBy>
  <cp:revision>165</cp:revision>
  <dcterms:created xsi:type="dcterms:W3CDTF">2015-06-24T02:42:23Z</dcterms:created>
  <dcterms:modified xsi:type="dcterms:W3CDTF">2016-05-07T14:13:13Z</dcterms:modified>
</cp:coreProperties>
</file>