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96"/>
  </p:notesMasterIdLst>
  <p:sldIdLst>
    <p:sldId id="283" r:id="rId3"/>
    <p:sldId id="566" r:id="rId4"/>
    <p:sldId id="568" r:id="rId5"/>
    <p:sldId id="569" r:id="rId6"/>
    <p:sldId id="401" r:id="rId7"/>
    <p:sldId id="668" r:id="rId8"/>
    <p:sldId id="547" r:id="rId9"/>
    <p:sldId id="548" r:id="rId10"/>
    <p:sldId id="550" r:id="rId11"/>
    <p:sldId id="669" r:id="rId12"/>
    <p:sldId id="635" r:id="rId13"/>
    <p:sldId id="670" r:id="rId14"/>
    <p:sldId id="318" r:id="rId15"/>
    <p:sldId id="319" r:id="rId16"/>
    <p:sldId id="577" r:id="rId17"/>
    <p:sldId id="588" r:id="rId18"/>
    <p:sldId id="336" r:id="rId19"/>
    <p:sldId id="573" r:id="rId20"/>
    <p:sldId id="315" r:id="rId21"/>
    <p:sldId id="359" r:id="rId22"/>
    <p:sldId id="321" r:id="rId23"/>
    <p:sldId id="583" r:id="rId24"/>
    <p:sldId id="666" r:id="rId25"/>
    <p:sldId id="667" r:id="rId26"/>
    <p:sldId id="269" r:id="rId27"/>
    <p:sldId id="586" r:id="rId28"/>
    <p:sldId id="411" r:id="rId29"/>
    <p:sldId id="349" r:id="rId30"/>
    <p:sldId id="350" r:id="rId31"/>
    <p:sldId id="544" r:id="rId32"/>
    <p:sldId id="589" r:id="rId33"/>
    <p:sldId id="590" r:id="rId34"/>
    <p:sldId id="353" r:id="rId35"/>
    <p:sldId id="354" r:id="rId36"/>
    <p:sldId id="591" r:id="rId37"/>
    <p:sldId id="592" r:id="rId38"/>
    <p:sldId id="593" r:id="rId39"/>
    <p:sldId id="594" r:id="rId40"/>
    <p:sldId id="595" r:id="rId41"/>
    <p:sldId id="596" r:id="rId42"/>
    <p:sldId id="322" r:id="rId43"/>
    <p:sldId id="673" r:id="rId44"/>
    <p:sldId id="646" r:id="rId45"/>
    <p:sldId id="647" r:id="rId46"/>
    <p:sldId id="648" r:id="rId47"/>
    <p:sldId id="649" r:id="rId48"/>
    <p:sldId id="652" r:id="rId49"/>
    <p:sldId id="638" r:id="rId50"/>
    <p:sldId id="650" r:id="rId51"/>
    <p:sldId id="651" r:id="rId52"/>
    <p:sldId id="641" r:id="rId53"/>
    <p:sldId id="642" r:id="rId54"/>
    <p:sldId id="643" r:id="rId55"/>
    <p:sldId id="485" r:id="rId56"/>
    <p:sldId id="486" r:id="rId57"/>
    <p:sldId id="487" r:id="rId58"/>
    <p:sldId id="488" r:id="rId59"/>
    <p:sldId id="489" r:id="rId60"/>
    <p:sldId id="490" r:id="rId61"/>
    <p:sldId id="491" r:id="rId62"/>
    <p:sldId id="492" r:id="rId63"/>
    <p:sldId id="493" r:id="rId64"/>
    <p:sldId id="494" r:id="rId65"/>
    <p:sldId id="495" r:id="rId66"/>
    <p:sldId id="496" r:id="rId67"/>
    <p:sldId id="497" r:id="rId68"/>
    <p:sldId id="498" r:id="rId69"/>
    <p:sldId id="499" r:id="rId70"/>
    <p:sldId id="500" r:id="rId71"/>
    <p:sldId id="501" r:id="rId72"/>
    <p:sldId id="502" r:id="rId73"/>
    <p:sldId id="503" r:id="rId74"/>
    <p:sldId id="504" r:id="rId75"/>
    <p:sldId id="505" r:id="rId76"/>
    <p:sldId id="506" r:id="rId77"/>
    <p:sldId id="507" r:id="rId78"/>
    <p:sldId id="508" r:id="rId79"/>
    <p:sldId id="671" r:id="rId80"/>
    <p:sldId id="636" r:id="rId81"/>
    <p:sldId id="675" r:id="rId82"/>
    <p:sldId id="672" r:id="rId83"/>
    <p:sldId id="656" r:id="rId84"/>
    <p:sldId id="657" r:id="rId85"/>
    <p:sldId id="658" r:id="rId86"/>
    <p:sldId id="659" r:id="rId87"/>
    <p:sldId id="660" r:id="rId88"/>
    <p:sldId id="661" r:id="rId89"/>
    <p:sldId id="662" r:id="rId90"/>
    <p:sldId id="663" r:id="rId91"/>
    <p:sldId id="664" r:id="rId92"/>
    <p:sldId id="665" r:id="rId93"/>
    <p:sldId id="645" r:id="rId94"/>
    <p:sldId id="674"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9" d="100"/>
          <a:sy n="99" d="100"/>
        </p:scale>
        <p:origin x="-1088" y="200"/>
      </p:cViewPr>
      <p:guideLst>
        <p:guide orient="horz" pos="2160"/>
        <p:guide pos="2880"/>
      </p:guideLst>
    </p:cSldViewPr>
  </p:slideViewPr>
  <p:notesTextViewPr>
    <p:cViewPr>
      <p:scale>
        <a:sx n="100" d="100"/>
        <a:sy n="100" d="100"/>
      </p:scale>
      <p:origin x="0" y="0"/>
    </p:cViewPr>
  </p:notesTextViewPr>
  <p:sorterViewPr>
    <p:cViewPr>
      <p:scale>
        <a:sx n="119" d="100"/>
        <a:sy n="119" d="100"/>
      </p:scale>
      <p:origin x="0" y="4848"/>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theme" Target="theme/theme1.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1DC061-0F0A-2745-94E1-1C4285C84F01}" type="datetimeFigureOut">
              <a:rPr lang="en-US" smtClean="0"/>
              <a:t>29/11/16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AD249-148C-3E43-9A62-F8BD054F455D}" type="slidenum">
              <a:rPr lang="en-US" smtClean="0"/>
              <a:t>‹#›</a:t>
            </a:fld>
            <a:endParaRPr lang="en-US"/>
          </a:p>
        </p:txBody>
      </p:sp>
    </p:spTree>
    <p:extLst>
      <p:ext uri="{BB962C8B-B14F-4D97-AF65-F5344CB8AC3E}">
        <p14:creationId xmlns:p14="http://schemas.microsoft.com/office/powerpoint/2010/main" val="2201572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accommodation; 2 necessary; 3 separate; 4 </a:t>
            </a:r>
            <a:r>
              <a:rPr lang="en-US" dirty="0" err="1" smtClean="0"/>
              <a:t>fulfil</a:t>
            </a:r>
            <a:r>
              <a:rPr lang="en-US" dirty="0" smtClean="0"/>
              <a:t>; 5 they’re	</a:t>
            </a:r>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6</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Driven by testing - 1</a:t>
            </a:r>
          </a:p>
          <a:p>
            <a:endParaRPr lang="en-US" dirty="0"/>
          </a:p>
        </p:txBody>
      </p:sp>
      <p:sp>
        <p:nvSpPr>
          <p:cNvPr id="4" name="Slide Number Placeholder 3"/>
          <p:cNvSpPr>
            <a:spLocks noGrp="1"/>
          </p:cNvSpPr>
          <p:nvPr>
            <p:ph type="sldNum" sz="quarter" idx="10"/>
          </p:nvPr>
        </p:nvSpPr>
        <p:spPr/>
        <p:txBody>
          <a:bodyPr/>
          <a:lstStyle/>
          <a:p>
            <a:fld id="{4139C060-5D89-034C-9803-23FE8AD91D3C}" type="slidenum">
              <a:rPr lang="en-US" smtClean="0"/>
              <a:t>40</a:t>
            </a:fld>
            <a:endParaRPr lang="en-US"/>
          </a:p>
        </p:txBody>
      </p:sp>
    </p:spTree>
    <p:extLst>
      <p:ext uri="{BB962C8B-B14F-4D97-AF65-F5344CB8AC3E}">
        <p14:creationId xmlns:p14="http://schemas.microsoft.com/office/powerpoint/2010/main" val="352551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48</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51</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52</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53</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5E2B464-13C6-B14C-85B0-3118A7CF0D99}" type="slidenum">
              <a:rPr lang="en-US">
                <a:solidFill>
                  <a:prstClr val="black"/>
                </a:solidFill>
              </a:rPr>
              <a:pPr/>
              <a:t>67</a:t>
            </a:fld>
            <a:endParaRPr lang="en-US">
              <a:solidFill>
                <a:prstClr val="black"/>
              </a:solidFill>
            </a:endParaRPr>
          </a:p>
        </p:txBody>
      </p:sp>
      <p:sp>
        <p:nvSpPr>
          <p:cNvPr id="50179" name="Rectangle 2"/>
          <p:cNvSpPr>
            <a:spLocks noGrp="1" noRot="1" noChangeAspect="1" noChangeArrowheads="1" noTextEdit="1"/>
          </p:cNvSpPr>
          <p:nvPr>
            <p:ph type="sldImg"/>
          </p:nvPr>
        </p:nvSpPr>
        <p:spPr>
          <a:xfrm>
            <a:off x="1143000" y="685800"/>
            <a:ext cx="4572000" cy="3429000"/>
          </a:xfrm>
          <a:ln/>
        </p:spPr>
      </p:sp>
      <p:sp>
        <p:nvSpPr>
          <p:cNvPr id="50180" name="Rectangle 3"/>
          <p:cNvSpPr>
            <a:spLocks noGrp="1" noChangeArrowheads="1"/>
          </p:cNvSpPr>
          <p:nvPr>
            <p:ph type="body" idx="1"/>
          </p:nvPr>
        </p:nvSpPr>
        <p:spPr>
          <a:noFill/>
          <a:ln/>
        </p:spPr>
        <p:txBody>
          <a:bodyPr/>
          <a:lstStyle/>
          <a:p>
            <a:pPr eaLnBrk="1" hangingPunct="1">
              <a:spcBef>
                <a:spcPct val="0"/>
              </a:spcBef>
            </a:pPr>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solidFill>
                  <a:prstClr val="black"/>
                </a:solidFill>
                <a:latin typeface="Arial" charset="0"/>
              </a:rPr>
              <a:pPr/>
              <a:t>69</a:t>
            </a:fld>
            <a:endParaRPr lang="en-US">
              <a:solidFill>
                <a:prstClr val="black"/>
              </a:solidFill>
              <a:latin typeface="Arial" charset="0"/>
            </a:endParaRPr>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solidFill>
                  <a:prstClr val="black"/>
                </a:solidFill>
                <a:latin typeface="Arial" charset="0"/>
              </a:rPr>
              <a:pPr/>
              <a:t>70</a:t>
            </a:fld>
            <a:endParaRPr lang="en-US">
              <a:solidFill>
                <a:prstClr val="black"/>
              </a:solidFill>
              <a:latin typeface="Arial" charset="0"/>
            </a:endParaRPr>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284888F-390C-884E-8650-AB5C51AF7E82}" type="slidenum">
              <a:rPr lang="en-US">
                <a:solidFill>
                  <a:prstClr val="black"/>
                </a:solidFill>
                <a:latin typeface="Arial" charset="0"/>
              </a:rPr>
              <a:pPr/>
              <a:t>71</a:t>
            </a:fld>
            <a:endParaRPr lang="en-US">
              <a:solidFill>
                <a:prstClr val="black"/>
              </a:solidFill>
              <a:latin typeface="Arial" charset="0"/>
            </a:endParaRPr>
          </a:p>
        </p:txBody>
      </p:sp>
      <p:sp>
        <p:nvSpPr>
          <p:cNvPr id="55299" name="Rectangle 2"/>
          <p:cNvSpPr>
            <a:spLocks noGrp="1" noRot="1" noChangeAspect="1" noChangeArrowheads="1" noTextEdit="1"/>
          </p:cNvSpPr>
          <p:nvPr>
            <p:ph type="sldImg"/>
          </p:nvPr>
        </p:nvSpPr>
        <p:spPr>
          <a:xfrm>
            <a:off x="1143000" y="685800"/>
            <a:ext cx="4572000" cy="3429000"/>
          </a:xfrm>
          <a:ln/>
        </p:spPr>
      </p:sp>
      <p:sp>
        <p:nvSpPr>
          <p:cNvPr id="5530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EE1DBF0-D59D-2A43-A07C-93B0751694B0}" type="slidenum">
              <a:rPr lang="en-US">
                <a:solidFill>
                  <a:prstClr val="black"/>
                </a:solidFill>
                <a:latin typeface="Arial" charset="0"/>
              </a:rPr>
              <a:pPr/>
              <a:t>72</a:t>
            </a:fld>
            <a:endParaRPr lang="en-US">
              <a:solidFill>
                <a:prstClr val="black"/>
              </a:solidFill>
              <a:latin typeface="Arial" charset="0"/>
            </a:endParaRPr>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accommodation; 2 necessary; 3 separate; 4 </a:t>
            </a:r>
            <a:r>
              <a:rPr lang="en-US" dirty="0" err="1" smtClean="0"/>
              <a:t>fulfil</a:t>
            </a:r>
            <a:r>
              <a:rPr lang="en-US" smtClean="0"/>
              <a:t>; 5 they’re</a:t>
            </a:r>
            <a:r>
              <a:rPr lang="en-US" dirty="0" smtClean="0"/>
              <a:t>	</a:t>
            </a:r>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7</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9A34F13-D133-4242-941F-DCD5A0762D98}" type="slidenum">
              <a:rPr lang="en-US">
                <a:solidFill>
                  <a:prstClr val="black"/>
                </a:solidFill>
                <a:latin typeface="Arial" charset="0"/>
              </a:rPr>
              <a:pPr/>
              <a:t>73</a:t>
            </a:fld>
            <a:endParaRPr lang="en-US">
              <a:solidFill>
                <a:prstClr val="black"/>
              </a:solidFill>
              <a:latin typeface="Arial" charset="0"/>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F5A4EE8-6F79-B947-8AC5-D63889034C22}" type="slidenum">
              <a:rPr lang="en-US">
                <a:solidFill>
                  <a:prstClr val="black"/>
                </a:solidFill>
                <a:latin typeface="Arial" charset="0"/>
              </a:rPr>
              <a:pPr/>
              <a:t>74</a:t>
            </a:fld>
            <a:endParaRPr lang="en-US">
              <a:solidFill>
                <a:prstClr val="black"/>
              </a:solidFill>
              <a:latin typeface="Arial" charset="0"/>
            </a:endParaRPr>
          </a:p>
        </p:txBody>
      </p:sp>
      <p:sp>
        <p:nvSpPr>
          <p:cNvPr id="61443" name="Rectangle 2"/>
          <p:cNvSpPr>
            <a:spLocks noGrp="1" noRot="1" noChangeAspect="1" noChangeArrowheads="1" noTextEdit="1"/>
          </p:cNvSpPr>
          <p:nvPr>
            <p:ph type="sldImg"/>
          </p:nvPr>
        </p:nvSpPr>
        <p:spPr>
          <a:xfrm>
            <a:off x="1143000" y="685800"/>
            <a:ext cx="4572000" cy="3429000"/>
          </a:xfrm>
          <a:ln/>
        </p:spPr>
      </p:sp>
      <p:sp>
        <p:nvSpPr>
          <p:cNvPr id="6144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5E7E411-6185-DE4B-96EE-129B93020532}" type="slidenum">
              <a:rPr lang="en-US">
                <a:solidFill>
                  <a:prstClr val="black"/>
                </a:solidFill>
                <a:latin typeface="Arial" charset="0"/>
              </a:rPr>
              <a:pPr/>
              <a:t>75</a:t>
            </a:fld>
            <a:endParaRPr lang="en-US">
              <a:solidFill>
                <a:prstClr val="black"/>
              </a:solidFill>
              <a:latin typeface="Arial" charset="0"/>
            </a:endParaRPr>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A64650-AE1B-994C-AA2E-179BC8C71F28}" type="slidenum">
              <a:rPr lang="en-US">
                <a:solidFill>
                  <a:prstClr val="black"/>
                </a:solidFill>
                <a:latin typeface="Arial" charset="0"/>
              </a:rPr>
              <a:pPr/>
              <a:t>76</a:t>
            </a:fld>
            <a:endParaRPr lang="en-US">
              <a:solidFill>
                <a:prstClr val="black"/>
              </a:solidFill>
              <a:latin typeface="Arial" charset="0"/>
            </a:endParaRPr>
          </a:p>
        </p:txBody>
      </p:sp>
      <p:sp>
        <p:nvSpPr>
          <p:cNvPr id="65539" name="Rectangle 2"/>
          <p:cNvSpPr>
            <a:spLocks noGrp="1" noRot="1" noChangeAspect="1" noChangeArrowheads="1" noTextEdit="1"/>
          </p:cNvSpPr>
          <p:nvPr>
            <p:ph type="sldImg"/>
          </p:nvPr>
        </p:nvSpPr>
        <p:spPr>
          <a:xfrm>
            <a:off x="1143000" y="685800"/>
            <a:ext cx="4572000" cy="3429000"/>
          </a:xfrm>
          <a:ln/>
        </p:spPr>
      </p:sp>
      <p:sp>
        <p:nvSpPr>
          <p:cNvPr id="655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61D13E2-0F32-BD47-B9A4-3F2151D50B7D}" type="slidenum">
              <a:rPr lang="en-US">
                <a:solidFill>
                  <a:prstClr val="black"/>
                </a:solidFill>
                <a:latin typeface="Arial" charset="0"/>
              </a:rPr>
              <a:pPr/>
              <a:t>77</a:t>
            </a:fld>
            <a:endParaRPr lang="en-US">
              <a:solidFill>
                <a:prstClr val="black"/>
              </a:solidFill>
              <a:latin typeface="Arial" charset="0"/>
            </a:endParaRPr>
          </a:p>
        </p:txBody>
      </p:sp>
      <p:sp>
        <p:nvSpPr>
          <p:cNvPr id="67587" name="Rectangle 2"/>
          <p:cNvSpPr>
            <a:spLocks noGrp="1" noRot="1" noChangeAspect="1" noChangeArrowheads="1" noTextEdit="1"/>
          </p:cNvSpPr>
          <p:nvPr>
            <p:ph type="sldImg"/>
          </p:nvPr>
        </p:nvSpPr>
        <p:spPr>
          <a:xfrm>
            <a:off x="1143000" y="685800"/>
            <a:ext cx="4572000" cy="3429000"/>
          </a:xfrm>
          <a:ln/>
        </p:spPr>
      </p:sp>
      <p:sp>
        <p:nvSpPr>
          <p:cNvPr id="6758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Necessary; accommodation; February; </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79</a:t>
            </a:fld>
            <a:endParaRPr lang="en-US"/>
          </a:p>
        </p:txBody>
      </p:sp>
    </p:spTree>
    <p:extLst>
      <p:ext uri="{BB962C8B-B14F-4D97-AF65-F5344CB8AC3E}">
        <p14:creationId xmlns:p14="http://schemas.microsoft.com/office/powerpoint/2010/main" val="3986636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A69B854-E316-0040-A8C2-A1ED992A91D5}" type="slidenum">
              <a:rPr lang="en-US" sz="1200"/>
              <a:pPr/>
              <a:t>82</a:t>
            </a:fld>
            <a:endParaRPr lang="en-US" sz="1200"/>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831B30F-727C-574A-8848-588891CD96B1}" type="slidenum">
              <a:rPr lang="en-US" sz="1200"/>
              <a:pPr/>
              <a:t>83</a:t>
            </a:fld>
            <a:endParaRPr lang="en-US" sz="1200"/>
          </a:p>
        </p:txBody>
      </p:sp>
      <p:sp>
        <p:nvSpPr>
          <p:cNvPr id="163843" name="Rectangle 2"/>
          <p:cNvSpPr>
            <a:spLocks noGrp="1" noRot="1" noChangeAspect="1" noChangeArrowheads="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DF0EFFE-3D49-E84D-B626-A1CFF04DB77B}" type="slidenum">
              <a:rPr lang="en-US" sz="1200"/>
              <a:pPr/>
              <a:t>84</a:t>
            </a:fld>
            <a:endParaRPr lang="en-US" sz="1200"/>
          </a:p>
        </p:txBody>
      </p:sp>
      <p:sp>
        <p:nvSpPr>
          <p:cNvPr id="165891" name="Rectangle 2"/>
          <p:cNvSpPr>
            <a:spLocks noGrp="1" noRot="1" noChangeAspect="1" noChangeArrowheads="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5EABAAE-E6EE-E04F-967E-965381080B9E}" type="slidenum">
              <a:rPr lang="en-US" sz="1200"/>
              <a:pPr/>
              <a:t>85</a:t>
            </a:fld>
            <a:endParaRPr lang="en-US" sz="1200"/>
          </a:p>
        </p:txBody>
      </p:sp>
      <p:sp>
        <p:nvSpPr>
          <p:cNvPr id="167939" name="Rectangle 2"/>
          <p:cNvSpPr>
            <a:spLocks noGrp="1" noRot="1" noChangeAspect="1" noChangeArrowheads="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accommodation; 2 necessary; 3 separate; 4 </a:t>
            </a:r>
            <a:r>
              <a:rPr lang="en-US" dirty="0" err="1" smtClean="0"/>
              <a:t>fulfil</a:t>
            </a:r>
            <a:r>
              <a:rPr lang="en-US" smtClean="0"/>
              <a:t>; 5 they’re</a:t>
            </a:r>
            <a:r>
              <a:rPr lang="en-US" dirty="0" smtClean="0"/>
              <a:t>	</a:t>
            </a:r>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8</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1CDADBE-88E1-4249-BF00-E8690A61780A}" type="slidenum">
              <a:rPr lang="en-US" sz="1200"/>
              <a:pPr/>
              <a:t>86</a:t>
            </a:fld>
            <a:endParaRPr lang="en-US" sz="1200"/>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31797D6-EB11-764A-974B-C3DCC37DF858}" type="slidenum">
              <a:rPr lang="en-US" sz="1200"/>
              <a:pPr/>
              <a:t>87</a:t>
            </a:fld>
            <a:endParaRPr lang="en-US" sz="1200"/>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DDB27AB-F398-394A-AA91-E3036D4B4B65}" type="slidenum">
              <a:rPr lang="en-US" sz="1200"/>
              <a:pPr/>
              <a:t>88</a:t>
            </a:fld>
            <a:endParaRPr lang="en-US" sz="1200"/>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0095AE1-638E-9C43-980E-2B83FB03F4A1}" type="slidenum">
              <a:rPr lang="en-US" sz="1200"/>
              <a:pPr/>
              <a:t>89</a:t>
            </a:fld>
            <a:endParaRPr lang="en-US" sz="1200"/>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E19911A-AD1D-0A46-A8BC-816511B26CBA}" type="slidenum">
              <a:rPr lang="en-US" sz="1200"/>
              <a:pPr/>
              <a:t>90</a:t>
            </a:fld>
            <a:endParaRPr lang="en-US" sz="1200"/>
          </a:p>
        </p:txBody>
      </p:sp>
      <p:sp>
        <p:nvSpPr>
          <p:cNvPr id="178179" name="Rectangle 2"/>
          <p:cNvSpPr>
            <a:spLocks noGrp="1" noRot="1" noChangeAspect="1" noChangeArrowheads="1"/>
          </p:cNvSpPr>
          <p:nvPr>
            <p:ph type="sldImg"/>
          </p:nvPr>
        </p:nvSpPr>
        <p:spPr>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5C6508A-CAC9-9343-95B5-ACB90D41FF02}" type="slidenum">
              <a:rPr lang="en-US" sz="1200"/>
              <a:pPr/>
              <a:t>91</a:t>
            </a:fld>
            <a:endParaRPr lang="en-US" sz="1200"/>
          </a:p>
        </p:txBody>
      </p:sp>
      <p:sp>
        <p:nvSpPr>
          <p:cNvPr id="180227" name="Rectangle 2"/>
          <p:cNvSpPr>
            <a:spLocks noGrp="1" noRot="1" noChangeAspect="1" noChangeArrowheads="1"/>
          </p:cNvSpPr>
          <p:nvPr>
            <p:ph type="sldImg"/>
          </p:nvPr>
        </p:nvSpPr>
        <p:spPr>
          <a:solidFill>
            <a:srgbClr val="FFFFFF"/>
          </a:solidFill>
          <a:ln/>
        </p:spPr>
      </p:sp>
      <p:sp>
        <p:nvSpPr>
          <p:cNvPr id="1802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www.physics.org</a:t>
            </a:r>
            <a:r>
              <a:rPr lang="en-US" dirty="0" smtClean="0"/>
              <a:t>/</a:t>
            </a:r>
            <a:r>
              <a:rPr lang="en-US" dirty="0" err="1" smtClean="0"/>
              <a:t>article-questions.asp?id</a:t>
            </a:r>
            <a:r>
              <a:rPr lang="en-US" dirty="0" smtClean="0"/>
              <a:t>=55</a:t>
            </a:r>
          </a:p>
          <a:p>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9</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accommodation; 2 necessary; 3 separate; 4 </a:t>
            </a:r>
            <a:r>
              <a:rPr lang="en-US" dirty="0" err="1" smtClean="0"/>
              <a:t>fulfil</a:t>
            </a:r>
            <a:r>
              <a:rPr lang="en-US" smtClean="0"/>
              <a:t>; 5 they’re</a:t>
            </a:r>
            <a:r>
              <a:rPr lang="en-US" dirty="0" smtClean="0"/>
              <a:t>	</a:t>
            </a:r>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10</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accommodation; 2 necessary; 3 separate; 4 </a:t>
            </a:r>
            <a:r>
              <a:rPr lang="en-US" dirty="0" err="1" smtClean="0"/>
              <a:t>fulfil</a:t>
            </a:r>
            <a:r>
              <a:rPr lang="en-US" smtClean="0"/>
              <a:t>; 5 they’re</a:t>
            </a:r>
            <a:r>
              <a:rPr lang="en-US" dirty="0" smtClean="0"/>
              <a:t>	</a:t>
            </a:r>
            <a:endParaRPr lang="en-US" dirty="0"/>
          </a:p>
        </p:txBody>
      </p:sp>
      <p:sp>
        <p:nvSpPr>
          <p:cNvPr id="4" name="Slide Number Placeholder 3"/>
          <p:cNvSpPr>
            <a:spLocks noGrp="1"/>
          </p:cNvSpPr>
          <p:nvPr>
            <p:ph type="sldNum" sz="quarter" idx="10"/>
          </p:nvPr>
        </p:nvSpPr>
        <p:spPr/>
        <p:txBody>
          <a:bodyPr/>
          <a:lstStyle/>
          <a:p>
            <a:fld id="{970AD249-148C-3E43-9A62-F8BD054F455D}" type="slidenum">
              <a:rPr lang="en-US" smtClean="0"/>
              <a:t>12</a:t>
            </a:fld>
            <a:endParaRPr lang="en-US"/>
          </a:p>
        </p:txBody>
      </p:sp>
    </p:spTree>
    <p:extLst>
      <p:ext uri="{BB962C8B-B14F-4D97-AF65-F5344CB8AC3E}">
        <p14:creationId xmlns:p14="http://schemas.microsoft.com/office/powerpoint/2010/main" val="165556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15</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5CFA47-B410-C84E-A6E2-FA0A9FFFA6FA}" type="slidenum">
              <a:rPr lang="en-US"/>
              <a:pPr/>
              <a:t>18</a:t>
            </a:fld>
            <a:endParaRPr lang="en-US"/>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Driven by testing - 1</a:t>
            </a:r>
            <a:endParaRPr lang="en-US" dirty="0"/>
          </a:p>
        </p:txBody>
      </p:sp>
      <p:sp>
        <p:nvSpPr>
          <p:cNvPr id="4" name="Slide Number Placeholder 3"/>
          <p:cNvSpPr>
            <a:spLocks noGrp="1"/>
          </p:cNvSpPr>
          <p:nvPr>
            <p:ph type="sldNum" sz="quarter" idx="10"/>
          </p:nvPr>
        </p:nvSpPr>
        <p:spPr/>
        <p:txBody>
          <a:bodyPr/>
          <a:lstStyle/>
          <a:p>
            <a:fld id="{4139C060-5D89-034C-9803-23FE8AD91D3C}" type="slidenum">
              <a:rPr lang="en-US" smtClean="0"/>
              <a:t>39</a:t>
            </a:fld>
            <a:endParaRPr lang="en-US"/>
          </a:p>
        </p:txBody>
      </p:sp>
    </p:spTree>
    <p:extLst>
      <p:ext uri="{BB962C8B-B14F-4D97-AF65-F5344CB8AC3E}">
        <p14:creationId xmlns:p14="http://schemas.microsoft.com/office/powerpoint/2010/main" val="8126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29/11/16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2228968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29/11/16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1796461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29/11/16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784669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8F730B-05AD-374A-940A-34BAECE5D919}" type="datetime1">
              <a:rPr lang="en-US"/>
              <a:pPr>
                <a:defRPr/>
              </a:pPr>
              <a:t>29/11/16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5A9D-8753-1448-B69E-5FCEF25B338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BBE4A4-6BE3-EC4B-B419-516B0278AC07}" type="datetime1">
              <a:rPr lang="en-US"/>
              <a:pPr>
                <a:defRPr/>
              </a:pPr>
              <a:t>29/11/16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0CBD87-A148-C642-A017-DFC1EAA16CF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99D0B0-737B-B741-9A6B-5FD00FF1068E}" type="datetime1">
              <a:rPr lang="en-US"/>
              <a:pPr>
                <a:defRPr/>
              </a:pPr>
              <a:t>29/11/16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CBEC67-4393-124A-AC4E-A2551D981B4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4A0FC6D-9763-7B45-AA0D-6871D3A619B4}" type="datetime1">
              <a:rPr lang="en-US"/>
              <a:pPr>
                <a:defRPr/>
              </a:pPr>
              <a:t>29/11/16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347D4F-1B46-3746-957B-BCFEAFB8A63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E44935-0FC9-0043-A1E3-F05344F8399C}" type="datetime1">
              <a:rPr lang="en-US"/>
              <a:pPr>
                <a:defRPr/>
              </a:pPr>
              <a:t>29/11/16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9F599B-5D06-F642-9DDE-753504DC1E9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7F8FD6-D987-4E42-8FBE-1034DBBE85D6}" type="datetime1">
              <a:rPr lang="en-US"/>
              <a:pPr>
                <a:defRPr/>
              </a:pPr>
              <a:t>29/11/16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FEB6EE-CD69-2C4E-9424-4B23E02136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E0869-CCAC-5E4C-98E0-C7A0238D43E1}" type="datetime1">
              <a:rPr lang="en-US"/>
              <a:pPr>
                <a:defRPr/>
              </a:pPr>
              <a:t>29/11/16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1FCB25-FA31-7F41-ABF9-621AF4860D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B300CA-E39F-8F4E-AEB6-EEB16842A219}" type="datetime1">
              <a:rPr lang="en-US"/>
              <a:pPr>
                <a:defRPr/>
              </a:pPr>
              <a:t>29/11/16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B78A7-1367-2B4B-9FE8-377FF7DA025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366756-0DFD-2340-B759-08811B24C505}" type="datetimeFigureOut">
              <a:rPr lang="en-US" smtClean="0"/>
              <a:t>29/11/16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882201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56B272-E944-E944-B9AD-EDD861A6BDAA}" type="datetime1">
              <a:rPr lang="en-US"/>
              <a:pPr>
                <a:defRPr/>
              </a:pPr>
              <a:t>29/11/16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A90CF-5262-124C-B531-34E4513E844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1D6D28-1760-294A-8E71-34E352B62639}" type="datetime1">
              <a:rPr lang="en-US"/>
              <a:pPr>
                <a:defRPr/>
              </a:pPr>
              <a:t>29/11/16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1949B-194D-6348-AD10-7AD7589358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88CCCE-D21B-E64C-83AE-1B1B42309679}" type="datetime1">
              <a:rPr lang="en-US"/>
              <a:pPr>
                <a:defRPr/>
              </a:pPr>
              <a:t>29/11/16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6A08C-09F7-C048-9E0F-B7C38640522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D366756-0DFD-2340-B759-08811B24C505}" type="datetimeFigureOut">
              <a:rPr lang="en-US" smtClean="0"/>
              <a:t>29/11/16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965115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D366756-0DFD-2340-B759-08811B24C505}" type="datetimeFigureOut">
              <a:rPr lang="en-US" smtClean="0"/>
              <a:t>29/11/16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366975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D366756-0DFD-2340-B759-08811B24C505}" type="datetimeFigureOut">
              <a:rPr lang="en-US" smtClean="0"/>
              <a:t>29/11/16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165329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D366756-0DFD-2340-B759-08811B24C505}" type="datetimeFigureOut">
              <a:rPr lang="en-US" smtClean="0"/>
              <a:t>29/11/16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53788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366756-0DFD-2340-B759-08811B24C505}" type="datetimeFigureOut">
              <a:rPr lang="en-US" smtClean="0"/>
              <a:t>29/11/16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62275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366756-0DFD-2340-B759-08811B24C505}" type="datetimeFigureOut">
              <a:rPr lang="en-US" smtClean="0"/>
              <a:t>29/11/16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623040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366756-0DFD-2340-B759-08811B24C505}" type="datetimeFigureOut">
              <a:rPr lang="en-US" smtClean="0"/>
              <a:t>29/11/16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ED10E-E9B5-C440-A005-59B98F4A0852}" type="slidenum">
              <a:rPr lang="en-US" smtClean="0"/>
              <a:t>‹#›</a:t>
            </a:fld>
            <a:endParaRPr lang="en-US"/>
          </a:p>
        </p:txBody>
      </p:sp>
    </p:spTree>
    <p:extLst>
      <p:ext uri="{BB962C8B-B14F-4D97-AF65-F5344CB8AC3E}">
        <p14:creationId xmlns:p14="http://schemas.microsoft.com/office/powerpoint/2010/main" val="16631619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66756-0DFD-2340-B759-08811B24C505}" type="datetimeFigureOut">
              <a:rPr lang="en-US" smtClean="0"/>
              <a:t>29/11/16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ED10E-E9B5-C440-A005-59B98F4A0852}" type="slidenum">
              <a:rPr lang="en-US" smtClean="0"/>
              <a:t>‹#›</a:t>
            </a:fld>
            <a:endParaRPr lang="en-US"/>
          </a:p>
        </p:txBody>
      </p:sp>
    </p:spTree>
    <p:extLst>
      <p:ext uri="{BB962C8B-B14F-4D97-AF65-F5344CB8AC3E}">
        <p14:creationId xmlns:p14="http://schemas.microsoft.com/office/powerpoint/2010/main" val="2833925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fontAlgn="base">
              <a:spcBef>
                <a:spcPct val="0"/>
              </a:spcBef>
              <a:spcAft>
                <a:spcPct val="0"/>
              </a:spcAft>
              <a:defRPr/>
            </a:pPr>
            <a:fld id="{B6C7E0FA-D803-6245-994C-38D7B196184B}" type="datetime1">
              <a:rPr lang="en-US">
                <a:ea typeface="ＭＳ Ｐゴシック" charset="-128"/>
                <a:cs typeface="ＭＳ Ｐゴシック" charset="-128"/>
              </a:rPr>
              <a:pPr fontAlgn="base">
                <a:spcBef>
                  <a:spcPct val="0"/>
                </a:spcBef>
                <a:spcAft>
                  <a:spcPct val="0"/>
                </a:spcAft>
                <a:defRPr/>
              </a:pPr>
              <a:t>29/11/16</a:t>
            </a:fld>
            <a:endParaRPr lang="en-US">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defRPr/>
            </a:pPr>
            <a:endParaRPr lang="en-US">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fontAlgn="base">
              <a:spcBef>
                <a:spcPct val="0"/>
              </a:spcBef>
              <a:spcAft>
                <a:spcPct val="0"/>
              </a:spcAft>
              <a:defRPr/>
            </a:pPr>
            <a:fld id="{6511AF8B-733C-CA45-A62A-FCEC9829E7EA}" type="slidenum">
              <a:rPr lang="en-US">
                <a:ea typeface="ＭＳ Ｐゴシック" charset="-128"/>
                <a:cs typeface="ＭＳ Ｐゴシック" charset="-128"/>
              </a:rPr>
              <a:pPr fontAlgn="base">
                <a:spcBef>
                  <a:spcPct val="0"/>
                </a:spcBef>
                <a:spcAft>
                  <a:spcPct val="0"/>
                </a:spcAft>
                <a:defRPr/>
              </a:pPr>
              <a:t>‹#›</a:t>
            </a:fld>
            <a:endParaRPr lang="en-US">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5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379806" y="1142069"/>
            <a:ext cx="5764194" cy="4074565"/>
          </a:xfrm>
          <a:prstGeom prst="rect">
            <a:avLst/>
          </a:prstGeom>
        </p:spPr>
      </p:pic>
      <p:sp>
        <p:nvSpPr>
          <p:cNvPr id="6" name="TextBox 5"/>
          <p:cNvSpPr txBox="1"/>
          <p:nvPr/>
        </p:nvSpPr>
        <p:spPr>
          <a:xfrm>
            <a:off x="490311" y="401792"/>
            <a:ext cx="3013363" cy="2800767"/>
          </a:xfrm>
          <a:prstGeom prst="rect">
            <a:avLst/>
          </a:prstGeom>
          <a:noFill/>
        </p:spPr>
        <p:txBody>
          <a:bodyPr wrap="square" rtlCol="0">
            <a:spAutoFit/>
          </a:bodyPr>
          <a:lstStyle/>
          <a:p>
            <a:pPr algn="r"/>
            <a:r>
              <a:rPr lang="en-GB" sz="4400" dirty="0" smtClean="0"/>
              <a:t>Putting Reading at the Heart of School</a:t>
            </a:r>
            <a:endParaRPr lang="en-US" sz="4400" dirty="0"/>
          </a:p>
        </p:txBody>
      </p:sp>
      <p:sp>
        <p:nvSpPr>
          <p:cNvPr id="7" name="TextBox 6"/>
          <p:cNvSpPr txBox="1"/>
          <p:nvPr/>
        </p:nvSpPr>
        <p:spPr>
          <a:xfrm>
            <a:off x="210911" y="4575709"/>
            <a:ext cx="3292763" cy="646331"/>
          </a:xfrm>
          <a:prstGeom prst="rect">
            <a:avLst/>
          </a:prstGeom>
          <a:noFill/>
        </p:spPr>
        <p:txBody>
          <a:bodyPr wrap="square" rtlCol="0">
            <a:spAutoFit/>
          </a:bodyPr>
          <a:lstStyle/>
          <a:p>
            <a:pPr algn="r"/>
            <a:r>
              <a:rPr lang="en-US" b="1" dirty="0" smtClean="0">
                <a:solidFill>
                  <a:srgbClr val="000000"/>
                </a:solidFill>
              </a:rPr>
              <a:t>OUP Professional Development</a:t>
            </a:r>
          </a:p>
          <a:p>
            <a:pPr algn="r"/>
            <a:fld id="{DB9E52A4-D005-D746-B731-F99C9B58BD9E}" type="datetime3">
              <a:rPr lang="en-GB" smtClean="0">
                <a:solidFill>
                  <a:srgbClr val="0000FF"/>
                </a:solidFill>
              </a:rPr>
              <a:t>29 November 2016</a:t>
            </a:fld>
            <a:endParaRPr lang="en-US" dirty="0">
              <a:solidFill>
                <a:srgbClr val="0000FF"/>
              </a:solidFill>
            </a:endParaRPr>
          </a:p>
        </p:txBody>
      </p:sp>
      <p:sp>
        <p:nvSpPr>
          <p:cNvPr id="8" name="TextBox 7"/>
          <p:cNvSpPr txBox="1"/>
          <p:nvPr/>
        </p:nvSpPr>
        <p:spPr>
          <a:xfrm>
            <a:off x="210911" y="3650484"/>
            <a:ext cx="3292763" cy="1200329"/>
          </a:xfrm>
          <a:prstGeom prst="rect">
            <a:avLst/>
          </a:prstGeom>
          <a:noFill/>
        </p:spPr>
        <p:txBody>
          <a:bodyPr wrap="square" rtlCol="0">
            <a:spAutoFit/>
          </a:bodyPr>
          <a:lstStyle/>
          <a:p>
            <a:pPr algn="r"/>
            <a:r>
              <a:rPr lang="en-US" b="1" dirty="0" smtClean="0">
                <a:solidFill>
                  <a:srgbClr val="000000"/>
                </a:solidFill>
              </a:rPr>
              <a:t>Geoff Barton</a:t>
            </a:r>
            <a:endParaRPr lang="en-US" dirty="0" smtClean="0">
              <a:solidFill>
                <a:srgbClr val="0000FF"/>
              </a:solidFill>
            </a:endParaRPr>
          </a:p>
          <a:p>
            <a:pPr algn="r"/>
            <a:r>
              <a:rPr lang="en-US" dirty="0" smtClean="0">
                <a:solidFill>
                  <a:srgbClr val="0000FF"/>
                </a:solidFill>
              </a:rPr>
              <a:t>Head, King Edward VI School</a:t>
            </a:r>
          </a:p>
          <a:p>
            <a:pPr algn="r"/>
            <a:r>
              <a:rPr lang="en-US" dirty="0" smtClean="0">
                <a:solidFill>
                  <a:srgbClr val="0000FF"/>
                </a:solidFill>
              </a:rPr>
              <a:t>Suffolk</a:t>
            </a:r>
          </a:p>
          <a:p>
            <a:pPr algn="r"/>
            <a:endParaRPr lang="en-US" dirty="0">
              <a:solidFill>
                <a:srgbClr val="0000FF"/>
              </a:solidFill>
            </a:endParaRPr>
          </a:p>
        </p:txBody>
      </p:sp>
      <p:sp>
        <p:nvSpPr>
          <p:cNvPr id="9" name="TextBox 8"/>
          <p:cNvSpPr txBox="1"/>
          <p:nvPr/>
        </p:nvSpPr>
        <p:spPr>
          <a:xfrm>
            <a:off x="3379806" y="5764853"/>
            <a:ext cx="5234475" cy="738664"/>
          </a:xfrm>
          <a:prstGeom prst="rect">
            <a:avLst/>
          </a:prstGeom>
          <a:noFill/>
        </p:spPr>
        <p:txBody>
          <a:bodyPr wrap="square" rtlCol="0">
            <a:spAutoFit/>
          </a:bodyPr>
          <a:lstStyle/>
          <a:p>
            <a:pPr algn="r"/>
            <a:r>
              <a:rPr lang="en-US" sz="1400" dirty="0" smtClean="0">
                <a:solidFill>
                  <a:srgbClr val="0000FF"/>
                </a:solidFill>
              </a:rPr>
              <a:t>Twitter: @</a:t>
            </a:r>
            <a:r>
              <a:rPr lang="en-US" sz="1400" dirty="0" err="1" smtClean="0">
                <a:solidFill>
                  <a:srgbClr val="0000FF"/>
                </a:solidFill>
              </a:rPr>
              <a:t>RealGeoffBarton</a:t>
            </a:r>
            <a:endParaRPr lang="en-US" sz="1400" dirty="0">
              <a:solidFill>
                <a:srgbClr val="0000FF"/>
              </a:solidFill>
            </a:endParaRPr>
          </a:p>
          <a:p>
            <a:pPr algn="r"/>
            <a:r>
              <a:rPr lang="en-US" sz="1400" dirty="0" smtClean="0">
                <a:solidFill>
                  <a:srgbClr val="0000FF"/>
                </a:solidFill>
              </a:rPr>
              <a:t>Presentation free at: </a:t>
            </a:r>
            <a:r>
              <a:rPr lang="en-US" sz="1400" dirty="0" err="1" smtClean="0">
                <a:solidFill>
                  <a:srgbClr val="0000FF"/>
                </a:solidFill>
              </a:rPr>
              <a:t>geoffbarton.co.uk</a:t>
            </a:r>
            <a:r>
              <a:rPr lang="en-US" sz="1400" dirty="0" smtClean="0">
                <a:solidFill>
                  <a:srgbClr val="0000FF"/>
                </a:solidFill>
              </a:rPr>
              <a:t>/teacher-resources (number 150) </a:t>
            </a:r>
            <a:endParaRPr lang="en-US" sz="1400" dirty="0">
              <a:solidFill>
                <a:srgbClr val="0000FF"/>
              </a:solidFill>
            </a:endParaRPr>
          </a:p>
        </p:txBody>
      </p:sp>
    </p:spTree>
    <p:extLst>
      <p:ext uri="{BB962C8B-B14F-4D97-AF65-F5344CB8AC3E}">
        <p14:creationId xmlns:p14="http://schemas.microsoft.com/office/powerpoint/2010/main" val="30774341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9452" y="1142001"/>
            <a:ext cx="4198682" cy="4247317"/>
          </a:xfrm>
          <a:prstGeom prst="rect">
            <a:avLst/>
          </a:prstGeom>
          <a:noFill/>
        </p:spPr>
        <p:txBody>
          <a:bodyPr wrap="square" rtlCol="0">
            <a:spAutoFit/>
          </a:bodyPr>
          <a:lstStyle/>
          <a:p>
            <a:pPr algn="ctr"/>
            <a:r>
              <a:rPr lang="en-GB" sz="5400" dirty="0" smtClean="0"/>
              <a:t>Discuss:</a:t>
            </a:r>
          </a:p>
          <a:p>
            <a:pPr algn="ctr"/>
            <a:r>
              <a:rPr lang="en-GB" sz="5400" dirty="0" smtClean="0"/>
              <a:t>How did you approach that task? How did you feel?</a:t>
            </a:r>
            <a:endParaRPr lang="en-GB" sz="5400" dirty="0"/>
          </a:p>
        </p:txBody>
      </p:sp>
      <p:pic>
        <p:nvPicPr>
          <p:cNvPr id="3" name="Picture 2"/>
          <p:cNvPicPr>
            <a:picLocks noChangeAspect="1"/>
          </p:cNvPicPr>
          <p:nvPr/>
        </p:nvPicPr>
        <p:blipFill>
          <a:blip r:embed="rId3"/>
          <a:stretch>
            <a:fillRect/>
          </a:stretch>
        </p:blipFill>
        <p:spPr>
          <a:xfrm>
            <a:off x="-474209" y="0"/>
            <a:ext cx="4569143" cy="6858000"/>
          </a:xfrm>
          <a:prstGeom prst="rect">
            <a:avLst/>
          </a:prstGeom>
        </p:spPr>
      </p:pic>
    </p:spTree>
    <p:extLst>
      <p:ext uri="{BB962C8B-B14F-4D97-AF65-F5344CB8AC3E}">
        <p14:creationId xmlns:p14="http://schemas.microsoft.com/office/powerpoint/2010/main" val="35347451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6-20 at 22.07.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234" y="0"/>
            <a:ext cx="2598920" cy="6838499"/>
          </a:xfrm>
          <a:prstGeom prst="rect">
            <a:avLst/>
          </a:prstGeom>
        </p:spPr>
      </p:pic>
    </p:spTree>
    <p:extLst>
      <p:ext uri="{BB962C8B-B14F-4D97-AF65-F5344CB8AC3E}">
        <p14:creationId xmlns:p14="http://schemas.microsoft.com/office/powerpoint/2010/main" val="967155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9452" y="1142001"/>
            <a:ext cx="4198682" cy="4247317"/>
          </a:xfrm>
          <a:prstGeom prst="rect">
            <a:avLst/>
          </a:prstGeom>
          <a:noFill/>
        </p:spPr>
        <p:txBody>
          <a:bodyPr wrap="square" rtlCol="0">
            <a:spAutoFit/>
          </a:bodyPr>
          <a:lstStyle/>
          <a:p>
            <a:pPr algn="ctr"/>
            <a:r>
              <a:rPr lang="en-GB" sz="5400" dirty="0" smtClean="0"/>
              <a:t>Discuss:</a:t>
            </a:r>
          </a:p>
          <a:p>
            <a:pPr algn="ctr"/>
            <a:r>
              <a:rPr lang="en-GB" sz="5400" dirty="0" smtClean="0"/>
              <a:t>How did you approach that task? How did you feel?</a:t>
            </a:r>
            <a:endParaRPr lang="en-GB" sz="5400" dirty="0"/>
          </a:p>
        </p:txBody>
      </p:sp>
      <p:pic>
        <p:nvPicPr>
          <p:cNvPr id="3" name="Picture 2"/>
          <p:cNvPicPr>
            <a:picLocks noChangeAspect="1"/>
          </p:cNvPicPr>
          <p:nvPr/>
        </p:nvPicPr>
        <p:blipFill>
          <a:blip r:embed="rId3"/>
          <a:stretch>
            <a:fillRect/>
          </a:stretch>
        </p:blipFill>
        <p:spPr>
          <a:xfrm>
            <a:off x="-474209" y="0"/>
            <a:ext cx="4569143" cy="6858000"/>
          </a:xfrm>
          <a:prstGeom prst="rect">
            <a:avLst/>
          </a:prstGeom>
        </p:spPr>
      </p:pic>
    </p:spTree>
    <p:extLst>
      <p:ext uri="{BB962C8B-B14F-4D97-AF65-F5344CB8AC3E}">
        <p14:creationId xmlns:p14="http://schemas.microsoft.com/office/powerpoint/2010/main" val="35347451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of_Mi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70622">
            <a:off x="3392208" y="147052"/>
            <a:ext cx="5299364" cy="6858000"/>
          </a:xfrm>
          <a:prstGeom prst="rect">
            <a:avLst/>
          </a:prstGeom>
          <a:ln>
            <a:solidFill>
              <a:schemeClr val="tx1"/>
            </a:solidFill>
          </a:ln>
        </p:spPr>
      </p:pic>
      <p:sp>
        <p:nvSpPr>
          <p:cNvPr id="3" name="TextBox 2"/>
          <p:cNvSpPr txBox="1"/>
          <p:nvPr/>
        </p:nvSpPr>
        <p:spPr>
          <a:xfrm>
            <a:off x="641684" y="3221789"/>
            <a:ext cx="2526632" cy="1569660"/>
          </a:xfrm>
          <a:prstGeom prst="rect">
            <a:avLst/>
          </a:prstGeom>
          <a:noFill/>
        </p:spPr>
        <p:txBody>
          <a:bodyPr wrap="square" rtlCol="0">
            <a:spAutoFit/>
          </a:bodyPr>
          <a:lstStyle/>
          <a:p>
            <a:r>
              <a:rPr lang="en-US" sz="2400" dirty="0"/>
              <a:t>Arthur L. Costa and </a:t>
            </a:r>
            <a:r>
              <a:rPr lang="en-US" sz="2400" dirty="0" err="1"/>
              <a:t>Bena</a:t>
            </a:r>
            <a:r>
              <a:rPr lang="en-US" sz="2400" dirty="0"/>
              <a:t> </a:t>
            </a:r>
            <a:r>
              <a:rPr lang="en-US" sz="2400" dirty="0" err="1"/>
              <a:t>Kallick</a:t>
            </a:r>
            <a:r>
              <a:rPr lang="en-US" sz="2400" dirty="0"/>
              <a:t>, </a:t>
            </a:r>
            <a:r>
              <a:rPr lang="en-US" sz="2400" i="1" dirty="0"/>
              <a:t>Habits of Mind </a:t>
            </a:r>
            <a:endParaRPr lang="en-US" sz="2400" dirty="0" smtClean="0"/>
          </a:p>
          <a:p>
            <a:endParaRPr lang="en-US" sz="2400" dirty="0"/>
          </a:p>
        </p:txBody>
      </p:sp>
    </p:spTree>
    <p:extLst>
      <p:ext uri="{BB962C8B-B14F-4D97-AF65-F5344CB8AC3E}">
        <p14:creationId xmlns:p14="http://schemas.microsoft.com/office/powerpoint/2010/main" val="3946081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1-13 at 06.05.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26" y="377658"/>
            <a:ext cx="8102600" cy="5905500"/>
          </a:xfrm>
          <a:prstGeom prst="rect">
            <a:avLst/>
          </a:prstGeom>
        </p:spPr>
      </p:pic>
      <p:sp>
        <p:nvSpPr>
          <p:cNvPr id="4" name="Rectangle 3"/>
          <p:cNvSpPr/>
          <p:nvPr/>
        </p:nvSpPr>
        <p:spPr>
          <a:xfrm>
            <a:off x="8007684" y="133684"/>
            <a:ext cx="989263" cy="63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331242" y="133684"/>
            <a:ext cx="989263" cy="17646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726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743" y="1219760"/>
            <a:ext cx="4797514" cy="4401205"/>
          </a:xfrm>
          <a:prstGeom prst="rect">
            <a:avLst/>
          </a:prstGeom>
          <a:noFill/>
        </p:spPr>
        <p:txBody>
          <a:bodyPr wrap="square" rtlCol="0">
            <a:spAutoFit/>
          </a:bodyPr>
          <a:lstStyle/>
          <a:p>
            <a:pPr algn="ctr"/>
            <a:r>
              <a:rPr lang="en-US" sz="4800" dirty="0" smtClean="0"/>
              <a:t>“The </a:t>
            </a:r>
            <a:r>
              <a:rPr lang="en-US" sz="4800" dirty="0"/>
              <a:t>limits of my language mean the limits of my </a:t>
            </a:r>
            <a:r>
              <a:rPr lang="en-US" sz="4800" dirty="0" smtClean="0"/>
              <a:t>world”</a:t>
            </a:r>
          </a:p>
          <a:p>
            <a:pPr algn="ctr"/>
            <a:endParaRPr lang="en-US" sz="4800" dirty="0" smtClean="0"/>
          </a:p>
          <a:p>
            <a:pPr algn="ctr"/>
            <a:r>
              <a:rPr lang="en-US" sz="3600" dirty="0"/>
              <a:t>Ludwig Wittgenstein</a:t>
            </a:r>
          </a:p>
        </p:txBody>
      </p:sp>
      <p:pic>
        <p:nvPicPr>
          <p:cNvPr id="2" name="Picture 1"/>
          <p:cNvPicPr>
            <a:picLocks noChangeAspect="1"/>
          </p:cNvPicPr>
          <p:nvPr/>
        </p:nvPicPr>
        <p:blipFill>
          <a:blip r:embed="rId3"/>
          <a:stretch>
            <a:fillRect/>
          </a:stretch>
        </p:blipFill>
        <p:spPr>
          <a:xfrm>
            <a:off x="4999090" y="892535"/>
            <a:ext cx="3910577" cy="4994873"/>
          </a:xfrm>
          <a:prstGeom prst="rect">
            <a:avLst/>
          </a:prstGeom>
        </p:spPr>
      </p:pic>
    </p:spTree>
    <p:extLst>
      <p:ext uri="{BB962C8B-B14F-4D97-AF65-F5344CB8AC3E}">
        <p14:creationId xmlns:p14="http://schemas.microsoft.com/office/powerpoint/2010/main" val="7479546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907" y="487026"/>
            <a:ext cx="8636000" cy="6370974"/>
          </a:xfrm>
          <a:prstGeom prst="rect">
            <a:avLst/>
          </a:prstGeom>
          <a:noFill/>
        </p:spPr>
        <p:txBody>
          <a:bodyPr wrap="square" rtlCol="0">
            <a:spAutoFit/>
          </a:bodyPr>
          <a:lstStyle/>
          <a:p>
            <a:r>
              <a:rPr lang="en-US" sz="2400" dirty="0" smtClean="0"/>
              <a:t>On Reading:</a:t>
            </a:r>
          </a:p>
          <a:p>
            <a:endParaRPr lang="en-US" sz="2400" dirty="0"/>
          </a:p>
          <a:p>
            <a:pPr marL="342900" indent="-342900">
              <a:buFont typeface="Arial"/>
              <a:buChar char="•"/>
            </a:pPr>
            <a:r>
              <a:rPr lang="en-US" sz="2400" dirty="0" smtClean="0"/>
              <a:t>Teenagers </a:t>
            </a:r>
            <a:r>
              <a:rPr lang="en-US" sz="2400" dirty="0"/>
              <a:t>who read books are significantly more likely to end up in a professional job than those who don’t (survey of 17,000 people born in 1970).</a:t>
            </a:r>
            <a:endParaRPr lang="en-GB" sz="2400" dirty="0"/>
          </a:p>
          <a:p>
            <a:pPr marL="342900" indent="-342900">
              <a:buFont typeface="Arial"/>
              <a:buChar char="•"/>
            </a:pPr>
            <a:endParaRPr lang="en-GB" sz="2400" dirty="0"/>
          </a:p>
          <a:p>
            <a:pPr marL="342900" indent="-342900">
              <a:buFont typeface="Arial"/>
              <a:buChar char="•"/>
            </a:pPr>
            <a:r>
              <a:rPr lang="en-US" sz="2400" dirty="0"/>
              <a:t>Three in 10 young people aged 8 to 17 love in households without any books </a:t>
            </a:r>
            <a:r>
              <a:rPr lang="en-US" sz="2400" dirty="0" smtClean="0"/>
              <a:t>(Indy</a:t>
            </a:r>
            <a:r>
              <a:rPr lang="en-US" sz="2400" dirty="0"/>
              <a:t>, in the Week, 11/6/11</a:t>
            </a:r>
            <a:r>
              <a:rPr lang="en-US" sz="2400" dirty="0" smtClean="0"/>
              <a:t>)</a:t>
            </a:r>
            <a:endParaRPr lang="en-GB" sz="2400" dirty="0"/>
          </a:p>
          <a:p>
            <a:r>
              <a:rPr lang="en-US" sz="2400" dirty="0"/>
              <a:t> </a:t>
            </a:r>
            <a:endParaRPr lang="en-GB" sz="2400" dirty="0"/>
          </a:p>
          <a:p>
            <a:pPr marL="342900" indent="-342900">
              <a:buFont typeface="Arial"/>
              <a:buChar char="•"/>
            </a:pPr>
            <a:r>
              <a:rPr lang="en-US" sz="2400" dirty="0"/>
              <a:t>Studies also show that reading a variety of literature independently by the age of 15 is the single biggest indicator of future success, outweighing negative factors such as socioeconomic background or family situation. NLT April 2011</a:t>
            </a:r>
            <a:endParaRPr lang="en-GB" sz="2400" dirty="0"/>
          </a:p>
          <a:p>
            <a:r>
              <a:rPr lang="en-US" sz="2400" dirty="0"/>
              <a:t> </a:t>
            </a:r>
            <a:endParaRPr lang="en-GB" sz="2400" dirty="0"/>
          </a:p>
          <a:p>
            <a:pPr marL="342900" indent="-342900">
              <a:buFont typeface="Arial"/>
              <a:buChar char="•"/>
            </a:pPr>
            <a:r>
              <a:rPr lang="en-GB" sz="2400" dirty="0"/>
              <a:t>One in three children in UK does not own a book. </a:t>
            </a:r>
            <a:r>
              <a:rPr lang="en-US" sz="2400" dirty="0"/>
              <a:t>NLT April 2011</a:t>
            </a:r>
            <a:endParaRPr lang="en-GB" sz="2400" dirty="0"/>
          </a:p>
          <a:p>
            <a:r>
              <a:rPr lang="en-US" sz="2400" dirty="0"/>
              <a:t> </a:t>
            </a:r>
            <a:endParaRPr lang="en-GB" sz="2400" dirty="0"/>
          </a:p>
          <a:p>
            <a:r>
              <a:rPr lang="en-US" sz="2400" dirty="0"/>
              <a:t> </a:t>
            </a:r>
            <a:endParaRPr lang="en-GB" sz="2400" dirty="0"/>
          </a:p>
        </p:txBody>
      </p:sp>
    </p:spTree>
    <p:extLst>
      <p:ext uri="{BB962C8B-B14F-4D97-AF65-F5344CB8AC3E}">
        <p14:creationId xmlns:p14="http://schemas.microsoft.com/office/powerpoint/2010/main" val="41857396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48549" y="2669000"/>
            <a:ext cx="3195052" cy="1107996"/>
          </a:xfrm>
          <a:prstGeom prst="rect">
            <a:avLst/>
          </a:prstGeom>
          <a:noFill/>
        </p:spPr>
        <p:txBody>
          <a:bodyPr wrap="square" rtlCol="0">
            <a:spAutoFit/>
          </a:bodyPr>
          <a:lstStyle/>
          <a:p>
            <a:r>
              <a:rPr lang="en-US" sz="6600" dirty="0" smtClean="0"/>
              <a:t>7 Texts </a:t>
            </a:r>
            <a:endParaRPr lang="en-US" sz="6600" dirty="0"/>
          </a:p>
        </p:txBody>
      </p:sp>
      <p:pic>
        <p:nvPicPr>
          <p:cNvPr id="2" name="Picture 1"/>
          <p:cNvPicPr>
            <a:picLocks noChangeAspect="1"/>
          </p:cNvPicPr>
          <p:nvPr/>
        </p:nvPicPr>
        <p:blipFill>
          <a:blip r:embed="rId2"/>
          <a:stretch>
            <a:fillRect/>
          </a:stretch>
        </p:blipFill>
        <p:spPr>
          <a:xfrm>
            <a:off x="-1010653" y="343654"/>
            <a:ext cx="5259202" cy="6858000"/>
          </a:xfrm>
          <a:prstGeom prst="rect">
            <a:avLst/>
          </a:prstGeom>
        </p:spPr>
      </p:pic>
      <p:pic>
        <p:nvPicPr>
          <p:cNvPr id="6" name="Picture 5"/>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3440755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1600200" y="32766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atin typeface="Times" charset="0"/>
            </a:endParaRPr>
          </a:p>
        </p:txBody>
      </p:sp>
      <p:sp>
        <p:nvSpPr>
          <p:cNvPr id="44043" name="Rectangle 11"/>
          <p:cNvSpPr>
            <a:spLocks noChangeArrowheads="1"/>
          </p:cNvSpPr>
          <p:nvPr/>
        </p:nvSpPr>
        <p:spPr bwMode="auto">
          <a:xfrm>
            <a:off x="4055180" y="1220558"/>
            <a:ext cx="3829813" cy="4733139"/>
          </a:xfrm>
          <a:prstGeom prst="rect">
            <a:avLst/>
          </a:prstGeom>
          <a:solidFill>
            <a:schemeClr val="bg1"/>
          </a:solidFill>
          <a:ln>
            <a:noFill/>
          </a:ln>
          <a:effectLst/>
        </p:spPr>
        <p:txBody>
          <a:bodyPr/>
          <a:lstStyle/>
          <a:p>
            <a:pPr marL="95250" indent="-95250" algn="ctr" eaLnBrk="1" hangingPunct="1">
              <a:spcBef>
                <a:spcPct val="20000"/>
              </a:spcBef>
            </a:pPr>
            <a:endParaRPr lang="en-US" sz="3200" dirty="0"/>
          </a:p>
          <a:p>
            <a:pPr marL="95250" indent="-95250" algn="ctr" eaLnBrk="1" hangingPunct="1">
              <a:spcBef>
                <a:spcPct val="20000"/>
              </a:spcBef>
            </a:pPr>
            <a:r>
              <a:rPr lang="ja-JP" altLang="en-US" sz="3200" dirty="0"/>
              <a:t>‘</a:t>
            </a:r>
            <a:r>
              <a:rPr lang="en-US" sz="3200" dirty="0"/>
              <a:t>Standards are raised ONLY by changes which are put into direct effect by teachers and pupils in classrooms</a:t>
            </a:r>
            <a:r>
              <a:rPr lang="ja-JP" altLang="en-US" sz="3200" dirty="0"/>
              <a:t>’</a:t>
            </a:r>
            <a:endParaRPr lang="en-US" sz="1200" dirty="0"/>
          </a:p>
          <a:p>
            <a:pPr marL="95250" indent="-95250" algn="ctr" eaLnBrk="1" hangingPunct="1">
              <a:spcBef>
                <a:spcPct val="20000"/>
              </a:spcBef>
            </a:pPr>
            <a:endParaRPr lang="en-US" sz="3200" dirty="0"/>
          </a:p>
          <a:p>
            <a:pPr marL="95250" indent="-95250" algn="r" eaLnBrk="1" hangingPunct="1">
              <a:spcBef>
                <a:spcPct val="20000"/>
              </a:spcBef>
            </a:pPr>
            <a:endParaRPr lang="en-US" sz="3200" dirty="0"/>
          </a:p>
        </p:txBody>
      </p:sp>
      <p:pic>
        <p:nvPicPr>
          <p:cNvPr id="2" name="Picture 1"/>
          <p:cNvPicPr>
            <a:picLocks noChangeAspect="1"/>
          </p:cNvPicPr>
          <p:nvPr/>
        </p:nvPicPr>
        <p:blipFill>
          <a:blip r:embed="rId3"/>
          <a:stretch>
            <a:fillRect/>
          </a:stretch>
        </p:blipFill>
        <p:spPr>
          <a:xfrm>
            <a:off x="446785" y="910030"/>
            <a:ext cx="3608395" cy="5043667"/>
          </a:xfrm>
          <a:prstGeom prst="rect">
            <a:avLst/>
          </a:prstGeom>
        </p:spPr>
      </p:pic>
    </p:spTree>
    <p:extLst>
      <p:ext uri="{BB962C8B-B14F-4D97-AF65-F5344CB8AC3E}">
        <p14:creationId xmlns:p14="http://schemas.microsoft.com/office/powerpoint/2010/main" val="2769816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043">
                                            <p:bg/>
                                          </p:spTgt>
                                        </p:tgtEl>
                                        <p:attrNameLst>
                                          <p:attrName>style.visibility</p:attrName>
                                        </p:attrNameLst>
                                      </p:cBhvr>
                                      <p:to>
                                        <p:strVal val="visible"/>
                                      </p:to>
                                    </p:set>
                                    <p:animEffect transition="in" filter="wipe(left)">
                                      <p:cBhvr>
                                        <p:cTn id="7" dur="500"/>
                                        <p:tgtEl>
                                          <p:spTgt spid="4404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043">
                                            <p:txEl>
                                              <p:pRg st="1" end="1"/>
                                            </p:txEl>
                                          </p:spTgt>
                                        </p:tgtEl>
                                        <p:attrNameLst>
                                          <p:attrName>style.visibility</p:attrName>
                                        </p:attrNameLst>
                                      </p:cBhvr>
                                      <p:to>
                                        <p:strVal val="visible"/>
                                      </p:to>
                                    </p:set>
                                    <p:animEffect transition="in" filter="wipe(left)">
                                      <p:cBhvr>
                                        <p:cTn id="12" dur="500"/>
                                        <p:tgtEl>
                                          <p:spTgt spid="440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build="p"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24795" y="2079716"/>
            <a:ext cx="5253789" cy="830997"/>
          </a:xfrm>
          <a:prstGeom prst="rect">
            <a:avLst/>
          </a:prstGeom>
          <a:noFill/>
        </p:spPr>
        <p:txBody>
          <a:bodyPr wrap="square" rtlCol="0">
            <a:spAutoFit/>
          </a:bodyPr>
          <a:lstStyle/>
          <a:p>
            <a:endParaRPr lang="en-GB" sz="2400" dirty="0">
              <a:solidFill>
                <a:srgbClr val="000000"/>
              </a:solidFill>
            </a:endParaRPr>
          </a:p>
          <a:p>
            <a:r>
              <a:rPr lang="en-GB" sz="2400" dirty="0" smtClean="0">
                <a:solidFill>
                  <a:srgbClr val="000000"/>
                </a:solidFill>
              </a:rPr>
              <a:t>Better leaders produce better teachers.</a:t>
            </a:r>
            <a:endParaRPr lang="en-US" sz="2400" dirty="0" smtClean="0"/>
          </a:p>
        </p:txBody>
      </p:sp>
      <p:pic>
        <p:nvPicPr>
          <p:cNvPr id="5" name="Picture 2" descr="Screen Shot 2015-11-10 at 07.21.5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932" y="847110"/>
            <a:ext cx="3343275"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286992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4793" y="1330404"/>
            <a:ext cx="6604000" cy="3886200"/>
          </a:xfrm>
          <a:prstGeom prst="rect">
            <a:avLst/>
          </a:prstGeom>
        </p:spPr>
      </p:pic>
      <p:sp>
        <p:nvSpPr>
          <p:cNvPr id="4" name="TextBox 3"/>
          <p:cNvSpPr txBox="1"/>
          <p:nvPr/>
        </p:nvSpPr>
        <p:spPr>
          <a:xfrm>
            <a:off x="5384348" y="3304279"/>
            <a:ext cx="894152" cy="2215991"/>
          </a:xfrm>
          <a:prstGeom prst="rect">
            <a:avLst/>
          </a:prstGeom>
          <a:noFill/>
        </p:spPr>
        <p:txBody>
          <a:bodyPr wrap="square" rtlCol="0">
            <a:spAutoFit/>
          </a:bodyPr>
          <a:lstStyle/>
          <a:p>
            <a:r>
              <a:rPr lang="en-US" sz="13800" dirty="0" smtClean="0">
                <a:solidFill>
                  <a:srgbClr val="FF0000"/>
                </a:solidFill>
                <a:latin typeface="Avenir Heavy"/>
                <a:cs typeface="Avenir Heavy"/>
              </a:rPr>
              <a:t>2</a:t>
            </a:r>
            <a:endParaRPr lang="en-US" sz="13800" dirty="0">
              <a:solidFill>
                <a:srgbClr val="FF0000"/>
              </a:solidFill>
              <a:latin typeface="Avenir Heavy"/>
              <a:cs typeface="Avenir Heavy"/>
            </a:endParaRPr>
          </a:p>
        </p:txBody>
      </p:sp>
    </p:spTree>
    <p:extLst>
      <p:ext uri="{BB962C8B-B14F-4D97-AF65-F5344CB8AC3E}">
        <p14:creationId xmlns:p14="http://schemas.microsoft.com/office/powerpoint/2010/main" val="1320479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709445">
            <a:off x="666599" y="1790194"/>
            <a:ext cx="3095105" cy="3095105"/>
          </a:xfrm>
          <a:prstGeom prst="rect">
            <a:avLst/>
          </a:prstGeom>
        </p:spPr>
      </p:pic>
      <p:sp>
        <p:nvSpPr>
          <p:cNvPr id="3" name="TextBox 2"/>
          <p:cNvSpPr txBox="1">
            <a:spLocks noChangeArrowheads="1"/>
          </p:cNvSpPr>
          <p:nvPr/>
        </p:nvSpPr>
        <p:spPr bwMode="auto">
          <a:xfrm>
            <a:off x="3864951" y="974081"/>
            <a:ext cx="4709536" cy="5016757"/>
          </a:xfrm>
          <a:prstGeom prst="rect">
            <a:avLst/>
          </a:prstGeom>
          <a:noFill/>
          <a:ln w="9525">
            <a:noFill/>
            <a:miter lim="800000"/>
            <a:headEnd/>
            <a:tailEnd/>
          </a:ln>
        </p:spPr>
        <p:txBody>
          <a:bodyPr wrap="square">
            <a:prstTxWarp prst="textNoShape">
              <a:avLst/>
            </a:prstTxWarp>
            <a:spAutoFit/>
          </a:bodyPr>
          <a:lstStyle/>
          <a:p>
            <a:r>
              <a:rPr lang="en-US" sz="3200" dirty="0" smtClean="0">
                <a:solidFill>
                  <a:srgbClr val="000000"/>
                </a:solidFill>
              </a:rPr>
              <a:t>“The children who possess intellectual capital when they first arrive at school have the mental scaffolding and Velcro to catch hold of what is going on, and they can turn the new knowledge into still more Velcro to gain still more knowledge”.</a:t>
            </a:r>
            <a:r>
              <a:rPr lang="en-GB" sz="3200" dirty="0" smtClean="0">
                <a:solidFill>
                  <a:srgbClr val="000000"/>
                </a:solidFill>
              </a:rPr>
              <a:t> </a:t>
            </a:r>
            <a:endParaRPr lang="en-US" sz="3200" dirty="0">
              <a:solidFill>
                <a:srgbClr val="000000"/>
              </a:solidFill>
              <a:latin typeface="Calibri" charset="0"/>
            </a:endParaRPr>
          </a:p>
        </p:txBody>
      </p:sp>
    </p:spTree>
    <p:extLst>
      <p:ext uri="{BB962C8B-B14F-4D97-AF65-F5344CB8AC3E}">
        <p14:creationId xmlns:p14="http://schemas.microsoft.com/office/powerpoint/2010/main" val="25554369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6426" y="1509418"/>
            <a:ext cx="4411335" cy="3046988"/>
          </a:xfrm>
          <a:prstGeom prst="rect">
            <a:avLst/>
          </a:prstGeom>
          <a:noFill/>
        </p:spPr>
        <p:txBody>
          <a:bodyPr wrap="square" rtlCol="0">
            <a:spAutoFit/>
          </a:bodyPr>
          <a:lstStyle/>
          <a:p>
            <a:r>
              <a:rPr lang="en-GB" sz="4800" dirty="0" smtClean="0">
                <a:solidFill>
                  <a:srgbClr val="000000"/>
                </a:solidFill>
              </a:rPr>
              <a:t>Whilst the </a:t>
            </a:r>
            <a:r>
              <a:rPr lang="en-GB" sz="4800" b="1" dirty="0" smtClean="0">
                <a:solidFill>
                  <a:srgbClr val="000000"/>
                </a:solidFill>
              </a:rPr>
              <a:t>word rich </a:t>
            </a:r>
            <a:r>
              <a:rPr lang="en-GB" sz="4800" dirty="0" smtClean="0">
                <a:solidFill>
                  <a:srgbClr val="000000"/>
                </a:solidFill>
              </a:rPr>
              <a:t>get richer, the </a:t>
            </a:r>
            <a:r>
              <a:rPr lang="en-GB" sz="4800" b="1" dirty="0" smtClean="0">
                <a:solidFill>
                  <a:srgbClr val="000000"/>
                </a:solidFill>
              </a:rPr>
              <a:t>word poor</a:t>
            </a:r>
            <a:r>
              <a:rPr lang="en-GB" sz="4800" dirty="0" smtClean="0">
                <a:solidFill>
                  <a:srgbClr val="000000"/>
                </a:solidFill>
              </a:rPr>
              <a:t> get poorer</a:t>
            </a:r>
            <a:endParaRPr lang="en-US" sz="4800" dirty="0" smtClean="0"/>
          </a:p>
        </p:txBody>
      </p:sp>
      <p:pic>
        <p:nvPicPr>
          <p:cNvPr id="3" name="Picture 2"/>
          <p:cNvPicPr>
            <a:picLocks noChangeAspect="1"/>
          </p:cNvPicPr>
          <p:nvPr/>
        </p:nvPicPr>
        <p:blipFill>
          <a:blip r:embed="rId2"/>
          <a:stretch>
            <a:fillRect/>
          </a:stretch>
        </p:blipFill>
        <p:spPr>
          <a:xfrm rot="20501903">
            <a:off x="1472750" y="1676400"/>
            <a:ext cx="2324100" cy="349250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2468445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9058" y="510099"/>
            <a:ext cx="5253789" cy="6001642"/>
          </a:xfrm>
          <a:prstGeom prst="rect">
            <a:avLst/>
          </a:prstGeom>
          <a:noFill/>
        </p:spPr>
        <p:txBody>
          <a:bodyPr wrap="square" rtlCol="0">
            <a:spAutoFit/>
          </a:bodyPr>
          <a:lstStyle/>
          <a:p>
            <a:r>
              <a:rPr lang="en-GB" sz="2400" dirty="0" smtClean="0"/>
              <a:t>People </a:t>
            </a:r>
            <a:r>
              <a:rPr lang="en-GB" sz="2400" dirty="0"/>
              <a:t>who have large vocabularies tend to be intrigued with words.  </a:t>
            </a:r>
            <a:endParaRPr lang="en-GB" sz="2400" dirty="0" smtClean="0"/>
          </a:p>
          <a:p>
            <a:endParaRPr lang="en-GB" sz="2400" dirty="0"/>
          </a:p>
          <a:p>
            <a:r>
              <a:rPr lang="en-GB" sz="2400" dirty="0" smtClean="0"/>
              <a:t>As </a:t>
            </a:r>
            <a:r>
              <a:rPr lang="en-GB" sz="2400" dirty="0"/>
              <a:t>such, a major impetus for writing this book is our concern that school vocabulary instruction tends to be dull, rather than of the sort that might instigate </a:t>
            </a:r>
            <a:r>
              <a:rPr lang="en-GB" sz="2400" dirty="0" smtClean="0"/>
              <a:t>students’ </a:t>
            </a:r>
            <a:r>
              <a:rPr lang="en-GB" sz="2400" dirty="0"/>
              <a:t>interest and awareness of words. </a:t>
            </a:r>
            <a:endParaRPr lang="en-GB" sz="2400" dirty="0" smtClean="0"/>
          </a:p>
          <a:p>
            <a:endParaRPr lang="en-GB" sz="2400" dirty="0"/>
          </a:p>
          <a:p>
            <a:r>
              <a:rPr lang="en-GB" sz="2400" dirty="0" smtClean="0"/>
              <a:t>Indeed</a:t>
            </a:r>
            <a:r>
              <a:rPr lang="en-GB" sz="2400" dirty="0"/>
              <a:t>, asking students to look up words in a dictionary and use them in a sentence is a stereotypical example of what students find uninteresting in school.</a:t>
            </a:r>
          </a:p>
          <a:p>
            <a:endParaRPr lang="en-US" sz="2400" dirty="0"/>
          </a:p>
        </p:txBody>
      </p:sp>
      <p:pic>
        <p:nvPicPr>
          <p:cNvPr id="3" name="Picture 2"/>
          <p:cNvPicPr>
            <a:picLocks noChangeAspect="1"/>
          </p:cNvPicPr>
          <p:nvPr/>
        </p:nvPicPr>
        <p:blipFill>
          <a:blip r:embed="rId2"/>
          <a:stretch>
            <a:fillRect/>
          </a:stretch>
        </p:blipFill>
        <p:spPr>
          <a:xfrm>
            <a:off x="562142" y="1229895"/>
            <a:ext cx="2669166" cy="4157579"/>
          </a:xfrm>
          <a:prstGeom prst="rect">
            <a:avLst/>
          </a:prstGeom>
        </p:spPr>
      </p:pic>
    </p:spTree>
    <p:extLst>
      <p:ext uri="{BB962C8B-B14F-4D97-AF65-F5344CB8AC3E}">
        <p14:creationId xmlns:p14="http://schemas.microsoft.com/office/powerpoint/2010/main" val="465727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9513" y="510099"/>
            <a:ext cx="5253789" cy="5632310"/>
          </a:xfrm>
          <a:prstGeom prst="rect">
            <a:avLst/>
          </a:prstGeom>
          <a:noFill/>
        </p:spPr>
        <p:txBody>
          <a:bodyPr wrap="square" rtlCol="0">
            <a:spAutoFit/>
          </a:bodyPr>
          <a:lstStyle/>
          <a:p>
            <a:r>
              <a:rPr lang="en-US" sz="2400" dirty="0" smtClean="0"/>
              <a:t>Students </a:t>
            </a:r>
            <a:r>
              <a:rPr lang="en-US" sz="2400" dirty="0"/>
              <a:t>in remedial settings read roughly 75% less than their peers in regular reading classes … Readers who do not read regularly become weaker readers with each subsequent year. </a:t>
            </a:r>
            <a:endParaRPr lang="en-US" sz="2400" dirty="0" smtClean="0"/>
          </a:p>
          <a:p>
            <a:endParaRPr lang="en-US" sz="2400" dirty="0"/>
          </a:p>
          <a:p>
            <a:r>
              <a:rPr lang="en-US" sz="2400" dirty="0" smtClean="0"/>
              <a:t>(</a:t>
            </a:r>
            <a:r>
              <a:rPr lang="en-US" sz="2400" dirty="0"/>
              <a:t>Yet) these students have the ability to become strong readers … They need to read and read. </a:t>
            </a:r>
            <a:endParaRPr lang="en-US" sz="2400" dirty="0" smtClean="0"/>
          </a:p>
          <a:p>
            <a:endParaRPr lang="en-US" sz="2400" dirty="0"/>
          </a:p>
          <a:p>
            <a:r>
              <a:rPr lang="en-US" sz="2400" dirty="0" smtClean="0"/>
              <a:t>Time </a:t>
            </a:r>
            <a:r>
              <a:rPr lang="en-US" sz="2400" dirty="0"/>
              <a:t>and again, I have seen a heavy dose of independent reading, paired with explicit instruction in reading strategies, transform nonreaders into readers.’ </a:t>
            </a:r>
          </a:p>
        </p:txBody>
      </p:sp>
      <p:pic>
        <p:nvPicPr>
          <p:cNvPr id="4" name="Picture 3"/>
          <p:cNvPicPr>
            <a:picLocks noChangeAspect="1"/>
          </p:cNvPicPr>
          <p:nvPr/>
        </p:nvPicPr>
        <p:blipFill>
          <a:blip r:embed="rId2"/>
          <a:stretch>
            <a:fillRect/>
          </a:stretch>
        </p:blipFill>
        <p:spPr>
          <a:xfrm>
            <a:off x="252530" y="1257300"/>
            <a:ext cx="3302000" cy="4343400"/>
          </a:xfrm>
          <a:prstGeom prst="rect">
            <a:avLst/>
          </a:prstGeom>
        </p:spPr>
      </p:pic>
    </p:spTree>
    <p:extLst>
      <p:ext uri="{BB962C8B-B14F-4D97-AF65-F5344CB8AC3E}">
        <p14:creationId xmlns:p14="http://schemas.microsoft.com/office/powerpoint/2010/main" val="340475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9513" y="715341"/>
            <a:ext cx="5253789" cy="5262979"/>
          </a:xfrm>
          <a:prstGeom prst="rect">
            <a:avLst/>
          </a:prstGeom>
          <a:noFill/>
        </p:spPr>
        <p:txBody>
          <a:bodyPr wrap="square" rtlCol="0">
            <a:spAutoFit/>
          </a:bodyPr>
          <a:lstStyle/>
          <a:p>
            <a:r>
              <a:rPr lang="en-US" sz="2400" dirty="0"/>
              <a:t>‘I transformed my classroom into a workshop, a place where apprentices hone a craft under the tutelage of a master. </a:t>
            </a:r>
            <a:endParaRPr lang="en-US" sz="2400" dirty="0" smtClean="0"/>
          </a:p>
          <a:p>
            <a:endParaRPr lang="en-US" sz="2400" dirty="0"/>
          </a:p>
          <a:p>
            <a:r>
              <a:rPr lang="en-US" sz="2400" dirty="0" smtClean="0"/>
              <a:t>I </a:t>
            </a:r>
            <a:r>
              <a:rPr lang="en-US" sz="2400" dirty="0"/>
              <a:t>learned that being the best reader and writer in the room is not about power and control. Instead, I must be a source of knowledge that my students access while learning how to read and write … </a:t>
            </a:r>
            <a:endParaRPr lang="en-US" sz="2400" dirty="0" smtClean="0"/>
          </a:p>
          <a:p>
            <a:endParaRPr lang="en-US" sz="2400" dirty="0"/>
          </a:p>
          <a:p>
            <a:r>
              <a:rPr lang="en-US" sz="2400" dirty="0" smtClean="0"/>
              <a:t>I </a:t>
            </a:r>
            <a:r>
              <a:rPr lang="en-US" sz="2400" dirty="0"/>
              <a:t>must lead students away from me and toward their own autonomy as literate people’ </a:t>
            </a:r>
          </a:p>
        </p:txBody>
      </p:sp>
      <p:pic>
        <p:nvPicPr>
          <p:cNvPr id="4" name="Picture 3"/>
          <p:cNvPicPr>
            <a:picLocks noChangeAspect="1"/>
          </p:cNvPicPr>
          <p:nvPr/>
        </p:nvPicPr>
        <p:blipFill>
          <a:blip r:embed="rId2"/>
          <a:stretch>
            <a:fillRect/>
          </a:stretch>
        </p:blipFill>
        <p:spPr>
          <a:xfrm>
            <a:off x="252530" y="1257300"/>
            <a:ext cx="3302000" cy="4343400"/>
          </a:xfrm>
          <a:prstGeom prst="rect">
            <a:avLst/>
          </a:prstGeom>
        </p:spPr>
      </p:pic>
    </p:spTree>
    <p:extLst>
      <p:ext uri="{BB962C8B-B14F-4D97-AF65-F5344CB8AC3E}">
        <p14:creationId xmlns:p14="http://schemas.microsoft.com/office/powerpoint/2010/main" val="2109864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025" y="789206"/>
            <a:ext cx="5080000" cy="5461000"/>
          </a:xfrm>
          <a:prstGeom prst="rect">
            <a:avLst/>
          </a:prstGeom>
        </p:spPr>
      </p:pic>
      <p:sp>
        <p:nvSpPr>
          <p:cNvPr id="2" name="Rectangle 1"/>
          <p:cNvSpPr/>
          <p:nvPr/>
        </p:nvSpPr>
        <p:spPr>
          <a:xfrm>
            <a:off x="4424189" y="1657738"/>
            <a:ext cx="4572000" cy="3046988"/>
          </a:xfrm>
          <a:prstGeom prst="rect">
            <a:avLst/>
          </a:prstGeom>
        </p:spPr>
        <p:txBody>
          <a:bodyPr>
            <a:spAutoFit/>
          </a:bodyPr>
          <a:lstStyle/>
          <a:p>
            <a:r>
              <a:rPr lang="en-US" sz="2400" dirty="0" smtClean="0"/>
              <a:t>‘Too often the argument for reading is made by those who have spent their lives as insiders. The pleasures of solitary reading are so obvious, the value of reading so self-evident, that we fail to appreciate how utterly strange reading is to the outsider’ </a:t>
            </a:r>
            <a:endParaRPr lang="en-US" sz="2400" dirty="0">
              <a:latin typeface="Calibri" charset="0"/>
            </a:endParaRPr>
          </a:p>
        </p:txBody>
      </p:sp>
      <p:pic>
        <p:nvPicPr>
          <p:cNvPr id="4" name="Picture 3"/>
          <p:cNvPicPr>
            <a:picLocks noChangeAspect="1"/>
          </p:cNvPicPr>
          <p:nvPr/>
        </p:nvPicPr>
        <p:blipFill>
          <a:blip r:embed="rId3"/>
          <a:stretch>
            <a:fillRect/>
          </a:stretch>
        </p:blipFill>
        <p:spPr>
          <a:xfrm>
            <a:off x="7244359" y="5031652"/>
            <a:ext cx="1920699" cy="1914937"/>
          </a:xfrm>
          <a:prstGeom prst="rect">
            <a:avLst/>
          </a:prstGeom>
        </p:spPr>
      </p:pic>
    </p:spTree>
    <p:extLst>
      <p:ext uri="{BB962C8B-B14F-4D97-AF65-F5344CB8AC3E}">
        <p14:creationId xmlns:p14="http://schemas.microsoft.com/office/powerpoint/2010/main" val="3304229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2053" y="1240532"/>
            <a:ext cx="7810500" cy="5194300"/>
          </a:xfrm>
          <a:prstGeom prst="rect">
            <a:avLst/>
          </a:prstGeom>
        </p:spPr>
      </p:pic>
      <p:sp>
        <p:nvSpPr>
          <p:cNvPr id="12" name="TextBox 11"/>
          <p:cNvSpPr txBox="1">
            <a:spLocks noChangeArrowheads="1"/>
          </p:cNvSpPr>
          <p:nvPr/>
        </p:nvSpPr>
        <p:spPr bwMode="auto">
          <a:xfrm>
            <a:off x="1139401" y="5054208"/>
            <a:ext cx="67605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GB" sz="3600" dirty="0" smtClean="0"/>
              <a:t>The Changing Face of Literacy</a:t>
            </a:r>
            <a:endParaRPr lang="en-US" sz="3600" dirty="0"/>
          </a:p>
        </p:txBody>
      </p:sp>
    </p:spTree>
    <p:extLst>
      <p:ext uri="{BB962C8B-B14F-4D97-AF65-F5344CB8AC3E}">
        <p14:creationId xmlns:p14="http://schemas.microsoft.com/office/powerpoint/2010/main" val="15475699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731691" y="2593738"/>
            <a:ext cx="792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GB" sz="3600" dirty="0" smtClean="0"/>
              <a:t>How do you react to these rooms?</a:t>
            </a:r>
            <a:endParaRPr lang="en-US" sz="3600" dirty="0"/>
          </a:p>
        </p:txBody>
      </p:sp>
    </p:spTree>
    <p:extLst>
      <p:ext uri="{BB962C8B-B14F-4D97-AF65-F5344CB8AC3E}">
        <p14:creationId xmlns:p14="http://schemas.microsoft.com/office/powerpoint/2010/main" val="24516627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7 at 05.08.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6169"/>
            <a:ext cx="9144000" cy="5254198"/>
          </a:xfrm>
          <a:prstGeom prst="rect">
            <a:avLst/>
          </a:prstGeom>
        </p:spPr>
      </p:pic>
      <p:sp>
        <p:nvSpPr>
          <p:cNvPr id="5" name="Rectangle 4"/>
          <p:cNvSpPr/>
          <p:nvPr/>
        </p:nvSpPr>
        <p:spPr>
          <a:xfrm>
            <a:off x="1834573" y="2450087"/>
            <a:ext cx="1244431" cy="32069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38042199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2536" y="0"/>
            <a:ext cx="832037" cy="320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6-03-17 at 05.24.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9192">
            <a:off x="2660133" y="846828"/>
            <a:ext cx="3985928" cy="543299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21745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9697" y="1844675"/>
            <a:ext cx="30861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9472" y="2826946"/>
            <a:ext cx="6919959" cy="1200329"/>
          </a:xfrm>
          <a:prstGeom prst="rect">
            <a:avLst/>
          </a:prstGeom>
          <a:noFill/>
        </p:spPr>
        <p:txBody>
          <a:bodyPr wrap="square" rtlCol="0">
            <a:spAutoFit/>
          </a:bodyPr>
          <a:lstStyle/>
          <a:p>
            <a:pPr algn="ctr"/>
            <a:r>
              <a:rPr lang="en-US" sz="7200" dirty="0" smtClean="0"/>
              <a:t>1:</a:t>
            </a:r>
            <a:endParaRPr lang="en-US" sz="7200" dirty="0"/>
          </a:p>
        </p:txBody>
      </p:sp>
      <p:pic>
        <p:nvPicPr>
          <p:cNvPr id="4" name="Picture 3"/>
          <p:cNvPicPr>
            <a:picLocks noChangeAspect="1"/>
          </p:cNvPicPr>
          <p:nvPr/>
        </p:nvPicPr>
        <p:blipFill>
          <a:blip r:embed="rId3"/>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18559972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2536" y="0"/>
            <a:ext cx="832037" cy="3206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6-10-12 at 17.30.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78" y="2191998"/>
            <a:ext cx="8216900" cy="2120900"/>
          </a:xfrm>
          <a:prstGeom prst="rect">
            <a:avLst/>
          </a:prstGeom>
        </p:spPr>
      </p:pic>
    </p:spTree>
    <p:extLst>
      <p:ext uri="{BB962C8B-B14F-4D97-AF65-F5344CB8AC3E}">
        <p14:creationId xmlns:p14="http://schemas.microsoft.com/office/powerpoint/2010/main" val="4073344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02141" y="2864206"/>
            <a:ext cx="3195052" cy="1107996"/>
          </a:xfrm>
          <a:prstGeom prst="rect">
            <a:avLst/>
          </a:prstGeom>
          <a:noFill/>
        </p:spPr>
        <p:txBody>
          <a:bodyPr wrap="square" rtlCol="0">
            <a:spAutoFit/>
          </a:bodyPr>
          <a:lstStyle/>
          <a:p>
            <a:r>
              <a:rPr lang="en-US" sz="6600" dirty="0" smtClean="0"/>
              <a:t>FUTURE</a:t>
            </a:r>
            <a:endParaRPr lang="en-US" sz="66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236327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79" y="1671577"/>
            <a:ext cx="3809921" cy="3785652"/>
          </a:xfrm>
          <a:prstGeom prst="rect">
            <a:avLst/>
          </a:prstGeom>
          <a:noFill/>
        </p:spPr>
        <p:txBody>
          <a:bodyPr wrap="square" rtlCol="0">
            <a:spAutoFit/>
          </a:bodyPr>
          <a:lstStyle/>
          <a:p>
            <a:r>
              <a:rPr lang="en-US" sz="4000" dirty="0"/>
              <a:t>Books are no more threatened by Kindle than stairs by elevators. </a:t>
            </a:r>
            <a:endParaRPr lang="en-GB" sz="4000" dirty="0"/>
          </a:p>
          <a:p>
            <a:r>
              <a:rPr lang="en-US" sz="4000" dirty="0"/>
              <a:t>STEPHEN FRY</a:t>
            </a:r>
            <a:endParaRPr lang="en-GB" sz="4000" dirty="0"/>
          </a:p>
        </p:txBody>
      </p:sp>
      <p:pic>
        <p:nvPicPr>
          <p:cNvPr id="3" name="Picture 2" descr="aba6e21f930e31993fc7166d576dd9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5" y="0"/>
            <a:ext cx="4586111" cy="6858000"/>
          </a:xfrm>
          <a:prstGeom prst="rect">
            <a:avLst/>
          </a:prstGeom>
        </p:spPr>
      </p:pic>
    </p:spTree>
    <p:extLst>
      <p:ext uri="{BB962C8B-B14F-4D97-AF65-F5344CB8AC3E}">
        <p14:creationId xmlns:p14="http://schemas.microsoft.com/office/powerpoint/2010/main" val="37721939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6-26 at 03.45.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172"/>
            <a:ext cx="9144000" cy="6360637"/>
          </a:xfrm>
          <a:prstGeom prst="rect">
            <a:avLst/>
          </a:prstGeom>
        </p:spPr>
      </p:pic>
    </p:spTree>
    <p:extLst>
      <p:ext uri="{BB962C8B-B14F-4D97-AF65-F5344CB8AC3E}">
        <p14:creationId xmlns:p14="http://schemas.microsoft.com/office/powerpoint/2010/main" val="37554792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26 at 03.46.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94548">
            <a:off x="1218120" y="1994117"/>
            <a:ext cx="7302500" cy="2413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025566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3 at 08.23.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452" y="0"/>
            <a:ext cx="6585296" cy="6858000"/>
          </a:xfrm>
          <a:prstGeom prst="rect">
            <a:avLst/>
          </a:prstGeom>
        </p:spPr>
      </p:pic>
    </p:spTree>
    <p:extLst>
      <p:ext uri="{BB962C8B-B14F-4D97-AF65-F5344CB8AC3E}">
        <p14:creationId xmlns:p14="http://schemas.microsoft.com/office/powerpoint/2010/main" val="26466246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08 at 07.13.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392" y="0"/>
            <a:ext cx="5376974" cy="6858000"/>
          </a:xfrm>
          <a:prstGeom prst="rect">
            <a:avLst/>
          </a:prstGeom>
        </p:spPr>
      </p:pic>
    </p:spTree>
    <p:extLst>
      <p:ext uri="{BB962C8B-B14F-4D97-AF65-F5344CB8AC3E}">
        <p14:creationId xmlns:p14="http://schemas.microsoft.com/office/powerpoint/2010/main" val="1429589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11-17 at 22.11.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89756"/>
          </a:xfrm>
          <a:prstGeom prst="rect">
            <a:avLst/>
          </a:prstGeom>
        </p:spPr>
      </p:pic>
      <p:pic>
        <p:nvPicPr>
          <p:cNvPr id="4" name="Picture 3" descr="Screen Shot 2016-11-17 at 22.11.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89755"/>
            <a:ext cx="9177183" cy="1422819"/>
          </a:xfrm>
          <a:prstGeom prst="rect">
            <a:avLst/>
          </a:prstGeom>
        </p:spPr>
      </p:pic>
    </p:spTree>
    <p:extLst>
      <p:ext uri="{BB962C8B-B14F-4D97-AF65-F5344CB8AC3E}">
        <p14:creationId xmlns:p14="http://schemas.microsoft.com/office/powerpoint/2010/main" val="30202677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02141" y="2864206"/>
            <a:ext cx="3195052" cy="1107996"/>
          </a:xfrm>
          <a:prstGeom prst="rect">
            <a:avLst/>
          </a:prstGeom>
          <a:noFill/>
        </p:spPr>
        <p:txBody>
          <a:bodyPr wrap="square" rtlCol="0">
            <a:spAutoFit/>
          </a:bodyPr>
          <a:lstStyle/>
          <a:p>
            <a:r>
              <a:rPr lang="en-US" sz="6600" dirty="0" smtClean="0"/>
              <a:t>PAST</a:t>
            </a:r>
            <a:endParaRPr lang="en-US" sz="66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1445334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6 at 21.38.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36" y="159173"/>
            <a:ext cx="8212413" cy="5820300"/>
          </a:xfrm>
          <a:prstGeom prst="rect">
            <a:avLst/>
          </a:prstGeom>
        </p:spPr>
      </p:pic>
      <p:sp>
        <p:nvSpPr>
          <p:cNvPr id="3" name="Rectangle 2"/>
          <p:cNvSpPr/>
          <p:nvPr/>
        </p:nvSpPr>
        <p:spPr>
          <a:xfrm>
            <a:off x="0" y="2601330"/>
            <a:ext cx="8934150" cy="35887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386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1164" y="2763676"/>
            <a:ext cx="6919959" cy="1200329"/>
          </a:xfrm>
          <a:prstGeom prst="rect">
            <a:avLst/>
          </a:prstGeom>
          <a:noFill/>
        </p:spPr>
        <p:txBody>
          <a:bodyPr wrap="square" rtlCol="0">
            <a:spAutoFit/>
          </a:bodyPr>
          <a:lstStyle/>
          <a:p>
            <a:r>
              <a:rPr lang="en-US" sz="7200" dirty="0" smtClean="0"/>
              <a:t>2:</a:t>
            </a:r>
            <a:endParaRPr lang="en-US" sz="7200" dirty="0"/>
          </a:p>
        </p:txBody>
      </p:sp>
      <p:sp>
        <p:nvSpPr>
          <p:cNvPr id="4" name="TextBox 3"/>
          <p:cNvSpPr txBox="1"/>
          <p:nvPr/>
        </p:nvSpPr>
        <p:spPr>
          <a:xfrm>
            <a:off x="3499064" y="2763676"/>
            <a:ext cx="6919959" cy="1200329"/>
          </a:xfrm>
          <a:prstGeom prst="rect">
            <a:avLst/>
          </a:prstGeom>
          <a:noFill/>
        </p:spPr>
        <p:txBody>
          <a:bodyPr wrap="square" rtlCol="0">
            <a:spAutoFit/>
          </a:bodyPr>
          <a:lstStyle/>
          <a:p>
            <a:r>
              <a:rPr lang="en-US" sz="7200" dirty="0" smtClean="0"/>
              <a:t>Literacy</a:t>
            </a:r>
            <a:endParaRPr lang="en-US" sz="7200" dirty="0"/>
          </a:p>
        </p:txBody>
      </p:sp>
      <p:pic>
        <p:nvPicPr>
          <p:cNvPr id="5" name="Picture 4"/>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3854724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6 at 21.39.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846" y="0"/>
            <a:ext cx="5775158" cy="6858000"/>
          </a:xfrm>
          <a:prstGeom prst="rect">
            <a:avLst/>
          </a:prstGeom>
        </p:spPr>
      </p:pic>
      <p:sp>
        <p:nvSpPr>
          <p:cNvPr id="3" name="Rectangle 2"/>
          <p:cNvSpPr/>
          <p:nvPr/>
        </p:nvSpPr>
        <p:spPr>
          <a:xfrm>
            <a:off x="885214" y="3463474"/>
            <a:ext cx="7582047" cy="3394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7659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24314" y="1269878"/>
            <a:ext cx="3902185" cy="3539431"/>
          </a:xfrm>
          <a:prstGeom prst="rect">
            <a:avLst/>
          </a:prstGeom>
          <a:noFill/>
        </p:spPr>
        <p:txBody>
          <a:bodyPr wrap="square" rtlCol="0">
            <a:spAutoFit/>
          </a:bodyPr>
          <a:lstStyle/>
          <a:p>
            <a:pPr marL="514350" indent="-514350">
              <a:buFont typeface="+mj-lt"/>
              <a:buAutoNum type="arabicPeriod"/>
            </a:pPr>
            <a:r>
              <a:rPr lang="en-US" sz="2800" dirty="0" smtClean="0">
                <a:solidFill>
                  <a:srgbClr val="000000"/>
                </a:solidFill>
                <a:latin typeface="Calibri" charset="0"/>
              </a:rPr>
              <a:t>Teach and model reading</a:t>
            </a:r>
          </a:p>
          <a:p>
            <a:pPr marL="514350" indent="-514350">
              <a:buFont typeface="+mj-lt"/>
              <a:buAutoNum type="arabicPeriod"/>
            </a:pPr>
            <a:r>
              <a:rPr lang="en-US" sz="2800" dirty="0" err="1" smtClean="0">
                <a:solidFill>
                  <a:srgbClr val="000000"/>
                </a:solidFill>
                <a:latin typeface="Calibri" charset="0"/>
              </a:rPr>
              <a:t>Personalise</a:t>
            </a:r>
            <a:r>
              <a:rPr lang="en-US" sz="2800" dirty="0" smtClean="0">
                <a:solidFill>
                  <a:srgbClr val="000000"/>
                </a:solidFill>
                <a:latin typeface="Calibri" charset="0"/>
              </a:rPr>
              <a:t> reading </a:t>
            </a:r>
          </a:p>
          <a:p>
            <a:pPr marL="514350" indent="-514350">
              <a:buFont typeface="+mj-lt"/>
              <a:buAutoNum type="arabicPeriod"/>
            </a:pPr>
            <a:r>
              <a:rPr lang="en-US" sz="2800" dirty="0" smtClean="0">
                <a:solidFill>
                  <a:srgbClr val="000000"/>
                </a:solidFill>
                <a:latin typeface="Calibri" charset="0"/>
              </a:rPr>
              <a:t>Teach key vocabulary</a:t>
            </a:r>
          </a:p>
          <a:p>
            <a:pPr marL="514350" indent="-514350">
              <a:buFont typeface="+mj-lt"/>
              <a:buAutoNum type="arabicPeriod"/>
            </a:pPr>
            <a:r>
              <a:rPr lang="en-US" sz="2800" dirty="0" smtClean="0">
                <a:solidFill>
                  <a:srgbClr val="000000"/>
                </a:solidFill>
                <a:latin typeface="Calibri" charset="0"/>
              </a:rPr>
              <a:t>Demystify spelling</a:t>
            </a:r>
          </a:p>
          <a:p>
            <a:pPr marL="514350" indent="-514350">
              <a:buFont typeface="+mj-lt"/>
              <a:buAutoNum type="arabicPeriod"/>
            </a:pPr>
            <a:r>
              <a:rPr lang="en-US" sz="2800" dirty="0" smtClean="0">
                <a:solidFill>
                  <a:srgbClr val="000000"/>
                </a:solidFill>
                <a:latin typeface="Calibri" charset="0"/>
              </a:rPr>
              <a:t>Teach research, not FOFO</a:t>
            </a:r>
          </a:p>
          <a:p>
            <a:endParaRPr lang="en-US" sz="2800" dirty="0">
              <a:solidFill>
                <a:srgbClr val="000000"/>
              </a:solidFill>
            </a:endParaRPr>
          </a:p>
        </p:txBody>
      </p:sp>
      <p:pic>
        <p:nvPicPr>
          <p:cNvPr id="2" name="Picture 1"/>
          <p:cNvPicPr>
            <a:picLocks noChangeAspect="1"/>
          </p:cNvPicPr>
          <p:nvPr/>
        </p:nvPicPr>
        <p:blipFill>
          <a:blip r:embed="rId2"/>
          <a:stretch>
            <a:fillRect/>
          </a:stretch>
        </p:blipFill>
        <p:spPr>
          <a:xfrm>
            <a:off x="550048" y="1447800"/>
            <a:ext cx="3991542" cy="3419751"/>
          </a:xfrm>
          <a:prstGeom prst="rect">
            <a:avLst/>
          </a:prstGeom>
        </p:spPr>
      </p:pic>
    </p:spTree>
    <p:extLst>
      <p:ext uri="{BB962C8B-B14F-4D97-AF65-F5344CB8AC3E}">
        <p14:creationId xmlns:p14="http://schemas.microsoft.com/office/powerpoint/2010/main" val="2516032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86228" y="2864206"/>
            <a:ext cx="5421837" cy="1107996"/>
          </a:xfrm>
          <a:prstGeom prst="rect">
            <a:avLst/>
          </a:prstGeom>
          <a:noFill/>
        </p:spPr>
        <p:txBody>
          <a:bodyPr wrap="square" rtlCol="0">
            <a:spAutoFit/>
          </a:bodyPr>
          <a:lstStyle/>
          <a:p>
            <a:r>
              <a:rPr lang="en-US" sz="6600" dirty="0" smtClean="0"/>
              <a:t>Reading Aloud</a:t>
            </a:r>
            <a:endParaRPr lang="en-US" sz="6600" dirty="0"/>
          </a:p>
        </p:txBody>
      </p:sp>
      <p:pic>
        <p:nvPicPr>
          <p:cNvPr id="4" name="Picture 3"/>
          <p:cNvPicPr>
            <a:picLocks noChangeAspect="1"/>
          </p:cNvPicPr>
          <p:nvPr/>
        </p:nvPicPr>
        <p:blipFill>
          <a:blip r:embed="rId2"/>
          <a:stretch>
            <a:fillRect/>
          </a:stretch>
        </p:blipFill>
        <p:spPr>
          <a:xfrm>
            <a:off x="6776306" y="5043139"/>
            <a:ext cx="2567442" cy="1814861"/>
          </a:xfrm>
          <a:prstGeom prst="rect">
            <a:avLst/>
          </a:prstGeom>
        </p:spPr>
      </p:pic>
    </p:spTree>
    <p:extLst>
      <p:ext uri="{BB962C8B-B14F-4D97-AF65-F5344CB8AC3E}">
        <p14:creationId xmlns:p14="http://schemas.microsoft.com/office/powerpoint/2010/main" val="1664384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3-17 at 07.52.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62" y="0"/>
            <a:ext cx="8205107" cy="6858000"/>
          </a:xfrm>
          <a:prstGeom prst="rect">
            <a:avLst/>
          </a:prstGeom>
        </p:spPr>
      </p:pic>
    </p:spTree>
    <p:extLst>
      <p:ext uri="{BB962C8B-B14F-4D97-AF65-F5344CB8AC3E}">
        <p14:creationId xmlns:p14="http://schemas.microsoft.com/office/powerpoint/2010/main" val="30484251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7 at 07.52.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15725"/>
            <a:ext cx="9404897" cy="2482276"/>
          </a:xfrm>
          <a:prstGeom prst="rect">
            <a:avLst/>
          </a:prstGeom>
        </p:spPr>
      </p:pic>
      <p:sp>
        <p:nvSpPr>
          <p:cNvPr id="4" name="Rectangle 3"/>
          <p:cNvSpPr/>
          <p:nvPr/>
        </p:nvSpPr>
        <p:spPr>
          <a:xfrm>
            <a:off x="6087484" y="3416226"/>
            <a:ext cx="3056516" cy="4817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0607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31511052160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315" y="0"/>
            <a:ext cx="6782437" cy="6858000"/>
          </a:xfrm>
          <a:prstGeom prst="rect">
            <a:avLst/>
          </a:prstGeom>
        </p:spPr>
      </p:pic>
    </p:spTree>
    <p:extLst>
      <p:ext uri="{BB962C8B-B14F-4D97-AF65-F5344CB8AC3E}">
        <p14:creationId xmlns:p14="http://schemas.microsoft.com/office/powerpoint/2010/main" val="678797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031511052160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560" y="0"/>
            <a:ext cx="6588273" cy="6858000"/>
          </a:xfrm>
          <a:prstGeom prst="rect">
            <a:avLst/>
          </a:prstGeom>
        </p:spPr>
      </p:pic>
    </p:spTree>
    <p:extLst>
      <p:ext uri="{BB962C8B-B14F-4D97-AF65-F5344CB8AC3E}">
        <p14:creationId xmlns:p14="http://schemas.microsoft.com/office/powerpoint/2010/main" val="38413271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328" y="2555187"/>
            <a:ext cx="8636000" cy="1754327"/>
          </a:xfrm>
          <a:prstGeom prst="rect">
            <a:avLst/>
          </a:prstGeom>
          <a:noFill/>
        </p:spPr>
        <p:txBody>
          <a:bodyPr wrap="square" rtlCol="0">
            <a:spAutoFit/>
          </a:bodyPr>
          <a:lstStyle/>
          <a:p>
            <a:pPr algn="ctr"/>
            <a:r>
              <a:rPr lang="en-GB" sz="5400" dirty="0" smtClean="0"/>
              <a:t>Teaching Conventions &amp; Genres</a:t>
            </a:r>
            <a:endParaRPr lang="en-US" sz="4400" dirty="0"/>
          </a:p>
        </p:txBody>
      </p:sp>
    </p:spTree>
    <p:extLst>
      <p:ext uri="{BB962C8B-B14F-4D97-AF65-F5344CB8AC3E}">
        <p14:creationId xmlns:p14="http://schemas.microsoft.com/office/powerpoint/2010/main" val="12786708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1569660"/>
          </a:xfrm>
          <a:prstGeom prst="rect">
            <a:avLst/>
          </a:prstGeom>
          <a:noFill/>
        </p:spPr>
        <p:txBody>
          <a:bodyPr wrap="square" rtlCol="0">
            <a:spAutoFit/>
          </a:bodyPr>
          <a:lstStyle/>
          <a:p>
            <a:pPr algn="ctr"/>
            <a:r>
              <a:rPr lang="en-US" sz="4800" dirty="0" smtClean="0"/>
              <a:t>Write a biography of a famous writer. How will it begin?</a:t>
            </a:r>
            <a:endParaRPr lang="en-US" sz="4800" dirty="0"/>
          </a:p>
        </p:txBody>
      </p:sp>
    </p:spTree>
    <p:extLst>
      <p:ext uri="{BB962C8B-B14F-4D97-AF65-F5344CB8AC3E}">
        <p14:creationId xmlns:p14="http://schemas.microsoft.com/office/powerpoint/2010/main" val="11058324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57200" y="381000"/>
            <a:ext cx="81788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sz="2000" b="1" dirty="0" smtClean="0">
                <a:cs typeface="Times" charset="0"/>
              </a:rPr>
              <a:t>A: </a:t>
            </a:r>
          </a:p>
          <a:p>
            <a:r>
              <a:rPr lang="en-GB" sz="2000" b="1" dirty="0" smtClean="0">
                <a:cs typeface="Times" charset="0"/>
              </a:rPr>
              <a:t>The </a:t>
            </a:r>
            <a:r>
              <a:rPr lang="en-GB" sz="2000" b="1" dirty="0">
                <a:cs typeface="Times" charset="0"/>
              </a:rPr>
              <a:t>Life of Charles Dickens</a:t>
            </a:r>
          </a:p>
          <a:p>
            <a:r>
              <a:rPr lang="en-GB" sz="2000" b="1" dirty="0">
                <a:cs typeface="Times" charset="0"/>
              </a:rPr>
              <a:t>Chapter 1</a:t>
            </a:r>
          </a:p>
          <a:p>
            <a:endParaRPr lang="en-GB" sz="2000" b="1" dirty="0">
              <a:cs typeface="Times" charset="0"/>
            </a:endParaRPr>
          </a:p>
          <a:p>
            <a:r>
              <a:rPr lang="en-GB" sz="2000" dirty="0">
                <a:cs typeface="Times" charset="0"/>
              </a:rPr>
              <a:t>CHARLES DICKENS, the most popular novelist of the century, and one of the greatest </a:t>
            </a:r>
            <a:r>
              <a:rPr lang="en-GB" sz="2000" dirty="0" err="1">
                <a:cs typeface="Times" charset="0"/>
              </a:rPr>
              <a:t>humorists</a:t>
            </a:r>
            <a:r>
              <a:rPr lang="en-GB" sz="2000" dirty="0">
                <a:cs typeface="Times" charset="0"/>
              </a:rPr>
              <a:t> that England has produced, was born at </a:t>
            </a:r>
            <a:r>
              <a:rPr lang="en-GB" sz="2000" dirty="0" err="1">
                <a:cs typeface="Times" charset="0"/>
              </a:rPr>
              <a:t>Lanport</a:t>
            </a:r>
            <a:r>
              <a:rPr lang="en-GB" sz="2000" dirty="0">
                <a:cs typeface="Times" charset="0"/>
              </a:rPr>
              <a:t>, in </a:t>
            </a:r>
            <a:r>
              <a:rPr lang="en-GB" sz="2000" dirty="0" err="1">
                <a:cs typeface="Times" charset="0"/>
              </a:rPr>
              <a:t>Portsea</a:t>
            </a:r>
            <a:r>
              <a:rPr lang="en-GB" sz="2000" dirty="0">
                <a:cs typeface="Times" charset="0"/>
              </a:rPr>
              <a:t>, on Friday, the seventh of February, 1812.</a:t>
            </a:r>
          </a:p>
          <a:p>
            <a:endParaRPr lang="en-GB" sz="2000" dirty="0">
              <a:cs typeface="Times" charset="0"/>
            </a:endParaRPr>
          </a:p>
          <a:p>
            <a:r>
              <a:rPr lang="en-GB" sz="2000" dirty="0">
                <a:cs typeface="Times" charset="0"/>
              </a:rPr>
              <a:t>His father, John Dickens, a clerk in the navy pay-office, was at this time stationed in the Portsmouth Dockyard.  He had made acquaintance with the lady, Elizabeth Barrow, who became afterwards his wife, through her elder brother, Thomas Barrow, also engaged on the establishment at Somerset House, and she bore him in all a family of eight children, of whom two died in infancy.  The eldest, Fanny (born 1810), was followed by Charles (entered in the baptismal register of </a:t>
            </a:r>
            <a:r>
              <a:rPr lang="en-GB" sz="2000" dirty="0" err="1">
                <a:cs typeface="Times" charset="0"/>
              </a:rPr>
              <a:t>Portsea</a:t>
            </a:r>
            <a:r>
              <a:rPr lang="en-GB" sz="2000" dirty="0">
                <a:cs typeface="Times" charset="0"/>
              </a:rPr>
              <a:t> as Charles John </a:t>
            </a:r>
            <a:r>
              <a:rPr lang="en-GB" sz="2000" dirty="0" err="1">
                <a:cs typeface="Times" charset="0"/>
              </a:rPr>
              <a:t>Huffham</a:t>
            </a:r>
            <a:r>
              <a:rPr lang="en-GB" sz="2000" dirty="0">
                <a:cs typeface="Times" charset="0"/>
              </a:rPr>
              <a:t>, though on the very rare occasions when he subscribed that name he wrote </a:t>
            </a:r>
            <a:r>
              <a:rPr lang="en-GB" sz="2000" dirty="0" err="1">
                <a:cs typeface="Times" charset="0"/>
              </a:rPr>
              <a:t>Huffam</a:t>
            </a:r>
            <a:r>
              <a:rPr lang="en-GB" sz="2000" dirty="0">
                <a:cs typeface="Times" charset="0"/>
              </a:rPr>
              <a:t>); by another son, named Alfred, who died in childhood; by Letitia (born 1816); by another daughter, Harriet, who died also in childhood; by Frederick (born 1820); by Alfred </a:t>
            </a:r>
            <a:r>
              <a:rPr lang="en-GB" sz="2000" dirty="0" err="1">
                <a:cs typeface="Times" charset="0"/>
              </a:rPr>
              <a:t>Lamert</a:t>
            </a:r>
            <a:r>
              <a:rPr lang="en-GB" sz="2000" dirty="0">
                <a:cs typeface="Times" charset="0"/>
              </a:rPr>
              <a:t> (born 1822); and by Augustus (born 1827).</a:t>
            </a:r>
          </a:p>
          <a:p>
            <a:endParaRPr lang="en-GB" sz="2000" dirty="0" smtClean="0">
              <a:cs typeface="Times" charset="0"/>
            </a:endParaRPr>
          </a:p>
          <a:p>
            <a:pPr algn="r"/>
            <a:r>
              <a:rPr lang="en-GB" sz="2000" dirty="0" smtClean="0">
                <a:cs typeface="Times" charset="0"/>
              </a:rPr>
              <a:t>John Forster</a:t>
            </a:r>
            <a:endParaRPr lang="en-GB" sz="2000" dirty="0">
              <a:cs typeface="Times" charset="0"/>
            </a:endParaRPr>
          </a:p>
          <a:p>
            <a:pPr>
              <a:spcBef>
                <a:spcPct val="50000"/>
              </a:spcBef>
            </a:pPr>
            <a:endParaRPr lang="en-GB" sz="2000" dirty="0">
              <a:ea typeface="Times" charset="0"/>
              <a:cs typeface="Times" charset="0"/>
            </a:endParaRPr>
          </a:p>
        </p:txBody>
      </p:sp>
    </p:spTree>
    <p:extLst>
      <p:ext uri="{BB962C8B-B14F-4D97-AF65-F5344CB8AC3E}">
        <p14:creationId xmlns:p14="http://schemas.microsoft.com/office/powerpoint/2010/main" val="25788841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15937" y="473364"/>
            <a:ext cx="6878636" cy="6858000"/>
          </a:xfrm>
          <a:prstGeom prst="rect">
            <a:avLst/>
          </a:prstGeom>
        </p:spPr>
      </p:pic>
      <p:sp>
        <p:nvSpPr>
          <p:cNvPr id="6" name="TextBox 5"/>
          <p:cNvSpPr txBox="1"/>
          <p:nvPr/>
        </p:nvSpPr>
        <p:spPr>
          <a:xfrm>
            <a:off x="496455" y="4739024"/>
            <a:ext cx="3013363" cy="1446550"/>
          </a:xfrm>
          <a:prstGeom prst="rect">
            <a:avLst/>
          </a:prstGeom>
          <a:noFill/>
        </p:spPr>
        <p:txBody>
          <a:bodyPr wrap="square" rtlCol="0">
            <a:spAutoFit/>
          </a:bodyPr>
          <a:lstStyle/>
          <a:p>
            <a:pPr algn="r"/>
            <a:r>
              <a:rPr lang="en-US" sz="4400" dirty="0" smtClean="0"/>
              <a:t>The </a:t>
            </a:r>
            <a:r>
              <a:rPr lang="en-US" sz="4400" b="1" dirty="0" smtClean="0">
                <a:solidFill>
                  <a:srgbClr val="FF0000"/>
                </a:solidFill>
              </a:rPr>
              <a:t>HABITS</a:t>
            </a:r>
            <a:r>
              <a:rPr lang="en-US" sz="4400" dirty="0" smtClean="0"/>
              <a:t> of </a:t>
            </a:r>
            <a:r>
              <a:rPr lang="en-US" sz="4400" b="1" dirty="0" smtClean="0">
                <a:solidFill>
                  <a:srgbClr val="FF0000"/>
                </a:solidFill>
              </a:rPr>
              <a:t>READING</a:t>
            </a:r>
            <a:endParaRPr lang="en-US" sz="4400" b="1" dirty="0">
              <a:solidFill>
                <a:srgbClr val="FF0000"/>
              </a:solidFill>
            </a:endParaRPr>
          </a:p>
        </p:txBody>
      </p:sp>
    </p:spTree>
    <p:extLst>
      <p:ext uri="{BB962C8B-B14F-4D97-AF65-F5344CB8AC3E}">
        <p14:creationId xmlns:p14="http://schemas.microsoft.com/office/powerpoint/2010/main" val="336448925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75780" y="383967"/>
            <a:ext cx="8613729" cy="670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sz="2000" b="1" dirty="0" smtClean="0">
                <a:cs typeface="Times" charset="0"/>
              </a:rPr>
              <a:t>B:</a:t>
            </a:r>
          </a:p>
          <a:p>
            <a:r>
              <a:rPr lang="en-GB" sz="2000" b="1" dirty="0" smtClean="0">
                <a:cs typeface="Times" charset="0"/>
              </a:rPr>
              <a:t>DICKENS by Peter </a:t>
            </a:r>
            <a:r>
              <a:rPr lang="en-GB" sz="2000" b="1" dirty="0" err="1" smtClean="0">
                <a:cs typeface="Times" charset="0"/>
              </a:rPr>
              <a:t>Ackroyd</a:t>
            </a:r>
            <a:endParaRPr lang="en-GB" sz="2000" b="1" dirty="0">
              <a:cs typeface="Times" charset="0"/>
            </a:endParaRPr>
          </a:p>
          <a:p>
            <a:endParaRPr lang="en-GB" sz="2000" dirty="0">
              <a:cs typeface="Times" charset="0"/>
            </a:endParaRPr>
          </a:p>
          <a:p>
            <a:r>
              <a:rPr lang="en-GB" sz="2000" dirty="0">
                <a:cs typeface="Times" charset="0"/>
              </a:rPr>
              <a:t>CHARLES DICKENS was dead.  He lay on a narrow green sofa – but there was room enough for him, so spare had he become – in the dining room of Gad’s Hill Place.  He had died in the house which he had first seen as a small boy and which his father had pointed out to him as a suitable object of his ambitions; so great was his father’s hold upon his life that, forty years later, he had bought it.  Now he had gone.  It was customary to close the blinds and curtains, thus enshrouding the corpse in darkness before its last journey to the tomb; but in the dining room of Gad’s Hill the curtains were pulled apart and on this June day the bright sunshine streamed in, glittering on the large mirrors around the </a:t>
            </a:r>
            <a:r>
              <a:rPr lang="en-GB" sz="2000" dirty="0" smtClean="0">
                <a:cs typeface="Times" charset="0"/>
              </a:rPr>
              <a:t>room.</a:t>
            </a:r>
          </a:p>
          <a:p>
            <a:endParaRPr lang="en-GB" sz="2000" dirty="0">
              <a:cs typeface="Times" charset="0"/>
            </a:endParaRPr>
          </a:p>
          <a:p>
            <a:r>
              <a:rPr lang="en-GB" sz="2000" dirty="0">
                <a:cs typeface="Times" charset="0"/>
              </a:rPr>
              <a:t>All the lines and wrinkles which marked the passage of his life were new erased in the stillness of death.  He was not old – he died in his fifty-eighth year – but there had  been signs of premature ageing on a visage so marked and worn; he had acquired, it was said, a “sarcastic look”.  But now all that was gone and his daughter, </a:t>
            </a:r>
            <a:r>
              <a:rPr lang="en-GB" sz="2000" dirty="0" err="1">
                <a:cs typeface="Times" charset="0"/>
              </a:rPr>
              <a:t>Katey</a:t>
            </a:r>
            <a:r>
              <a:rPr lang="en-GB" sz="2000" dirty="0">
                <a:cs typeface="Times" charset="0"/>
              </a:rPr>
              <a:t>, who watched him as he lay dead, noticed how there once more emerged upon his face “beauty and pathos”. </a:t>
            </a:r>
          </a:p>
          <a:p>
            <a:endParaRPr lang="en-GB" sz="2000" dirty="0">
              <a:cs typeface="Times" charset="0"/>
            </a:endParaRPr>
          </a:p>
          <a:p>
            <a:pPr algn="r">
              <a:spcBef>
                <a:spcPct val="50000"/>
              </a:spcBef>
            </a:pPr>
            <a:r>
              <a:rPr lang="en-GB" sz="2000" dirty="0" smtClean="0">
                <a:ea typeface="Times" charset="0"/>
                <a:cs typeface="Times" charset="0"/>
              </a:rPr>
              <a:t>Peter </a:t>
            </a:r>
            <a:r>
              <a:rPr lang="en-GB" sz="2000" dirty="0" err="1" smtClean="0">
                <a:ea typeface="Times" charset="0"/>
                <a:cs typeface="Times" charset="0"/>
              </a:rPr>
              <a:t>Ackroyd</a:t>
            </a:r>
            <a:endParaRPr lang="en-GB" sz="2000" dirty="0">
              <a:ea typeface="Times" charset="0"/>
              <a:cs typeface="Times" charset="0"/>
            </a:endParaRPr>
          </a:p>
        </p:txBody>
      </p:sp>
    </p:spTree>
    <p:extLst>
      <p:ext uri="{BB962C8B-B14F-4D97-AF65-F5344CB8AC3E}">
        <p14:creationId xmlns:p14="http://schemas.microsoft.com/office/powerpoint/2010/main" val="2499433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830997"/>
          </a:xfrm>
          <a:prstGeom prst="rect">
            <a:avLst/>
          </a:prstGeom>
          <a:noFill/>
        </p:spPr>
        <p:txBody>
          <a:bodyPr wrap="square" rtlCol="0">
            <a:spAutoFit/>
          </a:bodyPr>
          <a:lstStyle/>
          <a:p>
            <a:pPr algn="ctr"/>
            <a:r>
              <a:rPr lang="en-US" sz="4800" dirty="0" smtClean="0"/>
              <a:t>Describe your holiday</a:t>
            </a:r>
            <a:endParaRPr lang="en-US" sz="4800" dirty="0"/>
          </a:p>
        </p:txBody>
      </p:sp>
    </p:spTree>
    <p:extLst>
      <p:ext uri="{BB962C8B-B14F-4D97-AF65-F5344CB8AC3E}">
        <p14:creationId xmlns:p14="http://schemas.microsoft.com/office/powerpoint/2010/main" val="88954280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0400" y="825500"/>
            <a:ext cx="7810500" cy="5207000"/>
          </a:xfrm>
          <a:prstGeom prst="rect">
            <a:avLst/>
          </a:prstGeom>
        </p:spPr>
      </p:pic>
    </p:spTree>
    <p:extLst>
      <p:ext uri="{BB962C8B-B14F-4D97-AF65-F5344CB8AC3E}">
        <p14:creationId xmlns:p14="http://schemas.microsoft.com/office/powerpoint/2010/main" val="3118939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15776"/>
            <a:ext cx="9144000" cy="1470025"/>
          </a:xfrm>
        </p:spPr>
        <p:txBody>
          <a:bodyPr>
            <a:noAutofit/>
          </a:bodyPr>
          <a:lstStyle/>
          <a:p>
            <a:pPr marL="742950" indent="-742950" algn="l"/>
            <a:r>
              <a:rPr lang="en-US" sz="2800" dirty="0" smtClean="0"/>
              <a:t>	For your next holiday, why don’t you take all your money and put it on the fire? Then stand in a fridge for a week, beating your children with a baseball bat until their arms and legs break. And then, after you’ve eaten some melted cheese, dislocate your shoulder.</a:t>
            </a:r>
            <a:br>
              <a:rPr lang="en-US" sz="2800" dirty="0" smtClean="0"/>
            </a:br>
            <a:r>
              <a:rPr lang="en-US" sz="2800" dirty="0" smtClean="0"/>
              <a:t/>
            </a:r>
            <a:br>
              <a:rPr lang="en-US" sz="2800" dirty="0" smtClean="0"/>
            </a:br>
            <a:r>
              <a:rPr lang="en-US" sz="2800" dirty="0" smtClean="0"/>
              <a:t>If all of this appeals then you are probably one of the 1.3 million British people …</a:t>
            </a:r>
            <a:endParaRPr lang="en-US" sz="2800" dirty="0"/>
          </a:p>
        </p:txBody>
      </p:sp>
      <p:sp>
        <p:nvSpPr>
          <p:cNvPr id="3" name="TextBox 2"/>
          <p:cNvSpPr txBox="1"/>
          <p:nvPr/>
        </p:nvSpPr>
        <p:spPr>
          <a:xfrm>
            <a:off x="663283" y="4929460"/>
            <a:ext cx="8147517" cy="523220"/>
          </a:xfrm>
          <a:prstGeom prst="rect">
            <a:avLst/>
          </a:prstGeom>
          <a:noFill/>
        </p:spPr>
        <p:txBody>
          <a:bodyPr wrap="square" rtlCol="0">
            <a:spAutoFit/>
          </a:bodyPr>
          <a:lstStyle/>
          <a:p>
            <a:pPr marL="742950" indent="-742950"/>
            <a:r>
              <a:rPr lang="en-US" sz="2800" kern="1200" dirty="0" smtClean="0"/>
              <a:t> … who go on a skiing holiday at this time of year. </a:t>
            </a:r>
            <a:endParaRPr lang="en-US" sz="2800" kern="1200" dirty="0"/>
          </a:p>
        </p:txBody>
      </p:sp>
    </p:spTree>
    <p:extLst>
      <p:ext uri="{BB962C8B-B14F-4D97-AF65-F5344CB8AC3E}">
        <p14:creationId xmlns:p14="http://schemas.microsoft.com/office/powerpoint/2010/main" val="1606882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8916" name="Title 4"/>
          <p:cNvSpPr>
            <a:spLocks noGrp="1"/>
          </p:cNvSpPr>
          <p:nvPr>
            <p:ph type="ctrTitle"/>
          </p:nvPr>
        </p:nvSpPr>
        <p:spPr>
          <a:xfrm>
            <a:off x="762000" y="3097221"/>
            <a:ext cx="7620000" cy="1470025"/>
          </a:xfrm>
          <a:solidFill>
            <a:schemeClr val="bg1"/>
          </a:solidFill>
        </p:spPr>
        <p:txBody>
          <a:bodyPr/>
          <a:lstStyle/>
          <a:p>
            <a:pPr eaLnBrk="1" hangingPunct="1"/>
            <a:r>
              <a:rPr lang="en-US" smtClean="0">
                <a:ea typeface="ＭＳ Ｐゴシック" charset="-128"/>
                <a:cs typeface="ＭＳ Ｐゴシック" charset="-128"/>
              </a:rPr>
              <a:t>SKIMMING</a:t>
            </a:r>
          </a:p>
        </p:txBody>
      </p:sp>
      <p:pic>
        <p:nvPicPr>
          <p:cNvPr id="38917" name="Picture 6"/>
          <p:cNvPicPr>
            <a:picLocks noChangeAspect="1"/>
          </p:cNvPicPr>
          <p:nvPr/>
        </p:nvPicPr>
        <p:blipFill>
          <a:blip r:embed="rId2"/>
          <a:srcRect/>
          <a:stretch>
            <a:fillRect/>
          </a:stretch>
        </p:blipFill>
        <p:spPr bwMode="auto">
          <a:xfrm>
            <a:off x="5105400" y="868365"/>
            <a:ext cx="2971800" cy="2228851"/>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9940" name="Text Box 4"/>
          <p:cNvSpPr txBox="1">
            <a:spLocks noChangeArrowheads="1"/>
          </p:cNvSpPr>
          <p:nvPr/>
        </p:nvSpPr>
        <p:spPr bwMode="auto">
          <a:xfrm>
            <a:off x="1371600" y="609601"/>
            <a:ext cx="6705600" cy="6124754"/>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GB" sz="2800" dirty="0">
                <a:solidFill>
                  <a:srgbClr val="FFFFFF"/>
                </a:solidFill>
                <a:latin typeface="Comic Sans MS" charset="0"/>
                <a:ea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pPr fontAlgn="base">
              <a:spcBef>
                <a:spcPct val="0"/>
              </a:spcBef>
              <a:spcAft>
                <a:spcPct val="0"/>
              </a:spcAft>
            </a:pPr>
            <a:r>
              <a:rPr lang="en-GB" sz="2800" dirty="0">
                <a:solidFill>
                  <a:srgbClr val="FFFFFF"/>
                </a:solidFill>
                <a:latin typeface="Comic Sans MS" charset="0"/>
                <a:ea typeface="Comic Sans MS" charset="0"/>
                <a:cs typeface="Comic Sans MS" charset="0"/>
              </a:rPr>
              <a:t> </a:t>
            </a:r>
            <a:endParaRPr lang="en-GB" sz="28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0964" name="Text Box 4"/>
          <p:cNvSpPr txBox="1">
            <a:spLocks noChangeArrowheads="1"/>
          </p:cNvSpPr>
          <p:nvPr/>
        </p:nvSpPr>
        <p:spPr bwMode="auto">
          <a:xfrm>
            <a:off x="1371600" y="1219200"/>
            <a:ext cx="6705600" cy="5078314"/>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3600" dirty="0">
                <a:solidFill>
                  <a:srgbClr val="FFFFFF"/>
                </a:solidFill>
                <a:latin typeface="Comic Sans MS" charset="0"/>
                <a:ea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dirty="0">
                <a:solidFill>
                  <a:srgbClr val="FFFFFF"/>
                </a:solidFill>
                <a:latin typeface="Comic Sans MS" charset="0"/>
                <a:ea typeface="Comic Sans MS" charset="0"/>
                <a:cs typeface="Comic Sans MS" charset="0"/>
              </a:rPr>
              <a:t> </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0964" name="Text Box 4"/>
          <p:cNvSpPr txBox="1">
            <a:spLocks noChangeArrowheads="1"/>
          </p:cNvSpPr>
          <p:nvPr/>
        </p:nvSpPr>
        <p:spPr bwMode="auto">
          <a:xfrm>
            <a:off x="1600200" y="2971809"/>
            <a:ext cx="6705600" cy="646331"/>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GB" sz="3600" dirty="0" smtClean="0">
                <a:solidFill>
                  <a:srgbClr val="FFFFFF"/>
                </a:solidFill>
                <a:latin typeface="Comic Sans MS" charset="0"/>
                <a:ea typeface="Comic Sans MS" charset="0"/>
                <a:cs typeface="Comic Sans MS" charset="0"/>
              </a:rPr>
              <a:t>Lexical </a:t>
            </a:r>
            <a:r>
              <a:rPr lang="en-GB" sz="3600" dirty="0" err="1" smtClean="0">
                <a:solidFill>
                  <a:srgbClr val="FFFFFF"/>
                </a:solidFill>
                <a:latin typeface="Comic Sans MS" charset="0"/>
                <a:ea typeface="Comic Sans MS" charset="0"/>
                <a:cs typeface="Comic Sans MS" charset="0"/>
              </a:rPr>
              <a:t>v</a:t>
            </a:r>
            <a:r>
              <a:rPr lang="en-GB" sz="3600" dirty="0" smtClean="0">
                <a:solidFill>
                  <a:srgbClr val="FFFFFF"/>
                </a:solidFill>
                <a:latin typeface="Comic Sans MS" charset="0"/>
                <a:ea typeface="Comic Sans MS" charset="0"/>
                <a:cs typeface="Comic Sans MS" charset="0"/>
              </a:rPr>
              <a:t> Grammatical Words</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45"/>
            <a:ext cx="6705600" cy="5693867"/>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3"/>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3"/>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7"/>
            <a:ext cx="4953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1"/>
            <a:ext cx="518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1"/>
            <a:ext cx="1905000" cy="55763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7"/>
            <a:ext cx="2590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2" name="Rectangle 11"/>
          <p:cNvSpPr/>
          <p:nvPr/>
        </p:nvSpPr>
        <p:spPr>
          <a:xfrm>
            <a:off x="3924300" y="2802077"/>
            <a:ext cx="1295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1"/>
            <a:ext cx="4572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7"/>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Rectangle 14"/>
          <p:cNvSpPr/>
          <p:nvPr/>
        </p:nvSpPr>
        <p:spPr>
          <a:xfrm>
            <a:off x="6934200" y="375112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1"/>
            <a:ext cx="8763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1"/>
            <a:ext cx="4724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1"/>
            <a:ext cx="5257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7"/>
            <a:ext cx="5638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45"/>
            <a:ext cx="6705600" cy="5693867"/>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3"/>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3"/>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7"/>
            <a:ext cx="4953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1"/>
            <a:ext cx="518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1"/>
            <a:ext cx="1905000" cy="55763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7"/>
            <a:ext cx="2590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1"/>
            <a:ext cx="4572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7"/>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Rectangle 14"/>
          <p:cNvSpPr/>
          <p:nvPr/>
        </p:nvSpPr>
        <p:spPr>
          <a:xfrm>
            <a:off x="6934200" y="375112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1"/>
            <a:ext cx="8763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1"/>
            <a:ext cx="4724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1"/>
            <a:ext cx="5257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7"/>
            <a:ext cx="5638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9452" y="2849445"/>
            <a:ext cx="4198682" cy="923330"/>
          </a:xfrm>
          <a:prstGeom prst="rect">
            <a:avLst/>
          </a:prstGeom>
          <a:noFill/>
        </p:spPr>
        <p:txBody>
          <a:bodyPr wrap="square" rtlCol="0">
            <a:spAutoFit/>
          </a:bodyPr>
          <a:lstStyle/>
          <a:p>
            <a:pPr algn="ctr"/>
            <a:r>
              <a:rPr lang="en-GB" sz="5400" dirty="0" smtClean="0"/>
              <a:t>1 Spelling Test</a:t>
            </a:r>
            <a:endParaRPr lang="en-GB" sz="5400" dirty="0"/>
          </a:p>
        </p:txBody>
      </p:sp>
      <p:pic>
        <p:nvPicPr>
          <p:cNvPr id="3" name="Picture 2"/>
          <p:cNvPicPr>
            <a:picLocks noChangeAspect="1"/>
          </p:cNvPicPr>
          <p:nvPr/>
        </p:nvPicPr>
        <p:blipFill>
          <a:blip r:embed="rId3"/>
          <a:stretch>
            <a:fillRect/>
          </a:stretch>
        </p:blipFill>
        <p:spPr>
          <a:xfrm>
            <a:off x="-474209" y="0"/>
            <a:ext cx="4569143" cy="6858000"/>
          </a:xfrm>
          <a:prstGeom prst="rect">
            <a:avLst/>
          </a:prstGeom>
        </p:spPr>
      </p:pic>
    </p:spTree>
    <p:extLst>
      <p:ext uri="{BB962C8B-B14F-4D97-AF65-F5344CB8AC3E}">
        <p14:creationId xmlns:p14="http://schemas.microsoft.com/office/powerpoint/2010/main" val="63383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45"/>
            <a:ext cx="6705600" cy="5693867"/>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3"/>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3"/>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7"/>
            <a:ext cx="4953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1"/>
            <a:ext cx="518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1"/>
            <a:ext cx="1905000" cy="55763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7"/>
            <a:ext cx="2590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1"/>
            <a:ext cx="4572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7"/>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1"/>
            <a:ext cx="8763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1"/>
            <a:ext cx="4724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1"/>
            <a:ext cx="5257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7"/>
            <a:ext cx="5867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45"/>
            <a:ext cx="6705600" cy="5693867"/>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3"/>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7"/>
            <a:ext cx="4953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1"/>
            <a:ext cx="518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1"/>
            <a:ext cx="13716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7"/>
            <a:ext cx="2590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1"/>
            <a:ext cx="45720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7"/>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1"/>
            <a:ext cx="8763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1"/>
            <a:ext cx="47244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1"/>
            <a:ext cx="52578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7"/>
            <a:ext cx="5791200" cy="47452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45"/>
            <a:ext cx="6705600" cy="5693867"/>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33968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3012" name="Title 4"/>
          <p:cNvSpPr>
            <a:spLocks noGrp="1"/>
          </p:cNvSpPr>
          <p:nvPr>
            <p:ph type="ctrTitle"/>
          </p:nvPr>
        </p:nvSpPr>
        <p:spPr>
          <a:xfrm>
            <a:off x="762000" y="3097221"/>
            <a:ext cx="7620000" cy="1470025"/>
          </a:xfrm>
          <a:solidFill>
            <a:schemeClr val="bg1"/>
          </a:solidFill>
        </p:spPr>
        <p:txBody>
          <a:bodyPr/>
          <a:lstStyle/>
          <a:p>
            <a:pPr eaLnBrk="1" hangingPunct="1"/>
            <a:r>
              <a:rPr lang="en-US" smtClean="0">
                <a:ea typeface="ＭＳ Ｐゴシック" charset="-128"/>
                <a:cs typeface="ＭＳ Ｐゴシック" charset="-128"/>
              </a:rPr>
              <a:t>SCANNING</a:t>
            </a:r>
          </a:p>
        </p:txBody>
      </p:sp>
      <p:pic>
        <p:nvPicPr>
          <p:cNvPr id="2" name="Picture 1" descr="Screen Shot 2015-08-21 at 06.18.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32" y="954734"/>
            <a:ext cx="2500867" cy="21424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28675" name="Text Box 3"/>
          <p:cNvSpPr txBox="1">
            <a:spLocks noChangeArrowheads="1"/>
          </p:cNvSpPr>
          <p:nvPr/>
        </p:nvSpPr>
        <p:spPr bwMode="auto">
          <a:xfrm>
            <a:off x="1371600" y="1676407"/>
            <a:ext cx="6705600" cy="4031873"/>
          </a:xfrm>
          <a:prstGeom prst="rect">
            <a:avLst/>
          </a:prstGeom>
          <a:noFill/>
          <a:ln w="9525">
            <a:noFill/>
            <a:miter lim="800000"/>
            <a:headEnd/>
            <a:tailEnd/>
          </a:ln>
        </p:spPr>
        <p:txBody>
          <a:bodyPr>
            <a:prstTxWarp prst="textNoShape">
              <a:avLst/>
            </a:prstTxWarp>
            <a:spAutoFit/>
          </a:bodyPr>
          <a:lstStyle/>
          <a:p>
            <a:pPr marL="514350" indent="-514350" fontAlgn="base">
              <a:spcBef>
                <a:spcPct val="0"/>
              </a:spcBef>
              <a:spcAft>
                <a:spcPct val="0"/>
              </a:spcAft>
              <a:buFont typeface="Calibri" charset="0"/>
              <a:buAutoNum type="arabicPeriod"/>
            </a:pPr>
            <a:r>
              <a:rPr lang="en-GB" sz="3200" b="1" dirty="0">
                <a:solidFill>
                  <a:srgbClr val="FFFFFF"/>
                </a:solidFill>
                <a:latin typeface="Comic Sans MS" charset="0"/>
                <a:ea typeface="Times" charset="0"/>
                <a:cs typeface="Times" charset="0"/>
              </a:rPr>
              <a:t>Where </a:t>
            </a:r>
            <a:r>
              <a:rPr lang="en-GB" sz="3200" dirty="0">
                <a:solidFill>
                  <a:srgbClr val="FFFFFF"/>
                </a:solidFill>
                <a:latin typeface="Comic Sans MS" charset="0"/>
                <a:ea typeface="Times" charset="0"/>
                <a:cs typeface="Times" charset="0"/>
              </a:rPr>
              <a:t>did the first cell phones begin?</a:t>
            </a:r>
          </a:p>
          <a:p>
            <a:pPr marL="514350" indent="-514350" fontAlgn="base">
              <a:spcBef>
                <a:spcPct val="0"/>
              </a:spcBef>
              <a:spcAft>
                <a:spcPct val="0"/>
              </a:spcAft>
              <a:buFont typeface="Calibri" charset="0"/>
              <a:buAutoNum type="arabicPeriod"/>
            </a:pPr>
            <a:r>
              <a:rPr lang="en-GB" sz="3200" dirty="0">
                <a:solidFill>
                  <a:srgbClr val="FFFFFF"/>
                </a:solidFill>
                <a:latin typeface="Comic Sans MS" charset="0"/>
                <a:ea typeface="Times" charset="0"/>
                <a:cs typeface="Times" charset="0"/>
              </a:rPr>
              <a:t>Name </a:t>
            </a:r>
            <a:r>
              <a:rPr lang="en-GB" sz="3200" b="1" dirty="0">
                <a:solidFill>
                  <a:srgbClr val="FFFFFF"/>
                </a:solidFill>
                <a:latin typeface="Comic Sans MS" charset="0"/>
                <a:ea typeface="Times" charset="0"/>
                <a:cs typeface="Times" charset="0"/>
              </a:rPr>
              <a:t>2 other features </a:t>
            </a:r>
            <a:r>
              <a:rPr lang="en-GB" sz="3200" dirty="0">
                <a:solidFill>
                  <a:srgbClr val="FFFFFF"/>
                </a:solidFill>
                <a:latin typeface="Comic Sans MS" charset="0"/>
                <a:ea typeface="Times" charset="0"/>
                <a:cs typeface="Times" charset="0"/>
              </a:rPr>
              <a:t>that started to be included in phones</a:t>
            </a:r>
          </a:p>
          <a:p>
            <a:pPr marL="514350" indent="-514350" fontAlgn="base">
              <a:spcBef>
                <a:spcPct val="0"/>
              </a:spcBef>
              <a:spcAft>
                <a:spcPct val="0"/>
              </a:spcAft>
              <a:buFont typeface="Calibri" charset="0"/>
              <a:buAutoNum type="arabicPeriod"/>
            </a:pPr>
            <a:r>
              <a:rPr lang="en-GB" sz="3200" dirty="0">
                <a:solidFill>
                  <a:srgbClr val="FFFFFF"/>
                </a:solidFill>
                <a:latin typeface="Comic Sans MS" charset="0"/>
                <a:ea typeface="Times" charset="0"/>
                <a:cs typeface="Times" charset="0"/>
              </a:rPr>
              <a:t>Why are cell phones especially useful in </a:t>
            </a:r>
            <a:r>
              <a:rPr lang="en-GB" sz="3200" b="1" dirty="0">
                <a:solidFill>
                  <a:srgbClr val="FFFFFF"/>
                </a:solidFill>
                <a:latin typeface="Comic Sans MS" charset="0"/>
                <a:ea typeface="Times" charset="0"/>
                <a:cs typeface="Times" charset="0"/>
              </a:rPr>
              <a:t>some countries</a:t>
            </a:r>
            <a:r>
              <a:rPr lang="en-GB" sz="3200" dirty="0">
                <a:solidFill>
                  <a:srgbClr val="FFFFFF"/>
                </a:solidFill>
                <a:latin typeface="Comic Sans MS" charset="0"/>
                <a:ea typeface="Times" charset="0"/>
                <a:cs typeface="Times" charset="0"/>
              </a:rPr>
              <a:t>?</a:t>
            </a:r>
          </a:p>
          <a:p>
            <a:pPr marL="514350" indent="-514350" fontAlgn="base">
              <a:spcBef>
                <a:spcPct val="0"/>
              </a:spcBef>
              <a:spcAft>
                <a:spcPct val="0"/>
              </a:spcAft>
            </a:pPr>
            <a:endParaRPr lang="en-GB" sz="32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1295400" y="838200"/>
            <a:ext cx="6705600" cy="5016758"/>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2000" b="1" dirty="0">
                <a:solidFill>
                  <a:srgbClr val="FFFFFF"/>
                </a:solidFill>
                <a:latin typeface="Calibri" charset="0"/>
                <a:ea typeface="ＭＳ Ｐゴシック" charset="-128"/>
                <a:cs typeface="ＭＳ Ｐゴシック" charset="-128"/>
              </a:rPr>
              <a:t>Cellular telephones</a:t>
            </a:r>
          </a:p>
          <a:p>
            <a:pPr fontAlgn="base">
              <a:spcBef>
                <a:spcPct val="0"/>
              </a:spcBef>
              <a:spcAft>
                <a:spcPct val="0"/>
              </a:spcAft>
            </a:pPr>
            <a:endParaRPr lang="en-US" sz="2000" b="1" dirty="0">
              <a:solidFill>
                <a:srgbClr val="FFFFFF"/>
              </a:solidFill>
              <a:latin typeface="Calibri" charset="0"/>
              <a:ea typeface="ＭＳ Ｐゴシック" charset="-128"/>
              <a:cs typeface="ＭＳ Ｐゴシック" charset="-128"/>
            </a:endParaRPr>
          </a:p>
          <a:p>
            <a:pP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sz="2000" b="1" dirty="0">
              <a:solidFill>
                <a:srgbClr val="FFFFFF"/>
              </a:solidFill>
              <a:latin typeface="Comic Sans MS" charset="0"/>
              <a:ea typeface="Times" charset="0"/>
              <a:cs typeface="Times" charset="0"/>
            </a:endParaRPr>
          </a:p>
        </p:txBody>
      </p:sp>
      <p:sp>
        <p:nvSpPr>
          <p:cNvPr id="45059" name="TextBox 4"/>
          <p:cNvSpPr txBox="1">
            <a:spLocks noChangeArrowheads="1"/>
          </p:cNvSpPr>
          <p:nvPr/>
        </p:nvSpPr>
        <p:spPr bwMode="auto">
          <a:xfrm>
            <a:off x="6553200" y="147648"/>
            <a:ext cx="2209800" cy="1015663"/>
          </a:xfrm>
          <a:prstGeom prst="rect">
            <a:avLst/>
          </a:prstGeom>
          <a:noFill/>
          <a:ln w="38100" cmpd="dbl">
            <a:solidFill>
              <a:schemeClr val="bg2"/>
            </a:solidFill>
            <a:miter lim="800000"/>
            <a:headEnd/>
            <a:tailEnd/>
          </a:ln>
        </p:spPr>
        <p:txBody>
          <a:bodyPr>
            <a:prstTxWarp prst="textNoShape">
              <a:avLst/>
            </a:prstTxWarp>
            <a:spAutoFit/>
          </a:bodyPr>
          <a:lstStyle/>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Where begin? </a:t>
            </a:r>
          </a:p>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Two features? </a:t>
            </a:r>
          </a:p>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Some countries?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41168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6083" name="Title 4"/>
          <p:cNvSpPr>
            <a:spLocks noGrp="1"/>
          </p:cNvSpPr>
          <p:nvPr>
            <p:ph type="ctrTitle"/>
          </p:nvPr>
        </p:nvSpPr>
        <p:spPr>
          <a:xfrm>
            <a:off x="762000" y="3097221"/>
            <a:ext cx="7620000" cy="1470025"/>
          </a:xfrm>
          <a:solidFill>
            <a:schemeClr val="bg1"/>
          </a:solidFill>
        </p:spPr>
        <p:txBody>
          <a:bodyPr/>
          <a:lstStyle/>
          <a:p>
            <a:pPr eaLnBrk="1" hangingPunct="1"/>
            <a:r>
              <a:rPr lang="en-US" smtClean="0">
                <a:ea typeface="ＭＳ Ｐゴシック" charset="-128"/>
                <a:cs typeface="ＭＳ Ｐゴシック" charset="-128"/>
              </a:rPr>
              <a:t>CLOSE READING</a:t>
            </a:r>
          </a:p>
        </p:txBody>
      </p:sp>
      <p:pic>
        <p:nvPicPr>
          <p:cNvPr id="46084" name="Picture 6"/>
          <p:cNvPicPr>
            <a:picLocks noChangeAspect="1"/>
          </p:cNvPicPr>
          <p:nvPr/>
        </p:nvPicPr>
        <p:blipFill>
          <a:blip r:embed="rId2"/>
          <a:srcRect/>
          <a:stretch>
            <a:fillRect/>
          </a:stretch>
        </p:blipFill>
        <p:spPr bwMode="auto">
          <a:xfrm>
            <a:off x="5105400" y="868365"/>
            <a:ext cx="2971800" cy="2228851"/>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3-04 at 06.06.09.png"/>
          <p:cNvPicPr>
            <a:picLocks noChangeAspect="1"/>
          </p:cNvPicPr>
          <p:nvPr/>
        </p:nvPicPr>
        <p:blipFill>
          <a:blip r:embed="rId3"/>
          <a:srcRect/>
          <a:stretch>
            <a:fillRect/>
          </a:stretch>
        </p:blipFill>
        <p:spPr bwMode="auto">
          <a:xfrm>
            <a:off x="228600" y="457200"/>
            <a:ext cx="5943600" cy="3133725"/>
          </a:xfrm>
          <a:prstGeom prst="rect">
            <a:avLst/>
          </a:prstGeom>
          <a:noFill/>
          <a:ln w="9525">
            <a:noFill/>
            <a:miter lim="800000"/>
            <a:headEnd/>
            <a:tailEnd/>
          </a:ln>
        </p:spPr>
      </p:pic>
      <p:pic>
        <p:nvPicPr>
          <p:cNvPr id="6" name="Picture 5"/>
          <p:cNvPicPr>
            <a:picLocks noChangeAspect="1"/>
          </p:cNvPicPr>
          <p:nvPr/>
        </p:nvPicPr>
        <p:blipFill>
          <a:blip r:embed="rId4"/>
          <a:srcRect/>
          <a:stretch>
            <a:fillRect/>
          </a:stretch>
        </p:blipFill>
        <p:spPr bwMode="auto">
          <a:xfrm rot="19991981">
            <a:off x="1038921" y="2060444"/>
            <a:ext cx="3451374" cy="4413529"/>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4876800" y="2514600"/>
            <a:ext cx="3481388" cy="3494088"/>
          </a:xfrm>
          <a:prstGeom prst="rect">
            <a:avLst/>
          </a:prstGeom>
          <a:noFill/>
          <a:ln w="9525">
            <a:noFill/>
            <a:miter lim="800000"/>
            <a:headEnd/>
            <a:tailEnd/>
          </a:ln>
        </p:spPr>
      </p:pic>
      <p:pic>
        <p:nvPicPr>
          <p:cNvPr id="8" name="Picture 7"/>
          <p:cNvPicPr>
            <a:picLocks noChangeAspect="1"/>
          </p:cNvPicPr>
          <p:nvPr/>
        </p:nvPicPr>
        <p:blipFill>
          <a:blip r:embed="rId6"/>
          <a:srcRect/>
          <a:stretch>
            <a:fillRect/>
          </a:stretch>
        </p:blipFill>
        <p:spPr bwMode="auto">
          <a:xfrm>
            <a:off x="5105400" y="762000"/>
            <a:ext cx="3556000" cy="3505200"/>
          </a:xfrm>
          <a:prstGeom prst="rect">
            <a:avLst/>
          </a:prstGeom>
          <a:noFill/>
          <a:ln w="9525">
            <a:noFill/>
            <a:miter lim="800000"/>
            <a:headEnd/>
            <a:tailEnd/>
          </a:ln>
        </p:spPr>
      </p:pic>
      <p:pic>
        <p:nvPicPr>
          <p:cNvPr id="2" name="Picture 1" descr="Screen Shot 2015-08-20 at 22.32.2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2611" y="1851876"/>
            <a:ext cx="4203993" cy="2926537"/>
          </a:xfrm>
          <a:prstGeom prst="rect">
            <a:avLst/>
          </a:prstGeom>
        </p:spPr>
      </p:pic>
      <p:pic>
        <p:nvPicPr>
          <p:cNvPr id="3" name="Picture 2" descr="Screen Shot 2015-08-20 at 22.33.4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58709">
            <a:off x="5924676" y="2788447"/>
            <a:ext cx="2457265" cy="373725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41168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6083" name="Title 4"/>
          <p:cNvSpPr>
            <a:spLocks noGrp="1"/>
          </p:cNvSpPr>
          <p:nvPr>
            <p:ph type="ctrTitle"/>
          </p:nvPr>
        </p:nvSpPr>
        <p:spPr>
          <a:xfrm>
            <a:off x="762000" y="3097221"/>
            <a:ext cx="7620000" cy="1470025"/>
          </a:xfrm>
          <a:solidFill>
            <a:schemeClr val="bg1"/>
          </a:solidFill>
        </p:spPr>
        <p:txBody>
          <a:bodyPr/>
          <a:lstStyle/>
          <a:p>
            <a:pPr eaLnBrk="1" hangingPunct="1"/>
            <a:r>
              <a:rPr lang="en-US" dirty="0" smtClean="0"/>
              <a:t>RESEARCH SKILLS</a:t>
            </a:r>
            <a:endParaRPr lang="en-US" dirty="0" smtClean="0">
              <a:ea typeface="ＭＳ Ｐゴシック" charset="-128"/>
              <a:cs typeface="ＭＳ Ｐゴシック" charset="-128"/>
            </a:endParaRPr>
          </a:p>
        </p:txBody>
      </p:sp>
      <p:pic>
        <p:nvPicPr>
          <p:cNvPr id="2" name="Picture 1" descr="Screen Shot 2015-08-21 at 06.17.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92" y="980728"/>
            <a:ext cx="2770349" cy="183398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2996962"/>
            <a:ext cx="6172200" cy="1323439"/>
          </a:xfrm>
          <a:prstGeom prst="rect">
            <a:avLst/>
          </a:prstGeom>
          <a:noFill/>
        </p:spPr>
        <p:txBody>
          <a:bodyPr wrap="square" rtlCol="0">
            <a:spAutoFit/>
          </a:bodyPr>
          <a:lstStyle/>
          <a:p>
            <a:pPr algn="ctr" fontAlgn="base">
              <a:spcBef>
                <a:spcPct val="0"/>
              </a:spcBef>
              <a:spcAft>
                <a:spcPct val="0"/>
              </a:spcAft>
            </a:pPr>
            <a:r>
              <a:rPr lang="en-US" sz="4000" dirty="0" smtClean="0">
                <a:solidFill>
                  <a:prstClr val="white"/>
                </a:solidFill>
                <a:latin typeface="Chalkduster"/>
                <a:ea typeface="ＭＳ Ｐゴシック" charset="-128"/>
                <a:cs typeface="Chalkduster"/>
              </a:rPr>
              <a:t>Research the life of</a:t>
            </a:r>
          </a:p>
          <a:p>
            <a:pPr algn="ctr" fontAlgn="base">
              <a:spcBef>
                <a:spcPct val="0"/>
              </a:spcBef>
              <a:spcAft>
                <a:spcPct val="0"/>
              </a:spcAft>
            </a:pPr>
            <a:r>
              <a:rPr lang="en-US" sz="4000" dirty="0" smtClean="0">
                <a:solidFill>
                  <a:prstClr val="white"/>
                </a:solidFill>
                <a:latin typeface="Chalkduster"/>
                <a:ea typeface="ＭＳ Ｐゴシック" charset="-128"/>
                <a:cs typeface="Chalkduster"/>
              </a:rPr>
              <a:t>Martin Luther King</a:t>
            </a:r>
            <a:endParaRPr lang="en-US" sz="4000" dirty="0">
              <a:solidFill>
                <a:prstClr val="white"/>
              </a:solidFill>
              <a:latin typeface="Chalkduster"/>
              <a:ea typeface="ＭＳ Ｐゴシック" charset="-128"/>
              <a:cs typeface="Chalkduste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9452" y="1142001"/>
            <a:ext cx="4198682" cy="4247317"/>
          </a:xfrm>
          <a:prstGeom prst="rect">
            <a:avLst/>
          </a:prstGeom>
          <a:noFill/>
        </p:spPr>
        <p:txBody>
          <a:bodyPr wrap="square" rtlCol="0">
            <a:spAutoFit/>
          </a:bodyPr>
          <a:lstStyle/>
          <a:p>
            <a:pPr algn="ctr"/>
            <a:r>
              <a:rPr lang="en-GB" sz="5400" dirty="0" smtClean="0"/>
              <a:t>Discuss:</a:t>
            </a:r>
          </a:p>
          <a:p>
            <a:pPr algn="ctr"/>
            <a:r>
              <a:rPr lang="en-GB" sz="5400" dirty="0" smtClean="0"/>
              <a:t>How did you approach that task? How did you feel?</a:t>
            </a:r>
            <a:endParaRPr lang="en-GB" sz="5400" dirty="0"/>
          </a:p>
        </p:txBody>
      </p:sp>
      <p:pic>
        <p:nvPicPr>
          <p:cNvPr id="3" name="Picture 2"/>
          <p:cNvPicPr>
            <a:picLocks noChangeAspect="1"/>
          </p:cNvPicPr>
          <p:nvPr/>
        </p:nvPicPr>
        <p:blipFill>
          <a:blip r:embed="rId3"/>
          <a:stretch>
            <a:fillRect/>
          </a:stretch>
        </p:blipFill>
        <p:spPr>
          <a:xfrm>
            <a:off x="-474209" y="0"/>
            <a:ext cx="4569143" cy="6858000"/>
          </a:xfrm>
          <a:prstGeom prst="rect">
            <a:avLst/>
          </a:prstGeom>
        </p:spPr>
      </p:pic>
    </p:spTree>
    <p:extLst>
      <p:ext uri="{BB962C8B-B14F-4D97-AF65-F5344CB8AC3E}">
        <p14:creationId xmlns:p14="http://schemas.microsoft.com/office/powerpoint/2010/main" val="3728259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icture 8.png"/>
          <p:cNvPicPr>
            <a:picLocks noChangeAspect="1"/>
          </p:cNvPicPr>
          <p:nvPr/>
        </p:nvPicPr>
        <p:blipFill>
          <a:blip r:embed="rId3"/>
          <a:srcRect/>
          <a:stretch>
            <a:fillRect/>
          </a:stretch>
        </p:blipFill>
        <p:spPr bwMode="auto">
          <a:xfrm>
            <a:off x="990600" y="1905000"/>
            <a:ext cx="7531100" cy="4089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Picture 9.png"/>
          <p:cNvPicPr>
            <a:picLocks noChangeAspect="1"/>
          </p:cNvPicPr>
          <p:nvPr/>
        </p:nvPicPr>
        <p:blipFill>
          <a:blip r:embed="rId3"/>
          <a:srcRect/>
          <a:stretch>
            <a:fillRect/>
          </a:stretch>
        </p:blipFill>
        <p:spPr bwMode="auto">
          <a:xfrm>
            <a:off x="1828800" y="2971800"/>
            <a:ext cx="6515100" cy="93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Picture 3.png"/>
          <p:cNvPicPr>
            <a:picLocks noChangeAspect="1"/>
          </p:cNvPicPr>
          <p:nvPr/>
        </p:nvPicPr>
        <p:blipFill>
          <a:blip r:embed="rId3"/>
          <a:srcRect/>
          <a:stretch>
            <a:fillRect/>
          </a:stretch>
        </p:blipFill>
        <p:spPr bwMode="auto">
          <a:xfrm>
            <a:off x="304800" y="228607"/>
            <a:ext cx="2819400" cy="858839"/>
          </a:xfrm>
          <a:prstGeom prst="rect">
            <a:avLst/>
          </a:prstGeom>
          <a:noFill/>
          <a:ln w="9525">
            <a:noFill/>
            <a:miter lim="800000"/>
            <a:headEnd/>
            <a:tailEnd/>
          </a:ln>
        </p:spPr>
      </p:pic>
      <p:pic>
        <p:nvPicPr>
          <p:cNvPr id="56323" name="Picture 2" descr="Picture 10.png"/>
          <p:cNvPicPr>
            <a:picLocks noChangeAspect="1"/>
          </p:cNvPicPr>
          <p:nvPr/>
        </p:nvPicPr>
        <p:blipFill>
          <a:blip r:embed="rId4"/>
          <a:srcRect/>
          <a:stretch>
            <a:fillRect/>
          </a:stretch>
        </p:blipFill>
        <p:spPr bwMode="auto">
          <a:xfrm>
            <a:off x="0" y="7"/>
            <a:ext cx="9144000" cy="678815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icture 11.png"/>
          <p:cNvPicPr>
            <a:picLocks noChangeAspect="1"/>
          </p:cNvPicPr>
          <p:nvPr/>
        </p:nvPicPr>
        <p:blipFill>
          <a:blip r:embed="rId3"/>
          <a:srcRect/>
          <a:stretch>
            <a:fillRect/>
          </a:stretch>
        </p:blipFill>
        <p:spPr bwMode="auto">
          <a:xfrm>
            <a:off x="1371612" y="381000"/>
            <a:ext cx="603567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icture 12.png"/>
          <p:cNvPicPr>
            <a:picLocks noChangeAspect="1"/>
          </p:cNvPicPr>
          <p:nvPr/>
        </p:nvPicPr>
        <p:blipFill>
          <a:blip r:embed="rId3"/>
          <a:srcRect/>
          <a:stretch>
            <a:fillRect/>
          </a:stretch>
        </p:blipFill>
        <p:spPr bwMode="auto">
          <a:xfrm>
            <a:off x="1524000" y="1447800"/>
            <a:ext cx="6565900" cy="4953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icture 13.png"/>
          <p:cNvPicPr>
            <a:picLocks noChangeAspect="1"/>
          </p:cNvPicPr>
          <p:nvPr/>
        </p:nvPicPr>
        <p:blipFill>
          <a:blip r:embed="rId3"/>
          <a:srcRect/>
          <a:stretch>
            <a:fillRect/>
          </a:stretch>
        </p:blipFill>
        <p:spPr bwMode="auto">
          <a:xfrm>
            <a:off x="228600" y="2209808"/>
            <a:ext cx="9144000" cy="2333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icture 16.png"/>
          <p:cNvPicPr>
            <a:picLocks noChangeAspect="1"/>
          </p:cNvPicPr>
          <p:nvPr/>
        </p:nvPicPr>
        <p:blipFill>
          <a:blip r:embed="rId3"/>
          <a:srcRect/>
          <a:stretch>
            <a:fillRect/>
          </a:stretch>
        </p:blipFill>
        <p:spPr bwMode="auto">
          <a:xfrm>
            <a:off x="838209" y="0"/>
            <a:ext cx="661352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Picture 15.png"/>
          <p:cNvPicPr>
            <a:picLocks noChangeAspect="1"/>
          </p:cNvPicPr>
          <p:nvPr/>
        </p:nvPicPr>
        <p:blipFill>
          <a:blip r:embed="rId3"/>
          <a:srcRect/>
          <a:stretch>
            <a:fillRect/>
          </a:stretch>
        </p:blipFill>
        <p:spPr bwMode="auto">
          <a:xfrm>
            <a:off x="1295400" y="762003"/>
            <a:ext cx="7175500" cy="49657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8916" name="Title 4"/>
          <p:cNvSpPr>
            <a:spLocks noGrp="1"/>
          </p:cNvSpPr>
          <p:nvPr>
            <p:ph type="ctrTitle"/>
          </p:nvPr>
        </p:nvSpPr>
        <p:spPr>
          <a:xfrm>
            <a:off x="762000" y="3097221"/>
            <a:ext cx="7620000" cy="1470025"/>
          </a:xfrm>
          <a:solidFill>
            <a:schemeClr val="bg1"/>
          </a:solidFill>
        </p:spPr>
        <p:txBody>
          <a:bodyPr/>
          <a:lstStyle/>
          <a:p>
            <a:pPr eaLnBrk="1" hangingPunct="1"/>
            <a:r>
              <a:rPr lang="en-US" dirty="0" smtClean="0">
                <a:ea typeface="ＭＳ Ｐゴシック" charset="-128"/>
                <a:cs typeface="ＭＳ Ｐゴシック" charset="-128"/>
              </a:rPr>
              <a:t>PRIOR KNOWLEDGE</a:t>
            </a:r>
          </a:p>
        </p:txBody>
      </p:sp>
    </p:spTree>
    <p:extLst>
      <p:ext uri="{BB962C8B-B14F-4D97-AF65-F5344CB8AC3E}">
        <p14:creationId xmlns:p14="http://schemas.microsoft.com/office/powerpoint/2010/main" val="15699039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1569660"/>
          </a:xfrm>
          <a:prstGeom prst="rect">
            <a:avLst/>
          </a:prstGeom>
          <a:noFill/>
        </p:spPr>
        <p:txBody>
          <a:bodyPr wrap="square" rtlCol="0">
            <a:spAutoFit/>
          </a:bodyPr>
          <a:lstStyle/>
          <a:p>
            <a:pPr algn="ctr"/>
            <a:r>
              <a:rPr lang="en-US" sz="4800" dirty="0" smtClean="0"/>
              <a:t>What if Jane Austen was rewritten by Dylan Thomas?</a:t>
            </a:r>
            <a:endParaRPr lang="en-US" sz="4800" dirty="0"/>
          </a:p>
        </p:txBody>
      </p:sp>
    </p:spTree>
    <p:extLst>
      <p:ext uri="{BB962C8B-B14F-4D97-AF65-F5344CB8AC3E}">
        <p14:creationId xmlns:p14="http://schemas.microsoft.com/office/powerpoint/2010/main" val="3033959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9452" y="2609557"/>
            <a:ext cx="4198682" cy="923330"/>
          </a:xfrm>
          <a:prstGeom prst="rect">
            <a:avLst/>
          </a:prstGeom>
          <a:noFill/>
        </p:spPr>
        <p:txBody>
          <a:bodyPr wrap="square" rtlCol="0">
            <a:spAutoFit/>
          </a:bodyPr>
          <a:lstStyle/>
          <a:p>
            <a:pPr algn="ctr"/>
            <a:r>
              <a:rPr lang="en-GB" sz="5400" dirty="0"/>
              <a:t>2</a:t>
            </a:r>
            <a:r>
              <a:rPr lang="en-GB" sz="5400" dirty="0" smtClean="0"/>
              <a:t> Read</a:t>
            </a:r>
            <a:endParaRPr lang="en-GB" sz="5400" dirty="0"/>
          </a:p>
        </p:txBody>
      </p:sp>
      <p:pic>
        <p:nvPicPr>
          <p:cNvPr id="3" name="Picture 2"/>
          <p:cNvPicPr>
            <a:picLocks noChangeAspect="1"/>
          </p:cNvPicPr>
          <p:nvPr/>
        </p:nvPicPr>
        <p:blipFill>
          <a:blip r:embed="rId3"/>
          <a:stretch>
            <a:fillRect/>
          </a:stretch>
        </p:blipFill>
        <p:spPr>
          <a:xfrm>
            <a:off x="-474209" y="0"/>
            <a:ext cx="4569143" cy="6858000"/>
          </a:xfrm>
          <a:prstGeom prst="rect">
            <a:avLst/>
          </a:prstGeom>
        </p:spPr>
      </p:pic>
    </p:spTree>
    <p:extLst>
      <p:ext uri="{BB962C8B-B14F-4D97-AF65-F5344CB8AC3E}">
        <p14:creationId xmlns:p14="http://schemas.microsoft.com/office/powerpoint/2010/main" val="11097496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317500"/>
            <a:ext cx="8636000" cy="7171194"/>
          </a:xfrm>
          <a:prstGeom prst="rect">
            <a:avLst/>
          </a:prstGeom>
          <a:noFill/>
        </p:spPr>
        <p:txBody>
          <a:bodyPr wrap="square" rtlCol="0">
            <a:spAutoFit/>
          </a:bodyPr>
          <a:lstStyle/>
          <a:p>
            <a:pPr algn="ctr"/>
            <a:r>
              <a:rPr lang="en-GB" sz="2800" i="1" dirty="0" smtClean="0"/>
              <a:t>Adventures In The Marriage Trade</a:t>
            </a:r>
          </a:p>
          <a:p>
            <a:endParaRPr lang="en-GB" sz="1200" i="1" dirty="0"/>
          </a:p>
          <a:p>
            <a:r>
              <a:rPr lang="en-GB" sz="2000" dirty="0"/>
              <a:t> </a:t>
            </a:r>
          </a:p>
          <a:p>
            <a:r>
              <a:rPr lang="en-GB" sz="2000" dirty="0"/>
              <a:t>FIRST VOICE:  It is night in the smug-as-a-bug-in-a-rug household of Mr and Mrs Dai </a:t>
            </a:r>
            <a:r>
              <a:rPr lang="en-GB" sz="2000" dirty="0" err="1"/>
              <a:t>Bennet</a:t>
            </a:r>
            <a:r>
              <a:rPr lang="en-GB" sz="2000" dirty="0"/>
              <a:t> and their simpering daughters – five breast-bobbing man-hungry </a:t>
            </a:r>
            <a:r>
              <a:rPr lang="en-GB" sz="2000" dirty="0" err="1" smtClean="0"/>
              <a:t>titivators</a:t>
            </a:r>
            <a:r>
              <a:rPr lang="en-GB" sz="2000" dirty="0"/>
              <a:t>, innocent as ice-cream, panting for balls and matrimony</a:t>
            </a:r>
            <a:r>
              <a:rPr lang="en-GB" sz="2000" dirty="0" smtClean="0"/>
              <a:t>.</a:t>
            </a:r>
          </a:p>
          <a:p>
            <a:endParaRPr lang="en-GB" sz="2000" dirty="0"/>
          </a:p>
          <a:p>
            <a:r>
              <a:rPr lang="en-GB" sz="2000" dirty="0"/>
              <a:t>MRS BENNET:  Our new neighbour, Mr Darcy, quite tickles my fancy.</a:t>
            </a:r>
          </a:p>
          <a:p>
            <a:endParaRPr lang="en-GB" sz="2000" dirty="0" smtClean="0"/>
          </a:p>
          <a:p>
            <a:r>
              <a:rPr lang="en-GB" sz="2000" dirty="0" smtClean="0"/>
              <a:t>MR </a:t>
            </a:r>
            <a:r>
              <a:rPr lang="en-GB" sz="2000" dirty="0"/>
              <a:t>BENNET:  Don’t let him turn </a:t>
            </a:r>
            <a:r>
              <a:rPr lang="en-GB" sz="2000" dirty="0" err="1"/>
              <a:t>Lizzy’s</a:t>
            </a:r>
            <a:r>
              <a:rPr lang="en-GB" sz="2000" dirty="0"/>
              <a:t> </a:t>
            </a:r>
            <a:r>
              <a:rPr lang="en-GB" sz="2000" dirty="0" smtClean="0"/>
              <a:t>head</a:t>
            </a:r>
            <a:r>
              <a:rPr lang="en-GB" sz="2000" dirty="0"/>
              <a:t>,</a:t>
            </a:r>
            <a:r>
              <a:rPr lang="en-GB" sz="2000" dirty="0" smtClean="0"/>
              <a:t> </a:t>
            </a:r>
            <a:r>
              <a:rPr lang="en-GB" sz="2000" dirty="0"/>
              <a:t>Darcy-</a:t>
            </a:r>
            <a:r>
              <a:rPr lang="en-GB" sz="2000" dirty="0" err="1"/>
              <a:t>versy</a:t>
            </a:r>
            <a:r>
              <a:rPr lang="en-GB" sz="2000" dirty="0"/>
              <a:t>.</a:t>
            </a:r>
          </a:p>
          <a:p>
            <a:endParaRPr lang="en-GB" sz="2000" dirty="0" smtClean="0"/>
          </a:p>
          <a:p>
            <a:r>
              <a:rPr lang="en-GB" sz="2000" dirty="0" smtClean="0"/>
              <a:t>ELIZABETH</a:t>
            </a:r>
            <a:r>
              <a:rPr lang="en-GB" sz="2000" dirty="0"/>
              <a:t>: I shall wed whom I please.</a:t>
            </a:r>
          </a:p>
          <a:p>
            <a:endParaRPr lang="en-GB" sz="2000" dirty="0" smtClean="0"/>
          </a:p>
          <a:p>
            <a:r>
              <a:rPr lang="en-GB" sz="2000" dirty="0" smtClean="0"/>
              <a:t>FIRST </a:t>
            </a:r>
            <a:r>
              <a:rPr lang="en-GB" sz="2000" dirty="0"/>
              <a:t>VOICE:  And busy Lizzie retires to her room with visions of bridling up the aisle to ‘I will’ with half-a-dozen demon lovers.  She dreams of coaches and pairs and being a fine lady; dressing for dinner in silken gown and undressing afterwards for heaven knows what in the saucy haven of a double </a:t>
            </a:r>
            <a:r>
              <a:rPr lang="en-GB" sz="2000" dirty="0" smtClean="0"/>
              <a:t>bed. </a:t>
            </a:r>
          </a:p>
          <a:p>
            <a:endParaRPr lang="en-GB" sz="2000" dirty="0"/>
          </a:p>
          <a:p>
            <a:endParaRPr lang="en-GB" sz="2000" dirty="0" smtClean="0"/>
          </a:p>
          <a:p>
            <a:pPr algn="r"/>
            <a:r>
              <a:rPr lang="en-GB" sz="2000" dirty="0" smtClean="0"/>
              <a:t>From EO Parrott, </a:t>
            </a:r>
            <a:r>
              <a:rPr lang="en-GB" sz="2000" i="1" dirty="0" smtClean="0"/>
              <a:t>How to be Well Versed in Poetry</a:t>
            </a:r>
          </a:p>
          <a:p>
            <a:endParaRPr lang="en-GB" sz="2000" dirty="0"/>
          </a:p>
          <a:p>
            <a:endParaRPr lang="en-GB" sz="2000" dirty="0" smtClean="0"/>
          </a:p>
          <a:p>
            <a:endParaRPr lang="en-US" sz="2000" dirty="0"/>
          </a:p>
        </p:txBody>
      </p:sp>
    </p:spTree>
    <p:extLst>
      <p:ext uri="{BB962C8B-B14F-4D97-AF65-F5344CB8AC3E}">
        <p14:creationId xmlns:p14="http://schemas.microsoft.com/office/powerpoint/2010/main" val="37773557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8916" name="Title 4"/>
          <p:cNvSpPr>
            <a:spLocks noGrp="1"/>
          </p:cNvSpPr>
          <p:nvPr>
            <p:ph type="ctrTitle"/>
          </p:nvPr>
        </p:nvSpPr>
        <p:spPr>
          <a:xfrm>
            <a:off x="609600" y="2362208"/>
            <a:ext cx="7620000" cy="1470025"/>
          </a:xfrm>
          <a:solidFill>
            <a:schemeClr val="bg1"/>
          </a:solidFill>
        </p:spPr>
        <p:txBody>
          <a:bodyPr/>
          <a:lstStyle/>
          <a:p>
            <a:pPr eaLnBrk="1" hangingPunct="1"/>
            <a:r>
              <a:rPr lang="en-US" dirty="0" err="1" smtClean="0"/>
              <a:t>Normalising</a:t>
            </a:r>
            <a:r>
              <a:rPr lang="en-US" dirty="0" smtClean="0"/>
              <a:t> Reading</a:t>
            </a:r>
            <a:endParaRPr lang="en-US" dirty="0" smtClean="0">
              <a:ea typeface="ＭＳ Ｐゴシック" charset="-128"/>
              <a:cs typeface="ＭＳ Ｐゴシック" charset="-128"/>
            </a:endParaRPr>
          </a:p>
        </p:txBody>
      </p:sp>
    </p:spTree>
    <p:extLst>
      <p:ext uri="{BB962C8B-B14F-4D97-AF65-F5344CB8AC3E}">
        <p14:creationId xmlns:p14="http://schemas.microsoft.com/office/powerpoint/2010/main" val="16753055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685800" y="2286000"/>
            <a:ext cx="7772400" cy="1143000"/>
          </a:xfrm>
        </p:spPr>
        <p:txBody>
          <a:bodyPr/>
          <a:lstStyle/>
          <a:p>
            <a:pPr eaLnBrk="1" hangingPunct="1"/>
            <a:r>
              <a:rPr lang="en-GB">
                <a:latin typeface="Arial" charset="0"/>
                <a:ea typeface="ＭＳ Ｐゴシック" charset="0"/>
                <a:cs typeface="ＭＳ Ｐゴシック" charset="0"/>
              </a:rPr>
              <a:t>PREDICTION FUN</a:t>
            </a:r>
          </a:p>
        </p:txBody>
      </p:sp>
      <p:sp>
        <p:nvSpPr>
          <p:cNvPr id="160771" name="Rectangle 3"/>
          <p:cNvSpPr>
            <a:spLocks noGrp="1" noChangeArrowheads="1"/>
          </p:cNvSpPr>
          <p:nvPr>
            <p:ph type="subTitle" idx="1"/>
          </p:nvPr>
        </p:nvSpPr>
        <p:spPr/>
        <p:txBody>
          <a:bodyPr/>
          <a:lstStyle/>
          <a:p>
            <a:pPr eaLnBrk="1" hangingPunct="1"/>
            <a:r>
              <a:rPr lang="en-GB">
                <a:latin typeface="Arial" charset="0"/>
                <a:ea typeface="ＭＳ Ｐゴシック" charset="0"/>
                <a:cs typeface="ＭＳ Ｐゴシック" charset="0"/>
              </a:rPr>
              <a:t>Brian Moore, </a:t>
            </a:r>
            <a:r>
              <a:rPr lang="en-GB" i="1">
                <a:solidFill>
                  <a:srgbClr val="FF0000"/>
                </a:solidFill>
                <a:latin typeface="Arial" charset="0"/>
                <a:ea typeface="ＭＳ Ｐゴシック" charset="0"/>
                <a:cs typeface="ＭＳ Ｐゴシック" charset="0"/>
              </a:rPr>
              <a:t>Cold Heaven</a:t>
            </a:r>
            <a:endParaRPr 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3374615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8226" name="Rectangle 2"/>
          <p:cNvSpPr>
            <a:spLocks noGrp="1" noChangeArrowheads="1"/>
          </p:cNvSpPr>
          <p:nvPr>
            <p:ph type="subTitle" idx="1"/>
          </p:nvPr>
        </p:nvSpPr>
        <p:spPr>
          <a:xfrm>
            <a:off x="1371600" y="838200"/>
            <a:ext cx="6400800" cy="1752600"/>
          </a:xfrm>
        </p:spPr>
        <p:txBody>
          <a:bodyPr>
            <a:noAutofit/>
          </a:bodyPr>
          <a:lstStyle/>
          <a:p>
            <a:pPr algn="l" eaLnBrk="1" hangingPunct="1"/>
            <a:r>
              <a:rPr lang="en-GB" sz="2400" dirty="0">
                <a:solidFill>
                  <a:srgbClr val="000000"/>
                </a:solidFill>
                <a:latin typeface="Arial" charset="0"/>
                <a:ea typeface="ＭＳ Ｐゴシック" charset="0"/>
                <a:cs typeface="Times" charset="0"/>
              </a:rPr>
              <a:t>The wooden seats of the little pedal boat were angled so that Marie looked up at the sky. There were no clouds. In the vastness above her a gull </a:t>
            </a:r>
            <a:r>
              <a:rPr lang="en-GB" sz="2400" dirty="0" err="1">
                <a:solidFill>
                  <a:srgbClr val="000000"/>
                </a:solidFill>
                <a:latin typeface="Arial" charset="0"/>
                <a:ea typeface="ＭＳ Ｐゴシック" charset="0"/>
                <a:cs typeface="Times" charset="0"/>
              </a:rPr>
              <a:t>calligraphed</a:t>
            </a:r>
            <a:r>
              <a:rPr lang="en-GB" sz="2400" dirty="0">
                <a:solidFill>
                  <a:srgbClr val="000000"/>
                </a:solidFill>
                <a:latin typeface="Arial" charset="0"/>
                <a:ea typeface="ＭＳ Ｐゴシック" charset="0"/>
                <a:cs typeface="Times" charset="0"/>
              </a:rPr>
              <a:t> its flight. Marie and Alex pedalled in unison, the revolving paddles making a slapping sound against the waves as the pedal boat </a:t>
            </a:r>
            <a:r>
              <a:rPr lang="en-GB" sz="2400" dirty="0" err="1">
                <a:solidFill>
                  <a:srgbClr val="000000"/>
                </a:solidFill>
                <a:latin typeface="Arial" charset="0"/>
                <a:ea typeface="ＭＳ Ｐゴシック" charset="0"/>
                <a:cs typeface="Times" charset="0"/>
              </a:rPr>
              <a:t>treadmilled</a:t>
            </a:r>
            <a:r>
              <a:rPr lang="en-GB" sz="2400" dirty="0">
                <a:solidFill>
                  <a:srgbClr val="000000"/>
                </a:solidFill>
                <a:latin typeface="Arial" charset="0"/>
                <a:ea typeface="ＭＳ Ｐゴシック" charset="0"/>
                <a:cs typeface="Times" charset="0"/>
              </a:rPr>
              <a:t> away from the beach, passing through ranks of bathers to move into the deeper, more solitary waters of the </a:t>
            </a:r>
            <a:r>
              <a:rPr lang="en-GB" sz="2400" dirty="0" err="1">
                <a:solidFill>
                  <a:srgbClr val="000000"/>
                </a:solidFill>
                <a:latin typeface="Arial" charset="0"/>
                <a:ea typeface="ＭＳ Ｐゴシック" charset="0"/>
                <a:cs typeface="Times" charset="0"/>
              </a:rPr>
              <a:t>Baie</a:t>
            </a:r>
            <a:r>
              <a:rPr lang="en-GB" sz="2400" dirty="0">
                <a:solidFill>
                  <a:srgbClr val="000000"/>
                </a:solidFill>
                <a:latin typeface="Arial" charset="0"/>
                <a:ea typeface="ＭＳ Ｐゴシック" charset="0"/>
                <a:cs typeface="Times" charset="0"/>
              </a:rPr>
              <a:t> des </a:t>
            </a:r>
            <a:r>
              <a:rPr lang="en-GB" sz="2400" dirty="0" err="1">
                <a:solidFill>
                  <a:srgbClr val="000000"/>
                </a:solidFill>
                <a:latin typeface="Arial" charset="0"/>
                <a:ea typeface="ＭＳ Ｐゴシック" charset="0"/>
                <a:cs typeface="Times" charset="0"/>
              </a:rPr>
              <a:t>Anges</a:t>
            </a:r>
            <a:r>
              <a:rPr lang="en-GB" sz="2400" dirty="0">
                <a:solidFill>
                  <a:srgbClr val="000000"/>
                </a:solidFill>
                <a:latin typeface="Arial" charset="0"/>
                <a:ea typeface="ＭＳ Ｐゴシック" charset="0"/>
                <a:cs typeface="Times" charset="0"/>
              </a:rPr>
              <a:t>. Marie slackened her efforts but Alex continued determinedly, steering the </a:t>
            </a:r>
            <a:r>
              <a:rPr lang="en-GB" sz="2400" dirty="0" err="1">
                <a:solidFill>
                  <a:srgbClr val="000000"/>
                </a:solidFill>
                <a:latin typeface="Arial" charset="0"/>
                <a:ea typeface="ＭＳ Ｐゴシック" charset="0"/>
                <a:cs typeface="Times" charset="0"/>
              </a:rPr>
              <a:t>pedalo</a:t>
            </a:r>
            <a:r>
              <a:rPr lang="en-GB" sz="2400" dirty="0">
                <a:solidFill>
                  <a:srgbClr val="000000"/>
                </a:solidFill>
                <a:latin typeface="Arial" charset="0"/>
                <a:ea typeface="ＭＳ Ｐゴシック" charset="0"/>
                <a:cs typeface="Times" charset="0"/>
              </a:rPr>
              <a:t> straight out into the Mediterranean.</a:t>
            </a:r>
          </a:p>
        </p:txBody>
      </p:sp>
      <p:sp>
        <p:nvSpPr>
          <p:cNvPr id="162819" name="Text Box 3"/>
          <p:cNvSpPr txBox="1">
            <a:spLocks noChangeArrowheads="1"/>
          </p:cNvSpPr>
          <p:nvPr/>
        </p:nvSpPr>
        <p:spPr bwMode="auto">
          <a:xfrm>
            <a:off x="60325" y="1365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GB">
                <a:latin typeface="Times" charset="0"/>
              </a:rPr>
              <a:t>1</a:t>
            </a:r>
          </a:p>
        </p:txBody>
      </p:sp>
    </p:spTree>
    <p:extLst>
      <p:ext uri="{BB962C8B-B14F-4D97-AF65-F5344CB8AC3E}">
        <p14:creationId xmlns:p14="http://schemas.microsoft.com/office/powerpoint/2010/main" val="1646646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8226">
                                            <p:txEl>
                                              <p:pRg st="0" end="0"/>
                                            </p:txEl>
                                          </p:spTgt>
                                        </p:tgtEl>
                                        <p:attrNameLst>
                                          <p:attrName>style.visibility</p:attrName>
                                        </p:attrNameLst>
                                      </p:cBhvr>
                                      <p:to>
                                        <p:strVal val="visible"/>
                                      </p:to>
                                    </p:set>
                                    <p:animEffect transition="in" filter="box(out)">
                                      <p:cBhvr>
                                        <p:cTn id="7" dur="500"/>
                                        <p:tgtEl>
                                          <p:spTgt spid="3082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6"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p:cNvSpPr>
            <a:spLocks noGrp="1" noChangeArrowheads="1"/>
          </p:cNvSpPr>
          <p:nvPr>
            <p:ph type="subTitle" idx="1"/>
          </p:nvPr>
        </p:nvSpPr>
        <p:spPr>
          <a:xfrm>
            <a:off x="914400" y="685800"/>
            <a:ext cx="7391400" cy="1752600"/>
          </a:xfrm>
        </p:spPr>
        <p:txBody>
          <a:bodyPr>
            <a:noAutofit/>
          </a:bodyPr>
          <a:lstStyle/>
          <a:p>
            <a:pPr algn="l" eaLnBrk="1" hangingPunct="1"/>
            <a:r>
              <a:rPr lang="en-GB" sz="2400" dirty="0">
                <a:solidFill>
                  <a:srgbClr val="000000"/>
                </a:solidFill>
                <a:latin typeface="Arial" charset="0"/>
                <a:ea typeface="ＭＳ Ｐゴシック" charset="0"/>
                <a:cs typeface="Times" charset="0"/>
              </a:rPr>
              <a:t>‘Let’s not go too far,’ she said.</a:t>
            </a:r>
          </a:p>
          <a:p>
            <a:pPr algn="l" eaLnBrk="1" hangingPunct="1"/>
            <a:r>
              <a:rPr lang="en-GB" sz="2400" dirty="0">
                <a:solidFill>
                  <a:srgbClr val="000000"/>
                </a:solidFill>
                <a:latin typeface="Arial" charset="0"/>
                <a:ea typeface="ＭＳ Ｐゴシック" charset="0"/>
                <a:cs typeface="Times" charset="0"/>
              </a:rPr>
              <a:t>‘I want to get away from the crowd. I’m going to swim.’</a:t>
            </a:r>
          </a:p>
          <a:p>
            <a:pPr algn="l" eaLnBrk="1" hangingPunct="1"/>
            <a:r>
              <a:rPr lang="en-GB" sz="2400" dirty="0">
                <a:solidFill>
                  <a:srgbClr val="000000"/>
                </a:solidFill>
                <a:latin typeface="Arial" charset="0"/>
                <a:ea typeface="ＭＳ Ｐゴシック" charset="0"/>
                <a:cs typeface="Times" charset="0"/>
              </a:rPr>
              <a:t>It was like him to have some plan of his own, to translate idleness into activity even in these few days of vacation. She now noted his every fault. It was as though, having decided to leave him, she had withdrawn his credit. She looked back at the sweep of hotels along the Promenade des </a:t>
            </a:r>
            <a:r>
              <a:rPr lang="en-GB" sz="2400" dirty="0" err="1">
                <a:solidFill>
                  <a:srgbClr val="000000"/>
                </a:solidFill>
                <a:latin typeface="Arial" charset="0"/>
                <a:ea typeface="ＭＳ Ｐゴシック" charset="0"/>
                <a:cs typeface="Times" charset="0"/>
              </a:rPr>
              <a:t>Anglais</a:t>
            </a:r>
            <a:r>
              <a:rPr lang="en-GB" sz="2400" dirty="0">
                <a:solidFill>
                  <a:srgbClr val="000000"/>
                </a:solidFill>
                <a:latin typeface="Arial" charset="0"/>
                <a:ea typeface="ＭＳ Ｐゴシック" charset="0"/>
                <a:cs typeface="Times" charset="0"/>
              </a:rPr>
              <a:t>. Today was the day she had hoped to tell him. She had planned to announce it at breakfast and leave, first for New York, then on to Los Angeles to join Daniel. But at breakfast she lacked all courage. Now, with half the day gone, she decided to postpone it until tomorrow.</a:t>
            </a:r>
          </a:p>
        </p:txBody>
      </p:sp>
      <p:sp>
        <p:nvSpPr>
          <p:cNvPr id="164867" name="Text Box 3"/>
          <p:cNvSpPr txBox="1">
            <a:spLocks noChangeArrowheads="1"/>
          </p:cNvSpPr>
          <p:nvPr/>
        </p:nvSpPr>
        <p:spPr bwMode="auto">
          <a:xfrm>
            <a:off x="0" y="228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a:latin typeface="Times" charset="0"/>
              </a:rPr>
              <a:t>2</a:t>
            </a:r>
          </a:p>
        </p:txBody>
      </p:sp>
    </p:spTree>
    <p:extLst>
      <p:ext uri="{BB962C8B-B14F-4D97-AF65-F5344CB8AC3E}">
        <p14:creationId xmlns:p14="http://schemas.microsoft.com/office/powerpoint/2010/main" val="1061136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10274"/>
                                        </p:tgtEl>
                                        <p:attrNameLst>
                                          <p:attrName>style.visibility</p:attrName>
                                        </p:attrNameLst>
                                      </p:cBhvr>
                                      <p:to>
                                        <p:strVal val="visible"/>
                                      </p:to>
                                    </p:set>
                                    <p:animEffect transition="in" filter="box(out)">
                                      <p:cBhvr>
                                        <p:cTn id="7" dur="500"/>
                                        <p:tgtEl>
                                          <p:spTgt spid="310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2322" name="Rectangle 2"/>
          <p:cNvSpPr>
            <a:spLocks noGrp="1" noChangeArrowheads="1"/>
          </p:cNvSpPr>
          <p:nvPr>
            <p:ph type="subTitle" idx="1"/>
          </p:nvPr>
        </p:nvSpPr>
        <p:spPr>
          <a:xfrm>
            <a:off x="762000" y="762000"/>
            <a:ext cx="7848600" cy="1752600"/>
          </a:xfrm>
        </p:spPr>
        <p:txBody>
          <a:bodyPr>
            <a:noAutofit/>
          </a:bodyPr>
          <a:lstStyle/>
          <a:p>
            <a:pPr algn="l" eaLnBrk="1" hangingPunct="1"/>
            <a:r>
              <a:rPr lang="en-GB" sz="2400" dirty="0">
                <a:solidFill>
                  <a:srgbClr val="000000"/>
                </a:solidFill>
                <a:latin typeface="Arial" charset="0"/>
                <a:ea typeface="ＭＳ Ｐゴシック" charset="0"/>
                <a:cs typeface="Times" charset="0"/>
              </a:rPr>
              <a:t>Far out from shore, the paddles stopped. The </a:t>
            </a:r>
            <a:r>
              <a:rPr lang="en-GB" sz="2400" dirty="0" err="1">
                <a:solidFill>
                  <a:srgbClr val="000000"/>
                </a:solidFill>
                <a:latin typeface="Arial" charset="0"/>
                <a:ea typeface="ＭＳ Ｐゴシック" charset="0"/>
                <a:cs typeface="Times" charset="0"/>
              </a:rPr>
              <a:t>pedalo</a:t>
            </a:r>
            <a:r>
              <a:rPr lang="en-GB" sz="2400" dirty="0">
                <a:solidFill>
                  <a:srgbClr val="000000"/>
                </a:solidFill>
                <a:latin typeface="Arial" charset="0"/>
                <a:ea typeface="ＭＳ Ｐゴシック" charset="0"/>
                <a:cs typeface="Times" charset="0"/>
              </a:rPr>
              <a:t> rocked on its twin pontoons as Alex eased himself up from his seat. He handed her his sunglasses. ‘This should do,’ he said and, rocking the boat even more, dived into the ultramarine waters. She watched him surface. He called out: ‘Just follow along, okay?’ He was not a good swimmer, but thrashed about in an energetic, erratic freestyle. Marie began to pedal again, her hand on the tiller, steering the little boat so that she followed close. Watching him, she knew he could not keep up this pace for long. She saw his flailing arms and for a moment thought of those arms hitting her. He had never hit her. He was not the sort of man who would hit you. He would be hurt, and cold, and possibly vindictive. But he was not violent.</a:t>
            </a:r>
          </a:p>
        </p:txBody>
      </p:sp>
      <p:sp>
        <p:nvSpPr>
          <p:cNvPr id="166915" name="Text Box 3"/>
          <p:cNvSpPr txBox="1">
            <a:spLocks noChangeArrowheads="1"/>
          </p:cNvSpPr>
          <p:nvPr/>
        </p:nvSpPr>
        <p:spPr bwMode="auto">
          <a:xfrm>
            <a:off x="0" y="1524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a:latin typeface="Times" charset="0"/>
              </a:rPr>
              <a:t>3</a:t>
            </a:r>
          </a:p>
        </p:txBody>
      </p:sp>
    </p:spTree>
    <p:extLst>
      <p:ext uri="{BB962C8B-B14F-4D97-AF65-F5344CB8AC3E}">
        <p14:creationId xmlns:p14="http://schemas.microsoft.com/office/powerpoint/2010/main" val="2789144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12322">
                                            <p:txEl>
                                              <p:pRg st="0" end="0"/>
                                            </p:txEl>
                                          </p:spTgt>
                                        </p:tgtEl>
                                        <p:attrNameLst>
                                          <p:attrName>style.visibility</p:attrName>
                                        </p:attrNameLst>
                                      </p:cBhvr>
                                      <p:to>
                                        <p:strVal val="visible"/>
                                      </p:to>
                                    </p:set>
                                    <p:animEffect transition="in" filter="box(out)">
                                      <p:cBhvr>
                                        <p:cTn id="7" dur="500"/>
                                        <p:tgtEl>
                                          <p:spTgt spid="3123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2"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4370" name="Rectangle 2"/>
          <p:cNvSpPr>
            <a:spLocks noGrp="1" noChangeArrowheads="1"/>
          </p:cNvSpPr>
          <p:nvPr>
            <p:ph type="subTitle" idx="1"/>
          </p:nvPr>
        </p:nvSpPr>
        <p:spPr>
          <a:xfrm>
            <a:off x="1371600" y="838200"/>
            <a:ext cx="6400800" cy="1752600"/>
          </a:xfrm>
        </p:spPr>
        <p:txBody>
          <a:bodyPr>
            <a:noAutofit/>
          </a:bodyPr>
          <a:lstStyle/>
          <a:p>
            <a:pPr algn="l" eaLnBrk="1" hangingPunct="1"/>
            <a:r>
              <a:rPr lang="en-GB" sz="2400" dirty="0">
                <a:solidFill>
                  <a:srgbClr val="000000"/>
                </a:solidFill>
                <a:latin typeface="Arial" charset="0"/>
                <a:ea typeface="ＭＳ Ｐゴシック" charset="0"/>
                <a:cs typeface="Times" charset="0"/>
              </a:rPr>
              <a:t>She heard a motorboat, the sound becoming louder. She looked back but did not see a boat behind her. Then she looked to the right where Alex was swimming and saw a big boat with an outboard motor coming right at them, coming very fast. </a:t>
            </a:r>
          </a:p>
        </p:txBody>
      </p:sp>
      <p:sp>
        <p:nvSpPr>
          <p:cNvPr id="168963" name="Text Box 3"/>
          <p:cNvSpPr txBox="1">
            <a:spLocks noChangeArrowheads="1"/>
          </p:cNvSpPr>
          <p:nvPr/>
        </p:nvSpPr>
        <p:spPr bwMode="auto">
          <a:xfrm>
            <a:off x="0" y="152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a:latin typeface="Times" charset="0"/>
              </a:rPr>
              <a:t>4</a:t>
            </a:r>
          </a:p>
        </p:txBody>
      </p:sp>
    </p:spTree>
    <p:extLst>
      <p:ext uri="{BB962C8B-B14F-4D97-AF65-F5344CB8AC3E}">
        <p14:creationId xmlns:p14="http://schemas.microsoft.com/office/powerpoint/2010/main" val="141859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14370">
                                            <p:txEl>
                                              <p:pRg st="0" end="0"/>
                                            </p:txEl>
                                          </p:spTgt>
                                        </p:tgtEl>
                                        <p:attrNameLst>
                                          <p:attrName>style.visibility</p:attrName>
                                        </p:attrNameLst>
                                      </p:cBhvr>
                                      <p:to>
                                        <p:strVal val="visible"/>
                                      </p:to>
                                    </p:set>
                                    <p:animEffect transition="in" filter="box(out)">
                                      <p:cBhvr>
                                        <p:cTn id="7" dur="500"/>
                                        <p:tgtEl>
                                          <p:spTgt spid="3143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0"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6418" name="Rectangle 2"/>
          <p:cNvSpPr>
            <a:spLocks noGrp="1" noChangeArrowheads="1"/>
          </p:cNvSpPr>
          <p:nvPr>
            <p:ph type="subTitle" idx="1"/>
          </p:nvPr>
        </p:nvSpPr>
        <p:spPr>
          <a:xfrm>
            <a:off x="609600" y="838200"/>
            <a:ext cx="7924800" cy="1752600"/>
          </a:xfrm>
        </p:spPr>
        <p:txBody>
          <a:bodyPr>
            <a:noAutofit/>
          </a:bodyPr>
          <a:lstStyle/>
          <a:p>
            <a:pPr algn="l" eaLnBrk="1" hangingPunct="1"/>
            <a:r>
              <a:rPr lang="en-GB" sz="2400" dirty="0">
                <a:solidFill>
                  <a:srgbClr val="000000"/>
                </a:solidFill>
                <a:latin typeface="Arial" charset="0"/>
                <a:ea typeface="ＭＳ Ｐゴシック" charset="0"/>
                <a:cs typeface="Times" charset="0"/>
              </a:rPr>
              <a:t>Of course they see us, she thought, alarmed, and then as though she were watching a film, as though this were happening to someone else, she saw there was a man in the motorboat, a young man wearing a green shirt; he was not at the tiller, he was standing in the middle of the boat with his back to her and as she watched he bent down and picked up a child who had fallen on the floorboards. ‘Hey?’ she called. ‘Hey?’ for he must turn around, the motorboat was coming right at Alex, right at her. But the man in the boat did not hear. He carried the child across to the far side of the boat; the boat was only yards away now.</a:t>
            </a:r>
          </a:p>
          <a:p>
            <a:pPr algn="l" eaLnBrk="1" hangingPunct="1"/>
            <a:endParaRPr lang="en-GB" sz="2400" dirty="0">
              <a:solidFill>
                <a:srgbClr val="000000"/>
              </a:solidFill>
              <a:latin typeface="Arial" charset="0"/>
              <a:ea typeface="ＭＳ Ｐゴシック" charset="0"/>
              <a:cs typeface="Times" charset="0"/>
            </a:endParaRPr>
          </a:p>
        </p:txBody>
      </p:sp>
      <p:sp>
        <p:nvSpPr>
          <p:cNvPr id="171011" name="Text Box 3"/>
          <p:cNvSpPr txBox="1">
            <a:spLocks noChangeArrowheads="1"/>
          </p:cNvSpPr>
          <p:nvPr/>
        </p:nvSpPr>
        <p:spPr bwMode="auto">
          <a:xfrm>
            <a:off x="152400" y="228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a:latin typeface="Times" charset="0"/>
              </a:rPr>
              <a:t>5</a:t>
            </a:r>
          </a:p>
        </p:txBody>
      </p:sp>
    </p:spTree>
    <p:extLst>
      <p:ext uri="{BB962C8B-B14F-4D97-AF65-F5344CB8AC3E}">
        <p14:creationId xmlns:p14="http://schemas.microsoft.com/office/powerpoint/2010/main" val="186474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16418">
                                            <p:txEl>
                                              <p:pRg st="0" end="0"/>
                                            </p:txEl>
                                          </p:spTgt>
                                        </p:tgtEl>
                                        <p:attrNameLst>
                                          <p:attrName>style.visibility</p:attrName>
                                        </p:attrNameLst>
                                      </p:cBhvr>
                                      <p:to>
                                        <p:strVal val="visible"/>
                                      </p:to>
                                    </p:set>
                                    <p:animEffect transition="in" filter="box(out)">
                                      <p:cBhvr>
                                        <p:cTn id="7" dur="500"/>
                                        <p:tgtEl>
                                          <p:spTgt spid="3164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8"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6" name="Rectangle 2"/>
          <p:cNvSpPr>
            <a:spLocks noGrp="1" noChangeArrowheads="1"/>
          </p:cNvSpPr>
          <p:nvPr>
            <p:ph type="subTitle" idx="1"/>
          </p:nvPr>
        </p:nvSpPr>
        <p:spPr>
          <a:xfrm>
            <a:off x="762000" y="838200"/>
            <a:ext cx="7696200" cy="1752600"/>
          </a:xfrm>
        </p:spPr>
        <p:txBody>
          <a:bodyPr>
            <a:noAutofit/>
          </a:bodyPr>
          <a:lstStyle/>
          <a:p>
            <a:pPr algn="l" eaLnBrk="1" hangingPunct="1"/>
            <a:r>
              <a:rPr lang="en-GB" sz="2400" dirty="0">
                <a:solidFill>
                  <a:srgbClr val="000000"/>
                </a:solidFill>
                <a:latin typeface="Arial" charset="0"/>
                <a:ea typeface="ＭＳ Ｐゴシック" charset="0"/>
                <a:cs typeface="Times" charset="0"/>
              </a:rPr>
              <a:t>‘Alex,’ she called. ‘Alex, look out.’ But Alex flailed on and then the prow of the motorboat, slicing up water like a knife, hit Alex with a sickening thump, went over him and smashed into the pontoons of the little pedal boat, upending it, and she found herself in the water, going under, coming up. She looked and saw the motorboat churning off, the pedal boat hanging from its prow like a tangle of branches. She heard the motorboat engine cut to silence, then start up again as the boat veered around in a semicircle and came back to her. Alex? </a:t>
            </a:r>
          </a:p>
        </p:txBody>
      </p:sp>
      <p:sp>
        <p:nvSpPr>
          <p:cNvPr id="173059" name="Text Box 3"/>
          <p:cNvSpPr txBox="1">
            <a:spLocks noChangeArrowheads="1"/>
          </p:cNvSpPr>
          <p:nvPr/>
        </p:nvSpPr>
        <p:spPr bwMode="auto">
          <a:xfrm>
            <a:off x="0" y="228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a:latin typeface="Times" charset="0"/>
              </a:rPr>
              <a:t>6</a:t>
            </a:r>
          </a:p>
        </p:txBody>
      </p:sp>
    </p:spTree>
    <p:extLst>
      <p:ext uri="{BB962C8B-B14F-4D97-AF65-F5344CB8AC3E}">
        <p14:creationId xmlns:p14="http://schemas.microsoft.com/office/powerpoint/2010/main" val="1479084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18466"/>
                                        </p:tgtEl>
                                        <p:attrNameLst>
                                          <p:attrName>style.visibility</p:attrName>
                                        </p:attrNameLst>
                                      </p:cBhvr>
                                      <p:to>
                                        <p:strVal val="visible"/>
                                      </p:to>
                                    </p:set>
                                    <p:animEffect transition="in" filter="box(out)">
                                      <p:cBhvr>
                                        <p:cTn id="7" dur="500"/>
                                        <p:tgtEl>
                                          <p:spTgt spid="318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6"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4" name="Rectangle 2"/>
          <p:cNvSpPr>
            <a:spLocks noGrp="1" noChangeArrowheads="1"/>
          </p:cNvSpPr>
          <p:nvPr>
            <p:ph type="subTitle" idx="1"/>
          </p:nvPr>
        </p:nvSpPr>
        <p:spPr>
          <a:xfrm>
            <a:off x="762000" y="685800"/>
            <a:ext cx="7620000" cy="1752600"/>
          </a:xfrm>
        </p:spPr>
        <p:txBody>
          <a:bodyPr>
            <a:noAutofit/>
          </a:bodyPr>
          <a:lstStyle/>
          <a:p>
            <a:pPr algn="l" eaLnBrk="1" hangingPunct="1"/>
            <a:r>
              <a:rPr lang="en-GB" sz="2400" dirty="0">
                <a:solidFill>
                  <a:srgbClr val="000000"/>
                </a:solidFill>
                <a:latin typeface="Arial" charset="0"/>
                <a:ea typeface="ＭＳ Ｐゴシック" charset="0"/>
                <a:cs typeface="Times" charset="0"/>
              </a:rPr>
              <a:t>She looked: saw his body near her just under the water. She swam toward him, </a:t>
            </a:r>
            <a:r>
              <a:rPr lang="en-GB" sz="2400" dirty="0" err="1">
                <a:solidFill>
                  <a:srgbClr val="000000"/>
                </a:solidFill>
                <a:latin typeface="Arial" charset="0"/>
                <a:ea typeface="ＭＳ Ｐゴシック" charset="0"/>
                <a:cs typeface="Times" charset="0"/>
              </a:rPr>
              <a:t>breastroke</a:t>
            </a:r>
            <a:r>
              <a:rPr lang="en-GB" sz="2400" dirty="0">
                <a:solidFill>
                  <a:srgbClr val="000000"/>
                </a:solidFill>
                <a:latin typeface="Arial" charset="0"/>
                <a:ea typeface="ＭＳ Ｐゴシック" charset="0"/>
                <a:cs typeface="Times" charset="0"/>
              </a:rPr>
              <a:t>, it was all she knew. He was floating face down, spread-eagle. She caught hold of his wrist and pulled him towards her. The motorboat came alongside, the man in the green shirt reaching down for her, but, ‘No, no,’ she called and tried to push Alex toward him. The man caught Alex by the hair of his head and pulled him up, she pushing, Alex falling back twice into the water, before the man, with a great effort, lifted him like a sack across the side of the boat, tugging and heaving until Alex disappeared into the boat. The man shouted, ‘Un instant, </a:t>
            </a:r>
            <a:r>
              <a:rPr lang="en-GB" sz="2400" dirty="0" err="1">
                <a:solidFill>
                  <a:srgbClr val="000000"/>
                </a:solidFill>
                <a:latin typeface="Arial" charset="0"/>
                <a:ea typeface="ＭＳ Ｐゴシック" charset="0"/>
                <a:cs typeface="Times" charset="0"/>
              </a:rPr>
              <a:t>madame</a:t>
            </a:r>
            <a:r>
              <a:rPr lang="en-GB" sz="2400" dirty="0">
                <a:solidFill>
                  <a:srgbClr val="000000"/>
                </a:solidFill>
                <a:latin typeface="Arial" charset="0"/>
                <a:ea typeface="ＭＳ Ｐゴシック" charset="0"/>
                <a:cs typeface="Times" charset="0"/>
              </a:rPr>
              <a:t>, un instant’ and reappeared, putting a little steel ladder over the side. She climbed up onto the motorboat as the man went out onto the prow to disentangle the wreckage of the </a:t>
            </a:r>
            <a:r>
              <a:rPr lang="en-GB" sz="2400" dirty="0" err="1">
                <a:solidFill>
                  <a:srgbClr val="000000"/>
                </a:solidFill>
                <a:latin typeface="Arial" charset="0"/>
                <a:ea typeface="ＭＳ Ｐゴシック" charset="0"/>
                <a:cs typeface="Times" charset="0"/>
              </a:rPr>
              <a:t>pedalo</a:t>
            </a:r>
            <a:r>
              <a:rPr lang="en-GB" sz="2400" dirty="0">
                <a:solidFill>
                  <a:srgbClr val="000000"/>
                </a:solidFill>
                <a:latin typeface="Arial" charset="0"/>
                <a:ea typeface="ＭＳ Ｐゴシック" charset="0"/>
                <a:cs typeface="Times" charset="0"/>
              </a:rPr>
              <a:t>. </a:t>
            </a:r>
          </a:p>
        </p:txBody>
      </p:sp>
      <p:sp>
        <p:nvSpPr>
          <p:cNvPr id="175107" name="Text Box 3"/>
          <p:cNvSpPr txBox="1">
            <a:spLocks noChangeArrowheads="1"/>
          </p:cNvSpPr>
          <p:nvPr/>
        </p:nvSpPr>
        <p:spPr bwMode="auto">
          <a:xfrm>
            <a:off x="0" y="152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a:latin typeface="Times" charset="0"/>
              </a:rPr>
              <a:t>7</a:t>
            </a:r>
          </a:p>
        </p:txBody>
      </p:sp>
    </p:spTree>
    <p:extLst>
      <p:ext uri="{BB962C8B-B14F-4D97-AF65-F5344CB8AC3E}">
        <p14:creationId xmlns:p14="http://schemas.microsoft.com/office/powerpoint/2010/main" val="2095451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box(out)">
                                      <p:cBhvr>
                                        <p:cTn id="7" dur="5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770" y="69557"/>
            <a:ext cx="8097326" cy="923330"/>
          </a:xfrm>
          <a:prstGeom prst="rect">
            <a:avLst/>
          </a:prstGeom>
          <a:noFill/>
        </p:spPr>
        <p:txBody>
          <a:bodyPr wrap="square" rtlCol="0">
            <a:spAutoFit/>
          </a:bodyPr>
          <a:lstStyle/>
          <a:p>
            <a:pPr algn="ctr"/>
            <a:r>
              <a:rPr lang="en-GB" sz="5400" dirty="0" smtClean="0"/>
              <a:t>Compare and contrast:</a:t>
            </a:r>
            <a:endParaRPr lang="en-GB" sz="5400" dirty="0"/>
          </a:p>
        </p:txBody>
      </p:sp>
      <p:sp>
        <p:nvSpPr>
          <p:cNvPr id="4" name="TextBox 3"/>
          <p:cNvSpPr txBox="1"/>
          <p:nvPr/>
        </p:nvSpPr>
        <p:spPr>
          <a:xfrm>
            <a:off x="338296" y="1167401"/>
            <a:ext cx="4276037" cy="5355313"/>
          </a:xfrm>
          <a:prstGeom prst="rect">
            <a:avLst/>
          </a:prstGeom>
          <a:noFill/>
        </p:spPr>
        <p:txBody>
          <a:bodyPr wrap="square" rtlCol="0">
            <a:spAutoFit/>
          </a:bodyPr>
          <a:lstStyle/>
          <a:p>
            <a:pPr algn="ctr"/>
            <a:r>
              <a:rPr lang="en-US" dirty="0" smtClean="0"/>
              <a:t>A</a:t>
            </a:r>
          </a:p>
          <a:p>
            <a:r>
              <a:rPr lang="en-US" dirty="0" smtClean="0"/>
              <a:t>The </a:t>
            </a:r>
            <a:r>
              <a:rPr lang="en-US" dirty="0"/>
              <a:t>Global Positioning System (GPS) is a network of about 30 satellites orbiting the Earth at an altitude of 20,000 km. The system was originally developed by the US government for military navigation but now anyone with a GPS device, be it a </a:t>
            </a:r>
            <a:r>
              <a:rPr lang="en-US" dirty="0" err="1"/>
              <a:t>SatNav</a:t>
            </a:r>
            <a:r>
              <a:rPr lang="en-US" dirty="0"/>
              <a:t>, mobile phone or handheld GPS unit, can receive the radio signals that the satellites broadcast.</a:t>
            </a:r>
          </a:p>
          <a:p>
            <a:r>
              <a:rPr lang="en-US" dirty="0"/>
              <a:t>Wherever you are on the planet, at least four GPS satellites are ‘visible’ at any time. Each one transmits information about its position and the current time at regular intervals. These signals, travelling at the speed of light, are intercepted by your GPS receiver, which calculates how far away each satellite is based on how long it took for the messages to arrive.</a:t>
            </a:r>
            <a:endParaRPr lang="en-GB" dirty="0"/>
          </a:p>
        </p:txBody>
      </p:sp>
      <p:sp>
        <p:nvSpPr>
          <p:cNvPr id="5" name="TextBox 4"/>
          <p:cNvSpPr txBox="1"/>
          <p:nvPr/>
        </p:nvSpPr>
        <p:spPr>
          <a:xfrm>
            <a:off x="4597399" y="1167401"/>
            <a:ext cx="4276037" cy="5632312"/>
          </a:xfrm>
          <a:prstGeom prst="rect">
            <a:avLst/>
          </a:prstGeom>
          <a:noFill/>
        </p:spPr>
        <p:txBody>
          <a:bodyPr wrap="square" rtlCol="0">
            <a:spAutoFit/>
          </a:bodyPr>
          <a:lstStyle/>
          <a:p>
            <a:pPr algn="ctr"/>
            <a:r>
              <a:rPr lang="en-US" dirty="0"/>
              <a:t>B</a:t>
            </a:r>
            <a:endParaRPr lang="en-US" dirty="0" smtClean="0"/>
          </a:p>
          <a:p>
            <a:r>
              <a:rPr lang="en-US" b="1" dirty="0"/>
              <a:t>GPS</a:t>
            </a:r>
            <a:r>
              <a:rPr lang="en-US" dirty="0"/>
              <a:t> (global positioning system) can be defined as a collection of satellites and </a:t>
            </a:r>
            <a:r>
              <a:rPr lang="en-US" b="1" dirty="0"/>
              <a:t>ground stations</a:t>
            </a:r>
            <a:r>
              <a:rPr lang="en-US" dirty="0"/>
              <a:t> that allow users with specifically designed radio equipment to obtain position, distance and velocity data. Mariners at one time used constellations and the stars (such as Polaris in the Little Dipper or Alpha </a:t>
            </a:r>
            <a:r>
              <a:rPr lang="en-US" dirty="0" err="1"/>
              <a:t>Ursae</a:t>
            </a:r>
            <a:r>
              <a:rPr lang="en-US" dirty="0"/>
              <a:t> </a:t>
            </a:r>
            <a:r>
              <a:rPr lang="en-US" dirty="0" err="1"/>
              <a:t>Minoris</a:t>
            </a:r>
            <a:r>
              <a:rPr lang="en-US" dirty="0"/>
              <a:t>) as landmarks at night to determine their position and direction at sea. The distance from a satellite is calculated by the “time of flight” of a radio signal from the satellite. Suppose it takes 0.06 seconds for a radio signal traveling at 186000 miles per second to reach the receiver from the satellite. Knowing this, the distance from the satellite can be calculated as follows:</a:t>
            </a:r>
          </a:p>
          <a:p>
            <a:r>
              <a:rPr lang="en-US" dirty="0"/>
              <a:t>Velocity (186000 mi/s) x Time (.06 s) = Distance (11160 miles)</a:t>
            </a:r>
            <a:endParaRPr lang="en-GB" b="1" dirty="0"/>
          </a:p>
        </p:txBody>
      </p:sp>
    </p:spTree>
    <p:extLst>
      <p:ext uri="{BB962C8B-B14F-4D97-AF65-F5344CB8AC3E}">
        <p14:creationId xmlns:p14="http://schemas.microsoft.com/office/powerpoint/2010/main" val="33671143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2562" name="Rectangle 2"/>
          <p:cNvSpPr>
            <a:spLocks noGrp="1" noChangeArrowheads="1"/>
          </p:cNvSpPr>
          <p:nvPr>
            <p:ph type="subTitle" idx="1"/>
          </p:nvPr>
        </p:nvSpPr>
        <p:spPr>
          <a:xfrm>
            <a:off x="381000" y="838200"/>
            <a:ext cx="8382000" cy="1752600"/>
          </a:xfrm>
        </p:spPr>
        <p:txBody>
          <a:bodyPr>
            <a:noAutofit/>
          </a:bodyPr>
          <a:lstStyle/>
          <a:p>
            <a:pPr algn="l" eaLnBrk="1" hangingPunct="1"/>
            <a:r>
              <a:rPr lang="en-GB" sz="2400" dirty="0">
                <a:solidFill>
                  <a:srgbClr val="000000"/>
                </a:solidFill>
                <a:latin typeface="Arial" charset="0"/>
                <a:ea typeface="ＭＳ Ｐゴシック" charset="0"/>
                <a:cs typeface="Times" charset="0"/>
              </a:rPr>
              <a:t>A small child was sitting at the back of the boat, staring at Alex’s body, which lay face-down on the floorboards. She went to Alex and saw blood from a wound, a gash in the side of his head, blood matting his hair. He was breathing but unconscious. She lifted him and cradled him in her arms, his blood trickling onto her breasts. She saw the boat owner’s bare legs go past her as he went to the rear of the boat to restart the engine. The child began to bawl but the man leaned over, silenced it with an angry slap, the man turned to her, his face sick with fear. ‘Nous y </a:t>
            </a:r>
            <a:r>
              <a:rPr lang="en-GB" sz="2400" dirty="0" err="1">
                <a:solidFill>
                  <a:srgbClr val="000000"/>
                </a:solidFill>
                <a:latin typeface="Arial" charset="0"/>
                <a:ea typeface="ＭＳ Ｐゴシック" charset="0"/>
                <a:cs typeface="Times" charset="0"/>
              </a:rPr>
              <a:t>serons</a:t>
            </a:r>
            <a:r>
              <a:rPr lang="en-GB" sz="2400" dirty="0">
                <a:solidFill>
                  <a:srgbClr val="000000"/>
                </a:solidFill>
                <a:latin typeface="Arial" charset="0"/>
                <a:ea typeface="ＭＳ Ｐゴシック" charset="0"/>
                <a:cs typeface="Times" charset="0"/>
              </a:rPr>
              <a:t> </a:t>
            </a:r>
            <a:r>
              <a:rPr lang="en-GB" sz="2400" dirty="0" err="1">
                <a:solidFill>
                  <a:srgbClr val="000000"/>
                </a:solidFill>
                <a:latin typeface="Arial" charset="0"/>
                <a:ea typeface="ＭＳ Ｐゴシック" charset="0"/>
                <a:cs typeface="Times" charset="0"/>
              </a:rPr>
              <a:t>dans</a:t>
            </a:r>
            <a:r>
              <a:rPr lang="en-GB" sz="2400" dirty="0">
                <a:solidFill>
                  <a:srgbClr val="000000"/>
                </a:solidFill>
                <a:latin typeface="Arial" charset="0"/>
                <a:ea typeface="ＭＳ Ｐゴシック" charset="0"/>
                <a:cs typeface="Times" charset="0"/>
              </a:rPr>
              <a:t> un instant,’ he shouted, opening the motor to full throttle. She hugged Alex to her, a rivulet of blood dripping off her forearm onto the floorboards as the boat raced to the beach.</a:t>
            </a:r>
          </a:p>
        </p:txBody>
      </p:sp>
      <p:sp>
        <p:nvSpPr>
          <p:cNvPr id="177155" name="Text Box 3"/>
          <p:cNvSpPr txBox="1">
            <a:spLocks noChangeArrowheads="1"/>
          </p:cNvSpPr>
          <p:nvPr/>
        </p:nvSpPr>
        <p:spPr bwMode="auto">
          <a:xfrm>
            <a:off x="0" y="228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GB">
                <a:latin typeface="Times" charset="0"/>
              </a:rPr>
              <a:t>8</a:t>
            </a:r>
          </a:p>
        </p:txBody>
      </p:sp>
    </p:spTree>
    <p:extLst>
      <p:ext uri="{BB962C8B-B14F-4D97-AF65-F5344CB8AC3E}">
        <p14:creationId xmlns:p14="http://schemas.microsoft.com/office/powerpoint/2010/main" val="2349744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2562"/>
                                        </p:tgtEl>
                                        <p:attrNameLst>
                                          <p:attrName>style.visibility</p:attrName>
                                        </p:attrNameLst>
                                      </p:cBhvr>
                                      <p:to>
                                        <p:strVal val="visible"/>
                                      </p:to>
                                    </p:set>
                                    <p:animEffect transition="in" filter="box(out)">
                                      <p:cBhvr>
                                        <p:cTn id="7" dur="500"/>
                                        <p:tgtEl>
                                          <p:spTgt spid="322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685800" y="2286000"/>
            <a:ext cx="7772400" cy="1143000"/>
          </a:xfrm>
        </p:spPr>
        <p:txBody>
          <a:bodyPr/>
          <a:lstStyle/>
          <a:p>
            <a:pPr eaLnBrk="1" hangingPunct="1"/>
            <a:r>
              <a:rPr lang="en-GB">
                <a:latin typeface="Arial" charset="0"/>
                <a:ea typeface="ＭＳ Ｐゴシック" charset="0"/>
                <a:cs typeface="ＭＳ Ｐゴシック" charset="0"/>
              </a:rPr>
              <a:t>PREDICTION FUN</a:t>
            </a:r>
          </a:p>
        </p:txBody>
      </p:sp>
      <p:sp>
        <p:nvSpPr>
          <p:cNvPr id="179203" name="Rectangle 3"/>
          <p:cNvSpPr>
            <a:spLocks noGrp="1" noChangeArrowheads="1"/>
          </p:cNvSpPr>
          <p:nvPr>
            <p:ph type="subTitle" idx="1"/>
          </p:nvPr>
        </p:nvSpPr>
        <p:spPr/>
        <p:txBody>
          <a:bodyPr/>
          <a:lstStyle/>
          <a:p>
            <a:pPr eaLnBrk="1" hangingPunct="1"/>
            <a:r>
              <a:rPr lang="en-GB">
                <a:latin typeface="Arial" charset="0"/>
                <a:ea typeface="ＭＳ Ｐゴシック" charset="0"/>
                <a:cs typeface="ＭＳ Ｐゴシック" charset="0"/>
              </a:rPr>
              <a:t>Brian Moore, </a:t>
            </a:r>
            <a:r>
              <a:rPr lang="en-GB" i="1">
                <a:solidFill>
                  <a:srgbClr val="FF0000"/>
                </a:solidFill>
                <a:latin typeface="Arial" charset="0"/>
                <a:ea typeface="ＭＳ Ｐゴシック" charset="0"/>
                <a:cs typeface="ＭＳ Ｐゴシック" charset="0"/>
              </a:rPr>
              <a:t>Cold Heaven</a:t>
            </a:r>
            <a:endParaRPr lang="en-GB">
              <a:latin typeface="Arial" charset="0"/>
              <a:ea typeface="ＭＳ Ｐゴシック" charset="0"/>
              <a:cs typeface="ＭＳ Ｐゴシック" charset="0"/>
            </a:endParaRPr>
          </a:p>
        </p:txBody>
      </p:sp>
    </p:spTree>
    <p:extLst>
      <p:ext uri="{BB962C8B-B14F-4D97-AF65-F5344CB8AC3E}">
        <p14:creationId xmlns:p14="http://schemas.microsoft.com/office/powerpoint/2010/main" val="2032557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643" y="558044"/>
            <a:ext cx="9144000" cy="584776"/>
          </a:xfrm>
          <a:prstGeom prst="rect">
            <a:avLst/>
          </a:prstGeom>
          <a:noFill/>
        </p:spPr>
        <p:txBody>
          <a:bodyPr wrap="square" rtlCol="0">
            <a:spAutoFit/>
          </a:bodyPr>
          <a:lstStyle/>
          <a:p>
            <a:r>
              <a:rPr lang="en-US" sz="3200" dirty="0" smtClean="0"/>
              <a:t>A Reading Culture</a:t>
            </a:r>
            <a:endParaRPr lang="en-US" sz="3200" dirty="0"/>
          </a:p>
        </p:txBody>
      </p:sp>
      <p:sp>
        <p:nvSpPr>
          <p:cNvPr id="3" name="TextBox 2"/>
          <p:cNvSpPr txBox="1"/>
          <p:nvPr/>
        </p:nvSpPr>
        <p:spPr>
          <a:xfrm>
            <a:off x="537244" y="1300400"/>
            <a:ext cx="8137884" cy="6001642"/>
          </a:xfrm>
          <a:prstGeom prst="rect">
            <a:avLst/>
          </a:prstGeom>
          <a:noFill/>
        </p:spPr>
        <p:txBody>
          <a:bodyPr wrap="square" rtlCol="0">
            <a:spAutoFit/>
          </a:bodyPr>
          <a:lstStyle/>
          <a:p>
            <a:pPr marL="514350" indent="-514350">
              <a:buFont typeface="+mj-lt"/>
              <a:buAutoNum type="arabicPeriod"/>
            </a:pPr>
            <a:r>
              <a:rPr lang="en-US" sz="3200" dirty="0" smtClean="0"/>
              <a:t>Demystify</a:t>
            </a:r>
            <a:r>
              <a:rPr lang="en-US" sz="3200" dirty="0"/>
              <a:t> </a:t>
            </a:r>
            <a:r>
              <a:rPr lang="en-US" sz="3200" dirty="0" smtClean="0"/>
              <a:t>and </a:t>
            </a:r>
            <a:r>
              <a:rPr lang="en-US" sz="3200" dirty="0" err="1" smtClean="0"/>
              <a:t>personalise</a:t>
            </a:r>
            <a:r>
              <a:rPr lang="en-US" sz="3200" dirty="0" smtClean="0"/>
              <a:t> reading</a:t>
            </a:r>
          </a:p>
          <a:p>
            <a:pPr marL="514350" indent="-514350">
              <a:buFont typeface="+mj-lt"/>
              <a:buAutoNum type="arabicPeriod"/>
            </a:pPr>
            <a:r>
              <a:rPr lang="en-US" sz="3200" dirty="0"/>
              <a:t>Whole texts, real books, extracts and displays</a:t>
            </a:r>
          </a:p>
          <a:p>
            <a:pPr marL="514350" indent="-514350">
              <a:buFont typeface="+mj-lt"/>
              <a:buAutoNum type="arabicPeriod"/>
            </a:pPr>
            <a:r>
              <a:rPr lang="en-US" sz="3200" dirty="0" smtClean="0"/>
              <a:t>Celebrate </a:t>
            </a:r>
            <a:r>
              <a:rPr lang="en-US" sz="3200" dirty="0" err="1" smtClean="0"/>
              <a:t>intertextuality</a:t>
            </a:r>
            <a:r>
              <a:rPr lang="en-US" sz="3200" dirty="0" smtClean="0"/>
              <a:t>, low/high culture, imaginative/non-fiction, conventions</a:t>
            </a:r>
          </a:p>
          <a:p>
            <a:pPr marL="514350" indent="-514350">
              <a:buFont typeface="+mj-lt"/>
              <a:buAutoNum type="arabicPeriod"/>
            </a:pPr>
            <a:r>
              <a:rPr lang="en-US" sz="3200" dirty="0" smtClean="0"/>
              <a:t>Relish difficultness; introduce it early; model our response</a:t>
            </a:r>
          </a:p>
          <a:p>
            <a:pPr marL="514350" indent="-514350">
              <a:buFont typeface="+mj-lt"/>
              <a:buAutoNum type="arabicPeriod"/>
            </a:pPr>
            <a:r>
              <a:rPr lang="en-US" sz="3200" dirty="0" smtClean="0"/>
              <a:t>Read stuff aloud, including classics</a:t>
            </a:r>
          </a:p>
          <a:p>
            <a:pPr marL="514350" indent="-514350">
              <a:buFont typeface="+mj-lt"/>
              <a:buAutoNum type="arabicPeriod"/>
            </a:pPr>
            <a:r>
              <a:rPr lang="en-US" sz="3200" dirty="0" smtClean="0"/>
              <a:t>Demystify the past – including language choices</a:t>
            </a:r>
          </a:p>
          <a:p>
            <a:pPr marL="514350" indent="-514350">
              <a:buFont typeface="+mj-lt"/>
              <a:buAutoNum type="arabicPeriod"/>
            </a:pPr>
            <a:r>
              <a:rPr lang="en-US" sz="3200" dirty="0" smtClean="0"/>
              <a:t>Teach knowledge</a:t>
            </a:r>
          </a:p>
          <a:p>
            <a:pPr marL="457200" indent="-457200">
              <a:buFont typeface="Arial"/>
              <a:buChar char="•"/>
            </a:pPr>
            <a:endParaRPr lang="en-US" sz="3200" dirty="0" smtClean="0"/>
          </a:p>
        </p:txBody>
      </p:sp>
      <p:cxnSp>
        <p:nvCxnSpPr>
          <p:cNvPr id="5" name="Straight Connector 4"/>
          <p:cNvCxnSpPr/>
          <p:nvPr/>
        </p:nvCxnSpPr>
        <p:spPr>
          <a:xfrm>
            <a:off x="309924" y="1142820"/>
            <a:ext cx="836520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78047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4"/>
      <p:bldP spid="3" grpId="0" build="p" bldLvl="4"/>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379806" y="1142069"/>
            <a:ext cx="5764194" cy="4074565"/>
          </a:xfrm>
          <a:prstGeom prst="rect">
            <a:avLst/>
          </a:prstGeom>
        </p:spPr>
      </p:pic>
      <p:sp>
        <p:nvSpPr>
          <p:cNvPr id="6" name="TextBox 5"/>
          <p:cNvSpPr txBox="1"/>
          <p:nvPr/>
        </p:nvSpPr>
        <p:spPr>
          <a:xfrm>
            <a:off x="490311" y="401792"/>
            <a:ext cx="3013363" cy="2800767"/>
          </a:xfrm>
          <a:prstGeom prst="rect">
            <a:avLst/>
          </a:prstGeom>
          <a:noFill/>
        </p:spPr>
        <p:txBody>
          <a:bodyPr wrap="square" rtlCol="0">
            <a:spAutoFit/>
          </a:bodyPr>
          <a:lstStyle/>
          <a:p>
            <a:pPr algn="r"/>
            <a:r>
              <a:rPr lang="en-GB" sz="4400" dirty="0" smtClean="0"/>
              <a:t>Putting Reading at the Heart of School</a:t>
            </a:r>
            <a:endParaRPr lang="en-US" sz="4400" dirty="0"/>
          </a:p>
        </p:txBody>
      </p:sp>
      <p:sp>
        <p:nvSpPr>
          <p:cNvPr id="7" name="TextBox 6"/>
          <p:cNvSpPr txBox="1"/>
          <p:nvPr/>
        </p:nvSpPr>
        <p:spPr>
          <a:xfrm>
            <a:off x="210911" y="4575709"/>
            <a:ext cx="3292763" cy="646331"/>
          </a:xfrm>
          <a:prstGeom prst="rect">
            <a:avLst/>
          </a:prstGeom>
          <a:noFill/>
        </p:spPr>
        <p:txBody>
          <a:bodyPr wrap="square" rtlCol="0">
            <a:spAutoFit/>
          </a:bodyPr>
          <a:lstStyle/>
          <a:p>
            <a:pPr algn="r"/>
            <a:r>
              <a:rPr lang="en-US" b="1" dirty="0" smtClean="0">
                <a:solidFill>
                  <a:srgbClr val="000000"/>
                </a:solidFill>
              </a:rPr>
              <a:t>OUP Professional Development</a:t>
            </a:r>
          </a:p>
          <a:p>
            <a:pPr algn="r"/>
            <a:fld id="{DB9E52A4-D005-D746-B731-F99C9B58BD9E}" type="datetime3">
              <a:rPr lang="en-GB" smtClean="0">
                <a:solidFill>
                  <a:srgbClr val="0000FF"/>
                </a:solidFill>
              </a:rPr>
              <a:t>29 November 2016</a:t>
            </a:fld>
            <a:endParaRPr lang="en-US" dirty="0">
              <a:solidFill>
                <a:srgbClr val="0000FF"/>
              </a:solidFill>
            </a:endParaRPr>
          </a:p>
        </p:txBody>
      </p:sp>
      <p:sp>
        <p:nvSpPr>
          <p:cNvPr id="8" name="TextBox 7"/>
          <p:cNvSpPr txBox="1"/>
          <p:nvPr/>
        </p:nvSpPr>
        <p:spPr>
          <a:xfrm>
            <a:off x="210911" y="3650484"/>
            <a:ext cx="3292763" cy="1200329"/>
          </a:xfrm>
          <a:prstGeom prst="rect">
            <a:avLst/>
          </a:prstGeom>
          <a:noFill/>
        </p:spPr>
        <p:txBody>
          <a:bodyPr wrap="square" rtlCol="0">
            <a:spAutoFit/>
          </a:bodyPr>
          <a:lstStyle/>
          <a:p>
            <a:pPr algn="r"/>
            <a:r>
              <a:rPr lang="en-US" b="1" dirty="0" smtClean="0">
                <a:solidFill>
                  <a:srgbClr val="000000"/>
                </a:solidFill>
              </a:rPr>
              <a:t>Geoff Barton</a:t>
            </a:r>
            <a:endParaRPr lang="en-US" dirty="0" smtClean="0">
              <a:solidFill>
                <a:srgbClr val="0000FF"/>
              </a:solidFill>
            </a:endParaRPr>
          </a:p>
          <a:p>
            <a:pPr algn="r"/>
            <a:r>
              <a:rPr lang="en-US" dirty="0" smtClean="0">
                <a:solidFill>
                  <a:srgbClr val="0000FF"/>
                </a:solidFill>
              </a:rPr>
              <a:t>Head, King Edward VI School</a:t>
            </a:r>
          </a:p>
          <a:p>
            <a:pPr algn="r"/>
            <a:r>
              <a:rPr lang="en-US" dirty="0" smtClean="0">
                <a:solidFill>
                  <a:srgbClr val="0000FF"/>
                </a:solidFill>
              </a:rPr>
              <a:t>Suffolk</a:t>
            </a:r>
          </a:p>
          <a:p>
            <a:pPr algn="r"/>
            <a:endParaRPr lang="en-US" dirty="0">
              <a:solidFill>
                <a:srgbClr val="0000FF"/>
              </a:solidFill>
            </a:endParaRPr>
          </a:p>
        </p:txBody>
      </p:sp>
      <p:sp>
        <p:nvSpPr>
          <p:cNvPr id="9" name="TextBox 8"/>
          <p:cNvSpPr txBox="1"/>
          <p:nvPr/>
        </p:nvSpPr>
        <p:spPr>
          <a:xfrm>
            <a:off x="3379806" y="5764853"/>
            <a:ext cx="5234475" cy="738664"/>
          </a:xfrm>
          <a:prstGeom prst="rect">
            <a:avLst/>
          </a:prstGeom>
          <a:noFill/>
        </p:spPr>
        <p:txBody>
          <a:bodyPr wrap="square" rtlCol="0">
            <a:spAutoFit/>
          </a:bodyPr>
          <a:lstStyle/>
          <a:p>
            <a:pPr algn="r"/>
            <a:r>
              <a:rPr lang="en-US" sz="1400" dirty="0" smtClean="0">
                <a:solidFill>
                  <a:srgbClr val="0000FF"/>
                </a:solidFill>
              </a:rPr>
              <a:t>Twitter: @</a:t>
            </a:r>
            <a:r>
              <a:rPr lang="en-US" sz="1400" dirty="0" err="1" smtClean="0">
                <a:solidFill>
                  <a:srgbClr val="0000FF"/>
                </a:solidFill>
              </a:rPr>
              <a:t>RealGeoffBarton</a:t>
            </a:r>
            <a:endParaRPr lang="en-US" sz="1400" dirty="0">
              <a:solidFill>
                <a:srgbClr val="0000FF"/>
              </a:solidFill>
            </a:endParaRPr>
          </a:p>
          <a:p>
            <a:pPr algn="r"/>
            <a:r>
              <a:rPr lang="en-US" sz="1400" dirty="0" smtClean="0">
                <a:solidFill>
                  <a:srgbClr val="0000FF"/>
                </a:solidFill>
              </a:rPr>
              <a:t>Presentation free at: </a:t>
            </a:r>
            <a:r>
              <a:rPr lang="en-US" sz="1400" dirty="0" err="1" smtClean="0">
                <a:solidFill>
                  <a:srgbClr val="0000FF"/>
                </a:solidFill>
              </a:rPr>
              <a:t>geoffbarton.co.uk</a:t>
            </a:r>
            <a:r>
              <a:rPr lang="en-US" sz="1400" dirty="0" smtClean="0">
                <a:solidFill>
                  <a:srgbClr val="0000FF"/>
                </a:solidFill>
              </a:rPr>
              <a:t>/teacher-resources (number 150) </a:t>
            </a:r>
            <a:endParaRPr lang="en-US" sz="1400" dirty="0">
              <a:solidFill>
                <a:srgbClr val="0000FF"/>
              </a:solidFill>
            </a:endParaRPr>
          </a:p>
        </p:txBody>
      </p:sp>
    </p:spTree>
    <p:extLst>
      <p:ext uri="{BB962C8B-B14F-4D97-AF65-F5344CB8AC3E}">
        <p14:creationId xmlns:p14="http://schemas.microsoft.com/office/powerpoint/2010/main" val="3805433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2292</TotalTime>
  <Words>3513</Words>
  <Application>Microsoft Macintosh PowerPoint</Application>
  <PresentationFormat>On-screen Show (4:3)</PresentationFormat>
  <Paragraphs>234</Paragraphs>
  <Slides>93</Slides>
  <Notes>35</Notes>
  <HiddenSlides>0</HiddenSlides>
  <MMClips>0</MMClips>
  <ScaleCrop>false</ScaleCrop>
  <HeadingPairs>
    <vt:vector size="4" baseType="variant">
      <vt:variant>
        <vt:lpstr>Theme</vt:lpstr>
      </vt:variant>
      <vt:variant>
        <vt:i4>2</vt:i4>
      </vt:variant>
      <vt:variant>
        <vt:lpstr>Slide Titles</vt:lpstr>
      </vt:variant>
      <vt:variant>
        <vt:i4>93</vt:i4>
      </vt:variant>
    </vt:vector>
  </HeadingPairs>
  <TitlesOfParts>
    <vt:vector size="9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For your next holiday, why don’t you take all your money and put it on the fire? Then stand in a fridge for a week, beating your children with a baseball bat until their arms and legs break. And then, after you’ve eaten some melted cheese, dislocate your shoulder.  If all of this appeals then you are probably one of the 1.3 million British people …</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CLOSE READING</vt:lpstr>
      <vt:lpstr>PowerPoint Presentation</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 KNOWLEDGE</vt:lpstr>
      <vt:lpstr>PowerPoint Presentation</vt:lpstr>
      <vt:lpstr>PowerPoint Presentation</vt:lpstr>
      <vt:lpstr>Normalising Reading</vt:lpstr>
      <vt:lpstr>PREDICTION FUN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PREDICTION FUN</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148</cp:revision>
  <dcterms:created xsi:type="dcterms:W3CDTF">2015-11-12T17:02:01Z</dcterms:created>
  <dcterms:modified xsi:type="dcterms:W3CDTF">2016-11-29T22:49:21Z</dcterms:modified>
</cp:coreProperties>
</file>