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64" r:id="rId2"/>
    <p:sldId id="460" r:id="rId3"/>
    <p:sldId id="488" r:id="rId4"/>
    <p:sldId id="463" r:id="rId5"/>
    <p:sldId id="467" r:id="rId6"/>
    <p:sldId id="465" r:id="rId7"/>
    <p:sldId id="464" r:id="rId8"/>
    <p:sldId id="466" r:id="rId9"/>
    <p:sldId id="469" r:id="rId10"/>
    <p:sldId id="364" r:id="rId11"/>
    <p:sldId id="365" r:id="rId12"/>
    <p:sldId id="419" r:id="rId13"/>
    <p:sldId id="457" r:id="rId14"/>
    <p:sldId id="470" r:id="rId15"/>
    <p:sldId id="351" r:id="rId16"/>
    <p:sldId id="452" r:id="rId17"/>
    <p:sldId id="296" r:id="rId18"/>
    <p:sldId id="444" r:id="rId19"/>
    <p:sldId id="280" r:id="rId20"/>
    <p:sldId id="339" r:id="rId21"/>
    <p:sldId id="474" r:id="rId22"/>
    <p:sldId id="483" r:id="rId23"/>
    <p:sldId id="434" r:id="rId24"/>
    <p:sldId id="449" r:id="rId25"/>
    <p:sldId id="443" r:id="rId26"/>
    <p:sldId id="397" r:id="rId27"/>
    <p:sldId id="484" r:id="rId28"/>
    <p:sldId id="486" r:id="rId29"/>
    <p:sldId id="487" r:id="rId30"/>
    <p:sldId id="441" r:id="rId31"/>
    <p:sldId id="445" r:id="rId32"/>
    <p:sldId id="299" r:id="rId33"/>
    <p:sldId id="455" r:id="rId34"/>
    <p:sldId id="456" r:id="rId35"/>
    <p:sldId id="479" r:id="rId36"/>
    <p:sldId id="436" r:id="rId37"/>
    <p:sldId id="438" r:id="rId38"/>
    <p:sldId id="439" r:id="rId39"/>
    <p:sldId id="485" r:id="rId40"/>
    <p:sldId id="475" r:id="rId41"/>
    <p:sldId id="476" r:id="rId42"/>
    <p:sldId id="454" r:id="rId43"/>
    <p:sldId id="332" r:id="rId44"/>
    <p:sldId id="330" r:id="rId45"/>
    <p:sldId id="477" r:id="rId46"/>
    <p:sldId id="326" r:id="rId47"/>
    <p:sldId id="481" r:id="rId48"/>
    <p:sldId id="403" r:id="rId49"/>
    <p:sldId id="45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5" d="100"/>
          <a:sy n="95" d="100"/>
        </p:scale>
        <p:origin x="-136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13927-FA6E-7344-B2D5-0B52E8E0FD5A}" type="datetimeFigureOut">
              <a:rPr lang="en-US" smtClean="0"/>
              <a:t>17/03/16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39C060-5D89-034C-9803-23FE8AD91D3C}" type="slidenum">
              <a:rPr lang="en-US" smtClean="0"/>
              <a:t>‹#›</a:t>
            </a:fld>
            <a:endParaRPr lang="en-US"/>
          </a:p>
        </p:txBody>
      </p:sp>
    </p:spTree>
    <p:extLst>
      <p:ext uri="{BB962C8B-B14F-4D97-AF65-F5344CB8AC3E}">
        <p14:creationId xmlns:p14="http://schemas.microsoft.com/office/powerpoint/2010/main" val="26424080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13</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rightly obscure </a:t>
            </a:r>
            <a:r>
              <a:rPr lang="en-US" sz="1200" kern="1200" dirty="0" err="1" smtClean="0">
                <a:solidFill>
                  <a:schemeClr val="tx1"/>
                </a:solidFill>
                <a:latin typeface="+mn-lt"/>
                <a:ea typeface="+mn-ea"/>
                <a:cs typeface="+mn-cs"/>
              </a:rPr>
              <a:t>Polidoro</a:t>
            </a:r>
            <a:r>
              <a:rPr lang="en-US" sz="1200" kern="1200" dirty="0" smtClean="0">
                <a:solidFill>
                  <a:schemeClr val="tx1"/>
                </a:solidFill>
                <a:latin typeface="+mn-lt"/>
                <a:ea typeface="+mn-ea"/>
                <a:cs typeface="+mn-cs"/>
              </a:rPr>
              <a:t> di </a:t>
            </a:r>
            <a:r>
              <a:rPr lang="en-US" sz="1200" kern="1200" dirty="0" err="1" smtClean="0">
                <a:solidFill>
                  <a:schemeClr val="tx1"/>
                </a:solidFill>
                <a:latin typeface="+mn-lt"/>
                <a:ea typeface="+mn-ea"/>
                <a:cs typeface="+mn-cs"/>
              </a:rPr>
              <a:t>Bartolomeo</a:t>
            </a:r>
            <a:r>
              <a:rPr lang="en-US" sz="1200" kern="1200" dirty="0" smtClean="0">
                <a:solidFill>
                  <a:schemeClr val="tx1"/>
                </a:solidFill>
                <a:latin typeface="+mn-lt"/>
                <a:ea typeface="+mn-ea"/>
                <a:cs typeface="+mn-cs"/>
              </a:rPr>
              <a:t> 1480</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23</a:t>
            </a:fld>
            <a:endParaRPr lang="en-US"/>
          </a:p>
        </p:txBody>
      </p:sp>
    </p:spTree>
    <p:extLst>
      <p:ext uri="{BB962C8B-B14F-4D97-AF65-F5344CB8AC3E}">
        <p14:creationId xmlns:p14="http://schemas.microsoft.com/office/powerpoint/2010/main" val="261095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Giotto 1330</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24</a:t>
            </a:fld>
            <a:endParaRPr lang="en-US"/>
          </a:p>
        </p:txBody>
      </p:sp>
    </p:spTree>
    <p:extLst>
      <p:ext uri="{BB962C8B-B14F-4D97-AF65-F5344CB8AC3E}">
        <p14:creationId xmlns:p14="http://schemas.microsoft.com/office/powerpoint/2010/main" val="1095194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5CDA68-70C6-834E-8DBC-6176ECB07A24}" type="slidenum">
              <a:rPr lang="en-US" sz="1200">
                <a:latin typeface="Times" charset="0"/>
              </a:rPr>
              <a:pPr/>
              <a:t>48</a:t>
            </a:fld>
            <a:endParaRPr lang="en-US" sz="1200">
              <a:latin typeface="Times" charset="0"/>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17/03/16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981616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17/03/16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544277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17/03/16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4052836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10B8D8E-ECF1-D543-AEC8-F20A99E9B421}" type="datetimeFigureOut">
              <a:rPr lang="en-US" smtClean="0"/>
              <a:t>17/03/16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2102126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10B8D8E-ECF1-D543-AEC8-F20A99E9B421}" type="datetimeFigureOut">
              <a:rPr lang="en-US" smtClean="0"/>
              <a:t>17/03/16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8453623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10B8D8E-ECF1-D543-AEC8-F20A99E9B421}" type="datetimeFigureOut">
              <a:rPr lang="en-US" smtClean="0"/>
              <a:t>17/03/16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73055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10B8D8E-ECF1-D543-AEC8-F20A99E9B421}" type="datetimeFigureOut">
              <a:rPr lang="en-US" smtClean="0"/>
              <a:t>17/03/16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2251855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10B8D8E-ECF1-D543-AEC8-F20A99E9B421}" type="datetimeFigureOut">
              <a:rPr lang="en-US" smtClean="0"/>
              <a:t>17/03/16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511526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B8D8E-ECF1-D543-AEC8-F20A99E9B421}" type="datetimeFigureOut">
              <a:rPr lang="en-US" smtClean="0"/>
              <a:t>17/03/16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1179053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0B8D8E-ECF1-D543-AEC8-F20A99E9B421}" type="datetimeFigureOut">
              <a:rPr lang="en-US" smtClean="0"/>
              <a:t>17/03/16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680323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10B8D8E-ECF1-D543-AEC8-F20A99E9B421}" type="datetimeFigureOut">
              <a:rPr lang="en-US" smtClean="0"/>
              <a:t>17/03/16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221D4-917A-8441-A89E-4B2926C759CC}" type="slidenum">
              <a:rPr lang="en-US" smtClean="0"/>
              <a:t>‹#›</a:t>
            </a:fld>
            <a:endParaRPr lang="en-US"/>
          </a:p>
        </p:txBody>
      </p:sp>
    </p:spTree>
    <p:extLst>
      <p:ext uri="{BB962C8B-B14F-4D97-AF65-F5344CB8AC3E}">
        <p14:creationId xmlns:p14="http://schemas.microsoft.com/office/powerpoint/2010/main" val="3175638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B8D8E-ECF1-D543-AEC8-F20A99E9B421}" type="datetimeFigureOut">
              <a:rPr lang="en-US" smtClean="0"/>
              <a:t>17/03/16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221D4-917A-8441-A89E-4B2926C759CC}" type="slidenum">
              <a:rPr lang="en-US" smtClean="0"/>
              <a:t>‹#›</a:t>
            </a:fld>
            <a:endParaRPr lang="en-US"/>
          </a:p>
        </p:txBody>
      </p:sp>
    </p:spTree>
    <p:extLst>
      <p:ext uri="{BB962C8B-B14F-4D97-AF65-F5344CB8AC3E}">
        <p14:creationId xmlns:p14="http://schemas.microsoft.com/office/powerpoint/2010/main" val="264512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7618" y="1"/>
            <a:ext cx="10275903" cy="6858000"/>
          </a:xfrm>
          <a:prstGeom prst="rect">
            <a:avLst/>
          </a:prstGeom>
        </p:spPr>
      </p:pic>
      <p:sp>
        <p:nvSpPr>
          <p:cNvPr id="5" name="TextBox 4"/>
          <p:cNvSpPr txBox="1"/>
          <p:nvPr/>
        </p:nvSpPr>
        <p:spPr>
          <a:xfrm>
            <a:off x="3318263" y="2650567"/>
            <a:ext cx="5825737" cy="2185214"/>
          </a:xfrm>
          <a:prstGeom prst="rect">
            <a:avLst/>
          </a:prstGeom>
          <a:noFill/>
        </p:spPr>
        <p:txBody>
          <a:bodyPr wrap="square" rtlCol="0">
            <a:spAutoFit/>
          </a:bodyPr>
          <a:lstStyle/>
          <a:p>
            <a:pPr algn="ctr"/>
            <a:r>
              <a:rPr lang="en-US" sz="3200" b="1" dirty="0" smtClean="0"/>
              <a:t>‘The past is another </a:t>
            </a:r>
            <a:r>
              <a:rPr lang="en-US" sz="3200" b="1" dirty="0"/>
              <a:t>c</a:t>
            </a:r>
            <a:r>
              <a:rPr lang="en-US" sz="3200" b="1" dirty="0" smtClean="0"/>
              <a:t>ountry:</a:t>
            </a:r>
          </a:p>
          <a:p>
            <a:pPr algn="ctr"/>
            <a:r>
              <a:rPr lang="en-US" sz="3200" b="1" dirty="0"/>
              <a:t>t</a:t>
            </a:r>
            <a:r>
              <a:rPr lang="en-US" sz="3200" b="1" dirty="0" smtClean="0"/>
              <a:t>hey do things differently there’:</a:t>
            </a:r>
          </a:p>
          <a:p>
            <a:pPr algn="ctr"/>
            <a:r>
              <a:rPr lang="en-US" b="1" dirty="0" smtClean="0"/>
              <a:t>OCR Annual English Conference 2016</a:t>
            </a:r>
          </a:p>
          <a:p>
            <a:pPr algn="ctr"/>
            <a:endParaRPr lang="en-US" b="1" dirty="0"/>
          </a:p>
          <a:p>
            <a:pPr algn="ctr"/>
            <a:r>
              <a:rPr lang="en-US" b="1" i="1" dirty="0" smtClean="0"/>
              <a:t>Geoff Barton</a:t>
            </a:r>
          </a:p>
          <a:p>
            <a:pPr algn="ctr"/>
            <a:r>
              <a:rPr lang="en-US" b="1" i="1" dirty="0" smtClean="0"/>
              <a:t>Head, King Edward VI School, Suffolk</a:t>
            </a:r>
          </a:p>
        </p:txBody>
      </p:sp>
      <p:sp>
        <p:nvSpPr>
          <p:cNvPr id="2" name="TextBox 1"/>
          <p:cNvSpPr txBox="1"/>
          <p:nvPr/>
        </p:nvSpPr>
        <p:spPr>
          <a:xfrm>
            <a:off x="-1119743" y="6396335"/>
            <a:ext cx="10832859" cy="369332"/>
          </a:xfrm>
          <a:prstGeom prst="rect">
            <a:avLst/>
          </a:prstGeom>
          <a:solidFill>
            <a:schemeClr val="tx1"/>
          </a:solidFill>
        </p:spPr>
        <p:txBody>
          <a:bodyPr wrap="square" rtlCol="0">
            <a:spAutoFit/>
          </a:bodyPr>
          <a:lstStyle/>
          <a:p>
            <a:pPr algn="ctr"/>
            <a:r>
              <a:rPr lang="en-US" dirty="0" smtClean="0">
                <a:solidFill>
                  <a:schemeClr val="bg1"/>
                </a:solidFill>
              </a:rPr>
              <a:t>Download this presentation at </a:t>
            </a:r>
            <a:r>
              <a:rPr lang="en-US" u="sng" dirty="0" err="1" smtClean="0">
                <a:solidFill>
                  <a:srgbClr val="FFFF00"/>
                </a:solidFill>
              </a:rPr>
              <a:t>www.geoffbarton.co.uk</a:t>
            </a:r>
            <a:r>
              <a:rPr lang="en-US" dirty="0" smtClean="0">
                <a:solidFill>
                  <a:srgbClr val="FFFF00"/>
                </a:solidFill>
              </a:rPr>
              <a:t> </a:t>
            </a:r>
            <a:r>
              <a:rPr lang="en-US" dirty="0" smtClean="0">
                <a:solidFill>
                  <a:schemeClr val="bg1"/>
                </a:solidFill>
              </a:rPr>
              <a:t>(143)    Twitter: </a:t>
            </a:r>
            <a:r>
              <a:rPr lang="en-US" dirty="0" smtClean="0">
                <a:solidFill>
                  <a:srgbClr val="FFFF00"/>
                </a:solidFill>
              </a:rPr>
              <a:t>@</a:t>
            </a:r>
            <a:r>
              <a:rPr lang="en-US" dirty="0" err="1" smtClean="0">
                <a:solidFill>
                  <a:srgbClr val="FFFF00"/>
                </a:solidFill>
              </a:rPr>
              <a:t>RealGeoffBarton</a:t>
            </a:r>
            <a:endParaRPr lang="en-US" dirty="0">
              <a:solidFill>
                <a:srgbClr val="FFFF00"/>
              </a:solidFill>
            </a:endParaRPr>
          </a:p>
        </p:txBody>
      </p:sp>
    </p:spTree>
    <p:extLst>
      <p:ext uri="{BB962C8B-B14F-4D97-AF65-F5344CB8AC3E}">
        <p14:creationId xmlns:p14="http://schemas.microsoft.com/office/powerpoint/2010/main" val="3563013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6 at 03.4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72"/>
            <a:ext cx="9144000" cy="6360637"/>
          </a:xfrm>
          <a:prstGeom prst="rect">
            <a:avLst/>
          </a:prstGeom>
        </p:spPr>
      </p:pic>
    </p:spTree>
    <p:extLst>
      <p:ext uri="{BB962C8B-B14F-4D97-AF65-F5344CB8AC3E}">
        <p14:creationId xmlns:p14="http://schemas.microsoft.com/office/powerpoint/2010/main" val="3052147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26 at 03.4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94548">
            <a:off x="1218120" y="1994117"/>
            <a:ext cx="7302500" cy="2413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80744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16 at 21.2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805"/>
            <a:ext cx="9144000" cy="6714195"/>
          </a:xfrm>
          <a:prstGeom prst="rect">
            <a:avLst/>
          </a:prstGeom>
        </p:spPr>
      </p:pic>
    </p:spTree>
    <p:extLst>
      <p:ext uri="{BB962C8B-B14F-4D97-AF65-F5344CB8AC3E}">
        <p14:creationId xmlns:p14="http://schemas.microsoft.com/office/powerpoint/2010/main" val="600255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dirty="0" smtClean="0"/>
              <a:t>“The </a:t>
            </a:r>
            <a:r>
              <a:rPr lang="en-US" sz="4800" dirty="0"/>
              <a:t>limits of my language mean the limits of my </a:t>
            </a:r>
            <a:r>
              <a:rPr lang="en-US" sz="4800" dirty="0" smtClean="0"/>
              <a:t>world”</a:t>
            </a:r>
          </a:p>
          <a:p>
            <a:pPr algn="ctr"/>
            <a:endParaRPr lang="en-US" sz="4800" dirty="0" smtClean="0"/>
          </a:p>
          <a:p>
            <a:pPr algn="ctr"/>
            <a:r>
              <a:rPr lang="en-US" sz="3600" dirty="0"/>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3918084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8263" y="2650567"/>
            <a:ext cx="5825737" cy="1077218"/>
          </a:xfrm>
          <a:prstGeom prst="rect">
            <a:avLst/>
          </a:prstGeom>
          <a:noFill/>
        </p:spPr>
        <p:txBody>
          <a:bodyPr wrap="square" rtlCol="0">
            <a:spAutoFit/>
          </a:bodyPr>
          <a:lstStyle/>
          <a:p>
            <a:pPr algn="ctr"/>
            <a:r>
              <a:rPr lang="en-US" sz="3200" b="1" dirty="0" smtClean="0"/>
              <a:t>‘The past is another </a:t>
            </a:r>
            <a:r>
              <a:rPr lang="en-US" sz="3200" b="1" dirty="0"/>
              <a:t>c</a:t>
            </a:r>
            <a:r>
              <a:rPr lang="en-US" sz="3200" b="1" dirty="0" smtClean="0"/>
              <a:t>ountry:</a:t>
            </a:r>
          </a:p>
          <a:p>
            <a:pPr algn="ctr"/>
            <a:r>
              <a:rPr lang="en-US" sz="3200" b="1" dirty="0"/>
              <a:t>t</a:t>
            </a:r>
            <a:r>
              <a:rPr lang="en-US" sz="3200" b="1" dirty="0" smtClean="0"/>
              <a:t>hey do things differently there’:</a:t>
            </a:r>
          </a:p>
        </p:txBody>
      </p:sp>
      <p:pic>
        <p:nvPicPr>
          <p:cNvPr id="2" name="Picture 1"/>
          <p:cNvPicPr>
            <a:picLocks noChangeAspect="1"/>
          </p:cNvPicPr>
          <p:nvPr/>
        </p:nvPicPr>
        <p:blipFill>
          <a:blip r:embed="rId2"/>
          <a:stretch>
            <a:fillRect/>
          </a:stretch>
        </p:blipFill>
        <p:spPr>
          <a:xfrm>
            <a:off x="321063" y="734557"/>
            <a:ext cx="2997200" cy="4965700"/>
          </a:xfrm>
          <a:prstGeom prst="rect">
            <a:avLst/>
          </a:prstGeom>
        </p:spPr>
      </p:pic>
    </p:spTree>
    <p:extLst>
      <p:ext uri="{BB962C8B-B14F-4D97-AF65-F5344CB8AC3E}">
        <p14:creationId xmlns:p14="http://schemas.microsoft.com/office/powerpoint/2010/main" val="3285613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449021" y="102622"/>
            <a:ext cx="6872266" cy="6321050"/>
          </a:xfrm>
          <a:prstGeom prst="cloudCallout">
            <a:avLst>
              <a:gd name="adj1" fmla="val 85545"/>
              <a:gd name="adj2" fmla="val 497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20729" y="659948"/>
            <a:ext cx="5152681" cy="5078313"/>
          </a:xfrm>
          <a:prstGeom prst="rect">
            <a:avLst/>
          </a:prstGeom>
          <a:noFill/>
        </p:spPr>
        <p:txBody>
          <a:bodyPr wrap="square" rtlCol="0">
            <a:spAutoFit/>
          </a:bodyPr>
          <a:lstStyle/>
          <a:p>
            <a:pPr algn="ctr"/>
            <a:r>
              <a:rPr lang="en-US" sz="5400" dirty="0" smtClean="0"/>
              <a:t>What is English for at your school </a:t>
            </a:r>
            <a:r>
              <a:rPr lang="en-US" sz="5400" u="sng" dirty="0" smtClean="0"/>
              <a:t>and</a:t>
            </a:r>
            <a:r>
              <a:rPr lang="en-US" sz="5400" dirty="0" smtClean="0"/>
              <a:t> how are you building the habits of reading?</a:t>
            </a:r>
            <a:endParaRPr lang="en-US" sz="5400" dirty="0"/>
          </a:p>
        </p:txBody>
      </p:sp>
    </p:spTree>
    <p:extLst>
      <p:ext uri="{BB962C8B-B14F-4D97-AF65-F5344CB8AC3E}">
        <p14:creationId xmlns:p14="http://schemas.microsoft.com/office/powerpoint/2010/main" val="3534680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584776"/>
          </a:xfrm>
          <a:prstGeom prst="rect">
            <a:avLst/>
          </a:prstGeom>
          <a:noFill/>
        </p:spPr>
        <p:txBody>
          <a:bodyPr wrap="square" rtlCol="0">
            <a:spAutoFit/>
          </a:bodyPr>
          <a:lstStyle/>
          <a:p>
            <a:r>
              <a:rPr lang="en-US" sz="3200" dirty="0" smtClean="0"/>
              <a:t>What is English at your school for?</a:t>
            </a:r>
            <a:endParaRPr lang="en-US" sz="3200" dirty="0"/>
          </a:p>
        </p:txBody>
      </p:sp>
      <p:sp>
        <p:nvSpPr>
          <p:cNvPr id="3" name="TextBox 2"/>
          <p:cNvSpPr txBox="1"/>
          <p:nvPr/>
        </p:nvSpPr>
        <p:spPr>
          <a:xfrm>
            <a:off x="537244" y="1300400"/>
            <a:ext cx="8137884" cy="4524315"/>
          </a:xfrm>
          <a:prstGeom prst="rect">
            <a:avLst/>
          </a:prstGeom>
          <a:noFill/>
        </p:spPr>
        <p:txBody>
          <a:bodyPr wrap="square" rtlCol="0">
            <a:spAutoFit/>
          </a:bodyPr>
          <a:lstStyle/>
          <a:p>
            <a:pPr marL="514350" indent="-514350">
              <a:buFont typeface="+mj-lt"/>
              <a:buAutoNum type="arabicPeriod"/>
            </a:pPr>
            <a:r>
              <a:rPr lang="en-US" sz="3200" dirty="0" smtClean="0"/>
              <a:t>What does English </a:t>
            </a:r>
            <a:r>
              <a:rPr lang="en-US" sz="3200" b="1" dirty="0" smtClean="0"/>
              <a:t>distinctively</a:t>
            </a:r>
            <a:r>
              <a:rPr lang="en-US" sz="3200" dirty="0" smtClean="0"/>
              <a:t> add to the experience of your students?</a:t>
            </a:r>
          </a:p>
          <a:p>
            <a:pPr marL="514350" indent="-514350">
              <a:buFont typeface="+mj-lt"/>
              <a:buAutoNum type="arabicPeriod"/>
            </a:pPr>
            <a:r>
              <a:rPr lang="en-US" sz="3200" dirty="0" smtClean="0"/>
              <a:t>What are the </a:t>
            </a:r>
            <a:r>
              <a:rPr lang="en-US" sz="3200" b="1" dirty="0" smtClean="0"/>
              <a:t>non-negotiable </a:t>
            </a:r>
            <a:r>
              <a:rPr lang="en-US" sz="3200" dirty="0" smtClean="0"/>
              <a:t>activities and texts in your English curriculum?</a:t>
            </a:r>
          </a:p>
          <a:p>
            <a:pPr marL="514350" indent="-514350">
              <a:buFont typeface="+mj-lt"/>
              <a:buAutoNum type="arabicPeriod"/>
            </a:pPr>
            <a:r>
              <a:rPr lang="en-US" sz="3200" dirty="0" smtClean="0"/>
              <a:t>How does it </a:t>
            </a:r>
            <a:r>
              <a:rPr lang="en-US" sz="3200" dirty="0" err="1" smtClean="0"/>
              <a:t>instil</a:t>
            </a:r>
            <a:r>
              <a:rPr lang="en-US" sz="3200" dirty="0" smtClean="0"/>
              <a:t> essential </a:t>
            </a:r>
            <a:r>
              <a:rPr lang="en-US" sz="3200" b="1" dirty="0" smtClean="0"/>
              <a:t>knowledge</a:t>
            </a:r>
            <a:r>
              <a:rPr lang="en-US" sz="3200" dirty="0" smtClean="0"/>
              <a:t>?</a:t>
            </a:r>
          </a:p>
          <a:p>
            <a:pPr marL="514350" indent="-514350">
              <a:buFont typeface="+mj-lt"/>
              <a:buAutoNum type="arabicPeriod"/>
            </a:pPr>
            <a:r>
              <a:rPr lang="en-US" sz="3200" dirty="0" smtClean="0"/>
              <a:t>Does it combine </a:t>
            </a:r>
            <a:r>
              <a:rPr lang="en-US" sz="3200" b="1" dirty="0" smtClean="0"/>
              <a:t>depth with breadth</a:t>
            </a:r>
            <a:r>
              <a:rPr lang="en-US" sz="3200" dirty="0" smtClean="0"/>
              <a:t>?</a:t>
            </a:r>
          </a:p>
          <a:p>
            <a:pPr marL="514350" indent="-514350">
              <a:buFont typeface="+mj-lt"/>
              <a:buAutoNum type="arabicPeriod"/>
            </a:pPr>
            <a:r>
              <a:rPr lang="en-US" sz="3200" dirty="0" smtClean="0"/>
              <a:t>Does it </a:t>
            </a:r>
            <a:r>
              <a:rPr lang="en-US" sz="3200" b="1" dirty="0" smtClean="0"/>
              <a:t>challenge</a:t>
            </a:r>
            <a:r>
              <a:rPr lang="en-US" sz="3200" dirty="0" smtClean="0"/>
              <a:t> students linguistically and conceptually more than they might expect </a:t>
            </a:r>
            <a:r>
              <a:rPr lang="en-US" sz="3200" dirty="0"/>
              <a:t>– especially the ‘word poor</a:t>
            </a:r>
            <a:r>
              <a:rPr lang="en-US" sz="3200" dirty="0" smtClean="0"/>
              <a:t>’?</a:t>
            </a:r>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237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3" grpId="0" build="p" bldLvl="4"/>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584776"/>
          </a:xfrm>
          <a:prstGeom prst="rect">
            <a:avLst/>
          </a:prstGeom>
          <a:noFill/>
        </p:spPr>
        <p:txBody>
          <a:bodyPr wrap="square" rtlCol="0">
            <a:spAutoFit/>
          </a:bodyPr>
          <a:lstStyle/>
          <a:p>
            <a:r>
              <a:rPr lang="en-US" sz="3200" dirty="0" smtClean="0"/>
              <a:t>How are we building reading habits?</a:t>
            </a:r>
            <a:endParaRPr lang="en-US" sz="3200" dirty="0"/>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70644" y="1348800"/>
            <a:ext cx="8822712" cy="4524315"/>
          </a:xfrm>
          <a:prstGeom prst="rect">
            <a:avLst/>
          </a:prstGeom>
          <a:noFill/>
        </p:spPr>
        <p:txBody>
          <a:bodyPr wrap="square" rtlCol="0">
            <a:spAutoFit/>
          </a:bodyPr>
          <a:lstStyle/>
          <a:p>
            <a:pPr marL="514350" indent="-514350">
              <a:buFont typeface="+mj-lt"/>
              <a:buAutoNum type="arabicPeriod"/>
            </a:pPr>
            <a:r>
              <a:rPr lang="en-US" sz="3200" dirty="0" smtClean="0"/>
              <a:t>At the heart of English: a </a:t>
            </a:r>
            <a:r>
              <a:rPr lang="en-US" sz="3200" b="1" dirty="0" smtClean="0"/>
              <a:t>reading curriculum </a:t>
            </a:r>
            <a:r>
              <a:rPr lang="en-US" sz="3200" dirty="0" smtClean="0"/>
              <a:t>within a </a:t>
            </a:r>
            <a:r>
              <a:rPr lang="en-US" sz="3200" b="1" dirty="0" smtClean="0"/>
              <a:t>reading culture</a:t>
            </a:r>
          </a:p>
          <a:p>
            <a:pPr marL="514350" indent="-514350">
              <a:buFont typeface="+mj-lt"/>
              <a:buAutoNum type="arabicPeriod"/>
            </a:pPr>
            <a:r>
              <a:rPr lang="en-US" sz="3200" b="1" dirty="0" smtClean="0"/>
              <a:t>Inquisitive readers are </a:t>
            </a:r>
            <a:r>
              <a:rPr lang="en-US" sz="3200" dirty="0" smtClean="0"/>
              <a:t>taught by inquisitive readers, high culture rubbing shoulders with low</a:t>
            </a:r>
          </a:p>
          <a:p>
            <a:pPr marL="514350" indent="-514350">
              <a:buFont typeface="+mj-lt"/>
              <a:buAutoNum type="arabicPeriod"/>
            </a:pPr>
            <a:r>
              <a:rPr lang="en-US" sz="3200" dirty="0" smtClean="0"/>
              <a:t>We teach </a:t>
            </a:r>
            <a:r>
              <a:rPr lang="en-US" sz="3200" b="1" dirty="0" smtClean="0"/>
              <a:t>how reading works</a:t>
            </a:r>
            <a:r>
              <a:rPr lang="en-US" sz="3200" dirty="0" smtClean="0"/>
              <a:t>: skimming, scanning, analysis, register, conventions of texts, point-of-view, unreliable narrators, endings, speech verbs, drop paragraphs …</a:t>
            </a:r>
          </a:p>
          <a:p>
            <a:pPr marL="514350" indent="-514350">
              <a:buFont typeface="+mj-lt"/>
              <a:buAutoNum type="arabicPeriod"/>
            </a:pPr>
            <a:r>
              <a:rPr lang="en-US" sz="3200" dirty="0" smtClean="0"/>
              <a:t>Build </a:t>
            </a:r>
            <a:r>
              <a:rPr lang="en-US" sz="3200" b="1" dirty="0" smtClean="0"/>
              <a:t>knowledge</a:t>
            </a:r>
          </a:p>
        </p:txBody>
      </p:sp>
    </p:spTree>
    <p:extLst>
      <p:ext uri="{BB962C8B-B14F-4D97-AF65-F5344CB8AC3E}">
        <p14:creationId xmlns:p14="http://schemas.microsoft.com/office/powerpoint/2010/main" val="150466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6" grpId="0" build="p" bldLvl="4"/>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709445">
            <a:off x="666599" y="1790194"/>
            <a:ext cx="3095105" cy="3095105"/>
          </a:xfrm>
          <a:prstGeom prst="rect">
            <a:avLst/>
          </a:prstGeom>
        </p:spPr>
      </p:pic>
      <p:sp>
        <p:nvSpPr>
          <p:cNvPr id="3" name="TextBox 2"/>
          <p:cNvSpPr txBox="1">
            <a:spLocks noChangeArrowheads="1"/>
          </p:cNvSpPr>
          <p:nvPr/>
        </p:nvSpPr>
        <p:spPr bwMode="auto">
          <a:xfrm>
            <a:off x="3864951" y="974081"/>
            <a:ext cx="4709536" cy="5016757"/>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3200" dirty="0" smtClean="0">
                <a:solidFill>
                  <a:srgbClr val="000000"/>
                </a:solidFill>
              </a:rPr>
              <a:t> </a:t>
            </a:r>
            <a:endParaRPr lang="en-US" sz="3200" dirty="0">
              <a:solidFill>
                <a:srgbClr val="000000"/>
              </a:solidFill>
              <a:latin typeface="Calibri" charset="0"/>
            </a:endParaRPr>
          </a:p>
        </p:txBody>
      </p:sp>
    </p:spTree>
    <p:extLst>
      <p:ext uri="{BB962C8B-B14F-4D97-AF65-F5344CB8AC3E}">
        <p14:creationId xmlns:p14="http://schemas.microsoft.com/office/powerpoint/2010/main" val="3937114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6 at 04.23.54.png"/>
          <p:cNvPicPr>
            <a:picLocks noChangeAspect="1"/>
          </p:cNvPicPr>
          <p:nvPr/>
        </p:nvPicPr>
        <p:blipFill rotWithShape="1">
          <a:blip r:embed="rId2">
            <a:extLst>
              <a:ext uri="{28A0092B-C50C-407E-A947-70E740481C1C}">
                <a14:useLocalDpi xmlns:a14="http://schemas.microsoft.com/office/drawing/2010/main" val="0"/>
              </a:ext>
            </a:extLst>
          </a:blip>
          <a:srcRect t="1602"/>
          <a:stretch/>
        </p:blipFill>
        <p:spPr>
          <a:xfrm>
            <a:off x="4211237" y="427612"/>
            <a:ext cx="5054600" cy="5998339"/>
          </a:xfrm>
          <a:prstGeom prst="rect">
            <a:avLst/>
          </a:prstGeom>
        </p:spPr>
      </p:pic>
      <p:sp>
        <p:nvSpPr>
          <p:cNvPr id="2" name="TextBox 1"/>
          <p:cNvSpPr txBox="1"/>
          <p:nvPr/>
        </p:nvSpPr>
        <p:spPr>
          <a:xfrm>
            <a:off x="0" y="2167499"/>
            <a:ext cx="4976150" cy="1754327"/>
          </a:xfrm>
          <a:prstGeom prst="rect">
            <a:avLst/>
          </a:prstGeom>
          <a:noFill/>
        </p:spPr>
        <p:txBody>
          <a:bodyPr wrap="square" rtlCol="0">
            <a:spAutoFit/>
          </a:bodyPr>
          <a:lstStyle/>
          <a:p>
            <a:pPr algn="ctr"/>
            <a:r>
              <a:rPr lang="en-US" sz="5400" dirty="0" smtClean="0"/>
              <a:t>‘The Preachers of Culture’</a:t>
            </a:r>
            <a:endParaRPr lang="en-US" sz="5400" dirty="0"/>
          </a:p>
        </p:txBody>
      </p:sp>
    </p:spTree>
    <p:extLst>
      <p:ext uri="{BB962C8B-B14F-4D97-AF65-F5344CB8AC3E}">
        <p14:creationId xmlns:p14="http://schemas.microsoft.com/office/powerpoint/2010/main" val="27712492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2"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3034581" y="372229"/>
            <a:ext cx="3805715" cy="5836253"/>
          </a:xfrm>
          <a:prstGeom prst="rect">
            <a:avLst/>
          </a:prstGeom>
          <a:effectLst/>
        </p:spPr>
      </p:pic>
    </p:spTree>
    <p:extLst>
      <p:ext uri="{BB962C8B-B14F-4D97-AF65-F5344CB8AC3E}">
        <p14:creationId xmlns:p14="http://schemas.microsoft.com/office/powerpoint/2010/main" val="797710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11" y="2139822"/>
            <a:ext cx="8636000" cy="1754327"/>
          </a:xfrm>
          <a:prstGeom prst="rect">
            <a:avLst/>
          </a:prstGeom>
          <a:noFill/>
        </p:spPr>
        <p:txBody>
          <a:bodyPr wrap="square" rtlCol="0">
            <a:spAutoFit/>
          </a:bodyPr>
          <a:lstStyle/>
          <a:p>
            <a:pPr algn="ctr"/>
            <a:r>
              <a:rPr lang="en-GB" sz="5400" i="1" dirty="0" smtClean="0"/>
              <a:t>Reading:</a:t>
            </a:r>
          </a:p>
          <a:p>
            <a:pPr algn="ctr"/>
            <a:r>
              <a:rPr lang="en-GB" sz="5400" i="1" dirty="0" smtClean="0"/>
              <a:t>Culture &amp; Pedagogy</a:t>
            </a:r>
            <a:endParaRPr lang="en-US" sz="4400" dirty="0"/>
          </a:p>
        </p:txBody>
      </p:sp>
    </p:spTree>
    <p:extLst>
      <p:ext uri="{BB962C8B-B14F-4D97-AF65-F5344CB8AC3E}">
        <p14:creationId xmlns:p14="http://schemas.microsoft.com/office/powerpoint/2010/main" val="546647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584776"/>
          </a:xfrm>
          <a:prstGeom prst="rect">
            <a:avLst/>
          </a:prstGeom>
          <a:noFill/>
        </p:spPr>
        <p:txBody>
          <a:bodyPr wrap="square" rtlCol="0">
            <a:spAutoFit/>
          </a:bodyPr>
          <a:lstStyle/>
          <a:p>
            <a:r>
              <a:rPr lang="en-US" sz="3200" dirty="0" smtClean="0"/>
              <a:t>A Reading Culture</a:t>
            </a:r>
            <a:endParaRPr lang="en-US" sz="3200" dirty="0"/>
          </a:p>
        </p:txBody>
      </p:sp>
      <p:sp>
        <p:nvSpPr>
          <p:cNvPr id="3" name="TextBox 2"/>
          <p:cNvSpPr txBox="1"/>
          <p:nvPr/>
        </p:nvSpPr>
        <p:spPr>
          <a:xfrm>
            <a:off x="537244" y="1300400"/>
            <a:ext cx="8137884" cy="6001642"/>
          </a:xfrm>
          <a:prstGeom prst="rect">
            <a:avLst/>
          </a:prstGeom>
          <a:noFill/>
        </p:spPr>
        <p:txBody>
          <a:bodyPr wrap="square" rtlCol="0">
            <a:spAutoFit/>
          </a:bodyPr>
          <a:lstStyle/>
          <a:p>
            <a:pPr marL="457200" indent="-457200">
              <a:buFont typeface="Arial"/>
              <a:buChar char="•"/>
            </a:pPr>
            <a:r>
              <a:rPr lang="en-US" sz="3200" dirty="0" smtClean="0"/>
              <a:t>Demystify</a:t>
            </a:r>
            <a:r>
              <a:rPr lang="en-US" sz="3200" dirty="0"/>
              <a:t> </a:t>
            </a:r>
            <a:r>
              <a:rPr lang="en-US" sz="3200" dirty="0" smtClean="0"/>
              <a:t>and </a:t>
            </a:r>
            <a:r>
              <a:rPr lang="en-US" sz="3200" dirty="0" err="1" smtClean="0"/>
              <a:t>personalise</a:t>
            </a:r>
            <a:r>
              <a:rPr lang="en-US" sz="3200" dirty="0" smtClean="0"/>
              <a:t> reading</a:t>
            </a:r>
          </a:p>
          <a:p>
            <a:pPr marL="457200" indent="-457200">
              <a:buFont typeface="Arial"/>
              <a:buChar char="•"/>
            </a:pPr>
            <a:r>
              <a:rPr lang="en-US" sz="3200" dirty="0"/>
              <a:t>Whole texts, real books, extracts and displays</a:t>
            </a:r>
          </a:p>
          <a:p>
            <a:pPr marL="457200" indent="-457200">
              <a:buFont typeface="Arial"/>
              <a:buChar char="•"/>
            </a:pPr>
            <a:r>
              <a:rPr lang="en-US" sz="3200" dirty="0" smtClean="0"/>
              <a:t>Celebrate </a:t>
            </a:r>
            <a:r>
              <a:rPr lang="en-US" sz="3200" dirty="0" err="1" smtClean="0"/>
              <a:t>intertextuality</a:t>
            </a:r>
            <a:r>
              <a:rPr lang="en-US" sz="3200" dirty="0" smtClean="0"/>
              <a:t>, low/high culture, imaginative/non-fiction, conventions</a:t>
            </a:r>
          </a:p>
          <a:p>
            <a:pPr marL="457200" indent="-457200">
              <a:buFont typeface="Arial"/>
              <a:buChar char="•"/>
            </a:pPr>
            <a:r>
              <a:rPr lang="en-US" sz="3200" dirty="0" smtClean="0"/>
              <a:t>Relish difficultness; introduce it early; model our response</a:t>
            </a:r>
          </a:p>
          <a:p>
            <a:pPr marL="457200" indent="-457200">
              <a:buFont typeface="Arial"/>
              <a:buChar char="•"/>
            </a:pPr>
            <a:r>
              <a:rPr lang="en-US" sz="3200" dirty="0" smtClean="0"/>
              <a:t>Read stuff aloud, including classics</a:t>
            </a:r>
          </a:p>
          <a:p>
            <a:pPr marL="457200" indent="-457200">
              <a:buFont typeface="Arial"/>
              <a:buChar char="•"/>
            </a:pPr>
            <a:r>
              <a:rPr lang="en-US" sz="3200" dirty="0" smtClean="0"/>
              <a:t>Demystify the past – including language choices</a:t>
            </a:r>
          </a:p>
          <a:p>
            <a:pPr marL="457200" indent="-457200">
              <a:buFont typeface="Arial"/>
              <a:buChar char="•"/>
            </a:pPr>
            <a:r>
              <a:rPr lang="en-US" sz="3200" dirty="0" smtClean="0"/>
              <a:t>Teach knowledge</a:t>
            </a:r>
          </a:p>
          <a:p>
            <a:pPr marL="457200" indent="-457200">
              <a:buFont typeface="Arial"/>
              <a:buChar char="•"/>
            </a:pPr>
            <a:endParaRPr lang="en-US" sz="3200" dirty="0" smtClean="0"/>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4774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3" grpId="0" build="p" bldLvl="4"/>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736989"/>
            <a:ext cx="8636000" cy="923330"/>
          </a:xfrm>
          <a:prstGeom prst="rect">
            <a:avLst/>
          </a:prstGeom>
          <a:noFill/>
        </p:spPr>
        <p:txBody>
          <a:bodyPr wrap="square" rtlCol="0">
            <a:spAutoFit/>
          </a:bodyPr>
          <a:lstStyle/>
          <a:p>
            <a:pPr algn="ctr"/>
            <a:r>
              <a:rPr lang="en-GB" sz="5400" dirty="0" smtClean="0"/>
              <a:t>Let’s teach stuff</a:t>
            </a:r>
            <a:endParaRPr lang="en-US" sz="4400" dirty="0"/>
          </a:p>
        </p:txBody>
      </p:sp>
    </p:spTree>
    <p:extLst>
      <p:ext uri="{BB962C8B-B14F-4D97-AF65-F5344CB8AC3E}">
        <p14:creationId xmlns:p14="http://schemas.microsoft.com/office/powerpoint/2010/main" val="1509286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06500" y="0"/>
            <a:ext cx="6710516" cy="6858000"/>
          </a:xfrm>
          <a:prstGeom prst="rect">
            <a:avLst/>
          </a:prstGeom>
        </p:spPr>
      </p:pic>
    </p:spTree>
    <p:extLst>
      <p:ext uri="{BB962C8B-B14F-4D97-AF65-F5344CB8AC3E}">
        <p14:creationId xmlns:p14="http://schemas.microsoft.com/office/powerpoint/2010/main" val="18441776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300" y="13655"/>
            <a:ext cx="7391157" cy="6858000"/>
          </a:xfrm>
          <a:prstGeom prst="rect">
            <a:avLst/>
          </a:prstGeom>
        </p:spPr>
      </p:pic>
    </p:spTree>
    <p:extLst>
      <p:ext uri="{BB962C8B-B14F-4D97-AF65-F5344CB8AC3E}">
        <p14:creationId xmlns:p14="http://schemas.microsoft.com/office/powerpoint/2010/main" val="1657397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69340"/>
            <a:ext cx="8824891" cy="5377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931333" y="1183195"/>
            <a:ext cx="4008967" cy="5142816"/>
          </a:xfrm>
          <a:prstGeom prst="rect">
            <a:avLst/>
          </a:prstGeom>
        </p:spPr>
      </p:pic>
      <p:sp>
        <p:nvSpPr>
          <p:cNvPr id="5" name="TextBox 4"/>
          <p:cNvSpPr txBox="1"/>
          <p:nvPr/>
        </p:nvSpPr>
        <p:spPr>
          <a:xfrm>
            <a:off x="5600429" y="5385430"/>
            <a:ext cx="2655874" cy="369332"/>
          </a:xfrm>
          <a:prstGeom prst="rect">
            <a:avLst/>
          </a:prstGeom>
          <a:noFill/>
        </p:spPr>
        <p:txBody>
          <a:bodyPr wrap="square" rtlCol="0">
            <a:spAutoFit/>
          </a:bodyPr>
          <a:lstStyle/>
          <a:p>
            <a:r>
              <a:rPr lang="en-US" dirty="0"/>
              <a:t>Serenade in B Flat</a:t>
            </a:r>
          </a:p>
        </p:txBody>
      </p:sp>
    </p:spTree>
    <p:extLst>
      <p:ext uri="{BB962C8B-B14F-4D97-AF65-F5344CB8AC3E}">
        <p14:creationId xmlns:p14="http://schemas.microsoft.com/office/powerpoint/2010/main" val="2867081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69340"/>
            <a:ext cx="8824891" cy="5377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62844" y="816832"/>
            <a:ext cx="8824891" cy="5377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65129" y="350345"/>
            <a:ext cx="8824891" cy="537755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3-16 at 22.08.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166" y="1470378"/>
            <a:ext cx="5604566" cy="3979394"/>
          </a:xfrm>
          <a:prstGeom prst="rect">
            <a:avLst/>
          </a:prstGeom>
        </p:spPr>
      </p:pic>
    </p:spTree>
    <p:extLst>
      <p:ext uri="{BB962C8B-B14F-4D97-AF65-F5344CB8AC3E}">
        <p14:creationId xmlns:p14="http://schemas.microsoft.com/office/powerpoint/2010/main" val="39476209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736989"/>
            <a:ext cx="8636000" cy="923330"/>
          </a:xfrm>
          <a:prstGeom prst="rect">
            <a:avLst/>
          </a:prstGeom>
          <a:noFill/>
        </p:spPr>
        <p:txBody>
          <a:bodyPr wrap="square" rtlCol="0">
            <a:spAutoFit/>
          </a:bodyPr>
          <a:lstStyle/>
          <a:p>
            <a:pPr algn="ctr"/>
            <a:r>
              <a:rPr lang="en-GB" sz="5400" dirty="0" smtClean="0"/>
              <a:t>Literary </a:t>
            </a:r>
            <a:r>
              <a:rPr lang="en-GB" sz="5400" dirty="0" err="1" smtClean="0"/>
              <a:t>birthright</a:t>
            </a:r>
            <a:endParaRPr lang="en-US" sz="4400" dirty="0"/>
          </a:p>
        </p:txBody>
      </p:sp>
    </p:spTree>
    <p:extLst>
      <p:ext uri="{BB962C8B-B14F-4D97-AF65-F5344CB8AC3E}">
        <p14:creationId xmlns:p14="http://schemas.microsoft.com/office/powerpoint/2010/main" val="1462128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17 at 07.52.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62" y="0"/>
            <a:ext cx="8205107" cy="6858000"/>
          </a:xfrm>
          <a:prstGeom prst="rect">
            <a:avLst/>
          </a:prstGeom>
        </p:spPr>
      </p:pic>
    </p:spTree>
    <p:extLst>
      <p:ext uri="{BB962C8B-B14F-4D97-AF65-F5344CB8AC3E}">
        <p14:creationId xmlns:p14="http://schemas.microsoft.com/office/powerpoint/2010/main" val="1847445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7.5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5725"/>
            <a:ext cx="9404897" cy="2482276"/>
          </a:xfrm>
          <a:prstGeom prst="rect">
            <a:avLst/>
          </a:prstGeom>
        </p:spPr>
      </p:pic>
      <p:sp>
        <p:nvSpPr>
          <p:cNvPr id="4" name="Rectangle 3"/>
          <p:cNvSpPr/>
          <p:nvPr/>
        </p:nvSpPr>
        <p:spPr>
          <a:xfrm>
            <a:off x="6087484" y="3416226"/>
            <a:ext cx="3056516" cy="4817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469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11" y="2455494"/>
            <a:ext cx="8636000" cy="923330"/>
          </a:xfrm>
          <a:prstGeom prst="rect">
            <a:avLst/>
          </a:prstGeom>
          <a:noFill/>
        </p:spPr>
        <p:txBody>
          <a:bodyPr wrap="square" rtlCol="0">
            <a:spAutoFit/>
          </a:bodyPr>
          <a:lstStyle/>
          <a:p>
            <a:pPr algn="ctr"/>
            <a:r>
              <a:rPr lang="en-GB" sz="5400" dirty="0" smtClean="0"/>
              <a:t>Context</a:t>
            </a:r>
            <a:endParaRPr lang="en-US" sz="4400" dirty="0"/>
          </a:p>
        </p:txBody>
      </p:sp>
    </p:spTree>
    <p:extLst>
      <p:ext uri="{BB962C8B-B14F-4D97-AF65-F5344CB8AC3E}">
        <p14:creationId xmlns:p14="http://schemas.microsoft.com/office/powerpoint/2010/main" val="1491234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31511052160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15" y="0"/>
            <a:ext cx="6782437" cy="6858000"/>
          </a:xfrm>
          <a:prstGeom prst="rect">
            <a:avLst/>
          </a:prstGeom>
        </p:spPr>
      </p:pic>
    </p:spTree>
    <p:extLst>
      <p:ext uri="{BB962C8B-B14F-4D97-AF65-F5344CB8AC3E}">
        <p14:creationId xmlns:p14="http://schemas.microsoft.com/office/powerpoint/2010/main" val="18730015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31511052160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560" y="0"/>
            <a:ext cx="6588273" cy="6858000"/>
          </a:xfrm>
          <a:prstGeom prst="rect">
            <a:avLst/>
          </a:prstGeom>
        </p:spPr>
      </p:pic>
    </p:spTree>
    <p:extLst>
      <p:ext uri="{BB962C8B-B14F-4D97-AF65-F5344CB8AC3E}">
        <p14:creationId xmlns:p14="http://schemas.microsoft.com/office/powerpoint/2010/main" val="1722152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1785526"/>
            <a:ext cx="8636000" cy="2585323"/>
          </a:xfrm>
          <a:prstGeom prst="rect">
            <a:avLst/>
          </a:prstGeom>
          <a:noFill/>
        </p:spPr>
        <p:txBody>
          <a:bodyPr wrap="square" rtlCol="0">
            <a:spAutoFit/>
          </a:bodyPr>
          <a:lstStyle/>
          <a:p>
            <a:pPr algn="ctr"/>
            <a:r>
              <a:rPr lang="en-GB" sz="5400" dirty="0" smtClean="0"/>
              <a:t>Conventions:</a:t>
            </a:r>
          </a:p>
          <a:p>
            <a:pPr algn="ctr"/>
            <a:r>
              <a:rPr lang="en-GB" sz="5400" dirty="0" smtClean="0"/>
              <a:t>How would you begin a biography of a famous writer?</a:t>
            </a:r>
            <a:endParaRPr lang="en-US" sz="4400" dirty="0"/>
          </a:p>
        </p:txBody>
      </p:sp>
    </p:spTree>
    <p:extLst>
      <p:ext uri="{BB962C8B-B14F-4D97-AF65-F5344CB8AC3E}">
        <p14:creationId xmlns:p14="http://schemas.microsoft.com/office/powerpoint/2010/main" val="941338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7200" y="381000"/>
            <a:ext cx="81788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A: </a:t>
            </a:r>
          </a:p>
          <a:p>
            <a:r>
              <a:rPr lang="en-GB" sz="2000" b="1" dirty="0" smtClean="0">
                <a:cs typeface="Times" charset="0"/>
              </a:rPr>
              <a:t>The </a:t>
            </a:r>
            <a:r>
              <a:rPr lang="en-GB" sz="2000" b="1" dirty="0">
                <a:cs typeface="Times" charset="0"/>
              </a:rPr>
              <a:t>Life of Charles Dickens</a:t>
            </a:r>
          </a:p>
          <a:p>
            <a:r>
              <a:rPr lang="en-GB" sz="2000" b="1" dirty="0">
                <a:cs typeface="Times" charset="0"/>
              </a:rPr>
              <a:t>Chapter 1</a:t>
            </a:r>
          </a:p>
          <a:p>
            <a:endParaRPr lang="en-GB" sz="2000" b="1" dirty="0">
              <a:cs typeface="Times" charset="0"/>
            </a:endParaRPr>
          </a:p>
          <a:p>
            <a:r>
              <a:rPr lang="en-GB" sz="2000" dirty="0">
                <a:cs typeface="Times" charset="0"/>
              </a:rPr>
              <a:t>CHARLES DICKENS, the most popular novelist of the century, and one of the greatest </a:t>
            </a:r>
            <a:r>
              <a:rPr lang="en-GB" sz="2000" dirty="0" err="1">
                <a:cs typeface="Times" charset="0"/>
              </a:rPr>
              <a:t>humorists</a:t>
            </a:r>
            <a:r>
              <a:rPr lang="en-GB" sz="2000" dirty="0">
                <a:cs typeface="Times" charset="0"/>
              </a:rPr>
              <a:t> that England has produced, was born at </a:t>
            </a:r>
            <a:r>
              <a:rPr lang="en-GB" sz="2000" dirty="0" err="1">
                <a:cs typeface="Times" charset="0"/>
              </a:rPr>
              <a:t>Lanport</a:t>
            </a:r>
            <a:r>
              <a:rPr lang="en-GB" sz="2000" dirty="0">
                <a:cs typeface="Times" charset="0"/>
              </a:rPr>
              <a:t>, in </a:t>
            </a:r>
            <a:r>
              <a:rPr lang="en-GB" sz="2000" dirty="0" err="1">
                <a:cs typeface="Times" charset="0"/>
              </a:rPr>
              <a:t>Portsea</a:t>
            </a:r>
            <a:r>
              <a:rPr lang="en-GB" sz="2000" dirty="0">
                <a:cs typeface="Times" charset="0"/>
              </a:rPr>
              <a:t>, on Friday, the seventh of February, 1812.</a:t>
            </a:r>
          </a:p>
          <a:p>
            <a:endParaRPr lang="en-GB" sz="2000" dirty="0">
              <a:cs typeface="Times" charset="0"/>
            </a:endParaRPr>
          </a:p>
          <a:p>
            <a:r>
              <a:rPr lang="en-GB" sz="2000" dirty="0">
                <a:cs typeface="Times" charset="0"/>
              </a:rPr>
              <a:t>His father, John Dickens, a clerk in the navy pay-office, was at this time stationed in the Portsmouth Dockyard.  He had made acquaintance with the lady, Elizabeth Barrow, who became afterwards his wife, through her elder brother, Thomas Barrow, also engaged on the establishment at Somerset House, and she bore him in all a family of eight children, of whom two died in infancy.  The eldest, Fanny (born 1810), was followed by Charles (entered in the baptismal register of </a:t>
            </a:r>
            <a:r>
              <a:rPr lang="en-GB" sz="2000" dirty="0" err="1">
                <a:cs typeface="Times" charset="0"/>
              </a:rPr>
              <a:t>Portsea</a:t>
            </a:r>
            <a:r>
              <a:rPr lang="en-GB" sz="2000" dirty="0">
                <a:cs typeface="Times" charset="0"/>
              </a:rPr>
              <a:t> as Charles John </a:t>
            </a:r>
            <a:r>
              <a:rPr lang="en-GB" sz="2000" dirty="0" err="1">
                <a:cs typeface="Times" charset="0"/>
              </a:rPr>
              <a:t>Huffham</a:t>
            </a:r>
            <a:r>
              <a:rPr lang="en-GB" sz="2000" dirty="0">
                <a:cs typeface="Times" charset="0"/>
              </a:rPr>
              <a:t>, though on the very rare occasions when he subscribed that name he wrote </a:t>
            </a:r>
            <a:r>
              <a:rPr lang="en-GB" sz="2000" dirty="0" err="1">
                <a:cs typeface="Times" charset="0"/>
              </a:rPr>
              <a:t>Huffam</a:t>
            </a:r>
            <a:r>
              <a:rPr lang="en-GB" sz="2000" dirty="0">
                <a:cs typeface="Times" charset="0"/>
              </a:rPr>
              <a:t>); by another son, named Alfred, who died in childhood; by Letitia (born 1816); by another daughter, Harriet, who died also in childhood; by Frederick (born 1820); by Alfred </a:t>
            </a:r>
            <a:r>
              <a:rPr lang="en-GB" sz="2000" dirty="0" err="1">
                <a:cs typeface="Times" charset="0"/>
              </a:rPr>
              <a:t>Lamert</a:t>
            </a:r>
            <a:r>
              <a:rPr lang="en-GB" sz="2000" dirty="0">
                <a:cs typeface="Times" charset="0"/>
              </a:rPr>
              <a:t> (born 1822); and by Augustus (born 1827).</a:t>
            </a:r>
          </a:p>
          <a:p>
            <a:endParaRPr lang="en-GB" sz="2000" dirty="0" smtClean="0">
              <a:cs typeface="Times" charset="0"/>
            </a:endParaRPr>
          </a:p>
          <a:p>
            <a:pPr algn="r"/>
            <a:r>
              <a:rPr lang="en-GB" sz="2000" dirty="0" smtClean="0">
                <a:cs typeface="Times" charset="0"/>
              </a:rPr>
              <a:t>John Forster</a:t>
            </a:r>
            <a:endParaRPr lang="en-GB" sz="2000" dirty="0">
              <a:cs typeface="Times" charset="0"/>
            </a:endParaRPr>
          </a:p>
          <a:p>
            <a:pPr>
              <a:spcBef>
                <a:spcPct val="50000"/>
              </a:spcBef>
            </a:pPr>
            <a:endParaRPr lang="en-GB" sz="2000" dirty="0">
              <a:ea typeface="Times" charset="0"/>
              <a:cs typeface="Times" charset="0"/>
            </a:endParaRPr>
          </a:p>
        </p:txBody>
      </p:sp>
    </p:spTree>
    <p:extLst>
      <p:ext uri="{BB962C8B-B14F-4D97-AF65-F5344CB8AC3E}">
        <p14:creationId xmlns:p14="http://schemas.microsoft.com/office/powerpoint/2010/main" val="3511603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75780" y="383967"/>
            <a:ext cx="8613729"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B:</a:t>
            </a:r>
          </a:p>
          <a:p>
            <a:r>
              <a:rPr lang="en-GB" sz="2000" b="1" dirty="0" smtClean="0">
                <a:cs typeface="Times" charset="0"/>
              </a:rPr>
              <a:t>DICKENS by Peter </a:t>
            </a:r>
            <a:r>
              <a:rPr lang="en-GB" sz="2000" b="1" dirty="0" err="1" smtClean="0">
                <a:cs typeface="Times" charset="0"/>
              </a:rPr>
              <a:t>Ackroyd</a:t>
            </a:r>
            <a:endParaRPr lang="en-GB" sz="2000" b="1" dirty="0">
              <a:cs typeface="Times" charset="0"/>
            </a:endParaRPr>
          </a:p>
          <a:p>
            <a:endParaRPr lang="en-GB" sz="2000" dirty="0">
              <a:cs typeface="Times" charset="0"/>
            </a:endParaRPr>
          </a:p>
          <a:p>
            <a:r>
              <a:rPr lang="en-GB" sz="2000" dirty="0">
                <a:cs typeface="Times" charset="0"/>
              </a:rPr>
              <a:t>CHARLES DICKENS was dead.  He lay on a narrow green sofa – but there was room enough for him, so spare had he become – in the dining room of Gad’s Hill Place.  He had died in the house which he had first seen as a small boy and which his father had pointed out to him as a suitable object of his ambitions; so great was his father’s hold upon his life that, forty years later, he had bought it.  Now he had gone.  It was customary to close the blinds and curtains, thus enshrouding the corpse in darkness before its last journey to the tomb; but in the dining room of Gad’s Hill the curtains were pulled apart and on this June day the bright sunshine streamed in, glittering on the large mirrors around the </a:t>
            </a:r>
            <a:r>
              <a:rPr lang="en-GB" sz="2000" dirty="0" smtClean="0">
                <a:cs typeface="Times" charset="0"/>
              </a:rPr>
              <a:t>room.</a:t>
            </a:r>
          </a:p>
          <a:p>
            <a:endParaRPr lang="en-GB" sz="2000" dirty="0">
              <a:cs typeface="Times" charset="0"/>
            </a:endParaRPr>
          </a:p>
          <a:p>
            <a:r>
              <a:rPr lang="en-GB" sz="2000" dirty="0">
                <a:cs typeface="Times" charset="0"/>
              </a:rPr>
              <a:t>All the lines and wrinkles which marked the passage of his life were new erased in the stillness of death.  He was not old – he died in his fifty-eighth year – but there had  been signs of premature ageing on a visage so marked and worn; he had acquired, it was said, a “sarcastic look”.  But now all that was gone and his daughter, </a:t>
            </a:r>
            <a:r>
              <a:rPr lang="en-GB" sz="2000" dirty="0" err="1">
                <a:cs typeface="Times" charset="0"/>
              </a:rPr>
              <a:t>Katey</a:t>
            </a:r>
            <a:r>
              <a:rPr lang="en-GB" sz="2000" dirty="0">
                <a:cs typeface="Times" charset="0"/>
              </a:rPr>
              <a:t>, who watched him as he lay dead, noticed how there once more emerged upon his face “beauty and pathos”. </a:t>
            </a:r>
          </a:p>
          <a:p>
            <a:endParaRPr lang="en-GB" sz="2000" dirty="0">
              <a:cs typeface="Times" charset="0"/>
            </a:endParaRPr>
          </a:p>
          <a:p>
            <a:pPr algn="r">
              <a:spcBef>
                <a:spcPct val="50000"/>
              </a:spcBef>
            </a:pPr>
            <a:r>
              <a:rPr lang="en-GB" sz="2000" dirty="0" smtClean="0">
                <a:ea typeface="Times" charset="0"/>
                <a:cs typeface="Times" charset="0"/>
              </a:rPr>
              <a:t>Peter </a:t>
            </a:r>
            <a:r>
              <a:rPr lang="en-GB" sz="2000" dirty="0" err="1" smtClean="0">
                <a:ea typeface="Times" charset="0"/>
                <a:cs typeface="Times" charset="0"/>
              </a:rPr>
              <a:t>Ackroyd</a:t>
            </a:r>
            <a:endParaRPr lang="en-GB" sz="2000" dirty="0">
              <a:ea typeface="Times" charset="0"/>
              <a:cs typeface="Times" charset="0"/>
            </a:endParaRPr>
          </a:p>
        </p:txBody>
      </p:sp>
    </p:spTree>
    <p:extLst>
      <p:ext uri="{BB962C8B-B14F-4D97-AF65-F5344CB8AC3E}">
        <p14:creationId xmlns:p14="http://schemas.microsoft.com/office/powerpoint/2010/main" val="1956850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555187"/>
            <a:ext cx="8636000" cy="1754327"/>
          </a:xfrm>
          <a:prstGeom prst="rect">
            <a:avLst/>
          </a:prstGeom>
          <a:noFill/>
        </p:spPr>
        <p:txBody>
          <a:bodyPr wrap="square" rtlCol="0">
            <a:spAutoFit/>
          </a:bodyPr>
          <a:lstStyle/>
          <a:p>
            <a:pPr algn="ctr"/>
            <a:r>
              <a:rPr lang="en-GB" sz="5400" dirty="0" smtClean="0"/>
              <a:t>The creative power of non-fiction</a:t>
            </a:r>
            <a:endParaRPr lang="en-US" sz="4400" dirty="0"/>
          </a:p>
        </p:txBody>
      </p:sp>
    </p:spTree>
    <p:extLst>
      <p:ext uri="{BB962C8B-B14F-4D97-AF65-F5344CB8AC3E}">
        <p14:creationId xmlns:p14="http://schemas.microsoft.com/office/powerpoint/2010/main" val="4198791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a:t>A Short History of England – </a:t>
            </a:r>
            <a:r>
              <a:rPr lang="en-GB" sz="2000" b="1" dirty="0"/>
              <a:t>Simon </a:t>
            </a:r>
            <a:r>
              <a:rPr lang="en-GB" sz="2000" b="1" dirty="0" smtClean="0"/>
              <a:t>Jenkins</a:t>
            </a:r>
          </a:p>
          <a:p>
            <a:endParaRPr lang="en-GB" sz="2000" dirty="0"/>
          </a:p>
          <a:p>
            <a:r>
              <a:rPr lang="en-GB" sz="2000" dirty="0" smtClean="0"/>
              <a:t>King John:</a:t>
            </a:r>
          </a:p>
          <a:p>
            <a:endParaRPr lang="en-GB" sz="2000" dirty="0"/>
          </a:p>
          <a:p>
            <a:r>
              <a:rPr lang="en-GB" sz="2000" dirty="0" smtClean="0"/>
              <a:t>Turning </a:t>
            </a:r>
            <a:r>
              <a:rPr lang="en-GB" sz="2000" dirty="0"/>
              <a:t>to the </a:t>
            </a:r>
            <a:r>
              <a:rPr lang="en-GB" sz="2000" b="1" dirty="0"/>
              <a:t>barons</a:t>
            </a:r>
            <a:r>
              <a:rPr lang="en-GB" sz="2000" dirty="0"/>
              <a:t> for support he found them reluctant to advance him funds, though this did nothing to relieve his extravagance.  He welcomed at court yet more of his wife’s </a:t>
            </a:r>
            <a:r>
              <a:rPr lang="en-GB" sz="2000" dirty="0" smtClean="0"/>
              <a:t>relatives</a:t>
            </a:r>
            <a:r>
              <a:rPr lang="en-GB" sz="2000" dirty="0"/>
              <a:t>, and even gave London its first zoo, kept at the Tower.  </a:t>
            </a:r>
            <a:endParaRPr lang="en-GB" sz="2000" dirty="0" smtClean="0"/>
          </a:p>
          <a:p>
            <a:endParaRPr lang="en-GB" sz="2000" dirty="0"/>
          </a:p>
          <a:p>
            <a:r>
              <a:rPr lang="en-GB" sz="2000" dirty="0" smtClean="0"/>
              <a:t>It </a:t>
            </a:r>
            <a:r>
              <a:rPr lang="en-GB" sz="2000" dirty="0"/>
              <a:t>included a polar bear that swam in the Thames, lions, snakes, rhinoceros and an elephant.  The ostrich died after being fed a diet of silverware.  </a:t>
            </a:r>
            <a:endParaRPr lang="en-GB" sz="2000" dirty="0" smtClean="0"/>
          </a:p>
          <a:p>
            <a:endParaRPr lang="en-GB" sz="2000" dirty="0"/>
          </a:p>
          <a:p>
            <a:r>
              <a:rPr lang="en-GB" sz="2000" dirty="0" smtClean="0"/>
              <a:t>Later, </a:t>
            </a:r>
            <a:r>
              <a:rPr lang="en-GB" sz="2000" dirty="0"/>
              <a:t>visitors had to pay to enter, or bring a cat or dog as food for the lions.</a:t>
            </a:r>
          </a:p>
        </p:txBody>
      </p:sp>
    </p:spTree>
    <p:extLst>
      <p:ext uri="{BB962C8B-B14F-4D97-AF65-F5344CB8AC3E}">
        <p14:creationId xmlns:p14="http://schemas.microsoft.com/office/powerpoint/2010/main" val="1646076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a:t>The Great Silence</a:t>
            </a:r>
            <a:r>
              <a:rPr lang="en-GB" sz="2000" b="1" dirty="0"/>
              <a:t> – Juliet </a:t>
            </a:r>
            <a:r>
              <a:rPr lang="en-GB" sz="2000" b="1" dirty="0" smtClean="0"/>
              <a:t>Nicolson</a:t>
            </a:r>
          </a:p>
          <a:p>
            <a:endParaRPr lang="en-GB" sz="2000" dirty="0"/>
          </a:p>
          <a:p>
            <a:r>
              <a:rPr lang="en-GB" sz="2000" dirty="0"/>
              <a:t>And when Mr Lloyd came through the door the pyjama-wearing sisters had to unscrew their expressions of revulsion and force themselves to kiss his cheek as far away as possible from his mouth before running upstairs and making audible noises as soon as they reached their bedroom door.  </a:t>
            </a:r>
            <a:endParaRPr lang="en-GB" sz="2000" dirty="0" smtClean="0"/>
          </a:p>
          <a:p>
            <a:endParaRPr lang="en-GB" sz="2000" dirty="0"/>
          </a:p>
          <a:p>
            <a:r>
              <a:rPr lang="en-GB" sz="2000" dirty="0" smtClean="0"/>
              <a:t>Before </a:t>
            </a:r>
            <a:r>
              <a:rPr lang="en-GB" sz="2000" dirty="0"/>
              <a:t>going to bed, the children were asked to include Mr Lloyd in their prayers, ‘Please God make Mr Lloyd quite quite well’, they would dutifully ask, running the sentence on without a break as they asked God for forgiveness ‘for anything I have done wrong today’.  But there was little hope of God intervening.  </a:t>
            </a:r>
            <a:endParaRPr lang="en-GB" sz="2000" dirty="0" smtClean="0"/>
          </a:p>
          <a:p>
            <a:endParaRPr lang="en-GB" sz="2000" dirty="0"/>
          </a:p>
          <a:p>
            <a:r>
              <a:rPr lang="en-GB" sz="2000" dirty="0" smtClean="0"/>
              <a:t>When </a:t>
            </a:r>
            <a:r>
              <a:rPr lang="en-GB" sz="2000" dirty="0"/>
              <a:t>Mr Lloyd stayed for supper the children would turn their faces away, dreading the reappearance of food from his nose.  Half of Stuart Lloyd’s face was gone, his palate missing, blown off at the Somme.</a:t>
            </a:r>
          </a:p>
        </p:txBody>
      </p:sp>
    </p:spTree>
    <p:extLst>
      <p:ext uri="{BB962C8B-B14F-4D97-AF65-F5344CB8AC3E}">
        <p14:creationId xmlns:p14="http://schemas.microsoft.com/office/powerpoint/2010/main" val="1330498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472051"/>
            <a:ext cx="84582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000" b="1" i="1" dirty="0" smtClean="0"/>
              <a:t>Jonathan Swift, Eating </a:t>
            </a:r>
            <a:r>
              <a:rPr lang="en-GB" sz="2000" b="1" i="1" dirty="0"/>
              <a:t>people is </a:t>
            </a:r>
            <a:r>
              <a:rPr lang="en-GB" sz="2000" b="1" i="1" dirty="0" smtClean="0"/>
              <a:t>right</a:t>
            </a:r>
          </a:p>
          <a:p>
            <a:endParaRPr lang="en-GB" sz="2000" dirty="0"/>
          </a:p>
          <a:p>
            <a:r>
              <a:rPr lang="en-GB" sz="2000" dirty="0"/>
              <a:t>A child will make two dishes at an entertainment for friends: and when the family dines alone, the fore or hind quarter will make a reasonable dish, and, seasoned with a little pepper or salt, be very good boiled on the fourth day, especially in winter.</a:t>
            </a:r>
          </a:p>
          <a:p>
            <a:endParaRPr lang="en-GB" sz="2000" dirty="0" smtClean="0"/>
          </a:p>
          <a:p>
            <a:r>
              <a:rPr lang="en-GB" sz="2000" dirty="0" smtClean="0"/>
              <a:t>I </a:t>
            </a:r>
            <a:r>
              <a:rPr lang="en-GB" sz="2000" dirty="0"/>
              <a:t>have reckoned, upon a medium, that a child just born will weigh twelve pounds, and in a solar year, if tolerably nursed, </a:t>
            </a:r>
            <a:r>
              <a:rPr lang="en-GB" sz="2000" dirty="0" err="1"/>
              <a:t>increaseth</a:t>
            </a:r>
            <a:r>
              <a:rPr lang="en-GB" sz="2000" dirty="0"/>
              <a:t> to twenty-eight pounds</a:t>
            </a:r>
            <a:r>
              <a:rPr lang="en-GB" sz="2000" dirty="0" smtClean="0"/>
              <a:t>.</a:t>
            </a:r>
          </a:p>
          <a:p>
            <a:endParaRPr lang="en-GB" sz="2000" dirty="0"/>
          </a:p>
          <a:p>
            <a:r>
              <a:rPr lang="en-GB" sz="2000" dirty="0"/>
              <a:t>I grant this food will be somewhat dear, and therefore very proper for landlords, who, as they have already devoured most of the parents, seem to have the best title to the children</a:t>
            </a:r>
            <a:r>
              <a:rPr lang="en-GB" sz="2000" dirty="0" smtClean="0"/>
              <a:t>.</a:t>
            </a:r>
          </a:p>
          <a:p>
            <a:endParaRPr lang="en-GB" sz="2000" dirty="0"/>
          </a:p>
          <a:p>
            <a:r>
              <a:rPr lang="en-GB" sz="2000" dirty="0"/>
              <a:t>Infant’s flesh will be in season throughout the year, but more plentiful in March, and a little before and after.</a:t>
            </a:r>
          </a:p>
        </p:txBody>
      </p:sp>
    </p:spTree>
    <p:extLst>
      <p:ext uri="{BB962C8B-B14F-4D97-AF65-F5344CB8AC3E}">
        <p14:creationId xmlns:p14="http://schemas.microsoft.com/office/powerpoint/2010/main" val="506727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211" y="2139822"/>
            <a:ext cx="8636000" cy="1754327"/>
          </a:xfrm>
          <a:prstGeom prst="rect">
            <a:avLst/>
          </a:prstGeom>
          <a:noFill/>
        </p:spPr>
        <p:txBody>
          <a:bodyPr wrap="square" rtlCol="0">
            <a:spAutoFit/>
          </a:bodyPr>
          <a:lstStyle/>
          <a:p>
            <a:pPr algn="ctr"/>
            <a:r>
              <a:rPr lang="en-GB" sz="5400" i="1" dirty="0" smtClean="0"/>
              <a:t>Reading:</a:t>
            </a:r>
          </a:p>
          <a:p>
            <a:pPr algn="ctr"/>
            <a:r>
              <a:rPr lang="en-GB" sz="5400" i="1" dirty="0" smtClean="0"/>
              <a:t>Culture &amp; Pedagogy</a:t>
            </a:r>
            <a:endParaRPr lang="en-US" sz="4400" dirty="0"/>
          </a:p>
        </p:txBody>
      </p:sp>
    </p:spTree>
    <p:extLst>
      <p:ext uri="{BB962C8B-B14F-4D97-AF65-F5344CB8AC3E}">
        <p14:creationId xmlns:p14="http://schemas.microsoft.com/office/powerpoint/2010/main" val="1106590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731691" y="2593738"/>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The world of our students is different from the world when we were students</a:t>
            </a:r>
            <a:endParaRPr lang="en-US" sz="3600" dirty="0"/>
          </a:p>
        </p:txBody>
      </p:sp>
    </p:spTree>
    <p:extLst>
      <p:ext uri="{BB962C8B-B14F-4D97-AF65-F5344CB8AC3E}">
        <p14:creationId xmlns:p14="http://schemas.microsoft.com/office/powerpoint/2010/main" val="2585391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584776"/>
          </a:xfrm>
          <a:prstGeom prst="rect">
            <a:avLst/>
          </a:prstGeom>
          <a:noFill/>
        </p:spPr>
        <p:txBody>
          <a:bodyPr wrap="square" rtlCol="0">
            <a:spAutoFit/>
          </a:bodyPr>
          <a:lstStyle/>
          <a:p>
            <a:r>
              <a:rPr lang="en-US" sz="3200" dirty="0" smtClean="0"/>
              <a:t>A Pedagogy for Reading</a:t>
            </a:r>
            <a:endParaRPr lang="en-US" sz="3200" dirty="0"/>
          </a:p>
        </p:txBody>
      </p:sp>
      <p:sp>
        <p:nvSpPr>
          <p:cNvPr id="3" name="TextBox 2"/>
          <p:cNvSpPr txBox="1"/>
          <p:nvPr/>
        </p:nvSpPr>
        <p:spPr>
          <a:xfrm>
            <a:off x="537244" y="1300400"/>
            <a:ext cx="8137884" cy="5509200"/>
          </a:xfrm>
          <a:prstGeom prst="rect">
            <a:avLst/>
          </a:prstGeom>
          <a:noFill/>
        </p:spPr>
        <p:txBody>
          <a:bodyPr wrap="square" rtlCol="0">
            <a:spAutoFit/>
          </a:bodyPr>
          <a:lstStyle/>
          <a:p>
            <a:pPr marL="514350" indent="-514350">
              <a:buFont typeface="+mj-lt"/>
              <a:buAutoNum type="arabicPeriod"/>
            </a:pPr>
            <a:r>
              <a:rPr lang="en-US" sz="3200" dirty="0" smtClean="0"/>
              <a:t>Build inquisitiveness through questioning</a:t>
            </a:r>
          </a:p>
          <a:p>
            <a:pPr marL="514350" indent="-514350">
              <a:buFont typeface="+mj-lt"/>
              <a:buAutoNum type="arabicPeriod"/>
            </a:pPr>
            <a:r>
              <a:rPr lang="en-US" sz="3200" dirty="0" smtClean="0"/>
              <a:t>Relish difficultness; model resilience</a:t>
            </a:r>
          </a:p>
          <a:p>
            <a:pPr marL="514350" indent="-514350">
              <a:buFont typeface="+mj-lt"/>
              <a:buAutoNum type="arabicPeriod"/>
            </a:pPr>
            <a:r>
              <a:rPr lang="en-US" sz="3200" dirty="0" smtClean="0"/>
              <a:t>Demonstrate tentativeness</a:t>
            </a:r>
          </a:p>
          <a:p>
            <a:pPr marL="514350" indent="-514350">
              <a:buFont typeface="+mj-lt"/>
              <a:buAutoNum type="arabicPeriod"/>
            </a:pPr>
            <a:r>
              <a:rPr lang="en-US" sz="3200" dirty="0" smtClean="0"/>
              <a:t>Focus on words</a:t>
            </a:r>
          </a:p>
          <a:p>
            <a:pPr marL="514350" indent="-514350">
              <a:buFont typeface="+mj-lt"/>
              <a:buAutoNum type="arabicPeriod"/>
            </a:pPr>
            <a:r>
              <a:rPr lang="en-US" sz="3200" dirty="0" smtClean="0"/>
              <a:t>Celebrate playfulness</a:t>
            </a:r>
          </a:p>
          <a:p>
            <a:pPr marL="514350" indent="-514350">
              <a:buFont typeface="+mj-lt"/>
              <a:buAutoNum type="arabicPeriod"/>
            </a:pPr>
            <a:r>
              <a:rPr lang="en-US" sz="3200" dirty="0" smtClean="0"/>
              <a:t>Comprehension </a:t>
            </a:r>
            <a:r>
              <a:rPr lang="en-US" sz="2000" dirty="0" smtClean="0">
                <a:latin typeface="Wingdings"/>
                <a:ea typeface="Wingdings"/>
                <a:cs typeface="Wingdings"/>
                <a:sym typeface="Wingdings"/>
              </a:rPr>
              <a:t></a:t>
            </a:r>
            <a:r>
              <a:rPr lang="en-US" sz="3200" dirty="0" smtClean="0"/>
              <a:t> comparison </a:t>
            </a:r>
            <a:r>
              <a:rPr lang="en-US" sz="2400" dirty="0">
                <a:latin typeface="Wingdings"/>
                <a:ea typeface="Wingdings"/>
                <a:cs typeface="Wingdings"/>
                <a:sym typeface="Wingdings"/>
              </a:rPr>
              <a:t></a:t>
            </a:r>
            <a:r>
              <a:rPr lang="en-US" sz="2400" dirty="0" smtClean="0"/>
              <a:t> </a:t>
            </a:r>
            <a:r>
              <a:rPr lang="en-US" sz="3200" dirty="0" smtClean="0"/>
              <a:t>genres </a:t>
            </a:r>
            <a:r>
              <a:rPr lang="en-US" sz="2400" dirty="0">
                <a:latin typeface="Wingdings"/>
                <a:ea typeface="Wingdings"/>
                <a:cs typeface="Wingdings"/>
                <a:sym typeface="Wingdings"/>
              </a:rPr>
              <a:t></a:t>
            </a:r>
            <a:r>
              <a:rPr lang="en-US" sz="3200" dirty="0" smtClean="0"/>
              <a:t> discrimination</a:t>
            </a:r>
          </a:p>
          <a:p>
            <a:pPr marL="514350" indent="-514350">
              <a:buFont typeface="+mj-lt"/>
              <a:buAutoNum type="arabicPeriod"/>
            </a:pPr>
            <a:r>
              <a:rPr lang="en-US" sz="3200" dirty="0" smtClean="0"/>
              <a:t>Write from a reader’s perspective; read from a writer’s</a:t>
            </a:r>
          </a:p>
          <a:p>
            <a:pPr marL="514350" indent="-514350">
              <a:buFont typeface="+mj-lt"/>
              <a:buAutoNum type="arabicPeriod"/>
            </a:pPr>
            <a:r>
              <a:rPr lang="en-US" sz="3200" dirty="0" smtClean="0"/>
              <a:t>Talk about and show your reading</a:t>
            </a:r>
          </a:p>
          <a:p>
            <a:pPr marL="457200" indent="-457200">
              <a:buFont typeface="Arial"/>
              <a:buChar char="•"/>
            </a:pPr>
            <a:endParaRPr lang="en-US" sz="3200" dirty="0" smtClean="0"/>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898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3" grpId="0" build="p" bldLvl="4"/>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1785526"/>
            <a:ext cx="8636000" cy="2585323"/>
          </a:xfrm>
          <a:prstGeom prst="rect">
            <a:avLst/>
          </a:prstGeom>
          <a:noFill/>
        </p:spPr>
        <p:txBody>
          <a:bodyPr wrap="square" rtlCol="0">
            <a:spAutoFit/>
          </a:bodyPr>
          <a:lstStyle/>
          <a:p>
            <a:pPr algn="ctr"/>
            <a:r>
              <a:rPr lang="en-GB" sz="5400" u="sng" dirty="0" smtClean="0"/>
              <a:t>Modelling resilience</a:t>
            </a:r>
            <a:r>
              <a:rPr lang="en-GB" sz="5400" dirty="0" smtClean="0"/>
              <a:t>:</a:t>
            </a:r>
          </a:p>
          <a:p>
            <a:pPr algn="ctr"/>
            <a:r>
              <a:rPr lang="en-GB" sz="5400" dirty="0" smtClean="0"/>
              <a:t>What do you notice?</a:t>
            </a:r>
          </a:p>
          <a:p>
            <a:pPr algn="ctr"/>
            <a:r>
              <a:rPr lang="en-GB" sz="5400" dirty="0" smtClean="0"/>
              <a:t>How do you read this?</a:t>
            </a:r>
            <a:endParaRPr lang="en-US" sz="4400" dirty="0"/>
          </a:p>
        </p:txBody>
      </p:sp>
    </p:spTree>
    <p:extLst>
      <p:ext uri="{BB962C8B-B14F-4D97-AF65-F5344CB8AC3E}">
        <p14:creationId xmlns:p14="http://schemas.microsoft.com/office/powerpoint/2010/main" val="3301772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H="1" flipV="1">
            <a:off x="3797300" y="0"/>
            <a:ext cx="76200" cy="78575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69900" y="3429000"/>
            <a:ext cx="9613900" cy="1"/>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937000" y="101600"/>
            <a:ext cx="5829300" cy="7755969"/>
          </a:xfrm>
          <a:prstGeom prst="rect">
            <a:avLst/>
          </a:prstGeom>
          <a:noFill/>
        </p:spPr>
        <p:txBody>
          <a:bodyPr wrap="square" rtlCol="0">
            <a:spAutoFit/>
          </a:bodyPr>
          <a:lstStyle/>
          <a:p>
            <a:r>
              <a:rPr lang="en-GB" sz="2000" dirty="0">
                <a:solidFill>
                  <a:srgbClr val="000000"/>
                </a:solidFill>
              </a:rPr>
              <a:t>one</a:t>
            </a:r>
          </a:p>
          <a:p>
            <a:r>
              <a:rPr lang="en-GB" sz="2000" dirty="0">
                <a:solidFill>
                  <a:srgbClr val="000000"/>
                </a:solidFill>
              </a:rPr>
              <a:t> </a:t>
            </a:r>
          </a:p>
          <a:p>
            <a:r>
              <a:rPr lang="en-GB" sz="2000" dirty="0">
                <a:solidFill>
                  <a:srgbClr val="000000"/>
                </a:solidFill>
              </a:rPr>
              <a:t>t</a:t>
            </a:r>
          </a:p>
          <a:p>
            <a:r>
              <a:rPr lang="en-GB" sz="2000" dirty="0">
                <a:solidFill>
                  <a:srgbClr val="000000"/>
                </a:solidFill>
              </a:rPr>
              <a:t>hi</a:t>
            </a:r>
          </a:p>
          <a:p>
            <a:r>
              <a:rPr lang="en-GB" sz="2000" dirty="0">
                <a:solidFill>
                  <a:srgbClr val="000000"/>
                </a:solidFill>
              </a:rPr>
              <a:t>s</a:t>
            </a:r>
          </a:p>
          <a:p>
            <a:r>
              <a:rPr lang="en-GB" sz="2000" dirty="0">
                <a:solidFill>
                  <a:srgbClr val="000000"/>
                </a:solidFill>
              </a:rPr>
              <a:t> </a:t>
            </a:r>
          </a:p>
          <a:p>
            <a:r>
              <a:rPr lang="en-GB" sz="2000" dirty="0">
                <a:solidFill>
                  <a:srgbClr val="000000"/>
                </a:solidFill>
              </a:rPr>
              <a:t>snowflake</a:t>
            </a:r>
          </a:p>
          <a:p>
            <a:r>
              <a:rPr lang="en-GB" sz="2000" dirty="0">
                <a:solidFill>
                  <a:srgbClr val="000000"/>
                </a:solidFill>
              </a:rPr>
              <a:t> </a:t>
            </a:r>
          </a:p>
          <a:p>
            <a:r>
              <a:rPr lang="en-GB" sz="2000" dirty="0">
                <a:solidFill>
                  <a:srgbClr val="000000"/>
                </a:solidFill>
              </a:rPr>
              <a:t>(a</a:t>
            </a:r>
          </a:p>
          <a:p>
            <a:r>
              <a:rPr lang="en-GB" sz="2000" dirty="0">
                <a:solidFill>
                  <a:srgbClr val="000000"/>
                </a:solidFill>
              </a:rPr>
              <a:t>   li</a:t>
            </a:r>
          </a:p>
          <a:p>
            <a:r>
              <a:rPr lang="en-GB" sz="2000" dirty="0">
                <a:solidFill>
                  <a:srgbClr val="000000"/>
                </a:solidFill>
              </a:rPr>
              <a:t>      </a:t>
            </a:r>
            <a:r>
              <a:rPr lang="en-GB" sz="2000" dirty="0" err="1">
                <a:solidFill>
                  <a:srgbClr val="000000"/>
                </a:solidFill>
              </a:rPr>
              <a:t>ght</a:t>
            </a:r>
            <a:r>
              <a:rPr lang="en-GB" sz="2000" dirty="0">
                <a:solidFill>
                  <a:srgbClr val="000000"/>
                </a:solidFill>
              </a:rPr>
              <a:t> </a:t>
            </a:r>
          </a:p>
          <a:p>
            <a:r>
              <a:rPr lang="en-GB" sz="2000" dirty="0">
                <a:solidFill>
                  <a:srgbClr val="000000"/>
                </a:solidFill>
              </a:rPr>
              <a:t>   in </a:t>
            </a:r>
          </a:p>
          <a:p>
            <a:r>
              <a:rPr lang="en-GB" sz="2000" dirty="0">
                <a:solidFill>
                  <a:srgbClr val="000000"/>
                </a:solidFill>
              </a:rPr>
              <a:t>g)</a:t>
            </a:r>
          </a:p>
          <a:p>
            <a:r>
              <a:rPr lang="en-GB" sz="2000" dirty="0">
                <a:solidFill>
                  <a:srgbClr val="000000"/>
                </a:solidFill>
              </a:rPr>
              <a:t> </a:t>
            </a:r>
          </a:p>
          <a:p>
            <a:r>
              <a:rPr lang="en-GB" sz="2000" dirty="0">
                <a:solidFill>
                  <a:srgbClr val="000000"/>
                </a:solidFill>
              </a:rPr>
              <a:t>is upon a </a:t>
            </a:r>
            <a:r>
              <a:rPr lang="en-GB" sz="2000" dirty="0" err="1">
                <a:solidFill>
                  <a:srgbClr val="000000"/>
                </a:solidFill>
              </a:rPr>
              <a:t>gra</a:t>
            </a:r>
            <a:endParaRPr lang="en-GB" sz="2000" dirty="0">
              <a:solidFill>
                <a:srgbClr val="000000"/>
              </a:solidFill>
            </a:endParaRPr>
          </a:p>
          <a:p>
            <a:r>
              <a:rPr lang="en-GB" sz="2000" dirty="0">
                <a:solidFill>
                  <a:srgbClr val="000000"/>
                </a:solidFill>
              </a:rPr>
              <a:t> </a:t>
            </a:r>
          </a:p>
          <a:p>
            <a:r>
              <a:rPr lang="en-GB" sz="2000" dirty="0">
                <a:solidFill>
                  <a:srgbClr val="000000"/>
                </a:solidFill>
              </a:rPr>
              <a:t>v</a:t>
            </a:r>
          </a:p>
          <a:p>
            <a:r>
              <a:rPr lang="en-GB" sz="2000" dirty="0" err="1">
                <a:solidFill>
                  <a:srgbClr val="000000"/>
                </a:solidFill>
              </a:rPr>
              <a:t>es</a:t>
            </a:r>
            <a:endParaRPr lang="en-GB" sz="2000" dirty="0">
              <a:solidFill>
                <a:srgbClr val="000000"/>
              </a:solidFill>
            </a:endParaRPr>
          </a:p>
          <a:p>
            <a:r>
              <a:rPr lang="en-GB" sz="2000" dirty="0">
                <a:solidFill>
                  <a:srgbClr val="000000"/>
                </a:solidFill>
              </a:rPr>
              <a:t>t </a:t>
            </a:r>
          </a:p>
          <a:p>
            <a:r>
              <a:rPr lang="en-GB" dirty="0">
                <a:solidFill>
                  <a:srgbClr val="000000"/>
                </a:solidFill>
              </a:rPr>
              <a:t> </a:t>
            </a:r>
          </a:p>
          <a:p>
            <a:r>
              <a:rPr lang="en-GB" sz="2000" dirty="0">
                <a:solidFill>
                  <a:srgbClr val="000000"/>
                </a:solidFill>
              </a:rPr>
              <a:t>one</a:t>
            </a:r>
          </a:p>
          <a:p>
            <a:r>
              <a:rPr lang="en-GB" sz="2000" dirty="0">
                <a:solidFill>
                  <a:srgbClr val="000000"/>
                </a:solidFill>
              </a:rPr>
              <a:t> </a:t>
            </a:r>
          </a:p>
          <a:p>
            <a:r>
              <a:rPr lang="en-GB" sz="2000" dirty="0">
                <a:solidFill>
                  <a:srgbClr val="000000"/>
                </a:solidFill>
              </a:rPr>
              <a:t> </a:t>
            </a:r>
          </a:p>
          <a:p>
            <a:r>
              <a:rPr lang="en-GB" sz="2000" dirty="0">
                <a:solidFill>
                  <a:srgbClr val="000000"/>
                </a:solidFill>
              </a:rPr>
              <a:t> </a:t>
            </a:r>
          </a:p>
          <a:p>
            <a:endParaRPr lang="en-US" sz="2000" dirty="0">
              <a:solidFill>
                <a:srgbClr val="000000"/>
              </a:solidFill>
            </a:endParaRPr>
          </a:p>
        </p:txBody>
      </p:sp>
      <p:sp>
        <p:nvSpPr>
          <p:cNvPr id="3" name="TextBox 2"/>
          <p:cNvSpPr txBox="1"/>
          <p:nvPr/>
        </p:nvSpPr>
        <p:spPr>
          <a:xfrm>
            <a:off x="192438" y="6326565"/>
            <a:ext cx="2655641" cy="338554"/>
          </a:xfrm>
          <a:prstGeom prst="rect">
            <a:avLst/>
          </a:prstGeom>
          <a:noFill/>
        </p:spPr>
        <p:txBody>
          <a:bodyPr wrap="square" rtlCol="0">
            <a:spAutoFit/>
          </a:bodyPr>
          <a:lstStyle/>
          <a:p>
            <a:r>
              <a:rPr lang="en-US" sz="1600" dirty="0" err="1"/>
              <a:t>e</a:t>
            </a:r>
            <a:r>
              <a:rPr lang="en-US" sz="1600" dirty="0" err="1" smtClean="0"/>
              <a:t>e</a:t>
            </a:r>
            <a:r>
              <a:rPr lang="en-US" sz="1600" dirty="0" smtClean="0"/>
              <a:t> </a:t>
            </a:r>
            <a:r>
              <a:rPr lang="en-US" sz="1600" dirty="0" err="1" smtClean="0"/>
              <a:t>cummings</a:t>
            </a:r>
            <a:endParaRPr lang="en-US" sz="1600" dirty="0" smtClean="0"/>
          </a:p>
        </p:txBody>
      </p:sp>
      <p:sp>
        <p:nvSpPr>
          <p:cNvPr id="7" name="TextBox 6"/>
          <p:cNvSpPr txBox="1"/>
          <p:nvPr/>
        </p:nvSpPr>
        <p:spPr>
          <a:xfrm>
            <a:off x="0" y="0"/>
            <a:ext cx="2655641" cy="338554"/>
          </a:xfrm>
          <a:prstGeom prst="rect">
            <a:avLst/>
          </a:prstGeom>
          <a:noFill/>
        </p:spPr>
        <p:txBody>
          <a:bodyPr wrap="square" rtlCol="0">
            <a:spAutoFit/>
          </a:bodyPr>
          <a:lstStyle/>
          <a:p>
            <a:r>
              <a:rPr lang="en-US" sz="1600" dirty="0" smtClean="0"/>
              <a:t>What / How?</a:t>
            </a:r>
            <a:endParaRPr lang="en-US" sz="1600" dirty="0"/>
          </a:p>
        </p:txBody>
      </p:sp>
    </p:spTree>
    <p:extLst>
      <p:ext uri="{BB962C8B-B14F-4D97-AF65-F5344CB8AC3E}">
        <p14:creationId xmlns:p14="http://schemas.microsoft.com/office/powerpoint/2010/main" val="2834626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2170488"/>
            <a:ext cx="8636000" cy="2585323"/>
          </a:xfrm>
          <a:prstGeom prst="rect">
            <a:avLst/>
          </a:prstGeom>
          <a:noFill/>
        </p:spPr>
        <p:txBody>
          <a:bodyPr wrap="square" rtlCol="0">
            <a:spAutoFit/>
          </a:bodyPr>
          <a:lstStyle/>
          <a:p>
            <a:pPr algn="ctr"/>
            <a:r>
              <a:rPr lang="en-GB" sz="5400" u="sng" dirty="0" smtClean="0"/>
              <a:t>Parody:</a:t>
            </a:r>
          </a:p>
          <a:p>
            <a:pPr algn="ctr"/>
            <a:r>
              <a:rPr lang="en-GB" sz="5400" i="1" dirty="0" smtClean="0"/>
              <a:t>What if JD Salinger rewrote the Bible?</a:t>
            </a:r>
            <a:endParaRPr lang="en-US" sz="4400" dirty="0"/>
          </a:p>
        </p:txBody>
      </p:sp>
    </p:spTree>
    <p:extLst>
      <p:ext uri="{BB962C8B-B14F-4D97-AF65-F5344CB8AC3E}">
        <p14:creationId xmlns:p14="http://schemas.microsoft.com/office/powerpoint/2010/main" val="2137992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2"/>
          <p:cNvSpPr txBox="1">
            <a:spLocks noChangeArrowheads="1"/>
          </p:cNvSpPr>
          <p:nvPr/>
        </p:nvSpPr>
        <p:spPr bwMode="auto">
          <a:xfrm>
            <a:off x="382967" y="1135273"/>
            <a:ext cx="845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dirty="0"/>
              <a:t>Boy, when I saw old Eve I thought I was going to flip.  I mean it isn’t that Eve is good-looking or anything like that, it’s just that she’s different.  I don’t know what the hell it is exactly – but you always know when she’s around.  </a:t>
            </a:r>
            <a:endParaRPr lang="en-GB" sz="1800" dirty="0" smtClean="0"/>
          </a:p>
          <a:p>
            <a:endParaRPr lang="en-GB" sz="1800" dirty="0"/>
          </a:p>
          <a:p>
            <a:r>
              <a:rPr lang="en-GB" sz="1800" dirty="0" smtClean="0"/>
              <a:t>She </a:t>
            </a:r>
            <a:r>
              <a:rPr lang="en-GB" sz="1800" dirty="0"/>
              <a:t>looked nervous as hell. I </a:t>
            </a:r>
            <a:r>
              <a:rPr lang="en-GB" sz="1800" dirty="0" err="1"/>
              <a:t>kinda</a:t>
            </a:r>
            <a:r>
              <a:rPr lang="en-GB" sz="1800" dirty="0"/>
              <a:t> felt sorry for her – even though she’s got one of my goddam ribs, so I went over to talk to old Eve</a:t>
            </a:r>
            <a:r>
              <a:rPr lang="en-GB" sz="1800" dirty="0" smtClean="0"/>
              <a:t>.</a:t>
            </a:r>
          </a:p>
          <a:p>
            <a:endParaRPr lang="en-GB" sz="1800" dirty="0" smtClean="0">
              <a:effectLst/>
            </a:endParaRPr>
          </a:p>
          <a:p>
            <a:r>
              <a:rPr lang="en-GB" sz="1800" dirty="0"/>
              <a:t>“You look very, </a:t>
            </a:r>
            <a:r>
              <a:rPr lang="en-GB" sz="1800" i="1" dirty="0"/>
              <a:t>very</a:t>
            </a:r>
            <a:r>
              <a:rPr lang="en-GB" sz="1800" dirty="0"/>
              <a:t> nice, Adam” she said to me in a funny way, like she was ashamed of something. “Why don’t you join me in some apple?</a:t>
            </a:r>
            <a:r>
              <a:rPr lang="en-GB" sz="1800" dirty="0" smtClean="0"/>
              <a:t>”</a:t>
            </a:r>
          </a:p>
          <a:p>
            <a:endParaRPr lang="en-GB" sz="1800" dirty="0" smtClean="0">
              <a:effectLst/>
            </a:endParaRPr>
          </a:p>
          <a:p>
            <a:r>
              <a:rPr lang="en-GB" sz="1800" dirty="0"/>
              <a:t>Goddam, is that all these sophisticated babes think about all the time?  It’s enough to drive a guy crazy, if you know what I mean.</a:t>
            </a:r>
            <a:endParaRPr lang="en-GB" sz="1800" dirty="0">
              <a:effectLst/>
            </a:endParaRPr>
          </a:p>
        </p:txBody>
      </p:sp>
      <p:sp>
        <p:nvSpPr>
          <p:cNvPr id="3" name="TextBox 2"/>
          <p:cNvSpPr txBox="1">
            <a:spLocks noChangeArrowheads="1"/>
          </p:cNvSpPr>
          <p:nvPr/>
        </p:nvSpPr>
        <p:spPr bwMode="auto">
          <a:xfrm>
            <a:off x="3225710" y="6098329"/>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dirty="0" smtClean="0"/>
              <a:t>From </a:t>
            </a:r>
            <a:r>
              <a:rPr lang="en-GB" sz="1800" dirty="0"/>
              <a:t>Simon </a:t>
            </a:r>
            <a:r>
              <a:rPr lang="en-GB" sz="1800" dirty="0" smtClean="0"/>
              <a:t>Brett, </a:t>
            </a:r>
            <a:r>
              <a:rPr lang="en-GB" sz="1800" i="1" dirty="0" smtClean="0"/>
              <a:t>The Faber Book of Parodies</a:t>
            </a:r>
            <a:endParaRPr lang="en-GB" sz="1800" dirty="0">
              <a:effectLst/>
            </a:endParaRPr>
          </a:p>
        </p:txBody>
      </p:sp>
    </p:spTree>
    <p:extLst>
      <p:ext uri="{BB962C8B-B14F-4D97-AF65-F5344CB8AC3E}">
        <p14:creationId xmlns:p14="http://schemas.microsoft.com/office/powerpoint/2010/main" val="4278236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2170488"/>
            <a:ext cx="8636000" cy="2585323"/>
          </a:xfrm>
          <a:prstGeom prst="rect">
            <a:avLst/>
          </a:prstGeom>
          <a:noFill/>
        </p:spPr>
        <p:txBody>
          <a:bodyPr wrap="square" rtlCol="0">
            <a:spAutoFit/>
          </a:bodyPr>
          <a:lstStyle/>
          <a:p>
            <a:pPr algn="ctr"/>
            <a:r>
              <a:rPr lang="en-GB" sz="5400" u="sng" dirty="0"/>
              <a:t>Parody:</a:t>
            </a:r>
          </a:p>
          <a:p>
            <a:pPr algn="ctr"/>
            <a:r>
              <a:rPr lang="en-GB" sz="5400" i="1" dirty="0" smtClean="0"/>
              <a:t>What if Dylan Thomas rewrote ‘Pride &amp; Prejudice’?</a:t>
            </a:r>
            <a:endParaRPr lang="en-US" sz="4400" dirty="0"/>
          </a:p>
        </p:txBody>
      </p:sp>
    </p:spTree>
    <p:extLst>
      <p:ext uri="{BB962C8B-B14F-4D97-AF65-F5344CB8AC3E}">
        <p14:creationId xmlns:p14="http://schemas.microsoft.com/office/powerpoint/2010/main" val="4078652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317500"/>
            <a:ext cx="8636000" cy="7171194"/>
          </a:xfrm>
          <a:prstGeom prst="rect">
            <a:avLst/>
          </a:prstGeom>
          <a:noFill/>
        </p:spPr>
        <p:txBody>
          <a:bodyPr wrap="square" rtlCol="0">
            <a:spAutoFit/>
          </a:bodyPr>
          <a:lstStyle/>
          <a:p>
            <a:pPr algn="ctr"/>
            <a:r>
              <a:rPr lang="en-GB" sz="2800" i="1" dirty="0" smtClean="0"/>
              <a:t>Adventures In The Marriage Trade</a:t>
            </a:r>
          </a:p>
          <a:p>
            <a:endParaRPr lang="en-GB" sz="1200" i="1" dirty="0"/>
          </a:p>
          <a:p>
            <a:r>
              <a:rPr lang="en-GB" sz="2000" dirty="0"/>
              <a:t> </a:t>
            </a:r>
          </a:p>
          <a:p>
            <a:r>
              <a:rPr lang="en-GB" sz="2000" dirty="0"/>
              <a:t>FIRST VOICE:  It is night in the smug-as-a-bug-in-a-rug household of Mr and Mrs Dai </a:t>
            </a:r>
            <a:r>
              <a:rPr lang="en-GB" sz="2000" dirty="0" err="1"/>
              <a:t>Bennet</a:t>
            </a:r>
            <a:r>
              <a:rPr lang="en-GB" sz="2000" dirty="0"/>
              <a:t> and their simpering daughters – five breast-bobbing man-hungry </a:t>
            </a:r>
            <a:r>
              <a:rPr lang="en-GB" sz="2000" dirty="0" err="1" smtClean="0"/>
              <a:t>titivators</a:t>
            </a:r>
            <a:r>
              <a:rPr lang="en-GB" sz="2000" dirty="0"/>
              <a:t>, innocent as ice-cream, panting for balls and matrimony</a:t>
            </a:r>
            <a:r>
              <a:rPr lang="en-GB" sz="2000" dirty="0" smtClean="0"/>
              <a:t>.</a:t>
            </a:r>
          </a:p>
          <a:p>
            <a:endParaRPr lang="en-GB" sz="2000" dirty="0"/>
          </a:p>
          <a:p>
            <a:r>
              <a:rPr lang="en-GB" sz="2000" dirty="0"/>
              <a:t>MRS BENNET:  Our new neighbour, Mr Darcy, quite tickles my fancy.</a:t>
            </a:r>
          </a:p>
          <a:p>
            <a:endParaRPr lang="en-GB" sz="2000" dirty="0" smtClean="0"/>
          </a:p>
          <a:p>
            <a:r>
              <a:rPr lang="en-GB" sz="2000" dirty="0" smtClean="0"/>
              <a:t>MR </a:t>
            </a:r>
            <a:r>
              <a:rPr lang="en-GB" sz="2000" dirty="0"/>
              <a:t>BENNET:  Don’t let him turn </a:t>
            </a:r>
            <a:r>
              <a:rPr lang="en-GB" sz="2000" dirty="0" err="1"/>
              <a:t>Lizzy’s</a:t>
            </a:r>
            <a:r>
              <a:rPr lang="en-GB" sz="2000" dirty="0"/>
              <a:t> </a:t>
            </a:r>
            <a:r>
              <a:rPr lang="en-GB" sz="2000" dirty="0" smtClean="0"/>
              <a:t>head</a:t>
            </a:r>
            <a:r>
              <a:rPr lang="en-GB" sz="2000" dirty="0"/>
              <a:t>,</a:t>
            </a:r>
            <a:r>
              <a:rPr lang="en-GB" sz="2000" dirty="0" smtClean="0"/>
              <a:t> </a:t>
            </a:r>
            <a:r>
              <a:rPr lang="en-GB" sz="2000" dirty="0"/>
              <a:t>Darcy-</a:t>
            </a:r>
            <a:r>
              <a:rPr lang="en-GB" sz="2000" dirty="0" err="1"/>
              <a:t>versy</a:t>
            </a:r>
            <a:r>
              <a:rPr lang="en-GB" sz="2000" dirty="0"/>
              <a:t>.</a:t>
            </a:r>
          </a:p>
          <a:p>
            <a:endParaRPr lang="en-GB" sz="2000" dirty="0" smtClean="0"/>
          </a:p>
          <a:p>
            <a:r>
              <a:rPr lang="en-GB" sz="2000" dirty="0" smtClean="0"/>
              <a:t>ELIZABETH</a:t>
            </a:r>
            <a:r>
              <a:rPr lang="en-GB" sz="2000" dirty="0"/>
              <a:t>: I shall wed whom I please.</a:t>
            </a:r>
          </a:p>
          <a:p>
            <a:endParaRPr lang="en-GB" sz="2000" dirty="0" smtClean="0"/>
          </a:p>
          <a:p>
            <a:r>
              <a:rPr lang="en-GB" sz="2000" dirty="0" smtClean="0"/>
              <a:t>FIRST </a:t>
            </a:r>
            <a:r>
              <a:rPr lang="en-GB" sz="2000" dirty="0"/>
              <a:t>VOICE:  And busy Lizzie retires to her room with visions of bridling up the aisle to ‘I will’ with half-a-dozen demon lovers.  She dreams of coaches and pairs and being a fine lady; dressing for dinner in silken gown and undressing afterwards for heaven knows what in the saucy haven of a double </a:t>
            </a:r>
            <a:r>
              <a:rPr lang="en-GB" sz="2000" dirty="0" smtClean="0"/>
              <a:t>bed. </a:t>
            </a:r>
          </a:p>
          <a:p>
            <a:endParaRPr lang="en-GB" sz="2000" dirty="0"/>
          </a:p>
          <a:p>
            <a:endParaRPr lang="en-GB" sz="2000" dirty="0" smtClean="0"/>
          </a:p>
          <a:p>
            <a:pPr algn="r"/>
            <a:r>
              <a:rPr lang="en-GB" sz="2000" dirty="0" smtClean="0"/>
              <a:t>From EO Parrott, </a:t>
            </a:r>
            <a:r>
              <a:rPr lang="en-GB" sz="2000" i="1" dirty="0" smtClean="0"/>
              <a:t>How to be Well Versed in Poetry</a:t>
            </a:r>
          </a:p>
          <a:p>
            <a:endParaRPr lang="en-GB" sz="2000" dirty="0"/>
          </a:p>
          <a:p>
            <a:endParaRPr lang="en-GB" sz="2000" dirty="0" smtClean="0"/>
          </a:p>
          <a:p>
            <a:endParaRPr lang="en-US" sz="2000" dirty="0"/>
          </a:p>
        </p:txBody>
      </p:sp>
    </p:spTree>
    <p:extLst>
      <p:ext uri="{BB962C8B-B14F-4D97-AF65-F5344CB8AC3E}">
        <p14:creationId xmlns:p14="http://schemas.microsoft.com/office/powerpoint/2010/main" val="4057242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1077218"/>
          </a:xfrm>
          <a:prstGeom prst="rect">
            <a:avLst/>
          </a:prstGeom>
          <a:noFill/>
        </p:spPr>
        <p:txBody>
          <a:bodyPr wrap="square" rtlCol="0">
            <a:spAutoFit/>
          </a:bodyPr>
          <a:lstStyle/>
          <a:p>
            <a:r>
              <a:rPr lang="en-US" sz="3200" dirty="0" smtClean="0"/>
              <a:t>‘The past is another country’: </a:t>
            </a:r>
          </a:p>
          <a:p>
            <a:r>
              <a:rPr lang="en-US" sz="3200" dirty="0" smtClean="0"/>
              <a:t> Simple summary:</a:t>
            </a:r>
            <a:endParaRPr lang="en-US" sz="3200" dirty="0"/>
          </a:p>
        </p:txBody>
      </p:sp>
      <p:sp>
        <p:nvSpPr>
          <p:cNvPr id="3" name="TextBox 2"/>
          <p:cNvSpPr txBox="1"/>
          <p:nvPr/>
        </p:nvSpPr>
        <p:spPr>
          <a:xfrm>
            <a:off x="537244" y="2519030"/>
            <a:ext cx="8137884" cy="2062103"/>
          </a:xfrm>
          <a:prstGeom prst="rect">
            <a:avLst/>
          </a:prstGeom>
          <a:noFill/>
        </p:spPr>
        <p:txBody>
          <a:bodyPr wrap="square" rtlCol="0">
            <a:spAutoFit/>
          </a:bodyPr>
          <a:lstStyle/>
          <a:p>
            <a:pPr marL="514350" indent="-514350">
              <a:buFont typeface="+mj-lt"/>
              <a:buAutoNum type="arabicPeriod"/>
            </a:pPr>
            <a:r>
              <a:rPr lang="en-US" sz="3200" dirty="0"/>
              <a:t>It’s about great </a:t>
            </a:r>
            <a:r>
              <a:rPr lang="en-US" sz="3200" dirty="0" smtClean="0"/>
              <a:t>teaching</a:t>
            </a:r>
          </a:p>
          <a:p>
            <a:pPr marL="514350" indent="-514350">
              <a:buFont typeface="+mj-lt"/>
              <a:buAutoNum type="arabicPeriod"/>
            </a:pPr>
            <a:r>
              <a:rPr lang="en-US" sz="3200" dirty="0" smtClean="0"/>
              <a:t>Reading is about habits</a:t>
            </a:r>
          </a:p>
          <a:p>
            <a:pPr marL="514350" indent="-514350">
              <a:buFont typeface="+mj-lt"/>
              <a:buAutoNum type="arabicPeriod"/>
            </a:pPr>
            <a:r>
              <a:rPr lang="en-US" sz="3200" dirty="0"/>
              <a:t>The ‘word poor’ need </a:t>
            </a:r>
            <a:r>
              <a:rPr lang="en-US" sz="3200" dirty="0" smtClean="0"/>
              <a:t>us more than ever</a:t>
            </a:r>
          </a:p>
          <a:p>
            <a:pPr marL="457200" indent="-457200">
              <a:buFont typeface="Arial"/>
              <a:buChar char="•"/>
            </a:pPr>
            <a:endParaRPr lang="en-US" sz="3200" dirty="0" smtClean="0"/>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474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022725" y="5983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5" name="Text Box 3"/>
          <p:cNvSpPr txBox="1">
            <a:spLocks noChangeArrowheads="1"/>
          </p:cNvSpPr>
          <p:nvPr/>
        </p:nvSpPr>
        <p:spPr bwMode="auto">
          <a:xfrm>
            <a:off x="4327525" y="5678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6" name="Text Box 4"/>
          <p:cNvSpPr txBox="1">
            <a:spLocks noChangeArrowheads="1"/>
          </p:cNvSpPr>
          <p:nvPr/>
        </p:nvSpPr>
        <p:spPr bwMode="auto">
          <a:xfrm>
            <a:off x="4403725" y="5373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79877" name="Text Box 5"/>
          <p:cNvSpPr txBox="1">
            <a:spLocks noChangeArrowheads="1"/>
          </p:cNvSpPr>
          <p:nvPr/>
        </p:nvSpPr>
        <p:spPr bwMode="auto">
          <a:xfrm>
            <a:off x="4327525" y="5449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GB"/>
          </a:p>
        </p:txBody>
      </p:sp>
      <p:sp>
        <p:nvSpPr>
          <p:cNvPr id="336902" name="Text Box 6"/>
          <p:cNvSpPr txBox="1">
            <a:spLocks noChangeArrowheads="1"/>
          </p:cNvSpPr>
          <p:nvPr/>
        </p:nvSpPr>
        <p:spPr bwMode="auto">
          <a:xfrm>
            <a:off x="2263775" y="194565"/>
            <a:ext cx="4495800" cy="6340195"/>
          </a:xfrm>
          <a:prstGeom prst="rect">
            <a:avLst/>
          </a:prstGeom>
          <a:solidFill>
            <a:schemeClr val="bg1"/>
          </a:solidFill>
          <a:ln w="9525">
            <a:solidFill>
              <a:schemeClr val="tx1"/>
            </a:solidFill>
            <a:miter lim="800000"/>
            <a:headEnd/>
            <a:tailEnd/>
          </a:ln>
          <a:effectLst>
            <a:prstShdw prst="shdw17" dist="17961" dir="2700000">
              <a:schemeClr val="tx1">
                <a:gamma/>
                <a:shade val="60000"/>
                <a:invGamma/>
                <a:alpha val="74998"/>
              </a:schemeClr>
            </a:prst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dirty="0">
                <a:latin typeface="+mj-lt"/>
              </a:rPr>
              <a:t>English Teacher</a:t>
            </a:r>
          </a:p>
          <a:p>
            <a:endParaRPr lang="en-GB" sz="1400" b="1" dirty="0">
              <a:latin typeface="+mj-lt"/>
            </a:endParaRPr>
          </a:p>
          <a:p>
            <a:r>
              <a:rPr lang="en-GB" sz="1400" b="1" dirty="0">
                <a:latin typeface="+mj-lt"/>
              </a:rPr>
              <a:t>Petite, white-haired Miss Cartwright</a:t>
            </a:r>
          </a:p>
          <a:p>
            <a:r>
              <a:rPr lang="en-GB" sz="1400" b="1" dirty="0">
                <a:latin typeface="+mj-lt"/>
              </a:rPr>
              <a:t>Knew Shakespeare off by heart,</a:t>
            </a:r>
          </a:p>
          <a:p>
            <a:r>
              <a:rPr lang="en-GB" sz="1400" b="1" dirty="0">
                <a:latin typeface="+mj-lt"/>
              </a:rPr>
              <a:t>Or so we pupils thought.</a:t>
            </a:r>
          </a:p>
          <a:p>
            <a:r>
              <a:rPr lang="en-GB" sz="1400" b="1" dirty="0">
                <a:latin typeface="+mj-lt"/>
              </a:rPr>
              <a:t>Once in the stalls at the Old Vic</a:t>
            </a:r>
          </a:p>
          <a:p>
            <a:r>
              <a:rPr lang="en-GB" sz="1400" b="1" dirty="0">
                <a:latin typeface="+mj-lt"/>
              </a:rPr>
              <a:t>She prompted Lear when he forgot his part.</a:t>
            </a:r>
          </a:p>
          <a:p>
            <a:endParaRPr lang="en-GB" sz="1400" b="1" dirty="0">
              <a:latin typeface="+mj-lt"/>
            </a:endParaRPr>
          </a:p>
          <a:p>
            <a:r>
              <a:rPr lang="en-GB" sz="1400" b="1" dirty="0">
                <a:latin typeface="+mj-lt"/>
              </a:rPr>
              <a:t>Ignorant of </a:t>
            </a:r>
            <a:r>
              <a:rPr lang="en-GB" sz="1400" b="1" i="1" dirty="0">
                <a:latin typeface="+mj-lt"/>
              </a:rPr>
              <a:t>Scrutiny</a:t>
            </a:r>
            <a:r>
              <a:rPr lang="en-GB" sz="1400" b="1" dirty="0">
                <a:latin typeface="+mj-lt"/>
              </a:rPr>
              <a:t> and </a:t>
            </a:r>
            <a:r>
              <a:rPr lang="en-GB" sz="1400" b="1" dirty="0" err="1">
                <a:latin typeface="+mj-lt"/>
              </a:rPr>
              <a:t>Leavis</a:t>
            </a:r>
            <a:r>
              <a:rPr lang="en-GB" sz="1400" b="1" dirty="0">
                <a:latin typeface="+mj-lt"/>
              </a:rPr>
              <a:t>,</a:t>
            </a:r>
          </a:p>
          <a:p>
            <a:r>
              <a:rPr lang="en-GB" sz="1400" b="1" dirty="0">
                <a:latin typeface="+mj-lt"/>
              </a:rPr>
              <a:t>She taught Romantic poetry,</a:t>
            </a:r>
          </a:p>
          <a:p>
            <a:r>
              <a:rPr lang="en-GB" sz="1400" b="1" dirty="0">
                <a:latin typeface="+mj-lt"/>
              </a:rPr>
              <a:t>Dreamt of gossip with dead poets.</a:t>
            </a:r>
          </a:p>
          <a:p>
            <a:r>
              <a:rPr lang="en-GB" sz="1400" b="1" dirty="0">
                <a:latin typeface="+mj-lt"/>
              </a:rPr>
              <a:t>To an amazed sixth form once said:</a:t>
            </a:r>
            <a:br>
              <a:rPr lang="en-GB" sz="1400" b="1" dirty="0">
                <a:latin typeface="+mj-lt"/>
              </a:rPr>
            </a:br>
            <a:r>
              <a:rPr lang="en-GB" sz="1400" b="1" dirty="0">
                <a:latin typeface="+mj-lt"/>
              </a:rPr>
              <a:t>‘How good to spend a night with Shelley.’</a:t>
            </a:r>
          </a:p>
          <a:p>
            <a:endParaRPr lang="en-GB" sz="1400" b="1" dirty="0">
              <a:latin typeface="+mj-lt"/>
            </a:endParaRPr>
          </a:p>
          <a:p>
            <a:r>
              <a:rPr lang="en-GB" sz="1400" b="1" dirty="0">
                <a:latin typeface="+mj-lt"/>
              </a:rPr>
              <a:t>In long war years she fed us plays,</a:t>
            </a:r>
          </a:p>
          <a:p>
            <a:r>
              <a:rPr lang="en-GB" sz="1400" b="1" dirty="0">
                <a:latin typeface="+mj-lt"/>
              </a:rPr>
              <a:t>Sophocles to Shaw’s </a:t>
            </a:r>
            <a:r>
              <a:rPr lang="en-GB" sz="1400" b="1" i="1" dirty="0">
                <a:latin typeface="+mj-lt"/>
              </a:rPr>
              <a:t>St Joan</a:t>
            </a:r>
            <a:r>
              <a:rPr lang="en-GB" sz="1400" b="1" dirty="0">
                <a:latin typeface="+mj-lt"/>
              </a:rPr>
              <a:t>.</a:t>
            </a:r>
          </a:p>
          <a:p>
            <a:r>
              <a:rPr lang="en-GB" sz="1400" b="1" dirty="0">
                <a:latin typeface="+mj-lt"/>
              </a:rPr>
              <a:t>Her reading nights we named our Courting Club,</a:t>
            </a:r>
          </a:p>
          <a:p>
            <a:r>
              <a:rPr lang="en-GB" sz="1400" b="1" dirty="0">
                <a:latin typeface="+mj-lt"/>
              </a:rPr>
              <a:t>Yet always through the blacked-out streets</a:t>
            </a:r>
          </a:p>
          <a:p>
            <a:r>
              <a:rPr lang="en-GB" sz="1400" b="1" dirty="0">
                <a:latin typeface="+mj-lt"/>
              </a:rPr>
              <a:t>One boy left the girls and saw her home.</a:t>
            </a:r>
          </a:p>
          <a:p>
            <a:endParaRPr lang="en-GB" sz="1400" b="1" dirty="0">
              <a:latin typeface="+mj-lt"/>
            </a:endParaRPr>
          </a:p>
          <a:p>
            <a:r>
              <a:rPr lang="en-GB" sz="1400" b="1" dirty="0">
                <a:latin typeface="+mj-lt"/>
              </a:rPr>
              <a:t>When she closed her eyes and chanted</a:t>
            </a:r>
          </a:p>
          <a:p>
            <a:r>
              <a:rPr lang="en-GB" sz="1400" b="1" dirty="0">
                <a:latin typeface="+mj-lt"/>
              </a:rPr>
              <a:t>‘Ode to a Nightingale’</a:t>
            </a:r>
          </a:p>
          <a:p>
            <a:r>
              <a:rPr lang="en-GB" sz="1400" b="1" dirty="0">
                <a:latin typeface="+mj-lt"/>
              </a:rPr>
              <a:t>We laughed yet honoured her devotion.</a:t>
            </a:r>
          </a:p>
          <a:p>
            <a:r>
              <a:rPr lang="en-GB" sz="1400" b="1" dirty="0">
                <a:latin typeface="+mj-lt"/>
              </a:rPr>
              <a:t>We knew the man she should have married</a:t>
            </a:r>
          </a:p>
          <a:p>
            <a:r>
              <a:rPr lang="en-GB" sz="1400" b="1" dirty="0">
                <a:latin typeface="+mj-lt"/>
              </a:rPr>
              <a:t>Was killed at Passchendaele.</a:t>
            </a:r>
          </a:p>
          <a:p>
            <a:endParaRPr lang="en-GB" sz="1400" b="1" dirty="0">
              <a:latin typeface="+mj-lt"/>
            </a:endParaRPr>
          </a:p>
          <a:p>
            <a:pPr algn="r"/>
            <a:r>
              <a:rPr lang="en-GB" sz="1400" b="1" dirty="0">
                <a:latin typeface="+mj-lt"/>
              </a:rPr>
              <a:t>Brian Cox</a:t>
            </a:r>
          </a:p>
          <a:p>
            <a:pPr algn="r"/>
            <a:r>
              <a:rPr lang="en-GB" sz="1400" b="1" dirty="0">
                <a:latin typeface="+mj-lt"/>
              </a:rPr>
              <a:t>From </a:t>
            </a:r>
            <a:r>
              <a:rPr lang="en-GB" sz="1400" b="1" i="1" dirty="0">
                <a:latin typeface="+mj-lt"/>
              </a:rPr>
              <a:t>Collected Poems</a:t>
            </a:r>
            <a:r>
              <a:rPr lang="en-GB" sz="1400" b="1" dirty="0">
                <a:latin typeface="+mj-lt"/>
              </a:rPr>
              <a:t>, </a:t>
            </a:r>
            <a:r>
              <a:rPr lang="en-GB" sz="1400" b="1" dirty="0" err="1">
                <a:latin typeface="+mj-lt"/>
              </a:rPr>
              <a:t>Carcanet</a:t>
            </a:r>
            <a:r>
              <a:rPr lang="en-GB" sz="1400" b="1" dirty="0">
                <a:latin typeface="+mj-lt"/>
              </a:rPr>
              <a:t> Press 1993.</a:t>
            </a:r>
          </a:p>
          <a:p>
            <a:endParaRPr lang="en-GB" sz="1400" b="1" dirty="0">
              <a:latin typeface="+mj-lt"/>
            </a:endParaRPr>
          </a:p>
        </p:txBody>
      </p:sp>
      <p:sp>
        <p:nvSpPr>
          <p:cNvPr id="2" name="Rectangle 1"/>
          <p:cNvSpPr/>
          <p:nvPr/>
        </p:nvSpPr>
        <p:spPr>
          <a:xfrm>
            <a:off x="2360570" y="641384"/>
            <a:ext cx="4092509" cy="5037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205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6902"/>
                                        </p:tgtEl>
                                        <p:attrNameLst>
                                          <p:attrName>style.visibility</p:attrName>
                                        </p:attrNameLst>
                                      </p:cBhvr>
                                      <p:to>
                                        <p:strVal val="visible"/>
                                      </p:to>
                                    </p:set>
                                    <p:animEffect transition="in" filter="wipe(left)">
                                      <p:cBhvr>
                                        <p:cTn id="7" dur="500"/>
                                        <p:tgtEl>
                                          <p:spTgt spid="3369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7618" y="1"/>
            <a:ext cx="10275903" cy="6858000"/>
          </a:xfrm>
          <a:prstGeom prst="rect">
            <a:avLst/>
          </a:prstGeom>
        </p:spPr>
      </p:pic>
      <p:sp>
        <p:nvSpPr>
          <p:cNvPr id="5" name="TextBox 4"/>
          <p:cNvSpPr txBox="1"/>
          <p:nvPr/>
        </p:nvSpPr>
        <p:spPr>
          <a:xfrm>
            <a:off x="3318263" y="2650567"/>
            <a:ext cx="5825737" cy="2185214"/>
          </a:xfrm>
          <a:prstGeom prst="rect">
            <a:avLst/>
          </a:prstGeom>
          <a:noFill/>
        </p:spPr>
        <p:txBody>
          <a:bodyPr wrap="square" rtlCol="0">
            <a:spAutoFit/>
          </a:bodyPr>
          <a:lstStyle/>
          <a:p>
            <a:pPr algn="ctr"/>
            <a:r>
              <a:rPr lang="en-US" sz="3200" b="1" dirty="0" smtClean="0"/>
              <a:t>‘The past is another </a:t>
            </a:r>
            <a:r>
              <a:rPr lang="en-US" sz="3200" b="1" dirty="0"/>
              <a:t>c</a:t>
            </a:r>
            <a:r>
              <a:rPr lang="en-US" sz="3200" b="1" dirty="0" smtClean="0"/>
              <a:t>ountry:</a:t>
            </a:r>
          </a:p>
          <a:p>
            <a:pPr algn="ctr"/>
            <a:r>
              <a:rPr lang="en-US" sz="3200" b="1" dirty="0" smtClean="0"/>
              <a:t>They do things differently there’:</a:t>
            </a:r>
          </a:p>
          <a:p>
            <a:pPr algn="ctr"/>
            <a:r>
              <a:rPr lang="en-US" b="1" dirty="0" smtClean="0"/>
              <a:t>OCR Annual English Conference 2016</a:t>
            </a:r>
          </a:p>
          <a:p>
            <a:pPr algn="ctr"/>
            <a:endParaRPr lang="en-US" b="1" dirty="0"/>
          </a:p>
          <a:p>
            <a:pPr algn="ctr"/>
            <a:r>
              <a:rPr lang="en-US" b="1" i="1" dirty="0" smtClean="0"/>
              <a:t>Geoff Barton</a:t>
            </a:r>
          </a:p>
          <a:p>
            <a:pPr algn="ctr"/>
            <a:r>
              <a:rPr lang="en-US" b="1" i="1" dirty="0" smtClean="0"/>
              <a:t>Head, King Edward VI School, Suffolk</a:t>
            </a:r>
          </a:p>
        </p:txBody>
      </p:sp>
      <p:sp>
        <p:nvSpPr>
          <p:cNvPr id="2" name="TextBox 1"/>
          <p:cNvSpPr txBox="1"/>
          <p:nvPr/>
        </p:nvSpPr>
        <p:spPr>
          <a:xfrm>
            <a:off x="-1119743" y="6396335"/>
            <a:ext cx="10832859" cy="369332"/>
          </a:xfrm>
          <a:prstGeom prst="rect">
            <a:avLst/>
          </a:prstGeom>
          <a:solidFill>
            <a:schemeClr val="tx1"/>
          </a:solidFill>
        </p:spPr>
        <p:txBody>
          <a:bodyPr wrap="square" rtlCol="0">
            <a:spAutoFit/>
          </a:bodyPr>
          <a:lstStyle/>
          <a:p>
            <a:pPr algn="ctr"/>
            <a:r>
              <a:rPr lang="en-US" dirty="0" smtClean="0">
                <a:solidFill>
                  <a:schemeClr val="bg1"/>
                </a:solidFill>
              </a:rPr>
              <a:t>Download this presentation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(143)    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659703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731691" y="2593738"/>
            <a:ext cx="792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How do you react to these rooms?</a:t>
            </a:r>
            <a:endParaRPr lang="en-US" sz="3600" dirty="0"/>
          </a:p>
        </p:txBody>
      </p:sp>
    </p:spTree>
    <p:extLst>
      <p:ext uri="{BB962C8B-B14F-4D97-AF65-F5344CB8AC3E}">
        <p14:creationId xmlns:p14="http://schemas.microsoft.com/office/powerpoint/2010/main" val="42124460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5.0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169"/>
            <a:ext cx="9144000" cy="5254198"/>
          </a:xfrm>
          <a:prstGeom prst="rect">
            <a:avLst/>
          </a:prstGeom>
        </p:spPr>
      </p:pic>
      <p:sp>
        <p:nvSpPr>
          <p:cNvPr id="5" name="Rectangle 4"/>
          <p:cNvSpPr/>
          <p:nvPr/>
        </p:nvSpPr>
        <p:spPr>
          <a:xfrm>
            <a:off x="1834573" y="2450087"/>
            <a:ext cx="1244431" cy="3206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319947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03-17 at 05.2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192">
            <a:off x="2660133" y="846828"/>
            <a:ext cx="3985928" cy="5432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74609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74413" y="1051871"/>
            <a:ext cx="4788788" cy="3970318"/>
          </a:xfrm>
          <a:prstGeom prst="rect">
            <a:avLst/>
          </a:prstGeom>
          <a:noFill/>
          <a:ln w="9525">
            <a:noFill/>
            <a:miter lim="800000"/>
            <a:headEnd/>
            <a:tailEnd/>
          </a:ln>
        </p:spPr>
        <p:txBody>
          <a:bodyPr wrap="square">
            <a:prstTxWarp prst="textNoShape">
              <a:avLst/>
            </a:prstTxWarp>
            <a:spAutoFit/>
          </a:bodyPr>
          <a:lstStyle/>
          <a:p>
            <a:r>
              <a:rPr lang="en-US" sz="2800" dirty="0">
                <a:solidFill>
                  <a:srgbClr val="000000"/>
                </a:solidFill>
              </a:rPr>
              <a:t>‘</a:t>
            </a:r>
            <a:r>
              <a:rPr lang="en-US" sz="2800" dirty="0">
                <a:latin typeface="Calibri" charset="0"/>
                <a:ea typeface="ＭＳ Ｐゴシック" charset="0"/>
                <a:cs typeface="ＭＳ Ｐゴシック" charset="0"/>
              </a:rPr>
              <a:t>Too</a:t>
            </a:r>
            <a:r>
              <a:rPr lang="en-US" sz="2800" dirty="0">
                <a:solidFill>
                  <a:srgbClr val="000000"/>
                </a:solidFill>
              </a:rPr>
              <a:t> often the argument for reading is made by those who have spent their lives as insiders; the pleasures of solitary reading are so obvious, the value of reading so self-evident, that we fail to appreciate how utterly strange reading is to the outsider’ </a:t>
            </a:r>
            <a:endParaRPr lang="en-US" sz="2800" dirty="0">
              <a:solidFill>
                <a:srgbClr val="000000"/>
              </a:solidFill>
              <a:latin typeface="Calibri" charset="0"/>
            </a:endParaRPr>
          </a:p>
        </p:txBody>
      </p:sp>
      <p:pic>
        <p:nvPicPr>
          <p:cNvPr id="2" name="Picture 1"/>
          <p:cNvPicPr>
            <a:picLocks noChangeAspect="1"/>
          </p:cNvPicPr>
          <p:nvPr/>
        </p:nvPicPr>
        <p:blipFill>
          <a:blip r:embed="rId2"/>
          <a:stretch>
            <a:fillRect/>
          </a:stretch>
        </p:blipFill>
        <p:spPr>
          <a:xfrm>
            <a:off x="329893" y="798823"/>
            <a:ext cx="3365500" cy="5003800"/>
          </a:xfrm>
          <a:prstGeom prst="rect">
            <a:avLst/>
          </a:prstGeom>
        </p:spPr>
      </p:pic>
    </p:spTree>
    <p:extLst>
      <p:ext uri="{BB962C8B-B14F-4D97-AF65-F5344CB8AC3E}">
        <p14:creationId xmlns:p14="http://schemas.microsoft.com/office/powerpoint/2010/main" val="4237098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19.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36" y="0"/>
            <a:ext cx="7007493" cy="6858000"/>
          </a:xfrm>
          <a:prstGeom prst="rect">
            <a:avLst/>
          </a:prstGeom>
        </p:spPr>
      </p:pic>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361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4565</TotalTime>
  <Words>1758</Words>
  <Application>Microsoft Macintosh PowerPoint</Application>
  <PresentationFormat>On-screen Show (4:3)</PresentationFormat>
  <Paragraphs>201</Paragraphs>
  <Slides>49</Slides>
  <Notes>4</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148</cp:revision>
  <dcterms:created xsi:type="dcterms:W3CDTF">2015-06-24T02:42:23Z</dcterms:created>
  <dcterms:modified xsi:type="dcterms:W3CDTF">2016-03-17T11:52:50Z</dcterms:modified>
</cp:coreProperties>
</file>