
<file path=[Content_Types].xml><?xml version="1.0" encoding="utf-8"?>
<Types xmlns="http://schemas.openxmlformats.org/package/2006/content-types">
  <Default Extension="xml" ContentType="application/xml"/>
  <Default Extension="doc" ContentType="application/msword"/>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3"/>
  </p:notesMasterIdLst>
  <p:sldIdLst>
    <p:sldId id="876" r:id="rId2"/>
    <p:sldId id="870" r:id="rId3"/>
    <p:sldId id="653" r:id="rId4"/>
    <p:sldId id="657" r:id="rId5"/>
    <p:sldId id="730" r:id="rId6"/>
    <p:sldId id="731" r:id="rId7"/>
    <p:sldId id="527" r:id="rId8"/>
    <p:sldId id="526" r:id="rId9"/>
    <p:sldId id="528" r:id="rId10"/>
    <p:sldId id="656" r:id="rId11"/>
    <p:sldId id="658" r:id="rId12"/>
    <p:sldId id="659" r:id="rId13"/>
    <p:sldId id="654" r:id="rId14"/>
    <p:sldId id="529" r:id="rId15"/>
    <p:sldId id="530" r:id="rId16"/>
    <p:sldId id="531" r:id="rId17"/>
    <p:sldId id="532" r:id="rId18"/>
    <p:sldId id="533" r:id="rId19"/>
    <p:sldId id="534" r:id="rId20"/>
    <p:sldId id="536" r:id="rId21"/>
    <p:sldId id="537" r:id="rId22"/>
    <p:sldId id="539" r:id="rId23"/>
    <p:sldId id="540" r:id="rId24"/>
    <p:sldId id="852" r:id="rId25"/>
    <p:sldId id="839" r:id="rId26"/>
    <p:sldId id="605" r:id="rId27"/>
    <p:sldId id="553" r:id="rId28"/>
    <p:sldId id="554" r:id="rId29"/>
    <p:sldId id="674" r:id="rId30"/>
    <p:sldId id="668" r:id="rId31"/>
    <p:sldId id="669" r:id="rId32"/>
    <p:sldId id="672" r:id="rId33"/>
    <p:sldId id="670" r:id="rId34"/>
    <p:sldId id="863" r:id="rId35"/>
    <p:sldId id="855" r:id="rId36"/>
    <p:sldId id="652" r:id="rId37"/>
    <p:sldId id="675" r:id="rId38"/>
    <p:sldId id="614" r:id="rId39"/>
    <p:sldId id="615" r:id="rId40"/>
    <p:sldId id="616" r:id="rId41"/>
    <p:sldId id="617" r:id="rId42"/>
    <p:sldId id="618" r:id="rId43"/>
    <p:sldId id="619" r:id="rId44"/>
    <p:sldId id="620" r:id="rId45"/>
    <p:sldId id="621" r:id="rId46"/>
    <p:sldId id="622" r:id="rId47"/>
    <p:sldId id="623" r:id="rId48"/>
    <p:sldId id="624" r:id="rId49"/>
    <p:sldId id="625" r:id="rId50"/>
    <p:sldId id="626" r:id="rId51"/>
    <p:sldId id="628" r:id="rId52"/>
    <p:sldId id="629" r:id="rId53"/>
    <p:sldId id="630" r:id="rId54"/>
    <p:sldId id="631" r:id="rId55"/>
    <p:sldId id="632" r:id="rId56"/>
    <p:sldId id="633" r:id="rId57"/>
    <p:sldId id="634" r:id="rId58"/>
    <p:sldId id="635" r:id="rId59"/>
    <p:sldId id="636" r:id="rId60"/>
    <p:sldId id="637" r:id="rId61"/>
    <p:sldId id="638" r:id="rId62"/>
    <p:sldId id="639" r:id="rId63"/>
    <p:sldId id="641" r:id="rId64"/>
    <p:sldId id="642" r:id="rId65"/>
    <p:sldId id="644" r:id="rId66"/>
    <p:sldId id="643" r:id="rId67"/>
    <p:sldId id="645" r:id="rId68"/>
    <p:sldId id="646" r:id="rId69"/>
    <p:sldId id="647" r:id="rId70"/>
    <p:sldId id="648" r:id="rId71"/>
    <p:sldId id="649" r:id="rId72"/>
    <p:sldId id="857" r:id="rId73"/>
    <p:sldId id="594" r:id="rId74"/>
    <p:sldId id="595" r:id="rId75"/>
    <p:sldId id="676" r:id="rId76"/>
    <p:sldId id="853" r:id="rId77"/>
    <p:sldId id="598" r:id="rId78"/>
    <p:sldId id="871" r:id="rId79"/>
    <p:sldId id="872" r:id="rId80"/>
    <p:sldId id="600" r:id="rId81"/>
    <p:sldId id="678" r:id="rId82"/>
    <p:sldId id="679" r:id="rId83"/>
    <p:sldId id="680" r:id="rId84"/>
    <p:sldId id="601" r:id="rId85"/>
    <p:sldId id="602" r:id="rId86"/>
    <p:sldId id="603" r:id="rId87"/>
    <p:sldId id="681" r:id="rId88"/>
    <p:sldId id="877" r:id="rId89"/>
    <p:sldId id="687" r:id="rId90"/>
    <p:sldId id="688" r:id="rId91"/>
    <p:sldId id="875" r:id="rId92"/>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5pPr>
    <a:lvl6pPr marL="2286000" algn="l" defTabSz="457200" rtl="0" eaLnBrk="1" latinLnBrk="0" hangingPunct="1">
      <a:defRPr kern="1200">
        <a:solidFill>
          <a:schemeClr val="tx1"/>
        </a:solidFill>
        <a:latin typeface="Arial" charset="0"/>
        <a:ea typeface="ＭＳ Ｐゴシック" charset="-128"/>
        <a:cs typeface="ＭＳ Ｐゴシック" charset="-128"/>
      </a:defRPr>
    </a:lvl6pPr>
    <a:lvl7pPr marL="2743200" algn="l" defTabSz="457200" rtl="0" eaLnBrk="1" latinLnBrk="0" hangingPunct="1">
      <a:defRPr kern="1200">
        <a:solidFill>
          <a:schemeClr val="tx1"/>
        </a:solidFill>
        <a:latin typeface="Arial" charset="0"/>
        <a:ea typeface="ＭＳ Ｐゴシック" charset="-128"/>
        <a:cs typeface="ＭＳ Ｐゴシック" charset="-128"/>
      </a:defRPr>
    </a:lvl7pPr>
    <a:lvl8pPr marL="3200400" algn="l" defTabSz="457200" rtl="0" eaLnBrk="1" latinLnBrk="0" hangingPunct="1">
      <a:defRPr kern="1200">
        <a:solidFill>
          <a:schemeClr val="tx1"/>
        </a:solidFill>
        <a:latin typeface="Arial" charset="0"/>
        <a:ea typeface="ＭＳ Ｐゴシック" charset="-128"/>
        <a:cs typeface="ＭＳ Ｐゴシック" charset="-128"/>
      </a:defRPr>
    </a:lvl8pPr>
    <a:lvl9pPr marL="3657600" algn="l" defTabSz="457200" rtl="0" eaLnBrk="1" latinLnBrk="0" hangingPunct="1">
      <a:defRPr kern="1200">
        <a:solidFill>
          <a:schemeClr val="tx1"/>
        </a:solidFill>
        <a:latin typeface="Arial" charset="0"/>
        <a:ea typeface="ＭＳ Ｐゴシック" charset="-128"/>
        <a:cs typeface="ＭＳ Ｐゴシック" charset="-128"/>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3080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Objects="1">
      <p:cViewPr>
        <p:scale>
          <a:sx n="99" d="100"/>
          <a:sy n="99" d="100"/>
        </p:scale>
        <p:origin x="-1384" y="-8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notesMaster" Target="notesMasters/notesMaster1.xml"/><Relationship Id="rId94" Type="http://schemas.openxmlformats.org/officeDocument/2006/relationships/printerSettings" Target="printerSettings/printerSettings1.bin"/><Relationship Id="rId95" Type="http://schemas.openxmlformats.org/officeDocument/2006/relationships/presProps" Target="presProps.xml"/><Relationship Id="rId96" Type="http://schemas.openxmlformats.org/officeDocument/2006/relationships/viewProps" Target="viewProps.xml"/><Relationship Id="rId97" Type="http://schemas.openxmlformats.org/officeDocument/2006/relationships/theme" Target="theme/theme1.xml"/><Relationship Id="rId98"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9.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40.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6.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Calibri" charset="0"/>
              </a:defRPr>
            </a:lvl1pPr>
          </a:lstStyle>
          <a:p>
            <a:pPr>
              <a:defRPr/>
            </a:pPr>
            <a:fld id="{EB6C0514-59F6-8C41-AA9E-DBBF20A05154}" type="datetime1">
              <a:rPr lang="en-US"/>
              <a:pPr>
                <a:defRPr/>
              </a:pPr>
              <a:t>12/10/15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Calibri" charset="0"/>
              </a:defRPr>
            </a:lvl1pPr>
          </a:lstStyle>
          <a:p>
            <a:pPr>
              <a:defRPr/>
            </a:pPr>
            <a:fld id="{29D98033-837C-2643-A54C-3C1F5F76FBDD}" type="slidenum">
              <a:rPr lang="en-US"/>
              <a:pPr>
                <a:defRPr/>
              </a:pPr>
              <a:t>‹#›</a:t>
            </a:fld>
            <a:endParaRPr lang="en-US"/>
          </a:p>
        </p:txBody>
      </p:sp>
    </p:spTree>
    <p:extLst>
      <p:ext uri="{BB962C8B-B14F-4D97-AF65-F5344CB8AC3E}">
        <p14:creationId xmlns:p14="http://schemas.microsoft.com/office/powerpoint/2010/main" val="2588052170"/>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bwMode="auto">
          <a:noFill/>
          <a:ln>
            <a:miter lim="800000"/>
            <a:headEnd/>
            <a:tailEnd/>
          </a:ln>
        </p:spPr>
        <p:txBody>
          <a:bodyPr/>
          <a:lstStyle/>
          <a:p>
            <a:fld id="{74639B15-7096-B146-9A35-270CF97E418F}" type="slidenum">
              <a:rPr lang="en-US"/>
              <a:pPr/>
              <a:t>2</a:t>
            </a:fld>
            <a:endParaRPr lang="en-US"/>
          </a:p>
        </p:txBody>
      </p:sp>
      <p:sp>
        <p:nvSpPr>
          <p:cNvPr id="4915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9156" name="Rectangle 3"/>
          <p:cNvSpPr>
            <a:spLocks noGrp="1" noChangeArrowheads="1"/>
          </p:cNvSpPr>
          <p:nvPr>
            <p:ph type="body" idx="1"/>
          </p:nvPr>
        </p:nvSpPr>
        <p:spPr bwMode="auto">
          <a:noFill/>
        </p:spPr>
        <p:txBody>
          <a:bodyPr/>
          <a:lstStyle/>
          <a:p>
            <a:pPr eaLnBrk="1" hangingPunct="1">
              <a:spcBef>
                <a:spcPct val="0"/>
              </a:spcBef>
            </a:pPr>
            <a:endParaRPr lang="en-US">
              <a:latin typeface="Times"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bwMode="auto">
          <a:noFill/>
          <a:ln>
            <a:miter lim="800000"/>
            <a:headEnd/>
            <a:tailEnd/>
          </a:ln>
        </p:spPr>
        <p:txBody>
          <a:bodyPr/>
          <a:lstStyle/>
          <a:p>
            <a:fld id="{74639B15-7096-B146-9A35-270CF97E418F}" type="slidenum">
              <a:rPr lang="en-US"/>
              <a:pPr/>
              <a:t>35</a:t>
            </a:fld>
            <a:endParaRPr lang="en-US"/>
          </a:p>
        </p:txBody>
      </p:sp>
      <p:sp>
        <p:nvSpPr>
          <p:cNvPr id="4915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9156" name="Rectangle 3"/>
          <p:cNvSpPr>
            <a:spLocks noGrp="1" noChangeArrowheads="1"/>
          </p:cNvSpPr>
          <p:nvPr>
            <p:ph type="body" idx="1"/>
          </p:nvPr>
        </p:nvSpPr>
        <p:spPr bwMode="auto">
          <a:noFill/>
        </p:spPr>
        <p:txBody>
          <a:bodyPr/>
          <a:lstStyle/>
          <a:p>
            <a:pPr eaLnBrk="1" hangingPunct="1">
              <a:spcBef>
                <a:spcPct val="0"/>
              </a:spcBef>
            </a:pPr>
            <a:endParaRPr lang="en-US">
              <a:latin typeface="Times"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bwMode="auto">
          <a:noFill/>
          <a:ln>
            <a:miter lim="800000"/>
            <a:headEnd/>
            <a:tailEnd/>
          </a:ln>
        </p:spPr>
        <p:txBody>
          <a:bodyPr/>
          <a:lstStyle/>
          <a:p>
            <a:fld id="{C9B8DC55-4AA3-EB48-9E92-15485D5CC4D1}" type="slidenum">
              <a:rPr lang="en-US"/>
              <a:pPr/>
              <a:t>36</a:t>
            </a:fld>
            <a:endParaRPr lang="en-US"/>
          </a:p>
        </p:txBody>
      </p:sp>
      <p:sp>
        <p:nvSpPr>
          <p:cNvPr id="91139"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91140" name="Rectangle 3"/>
          <p:cNvSpPr>
            <a:spLocks noGrp="1" noChangeArrowheads="1"/>
          </p:cNvSpPr>
          <p:nvPr>
            <p:ph type="body" idx="1"/>
          </p:nvPr>
        </p:nvSpPr>
        <p:spPr bwMode="auto">
          <a:solidFill>
            <a:srgbClr val="FFFFFF"/>
          </a:solidFill>
          <a:ln>
            <a:solidFill>
              <a:srgbClr val="000000"/>
            </a:solidFill>
            <a:miter lim="800000"/>
            <a:headEnd/>
            <a:tailEnd/>
          </a:ln>
        </p:spPr>
        <p:txBody>
          <a:bodyPr/>
          <a:lstStyle/>
          <a:p>
            <a:pPr eaLnBrk="1" hangingPunct="1">
              <a:spcBef>
                <a:spcPct val="0"/>
              </a:spcBef>
            </a:pPr>
            <a:endParaRPr lang="en-US">
              <a:latin typeface="Times"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45E2B464-13C6-B14C-85B0-3118A7CF0D99}" type="slidenum">
              <a:rPr lang="en-US"/>
              <a:pPr/>
              <a:t>51</a:t>
            </a:fld>
            <a:endParaRPr lang="en-US"/>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spcBef>
                <a:spcPct val="0"/>
              </a:spcBef>
            </a:pPr>
            <a:endParaRPr lang="en-US">
              <a:latin typeface="Arial" charset="0"/>
              <a:ea typeface="ＭＳ Ｐゴシック" charset="-128"/>
              <a:cs typeface="ＭＳ Ｐゴシック"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27E712E3-F87D-F04A-A698-6FEA9F4BDD8E}" type="slidenum">
              <a:rPr lang="en-US">
                <a:latin typeface="Arial" charset="0"/>
                <a:ea typeface="ＭＳ Ｐゴシック" charset="-128"/>
                <a:cs typeface="ＭＳ Ｐゴシック" charset="-128"/>
              </a:rPr>
              <a:pPr/>
              <a:t>53</a:t>
            </a:fld>
            <a:endParaRPr lang="en-US">
              <a:latin typeface="Arial" charset="0"/>
              <a:ea typeface="ＭＳ Ｐゴシック" charset="-128"/>
              <a:cs typeface="ＭＳ Ｐゴシック" charset="-128"/>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endParaRPr lang="en-US">
              <a:latin typeface="Arial" charset="0"/>
              <a:ea typeface="ＭＳ Ｐゴシック" charset="-128"/>
              <a:cs typeface="ＭＳ Ｐゴシック"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27E712E3-F87D-F04A-A698-6FEA9F4BDD8E}" type="slidenum">
              <a:rPr lang="en-US">
                <a:latin typeface="Arial" charset="0"/>
                <a:ea typeface="ＭＳ Ｐゴシック" charset="-128"/>
                <a:cs typeface="ＭＳ Ｐゴシック" charset="-128"/>
              </a:rPr>
              <a:pPr/>
              <a:t>54</a:t>
            </a:fld>
            <a:endParaRPr lang="en-US">
              <a:latin typeface="Arial" charset="0"/>
              <a:ea typeface="ＭＳ Ｐゴシック" charset="-128"/>
              <a:cs typeface="ＭＳ Ｐゴシック" charset="-128"/>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endParaRPr lang="en-US">
              <a:latin typeface="Arial" charset="0"/>
              <a:ea typeface="ＭＳ Ｐゴシック" charset="-128"/>
              <a:cs typeface="ＭＳ Ｐゴシック"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B284888F-390C-884E-8650-AB5C51AF7E82}" type="slidenum">
              <a:rPr lang="en-US">
                <a:latin typeface="Arial" charset="0"/>
                <a:ea typeface="ＭＳ Ｐゴシック" charset="-128"/>
                <a:cs typeface="ＭＳ Ｐゴシック" charset="-128"/>
              </a:rPr>
              <a:pPr/>
              <a:t>55</a:t>
            </a:fld>
            <a:endParaRPr lang="en-US">
              <a:latin typeface="Arial" charset="0"/>
              <a:ea typeface="ＭＳ Ｐゴシック" charset="-128"/>
              <a:cs typeface="ＭＳ Ｐゴシック" charset="-128"/>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endParaRPr lang="en-US">
              <a:latin typeface="Arial" charset="0"/>
              <a:ea typeface="ＭＳ Ｐゴシック" charset="-128"/>
              <a:cs typeface="ＭＳ Ｐゴシック"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BEE1DBF0-D59D-2A43-A07C-93B0751694B0}" type="slidenum">
              <a:rPr lang="en-US">
                <a:latin typeface="Arial" charset="0"/>
                <a:ea typeface="ＭＳ Ｐゴシック" charset="-128"/>
                <a:cs typeface="ＭＳ Ｐゴシック" charset="-128"/>
              </a:rPr>
              <a:pPr/>
              <a:t>56</a:t>
            </a:fld>
            <a:endParaRPr lang="en-US">
              <a:latin typeface="Arial" charset="0"/>
              <a:ea typeface="ＭＳ Ｐゴシック" charset="-128"/>
              <a:cs typeface="ＭＳ Ｐゴシック" charset="-128"/>
            </a:endParaRPr>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endParaRPr lang="en-US">
              <a:latin typeface="Arial" charset="0"/>
              <a:ea typeface="ＭＳ Ｐゴシック" charset="-128"/>
              <a:cs typeface="ＭＳ Ｐゴシック"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59A34F13-D133-4242-941F-DCD5A0762D98}" type="slidenum">
              <a:rPr lang="en-US">
                <a:latin typeface="Arial" charset="0"/>
                <a:ea typeface="ＭＳ Ｐゴシック" charset="-128"/>
                <a:cs typeface="ＭＳ Ｐゴシック" charset="-128"/>
              </a:rPr>
              <a:pPr/>
              <a:t>57</a:t>
            </a:fld>
            <a:endParaRPr lang="en-US">
              <a:latin typeface="Arial" charset="0"/>
              <a:ea typeface="ＭＳ Ｐゴシック" charset="-128"/>
              <a:cs typeface="ＭＳ Ｐゴシック" charset="-128"/>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endParaRPr lang="en-US">
              <a:latin typeface="Arial" charset="0"/>
              <a:ea typeface="ＭＳ Ｐゴシック" charset="-128"/>
              <a:cs typeface="ＭＳ Ｐゴシック"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0F5A4EE8-6F79-B947-8AC5-D63889034C22}" type="slidenum">
              <a:rPr lang="en-US">
                <a:latin typeface="Arial" charset="0"/>
                <a:ea typeface="ＭＳ Ｐゴシック" charset="-128"/>
                <a:cs typeface="ＭＳ Ｐゴシック" charset="-128"/>
              </a:rPr>
              <a:pPr/>
              <a:t>58</a:t>
            </a:fld>
            <a:endParaRPr lang="en-US">
              <a:latin typeface="Arial" charset="0"/>
              <a:ea typeface="ＭＳ Ｐゴシック" charset="-128"/>
              <a:cs typeface="ＭＳ Ｐゴシック" charset="-128"/>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endParaRPr lang="en-US">
              <a:latin typeface="Arial" charset="0"/>
              <a:ea typeface="ＭＳ Ｐゴシック" charset="-128"/>
              <a:cs typeface="ＭＳ Ｐゴシック"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F5E7E411-6185-DE4B-96EE-129B93020532}" type="slidenum">
              <a:rPr lang="en-US">
                <a:latin typeface="Arial" charset="0"/>
                <a:ea typeface="ＭＳ Ｐゴシック" charset="-128"/>
                <a:cs typeface="ＭＳ Ｐゴシック" charset="-128"/>
              </a:rPr>
              <a:pPr/>
              <a:t>59</a:t>
            </a:fld>
            <a:endParaRPr lang="en-US">
              <a:latin typeface="Arial" charset="0"/>
              <a:ea typeface="ＭＳ Ｐゴシック" charset="-128"/>
              <a:cs typeface="ＭＳ Ｐゴシック" charset="-128"/>
            </a:endParaRP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endParaRPr lang="en-US">
              <a:latin typeface="Arial" charset="0"/>
              <a:ea typeface="ＭＳ Ｐゴシック" charset="-128"/>
              <a:cs typeface="ＭＳ Ｐゴシック"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A139874-36C2-C74D-A166-FB4C17C2A42A}" type="slidenum">
              <a:rPr lang="en-US" smtClean="0"/>
              <a:t>24</a:t>
            </a:fld>
            <a:endParaRPr lang="en-US"/>
          </a:p>
        </p:txBody>
      </p:sp>
    </p:spTree>
    <p:extLst>
      <p:ext uri="{BB962C8B-B14F-4D97-AF65-F5344CB8AC3E}">
        <p14:creationId xmlns:p14="http://schemas.microsoft.com/office/powerpoint/2010/main" val="30924478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17A64650-AE1B-994C-AA2E-179BC8C71F28}" type="slidenum">
              <a:rPr lang="en-US">
                <a:latin typeface="Arial" charset="0"/>
                <a:ea typeface="ＭＳ Ｐゴシック" charset="-128"/>
                <a:cs typeface="ＭＳ Ｐゴシック" charset="-128"/>
              </a:rPr>
              <a:pPr/>
              <a:t>60</a:t>
            </a:fld>
            <a:endParaRPr lang="en-US">
              <a:latin typeface="Arial" charset="0"/>
              <a:ea typeface="ＭＳ Ｐゴシック" charset="-128"/>
              <a:cs typeface="ＭＳ Ｐゴシック" charset="-128"/>
            </a:endParaRPr>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endParaRPr lang="en-US">
              <a:latin typeface="Arial" charset="0"/>
              <a:ea typeface="ＭＳ Ｐゴシック" charset="-128"/>
              <a:cs typeface="ＭＳ Ｐゴシック"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961D13E2-0F32-BD47-B9A4-3F2151D50B7D}" type="slidenum">
              <a:rPr lang="en-US">
                <a:latin typeface="Arial" charset="0"/>
                <a:ea typeface="ＭＳ Ｐゴシック" charset="-128"/>
                <a:cs typeface="ＭＳ Ｐゴシック" charset="-128"/>
              </a:rPr>
              <a:pPr/>
              <a:t>61</a:t>
            </a:fld>
            <a:endParaRPr lang="en-US">
              <a:latin typeface="Arial" charset="0"/>
              <a:ea typeface="ＭＳ Ｐゴシック" charset="-128"/>
              <a:cs typeface="ＭＳ Ｐゴシック" charset="-128"/>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endParaRPr lang="en-US">
              <a:latin typeface="Arial" charset="0"/>
              <a:ea typeface="ＭＳ Ｐゴシック" charset="-128"/>
              <a:cs typeface="ＭＳ Ｐゴシック"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bwMode="auto">
          <a:noFill/>
          <a:ln>
            <a:miter lim="800000"/>
            <a:headEnd/>
            <a:tailEnd/>
          </a:ln>
        </p:spPr>
        <p:txBody>
          <a:bodyPr/>
          <a:lstStyle/>
          <a:p>
            <a:fld id="{2281141D-443D-3544-8B1C-A188896EC12D}" type="slidenum">
              <a:rPr lang="en-US">
                <a:latin typeface="Arial" charset="0"/>
              </a:rPr>
              <a:pPr/>
              <a:t>62</a:t>
            </a:fld>
            <a:endParaRPr lang="en-US">
              <a:latin typeface="Arial" charset="0"/>
            </a:endParaRPr>
          </a:p>
        </p:txBody>
      </p:sp>
      <p:sp>
        <p:nvSpPr>
          <p:cNvPr id="8294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2948" name="Rectangle 3"/>
          <p:cNvSpPr>
            <a:spLocks noGrp="1" noChangeArrowheads="1"/>
          </p:cNvSpPr>
          <p:nvPr>
            <p:ph type="body" idx="1"/>
          </p:nvPr>
        </p:nvSpPr>
        <p:spPr bwMode="auto">
          <a:noFill/>
        </p:spPr>
        <p:txBody>
          <a:bodyPr/>
          <a:lstStyle/>
          <a:p>
            <a:pPr eaLnBrk="1" hangingPunct="1">
              <a:spcBef>
                <a:spcPct val="0"/>
              </a:spcBef>
            </a:pPr>
            <a:r>
              <a:rPr lang="en-US" sz="2000" dirty="0" smtClean="0">
                <a:latin typeface="Arial" charset="0"/>
              </a:rPr>
              <a:t>7 spellings: Government – February – parliament</a:t>
            </a:r>
            <a:r>
              <a:rPr lang="en-US" sz="2000" baseline="0" dirty="0" smtClean="0">
                <a:latin typeface="Arial" charset="0"/>
              </a:rPr>
              <a:t> </a:t>
            </a:r>
            <a:r>
              <a:rPr lang="en-US" sz="2000" dirty="0" smtClean="0">
                <a:latin typeface="Arial" charset="0"/>
              </a:rPr>
              <a:t>– separate – believe – necessary - accommodation</a:t>
            </a:r>
            <a:endParaRPr lang="en-US" sz="2000" dirty="0">
              <a:latin typeface="Arial"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bwMode="auto">
          <a:noFill/>
          <a:ln>
            <a:miter lim="800000"/>
            <a:headEnd/>
            <a:tailEnd/>
          </a:ln>
        </p:spPr>
        <p:txBody>
          <a:bodyPr/>
          <a:lstStyle/>
          <a:p>
            <a:fld id="{C9B8DC55-4AA3-EB48-9E92-15485D5CC4D1}" type="slidenum">
              <a:rPr lang="en-US"/>
              <a:pPr/>
              <a:t>72</a:t>
            </a:fld>
            <a:endParaRPr lang="en-US"/>
          </a:p>
        </p:txBody>
      </p:sp>
      <p:sp>
        <p:nvSpPr>
          <p:cNvPr id="91139"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91140" name="Rectangle 3"/>
          <p:cNvSpPr>
            <a:spLocks noGrp="1" noChangeArrowheads="1"/>
          </p:cNvSpPr>
          <p:nvPr>
            <p:ph type="body" idx="1"/>
          </p:nvPr>
        </p:nvSpPr>
        <p:spPr bwMode="auto">
          <a:solidFill>
            <a:srgbClr val="FFFFFF"/>
          </a:solidFill>
          <a:ln>
            <a:solidFill>
              <a:srgbClr val="000000"/>
            </a:solidFill>
            <a:miter lim="800000"/>
            <a:headEnd/>
            <a:tailEnd/>
          </a:ln>
        </p:spPr>
        <p:txBody>
          <a:bodyPr/>
          <a:lstStyle/>
          <a:p>
            <a:pPr eaLnBrk="1" hangingPunct="1">
              <a:spcBef>
                <a:spcPct val="0"/>
              </a:spcBef>
            </a:pPr>
            <a:endParaRPr lang="en-US">
              <a:latin typeface="Times"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bwMode="auto">
          <a:noFill/>
          <a:ln>
            <a:miter lim="800000"/>
            <a:headEnd/>
            <a:tailEnd/>
          </a:ln>
        </p:spPr>
        <p:txBody>
          <a:bodyPr/>
          <a:lstStyle/>
          <a:p>
            <a:fld id="{FE07FCCD-E0B7-234E-8CC1-325B20F0FDD6}" type="slidenum">
              <a:rPr lang="en-US"/>
              <a:pPr/>
              <a:t>73</a:t>
            </a:fld>
            <a:endParaRPr lang="en-US"/>
          </a:p>
        </p:txBody>
      </p:sp>
      <p:sp>
        <p:nvSpPr>
          <p:cNvPr id="93187"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93188" name="Rectangle 3"/>
          <p:cNvSpPr>
            <a:spLocks noGrp="1" noChangeArrowheads="1"/>
          </p:cNvSpPr>
          <p:nvPr>
            <p:ph type="body" idx="1"/>
          </p:nvPr>
        </p:nvSpPr>
        <p:spPr bwMode="auto">
          <a:solidFill>
            <a:srgbClr val="FFFFFF"/>
          </a:solidFill>
          <a:ln>
            <a:solidFill>
              <a:srgbClr val="000000"/>
            </a:solidFill>
            <a:miter lim="800000"/>
            <a:headEnd/>
            <a:tailEnd/>
          </a:ln>
        </p:spPr>
        <p:txBody>
          <a:bodyPr/>
          <a:lstStyle/>
          <a:p>
            <a:pPr eaLnBrk="1" hangingPunct="1">
              <a:spcBef>
                <a:spcPct val="0"/>
              </a:spcBef>
            </a:pPr>
            <a:endParaRPr lang="en-US">
              <a:latin typeface="Times"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bwMode="auto">
          <a:noFill/>
          <a:ln>
            <a:miter lim="800000"/>
            <a:headEnd/>
            <a:tailEnd/>
          </a:ln>
        </p:spPr>
        <p:txBody>
          <a:bodyPr/>
          <a:lstStyle/>
          <a:p>
            <a:fld id="{D43DAB37-4C29-7348-BBBC-200254134F15}" type="slidenum">
              <a:rPr lang="en-US"/>
              <a:pPr/>
              <a:t>74</a:t>
            </a:fld>
            <a:endParaRPr lang="en-US"/>
          </a:p>
        </p:txBody>
      </p:sp>
      <p:sp>
        <p:nvSpPr>
          <p:cNvPr id="95235"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95236" name="Rectangle 3"/>
          <p:cNvSpPr>
            <a:spLocks noGrp="1" noChangeArrowheads="1"/>
          </p:cNvSpPr>
          <p:nvPr>
            <p:ph type="body" idx="1"/>
          </p:nvPr>
        </p:nvSpPr>
        <p:spPr bwMode="auto">
          <a:solidFill>
            <a:srgbClr val="FFFFFF"/>
          </a:solidFill>
          <a:ln>
            <a:solidFill>
              <a:srgbClr val="000000"/>
            </a:solidFill>
            <a:miter lim="800000"/>
            <a:headEnd/>
            <a:tailEnd/>
          </a:ln>
        </p:spPr>
        <p:txBody>
          <a:bodyPr/>
          <a:lstStyle/>
          <a:p>
            <a:pPr eaLnBrk="1" hangingPunct="1">
              <a:spcBef>
                <a:spcPct val="0"/>
              </a:spcBef>
            </a:pPr>
            <a:endParaRPr lang="en-US">
              <a:latin typeface="Times"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bwMode="auto">
          <a:noFill/>
          <a:ln>
            <a:miter lim="800000"/>
            <a:headEnd/>
            <a:tailEnd/>
          </a:ln>
        </p:spPr>
        <p:txBody>
          <a:bodyPr/>
          <a:lstStyle/>
          <a:p>
            <a:fld id="{FE07FCCD-E0B7-234E-8CC1-325B20F0FDD6}" type="slidenum">
              <a:rPr lang="en-US"/>
              <a:pPr/>
              <a:t>76</a:t>
            </a:fld>
            <a:endParaRPr lang="en-US"/>
          </a:p>
        </p:txBody>
      </p:sp>
      <p:sp>
        <p:nvSpPr>
          <p:cNvPr id="93187"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93188" name="Rectangle 3"/>
          <p:cNvSpPr>
            <a:spLocks noGrp="1" noChangeArrowheads="1"/>
          </p:cNvSpPr>
          <p:nvPr>
            <p:ph type="body" idx="1"/>
          </p:nvPr>
        </p:nvSpPr>
        <p:spPr bwMode="auto">
          <a:solidFill>
            <a:srgbClr val="FFFFFF"/>
          </a:solidFill>
          <a:ln>
            <a:solidFill>
              <a:srgbClr val="000000"/>
            </a:solidFill>
            <a:miter lim="800000"/>
            <a:headEnd/>
            <a:tailEnd/>
          </a:ln>
        </p:spPr>
        <p:txBody>
          <a:bodyPr/>
          <a:lstStyle/>
          <a:p>
            <a:pPr eaLnBrk="1" hangingPunct="1">
              <a:spcBef>
                <a:spcPct val="0"/>
              </a:spcBef>
            </a:pPr>
            <a:endParaRPr lang="en-US">
              <a:latin typeface="Times"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bwMode="auto">
          <a:noFill/>
          <a:ln>
            <a:miter lim="800000"/>
            <a:headEnd/>
            <a:tailEnd/>
          </a:ln>
        </p:spPr>
        <p:txBody>
          <a:bodyPr/>
          <a:lstStyle/>
          <a:p>
            <a:fld id="{A560A35E-A7EE-8049-A0E6-00AB00B56CEC}" type="slidenum">
              <a:rPr lang="en-US"/>
              <a:pPr/>
              <a:t>77</a:t>
            </a:fld>
            <a:endParaRPr lang="en-US"/>
          </a:p>
        </p:txBody>
      </p:sp>
      <p:sp>
        <p:nvSpPr>
          <p:cNvPr id="9933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9332" name="Rectangle 3"/>
          <p:cNvSpPr>
            <a:spLocks noGrp="1" noChangeArrowheads="1"/>
          </p:cNvSpPr>
          <p:nvPr>
            <p:ph type="body" idx="1"/>
          </p:nvPr>
        </p:nvSpPr>
        <p:spPr bwMode="auto">
          <a:noFill/>
        </p:spPr>
        <p:txBody>
          <a:bodyPr/>
          <a:lstStyle/>
          <a:p>
            <a:pPr eaLnBrk="1" hangingPunct="1">
              <a:spcBef>
                <a:spcPct val="0"/>
              </a:spcBef>
            </a:pPr>
            <a:endParaRPr lang="en-US">
              <a:latin typeface="Times"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bwMode="auto">
          <a:noFill/>
          <a:ln>
            <a:miter lim="800000"/>
            <a:headEnd/>
            <a:tailEnd/>
          </a:ln>
        </p:spPr>
        <p:txBody>
          <a:bodyPr/>
          <a:lstStyle/>
          <a:p>
            <a:fld id="{A560A35E-A7EE-8049-A0E6-00AB00B56CEC}" type="slidenum">
              <a:rPr lang="en-US"/>
              <a:pPr/>
              <a:t>78</a:t>
            </a:fld>
            <a:endParaRPr lang="en-US"/>
          </a:p>
        </p:txBody>
      </p:sp>
      <p:sp>
        <p:nvSpPr>
          <p:cNvPr id="9933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9332" name="Rectangle 3"/>
          <p:cNvSpPr>
            <a:spLocks noGrp="1" noChangeArrowheads="1"/>
          </p:cNvSpPr>
          <p:nvPr>
            <p:ph type="body" idx="1"/>
          </p:nvPr>
        </p:nvSpPr>
        <p:spPr bwMode="auto">
          <a:noFill/>
        </p:spPr>
        <p:txBody>
          <a:bodyPr/>
          <a:lstStyle/>
          <a:p>
            <a:pPr eaLnBrk="1" hangingPunct="1">
              <a:spcBef>
                <a:spcPct val="0"/>
              </a:spcBef>
            </a:pPr>
            <a:endParaRPr lang="en-US">
              <a:latin typeface="Times"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bwMode="auto">
          <a:noFill/>
          <a:ln>
            <a:miter lim="800000"/>
            <a:headEnd/>
            <a:tailEnd/>
          </a:ln>
        </p:spPr>
        <p:txBody>
          <a:bodyPr/>
          <a:lstStyle/>
          <a:p>
            <a:fld id="{A560A35E-A7EE-8049-A0E6-00AB00B56CEC}" type="slidenum">
              <a:rPr lang="en-US"/>
              <a:pPr/>
              <a:t>79</a:t>
            </a:fld>
            <a:endParaRPr lang="en-US"/>
          </a:p>
        </p:txBody>
      </p:sp>
      <p:sp>
        <p:nvSpPr>
          <p:cNvPr id="9933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9332" name="Rectangle 3"/>
          <p:cNvSpPr>
            <a:spLocks noGrp="1" noChangeArrowheads="1"/>
          </p:cNvSpPr>
          <p:nvPr>
            <p:ph type="body" idx="1"/>
          </p:nvPr>
        </p:nvSpPr>
        <p:spPr bwMode="auto">
          <a:noFill/>
        </p:spPr>
        <p:txBody>
          <a:bodyPr/>
          <a:lstStyle/>
          <a:p>
            <a:pPr eaLnBrk="1" hangingPunct="1">
              <a:spcBef>
                <a:spcPct val="0"/>
              </a:spcBef>
            </a:pPr>
            <a:endParaRPr lang="en-US">
              <a:latin typeface="Times"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bwMode="auto">
          <a:noFill/>
          <a:ln>
            <a:miter lim="800000"/>
            <a:headEnd/>
            <a:tailEnd/>
          </a:ln>
        </p:spPr>
        <p:txBody>
          <a:bodyPr/>
          <a:lstStyle/>
          <a:p>
            <a:fld id="{74639B15-7096-B146-9A35-270CF97E418F}" type="slidenum">
              <a:rPr lang="en-US"/>
              <a:pPr/>
              <a:t>27</a:t>
            </a:fld>
            <a:endParaRPr lang="en-US"/>
          </a:p>
        </p:txBody>
      </p:sp>
      <p:sp>
        <p:nvSpPr>
          <p:cNvPr id="4915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9156" name="Rectangle 3"/>
          <p:cNvSpPr>
            <a:spLocks noGrp="1" noChangeArrowheads="1"/>
          </p:cNvSpPr>
          <p:nvPr>
            <p:ph type="body" idx="1"/>
          </p:nvPr>
        </p:nvSpPr>
        <p:spPr bwMode="auto">
          <a:noFill/>
        </p:spPr>
        <p:txBody>
          <a:bodyPr/>
          <a:lstStyle/>
          <a:p>
            <a:pPr eaLnBrk="1" hangingPunct="1">
              <a:spcBef>
                <a:spcPct val="0"/>
              </a:spcBef>
            </a:pPr>
            <a:endParaRPr lang="en-US">
              <a:latin typeface="Times"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bwMode="auto">
          <a:noFill/>
          <a:ln>
            <a:miter lim="800000"/>
            <a:headEnd/>
            <a:tailEnd/>
          </a:ln>
        </p:spPr>
        <p:txBody>
          <a:bodyPr/>
          <a:lstStyle/>
          <a:p>
            <a:fld id="{29C504DA-15B6-2E40-B36A-7991F71FCFC8}" type="slidenum">
              <a:rPr lang="en-US"/>
              <a:pPr/>
              <a:t>80</a:t>
            </a:fld>
            <a:endParaRPr lang="en-US"/>
          </a:p>
        </p:txBody>
      </p:sp>
      <p:sp>
        <p:nvSpPr>
          <p:cNvPr id="10137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1380" name="Rectangle 3"/>
          <p:cNvSpPr>
            <a:spLocks noGrp="1" noChangeArrowheads="1"/>
          </p:cNvSpPr>
          <p:nvPr>
            <p:ph type="body" idx="1"/>
          </p:nvPr>
        </p:nvSpPr>
        <p:spPr bwMode="auto">
          <a:noFill/>
        </p:spPr>
        <p:txBody>
          <a:bodyPr/>
          <a:lstStyle/>
          <a:p>
            <a:pPr eaLnBrk="1" hangingPunct="1">
              <a:spcBef>
                <a:spcPct val="0"/>
              </a:spcBef>
            </a:pPr>
            <a:endParaRPr lang="en-US">
              <a:latin typeface="Times"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bwMode="auto">
          <a:noFill/>
          <a:ln>
            <a:miter lim="800000"/>
            <a:headEnd/>
            <a:tailEnd/>
          </a:ln>
        </p:spPr>
        <p:txBody>
          <a:bodyPr/>
          <a:lstStyle/>
          <a:p>
            <a:fld id="{29C504DA-15B6-2E40-B36A-7991F71FCFC8}" type="slidenum">
              <a:rPr lang="en-US"/>
              <a:pPr/>
              <a:t>81</a:t>
            </a:fld>
            <a:endParaRPr lang="en-US"/>
          </a:p>
        </p:txBody>
      </p:sp>
      <p:sp>
        <p:nvSpPr>
          <p:cNvPr id="10137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1380" name="Rectangle 3"/>
          <p:cNvSpPr>
            <a:spLocks noGrp="1" noChangeArrowheads="1"/>
          </p:cNvSpPr>
          <p:nvPr>
            <p:ph type="body" idx="1"/>
          </p:nvPr>
        </p:nvSpPr>
        <p:spPr bwMode="auto">
          <a:noFill/>
        </p:spPr>
        <p:txBody>
          <a:bodyPr/>
          <a:lstStyle/>
          <a:p>
            <a:pPr eaLnBrk="1" hangingPunct="1">
              <a:spcBef>
                <a:spcPct val="0"/>
              </a:spcBef>
            </a:pPr>
            <a:endParaRPr lang="en-US">
              <a:latin typeface="Times"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bwMode="auto">
          <a:noFill/>
          <a:ln>
            <a:miter lim="800000"/>
            <a:headEnd/>
            <a:tailEnd/>
          </a:ln>
        </p:spPr>
        <p:txBody>
          <a:bodyPr/>
          <a:lstStyle/>
          <a:p>
            <a:fld id="{29C504DA-15B6-2E40-B36A-7991F71FCFC8}" type="slidenum">
              <a:rPr lang="en-US"/>
              <a:pPr/>
              <a:t>82</a:t>
            </a:fld>
            <a:endParaRPr lang="en-US"/>
          </a:p>
        </p:txBody>
      </p:sp>
      <p:sp>
        <p:nvSpPr>
          <p:cNvPr id="10137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1380" name="Rectangle 3"/>
          <p:cNvSpPr>
            <a:spLocks noGrp="1" noChangeArrowheads="1"/>
          </p:cNvSpPr>
          <p:nvPr>
            <p:ph type="body" idx="1"/>
          </p:nvPr>
        </p:nvSpPr>
        <p:spPr bwMode="auto">
          <a:noFill/>
        </p:spPr>
        <p:txBody>
          <a:bodyPr/>
          <a:lstStyle/>
          <a:p>
            <a:pPr eaLnBrk="1" hangingPunct="1">
              <a:spcBef>
                <a:spcPct val="0"/>
              </a:spcBef>
            </a:pPr>
            <a:endParaRPr lang="en-US">
              <a:latin typeface="Times"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bwMode="auto">
          <a:noFill/>
          <a:ln>
            <a:miter lim="800000"/>
            <a:headEnd/>
            <a:tailEnd/>
          </a:ln>
        </p:spPr>
        <p:txBody>
          <a:bodyPr/>
          <a:lstStyle/>
          <a:p>
            <a:fld id="{29C504DA-15B6-2E40-B36A-7991F71FCFC8}" type="slidenum">
              <a:rPr lang="en-US"/>
              <a:pPr/>
              <a:t>83</a:t>
            </a:fld>
            <a:endParaRPr lang="en-US"/>
          </a:p>
        </p:txBody>
      </p:sp>
      <p:sp>
        <p:nvSpPr>
          <p:cNvPr id="10137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1380" name="Rectangle 3"/>
          <p:cNvSpPr>
            <a:spLocks noGrp="1" noChangeArrowheads="1"/>
          </p:cNvSpPr>
          <p:nvPr>
            <p:ph type="body" idx="1"/>
          </p:nvPr>
        </p:nvSpPr>
        <p:spPr bwMode="auto">
          <a:noFill/>
        </p:spPr>
        <p:txBody>
          <a:bodyPr/>
          <a:lstStyle/>
          <a:p>
            <a:pPr eaLnBrk="1" hangingPunct="1">
              <a:spcBef>
                <a:spcPct val="0"/>
              </a:spcBef>
            </a:pPr>
            <a:endParaRPr lang="en-US">
              <a:latin typeface="Times"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bwMode="auto">
          <a:noFill/>
          <a:ln>
            <a:miter lim="800000"/>
            <a:headEnd/>
            <a:tailEnd/>
          </a:ln>
        </p:spPr>
        <p:txBody>
          <a:bodyPr/>
          <a:lstStyle/>
          <a:p>
            <a:fld id="{29C504DA-15B6-2E40-B36A-7991F71FCFC8}" type="slidenum">
              <a:rPr lang="en-US"/>
              <a:pPr/>
              <a:t>84</a:t>
            </a:fld>
            <a:endParaRPr lang="en-US"/>
          </a:p>
        </p:txBody>
      </p:sp>
      <p:sp>
        <p:nvSpPr>
          <p:cNvPr id="10137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1380" name="Rectangle 3"/>
          <p:cNvSpPr>
            <a:spLocks noGrp="1" noChangeArrowheads="1"/>
          </p:cNvSpPr>
          <p:nvPr>
            <p:ph type="body" idx="1"/>
          </p:nvPr>
        </p:nvSpPr>
        <p:spPr bwMode="auto">
          <a:noFill/>
        </p:spPr>
        <p:txBody>
          <a:bodyPr/>
          <a:lstStyle/>
          <a:p>
            <a:pPr eaLnBrk="1" hangingPunct="1">
              <a:spcBef>
                <a:spcPct val="0"/>
              </a:spcBef>
            </a:pPr>
            <a:endParaRPr lang="en-US">
              <a:latin typeface="Times"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bwMode="auto">
          <a:noFill/>
          <a:ln>
            <a:miter lim="800000"/>
            <a:headEnd/>
            <a:tailEnd/>
          </a:ln>
        </p:spPr>
        <p:txBody>
          <a:bodyPr/>
          <a:lstStyle/>
          <a:p>
            <a:fld id="{29C504DA-15B6-2E40-B36A-7991F71FCFC8}" type="slidenum">
              <a:rPr lang="en-US"/>
              <a:pPr/>
              <a:t>85</a:t>
            </a:fld>
            <a:endParaRPr lang="en-US"/>
          </a:p>
        </p:txBody>
      </p:sp>
      <p:sp>
        <p:nvSpPr>
          <p:cNvPr id="10137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1380" name="Rectangle 3"/>
          <p:cNvSpPr>
            <a:spLocks noGrp="1" noChangeArrowheads="1"/>
          </p:cNvSpPr>
          <p:nvPr>
            <p:ph type="body" idx="1"/>
          </p:nvPr>
        </p:nvSpPr>
        <p:spPr bwMode="auto">
          <a:noFill/>
        </p:spPr>
        <p:txBody>
          <a:bodyPr/>
          <a:lstStyle/>
          <a:p>
            <a:pPr eaLnBrk="1" hangingPunct="1">
              <a:spcBef>
                <a:spcPct val="0"/>
              </a:spcBef>
            </a:pPr>
            <a:endParaRPr lang="en-US">
              <a:latin typeface="Times"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bwMode="auto">
          <a:noFill/>
          <a:ln>
            <a:miter lim="800000"/>
            <a:headEnd/>
            <a:tailEnd/>
          </a:ln>
        </p:spPr>
        <p:txBody>
          <a:bodyPr/>
          <a:lstStyle/>
          <a:p>
            <a:fld id="{29C504DA-15B6-2E40-B36A-7991F71FCFC8}" type="slidenum">
              <a:rPr lang="en-US"/>
              <a:pPr/>
              <a:t>86</a:t>
            </a:fld>
            <a:endParaRPr lang="en-US"/>
          </a:p>
        </p:txBody>
      </p:sp>
      <p:sp>
        <p:nvSpPr>
          <p:cNvPr id="10137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1380" name="Rectangle 3"/>
          <p:cNvSpPr>
            <a:spLocks noGrp="1" noChangeArrowheads="1"/>
          </p:cNvSpPr>
          <p:nvPr>
            <p:ph type="body" idx="1"/>
          </p:nvPr>
        </p:nvSpPr>
        <p:spPr bwMode="auto">
          <a:noFill/>
        </p:spPr>
        <p:txBody>
          <a:bodyPr/>
          <a:lstStyle/>
          <a:p>
            <a:pPr eaLnBrk="1" hangingPunct="1">
              <a:spcBef>
                <a:spcPct val="0"/>
              </a:spcBef>
            </a:pPr>
            <a:endParaRPr lang="en-US">
              <a:latin typeface="Times"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bwMode="auto">
          <a:noFill/>
          <a:ln>
            <a:miter lim="800000"/>
            <a:headEnd/>
            <a:tailEnd/>
          </a:ln>
        </p:spPr>
        <p:txBody>
          <a:bodyPr/>
          <a:lstStyle/>
          <a:p>
            <a:fld id="{29C504DA-15B6-2E40-B36A-7991F71FCFC8}" type="slidenum">
              <a:rPr lang="en-US"/>
              <a:pPr/>
              <a:t>87</a:t>
            </a:fld>
            <a:endParaRPr lang="en-US"/>
          </a:p>
        </p:txBody>
      </p:sp>
      <p:sp>
        <p:nvSpPr>
          <p:cNvPr id="10137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1380" name="Rectangle 3"/>
          <p:cNvSpPr>
            <a:spLocks noGrp="1" noChangeArrowheads="1"/>
          </p:cNvSpPr>
          <p:nvPr>
            <p:ph type="body" idx="1"/>
          </p:nvPr>
        </p:nvSpPr>
        <p:spPr bwMode="auto">
          <a:noFill/>
        </p:spPr>
        <p:txBody>
          <a:bodyPr/>
          <a:lstStyle/>
          <a:p>
            <a:pPr eaLnBrk="1" hangingPunct="1">
              <a:spcBef>
                <a:spcPct val="0"/>
              </a:spcBef>
            </a:pPr>
            <a:endParaRPr lang="en-US">
              <a:latin typeface="Times"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bwMode="auto">
          <a:noFill/>
          <a:ln>
            <a:miter lim="800000"/>
            <a:headEnd/>
            <a:tailEnd/>
          </a:ln>
        </p:spPr>
        <p:txBody>
          <a:bodyPr/>
          <a:lstStyle/>
          <a:p>
            <a:fld id="{F4596FA0-770E-F943-BE6A-3F58C6A81EE3}" type="slidenum">
              <a:rPr lang="en-US"/>
              <a:pPr/>
              <a:t>28</a:t>
            </a:fld>
            <a:endParaRPr lang="en-US"/>
          </a:p>
        </p:txBody>
      </p:sp>
      <p:sp>
        <p:nvSpPr>
          <p:cNvPr id="51203"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51204" name="Rectangle 3"/>
          <p:cNvSpPr>
            <a:spLocks noGrp="1" noChangeArrowheads="1"/>
          </p:cNvSpPr>
          <p:nvPr>
            <p:ph type="body" idx="1"/>
          </p:nvPr>
        </p:nvSpPr>
        <p:spPr bwMode="auto">
          <a:solidFill>
            <a:srgbClr val="FFFFFF"/>
          </a:solidFill>
          <a:ln>
            <a:solidFill>
              <a:srgbClr val="000000"/>
            </a:solidFill>
            <a:miter lim="800000"/>
            <a:headEnd/>
            <a:tailEnd/>
          </a:ln>
        </p:spPr>
        <p:txBody>
          <a:bodyPr/>
          <a:lstStyle/>
          <a:p>
            <a:pPr eaLnBrk="1" hangingPunct="1">
              <a:spcBef>
                <a:spcPct val="0"/>
              </a:spcBef>
            </a:pPr>
            <a:endParaRPr lang="en-US">
              <a:latin typeface="Times"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bwMode="auto">
          <a:noFill/>
          <a:ln>
            <a:miter lim="800000"/>
            <a:headEnd/>
            <a:tailEnd/>
          </a:ln>
        </p:spPr>
        <p:txBody>
          <a:bodyPr/>
          <a:lstStyle/>
          <a:p>
            <a:fld id="{F4596FA0-770E-F943-BE6A-3F58C6A81EE3}" type="slidenum">
              <a:rPr lang="en-US"/>
              <a:pPr/>
              <a:t>30</a:t>
            </a:fld>
            <a:endParaRPr lang="en-US"/>
          </a:p>
        </p:txBody>
      </p:sp>
      <p:sp>
        <p:nvSpPr>
          <p:cNvPr id="51203"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51204" name="Rectangle 3"/>
          <p:cNvSpPr>
            <a:spLocks noGrp="1" noChangeArrowheads="1"/>
          </p:cNvSpPr>
          <p:nvPr>
            <p:ph type="body" idx="1"/>
          </p:nvPr>
        </p:nvSpPr>
        <p:spPr bwMode="auto">
          <a:solidFill>
            <a:srgbClr val="FFFFFF"/>
          </a:solidFill>
          <a:ln>
            <a:solidFill>
              <a:srgbClr val="000000"/>
            </a:solidFill>
            <a:miter lim="800000"/>
            <a:headEnd/>
            <a:tailEnd/>
          </a:ln>
        </p:spPr>
        <p:txBody>
          <a:bodyPr/>
          <a:lstStyle/>
          <a:p>
            <a:pPr eaLnBrk="1" hangingPunct="1">
              <a:spcBef>
                <a:spcPct val="0"/>
              </a:spcBef>
            </a:pPr>
            <a:endParaRPr lang="en-US">
              <a:latin typeface="Times"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bwMode="auto">
          <a:noFill/>
          <a:ln>
            <a:miter lim="800000"/>
            <a:headEnd/>
            <a:tailEnd/>
          </a:ln>
        </p:spPr>
        <p:txBody>
          <a:bodyPr/>
          <a:lstStyle/>
          <a:p>
            <a:fld id="{F4596FA0-770E-F943-BE6A-3F58C6A81EE3}" type="slidenum">
              <a:rPr lang="en-US"/>
              <a:pPr/>
              <a:t>31</a:t>
            </a:fld>
            <a:endParaRPr lang="en-US"/>
          </a:p>
        </p:txBody>
      </p:sp>
      <p:sp>
        <p:nvSpPr>
          <p:cNvPr id="51203"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51204" name="Rectangle 3"/>
          <p:cNvSpPr>
            <a:spLocks noGrp="1" noChangeArrowheads="1"/>
          </p:cNvSpPr>
          <p:nvPr>
            <p:ph type="body" idx="1"/>
          </p:nvPr>
        </p:nvSpPr>
        <p:spPr bwMode="auto">
          <a:solidFill>
            <a:srgbClr val="FFFFFF"/>
          </a:solidFill>
          <a:ln>
            <a:solidFill>
              <a:srgbClr val="000000"/>
            </a:solidFill>
            <a:miter lim="800000"/>
            <a:headEnd/>
            <a:tailEnd/>
          </a:ln>
        </p:spPr>
        <p:txBody>
          <a:bodyPr/>
          <a:lstStyle/>
          <a:p>
            <a:pPr eaLnBrk="1" hangingPunct="1">
              <a:spcBef>
                <a:spcPct val="0"/>
              </a:spcBef>
            </a:pPr>
            <a:endParaRPr lang="en-US">
              <a:latin typeface="Times"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bwMode="auto">
          <a:noFill/>
          <a:ln>
            <a:miter lim="800000"/>
            <a:headEnd/>
            <a:tailEnd/>
          </a:ln>
        </p:spPr>
        <p:txBody>
          <a:bodyPr/>
          <a:lstStyle/>
          <a:p>
            <a:fld id="{F4596FA0-770E-F943-BE6A-3F58C6A81EE3}" type="slidenum">
              <a:rPr lang="en-US"/>
              <a:pPr/>
              <a:t>32</a:t>
            </a:fld>
            <a:endParaRPr lang="en-US"/>
          </a:p>
        </p:txBody>
      </p:sp>
      <p:sp>
        <p:nvSpPr>
          <p:cNvPr id="51203"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51204" name="Rectangle 3"/>
          <p:cNvSpPr>
            <a:spLocks noGrp="1" noChangeArrowheads="1"/>
          </p:cNvSpPr>
          <p:nvPr>
            <p:ph type="body" idx="1"/>
          </p:nvPr>
        </p:nvSpPr>
        <p:spPr bwMode="auto">
          <a:solidFill>
            <a:srgbClr val="FFFFFF"/>
          </a:solidFill>
          <a:ln>
            <a:solidFill>
              <a:srgbClr val="000000"/>
            </a:solidFill>
            <a:miter lim="800000"/>
            <a:headEnd/>
            <a:tailEnd/>
          </a:ln>
        </p:spPr>
        <p:txBody>
          <a:bodyPr/>
          <a:lstStyle/>
          <a:p>
            <a:pPr eaLnBrk="1" hangingPunct="1">
              <a:spcBef>
                <a:spcPct val="0"/>
              </a:spcBef>
            </a:pPr>
            <a:endParaRPr lang="en-US">
              <a:latin typeface="Times"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bwMode="auto">
          <a:noFill/>
          <a:ln>
            <a:miter lim="800000"/>
            <a:headEnd/>
            <a:tailEnd/>
          </a:ln>
        </p:spPr>
        <p:txBody>
          <a:bodyPr/>
          <a:lstStyle/>
          <a:p>
            <a:fld id="{F4596FA0-770E-F943-BE6A-3F58C6A81EE3}" type="slidenum">
              <a:rPr lang="en-US"/>
              <a:pPr/>
              <a:t>33</a:t>
            </a:fld>
            <a:endParaRPr lang="en-US"/>
          </a:p>
        </p:txBody>
      </p:sp>
      <p:sp>
        <p:nvSpPr>
          <p:cNvPr id="51203"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51204" name="Rectangle 3"/>
          <p:cNvSpPr>
            <a:spLocks noGrp="1" noChangeArrowheads="1"/>
          </p:cNvSpPr>
          <p:nvPr>
            <p:ph type="body" idx="1"/>
          </p:nvPr>
        </p:nvSpPr>
        <p:spPr bwMode="auto">
          <a:solidFill>
            <a:srgbClr val="FFFFFF"/>
          </a:solidFill>
          <a:ln>
            <a:solidFill>
              <a:srgbClr val="000000"/>
            </a:solidFill>
            <a:miter lim="800000"/>
            <a:headEnd/>
            <a:tailEnd/>
          </a:ln>
        </p:spPr>
        <p:txBody>
          <a:bodyPr/>
          <a:lstStyle/>
          <a:p>
            <a:pPr eaLnBrk="1" hangingPunct="1">
              <a:spcBef>
                <a:spcPct val="0"/>
              </a:spcBef>
            </a:pPr>
            <a:endParaRPr lang="en-US">
              <a:latin typeface="Times"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bwMode="auto">
          <a:noFill/>
          <a:ln>
            <a:miter lim="800000"/>
            <a:headEnd/>
            <a:tailEnd/>
          </a:ln>
        </p:spPr>
        <p:txBody>
          <a:bodyPr/>
          <a:lstStyle/>
          <a:p>
            <a:fld id="{F4596FA0-770E-F943-BE6A-3F58C6A81EE3}" type="slidenum">
              <a:rPr lang="en-US"/>
              <a:pPr/>
              <a:t>34</a:t>
            </a:fld>
            <a:endParaRPr lang="en-US"/>
          </a:p>
        </p:txBody>
      </p:sp>
      <p:sp>
        <p:nvSpPr>
          <p:cNvPr id="51203"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51204" name="Rectangle 3"/>
          <p:cNvSpPr>
            <a:spLocks noGrp="1" noChangeArrowheads="1"/>
          </p:cNvSpPr>
          <p:nvPr>
            <p:ph type="body" idx="1"/>
          </p:nvPr>
        </p:nvSpPr>
        <p:spPr bwMode="auto">
          <a:solidFill>
            <a:srgbClr val="FFFFFF"/>
          </a:solidFill>
          <a:ln>
            <a:solidFill>
              <a:srgbClr val="000000"/>
            </a:solidFill>
            <a:miter lim="800000"/>
            <a:headEnd/>
            <a:tailEnd/>
          </a:ln>
        </p:spPr>
        <p:txBody>
          <a:bodyPr/>
          <a:lstStyle/>
          <a:p>
            <a:pPr eaLnBrk="1" hangingPunct="1">
              <a:spcBef>
                <a:spcPct val="0"/>
              </a:spcBef>
            </a:pPr>
            <a:endParaRPr lang="en-US">
              <a:latin typeface="Times"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438F730B-05AD-374A-940A-34BAECE5D919}" type="datetime1">
              <a:rPr lang="en-US"/>
              <a:pPr>
                <a:defRPr/>
              </a:pPr>
              <a:t>12/10/15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D4E5A9D-8753-1448-B69E-5FCEF25B338D}"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C1D6D28-1760-294A-8E71-34E352B62639}" type="datetime1">
              <a:rPr lang="en-US"/>
              <a:pPr>
                <a:defRPr/>
              </a:pPr>
              <a:t>12/10/15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151949B-194D-6348-AD10-7AD7589358D2}"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B88CCCE-D21B-E64C-83AE-1B1B42309679}" type="datetime1">
              <a:rPr lang="en-US"/>
              <a:pPr>
                <a:defRPr/>
              </a:pPr>
              <a:t>12/10/15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536A08C-09F7-C048-9E0F-B7C38640522F}"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7BBE4A4-6BE3-EC4B-B419-516B0278AC07}" type="datetime1">
              <a:rPr lang="en-US"/>
              <a:pPr>
                <a:defRPr/>
              </a:pPr>
              <a:t>12/10/15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A0CBD87-A148-C642-A017-DFC1EAA16CF4}"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B99D0B0-737B-B741-9A6B-5FD00FF1068E}" type="datetime1">
              <a:rPr lang="en-US"/>
              <a:pPr>
                <a:defRPr/>
              </a:pPr>
              <a:t>12/10/15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9CBEC67-4393-124A-AC4E-A2551D981B4B}"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E4A0FC6D-9763-7B45-AA0D-6871D3A619B4}" type="datetime1">
              <a:rPr lang="en-US"/>
              <a:pPr>
                <a:defRPr/>
              </a:pPr>
              <a:t>12/10/15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A347D4F-1B46-3746-957B-BCFEAFB8A635}"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17E44935-0FC9-0043-A1E3-F05344F8399C}" type="datetime1">
              <a:rPr lang="en-US"/>
              <a:pPr>
                <a:defRPr/>
              </a:pPr>
              <a:t>12/10/15</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FB9F599B-5D06-F642-9DDE-753504DC1E9E}"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FC7F8FD6-D987-4E42-8FBE-1034DBBE85D6}" type="datetime1">
              <a:rPr lang="en-US"/>
              <a:pPr>
                <a:defRPr/>
              </a:pPr>
              <a:t>12/10/15</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E4FEB6EE-CD69-2C4E-9424-4B23E021366D}"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91E0869-CCAC-5E4C-98E0-C7A0238D43E1}" type="datetime1">
              <a:rPr lang="en-US"/>
              <a:pPr>
                <a:defRPr/>
              </a:pPr>
              <a:t>12/10/15</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F71FCB25-FA31-7F41-ABF9-621AF4860D28}"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4B300CA-E39F-8F4E-AEB6-EEB16842A219}" type="datetime1">
              <a:rPr lang="en-US"/>
              <a:pPr>
                <a:defRPr/>
              </a:pPr>
              <a:t>12/10/15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6EB78A7-1367-2B4B-9FE8-377FF7DA025A}"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356B272-E944-E944-B9AD-EDD861A6BDAA}" type="datetime1">
              <a:rPr lang="en-US"/>
              <a:pPr>
                <a:defRPr/>
              </a:pPr>
              <a:t>12/10/15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94A90CF-5262-124C-B531-34E4513E844A}"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03080F"/>
            </a:gs>
            <a:gs pos="89999">
              <a:srgbClr val="03080F"/>
            </a:gs>
            <a:gs pos="100000">
              <a:srgbClr val="FFFFFF"/>
            </a:gs>
          </a:gsLst>
          <a:lin ang="3780000"/>
        </a:gra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t>Click to edit Master title style</a:t>
            </a:r>
            <a:endParaRPr lang="en-US"/>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smtClean="0">
                <a:solidFill>
                  <a:srgbClr val="898989"/>
                </a:solidFill>
                <a:latin typeface="Calibri" charset="0"/>
              </a:defRPr>
            </a:lvl1pPr>
          </a:lstStyle>
          <a:p>
            <a:pPr>
              <a:defRPr/>
            </a:pPr>
            <a:fld id="{B6C7E0FA-D803-6245-994C-38D7B196184B}" type="datetime1">
              <a:rPr lang="en-US"/>
              <a:pPr>
                <a:defRPr/>
              </a:pPr>
              <a:t>12/10/15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rgbClr val="898989"/>
                </a:solidFill>
                <a:latin typeface="Calibri" charset="0"/>
              </a:defRPr>
            </a:lvl1pPr>
          </a:lstStyle>
          <a:p>
            <a:pPr>
              <a:defRPr/>
            </a:pPr>
            <a:fld id="{6511AF8B-733C-CA45-A62A-FCEC9829E7E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Microsoft_Word_97_-_2004_Document1.doc"/><Relationship Id="rId4" Type="http://schemas.openxmlformats.org/officeDocument/2006/relationships/image" Target="../media/image14.emf"/><Relationship Id="rId5" Type="http://schemas.openxmlformats.org/officeDocument/2006/relationships/image" Target="../media/image5.png"/><Relationship Id="rId1" Type="http://schemas.openxmlformats.org/officeDocument/2006/relationships/vmlDrawing" Target="../drawings/vmlDrawing1.vml"/><Relationship Id="rId2"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 Id="rId3" Type="http://schemas.openxmlformats.org/officeDocument/2006/relationships/image" Target="../media/image6.jpeg"/></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37.xml.rels><?xml version="1.0" encoding="UTF-8" standalone="yes"?>
<Relationships xmlns="http://schemas.openxmlformats.org/package/2006/relationships"><Relationship Id="rId3" Type="http://schemas.openxmlformats.org/officeDocument/2006/relationships/oleObject" Target="../embeddings/Microsoft_Word_97_-_2004_Document2.doc"/><Relationship Id="rId4" Type="http://schemas.openxmlformats.org/officeDocument/2006/relationships/image" Target="../media/image14.emf"/><Relationship Id="rId5" Type="http://schemas.openxmlformats.org/officeDocument/2006/relationships/image" Target="../media/image5.png"/><Relationship Id="rId1" Type="http://schemas.openxmlformats.org/officeDocument/2006/relationships/vmlDrawing" Target="../drawings/vmlDrawing2.vml"/><Relationship Id="rId2"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5.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 Id="rId3" Type="http://schemas.openxmlformats.org/officeDocument/2006/relationships/image" Target="../media/image7.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6.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5.png"/></Relationships>
</file>

<file path=ppt/slides/_rels/slide51.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5" Type="http://schemas.openxmlformats.org/officeDocument/2006/relationships/image" Target="../media/image19.png"/><Relationship Id="rId6" Type="http://schemas.openxmlformats.org/officeDocument/2006/relationships/image" Target="../media/image20.png"/><Relationship Id="rId7" Type="http://schemas.openxmlformats.org/officeDocument/2006/relationships/image" Target="../media/image21.png"/><Relationship Id="rId8" Type="http://schemas.openxmlformats.org/officeDocument/2006/relationships/image" Target="../media/image22.png"/><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3.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24.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25.png"/></Relationships>
</file>

<file path=ppt/slides/_rels/slide56.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27.png"/><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28.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29.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3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31.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32.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5.png"/></Relationships>
</file>

<file path=ppt/slides/_rels/slide63.xml.rels><?xml version="1.0" encoding="UTF-8" standalone="yes"?>
<Relationships xmlns="http://schemas.openxmlformats.org/package/2006/relationships"><Relationship Id="rId3" Type="http://schemas.openxmlformats.org/officeDocument/2006/relationships/oleObject" Target="../embeddings/Microsoft_Word_97_-_2004_Document3.doc"/><Relationship Id="rId4" Type="http://schemas.openxmlformats.org/officeDocument/2006/relationships/image" Target="../media/image14.emf"/><Relationship Id="rId5" Type="http://schemas.openxmlformats.org/officeDocument/2006/relationships/image" Target="../media/image5.png"/><Relationship Id="rId1" Type="http://schemas.openxmlformats.org/officeDocument/2006/relationships/vmlDrawing" Target="../drawings/vmlDrawing3.vml"/><Relationship Id="rId2"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oleObject" Target="../embeddings/Microsoft_Word_97_-_2004_Document4.doc"/><Relationship Id="rId4" Type="http://schemas.openxmlformats.org/officeDocument/2006/relationships/image" Target="../media/image33.emf"/><Relationship Id="rId5" Type="http://schemas.openxmlformats.org/officeDocument/2006/relationships/image" Target="../media/image5.png"/><Relationship Id="rId1" Type="http://schemas.openxmlformats.org/officeDocument/2006/relationships/vmlDrawing" Target="../drawings/vmlDrawing4.vml"/><Relationship Id="rId2"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oleObject" Target="../embeddings/Microsoft_Word_97_-_2004_Document5.doc"/><Relationship Id="rId4" Type="http://schemas.openxmlformats.org/officeDocument/2006/relationships/image" Target="../media/image34.emf"/><Relationship Id="rId5" Type="http://schemas.openxmlformats.org/officeDocument/2006/relationships/image" Target="../media/image5.png"/><Relationship Id="rId1" Type="http://schemas.openxmlformats.org/officeDocument/2006/relationships/vmlDrawing" Target="../drawings/vmlDrawing5.vml"/><Relationship Id="rId2"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oleObject" Target="../embeddings/Microsoft_Word_97_-_2004_Document6.doc"/><Relationship Id="rId4" Type="http://schemas.openxmlformats.org/officeDocument/2006/relationships/image" Target="../media/image35.emf"/><Relationship Id="rId5" Type="http://schemas.openxmlformats.org/officeDocument/2006/relationships/image" Target="../media/image5.png"/><Relationship Id="rId1" Type="http://schemas.openxmlformats.org/officeDocument/2006/relationships/vmlDrawing" Target="../drawings/vmlDrawing6.vml"/><Relationship Id="rId2"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oleObject" Target="../embeddings/Microsoft_Word_97_-_2004_Document7.doc"/><Relationship Id="rId4" Type="http://schemas.openxmlformats.org/officeDocument/2006/relationships/image" Target="../media/image36.emf"/><Relationship Id="rId5" Type="http://schemas.openxmlformats.org/officeDocument/2006/relationships/image" Target="../media/image5.png"/><Relationship Id="rId1" Type="http://schemas.openxmlformats.org/officeDocument/2006/relationships/vmlDrawing" Target="../drawings/vmlDrawing7.vml"/><Relationship Id="rId2"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oleObject" Target="../embeddings/Microsoft_Word_97_-_2004_Document8.doc"/><Relationship Id="rId4" Type="http://schemas.openxmlformats.org/officeDocument/2006/relationships/image" Target="../media/image37.emf"/><Relationship Id="rId5" Type="http://schemas.openxmlformats.org/officeDocument/2006/relationships/image" Target="../media/image5.png"/><Relationship Id="rId1" Type="http://schemas.openxmlformats.org/officeDocument/2006/relationships/vmlDrawing" Target="../drawings/vmlDrawing8.vml"/><Relationship Id="rId2"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oleObject" Target="../embeddings/Microsoft_Word_97_-_2004_Document9.doc"/><Relationship Id="rId4" Type="http://schemas.openxmlformats.org/officeDocument/2006/relationships/image" Target="../media/image38.emf"/><Relationship Id="rId5" Type="http://schemas.openxmlformats.org/officeDocument/2006/relationships/image" Target="../media/image5.png"/><Relationship Id="rId1" Type="http://schemas.openxmlformats.org/officeDocument/2006/relationships/vmlDrawing" Target="../drawings/vmlDrawing9.vml"/><Relationship Id="rId2"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70.xml.rels><?xml version="1.0" encoding="UTF-8" standalone="yes"?>
<Relationships xmlns="http://schemas.openxmlformats.org/package/2006/relationships"><Relationship Id="rId3" Type="http://schemas.openxmlformats.org/officeDocument/2006/relationships/oleObject" Target="../embeddings/Microsoft_Word_97_-_2004_Document10.doc"/><Relationship Id="rId4" Type="http://schemas.openxmlformats.org/officeDocument/2006/relationships/image" Target="../media/image39.emf"/><Relationship Id="rId5" Type="http://schemas.openxmlformats.org/officeDocument/2006/relationships/image" Target="../media/image5.png"/><Relationship Id="rId1" Type="http://schemas.openxmlformats.org/officeDocument/2006/relationships/vmlDrawing" Target="../drawings/vmlDrawing10.vml"/><Relationship Id="rId2"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3" Type="http://schemas.openxmlformats.org/officeDocument/2006/relationships/oleObject" Target="../embeddings/Microsoft_Word_97_-_2004_Document11.doc"/><Relationship Id="rId4" Type="http://schemas.openxmlformats.org/officeDocument/2006/relationships/image" Target="../media/image40.emf"/><Relationship Id="rId5" Type="http://schemas.openxmlformats.org/officeDocument/2006/relationships/image" Target="../media/image5.png"/><Relationship Id="rId1" Type="http://schemas.openxmlformats.org/officeDocument/2006/relationships/vmlDrawing" Target="../drawings/vmlDrawing11.vml"/><Relationship Id="rId2"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notesSlide" Target="../notesSlides/notesSlide23.xml"/></Relationships>
</file>

<file path=ppt/slides/_rels/slide73.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notesSlide" Target="../notesSlides/notesSlide24.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5.png"/></Relationships>
</file>

<file path=ppt/slides/_rels/slide75.xml.rels><?xml version="1.0" encoding="UTF-8" standalone="yes"?>
<Relationships xmlns="http://schemas.openxmlformats.org/package/2006/relationships"><Relationship Id="rId3" Type="http://schemas.openxmlformats.org/officeDocument/2006/relationships/oleObject" Target="../embeddings/Microsoft_Word_97_-_2004_Document12.doc"/><Relationship Id="rId4" Type="http://schemas.openxmlformats.org/officeDocument/2006/relationships/image" Target="../media/image14.emf"/><Relationship Id="rId5" Type="http://schemas.openxmlformats.org/officeDocument/2006/relationships/image" Target="../media/image5.png"/><Relationship Id="rId1" Type="http://schemas.openxmlformats.org/officeDocument/2006/relationships/vmlDrawing" Target="../drawings/vmlDrawing12.vml"/><Relationship Id="rId2"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notesSlide" Target="../notesSlides/notesSlide26.xml"/></Relationships>
</file>

<file path=ppt/slides/_rels/slide77.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5.pn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image" Target="../media/image8.png"/></Relationships>
</file>

<file path=ppt/slides/_rels/slide80.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5.pn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5.png"/></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5.png"/></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5.png"/></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5.png"/></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5.png"/></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5.png"/></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2.png"/></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79512" y="2636912"/>
            <a:ext cx="8789645" cy="1752600"/>
          </a:xfrm>
        </p:spPr>
        <p:txBody>
          <a:bodyPr>
            <a:noAutofit/>
          </a:bodyPr>
          <a:lstStyle/>
          <a:p>
            <a:pPr eaLnBrk="1" hangingPunct="1">
              <a:spcBef>
                <a:spcPts val="0"/>
              </a:spcBef>
            </a:pPr>
            <a:r>
              <a:rPr lang="en-US" sz="4000" dirty="0" smtClean="0">
                <a:solidFill>
                  <a:schemeClr val="bg1"/>
                </a:solidFill>
              </a:rPr>
              <a:t>Warwickshire Literacy</a:t>
            </a:r>
            <a:endParaRPr lang="en-US" sz="4000" dirty="0" smtClean="0">
              <a:solidFill>
                <a:schemeClr val="bg1"/>
              </a:solidFill>
            </a:endParaRPr>
          </a:p>
          <a:p>
            <a:pPr eaLnBrk="1" hangingPunct="1">
              <a:spcBef>
                <a:spcPts val="0"/>
              </a:spcBef>
            </a:pPr>
            <a:r>
              <a:rPr lang="en-US" sz="4000" dirty="0" smtClean="0">
                <a:solidFill>
                  <a:srgbClr val="FFFFFF"/>
                </a:solidFill>
              </a:rPr>
              <a:t>Training</a:t>
            </a:r>
            <a:endParaRPr lang="en-US" sz="4000" dirty="0">
              <a:solidFill>
                <a:srgbClr val="FFFFFF"/>
              </a:solidFill>
            </a:endParaRPr>
          </a:p>
          <a:p>
            <a:pPr eaLnBrk="1" hangingPunct="1">
              <a:spcBef>
                <a:spcPts val="0"/>
              </a:spcBef>
            </a:pPr>
            <a:r>
              <a:rPr lang="en-GB" sz="2400" dirty="0" smtClean="0">
                <a:solidFill>
                  <a:srgbClr val="FFFFFF"/>
                </a:solidFill>
              </a:rPr>
              <a:t> </a:t>
            </a:r>
            <a:fld id="{A04CB24A-2C61-AE4B-A4AE-71E73F743454}" type="datetime3">
              <a:rPr lang="en-GB" sz="2400" smtClean="0">
                <a:solidFill>
                  <a:srgbClr val="FFFFFF"/>
                </a:solidFill>
              </a:rPr>
              <a:t>12 October 2015</a:t>
            </a:fld>
            <a:endParaRPr lang="en-US" sz="2400" dirty="0" smtClean="0">
              <a:solidFill>
                <a:srgbClr val="FFFFFF"/>
              </a:solidFill>
            </a:endParaRPr>
          </a:p>
        </p:txBody>
      </p:sp>
      <p:sp>
        <p:nvSpPr>
          <p:cNvPr id="15" name="Right Triangle 14"/>
          <p:cNvSpPr/>
          <p:nvPr/>
        </p:nvSpPr>
        <p:spPr>
          <a:xfrm rot="522032">
            <a:off x="4954453" y="2044038"/>
            <a:ext cx="762000" cy="322929"/>
          </a:xfrm>
          <a:prstGeom prst="rtTriangle">
            <a:avLst/>
          </a:prstGeom>
          <a:solidFill>
            <a:srgbClr val="03080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2" name="Title 1"/>
          <p:cNvSpPr>
            <a:spLocks noGrp="1"/>
          </p:cNvSpPr>
          <p:nvPr>
            <p:ph type="ctrTitle"/>
          </p:nvPr>
        </p:nvSpPr>
        <p:spPr>
          <a:xfrm>
            <a:off x="-174843" y="859045"/>
            <a:ext cx="9144000" cy="1470025"/>
          </a:xfrm>
        </p:spPr>
        <p:txBody>
          <a:bodyPr/>
          <a:lstStyle/>
          <a:p>
            <a:r>
              <a:rPr lang="en-US" dirty="0" smtClean="0">
                <a:solidFill>
                  <a:schemeClr val="bg1"/>
                </a:solidFill>
              </a:rPr>
              <a:t>Don’t Call it          </a:t>
            </a:r>
            <a:r>
              <a:rPr lang="en-US" dirty="0" err="1" smtClean="0">
                <a:solidFill>
                  <a:schemeClr val="bg1"/>
                </a:solidFill>
              </a:rPr>
              <a:t>iteracy</a:t>
            </a:r>
            <a:endParaRPr lang="en-US" dirty="0">
              <a:solidFill>
                <a:schemeClr val="bg1"/>
              </a:solidFill>
            </a:endParaRPr>
          </a:p>
        </p:txBody>
      </p:sp>
      <p:sp>
        <p:nvSpPr>
          <p:cNvPr id="19" name="Right Triangle 18"/>
          <p:cNvSpPr/>
          <p:nvPr/>
        </p:nvSpPr>
        <p:spPr>
          <a:xfrm rot="4140796">
            <a:off x="4772383" y="1140478"/>
            <a:ext cx="535546" cy="427119"/>
          </a:xfrm>
          <a:prstGeom prst="rtTriangl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25" name="Right Triangle 24"/>
          <p:cNvSpPr/>
          <p:nvPr/>
        </p:nvSpPr>
        <p:spPr>
          <a:xfrm rot="10800000">
            <a:off x="5442525" y="1013164"/>
            <a:ext cx="535546" cy="427119"/>
          </a:xfrm>
          <a:prstGeom prst="rtTriangl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17" name="TextBox 5"/>
          <p:cNvSpPr txBox="1">
            <a:spLocks noChangeArrowheads="1"/>
          </p:cNvSpPr>
          <p:nvPr/>
        </p:nvSpPr>
        <p:spPr bwMode="auto">
          <a:xfrm>
            <a:off x="2390558" y="5157192"/>
            <a:ext cx="4876800" cy="584200"/>
          </a:xfrm>
          <a:prstGeom prst="rect">
            <a:avLst/>
          </a:prstGeom>
          <a:noFill/>
          <a:ln w="9525">
            <a:noFill/>
            <a:miter lim="800000"/>
            <a:headEnd/>
            <a:tailEnd/>
          </a:ln>
        </p:spPr>
        <p:txBody>
          <a:bodyPr>
            <a:prstTxWarp prst="textNoShape">
              <a:avLst/>
            </a:prstTxWarp>
            <a:spAutoFit/>
          </a:bodyPr>
          <a:lstStyle/>
          <a:p>
            <a:r>
              <a:rPr lang="en-US" sz="1600" dirty="0">
                <a:solidFill>
                  <a:srgbClr val="FFFFFF"/>
                </a:solidFill>
                <a:latin typeface="Calibri" charset="0"/>
              </a:rPr>
              <a:t>Download this presentation at </a:t>
            </a:r>
            <a:r>
              <a:rPr lang="en-US" sz="1600" dirty="0" err="1">
                <a:solidFill>
                  <a:srgbClr val="FFFFFF"/>
                </a:solidFill>
                <a:latin typeface="Calibri" charset="0"/>
              </a:rPr>
              <a:t>www.geoffbarton.co.uk</a:t>
            </a:r>
            <a:endParaRPr lang="en-US" sz="1600" dirty="0">
              <a:solidFill>
                <a:srgbClr val="FFFFFF"/>
              </a:solidFill>
              <a:latin typeface="Calibri" charset="0"/>
            </a:endParaRPr>
          </a:p>
          <a:p>
            <a:pPr algn="ctr"/>
            <a:r>
              <a:rPr lang="en-US" sz="1600" dirty="0" smtClean="0">
                <a:solidFill>
                  <a:srgbClr val="FFFFFF"/>
                </a:solidFill>
                <a:latin typeface="Calibri" charset="0"/>
              </a:rPr>
              <a:t>(Presentation </a:t>
            </a:r>
            <a:r>
              <a:rPr lang="en-US" sz="1600" dirty="0">
                <a:solidFill>
                  <a:srgbClr val="FFFFFF"/>
                </a:solidFill>
                <a:latin typeface="Calibri" charset="0"/>
              </a:rPr>
              <a:t>number</a:t>
            </a:r>
            <a:r>
              <a:rPr lang="en-US" sz="1600" dirty="0" smtClean="0">
                <a:solidFill>
                  <a:srgbClr val="FFFFFF"/>
                </a:solidFill>
                <a:latin typeface="Calibri" charset="0"/>
              </a:rPr>
              <a:t> </a:t>
            </a:r>
            <a:r>
              <a:rPr lang="en-US" sz="1600" dirty="0" smtClean="0">
                <a:solidFill>
                  <a:srgbClr val="FFFFFF"/>
                </a:solidFill>
                <a:latin typeface="Calibri" charset="0"/>
              </a:rPr>
              <a:t>141)</a:t>
            </a:r>
            <a:endParaRPr lang="en-US" sz="1600" dirty="0">
              <a:solidFill>
                <a:srgbClr val="FFFFFF"/>
              </a:solidFill>
              <a:latin typeface="Calibri" charset="0"/>
            </a:endParaRPr>
          </a:p>
        </p:txBody>
      </p:sp>
      <p:sp>
        <p:nvSpPr>
          <p:cNvPr id="22" name="TextBox 21"/>
          <p:cNvSpPr txBox="1"/>
          <p:nvPr/>
        </p:nvSpPr>
        <p:spPr>
          <a:xfrm>
            <a:off x="2915816" y="4623368"/>
            <a:ext cx="3456384" cy="338554"/>
          </a:xfrm>
          <a:prstGeom prst="rect">
            <a:avLst/>
          </a:prstGeom>
          <a:noFill/>
        </p:spPr>
        <p:txBody>
          <a:bodyPr wrap="square" rtlCol="0">
            <a:spAutoFit/>
          </a:bodyPr>
          <a:lstStyle/>
          <a:p>
            <a:pPr algn="ctr"/>
            <a:r>
              <a:rPr lang="en-US" sz="1600" dirty="0" smtClean="0">
                <a:solidFill>
                  <a:srgbClr val="FFFFFF"/>
                </a:solidFill>
              </a:rPr>
              <a:t>Twitter: @</a:t>
            </a:r>
            <a:r>
              <a:rPr lang="en-US" sz="1600" dirty="0" err="1" smtClean="0">
                <a:solidFill>
                  <a:srgbClr val="FFFFFF"/>
                </a:solidFill>
              </a:rPr>
              <a:t>RealGeoffBarton</a:t>
            </a:r>
            <a:endParaRPr lang="en-US" sz="1600" dirty="0">
              <a:solidFill>
                <a:srgbClr val="FFFFFF"/>
              </a:solidFill>
            </a:endParaRPr>
          </a:p>
        </p:txBody>
      </p:sp>
      <p:pic>
        <p:nvPicPr>
          <p:cNvPr id="8" name="Picture 7" descr="Screen Shot 2014-02-13 at 22.18.0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0" y="254498"/>
            <a:ext cx="1003300" cy="2159000"/>
          </a:xfrm>
          <a:prstGeom prst="rect">
            <a:avLst/>
          </a:prstGeom>
        </p:spPr>
      </p:pic>
      <p:cxnSp>
        <p:nvCxnSpPr>
          <p:cNvPr id="5" name="Straight Connector 4"/>
          <p:cNvCxnSpPr/>
          <p:nvPr/>
        </p:nvCxnSpPr>
        <p:spPr>
          <a:xfrm>
            <a:off x="544601" y="2329070"/>
            <a:ext cx="7848600" cy="1588"/>
          </a:xfrm>
          <a:prstGeom prst="line">
            <a:avLst/>
          </a:prstGeom>
          <a:ln w="57150" cap="flat" cmpd="thickThin"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0983844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533400" y="2708920"/>
            <a:ext cx="8458200" cy="1323439"/>
          </a:xfrm>
          <a:prstGeom prst="rect">
            <a:avLst/>
          </a:prstGeom>
          <a:noFill/>
          <a:ln w="9525">
            <a:noFill/>
            <a:miter lim="800000"/>
            <a:headEnd/>
            <a:tailEnd/>
          </a:ln>
        </p:spPr>
        <p:txBody>
          <a:bodyPr wrap="square">
            <a:prstTxWarp prst="textNoShape">
              <a:avLst/>
            </a:prstTxWarp>
            <a:spAutoFit/>
          </a:bodyPr>
          <a:lstStyle/>
          <a:p>
            <a:pPr algn="ctr"/>
            <a:r>
              <a:rPr lang="en-US" sz="4000" dirty="0" smtClean="0">
                <a:solidFill>
                  <a:srgbClr val="FFFFFF"/>
                </a:solidFill>
                <a:latin typeface="Calibri" charset="0"/>
              </a:rPr>
              <a:t>Task:</a:t>
            </a:r>
          </a:p>
          <a:p>
            <a:pPr algn="ctr"/>
            <a:r>
              <a:rPr lang="en-US" sz="4000" dirty="0" smtClean="0">
                <a:solidFill>
                  <a:srgbClr val="FFFFFF"/>
                </a:solidFill>
                <a:latin typeface="Calibri" charset="0"/>
              </a:rPr>
              <a:t>Describe the room we are in</a:t>
            </a:r>
            <a:endParaRPr lang="en-US" sz="4000" dirty="0">
              <a:solidFill>
                <a:srgbClr val="FFFFFF"/>
              </a:solidFill>
              <a:latin typeface="Calibri" charset="0"/>
            </a:endParaRPr>
          </a:p>
        </p:txBody>
      </p:sp>
      <p:cxnSp>
        <p:nvCxnSpPr>
          <p:cNvPr id="5" name="Straight Connector 4"/>
          <p:cNvCxnSpPr/>
          <p:nvPr/>
        </p:nvCxnSpPr>
        <p:spPr>
          <a:xfrm>
            <a:off x="304800" y="1220788"/>
            <a:ext cx="8001000" cy="1587"/>
          </a:xfrm>
          <a:prstGeom prst="line">
            <a:avLst/>
          </a:prstGeom>
        </p:spPr>
        <p:style>
          <a:lnRef idx="2">
            <a:schemeClr val="accent1"/>
          </a:lnRef>
          <a:fillRef idx="0">
            <a:schemeClr val="accent1"/>
          </a:fillRef>
          <a:effectRef idx="1">
            <a:schemeClr val="accent1"/>
          </a:effectRef>
          <a:fontRef idx="minor">
            <a:schemeClr val="tx1"/>
          </a:fontRef>
        </p:style>
      </p:cxnSp>
      <p:pic>
        <p:nvPicPr>
          <p:cNvPr id="6" name="Picture 5" descr="Picture 5.png"/>
          <p:cNvPicPr>
            <a:picLocks noChangeAspect="1"/>
          </p:cNvPicPr>
          <p:nvPr/>
        </p:nvPicPr>
        <p:blipFill>
          <a:blip r:embed="rId2"/>
          <a:stretch>
            <a:fillRect/>
          </a:stretch>
        </p:blipFill>
        <p:spPr>
          <a:xfrm>
            <a:off x="8072888" y="23895"/>
            <a:ext cx="1028700" cy="2146300"/>
          </a:xfrm>
          <a:prstGeom prst="rect">
            <a:avLst/>
          </a:prstGeom>
        </p:spPr>
      </p:pic>
      <p:sp>
        <p:nvSpPr>
          <p:cNvPr id="7" name="Title 1"/>
          <p:cNvSpPr txBox="1">
            <a:spLocks/>
          </p:cNvSpPr>
          <p:nvPr/>
        </p:nvSpPr>
        <p:spPr bwMode="auto">
          <a:xfrm>
            <a:off x="304800" y="103188"/>
            <a:ext cx="6248400" cy="14700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a:lstStyle>
          <a:p>
            <a:pPr algn="l" eaLnBrk="1" hangingPunct="1"/>
            <a:r>
              <a:rPr lang="en-US" smtClean="0">
                <a:solidFill>
                  <a:schemeClr val="bg1"/>
                </a:solidFill>
              </a:rPr>
              <a:t>Hypothesis:</a:t>
            </a:r>
            <a:endParaRPr lang="en-US" dirty="0" smtClean="0">
              <a:solidFill>
                <a:schemeClr val="bg1"/>
              </a:solidFill>
            </a:endParaRPr>
          </a:p>
        </p:txBody>
      </p:sp>
    </p:spTree>
    <p:extLst>
      <p:ext uri="{BB962C8B-B14F-4D97-AF65-F5344CB8AC3E}">
        <p14:creationId xmlns:p14="http://schemas.microsoft.com/office/powerpoint/2010/main" val="94013548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chemeClr val="accent1"/>
                                      </p:to>
                                    </p:animClr>
                                  </p:sub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subTnLst>
                                    <p:animClr clrSpc="rgb" dir="cw">
                                      <p:cBhvr override="childStyle">
                                        <p:cTn dur="1" fill="hold" display="0" masterRel="nextClick" afterEffect="1"/>
                                        <p:tgtEl>
                                          <p:spTgt spid="3">
                                            <p:txEl>
                                              <p:pRg st="1" end="1"/>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520273" y="3429000"/>
            <a:ext cx="1806352" cy="461665"/>
          </a:xfrm>
          <a:prstGeom prst="rect">
            <a:avLst/>
          </a:prstGeom>
          <a:noFill/>
          <a:ln w="9525">
            <a:noFill/>
            <a:miter lim="800000"/>
            <a:headEnd/>
            <a:tailEnd/>
          </a:ln>
        </p:spPr>
        <p:txBody>
          <a:bodyPr wrap="square">
            <a:prstTxWarp prst="textNoShape">
              <a:avLst/>
            </a:prstTxWarp>
            <a:spAutoFit/>
          </a:bodyPr>
          <a:lstStyle/>
          <a:p>
            <a:pPr algn="ctr"/>
            <a:r>
              <a:rPr lang="en-US" sz="2400" dirty="0" smtClean="0">
                <a:solidFill>
                  <a:srgbClr val="FFFFFF"/>
                </a:solidFill>
                <a:latin typeface="Calibri" charset="0"/>
              </a:rPr>
              <a:t>Unconfident</a:t>
            </a:r>
            <a:endParaRPr lang="en-US" sz="2400" dirty="0">
              <a:solidFill>
                <a:srgbClr val="FFFFFF"/>
              </a:solidFill>
              <a:latin typeface="Calibri" charset="0"/>
            </a:endParaRPr>
          </a:p>
        </p:txBody>
      </p:sp>
      <p:cxnSp>
        <p:nvCxnSpPr>
          <p:cNvPr id="5" name="Straight Connector 4"/>
          <p:cNvCxnSpPr/>
          <p:nvPr/>
        </p:nvCxnSpPr>
        <p:spPr>
          <a:xfrm>
            <a:off x="304800" y="1220788"/>
            <a:ext cx="8001000" cy="1587"/>
          </a:xfrm>
          <a:prstGeom prst="line">
            <a:avLst/>
          </a:prstGeom>
        </p:spPr>
        <p:style>
          <a:lnRef idx="2">
            <a:schemeClr val="accent1"/>
          </a:lnRef>
          <a:fillRef idx="0">
            <a:schemeClr val="accent1"/>
          </a:fillRef>
          <a:effectRef idx="1">
            <a:schemeClr val="accent1"/>
          </a:effectRef>
          <a:fontRef idx="minor">
            <a:schemeClr val="tx1"/>
          </a:fontRef>
        </p:style>
      </p:cxnSp>
      <p:pic>
        <p:nvPicPr>
          <p:cNvPr id="6" name="Picture 5" descr="Picture 5.png"/>
          <p:cNvPicPr>
            <a:picLocks noChangeAspect="1"/>
          </p:cNvPicPr>
          <p:nvPr/>
        </p:nvPicPr>
        <p:blipFill>
          <a:blip r:embed="rId2"/>
          <a:stretch>
            <a:fillRect/>
          </a:stretch>
        </p:blipFill>
        <p:spPr>
          <a:xfrm>
            <a:off x="8072888" y="23895"/>
            <a:ext cx="1028700" cy="2146300"/>
          </a:xfrm>
          <a:prstGeom prst="rect">
            <a:avLst/>
          </a:prstGeom>
        </p:spPr>
      </p:pic>
      <p:sp>
        <p:nvSpPr>
          <p:cNvPr id="8" name="Title 1"/>
          <p:cNvSpPr>
            <a:spLocks noGrp="1"/>
          </p:cNvSpPr>
          <p:nvPr>
            <p:ph type="ctrTitle"/>
          </p:nvPr>
        </p:nvSpPr>
        <p:spPr>
          <a:xfrm>
            <a:off x="304800" y="103188"/>
            <a:ext cx="6248400" cy="1470025"/>
          </a:xfrm>
        </p:spPr>
        <p:txBody>
          <a:bodyPr/>
          <a:lstStyle/>
          <a:p>
            <a:pPr algn="l" eaLnBrk="1" hangingPunct="1"/>
            <a:r>
              <a:rPr lang="en-US" dirty="0" smtClean="0">
                <a:solidFill>
                  <a:schemeClr val="bg1"/>
                </a:solidFill>
              </a:rPr>
              <a:t>Q:</a:t>
            </a:r>
          </a:p>
        </p:txBody>
      </p:sp>
      <p:sp>
        <p:nvSpPr>
          <p:cNvPr id="9" name="TextBox 8"/>
          <p:cNvSpPr txBox="1">
            <a:spLocks noChangeArrowheads="1"/>
          </p:cNvSpPr>
          <p:nvPr/>
        </p:nvSpPr>
        <p:spPr bwMode="auto">
          <a:xfrm>
            <a:off x="6523479" y="3429000"/>
            <a:ext cx="1806352" cy="461665"/>
          </a:xfrm>
          <a:prstGeom prst="rect">
            <a:avLst/>
          </a:prstGeom>
          <a:noFill/>
          <a:ln w="9525">
            <a:noFill/>
            <a:miter lim="800000"/>
            <a:headEnd/>
            <a:tailEnd/>
          </a:ln>
        </p:spPr>
        <p:txBody>
          <a:bodyPr wrap="square">
            <a:prstTxWarp prst="textNoShape">
              <a:avLst/>
            </a:prstTxWarp>
            <a:spAutoFit/>
          </a:bodyPr>
          <a:lstStyle/>
          <a:p>
            <a:pPr algn="ctr"/>
            <a:r>
              <a:rPr lang="en-US" sz="2400" dirty="0">
                <a:solidFill>
                  <a:srgbClr val="FFFFFF"/>
                </a:solidFill>
                <a:latin typeface="Calibri" charset="0"/>
              </a:rPr>
              <a:t>C</a:t>
            </a:r>
            <a:r>
              <a:rPr lang="en-US" sz="2400" dirty="0" smtClean="0">
                <a:solidFill>
                  <a:srgbClr val="FFFFFF"/>
                </a:solidFill>
                <a:latin typeface="Calibri" charset="0"/>
              </a:rPr>
              <a:t>onfident</a:t>
            </a:r>
            <a:endParaRPr lang="en-US" sz="2400" dirty="0">
              <a:solidFill>
                <a:srgbClr val="FFFFFF"/>
              </a:solidFill>
              <a:latin typeface="Calibri" charset="0"/>
            </a:endParaRPr>
          </a:p>
        </p:txBody>
      </p:sp>
      <p:sp>
        <p:nvSpPr>
          <p:cNvPr id="4" name="Striped Right Arrow 3"/>
          <p:cNvSpPr/>
          <p:nvPr/>
        </p:nvSpPr>
        <p:spPr>
          <a:xfrm>
            <a:off x="2555776" y="3429000"/>
            <a:ext cx="3744416" cy="461665"/>
          </a:xfrm>
          <a:prstGeom prst="strip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p:cNvSpPr txBox="1">
            <a:spLocks noChangeArrowheads="1"/>
          </p:cNvSpPr>
          <p:nvPr/>
        </p:nvSpPr>
        <p:spPr bwMode="auto">
          <a:xfrm>
            <a:off x="2555776" y="4043064"/>
            <a:ext cx="3600400" cy="461665"/>
          </a:xfrm>
          <a:prstGeom prst="rect">
            <a:avLst/>
          </a:prstGeom>
          <a:noFill/>
          <a:ln w="9525">
            <a:noFill/>
            <a:miter lim="800000"/>
            <a:headEnd/>
            <a:tailEnd/>
          </a:ln>
        </p:spPr>
        <p:txBody>
          <a:bodyPr wrap="square">
            <a:prstTxWarp prst="textNoShape">
              <a:avLst/>
            </a:prstTxWarp>
            <a:spAutoFit/>
          </a:bodyPr>
          <a:lstStyle/>
          <a:p>
            <a:pPr algn="ctr"/>
            <a:r>
              <a:rPr lang="en-US" sz="2400" dirty="0" smtClean="0">
                <a:solidFill>
                  <a:srgbClr val="FFFFFF"/>
                </a:solidFill>
                <a:latin typeface="Calibri" charset="0"/>
              </a:rPr>
              <a:t>Irrespective of background</a:t>
            </a:r>
            <a:endParaRPr lang="en-US" sz="2400" dirty="0">
              <a:solidFill>
                <a:srgbClr val="FFFFFF"/>
              </a:solidFill>
              <a:latin typeface="Calibri" charset="0"/>
            </a:endParaRPr>
          </a:p>
        </p:txBody>
      </p:sp>
      <p:sp>
        <p:nvSpPr>
          <p:cNvPr id="2" name="TextBox 1"/>
          <p:cNvSpPr txBox="1"/>
          <p:nvPr/>
        </p:nvSpPr>
        <p:spPr>
          <a:xfrm>
            <a:off x="4067944" y="2409147"/>
            <a:ext cx="432048" cy="1200329"/>
          </a:xfrm>
          <a:prstGeom prst="rect">
            <a:avLst/>
          </a:prstGeom>
          <a:noFill/>
        </p:spPr>
        <p:txBody>
          <a:bodyPr wrap="square" rtlCol="0">
            <a:spAutoFit/>
          </a:bodyPr>
          <a:lstStyle/>
          <a:p>
            <a:r>
              <a:rPr lang="en-US" sz="7200" dirty="0" smtClean="0">
                <a:solidFill>
                  <a:srgbClr val="FFFFFF"/>
                </a:solidFill>
              </a:rPr>
              <a:t>?</a:t>
            </a:r>
            <a:endParaRPr lang="en-US" sz="7200" dirty="0">
              <a:solidFill>
                <a:srgbClr val="FFFFFF"/>
              </a:solidFill>
            </a:endParaRPr>
          </a:p>
        </p:txBody>
      </p:sp>
    </p:spTree>
    <p:extLst>
      <p:ext uri="{BB962C8B-B14F-4D97-AF65-F5344CB8AC3E}">
        <p14:creationId xmlns:p14="http://schemas.microsoft.com/office/powerpoint/2010/main" val="311699036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chemeClr val="accent1"/>
                                      </p:to>
                                    </p:animClr>
                                  </p:sub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p:tgtEl>
                                          <p:spTgt spid="4"/>
                                        </p:tgtEl>
                                        <p:attrNameLst>
                                          <p:attrName>ppt_x</p:attrName>
                                        </p:attrNameLst>
                                      </p:cBhvr>
                                      <p:tavLst>
                                        <p:tav tm="0">
                                          <p:val>
                                            <p:strVal val="#ppt_x-#ppt_w*1.125000"/>
                                          </p:val>
                                        </p:tav>
                                        <p:tav tm="100000">
                                          <p:val>
                                            <p:strVal val="#ppt_x"/>
                                          </p:val>
                                        </p:tav>
                                      </p:tavLst>
                                    </p:anim>
                                    <p:animEffect transition="in" filter="wipe(right)">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9">
                                            <p:txEl>
                                              <p:pRg st="0" end="0"/>
                                            </p:txEl>
                                          </p:spTgt>
                                        </p:tgtEl>
                                        <p:attrNameLst>
                                          <p:attrName>style.visibility</p:attrName>
                                        </p:attrNameLst>
                                      </p:cBhvr>
                                      <p:to>
                                        <p:strVal val="visible"/>
                                      </p:to>
                                    </p:set>
                                    <p:animEffect transition="in" filter="wipe(left)">
                                      <p:cBhvr>
                                        <p:cTn id="18" dur="500"/>
                                        <p:tgtEl>
                                          <p:spTgt spid="9">
                                            <p:txEl>
                                              <p:pRg st="0" end="0"/>
                                            </p:txEl>
                                          </p:spTgt>
                                        </p:tgtEl>
                                      </p:cBhvr>
                                    </p:animEffect>
                                  </p:childTnLst>
                                  <p:subTnLst>
                                    <p:animClr clrSpc="rgb" dir="cw">
                                      <p:cBhvr override="childStyle">
                                        <p:cTn dur="1" fill="hold" display="0" masterRel="nextClick" afterEffect="1"/>
                                        <p:tgtEl>
                                          <p:spTgt spid="9">
                                            <p:txEl>
                                              <p:pRg st="0" end="0"/>
                                            </p:txEl>
                                          </p:spTgt>
                                        </p:tgtEl>
                                        <p:attrNameLst>
                                          <p:attrName>ppt_c</p:attrName>
                                        </p:attrNameLst>
                                      </p:cBhvr>
                                      <p:to>
                                        <a:schemeClr val="accent1"/>
                                      </p:to>
                                    </p:animClr>
                                  </p:sub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5">
                                            <p:txEl>
                                              <p:pRg st="0" end="0"/>
                                            </p:txEl>
                                          </p:spTgt>
                                        </p:tgtEl>
                                        <p:attrNameLst>
                                          <p:attrName>style.visibility</p:attrName>
                                        </p:attrNameLst>
                                      </p:cBhvr>
                                      <p:to>
                                        <p:strVal val="visible"/>
                                      </p:to>
                                    </p:set>
                                    <p:animEffect transition="in" filter="wipe(left)">
                                      <p:cBhvr>
                                        <p:cTn id="23" dur="500"/>
                                        <p:tgtEl>
                                          <p:spTgt spid="15">
                                            <p:txEl>
                                              <p:pRg st="0" end="0"/>
                                            </p:txEl>
                                          </p:spTgt>
                                        </p:tgtEl>
                                      </p:cBhvr>
                                    </p:animEffect>
                                  </p:childTnLst>
                                  <p:subTnLst>
                                    <p:animClr clrSpc="rgb" dir="cw">
                                      <p:cBhvr override="childStyle">
                                        <p:cTn dur="1" fill="hold" display="0" masterRel="nextClick" afterEffect="1"/>
                                        <p:tgtEl>
                                          <p:spTgt spid="15">
                                            <p:txEl>
                                              <p:pRg st="0" end="0"/>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P spid="9" grpId="0" build="p" bldLvl="3"/>
      <p:bldP spid="4" grpId="0" animBg="1"/>
      <p:bldP spid="15" grpId="0" build="p" bldLvl="3"/>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304800" y="1220788"/>
            <a:ext cx="8001000" cy="1587"/>
          </a:xfrm>
          <a:prstGeom prst="line">
            <a:avLst/>
          </a:prstGeom>
        </p:spPr>
        <p:style>
          <a:lnRef idx="2">
            <a:schemeClr val="accent1"/>
          </a:lnRef>
          <a:fillRef idx="0">
            <a:schemeClr val="accent1"/>
          </a:fillRef>
          <a:effectRef idx="1">
            <a:schemeClr val="accent1"/>
          </a:effectRef>
          <a:fontRef idx="minor">
            <a:schemeClr val="tx1"/>
          </a:fontRef>
        </p:style>
      </p:cxnSp>
      <p:pic>
        <p:nvPicPr>
          <p:cNvPr id="6" name="Picture 5" descr="Picture 5.png"/>
          <p:cNvPicPr>
            <a:picLocks noChangeAspect="1"/>
          </p:cNvPicPr>
          <p:nvPr/>
        </p:nvPicPr>
        <p:blipFill>
          <a:blip r:embed="rId2"/>
          <a:stretch>
            <a:fillRect/>
          </a:stretch>
        </p:blipFill>
        <p:spPr>
          <a:xfrm>
            <a:off x="8072888" y="23895"/>
            <a:ext cx="1028700" cy="2146300"/>
          </a:xfrm>
          <a:prstGeom prst="rect">
            <a:avLst/>
          </a:prstGeom>
        </p:spPr>
      </p:pic>
      <p:sp>
        <p:nvSpPr>
          <p:cNvPr id="8" name="Title 1"/>
          <p:cNvSpPr>
            <a:spLocks noGrp="1"/>
          </p:cNvSpPr>
          <p:nvPr>
            <p:ph type="ctrTitle"/>
          </p:nvPr>
        </p:nvSpPr>
        <p:spPr>
          <a:xfrm>
            <a:off x="304800" y="103188"/>
            <a:ext cx="6248400" cy="1470025"/>
          </a:xfrm>
        </p:spPr>
        <p:txBody>
          <a:bodyPr/>
          <a:lstStyle/>
          <a:p>
            <a:pPr algn="l" eaLnBrk="1" hangingPunct="1"/>
            <a:r>
              <a:rPr lang="en-US" dirty="0">
                <a:solidFill>
                  <a:schemeClr val="bg1"/>
                </a:solidFill>
              </a:rPr>
              <a:t>A</a:t>
            </a:r>
            <a:r>
              <a:rPr lang="en-US" dirty="0" smtClean="0">
                <a:solidFill>
                  <a:schemeClr val="bg1"/>
                </a:solidFill>
              </a:rPr>
              <a:t>:</a:t>
            </a:r>
          </a:p>
        </p:txBody>
      </p:sp>
      <p:sp>
        <p:nvSpPr>
          <p:cNvPr id="15" name="TextBox 14"/>
          <p:cNvSpPr txBox="1">
            <a:spLocks noChangeArrowheads="1"/>
          </p:cNvSpPr>
          <p:nvPr/>
        </p:nvSpPr>
        <p:spPr bwMode="auto">
          <a:xfrm>
            <a:off x="2555776" y="3284984"/>
            <a:ext cx="3600400" cy="769441"/>
          </a:xfrm>
          <a:prstGeom prst="rect">
            <a:avLst/>
          </a:prstGeom>
          <a:noFill/>
          <a:ln w="9525">
            <a:noFill/>
            <a:miter lim="800000"/>
            <a:headEnd/>
            <a:tailEnd/>
          </a:ln>
        </p:spPr>
        <p:txBody>
          <a:bodyPr wrap="square">
            <a:prstTxWarp prst="textNoShape">
              <a:avLst/>
            </a:prstTxWarp>
            <a:spAutoFit/>
          </a:bodyPr>
          <a:lstStyle/>
          <a:p>
            <a:pPr algn="ctr"/>
            <a:r>
              <a:rPr lang="en-US" sz="4400" dirty="0" smtClean="0">
                <a:solidFill>
                  <a:srgbClr val="FFFFFF"/>
                </a:solidFill>
                <a:latin typeface="Calibri" charset="0"/>
              </a:rPr>
              <a:t>Teach them</a:t>
            </a:r>
            <a:endParaRPr lang="en-US" sz="4400" dirty="0">
              <a:solidFill>
                <a:srgbClr val="FFFFFF"/>
              </a:solidFill>
              <a:latin typeface="Calibri" charset="0"/>
            </a:endParaRPr>
          </a:p>
        </p:txBody>
      </p:sp>
    </p:spTree>
    <p:extLst>
      <p:ext uri="{BB962C8B-B14F-4D97-AF65-F5344CB8AC3E}">
        <p14:creationId xmlns:p14="http://schemas.microsoft.com/office/powerpoint/2010/main" val="156881875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wipe(left)">
                                      <p:cBhvr>
                                        <p:cTn id="7" dur="500"/>
                                        <p:tgtEl>
                                          <p:spTgt spid="15">
                                            <p:txEl>
                                              <p:pRg st="0" end="0"/>
                                            </p:txEl>
                                          </p:spTgt>
                                        </p:tgtEl>
                                      </p:cBhvr>
                                    </p:animEffect>
                                  </p:childTnLst>
                                  <p:subTnLst>
                                    <p:animClr clrSpc="rgb" dir="cw">
                                      <p:cBhvr override="childStyle">
                                        <p:cTn dur="1" fill="hold" display="0" masterRel="nextClick" afterEffect="1"/>
                                        <p:tgtEl>
                                          <p:spTgt spid="15">
                                            <p:txEl>
                                              <p:pRg st="0" end="0"/>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bldLvl="3"/>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ctrTitle"/>
          </p:nvPr>
        </p:nvSpPr>
        <p:spPr>
          <a:xfrm>
            <a:off x="304800" y="103188"/>
            <a:ext cx="6248400" cy="1470025"/>
          </a:xfrm>
        </p:spPr>
        <p:txBody>
          <a:bodyPr/>
          <a:lstStyle/>
          <a:p>
            <a:pPr algn="l" eaLnBrk="1" hangingPunct="1"/>
            <a:r>
              <a:rPr lang="en-US" smtClean="0">
                <a:solidFill>
                  <a:schemeClr val="bg1"/>
                </a:solidFill>
              </a:rPr>
              <a:t>Provocations:</a:t>
            </a:r>
          </a:p>
        </p:txBody>
      </p:sp>
      <p:sp>
        <p:nvSpPr>
          <p:cNvPr id="3" name="TextBox 2"/>
          <p:cNvSpPr txBox="1">
            <a:spLocks noChangeArrowheads="1"/>
          </p:cNvSpPr>
          <p:nvPr/>
        </p:nvSpPr>
        <p:spPr bwMode="auto">
          <a:xfrm>
            <a:off x="533400" y="1828800"/>
            <a:ext cx="8458200" cy="2862322"/>
          </a:xfrm>
          <a:prstGeom prst="rect">
            <a:avLst/>
          </a:prstGeom>
          <a:noFill/>
          <a:ln w="9525">
            <a:noFill/>
            <a:miter lim="800000"/>
            <a:headEnd/>
            <a:tailEnd/>
          </a:ln>
        </p:spPr>
        <p:txBody>
          <a:bodyPr wrap="square">
            <a:prstTxWarp prst="textNoShape">
              <a:avLst/>
            </a:prstTxWarp>
            <a:spAutoFit/>
          </a:bodyPr>
          <a:lstStyle/>
          <a:p>
            <a:pPr marL="742950" indent="-742950">
              <a:buFont typeface="Arial" charset="0"/>
              <a:buChar char="•"/>
            </a:pPr>
            <a:r>
              <a:rPr lang="en-US" sz="3600" dirty="0" smtClean="0">
                <a:solidFill>
                  <a:srgbClr val="FFFFFF"/>
                </a:solidFill>
                <a:latin typeface="Calibri" charset="0"/>
              </a:rPr>
              <a:t>We haven’t done literacy</a:t>
            </a:r>
          </a:p>
          <a:p>
            <a:pPr marL="742950" indent="-742950">
              <a:buFont typeface="Arial" charset="0"/>
              <a:buChar char="•"/>
            </a:pPr>
            <a:r>
              <a:rPr lang="en-US" sz="3600" dirty="0" smtClean="0">
                <a:solidFill>
                  <a:srgbClr val="FFFFFF"/>
                </a:solidFill>
                <a:latin typeface="Calibri" charset="0"/>
              </a:rPr>
              <a:t>It’s </a:t>
            </a:r>
            <a:r>
              <a:rPr lang="en-US" sz="3600" dirty="0">
                <a:solidFill>
                  <a:srgbClr val="FFFFFF"/>
                </a:solidFill>
                <a:latin typeface="Calibri" charset="0"/>
              </a:rPr>
              <a:t>all about the classroom</a:t>
            </a:r>
            <a:endParaRPr lang="en-US" sz="3600" dirty="0" smtClean="0">
              <a:solidFill>
                <a:srgbClr val="FFFFFF"/>
              </a:solidFill>
              <a:latin typeface="Calibri" charset="0"/>
            </a:endParaRPr>
          </a:p>
          <a:p>
            <a:pPr marL="742950" indent="-742950">
              <a:buFont typeface="Arial" charset="0"/>
              <a:buChar char="•"/>
            </a:pPr>
            <a:r>
              <a:rPr lang="en-US" sz="3600" dirty="0" smtClean="0">
                <a:solidFill>
                  <a:srgbClr val="FFFFFF"/>
                </a:solidFill>
                <a:latin typeface="Calibri" charset="0"/>
              </a:rPr>
              <a:t>Knowledge and instruction may be more important than we </a:t>
            </a:r>
            <a:r>
              <a:rPr lang="en-US" sz="3600" dirty="0" err="1" smtClean="0">
                <a:solidFill>
                  <a:srgbClr val="FFFFFF"/>
                </a:solidFill>
                <a:latin typeface="Calibri" charset="0"/>
              </a:rPr>
              <a:t>realised</a:t>
            </a:r>
            <a:endParaRPr lang="en-US" sz="3600" dirty="0" smtClean="0">
              <a:solidFill>
                <a:srgbClr val="FFFFFF"/>
              </a:solidFill>
              <a:latin typeface="Calibri" charset="0"/>
            </a:endParaRPr>
          </a:p>
          <a:p>
            <a:pPr marL="742950" indent="-742950">
              <a:buFont typeface="Arial" charset="0"/>
              <a:buChar char="•"/>
            </a:pPr>
            <a:r>
              <a:rPr lang="en-US" sz="3600" dirty="0" smtClean="0">
                <a:solidFill>
                  <a:srgbClr val="FFFFFF"/>
                </a:solidFill>
                <a:latin typeface="Calibri" charset="0"/>
              </a:rPr>
              <a:t>Remember the “Matthew Effect”</a:t>
            </a:r>
            <a:endParaRPr lang="en-US" sz="3600" dirty="0">
              <a:solidFill>
                <a:srgbClr val="FFFFFF"/>
              </a:solidFill>
              <a:latin typeface="Calibri" charset="0"/>
            </a:endParaRPr>
          </a:p>
        </p:txBody>
      </p:sp>
      <p:cxnSp>
        <p:nvCxnSpPr>
          <p:cNvPr id="5" name="Straight Connector 4"/>
          <p:cNvCxnSpPr/>
          <p:nvPr/>
        </p:nvCxnSpPr>
        <p:spPr>
          <a:xfrm>
            <a:off x="304800" y="1220788"/>
            <a:ext cx="8001000" cy="1587"/>
          </a:xfrm>
          <a:prstGeom prst="line">
            <a:avLst/>
          </a:prstGeom>
        </p:spPr>
        <p:style>
          <a:lnRef idx="2">
            <a:schemeClr val="accent1"/>
          </a:lnRef>
          <a:fillRef idx="0">
            <a:schemeClr val="accent1"/>
          </a:fillRef>
          <a:effectRef idx="1">
            <a:schemeClr val="accent1"/>
          </a:effectRef>
          <a:fontRef idx="minor">
            <a:schemeClr val="tx1"/>
          </a:fontRef>
        </p:style>
      </p:cxnSp>
      <p:pic>
        <p:nvPicPr>
          <p:cNvPr id="6" name="Picture 5" descr="Picture 5.png"/>
          <p:cNvPicPr>
            <a:picLocks noChangeAspect="1"/>
          </p:cNvPicPr>
          <p:nvPr/>
        </p:nvPicPr>
        <p:blipFill>
          <a:blip r:embed="rId2"/>
          <a:stretch>
            <a:fillRect/>
          </a:stretch>
        </p:blipFill>
        <p:spPr>
          <a:xfrm>
            <a:off x="8072888" y="23895"/>
            <a:ext cx="1028700" cy="2146300"/>
          </a:xfrm>
          <a:prstGeom prst="rect">
            <a:avLst/>
          </a:prstGeom>
        </p:spPr>
      </p:pic>
    </p:spTree>
    <p:extLst>
      <p:ext uri="{BB962C8B-B14F-4D97-AF65-F5344CB8AC3E}">
        <p14:creationId xmlns:p14="http://schemas.microsoft.com/office/powerpoint/2010/main" val="330166266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chemeClr val="accent1"/>
                                      </p:to>
                                    </p:animClr>
                                  </p:sub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subTnLst>
                                    <p:animClr clrSpc="rgb" dir="cw">
                                      <p:cBhvr override="childStyle">
                                        <p:cTn dur="1" fill="hold" display="0" masterRel="nextClick" afterEffect="1"/>
                                        <p:tgtEl>
                                          <p:spTgt spid="3">
                                            <p:txEl>
                                              <p:pRg st="1" end="1"/>
                                            </p:txEl>
                                          </p:spTgt>
                                        </p:tgtEl>
                                        <p:attrNameLst>
                                          <p:attrName>ppt_c</p:attrName>
                                        </p:attrNameLst>
                                      </p:cBhvr>
                                      <p:to>
                                        <a:schemeClr val="accent1"/>
                                      </p:to>
                                    </p:animClr>
                                  </p:sub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subTnLst>
                                    <p:animClr clrSpc="rgb" dir="cw">
                                      <p:cBhvr override="childStyle">
                                        <p:cTn dur="1" fill="hold" display="0" masterRel="nextClick" afterEffect="1"/>
                                        <p:tgtEl>
                                          <p:spTgt spid="3">
                                            <p:txEl>
                                              <p:pRg st="2" end="2"/>
                                            </p:txEl>
                                          </p:spTgt>
                                        </p:tgtEl>
                                        <p:attrNameLst>
                                          <p:attrName>ppt_c</p:attrName>
                                        </p:attrNameLst>
                                      </p:cBhvr>
                                      <p:to>
                                        <a:schemeClr val="accent1"/>
                                      </p:to>
                                    </p:animClr>
                                  </p:sub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subTnLst>
                                    <p:animClr clrSpc="rgb" dir="cw">
                                      <p:cBhvr override="childStyle">
                                        <p:cTn dur="1" fill="hold" display="0" masterRel="nextClick" afterEffect="1"/>
                                        <p:tgtEl>
                                          <p:spTgt spid="3">
                                            <p:txEl>
                                              <p:pRg st="3" end="3"/>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icture 5.png"/>
          <p:cNvPicPr>
            <a:picLocks noChangeAspect="1"/>
          </p:cNvPicPr>
          <p:nvPr/>
        </p:nvPicPr>
        <p:blipFill>
          <a:blip r:embed="rId2"/>
          <a:stretch>
            <a:fillRect/>
          </a:stretch>
        </p:blipFill>
        <p:spPr>
          <a:xfrm>
            <a:off x="8072888" y="23895"/>
            <a:ext cx="1028700" cy="2146300"/>
          </a:xfrm>
          <a:prstGeom prst="rect">
            <a:avLst/>
          </a:prstGeom>
        </p:spPr>
      </p:pic>
      <p:sp>
        <p:nvSpPr>
          <p:cNvPr id="5" name="TextBox 4"/>
          <p:cNvSpPr txBox="1"/>
          <p:nvPr/>
        </p:nvSpPr>
        <p:spPr>
          <a:xfrm>
            <a:off x="1905000" y="3028147"/>
            <a:ext cx="5715000" cy="769441"/>
          </a:xfrm>
          <a:prstGeom prst="rect">
            <a:avLst/>
          </a:prstGeom>
          <a:noFill/>
        </p:spPr>
        <p:txBody>
          <a:bodyPr wrap="square" rtlCol="0">
            <a:spAutoFit/>
          </a:bodyPr>
          <a:lstStyle/>
          <a:p>
            <a:pPr algn="ctr"/>
            <a:r>
              <a:rPr lang="en-US" sz="4400" dirty="0" smtClean="0">
                <a:solidFill>
                  <a:srgbClr val="FFFFFF"/>
                </a:solidFill>
              </a:rPr>
              <a:t>The Matthew Effect</a:t>
            </a:r>
          </a:p>
        </p:txBody>
      </p:sp>
      <p:sp>
        <p:nvSpPr>
          <p:cNvPr id="6" name="TextBox 5"/>
          <p:cNvSpPr txBox="1"/>
          <p:nvPr/>
        </p:nvSpPr>
        <p:spPr>
          <a:xfrm>
            <a:off x="1905000" y="3797588"/>
            <a:ext cx="5715000" cy="584776"/>
          </a:xfrm>
          <a:prstGeom prst="rect">
            <a:avLst/>
          </a:prstGeom>
          <a:noFill/>
        </p:spPr>
        <p:txBody>
          <a:bodyPr wrap="square" rtlCol="0">
            <a:spAutoFit/>
          </a:bodyPr>
          <a:lstStyle/>
          <a:p>
            <a:pPr algn="ctr"/>
            <a:r>
              <a:rPr lang="en-US" sz="3200" dirty="0" smtClean="0">
                <a:solidFill>
                  <a:srgbClr val="FFFFFF"/>
                </a:solidFill>
              </a:rPr>
              <a:t>(Robert K Merton)</a:t>
            </a:r>
            <a:endParaRPr lang="en-US" sz="3200" dirty="0">
              <a:solidFill>
                <a:srgbClr val="FFFFFF"/>
              </a:solidFill>
            </a:endParaRPr>
          </a:p>
        </p:txBody>
      </p:sp>
      <p:cxnSp>
        <p:nvCxnSpPr>
          <p:cNvPr id="8" name="Straight Connector 7"/>
          <p:cNvCxnSpPr/>
          <p:nvPr/>
        </p:nvCxnSpPr>
        <p:spPr>
          <a:xfrm>
            <a:off x="2133600" y="3797588"/>
            <a:ext cx="5486400" cy="1588"/>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lide(from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slide(fromLeft)">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5" name="Picture 4"/>
          <p:cNvPicPr>
            <a:picLocks noChangeAspect="1"/>
          </p:cNvPicPr>
          <p:nvPr/>
        </p:nvPicPr>
        <p:blipFill>
          <a:blip r:embed="rId2"/>
          <a:stretch>
            <a:fillRect/>
          </a:stretch>
        </p:blipFill>
        <p:spPr>
          <a:xfrm>
            <a:off x="-76200" y="228600"/>
            <a:ext cx="9261738" cy="6431763"/>
          </a:xfrm>
          <a:prstGeom prst="rect">
            <a:avLst/>
          </a:prstGeom>
        </p:spPr>
      </p:pic>
      <p:sp>
        <p:nvSpPr>
          <p:cNvPr id="6" name="Rectangle 5"/>
          <p:cNvSpPr/>
          <p:nvPr/>
        </p:nvSpPr>
        <p:spPr>
          <a:xfrm>
            <a:off x="3810000" y="0"/>
            <a:ext cx="5432502" cy="6858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76199" y="0"/>
            <a:ext cx="2158411" cy="6858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5"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457200" y="2133600"/>
            <a:ext cx="8458200" cy="1569660"/>
          </a:xfrm>
          <a:prstGeom prst="rect">
            <a:avLst/>
          </a:prstGeom>
          <a:noFill/>
          <a:ln w="9525">
            <a:noFill/>
            <a:miter lim="800000"/>
            <a:headEnd/>
            <a:tailEnd/>
          </a:ln>
        </p:spPr>
        <p:txBody>
          <a:bodyPr wrap="square">
            <a:prstTxWarp prst="textNoShape">
              <a:avLst/>
            </a:prstTxWarp>
            <a:spAutoFit/>
          </a:bodyPr>
          <a:lstStyle/>
          <a:p>
            <a:r>
              <a:rPr lang="en-US" sz="4800" dirty="0" smtClean="0">
                <a:solidFill>
                  <a:schemeClr val="bg1"/>
                </a:solidFill>
              </a:rPr>
              <a:t>The </a:t>
            </a:r>
            <a:r>
              <a:rPr lang="en-US" sz="4800" dirty="0" smtClean="0">
                <a:solidFill>
                  <a:srgbClr val="FFFF00"/>
                </a:solidFill>
              </a:rPr>
              <a:t>rich </a:t>
            </a:r>
            <a:r>
              <a:rPr lang="en-US" sz="4800" dirty="0" smtClean="0">
                <a:solidFill>
                  <a:schemeClr val="bg1"/>
                </a:solidFill>
              </a:rPr>
              <a:t>shall get richer and the </a:t>
            </a:r>
            <a:r>
              <a:rPr lang="en-US" sz="4800" dirty="0" smtClean="0">
                <a:solidFill>
                  <a:srgbClr val="FFFF00"/>
                </a:solidFill>
              </a:rPr>
              <a:t>poor </a:t>
            </a:r>
            <a:r>
              <a:rPr lang="en-US" sz="4800" dirty="0" smtClean="0">
                <a:solidFill>
                  <a:schemeClr val="bg1"/>
                </a:solidFill>
              </a:rPr>
              <a:t>shall get poorer</a:t>
            </a:r>
            <a:endParaRPr lang="en-US" sz="4800" dirty="0">
              <a:solidFill>
                <a:schemeClr val="bg1"/>
              </a:solidFill>
              <a:latin typeface="Calibri" charset="0"/>
            </a:endParaRPr>
          </a:p>
        </p:txBody>
      </p:sp>
      <p:sp>
        <p:nvSpPr>
          <p:cNvPr id="4" name="Rectangle 3"/>
          <p:cNvSpPr/>
          <p:nvPr/>
        </p:nvSpPr>
        <p:spPr>
          <a:xfrm>
            <a:off x="6553200" y="5169932"/>
            <a:ext cx="1698827" cy="369332"/>
          </a:xfrm>
          <a:prstGeom prst="rect">
            <a:avLst/>
          </a:prstGeom>
        </p:spPr>
        <p:txBody>
          <a:bodyPr wrap="none">
            <a:spAutoFit/>
          </a:bodyPr>
          <a:lstStyle/>
          <a:p>
            <a:r>
              <a:rPr lang="en-US" dirty="0" smtClean="0">
                <a:solidFill>
                  <a:schemeClr val="bg1"/>
                </a:solidFill>
              </a:rPr>
              <a:t>Matthew 13:12</a:t>
            </a:r>
            <a:endParaRPr lang="en-GB" dirty="0" smtClean="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lide(from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457200" y="2133600"/>
            <a:ext cx="8458200" cy="2308324"/>
          </a:xfrm>
          <a:prstGeom prst="rect">
            <a:avLst/>
          </a:prstGeom>
          <a:noFill/>
          <a:ln w="9525">
            <a:noFill/>
            <a:miter lim="800000"/>
            <a:headEnd/>
            <a:tailEnd/>
          </a:ln>
        </p:spPr>
        <p:txBody>
          <a:bodyPr wrap="square">
            <a:prstTxWarp prst="textNoShape">
              <a:avLst/>
            </a:prstTxWarp>
            <a:spAutoFit/>
          </a:bodyPr>
          <a:lstStyle/>
          <a:p>
            <a:r>
              <a:rPr lang="en-US" sz="4800" dirty="0" smtClean="0">
                <a:solidFill>
                  <a:srgbClr val="FFFFFF"/>
                </a:solidFill>
              </a:rPr>
              <a:t>“The </a:t>
            </a:r>
            <a:r>
              <a:rPr lang="en-US" sz="4800" dirty="0" smtClean="0">
                <a:solidFill>
                  <a:srgbClr val="FFFF00"/>
                </a:solidFill>
              </a:rPr>
              <a:t>word-rich </a:t>
            </a:r>
            <a:r>
              <a:rPr lang="en-US" sz="4800" dirty="0" smtClean="0">
                <a:solidFill>
                  <a:srgbClr val="FFFFFF"/>
                </a:solidFill>
              </a:rPr>
              <a:t>get richer while the </a:t>
            </a:r>
            <a:r>
              <a:rPr lang="en-US" sz="4800" dirty="0" smtClean="0">
                <a:solidFill>
                  <a:srgbClr val="FFFF00"/>
                </a:solidFill>
              </a:rPr>
              <a:t>word-poor </a:t>
            </a:r>
            <a:r>
              <a:rPr lang="en-US" sz="4800" dirty="0" smtClean="0">
                <a:solidFill>
                  <a:srgbClr val="FFFFFF"/>
                </a:solidFill>
              </a:rPr>
              <a:t>get poorer” in their reading skills</a:t>
            </a:r>
            <a:endParaRPr lang="en-US" sz="4800" dirty="0">
              <a:solidFill>
                <a:srgbClr val="FFFFFF"/>
              </a:solidFill>
              <a:latin typeface="Calibri" charset="0"/>
            </a:endParaRPr>
          </a:p>
        </p:txBody>
      </p:sp>
      <p:sp>
        <p:nvSpPr>
          <p:cNvPr id="5" name="Rectangle 4"/>
          <p:cNvSpPr/>
          <p:nvPr/>
        </p:nvSpPr>
        <p:spPr>
          <a:xfrm>
            <a:off x="4572000" y="4953000"/>
            <a:ext cx="4572000" cy="646331"/>
          </a:xfrm>
          <a:prstGeom prst="rect">
            <a:avLst/>
          </a:prstGeom>
        </p:spPr>
        <p:txBody>
          <a:bodyPr>
            <a:spAutoFit/>
          </a:bodyPr>
          <a:lstStyle/>
          <a:p>
            <a:r>
              <a:rPr lang="en-US" dirty="0" smtClean="0">
                <a:solidFill>
                  <a:srgbClr val="FFFFFF"/>
                </a:solidFill>
              </a:rPr>
              <a:t>(Canadian Association of School Librarians) </a:t>
            </a:r>
            <a:endParaRPr lang="en-GB" dirty="0">
              <a:solidFill>
                <a:srgbClr val="FFFFFF"/>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457200" y="1536680"/>
            <a:ext cx="8458200" cy="3416320"/>
          </a:xfrm>
          <a:prstGeom prst="rect">
            <a:avLst/>
          </a:prstGeom>
          <a:noFill/>
          <a:ln w="9525">
            <a:noFill/>
            <a:miter lim="800000"/>
            <a:headEnd/>
            <a:tailEnd/>
          </a:ln>
        </p:spPr>
        <p:txBody>
          <a:bodyPr wrap="square">
            <a:prstTxWarp prst="textNoShape">
              <a:avLst/>
            </a:prstTxWarp>
            <a:spAutoFit/>
          </a:bodyPr>
          <a:lstStyle/>
          <a:p>
            <a:r>
              <a:rPr lang="en-US" sz="3600" dirty="0" smtClean="0">
                <a:solidFill>
                  <a:srgbClr val="FFFFFF"/>
                </a:solidFill>
              </a:rPr>
              <a:t>“While good readers gain new skills very rapidly, and quickly move from </a:t>
            </a:r>
            <a:r>
              <a:rPr lang="en-US" sz="3600" b="1" dirty="0" smtClean="0">
                <a:solidFill>
                  <a:srgbClr val="FFFF00"/>
                </a:solidFill>
              </a:rPr>
              <a:t>learning to read</a:t>
            </a:r>
            <a:r>
              <a:rPr lang="en-US" sz="3600" dirty="0" smtClean="0">
                <a:solidFill>
                  <a:srgbClr val="FFFFFF"/>
                </a:solidFill>
              </a:rPr>
              <a:t> to </a:t>
            </a:r>
            <a:r>
              <a:rPr lang="en-US" sz="3600" b="1" dirty="0" smtClean="0">
                <a:solidFill>
                  <a:srgbClr val="FFFF00"/>
                </a:solidFill>
              </a:rPr>
              <a:t>reading to learn</a:t>
            </a:r>
            <a:r>
              <a:rPr lang="en-US" sz="3600" dirty="0" smtClean="0">
                <a:solidFill>
                  <a:srgbClr val="FFFFFF"/>
                </a:solidFill>
              </a:rPr>
              <a:t>, poor readers become increasingly frustrated with the act of reading, and try to avoid reading where possible” </a:t>
            </a:r>
            <a:endParaRPr lang="en-US" sz="3600" dirty="0">
              <a:solidFill>
                <a:srgbClr val="FFFFFF"/>
              </a:solidFill>
              <a:latin typeface="Calibri" charset="0"/>
            </a:endParaRPr>
          </a:p>
        </p:txBody>
      </p:sp>
      <p:sp>
        <p:nvSpPr>
          <p:cNvPr id="4" name="Rectangle 3"/>
          <p:cNvSpPr/>
          <p:nvPr/>
        </p:nvSpPr>
        <p:spPr>
          <a:xfrm>
            <a:off x="5638800" y="4953000"/>
            <a:ext cx="4572000" cy="646331"/>
          </a:xfrm>
          <a:prstGeom prst="rect">
            <a:avLst/>
          </a:prstGeom>
        </p:spPr>
        <p:txBody>
          <a:bodyPr>
            <a:spAutoFit/>
          </a:bodyPr>
          <a:lstStyle/>
          <a:p>
            <a:r>
              <a:rPr lang="en-US" dirty="0" smtClean="0">
                <a:solidFill>
                  <a:srgbClr val="FFFFFF"/>
                </a:solidFill>
              </a:rPr>
              <a:t>The Matthew Effect</a:t>
            </a:r>
            <a:endParaRPr lang="en-GB" dirty="0" smtClean="0">
              <a:solidFill>
                <a:srgbClr val="FFFFFF"/>
              </a:solidFill>
            </a:endParaRPr>
          </a:p>
          <a:p>
            <a:r>
              <a:rPr lang="en-US" dirty="0" smtClean="0">
                <a:solidFill>
                  <a:srgbClr val="FFFFFF"/>
                </a:solidFill>
              </a:rPr>
              <a:t>Daniel </a:t>
            </a:r>
            <a:r>
              <a:rPr lang="en-US" dirty="0" err="1" smtClean="0">
                <a:solidFill>
                  <a:srgbClr val="FFFFFF"/>
                </a:solidFill>
              </a:rPr>
              <a:t>Rigney</a:t>
            </a:r>
            <a:endParaRPr lang="en-GB" dirty="0">
              <a:solidFill>
                <a:srgbClr val="FFFFFF"/>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480586" y="1916832"/>
            <a:ext cx="8458200" cy="2308324"/>
          </a:xfrm>
          <a:prstGeom prst="rect">
            <a:avLst/>
          </a:prstGeom>
          <a:noFill/>
          <a:ln w="9525">
            <a:noFill/>
            <a:miter lim="800000"/>
            <a:headEnd/>
            <a:tailEnd/>
          </a:ln>
        </p:spPr>
        <p:txBody>
          <a:bodyPr wrap="square">
            <a:prstTxWarp prst="textNoShape">
              <a:avLst/>
            </a:prstTxWarp>
            <a:spAutoFit/>
          </a:bodyPr>
          <a:lstStyle/>
          <a:p>
            <a:r>
              <a:rPr lang="en-US" sz="3600" dirty="0" smtClean="0">
                <a:solidFill>
                  <a:srgbClr val="FFFFFF"/>
                </a:solidFill>
              </a:rPr>
              <a:t>“Students who begin with high verbal aptitudes find themselves in </a:t>
            </a:r>
            <a:r>
              <a:rPr lang="en-US" sz="3600" dirty="0" smtClean="0">
                <a:solidFill>
                  <a:srgbClr val="FFFF00"/>
                </a:solidFill>
              </a:rPr>
              <a:t>verbally enriched</a:t>
            </a:r>
            <a:r>
              <a:rPr lang="en-US" sz="3600" dirty="0" smtClean="0">
                <a:solidFill>
                  <a:srgbClr val="FFFFFF"/>
                </a:solidFill>
              </a:rPr>
              <a:t> social environments and have a double advantage.” </a:t>
            </a:r>
            <a:endParaRPr lang="en-US" sz="3600" dirty="0">
              <a:solidFill>
                <a:srgbClr val="FFFFFF"/>
              </a:solidFill>
              <a:latin typeface="Calibri" charset="0"/>
            </a:endParaRPr>
          </a:p>
        </p:txBody>
      </p:sp>
      <p:sp>
        <p:nvSpPr>
          <p:cNvPr id="5" name="Rectangle 4"/>
          <p:cNvSpPr/>
          <p:nvPr/>
        </p:nvSpPr>
        <p:spPr>
          <a:xfrm>
            <a:off x="5638800" y="4953000"/>
            <a:ext cx="4572000" cy="646331"/>
          </a:xfrm>
          <a:prstGeom prst="rect">
            <a:avLst/>
          </a:prstGeom>
        </p:spPr>
        <p:txBody>
          <a:bodyPr>
            <a:spAutoFit/>
          </a:bodyPr>
          <a:lstStyle/>
          <a:p>
            <a:r>
              <a:rPr lang="en-US" dirty="0" smtClean="0">
                <a:solidFill>
                  <a:srgbClr val="FFFFFF"/>
                </a:solidFill>
              </a:rPr>
              <a:t>The Matthew Effect</a:t>
            </a:r>
            <a:endParaRPr lang="en-GB" dirty="0" smtClean="0">
              <a:solidFill>
                <a:srgbClr val="FFFFFF"/>
              </a:solidFill>
            </a:endParaRPr>
          </a:p>
          <a:p>
            <a:r>
              <a:rPr lang="en-US" dirty="0" smtClean="0">
                <a:solidFill>
                  <a:srgbClr val="FFFFFF"/>
                </a:solidFill>
              </a:rPr>
              <a:t>Daniel </a:t>
            </a:r>
            <a:r>
              <a:rPr lang="en-US" dirty="0" err="1" smtClean="0">
                <a:solidFill>
                  <a:srgbClr val="FFFFFF"/>
                </a:solidFill>
              </a:rPr>
              <a:t>Rigney</a:t>
            </a:r>
            <a:endParaRPr lang="en-GB" dirty="0">
              <a:solidFill>
                <a:srgbClr val="FFFFFF"/>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a:srcRect/>
          <a:stretch>
            <a:fillRect/>
          </a:stretch>
        </p:blipFill>
        <p:spPr bwMode="auto">
          <a:xfrm>
            <a:off x="3352800" y="2401888"/>
            <a:ext cx="1738313" cy="1739900"/>
          </a:xfrm>
          <a:prstGeom prst="rect">
            <a:avLst/>
          </a:prstGeom>
          <a:noFill/>
          <a:ln w="9525">
            <a:noFill/>
            <a:miter lim="800000"/>
            <a:headEnd/>
            <a:tailEnd/>
          </a:ln>
        </p:spPr>
      </p:pic>
      <p:pic>
        <p:nvPicPr>
          <p:cNvPr id="4" name="Picture 4"/>
          <p:cNvPicPr>
            <a:picLocks noChangeAspect="1" noChangeArrowheads="1"/>
          </p:cNvPicPr>
          <p:nvPr/>
        </p:nvPicPr>
        <p:blipFill>
          <a:blip r:embed="rId4"/>
          <a:srcRect/>
          <a:stretch>
            <a:fillRect/>
          </a:stretch>
        </p:blipFill>
        <p:spPr bwMode="auto">
          <a:xfrm>
            <a:off x="5562600" y="2366963"/>
            <a:ext cx="1973263" cy="1774825"/>
          </a:xfrm>
          <a:prstGeom prst="rect">
            <a:avLst/>
          </a:prstGeom>
          <a:noFill/>
          <a:ln w="9525">
            <a:noFill/>
            <a:miter lim="800000"/>
            <a:headEnd/>
            <a:tailEnd/>
          </a:ln>
        </p:spPr>
      </p:pic>
      <p:pic>
        <p:nvPicPr>
          <p:cNvPr id="8" name="Picture 4"/>
          <p:cNvPicPr>
            <a:picLocks noChangeAspect="1" noChangeArrowheads="1"/>
          </p:cNvPicPr>
          <p:nvPr/>
        </p:nvPicPr>
        <p:blipFill>
          <a:blip r:embed="rId5"/>
          <a:srcRect/>
          <a:stretch>
            <a:fillRect/>
          </a:stretch>
        </p:blipFill>
        <p:spPr bwMode="auto">
          <a:xfrm>
            <a:off x="914400" y="2463800"/>
            <a:ext cx="2028825" cy="1524000"/>
          </a:xfrm>
          <a:prstGeom prst="rect">
            <a:avLst/>
          </a:prstGeom>
          <a:noFill/>
          <a:ln w="9525">
            <a:noFill/>
            <a:miter lim="800000"/>
            <a:headEnd/>
            <a:tailEnd/>
          </a:ln>
        </p:spPr>
      </p:pic>
      <p:sp>
        <p:nvSpPr>
          <p:cNvPr id="10" name="Rectangle 9"/>
          <p:cNvSpPr/>
          <p:nvPr/>
        </p:nvSpPr>
        <p:spPr>
          <a:xfrm>
            <a:off x="8072438" y="3810000"/>
            <a:ext cx="766762" cy="33178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charset="-128"/>
              <a:cs typeface="ＭＳ Ｐゴシック" charset="-128"/>
            </a:endParaRPr>
          </a:p>
        </p:txBody>
      </p:sp>
      <p:pic>
        <p:nvPicPr>
          <p:cNvPr id="6" name="Picture 5" descr="Picture 5.png"/>
          <p:cNvPicPr>
            <a:picLocks noChangeAspect="1"/>
          </p:cNvPicPr>
          <p:nvPr/>
        </p:nvPicPr>
        <p:blipFill>
          <a:blip r:embed="rId6"/>
          <a:stretch>
            <a:fillRect/>
          </a:stretch>
        </p:blipFill>
        <p:spPr>
          <a:xfrm>
            <a:off x="8072888" y="23895"/>
            <a:ext cx="1028700" cy="2146300"/>
          </a:xfrm>
          <a:prstGeom prst="rect">
            <a:avLst/>
          </a:prstGeom>
        </p:spPr>
      </p:pic>
    </p:spTree>
    <p:extLst>
      <p:ext uri="{BB962C8B-B14F-4D97-AF65-F5344CB8AC3E}">
        <p14:creationId xmlns:p14="http://schemas.microsoft.com/office/powerpoint/2010/main" val="189188868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lide(fromBottom)">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slide(fromBottom)">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slide(fromBottom)">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457200" y="2438400"/>
            <a:ext cx="8458200" cy="1200329"/>
          </a:xfrm>
          <a:prstGeom prst="rect">
            <a:avLst/>
          </a:prstGeom>
          <a:noFill/>
          <a:ln w="9525">
            <a:noFill/>
            <a:miter lim="800000"/>
            <a:headEnd/>
            <a:tailEnd/>
          </a:ln>
        </p:spPr>
        <p:txBody>
          <a:bodyPr wrap="square">
            <a:prstTxWarp prst="textNoShape">
              <a:avLst/>
            </a:prstTxWarp>
            <a:spAutoFit/>
          </a:bodyPr>
          <a:lstStyle/>
          <a:p>
            <a:r>
              <a:rPr lang="en-US" sz="3600" dirty="0" err="1" smtClean="0">
                <a:solidFill>
                  <a:srgbClr val="FFFFFF"/>
                </a:solidFill>
              </a:rPr>
              <a:t>Stricht’s</a:t>
            </a:r>
            <a:r>
              <a:rPr lang="en-US" sz="3600" dirty="0" smtClean="0">
                <a:solidFill>
                  <a:srgbClr val="FFFFFF"/>
                </a:solidFill>
              </a:rPr>
              <a:t> Law: “</a:t>
            </a:r>
            <a:r>
              <a:rPr lang="en-US" sz="3600" dirty="0" smtClean="0">
                <a:solidFill>
                  <a:srgbClr val="FFFF00"/>
                </a:solidFill>
              </a:rPr>
              <a:t>reading </a:t>
            </a:r>
            <a:r>
              <a:rPr lang="en-US" sz="3600" dirty="0" smtClean="0">
                <a:solidFill>
                  <a:srgbClr val="FFFFFF"/>
                </a:solidFill>
              </a:rPr>
              <a:t>ability in children cannot exceed their </a:t>
            </a:r>
            <a:r>
              <a:rPr lang="en-US" sz="3600" dirty="0" smtClean="0">
                <a:solidFill>
                  <a:srgbClr val="FFFF00"/>
                </a:solidFill>
              </a:rPr>
              <a:t>listening </a:t>
            </a:r>
            <a:r>
              <a:rPr lang="en-US" sz="3600" dirty="0" smtClean="0">
                <a:solidFill>
                  <a:srgbClr val="FFFFFF"/>
                </a:solidFill>
              </a:rPr>
              <a:t>ability …</a:t>
            </a:r>
            <a:r>
              <a:rPr lang="en-GB" sz="3600" dirty="0" smtClean="0">
                <a:solidFill>
                  <a:srgbClr val="FFFFFF"/>
                </a:solidFill>
              </a:rPr>
              <a:t>”</a:t>
            </a:r>
            <a:endParaRPr lang="en-US" sz="3600" dirty="0">
              <a:solidFill>
                <a:srgbClr val="FFFFFF"/>
              </a:solidFill>
              <a:latin typeface="Calibri" charset="0"/>
            </a:endParaRPr>
          </a:p>
        </p:txBody>
      </p:sp>
      <p:sp>
        <p:nvSpPr>
          <p:cNvPr id="5" name="Rectangle 4"/>
          <p:cNvSpPr/>
          <p:nvPr/>
        </p:nvSpPr>
        <p:spPr>
          <a:xfrm>
            <a:off x="5638800" y="4953000"/>
            <a:ext cx="4572000" cy="646331"/>
          </a:xfrm>
          <a:prstGeom prst="rect">
            <a:avLst/>
          </a:prstGeom>
        </p:spPr>
        <p:txBody>
          <a:bodyPr>
            <a:spAutoFit/>
          </a:bodyPr>
          <a:lstStyle/>
          <a:p>
            <a:r>
              <a:rPr lang="en-GB" dirty="0" smtClean="0">
                <a:solidFill>
                  <a:srgbClr val="FFFFFF"/>
                </a:solidFill>
              </a:rPr>
              <a:t>E.D. Hirsch</a:t>
            </a:r>
          </a:p>
          <a:p>
            <a:r>
              <a:rPr lang="en-GB" dirty="0" smtClean="0">
                <a:solidFill>
                  <a:srgbClr val="FFFFFF"/>
                </a:solidFill>
              </a:rPr>
              <a:t>The Schools We Need</a:t>
            </a:r>
            <a:endParaRPr lang="en-GB" dirty="0">
              <a:solidFill>
                <a:srgbClr val="FFFFFF"/>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457200" y="2438400"/>
            <a:ext cx="8458200" cy="2862322"/>
          </a:xfrm>
          <a:prstGeom prst="rect">
            <a:avLst/>
          </a:prstGeom>
          <a:noFill/>
          <a:ln w="9525">
            <a:noFill/>
            <a:miter lim="800000"/>
            <a:headEnd/>
            <a:tailEnd/>
          </a:ln>
        </p:spPr>
        <p:txBody>
          <a:bodyPr wrap="square">
            <a:prstTxWarp prst="textNoShape">
              <a:avLst/>
            </a:prstTxWarp>
            <a:spAutoFit/>
          </a:bodyPr>
          <a:lstStyle/>
          <a:p>
            <a:r>
              <a:rPr lang="en-GB" sz="3600" dirty="0" smtClean="0">
                <a:solidFill>
                  <a:srgbClr val="FFFFFF"/>
                </a:solidFill>
                <a:latin typeface="Tahoma" charset="0"/>
              </a:rPr>
              <a:t>“</a:t>
            </a:r>
            <a:r>
              <a:rPr lang="en-GB" sz="3600" dirty="0" smtClean="0">
                <a:solidFill>
                  <a:srgbClr val="FFFF00"/>
                </a:solidFill>
                <a:latin typeface="Tahoma" charset="0"/>
              </a:rPr>
              <a:t>Spoken language </a:t>
            </a:r>
            <a:r>
              <a:rPr lang="en-GB" sz="3600" dirty="0" smtClean="0">
                <a:solidFill>
                  <a:srgbClr val="FFFFFF"/>
                </a:solidFill>
                <a:latin typeface="Tahoma" charset="0"/>
              </a:rPr>
              <a:t>forms a constraint, a ceiling not only on the ability to comprehend but also on the ability to write, beyond which literacy cannot progress” </a:t>
            </a:r>
            <a:endParaRPr lang="en-US" sz="3600" dirty="0">
              <a:solidFill>
                <a:srgbClr val="FFFFFF"/>
              </a:solidFill>
              <a:latin typeface="Calibri" charset="0"/>
            </a:endParaRPr>
          </a:p>
        </p:txBody>
      </p:sp>
      <p:sp>
        <p:nvSpPr>
          <p:cNvPr id="5" name="Rectangle 4"/>
          <p:cNvSpPr/>
          <p:nvPr/>
        </p:nvSpPr>
        <p:spPr>
          <a:xfrm>
            <a:off x="5638800" y="4953000"/>
            <a:ext cx="4572000" cy="369332"/>
          </a:xfrm>
          <a:prstGeom prst="rect">
            <a:avLst/>
          </a:prstGeom>
        </p:spPr>
        <p:txBody>
          <a:bodyPr>
            <a:spAutoFit/>
          </a:bodyPr>
          <a:lstStyle/>
          <a:p>
            <a:r>
              <a:rPr lang="en-GB" dirty="0" err="1" smtClean="0">
                <a:solidFill>
                  <a:srgbClr val="FFFFFF"/>
                </a:solidFill>
                <a:latin typeface="Tahoma" charset="0"/>
              </a:rPr>
              <a:t>Myhill</a:t>
            </a:r>
            <a:r>
              <a:rPr lang="en-GB" dirty="0" smtClean="0">
                <a:solidFill>
                  <a:srgbClr val="FFFFFF"/>
                </a:solidFill>
                <a:latin typeface="Tahoma" charset="0"/>
              </a:rPr>
              <a:t> and Fisher</a:t>
            </a:r>
            <a:endParaRPr lang="en-GB" dirty="0">
              <a:solidFill>
                <a:srgbClr val="FFFFFF"/>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457200" y="1536680"/>
            <a:ext cx="8458200" cy="3416320"/>
          </a:xfrm>
          <a:prstGeom prst="rect">
            <a:avLst/>
          </a:prstGeom>
          <a:noFill/>
          <a:ln w="9525">
            <a:noFill/>
            <a:miter lim="800000"/>
            <a:headEnd/>
            <a:tailEnd/>
          </a:ln>
        </p:spPr>
        <p:txBody>
          <a:bodyPr wrap="square">
            <a:prstTxWarp prst="textNoShape">
              <a:avLst/>
            </a:prstTxWarp>
            <a:spAutoFit/>
          </a:bodyPr>
          <a:lstStyle/>
          <a:p>
            <a:pPr marL="457200" indent="-457200">
              <a:spcBef>
                <a:spcPct val="50000"/>
              </a:spcBef>
            </a:pPr>
            <a:r>
              <a:rPr lang="en-US" sz="3600" dirty="0" smtClean="0">
                <a:solidFill>
                  <a:srgbClr val="FFFFFF"/>
                </a:solidFill>
              </a:rPr>
              <a:t>	Aged 7: </a:t>
            </a:r>
          </a:p>
          <a:p>
            <a:pPr marL="457200" indent="-457200">
              <a:spcBef>
                <a:spcPct val="50000"/>
              </a:spcBef>
            </a:pPr>
            <a:r>
              <a:rPr lang="en-US" sz="3600" dirty="0" smtClean="0">
                <a:solidFill>
                  <a:srgbClr val="FFFFFF"/>
                </a:solidFill>
              </a:rPr>
              <a:t>	Children in the top quartile have 7100 </a:t>
            </a:r>
            <a:r>
              <a:rPr lang="en-US" sz="3600" dirty="0" smtClean="0">
                <a:solidFill>
                  <a:srgbClr val="FFFF00"/>
                </a:solidFill>
              </a:rPr>
              <a:t>words</a:t>
            </a:r>
            <a:r>
              <a:rPr lang="en-US" sz="3600" dirty="0" smtClean="0">
                <a:solidFill>
                  <a:srgbClr val="FFFFFF"/>
                </a:solidFill>
              </a:rPr>
              <a:t>; children in the lowest have around 3000. </a:t>
            </a:r>
          </a:p>
          <a:p>
            <a:pPr marL="457200" indent="-457200">
              <a:spcBef>
                <a:spcPct val="50000"/>
              </a:spcBef>
            </a:pPr>
            <a:r>
              <a:rPr lang="en-US" sz="3600" dirty="0" smtClean="0">
                <a:solidFill>
                  <a:srgbClr val="FFFFFF"/>
                </a:solidFill>
              </a:rPr>
              <a:t>	The main influence is parents. </a:t>
            </a:r>
            <a:endParaRPr lang="en-US" sz="3600" dirty="0">
              <a:solidFill>
                <a:srgbClr val="FFFFFF"/>
              </a:solidFill>
            </a:endParaRPr>
          </a:p>
        </p:txBody>
      </p:sp>
      <p:sp>
        <p:nvSpPr>
          <p:cNvPr id="5" name="Rectangle 4"/>
          <p:cNvSpPr/>
          <p:nvPr/>
        </p:nvSpPr>
        <p:spPr>
          <a:xfrm>
            <a:off x="5638800" y="5322332"/>
            <a:ext cx="4572000" cy="369332"/>
          </a:xfrm>
          <a:prstGeom prst="rect">
            <a:avLst/>
          </a:prstGeom>
        </p:spPr>
        <p:txBody>
          <a:bodyPr>
            <a:spAutoFit/>
          </a:bodyPr>
          <a:lstStyle/>
          <a:p>
            <a:r>
              <a:rPr lang="en-GB" dirty="0" err="1" smtClean="0">
                <a:solidFill>
                  <a:srgbClr val="FFFFFF"/>
                </a:solidFill>
              </a:rPr>
              <a:t>DfE</a:t>
            </a:r>
            <a:r>
              <a:rPr lang="en-GB" dirty="0" smtClean="0">
                <a:solidFill>
                  <a:srgbClr val="FFFFFF"/>
                </a:solidFill>
              </a:rPr>
              <a:t> Research Unit</a:t>
            </a:r>
            <a:endParaRPr lang="en-GB" dirty="0">
              <a:solidFill>
                <a:srgbClr val="FFFFFF"/>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icture 5.png"/>
          <p:cNvPicPr>
            <a:picLocks noChangeAspect="1"/>
          </p:cNvPicPr>
          <p:nvPr/>
        </p:nvPicPr>
        <p:blipFill>
          <a:blip r:embed="rId2"/>
          <a:stretch>
            <a:fillRect/>
          </a:stretch>
        </p:blipFill>
        <p:spPr>
          <a:xfrm>
            <a:off x="8072888" y="23895"/>
            <a:ext cx="1028700" cy="2146300"/>
          </a:xfrm>
          <a:prstGeom prst="rect">
            <a:avLst/>
          </a:prstGeom>
        </p:spPr>
      </p:pic>
      <p:sp>
        <p:nvSpPr>
          <p:cNvPr id="5" name="TextBox 4"/>
          <p:cNvSpPr txBox="1"/>
          <p:nvPr/>
        </p:nvSpPr>
        <p:spPr>
          <a:xfrm>
            <a:off x="1905000" y="3028147"/>
            <a:ext cx="5715000" cy="769441"/>
          </a:xfrm>
          <a:prstGeom prst="rect">
            <a:avLst/>
          </a:prstGeom>
          <a:noFill/>
        </p:spPr>
        <p:txBody>
          <a:bodyPr wrap="square" rtlCol="0">
            <a:spAutoFit/>
          </a:bodyPr>
          <a:lstStyle/>
          <a:p>
            <a:pPr algn="ctr"/>
            <a:r>
              <a:rPr lang="en-US" sz="4400" dirty="0" smtClean="0">
                <a:solidFill>
                  <a:srgbClr val="FFFFFF"/>
                </a:solidFill>
              </a:rPr>
              <a:t>The Matthew Effect:</a:t>
            </a:r>
          </a:p>
        </p:txBody>
      </p:sp>
      <p:sp>
        <p:nvSpPr>
          <p:cNvPr id="6" name="TextBox 5"/>
          <p:cNvSpPr txBox="1"/>
          <p:nvPr/>
        </p:nvSpPr>
        <p:spPr>
          <a:xfrm>
            <a:off x="1905000" y="3797588"/>
            <a:ext cx="5715000" cy="1077218"/>
          </a:xfrm>
          <a:prstGeom prst="rect">
            <a:avLst/>
          </a:prstGeom>
          <a:noFill/>
        </p:spPr>
        <p:txBody>
          <a:bodyPr wrap="square" rtlCol="0">
            <a:spAutoFit/>
          </a:bodyPr>
          <a:lstStyle/>
          <a:p>
            <a:pPr algn="ctr"/>
            <a:r>
              <a:rPr lang="en-US" sz="3200" dirty="0" smtClean="0">
                <a:solidFill>
                  <a:srgbClr val="FFFFFF"/>
                </a:solidFill>
              </a:rPr>
              <a:t>The rich will get richer &amp;</a:t>
            </a:r>
          </a:p>
          <a:p>
            <a:pPr algn="ctr"/>
            <a:r>
              <a:rPr lang="en-US" sz="3200" dirty="0" smtClean="0">
                <a:solidFill>
                  <a:srgbClr val="FFFFFF"/>
                </a:solidFill>
              </a:rPr>
              <a:t>the poor will get poorer</a:t>
            </a:r>
            <a:endParaRPr lang="en-US" sz="3200" dirty="0">
              <a:solidFill>
                <a:srgbClr val="FFFFFF"/>
              </a:solidFill>
            </a:endParaRPr>
          </a:p>
        </p:txBody>
      </p:sp>
      <p:cxnSp>
        <p:nvCxnSpPr>
          <p:cNvPr id="8" name="Straight Connector 7"/>
          <p:cNvCxnSpPr/>
          <p:nvPr/>
        </p:nvCxnSpPr>
        <p:spPr>
          <a:xfrm>
            <a:off x="2133600" y="3797588"/>
            <a:ext cx="5486400" cy="1588"/>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lide(from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slide(fromLeft)">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95536" y="1234233"/>
            <a:ext cx="4400273" cy="3785652"/>
          </a:xfrm>
          <a:prstGeom prst="rect">
            <a:avLst/>
          </a:prstGeom>
          <a:noFill/>
        </p:spPr>
        <p:txBody>
          <a:bodyPr wrap="square" rtlCol="0">
            <a:spAutoFit/>
          </a:bodyPr>
          <a:lstStyle/>
          <a:p>
            <a:pPr algn="ctr"/>
            <a:r>
              <a:rPr lang="en-US" sz="4800" b="1" dirty="0" smtClean="0">
                <a:solidFill>
                  <a:srgbClr val="FFFFFF"/>
                </a:solidFill>
              </a:rPr>
              <a:t>“The </a:t>
            </a:r>
            <a:r>
              <a:rPr lang="en-US" sz="4800" b="1" dirty="0">
                <a:solidFill>
                  <a:srgbClr val="FFFFFF"/>
                </a:solidFill>
              </a:rPr>
              <a:t>limits of my language mean the limits of my </a:t>
            </a:r>
            <a:r>
              <a:rPr lang="en-US" sz="4800" b="1" dirty="0" smtClean="0">
                <a:solidFill>
                  <a:srgbClr val="FFFFFF"/>
                </a:solidFill>
              </a:rPr>
              <a:t>world”</a:t>
            </a:r>
          </a:p>
        </p:txBody>
      </p:sp>
      <p:pic>
        <p:nvPicPr>
          <p:cNvPr id="2" name="Picture 1"/>
          <p:cNvPicPr>
            <a:picLocks noChangeAspect="1"/>
          </p:cNvPicPr>
          <p:nvPr/>
        </p:nvPicPr>
        <p:blipFill>
          <a:blip r:embed="rId3"/>
          <a:stretch>
            <a:fillRect/>
          </a:stretch>
        </p:blipFill>
        <p:spPr>
          <a:xfrm>
            <a:off x="5113257" y="908720"/>
            <a:ext cx="3390518" cy="4330616"/>
          </a:xfrm>
          <a:prstGeom prst="rect">
            <a:avLst/>
          </a:prstGeom>
        </p:spPr>
      </p:pic>
      <p:sp>
        <p:nvSpPr>
          <p:cNvPr id="4" name="TextBox 3"/>
          <p:cNvSpPr txBox="1"/>
          <p:nvPr/>
        </p:nvSpPr>
        <p:spPr>
          <a:xfrm>
            <a:off x="4499992" y="4770352"/>
            <a:ext cx="4797514" cy="1015663"/>
          </a:xfrm>
          <a:prstGeom prst="rect">
            <a:avLst/>
          </a:prstGeom>
          <a:noFill/>
        </p:spPr>
        <p:txBody>
          <a:bodyPr wrap="square" rtlCol="0">
            <a:spAutoFit/>
          </a:bodyPr>
          <a:lstStyle/>
          <a:p>
            <a:pPr algn="ctr"/>
            <a:endParaRPr lang="en-US" sz="3600" dirty="0" smtClean="0">
              <a:solidFill>
                <a:srgbClr val="FFFFFF"/>
              </a:solidFill>
            </a:endParaRPr>
          </a:p>
          <a:p>
            <a:pPr algn="ctr"/>
            <a:r>
              <a:rPr lang="en-US" sz="2400" dirty="0">
                <a:solidFill>
                  <a:srgbClr val="FFFFFF"/>
                </a:solidFill>
              </a:rPr>
              <a:t>Ludwig Wittgenstein</a:t>
            </a:r>
          </a:p>
        </p:txBody>
      </p:sp>
    </p:spTree>
    <p:extLst>
      <p:ext uri="{BB962C8B-B14F-4D97-AF65-F5344CB8AC3E}">
        <p14:creationId xmlns:p14="http://schemas.microsoft.com/office/powerpoint/2010/main" val="199948559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rot="20764313">
            <a:off x="148015" y="568378"/>
            <a:ext cx="3805715" cy="5836253"/>
          </a:xfrm>
          <a:prstGeom prst="rect">
            <a:avLst/>
          </a:prstGeom>
          <a:effectLst/>
        </p:spPr>
      </p:pic>
      <p:sp>
        <p:nvSpPr>
          <p:cNvPr id="3" name="TextBox 2"/>
          <p:cNvSpPr txBox="1"/>
          <p:nvPr/>
        </p:nvSpPr>
        <p:spPr>
          <a:xfrm>
            <a:off x="4211960" y="2132856"/>
            <a:ext cx="5241510" cy="2062103"/>
          </a:xfrm>
          <a:prstGeom prst="rect">
            <a:avLst/>
          </a:prstGeom>
          <a:noFill/>
        </p:spPr>
        <p:txBody>
          <a:bodyPr wrap="square" rtlCol="0">
            <a:spAutoFit/>
          </a:bodyPr>
          <a:lstStyle/>
          <a:p>
            <a:r>
              <a:rPr lang="en-US" sz="3200" dirty="0" smtClean="0">
                <a:solidFill>
                  <a:schemeClr val="bg1"/>
                </a:solidFill>
              </a:rPr>
              <a:t>‘More </a:t>
            </a:r>
            <a:r>
              <a:rPr lang="en-US" sz="3200" dirty="0">
                <a:solidFill>
                  <a:schemeClr val="bg1"/>
                </a:solidFill>
              </a:rPr>
              <a:t>than 40% of the actions people perform each day aren’t decisions but habits </a:t>
            </a:r>
            <a:r>
              <a:rPr lang="en-US" sz="3200" dirty="0" smtClean="0">
                <a:solidFill>
                  <a:schemeClr val="bg1"/>
                </a:solidFill>
              </a:rPr>
              <a:t>…’</a:t>
            </a:r>
            <a:endParaRPr lang="en-US" sz="3200" dirty="0">
              <a:solidFill>
                <a:schemeClr val="bg1"/>
              </a:solidFill>
            </a:endParaRPr>
          </a:p>
        </p:txBody>
      </p:sp>
    </p:spTree>
    <p:extLst>
      <p:ext uri="{BB962C8B-B14F-4D97-AF65-F5344CB8AC3E}">
        <p14:creationId xmlns:p14="http://schemas.microsoft.com/office/powerpoint/2010/main" val="299290191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ded Corner 2"/>
          <p:cNvSpPr/>
          <p:nvPr/>
        </p:nvSpPr>
        <p:spPr>
          <a:xfrm>
            <a:off x="1371600" y="2286000"/>
            <a:ext cx="6629400" cy="1752600"/>
          </a:xfrm>
          <a:prstGeom prst="foldedCorner">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4818" name="TextBox 3"/>
          <p:cNvSpPr txBox="1">
            <a:spLocks noChangeArrowheads="1"/>
          </p:cNvSpPr>
          <p:nvPr/>
        </p:nvSpPr>
        <p:spPr bwMode="auto">
          <a:xfrm>
            <a:off x="1676400" y="2667000"/>
            <a:ext cx="5867400" cy="923925"/>
          </a:xfrm>
          <a:prstGeom prst="rect">
            <a:avLst/>
          </a:prstGeom>
          <a:noFill/>
          <a:ln w="9525">
            <a:noFill/>
            <a:miter lim="800000"/>
            <a:headEnd/>
            <a:tailEnd/>
          </a:ln>
        </p:spPr>
        <p:txBody>
          <a:bodyPr>
            <a:prstTxWarp prst="textNoShape">
              <a:avLst/>
            </a:prstTxWarp>
            <a:spAutoFit/>
          </a:bodyPr>
          <a:lstStyle/>
          <a:p>
            <a:pPr algn="ctr"/>
            <a:r>
              <a:rPr lang="en-US" sz="5400">
                <a:latin typeface="Calibri" charset="0"/>
              </a:rPr>
              <a:t>The Literacy Club</a:t>
            </a:r>
            <a:endParaRPr lang="en-US" sz="4000">
              <a:latin typeface="Calibri" charset="0"/>
            </a:endParaRPr>
          </a:p>
        </p:txBody>
      </p:sp>
      <p:pic>
        <p:nvPicPr>
          <p:cNvPr id="4" name="Picture 3" descr="Picture 5.png"/>
          <p:cNvPicPr>
            <a:picLocks noChangeAspect="1"/>
          </p:cNvPicPr>
          <p:nvPr/>
        </p:nvPicPr>
        <p:blipFill>
          <a:blip r:embed="rId2"/>
          <a:stretch>
            <a:fillRect/>
          </a:stretch>
        </p:blipFill>
        <p:spPr>
          <a:xfrm>
            <a:off x="8072888" y="23895"/>
            <a:ext cx="1028700" cy="21463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4818"/>
                                        </p:tgtEl>
                                        <p:attrNameLst>
                                          <p:attrName>style.visibility</p:attrName>
                                        </p:attrNameLst>
                                      </p:cBhvr>
                                      <p:to>
                                        <p:strVal val="visible"/>
                                      </p:to>
                                    </p:set>
                                    <p:animEffect transition="in" filter="wipe(left)">
                                      <p:cBhvr>
                                        <p:cTn id="7" dur="500"/>
                                        <p:tgtEl>
                                          <p:spTgt spid="348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a:srcRect/>
          <a:stretch>
            <a:fillRect/>
          </a:stretch>
        </p:blipFill>
        <p:spPr bwMode="auto">
          <a:xfrm>
            <a:off x="3352800" y="2401888"/>
            <a:ext cx="1738313" cy="1739900"/>
          </a:xfrm>
          <a:prstGeom prst="rect">
            <a:avLst/>
          </a:prstGeom>
          <a:noFill/>
          <a:ln w="9525">
            <a:noFill/>
            <a:miter lim="800000"/>
            <a:headEnd/>
            <a:tailEnd/>
          </a:ln>
        </p:spPr>
      </p:pic>
      <p:pic>
        <p:nvPicPr>
          <p:cNvPr id="4" name="Picture 4"/>
          <p:cNvPicPr>
            <a:picLocks noChangeAspect="1" noChangeArrowheads="1"/>
          </p:cNvPicPr>
          <p:nvPr/>
        </p:nvPicPr>
        <p:blipFill>
          <a:blip r:embed="rId4"/>
          <a:srcRect/>
          <a:stretch>
            <a:fillRect/>
          </a:stretch>
        </p:blipFill>
        <p:spPr bwMode="auto">
          <a:xfrm>
            <a:off x="5562600" y="2366963"/>
            <a:ext cx="1973263" cy="1774825"/>
          </a:xfrm>
          <a:prstGeom prst="rect">
            <a:avLst/>
          </a:prstGeom>
          <a:noFill/>
          <a:ln w="9525">
            <a:noFill/>
            <a:miter lim="800000"/>
            <a:headEnd/>
            <a:tailEnd/>
          </a:ln>
        </p:spPr>
      </p:pic>
      <p:pic>
        <p:nvPicPr>
          <p:cNvPr id="8" name="Picture 4"/>
          <p:cNvPicPr>
            <a:picLocks noChangeAspect="1" noChangeArrowheads="1"/>
          </p:cNvPicPr>
          <p:nvPr/>
        </p:nvPicPr>
        <p:blipFill>
          <a:blip r:embed="rId5"/>
          <a:srcRect/>
          <a:stretch>
            <a:fillRect/>
          </a:stretch>
        </p:blipFill>
        <p:spPr bwMode="auto">
          <a:xfrm>
            <a:off x="914400" y="2463800"/>
            <a:ext cx="2028825" cy="1524000"/>
          </a:xfrm>
          <a:prstGeom prst="rect">
            <a:avLst/>
          </a:prstGeom>
          <a:noFill/>
          <a:ln w="9525">
            <a:noFill/>
            <a:miter lim="800000"/>
            <a:headEnd/>
            <a:tailEnd/>
          </a:ln>
        </p:spPr>
      </p:pic>
      <p:sp>
        <p:nvSpPr>
          <p:cNvPr id="10" name="Rectangle 9"/>
          <p:cNvSpPr/>
          <p:nvPr/>
        </p:nvSpPr>
        <p:spPr>
          <a:xfrm>
            <a:off x="8072438" y="3810000"/>
            <a:ext cx="766762" cy="33178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charset="-128"/>
              <a:cs typeface="ＭＳ Ｐゴシック" charset="-128"/>
            </a:endParaRPr>
          </a:p>
        </p:txBody>
      </p:sp>
      <p:pic>
        <p:nvPicPr>
          <p:cNvPr id="6" name="Picture 5" descr="Picture 5.png"/>
          <p:cNvPicPr>
            <a:picLocks noChangeAspect="1"/>
          </p:cNvPicPr>
          <p:nvPr/>
        </p:nvPicPr>
        <p:blipFill>
          <a:blip r:embed="rId6"/>
          <a:stretch>
            <a:fillRect/>
          </a:stretch>
        </p:blipFill>
        <p:spPr>
          <a:xfrm>
            <a:off x="8072888" y="23895"/>
            <a:ext cx="1028700" cy="2146300"/>
          </a:xfrm>
          <a:prstGeom prst="rect">
            <a:avLst/>
          </a:prstGeom>
        </p:spPr>
      </p:pic>
      <p:sp>
        <p:nvSpPr>
          <p:cNvPr id="2" name="TextBox 1"/>
          <p:cNvSpPr txBox="1"/>
          <p:nvPr/>
        </p:nvSpPr>
        <p:spPr>
          <a:xfrm>
            <a:off x="1584428" y="4437112"/>
            <a:ext cx="5976664" cy="1569660"/>
          </a:xfrm>
          <a:prstGeom prst="rect">
            <a:avLst/>
          </a:prstGeom>
          <a:noFill/>
        </p:spPr>
        <p:txBody>
          <a:bodyPr wrap="square" rtlCol="0">
            <a:spAutoFit/>
          </a:bodyPr>
          <a:lstStyle/>
          <a:p>
            <a:pPr algn="ctr"/>
            <a:r>
              <a:rPr lang="en-US" sz="3200" dirty="0" smtClean="0">
                <a:solidFill>
                  <a:schemeClr val="bg1"/>
                </a:solidFill>
              </a:rPr>
              <a:t>5 key ingredients</a:t>
            </a:r>
          </a:p>
          <a:p>
            <a:pPr algn="ctr"/>
            <a:r>
              <a:rPr lang="en-US" sz="3200" dirty="0" smtClean="0">
                <a:solidFill>
                  <a:schemeClr val="bg1"/>
                </a:solidFill>
              </a:rPr>
              <a:t>Then teach you something</a:t>
            </a:r>
          </a:p>
          <a:p>
            <a:pPr algn="ctr"/>
            <a:r>
              <a:rPr lang="en-US" sz="3200" dirty="0" smtClean="0">
                <a:solidFill>
                  <a:schemeClr val="bg1"/>
                </a:solidFill>
              </a:rPr>
              <a:t>Then reflection</a:t>
            </a:r>
            <a:endParaRPr lang="en-US" sz="3200"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lide(fromBottom)">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slide(fromBottom)">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slide(fromBottom)">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bldLvl="5"/>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Line 5"/>
          <p:cNvSpPr>
            <a:spLocks noChangeShapeType="1"/>
          </p:cNvSpPr>
          <p:nvPr/>
        </p:nvSpPr>
        <p:spPr bwMode="auto">
          <a:xfrm>
            <a:off x="1676400" y="1247775"/>
            <a:ext cx="67818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0" name="TextBox 19"/>
          <p:cNvSpPr txBox="1">
            <a:spLocks noChangeArrowheads="1"/>
          </p:cNvSpPr>
          <p:nvPr/>
        </p:nvSpPr>
        <p:spPr bwMode="auto">
          <a:xfrm>
            <a:off x="755576" y="2003425"/>
            <a:ext cx="8640960" cy="5632312"/>
          </a:xfrm>
          <a:prstGeom prst="rect">
            <a:avLst/>
          </a:prstGeom>
          <a:noFill/>
          <a:ln w="9525">
            <a:noFill/>
            <a:miter lim="800000"/>
            <a:headEnd/>
            <a:tailEnd/>
          </a:ln>
        </p:spPr>
        <p:txBody>
          <a:bodyPr wrap="square">
            <a:prstTxWarp prst="textNoShape">
              <a:avLst/>
            </a:prstTxWarp>
            <a:spAutoFit/>
          </a:bodyPr>
          <a:lstStyle/>
          <a:p>
            <a:pPr marL="742950" indent="-742950">
              <a:buFont typeface="Calibri" charset="0"/>
              <a:buAutoNum type="arabicPeriod"/>
            </a:pPr>
            <a:r>
              <a:rPr lang="en-US" sz="3600" dirty="0">
                <a:solidFill>
                  <a:srgbClr val="FFFFFF"/>
                </a:solidFill>
                <a:latin typeface="Calibri" charset="0"/>
              </a:rPr>
              <a:t>Understand the significance of exploratory talk</a:t>
            </a:r>
          </a:p>
          <a:p>
            <a:pPr marL="742950" indent="-742950">
              <a:buFont typeface="Calibri" charset="0"/>
              <a:buAutoNum type="arabicPeriod"/>
            </a:pPr>
            <a:r>
              <a:rPr lang="en-US" sz="3600" dirty="0">
                <a:solidFill>
                  <a:srgbClr val="FFFFFF"/>
                </a:solidFill>
                <a:latin typeface="Calibri" charset="0"/>
              </a:rPr>
              <a:t>Model good talk – eg </a:t>
            </a:r>
            <a:r>
              <a:rPr lang="en-US" sz="3600" dirty="0" smtClean="0">
                <a:solidFill>
                  <a:srgbClr val="FFFFFF"/>
                </a:solidFill>
                <a:latin typeface="Calibri" charset="0"/>
              </a:rPr>
              <a:t>connectives</a:t>
            </a:r>
            <a:endParaRPr lang="en-US" sz="3600" dirty="0">
              <a:solidFill>
                <a:srgbClr val="FFFFFF"/>
              </a:solidFill>
              <a:latin typeface="Calibri" charset="0"/>
            </a:endParaRPr>
          </a:p>
          <a:p>
            <a:pPr marL="742950" indent="-742950">
              <a:buFont typeface="Calibri" charset="0"/>
              <a:buAutoNum type="arabicPeriod"/>
            </a:pPr>
            <a:r>
              <a:rPr lang="en-US" sz="3600" dirty="0">
                <a:solidFill>
                  <a:srgbClr val="FFFFFF"/>
                </a:solidFill>
                <a:latin typeface="Calibri" charset="0"/>
              </a:rPr>
              <a:t>Re-think </a:t>
            </a:r>
            <a:r>
              <a:rPr lang="en-US" sz="3600" dirty="0" smtClean="0">
                <a:solidFill>
                  <a:srgbClr val="FFFFFF"/>
                </a:solidFill>
                <a:latin typeface="Calibri" charset="0"/>
              </a:rPr>
              <a:t>questioning – ‘why </a:t>
            </a:r>
            <a:r>
              <a:rPr lang="en-US" sz="3600" dirty="0">
                <a:solidFill>
                  <a:srgbClr val="FFFFFF"/>
                </a:solidFill>
                <a:latin typeface="Calibri" charset="0"/>
              </a:rPr>
              <a:t>&amp; </a:t>
            </a:r>
            <a:r>
              <a:rPr lang="en-US" sz="3600" dirty="0" smtClean="0">
                <a:solidFill>
                  <a:srgbClr val="FFFFFF"/>
                </a:solidFill>
                <a:latin typeface="Calibri" charset="0"/>
              </a:rPr>
              <a:t>how’, thinking time, and full-sentence responses</a:t>
            </a:r>
          </a:p>
          <a:p>
            <a:pPr marL="742950" indent="-742950">
              <a:buFont typeface="Calibri" charset="0"/>
              <a:buAutoNum type="arabicPeriod"/>
            </a:pPr>
            <a:r>
              <a:rPr lang="en-US" sz="3600" dirty="0" smtClean="0">
                <a:solidFill>
                  <a:srgbClr val="FFFFFF"/>
                </a:solidFill>
                <a:latin typeface="Calibri" charset="0"/>
              </a:rPr>
              <a:t>Consciously vary groupings</a:t>
            </a:r>
          </a:p>
          <a:p>
            <a:pPr marL="742950" indent="-742950">
              <a:buFont typeface="Calibri" charset="0"/>
              <a:buAutoNum type="arabicPeriod"/>
            </a:pPr>
            <a:r>
              <a:rPr lang="en-US" sz="3600" dirty="0">
                <a:solidFill>
                  <a:srgbClr val="FFFFFF"/>
                </a:solidFill>
                <a:latin typeface="Calibri" charset="0"/>
              </a:rPr>
              <a:t>Get </a:t>
            </a:r>
            <a:r>
              <a:rPr lang="en-US" sz="3600" dirty="0" smtClean="0">
                <a:solidFill>
                  <a:srgbClr val="FFFFFF"/>
                </a:solidFill>
                <a:latin typeface="Calibri" charset="0"/>
              </a:rPr>
              <a:t>conversation </a:t>
            </a:r>
            <a:r>
              <a:rPr lang="en-US" sz="3600" dirty="0">
                <a:solidFill>
                  <a:srgbClr val="FFFFFF"/>
                </a:solidFill>
                <a:latin typeface="Calibri" charset="0"/>
              </a:rPr>
              <a:t>into the school culture</a:t>
            </a:r>
          </a:p>
          <a:p>
            <a:pPr marL="742950" indent="-742950">
              <a:buFont typeface="Calibri" charset="0"/>
              <a:buAutoNum type="arabicPeriod"/>
            </a:pPr>
            <a:endParaRPr lang="en-US" sz="3600" dirty="0">
              <a:solidFill>
                <a:srgbClr val="FFFFFF"/>
              </a:solidFill>
              <a:latin typeface="Calibri" charset="0"/>
            </a:endParaRPr>
          </a:p>
          <a:p>
            <a:pPr marL="742950" indent="-742950"/>
            <a:endParaRPr lang="en-US" sz="3600" dirty="0">
              <a:solidFill>
                <a:srgbClr val="FFFFFF"/>
              </a:solidFill>
              <a:latin typeface="Calibri" charset="0"/>
            </a:endParaRPr>
          </a:p>
        </p:txBody>
      </p:sp>
      <p:pic>
        <p:nvPicPr>
          <p:cNvPr id="50180" name="Picture 4"/>
          <p:cNvPicPr>
            <a:picLocks noChangeAspect="1" noChangeArrowheads="1"/>
          </p:cNvPicPr>
          <p:nvPr/>
        </p:nvPicPr>
        <p:blipFill>
          <a:blip r:embed="rId3"/>
          <a:srcRect/>
          <a:stretch>
            <a:fillRect/>
          </a:stretch>
        </p:blipFill>
        <p:spPr bwMode="auto">
          <a:xfrm>
            <a:off x="0" y="0"/>
            <a:ext cx="2667000" cy="2003425"/>
          </a:xfrm>
          <a:prstGeom prst="rect">
            <a:avLst/>
          </a:prstGeom>
          <a:noFill/>
          <a:ln w="9525">
            <a:noFill/>
            <a:miter lim="800000"/>
            <a:headEnd/>
            <a:tailEnd/>
          </a:ln>
        </p:spPr>
      </p:pic>
      <p:pic>
        <p:nvPicPr>
          <p:cNvPr id="5" name="Picture 4" descr="Picture 5.png"/>
          <p:cNvPicPr>
            <a:picLocks noChangeAspect="1"/>
          </p:cNvPicPr>
          <p:nvPr/>
        </p:nvPicPr>
        <p:blipFill>
          <a:blip r:embed="rId4"/>
          <a:stretch>
            <a:fillRect/>
          </a:stretch>
        </p:blipFill>
        <p:spPr>
          <a:xfrm>
            <a:off x="8072888" y="23895"/>
            <a:ext cx="1028700" cy="21463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wipe(left)">
                                      <p:cBhvr>
                                        <p:cTn id="7" dur="500"/>
                                        <p:tgtEl>
                                          <p:spTgt spid="2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
                                            <p:txEl>
                                              <p:pRg st="1" end="1"/>
                                            </p:txEl>
                                          </p:spTgt>
                                        </p:tgtEl>
                                        <p:attrNameLst>
                                          <p:attrName>style.visibility</p:attrName>
                                        </p:attrNameLst>
                                      </p:cBhvr>
                                      <p:to>
                                        <p:strVal val="visible"/>
                                      </p:to>
                                    </p:set>
                                    <p:animEffect transition="in" filter="wipe(left)">
                                      <p:cBhvr>
                                        <p:cTn id="12" dur="500"/>
                                        <p:tgtEl>
                                          <p:spTgt spid="2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wipe(left)">
                                      <p:cBhvr>
                                        <p:cTn id="17" dur="500"/>
                                        <p:tgtEl>
                                          <p:spTgt spid="2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0">
                                            <p:txEl>
                                              <p:pRg st="3" end="3"/>
                                            </p:txEl>
                                          </p:spTgt>
                                        </p:tgtEl>
                                        <p:attrNameLst>
                                          <p:attrName>style.visibility</p:attrName>
                                        </p:attrNameLst>
                                      </p:cBhvr>
                                      <p:to>
                                        <p:strVal val="visible"/>
                                      </p:to>
                                    </p:set>
                                    <p:animEffect transition="in" filter="wipe(left)">
                                      <p:cBhvr>
                                        <p:cTn id="22" dur="500"/>
                                        <p:tgtEl>
                                          <p:spTgt spid="2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0">
                                            <p:txEl>
                                              <p:pRg st="4" end="4"/>
                                            </p:txEl>
                                          </p:spTgt>
                                        </p:tgtEl>
                                        <p:attrNameLst>
                                          <p:attrName>style.visibility</p:attrName>
                                        </p:attrNameLst>
                                      </p:cBhvr>
                                      <p:to>
                                        <p:strVal val="visible"/>
                                      </p:to>
                                    </p:set>
                                    <p:animEffect transition="in" filter="wipe(left)">
                                      <p:cBhvr>
                                        <p:cTn id="27" dur="500"/>
                                        <p:tgtEl>
                                          <p:spTgt spid="2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bldLvl="3"/>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solidFill>
                <a:srgbClr val="FFFFFF"/>
              </a:solidFill>
              <a:latin typeface="Calibri" charset="0"/>
            </a:endParaRPr>
          </a:p>
        </p:txBody>
      </p:sp>
      <p:graphicFrame>
        <p:nvGraphicFramePr>
          <p:cNvPr id="83970" name="Object 2"/>
          <p:cNvGraphicFramePr>
            <a:graphicFrameLocks noChangeAspect="1"/>
          </p:cNvGraphicFramePr>
          <p:nvPr/>
        </p:nvGraphicFramePr>
        <p:xfrm>
          <a:off x="1143000" y="1066800"/>
          <a:ext cx="7234238" cy="4545013"/>
        </p:xfrm>
        <a:graphic>
          <a:graphicData uri="http://schemas.openxmlformats.org/presentationml/2006/ole">
            <mc:AlternateContent xmlns:mc="http://schemas.openxmlformats.org/markup-compatibility/2006">
              <mc:Choice xmlns:v="urn:schemas-microsoft-com:vml" Requires="v">
                <p:oleObj spid="_x0000_s1119" name="Document" r:id="rId3" imgW="6238240" imgH="3919220" progId="Word.Document.8">
                  <p:embed/>
                </p:oleObj>
              </mc:Choice>
              <mc:Fallback>
                <p:oleObj name="Document" r:id="rId3" imgW="6238240" imgH="3919220" progId="Word.Documen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1066800"/>
                        <a:ext cx="7234238" cy="4545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83972" name="TextBox 4"/>
          <p:cNvSpPr txBox="1">
            <a:spLocks noChangeArrowheads="1"/>
          </p:cNvSpPr>
          <p:nvPr/>
        </p:nvSpPr>
        <p:spPr bwMode="auto">
          <a:xfrm>
            <a:off x="2438400" y="2824163"/>
            <a:ext cx="4724400" cy="922337"/>
          </a:xfrm>
          <a:prstGeom prst="rect">
            <a:avLst/>
          </a:prstGeom>
          <a:noFill/>
          <a:ln w="9525">
            <a:noFill/>
            <a:miter lim="800000"/>
            <a:headEnd/>
            <a:tailEnd/>
          </a:ln>
        </p:spPr>
        <p:txBody>
          <a:bodyPr>
            <a:prstTxWarp prst="textNoShape">
              <a:avLst/>
            </a:prstTxWarp>
            <a:spAutoFit/>
          </a:bodyPr>
          <a:lstStyle/>
          <a:p>
            <a:pPr algn="ctr"/>
            <a:r>
              <a:rPr lang="en-US" sz="5400" dirty="0" smtClean="0">
                <a:solidFill>
                  <a:srgbClr val="FFFFFF"/>
                </a:solidFill>
                <a:latin typeface="Calibri" charset="0"/>
              </a:rPr>
              <a:t>DEMO</a:t>
            </a:r>
            <a:endParaRPr lang="en-US" sz="5400" dirty="0">
              <a:solidFill>
                <a:srgbClr val="FFFFFF"/>
              </a:solidFill>
              <a:latin typeface="Calibri" charset="0"/>
            </a:endParaRPr>
          </a:p>
        </p:txBody>
      </p:sp>
      <p:pic>
        <p:nvPicPr>
          <p:cNvPr id="5" name="Picture 4" descr="Picture 5.png"/>
          <p:cNvPicPr>
            <a:picLocks noChangeAspect="1"/>
          </p:cNvPicPr>
          <p:nvPr/>
        </p:nvPicPr>
        <p:blipFill>
          <a:blip r:embed="rId5"/>
          <a:stretch>
            <a:fillRect/>
          </a:stretch>
        </p:blipFill>
        <p:spPr>
          <a:xfrm>
            <a:off x="8072888" y="23895"/>
            <a:ext cx="1028700" cy="2146300"/>
          </a:xfrm>
          <a:prstGeom prst="rect">
            <a:avLst/>
          </a:prstGeom>
        </p:spPr>
      </p:pic>
    </p:spTree>
    <p:extLst>
      <p:ext uri="{BB962C8B-B14F-4D97-AF65-F5344CB8AC3E}">
        <p14:creationId xmlns:p14="http://schemas.microsoft.com/office/powerpoint/2010/main" val="92692825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itle 1"/>
          <p:cNvSpPr>
            <a:spLocks noGrp="1"/>
          </p:cNvSpPr>
          <p:nvPr>
            <p:ph type="ctrTitle"/>
          </p:nvPr>
        </p:nvSpPr>
        <p:spPr>
          <a:xfrm>
            <a:off x="304800" y="103188"/>
            <a:ext cx="6248400" cy="1470025"/>
          </a:xfrm>
        </p:spPr>
        <p:txBody>
          <a:bodyPr/>
          <a:lstStyle/>
          <a:p>
            <a:pPr algn="l" eaLnBrk="1" hangingPunct="1"/>
            <a:r>
              <a:rPr lang="en-US" dirty="0" smtClean="0">
                <a:solidFill>
                  <a:schemeClr val="bg1"/>
                </a:solidFill>
              </a:rPr>
              <a:t>Aims:</a:t>
            </a:r>
          </a:p>
        </p:txBody>
      </p:sp>
      <p:cxnSp>
        <p:nvCxnSpPr>
          <p:cNvPr id="5" name="Straight Connector 4"/>
          <p:cNvCxnSpPr/>
          <p:nvPr/>
        </p:nvCxnSpPr>
        <p:spPr>
          <a:xfrm>
            <a:off x="304800" y="1220788"/>
            <a:ext cx="8001000" cy="1587"/>
          </a:xfrm>
          <a:prstGeom prst="line">
            <a:avLst/>
          </a:prstGeom>
        </p:spPr>
        <p:style>
          <a:lnRef idx="2">
            <a:schemeClr val="accent1"/>
          </a:lnRef>
          <a:fillRef idx="0">
            <a:schemeClr val="accent1"/>
          </a:fillRef>
          <a:effectRef idx="1">
            <a:schemeClr val="accent1"/>
          </a:effectRef>
          <a:fontRef idx="minor">
            <a:schemeClr val="tx1"/>
          </a:fontRef>
        </p:style>
      </p:cxnSp>
      <p:pic>
        <p:nvPicPr>
          <p:cNvPr id="9" name="Picture 8" descr="Picture 5.png"/>
          <p:cNvPicPr>
            <a:picLocks noChangeAspect="1"/>
          </p:cNvPicPr>
          <p:nvPr/>
        </p:nvPicPr>
        <p:blipFill>
          <a:blip r:embed="rId2"/>
          <a:stretch>
            <a:fillRect/>
          </a:stretch>
        </p:blipFill>
        <p:spPr>
          <a:xfrm>
            <a:off x="8072888" y="23895"/>
            <a:ext cx="1028700" cy="2146300"/>
          </a:xfrm>
          <a:prstGeom prst="rect">
            <a:avLst/>
          </a:prstGeom>
        </p:spPr>
      </p:pic>
      <p:sp>
        <p:nvSpPr>
          <p:cNvPr id="10" name="TextBox 9"/>
          <p:cNvSpPr txBox="1"/>
          <p:nvPr/>
        </p:nvSpPr>
        <p:spPr>
          <a:xfrm>
            <a:off x="4970250" y="1412776"/>
            <a:ext cx="2914118" cy="5016758"/>
          </a:xfrm>
          <a:prstGeom prst="rect">
            <a:avLst/>
          </a:prstGeom>
          <a:noFill/>
        </p:spPr>
        <p:txBody>
          <a:bodyPr wrap="square" rtlCol="0">
            <a:spAutoFit/>
          </a:bodyPr>
          <a:lstStyle/>
          <a:p>
            <a:pPr algn="ctr"/>
            <a:r>
              <a:rPr lang="en-US" sz="4000" dirty="0" smtClean="0">
                <a:solidFill>
                  <a:srgbClr val="FFFFFF"/>
                </a:solidFill>
              </a:rPr>
              <a:t>I will make you better at </a:t>
            </a:r>
            <a:r>
              <a:rPr lang="en-US" sz="4000" dirty="0" smtClean="0">
                <a:solidFill>
                  <a:srgbClr val="FFFF00"/>
                </a:solidFill>
              </a:rPr>
              <a:t>SPEAKING</a:t>
            </a:r>
            <a:r>
              <a:rPr lang="en-US" sz="4000" dirty="0" smtClean="0">
                <a:solidFill>
                  <a:srgbClr val="FFFFFF"/>
                </a:solidFill>
              </a:rPr>
              <a:t>&amp;  </a:t>
            </a:r>
            <a:r>
              <a:rPr lang="en-US" sz="4000" dirty="0" smtClean="0">
                <a:solidFill>
                  <a:srgbClr val="FFFF00"/>
                </a:solidFill>
              </a:rPr>
              <a:t>READING</a:t>
            </a:r>
          </a:p>
          <a:p>
            <a:pPr algn="ctr"/>
            <a:r>
              <a:rPr lang="en-US" sz="4000" dirty="0">
                <a:solidFill>
                  <a:srgbClr val="FFFFFF"/>
                </a:solidFill>
              </a:rPr>
              <a:t>&amp; </a:t>
            </a:r>
            <a:r>
              <a:rPr lang="en-US" sz="4000" dirty="0" smtClean="0">
                <a:solidFill>
                  <a:srgbClr val="FBC01E"/>
                </a:solidFill>
              </a:rPr>
              <a:t> </a:t>
            </a:r>
            <a:r>
              <a:rPr lang="en-US" sz="4000" dirty="0" smtClean="0">
                <a:solidFill>
                  <a:srgbClr val="FFFF00"/>
                </a:solidFill>
              </a:rPr>
              <a:t>WRITING</a:t>
            </a:r>
            <a:endParaRPr lang="en-US" sz="4000" dirty="0">
              <a:solidFill>
                <a:srgbClr val="FFFF00"/>
              </a:solidFill>
            </a:endParaRPr>
          </a:p>
        </p:txBody>
      </p:sp>
      <p:pic>
        <p:nvPicPr>
          <p:cNvPr id="6" name="Picture 5" descr="paulmckenna.jpg"/>
          <p:cNvPicPr>
            <a:picLocks noChangeAspect="1"/>
          </p:cNvPicPr>
          <p:nvPr/>
        </p:nvPicPr>
        <p:blipFill>
          <a:blip r:embed="rId3"/>
          <a:stretch>
            <a:fillRect/>
          </a:stretch>
        </p:blipFill>
        <p:spPr>
          <a:xfrm>
            <a:off x="899592" y="1412776"/>
            <a:ext cx="3422732" cy="5053384"/>
          </a:xfrm>
          <a:prstGeom prst="rect">
            <a:avLst/>
          </a:prstGeom>
        </p:spPr>
      </p:pic>
    </p:spTree>
    <p:extLst>
      <p:ext uri="{BB962C8B-B14F-4D97-AF65-F5344CB8AC3E}">
        <p14:creationId xmlns:p14="http://schemas.microsoft.com/office/powerpoint/2010/main" val="377226678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lide(from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slide(fromLeft)">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4"/>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Line 5"/>
          <p:cNvSpPr>
            <a:spLocks noChangeShapeType="1"/>
          </p:cNvSpPr>
          <p:nvPr/>
        </p:nvSpPr>
        <p:spPr bwMode="auto">
          <a:xfrm>
            <a:off x="1676400" y="1247775"/>
            <a:ext cx="67818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0" name="TextBox 19"/>
          <p:cNvSpPr txBox="1">
            <a:spLocks noChangeArrowheads="1"/>
          </p:cNvSpPr>
          <p:nvPr/>
        </p:nvSpPr>
        <p:spPr bwMode="auto">
          <a:xfrm>
            <a:off x="827584" y="3321858"/>
            <a:ext cx="7806188" cy="646331"/>
          </a:xfrm>
          <a:prstGeom prst="rect">
            <a:avLst/>
          </a:prstGeom>
          <a:noFill/>
          <a:ln w="9525">
            <a:noFill/>
            <a:miter lim="800000"/>
            <a:headEnd/>
            <a:tailEnd/>
          </a:ln>
        </p:spPr>
        <p:txBody>
          <a:bodyPr wrap="square">
            <a:prstTxWarp prst="textNoShape">
              <a:avLst/>
            </a:prstTxWarp>
            <a:spAutoFit/>
          </a:bodyPr>
          <a:lstStyle/>
          <a:p>
            <a:pPr algn="ctr"/>
            <a:r>
              <a:rPr lang="en-US" sz="3600" dirty="0" smtClean="0">
                <a:solidFill>
                  <a:srgbClr val="FFFFFF"/>
                </a:solidFill>
                <a:latin typeface="Calibri" charset="0"/>
              </a:rPr>
              <a:t>Focus: speaking in public</a:t>
            </a:r>
            <a:endParaRPr lang="en-US" sz="3600" dirty="0">
              <a:solidFill>
                <a:srgbClr val="FFFFFF"/>
              </a:solidFill>
              <a:latin typeface="Calibri" charset="0"/>
            </a:endParaRPr>
          </a:p>
        </p:txBody>
      </p:sp>
      <p:pic>
        <p:nvPicPr>
          <p:cNvPr id="50180" name="Picture 4"/>
          <p:cNvPicPr>
            <a:picLocks noChangeAspect="1" noChangeArrowheads="1"/>
          </p:cNvPicPr>
          <p:nvPr/>
        </p:nvPicPr>
        <p:blipFill>
          <a:blip r:embed="rId3"/>
          <a:srcRect/>
          <a:stretch>
            <a:fillRect/>
          </a:stretch>
        </p:blipFill>
        <p:spPr bwMode="auto">
          <a:xfrm>
            <a:off x="0" y="0"/>
            <a:ext cx="2667000" cy="2003425"/>
          </a:xfrm>
          <a:prstGeom prst="rect">
            <a:avLst/>
          </a:prstGeom>
          <a:noFill/>
          <a:ln w="9525">
            <a:noFill/>
            <a:miter lim="800000"/>
            <a:headEnd/>
            <a:tailEnd/>
          </a:ln>
        </p:spPr>
      </p:pic>
      <p:pic>
        <p:nvPicPr>
          <p:cNvPr id="5" name="Picture 4" descr="Picture 5.png"/>
          <p:cNvPicPr>
            <a:picLocks noChangeAspect="1"/>
          </p:cNvPicPr>
          <p:nvPr/>
        </p:nvPicPr>
        <p:blipFill>
          <a:blip r:embed="rId4"/>
          <a:stretch>
            <a:fillRect/>
          </a:stretch>
        </p:blipFill>
        <p:spPr>
          <a:xfrm>
            <a:off x="8072888" y="23895"/>
            <a:ext cx="1028700" cy="2146300"/>
          </a:xfrm>
          <a:prstGeom prst="rect">
            <a:avLst/>
          </a:prstGeom>
        </p:spPr>
      </p:pic>
    </p:spTree>
    <p:extLst>
      <p:ext uri="{BB962C8B-B14F-4D97-AF65-F5344CB8AC3E}">
        <p14:creationId xmlns:p14="http://schemas.microsoft.com/office/powerpoint/2010/main" val="320235313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wipe(left)">
                                      <p:cBhvr>
                                        <p:cTn id="7" dur="500"/>
                                        <p:tgtEl>
                                          <p:spTgt spid="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bldLvl="3"/>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Line 5"/>
          <p:cNvSpPr>
            <a:spLocks noChangeShapeType="1"/>
          </p:cNvSpPr>
          <p:nvPr/>
        </p:nvSpPr>
        <p:spPr bwMode="auto">
          <a:xfrm>
            <a:off x="1676400" y="1247775"/>
            <a:ext cx="67818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0" name="TextBox 19"/>
          <p:cNvSpPr txBox="1">
            <a:spLocks noChangeArrowheads="1"/>
          </p:cNvSpPr>
          <p:nvPr/>
        </p:nvSpPr>
        <p:spPr bwMode="auto">
          <a:xfrm>
            <a:off x="823956" y="2780928"/>
            <a:ext cx="7806188" cy="2862322"/>
          </a:xfrm>
          <a:prstGeom prst="rect">
            <a:avLst/>
          </a:prstGeom>
          <a:noFill/>
          <a:ln w="9525">
            <a:noFill/>
            <a:miter lim="800000"/>
            <a:headEnd/>
            <a:tailEnd/>
          </a:ln>
        </p:spPr>
        <p:txBody>
          <a:bodyPr wrap="square">
            <a:prstTxWarp prst="textNoShape">
              <a:avLst/>
            </a:prstTxWarp>
            <a:spAutoFit/>
          </a:bodyPr>
          <a:lstStyle/>
          <a:p>
            <a:pPr algn="ctr"/>
            <a:r>
              <a:rPr lang="en-US" sz="3600" dirty="0" smtClean="0">
                <a:solidFill>
                  <a:srgbClr val="FFFF00"/>
                </a:solidFill>
                <a:latin typeface="Calibri" charset="0"/>
              </a:rPr>
              <a:t>Barriers:</a:t>
            </a:r>
          </a:p>
          <a:p>
            <a:pPr algn="ctr"/>
            <a:r>
              <a:rPr lang="en-US" sz="3600" dirty="0" smtClean="0">
                <a:solidFill>
                  <a:srgbClr val="FFFFFF"/>
                </a:solidFill>
                <a:latin typeface="Calibri" charset="0"/>
              </a:rPr>
              <a:t>Lack of confidence</a:t>
            </a:r>
          </a:p>
          <a:p>
            <a:pPr algn="ctr"/>
            <a:r>
              <a:rPr lang="en-US" sz="3600" dirty="0" smtClean="0">
                <a:solidFill>
                  <a:srgbClr val="FFFFFF"/>
                </a:solidFill>
                <a:latin typeface="Calibri" charset="0"/>
              </a:rPr>
              <a:t>Lack of structure</a:t>
            </a:r>
          </a:p>
          <a:p>
            <a:pPr algn="ctr"/>
            <a:r>
              <a:rPr lang="en-US" sz="3600" dirty="0" smtClean="0">
                <a:solidFill>
                  <a:srgbClr val="FFFFFF"/>
                </a:solidFill>
                <a:latin typeface="Calibri" charset="0"/>
              </a:rPr>
              <a:t>Lack of </a:t>
            </a:r>
            <a:r>
              <a:rPr lang="en-US" sz="3600" dirty="0" err="1" smtClean="0">
                <a:solidFill>
                  <a:srgbClr val="FFFFFF"/>
                </a:solidFill>
                <a:latin typeface="Calibri" charset="0"/>
              </a:rPr>
              <a:t>depersonalised</a:t>
            </a:r>
            <a:r>
              <a:rPr lang="en-US" sz="3600" dirty="0" smtClean="0">
                <a:solidFill>
                  <a:srgbClr val="FFFFFF"/>
                </a:solidFill>
                <a:latin typeface="Calibri" charset="0"/>
              </a:rPr>
              <a:t> tone</a:t>
            </a:r>
          </a:p>
          <a:p>
            <a:pPr algn="ctr"/>
            <a:endParaRPr lang="en-US" sz="3600" dirty="0">
              <a:solidFill>
                <a:srgbClr val="FFFFFF"/>
              </a:solidFill>
              <a:latin typeface="Calibri" charset="0"/>
            </a:endParaRPr>
          </a:p>
        </p:txBody>
      </p:sp>
      <p:pic>
        <p:nvPicPr>
          <p:cNvPr id="50180" name="Picture 4"/>
          <p:cNvPicPr>
            <a:picLocks noChangeAspect="1" noChangeArrowheads="1"/>
          </p:cNvPicPr>
          <p:nvPr/>
        </p:nvPicPr>
        <p:blipFill>
          <a:blip r:embed="rId3"/>
          <a:srcRect/>
          <a:stretch>
            <a:fillRect/>
          </a:stretch>
        </p:blipFill>
        <p:spPr bwMode="auto">
          <a:xfrm>
            <a:off x="0" y="0"/>
            <a:ext cx="2667000" cy="2003425"/>
          </a:xfrm>
          <a:prstGeom prst="rect">
            <a:avLst/>
          </a:prstGeom>
          <a:noFill/>
          <a:ln w="9525">
            <a:noFill/>
            <a:miter lim="800000"/>
            <a:headEnd/>
            <a:tailEnd/>
          </a:ln>
        </p:spPr>
      </p:pic>
      <p:pic>
        <p:nvPicPr>
          <p:cNvPr id="5" name="Picture 4" descr="Picture 5.png"/>
          <p:cNvPicPr>
            <a:picLocks noChangeAspect="1"/>
          </p:cNvPicPr>
          <p:nvPr/>
        </p:nvPicPr>
        <p:blipFill>
          <a:blip r:embed="rId4"/>
          <a:stretch>
            <a:fillRect/>
          </a:stretch>
        </p:blipFill>
        <p:spPr>
          <a:xfrm>
            <a:off x="8072888" y="23895"/>
            <a:ext cx="1028700" cy="2146300"/>
          </a:xfrm>
          <a:prstGeom prst="rect">
            <a:avLst/>
          </a:prstGeom>
        </p:spPr>
      </p:pic>
    </p:spTree>
    <p:extLst>
      <p:ext uri="{BB962C8B-B14F-4D97-AF65-F5344CB8AC3E}">
        <p14:creationId xmlns:p14="http://schemas.microsoft.com/office/powerpoint/2010/main" val="148992436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wipe(left)">
                                      <p:cBhvr>
                                        <p:cTn id="7" dur="500"/>
                                        <p:tgtEl>
                                          <p:spTgt spid="2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
                                            <p:txEl>
                                              <p:pRg st="1" end="1"/>
                                            </p:txEl>
                                          </p:spTgt>
                                        </p:tgtEl>
                                        <p:attrNameLst>
                                          <p:attrName>style.visibility</p:attrName>
                                        </p:attrNameLst>
                                      </p:cBhvr>
                                      <p:to>
                                        <p:strVal val="visible"/>
                                      </p:to>
                                    </p:set>
                                    <p:animEffect transition="in" filter="wipe(left)">
                                      <p:cBhvr>
                                        <p:cTn id="12" dur="500"/>
                                        <p:tgtEl>
                                          <p:spTgt spid="2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wipe(left)">
                                      <p:cBhvr>
                                        <p:cTn id="17" dur="500"/>
                                        <p:tgtEl>
                                          <p:spTgt spid="2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0">
                                            <p:txEl>
                                              <p:pRg st="3" end="3"/>
                                            </p:txEl>
                                          </p:spTgt>
                                        </p:tgtEl>
                                        <p:attrNameLst>
                                          <p:attrName>style.visibility</p:attrName>
                                        </p:attrNameLst>
                                      </p:cBhvr>
                                      <p:to>
                                        <p:strVal val="visible"/>
                                      </p:to>
                                    </p:set>
                                    <p:animEffect transition="in" filter="wipe(left)">
                                      <p:cBhvr>
                                        <p:cTn id="22" dur="500"/>
                                        <p:tgtEl>
                                          <p:spTgt spid="2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bldLvl="3"/>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Line 5"/>
          <p:cNvSpPr>
            <a:spLocks noChangeShapeType="1"/>
          </p:cNvSpPr>
          <p:nvPr/>
        </p:nvSpPr>
        <p:spPr bwMode="auto">
          <a:xfrm>
            <a:off x="1676400" y="1247775"/>
            <a:ext cx="67818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0" name="TextBox 19"/>
          <p:cNvSpPr txBox="1">
            <a:spLocks noChangeArrowheads="1"/>
          </p:cNvSpPr>
          <p:nvPr/>
        </p:nvSpPr>
        <p:spPr bwMode="auto">
          <a:xfrm>
            <a:off x="827584" y="3321858"/>
            <a:ext cx="7806188" cy="1200329"/>
          </a:xfrm>
          <a:prstGeom prst="rect">
            <a:avLst/>
          </a:prstGeom>
          <a:noFill/>
          <a:ln w="9525">
            <a:noFill/>
            <a:miter lim="800000"/>
            <a:headEnd/>
            <a:tailEnd/>
          </a:ln>
        </p:spPr>
        <p:txBody>
          <a:bodyPr wrap="square">
            <a:prstTxWarp prst="textNoShape">
              <a:avLst/>
            </a:prstTxWarp>
            <a:spAutoFit/>
          </a:bodyPr>
          <a:lstStyle/>
          <a:p>
            <a:pPr algn="ctr"/>
            <a:r>
              <a:rPr lang="en-US" sz="3600" dirty="0" smtClean="0">
                <a:solidFill>
                  <a:srgbClr val="FFFF00"/>
                </a:solidFill>
                <a:latin typeface="Calibri" charset="0"/>
              </a:rPr>
              <a:t>Task: </a:t>
            </a:r>
            <a:r>
              <a:rPr lang="en-US" sz="3600" dirty="0" smtClean="0">
                <a:solidFill>
                  <a:srgbClr val="FFFFFF"/>
                </a:solidFill>
                <a:latin typeface="Calibri" charset="0"/>
              </a:rPr>
              <a:t>why school uniform crushes our individuality</a:t>
            </a:r>
            <a:endParaRPr lang="en-US" sz="3600" dirty="0">
              <a:solidFill>
                <a:srgbClr val="FFFFFF"/>
              </a:solidFill>
              <a:latin typeface="Calibri" charset="0"/>
            </a:endParaRPr>
          </a:p>
        </p:txBody>
      </p:sp>
      <p:pic>
        <p:nvPicPr>
          <p:cNvPr id="50180" name="Picture 4"/>
          <p:cNvPicPr>
            <a:picLocks noChangeAspect="1" noChangeArrowheads="1"/>
          </p:cNvPicPr>
          <p:nvPr/>
        </p:nvPicPr>
        <p:blipFill>
          <a:blip r:embed="rId3"/>
          <a:srcRect/>
          <a:stretch>
            <a:fillRect/>
          </a:stretch>
        </p:blipFill>
        <p:spPr bwMode="auto">
          <a:xfrm>
            <a:off x="0" y="0"/>
            <a:ext cx="2667000" cy="2003425"/>
          </a:xfrm>
          <a:prstGeom prst="rect">
            <a:avLst/>
          </a:prstGeom>
          <a:noFill/>
          <a:ln w="9525">
            <a:noFill/>
            <a:miter lim="800000"/>
            <a:headEnd/>
            <a:tailEnd/>
          </a:ln>
        </p:spPr>
      </p:pic>
      <p:pic>
        <p:nvPicPr>
          <p:cNvPr id="5" name="Picture 4" descr="Picture 5.png"/>
          <p:cNvPicPr>
            <a:picLocks noChangeAspect="1"/>
          </p:cNvPicPr>
          <p:nvPr/>
        </p:nvPicPr>
        <p:blipFill>
          <a:blip r:embed="rId4"/>
          <a:stretch>
            <a:fillRect/>
          </a:stretch>
        </p:blipFill>
        <p:spPr>
          <a:xfrm>
            <a:off x="8072888" y="23895"/>
            <a:ext cx="1028700" cy="2146300"/>
          </a:xfrm>
          <a:prstGeom prst="rect">
            <a:avLst/>
          </a:prstGeom>
        </p:spPr>
      </p:pic>
    </p:spTree>
    <p:extLst>
      <p:ext uri="{BB962C8B-B14F-4D97-AF65-F5344CB8AC3E}">
        <p14:creationId xmlns:p14="http://schemas.microsoft.com/office/powerpoint/2010/main" val="109195918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wipe(left)">
                                      <p:cBhvr>
                                        <p:cTn id="7" dur="500"/>
                                        <p:tgtEl>
                                          <p:spTgt spid="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bldLvl="3"/>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Line 5"/>
          <p:cNvSpPr>
            <a:spLocks noChangeShapeType="1"/>
          </p:cNvSpPr>
          <p:nvPr/>
        </p:nvSpPr>
        <p:spPr bwMode="auto">
          <a:xfrm>
            <a:off x="1676400" y="1247775"/>
            <a:ext cx="67818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0" name="TextBox 19"/>
          <p:cNvSpPr txBox="1">
            <a:spLocks noChangeArrowheads="1"/>
          </p:cNvSpPr>
          <p:nvPr/>
        </p:nvSpPr>
        <p:spPr bwMode="auto">
          <a:xfrm>
            <a:off x="323528" y="3068960"/>
            <a:ext cx="7806188" cy="2308324"/>
          </a:xfrm>
          <a:prstGeom prst="rect">
            <a:avLst/>
          </a:prstGeom>
          <a:noFill/>
          <a:ln w="9525">
            <a:noFill/>
            <a:miter lim="800000"/>
            <a:headEnd/>
            <a:tailEnd/>
          </a:ln>
        </p:spPr>
        <p:txBody>
          <a:bodyPr wrap="square">
            <a:prstTxWarp prst="textNoShape">
              <a:avLst/>
            </a:prstTxWarp>
            <a:spAutoFit/>
          </a:bodyPr>
          <a:lstStyle/>
          <a:p>
            <a:r>
              <a:rPr lang="en-US" sz="3600" dirty="0" smtClean="0">
                <a:solidFill>
                  <a:srgbClr val="FFFFFF"/>
                </a:solidFill>
                <a:latin typeface="Calibri" charset="0"/>
              </a:rPr>
              <a:t>Confidence</a:t>
            </a:r>
          </a:p>
          <a:p>
            <a:r>
              <a:rPr lang="en-US" sz="3600" dirty="0" smtClean="0">
                <a:solidFill>
                  <a:srgbClr val="FFFFFF"/>
                </a:solidFill>
                <a:latin typeface="Calibri" charset="0"/>
              </a:rPr>
              <a:t>Structure</a:t>
            </a:r>
          </a:p>
          <a:p>
            <a:r>
              <a:rPr lang="en-US" sz="3600" dirty="0" err="1">
                <a:solidFill>
                  <a:srgbClr val="FFFFFF"/>
                </a:solidFill>
                <a:latin typeface="Calibri" charset="0"/>
              </a:rPr>
              <a:t>D</a:t>
            </a:r>
            <a:r>
              <a:rPr lang="en-US" sz="3600" dirty="0" err="1" smtClean="0">
                <a:solidFill>
                  <a:srgbClr val="FFFFFF"/>
                </a:solidFill>
                <a:latin typeface="Calibri" charset="0"/>
              </a:rPr>
              <a:t>epersonalised</a:t>
            </a:r>
            <a:r>
              <a:rPr lang="en-US" sz="3600" dirty="0" smtClean="0">
                <a:solidFill>
                  <a:srgbClr val="FFFFFF"/>
                </a:solidFill>
                <a:latin typeface="Calibri" charset="0"/>
              </a:rPr>
              <a:t> tone</a:t>
            </a:r>
          </a:p>
          <a:p>
            <a:endParaRPr lang="en-US" sz="3600" dirty="0">
              <a:solidFill>
                <a:srgbClr val="FFFFFF"/>
              </a:solidFill>
              <a:latin typeface="Calibri" charset="0"/>
            </a:endParaRPr>
          </a:p>
        </p:txBody>
      </p:sp>
      <p:pic>
        <p:nvPicPr>
          <p:cNvPr id="50180" name="Picture 4"/>
          <p:cNvPicPr>
            <a:picLocks noChangeAspect="1" noChangeArrowheads="1"/>
          </p:cNvPicPr>
          <p:nvPr/>
        </p:nvPicPr>
        <p:blipFill>
          <a:blip r:embed="rId3"/>
          <a:srcRect/>
          <a:stretch>
            <a:fillRect/>
          </a:stretch>
        </p:blipFill>
        <p:spPr bwMode="auto">
          <a:xfrm>
            <a:off x="0" y="0"/>
            <a:ext cx="2667000" cy="2003425"/>
          </a:xfrm>
          <a:prstGeom prst="rect">
            <a:avLst/>
          </a:prstGeom>
          <a:noFill/>
          <a:ln w="9525">
            <a:noFill/>
            <a:miter lim="800000"/>
            <a:headEnd/>
            <a:tailEnd/>
          </a:ln>
        </p:spPr>
      </p:pic>
      <p:pic>
        <p:nvPicPr>
          <p:cNvPr id="5" name="Picture 4" descr="Picture 5.png"/>
          <p:cNvPicPr>
            <a:picLocks noChangeAspect="1"/>
          </p:cNvPicPr>
          <p:nvPr/>
        </p:nvPicPr>
        <p:blipFill>
          <a:blip r:embed="rId4"/>
          <a:stretch>
            <a:fillRect/>
          </a:stretch>
        </p:blipFill>
        <p:spPr>
          <a:xfrm>
            <a:off x="8072888" y="23895"/>
            <a:ext cx="1028700" cy="2146300"/>
          </a:xfrm>
          <a:prstGeom prst="rect">
            <a:avLst/>
          </a:prstGeom>
        </p:spPr>
      </p:pic>
      <p:sp>
        <p:nvSpPr>
          <p:cNvPr id="2" name="Cloud Callout 1"/>
          <p:cNvSpPr/>
          <p:nvPr/>
        </p:nvSpPr>
        <p:spPr>
          <a:xfrm>
            <a:off x="2667000" y="836712"/>
            <a:ext cx="3417168" cy="2016224"/>
          </a:xfrm>
          <a:prstGeom prst="cloudCallout">
            <a:avLst>
              <a:gd name="adj1" fmla="val -51929"/>
              <a:gd name="adj2" fmla="val 74068"/>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solidFill>
                  <a:schemeClr val="tx1"/>
                </a:solidFill>
              </a:rPr>
              <a:t>Stance, notes, pen</a:t>
            </a:r>
            <a:endParaRPr lang="en-US" sz="3200" dirty="0">
              <a:solidFill>
                <a:schemeClr val="tx1"/>
              </a:solidFill>
            </a:endParaRPr>
          </a:p>
        </p:txBody>
      </p:sp>
      <p:sp>
        <p:nvSpPr>
          <p:cNvPr id="7" name="Cloud Callout 6"/>
          <p:cNvSpPr/>
          <p:nvPr/>
        </p:nvSpPr>
        <p:spPr>
          <a:xfrm>
            <a:off x="3923928" y="2420888"/>
            <a:ext cx="5143929" cy="2016224"/>
          </a:xfrm>
          <a:prstGeom prst="cloudCallout">
            <a:avLst>
              <a:gd name="adj1" fmla="val -92216"/>
              <a:gd name="adj2" fmla="val 42576"/>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solidFill>
                  <a:schemeClr val="tx1"/>
                </a:solidFill>
              </a:rPr>
              <a:t>Number points</a:t>
            </a:r>
          </a:p>
          <a:p>
            <a:pPr algn="ctr"/>
            <a:r>
              <a:rPr lang="en-US" sz="3200" dirty="0" smtClean="0">
                <a:solidFill>
                  <a:schemeClr val="tx1"/>
                </a:solidFill>
              </a:rPr>
              <a:t>Be repetitive</a:t>
            </a:r>
          </a:p>
          <a:p>
            <a:pPr algn="ctr"/>
            <a:r>
              <a:rPr lang="en-US" sz="3200" dirty="0" smtClean="0">
                <a:solidFill>
                  <a:schemeClr val="tx1"/>
                </a:solidFill>
              </a:rPr>
              <a:t>Sentence functions</a:t>
            </a:r>
            <a:endParaRPr lang="en-US" sz="3200" dirty="0">
              <a:solidFill>
                <a:schemeClr val="tx1"/>
              </a:solidFill>
            </a:endParaRPr>
          </a:p>
        </p:txBody>
      </p:sp>
      <p:sp>
        <p:nvSpPr>
          <p:cNvPr id="8" name="Cloud Callout 7"/>
          <p:cNvSpPr/>
          <p:nvPr/>
        </p:nvSpPr>
        <p:spPr>
          <a:xfrm>
            <a:off x="2846517" y="4547918"/>
            <a:ext cx="6332512" cy="2016224"/>
          </a:xfrm>
          <a:prstGeom prst="cloudCallout">
            <a:avLst>
              <a:gd name="adj1" fmla="val -63317"/>
              <a:gd name="adj2" fmla="val -30689"/>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solidFill>
                  <a:schemeClr val="tx1"/>
                </a:solidFill>
              </a:rPr>
              <a:t>Avoid I / me</a:t>
            </a:r>
          </a:p>
          <a:p>
            <a:pPr algn="ctr"/>
            <a:r>
              <a:rPr lang="en-US" sz="3200" dirty="0" smtClean="0">
                <a:solidFill>
                  <a:schemeClr val="tx1"/>
                </a:solidFill>
              </a:rPr>
              <a:t>Use ‘so’ / ‘because’ / ‘however’ / ‘therefore’</a:t>
            </a:r>
            <a:endParaRPr lang="en-US" sz="3200" dirty="0">
              <a:solidFill>
                <a:schemeClr val="tx1"/>
              </a:solidFill>
            </a:endParaRPr>
          </a:p>
        </p:txBody>
      </p:sp>
    </p:spTree>
    <p:extLst>
      <p:ext uri="{BB962C8B-B14F-4D97-AF65-F5344CB8AC3E}">
        <p14:creationId xmlns:p14="http://schemas.microsoft.com/office/powerpoint/2010/main" val="98298063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wipe(left)">
                                      <p:cBhvr>
                                        <p:cTn id="7" dur="500"/>
                                        <p:tgtEl>
                                          <p:spTgt spid="2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
                                            <p:txEl>
                                              <p:pRg st="1" end="1"/>
                                            </p:txEl>
                                          </p:spTgt>
                                        </p:tgtEl>
                                        <p:attrNameLst>
                                          <p:attrName>style.visibility</p:attrName>
                                        </p:attrNameLst>
                                      </p:cBhvr>
                                      <p:to>
                                        <p:strVal val="visible"/>
                                      </p:to>
                                    </p:set>
                                    <p:animEffect transition="in" filter="wipe(left)">
                                      <p:cBhvr>
                                        <p:cTn id="12" dur="500"/>
                                        <p:tgtEl>
                                          <p:spTgt spid="2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wipe(left)">
                                      <p:cBhvr>
                                        <p:cTn id="17" dur="500"/>
                                        <p:tgtEl>
                                          <p:spTgt spid="2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bldLvl="3"/>
      <p:bldP spid="2" grpId="0" animBg="1"/>
      <p:bldP spid="7" grpId="0" animBg="1"/>
      <p:bldP spid="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Line 5"/>
          <p:cNvSpPr>
            <a:spLocks noChangeShapeType="1"/>
          </p:cNvSpPr>
          <p:nvPr/>
        </p:nvSpPr>
        <p:spPr bwMode="auto">
          <a:xfrm>
            <a:off x="1676400" y="1247775"/>
            <a:ext cx="67818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0" name="TextBox 19"/>
          <p:cNvSpPr txBox="1">
            <a:spLocks noChangeArrowheads="1"/>
          </p:cNvSpPr>
          <p:nvPr/>
        </p:nvSpPr>
        <p:spPr bwMode="auto">
          <a:xfrm>
            <a:off x="755576" y="2003425"/>
            <a:ext cx="8640960" cy="5632312"/>
          </a:xfrm>
          <a:prstGeom prst="rect">
            <a:avLst/>
          </a:prstGeom>
          <a:noFill/>
          <a:ln w="9525">
            <a:noFill/>
            <a:miter lim="800000"/>
            <a:headEnd/>
            <a:tailEnd/>
          </a:ln>
        </p:spPr>
        <p:txBody>
          <a:bodyPr wrap="square">
            <a:prstTxWarp prst="textNoShape">
              <a:avLst/>
            </a:prstTxWarp>
            <a:spAutoFit/>
          </a:bodyPr>
          <a:lstStyle/>
          <a:p>
            <a:pPr marL="742950" indent="-742950">
              <a:buFont typeface="Calibri" charset="0"/>
              <a:buAutoNum type="arabicPeriod"/>
            </a:pPr>
            <a:r>
              <a:rPr lang="en-US" sz="3600" dirty="0">
                <a:solidFill>
                  <a:srgbClr val="FFFFFF"/>
                </a:solidFill>
                <a:latin typeface="Calibri" charset="0"/>
              </a:rPr>
              <a:t>Understand the significance of exploratory talk</a:t>
            </a:r>
          </a:p>
          <a:p>
            <a:pPr marL="742950" indent="-742950">
              <a:buFont typeface="Calibri" charset="0"/>
              <a:buAutoNum type="arabicPeriod"/>
            </a:pPr>
            <a:r>
              <a:rPr lang="en-US" sz="3600" dirty="0">
                <a:solidFill>
                  <a:srgbClr val="FFFFFF"/>
                </a:solidFill>
                <a:latin typeface="Calibri" charset="0"/>
              </a:rPr>
              <a:t>Model good talk – eg </a:t>
            </a:r>
            <a:r>
              <a:rPr lang="en-US" sz="3600" dirty="0" smtClean="0">
                <a:solidFill>
                  <a:srgbClr val="FFFFFF"/>
                </a:solidFill>
                <a:latin typeface="Calibri" charset="0"/>
              </a:rPr>
              <a:t>connectives</a:t>
            </a:r>
            <a:endParaRPr lang="en-US" sz="3600" dirty="0">
              <a:solidFill>
                <a:srgbClr val="FFFFFF"/>
              </a:solidFill>
              <a:latin typeface="Calibri" charset="0"/>
            </a:endParaRPr>
          </a:p>
          <a:p>
            <a:pPr marL="742950" indent="-742950">
              <a:buFont typeface="Calibri" charset="0"/>
              <a:buAutoNum type="arabicPeriod"/>
            </a:pPr>
            <a:r>
              <a:rPr lang="en-US" sz="3600" dirty="0">
                <a:solidFill>
                  <a:srgbClr val="FFFFFF"/>
                </a:solidFill>
                <a:latin typeface="Calibri" charset="0"/>
              </a:rPr>
              <a:t>Re-think </a:t>
            </a:r>
            <a:r>
              <a:rPr lang="en-US" sz="3600" dirty="0" smtClean="0">
                <a:solidFill>
                  <a:srgbClr val="FFFFFF"/>
                </a:solidFill>
                <a:latin typeface="Calibri" charset="0"/>
              </a:rPr>
              <a:t>questioning – ‘why </a:t>
            </a:r>
            <a:r>
              <a:rPr lang="en-US" sz="3600" dirty="0">
                <a:solidFill>
                  <a:srgbClr val="FFFFFF"/>
                </a:solidFill>
                <a:latin typeface="Calibri" charset="0"/>
              </a:rPr>
              <a:t>&amp; </a:t>
            </a:r>
            <a:r>
              <a:rPr lang="en-US" sz="3600" dirty="0" smtClean="0">
                <a:solidFill>
                  <a:srgbClr val="FFFFFF"/>
                </a:solidFill>
                <a:latin typeface="Calibri" charset="0"/>
              </a:rPr>
              <a:t>how’, thinking time, and full-sentence responses</a:t>
            </a:r>
          </a:p>
          <a:p>
            <a:pPr marL="742950" indent="-742950">
              <a:buFont typeface="Calibri" charset="0"/>
              <a:buAutoNum type="arabicPeriod"/>
            </a:pPr>
            <a:r>
              <a:rPr lang="en-US" sz="3600" dirty="0" smtClean="0">
                <a:solidFill>
                  <a:srgbClr val="FFFFFF"/>
                </a:solidFill>
                <a:latin typeface="Calibri" charset="0"/>
              </a:rPr>
              <a:t>Consciously vary groupings</a:t>
            </a:r>
          </a:p>
          <a:p>
            <a:pPr marL="742950" indent="-742950">
              <a:buFont typeface="Calibri" charset="0"/>
              <a:buAutoNum type="arabicPeriod"/>
            </a:pPr>
            <a:r>
              <a:rPr lang="en-US" sz="3600" dirty="0">
                <a:solidFill>
                  <a:srgbClr val="FFFFFF"/>
                </a:solidFill>
                <a:latin typeface="Calibri" charset="0"/>
              </a:rPr>
              <a:t>Get </a:t>
            </a:r>
            <a:r>
              <a:rPr lang="en-US" sz="3600" dirty="0" smtClean="0">
                <a:solidFill>
                  <a:srgbClr val="FFFFFF"/>
                </a:solidFill>
                <a:latin typeface="Calibri" charset="0"/>
              </a:rPr>
              <a:t>conversation </a:t>
            </a:r>
            <a:r>
              <a:rPr lang="en-US" sz="3600" dirty="0">
                <a:solidFill>
                  <a:srgbClr val="FFFFFF"/>
                </a:solidFill>
                <a:latin typeface="Calibri" charset="0"/>
              </a:rPr>
              <a:t>into the school culture</a:t>
            </a:r>
          </a:p>
          <a:p>
            <a:pPr marL="742950" indent="-742950">
              <a:buFont typeface="Calibri" charset="0"/>
              <a:buAutoNum type="arabicPeriod"/>
            </a:pPr>
            <a:endParaRPr lang="en-US" sz="3600" dirty="0">
              <a:solidFill>
                <a:srgbClr val="FFFFFF"/>
              </a:solidFill>
              <a:latin typeface="Calibri" charset="0"/>
            </a:endParaRPr>
          </a:p>
          <a:p>
            <a:pPr marL="742950" indent="-742950"/>
            <a:endParaRPr lang="en-US" sz="3600" dirty="0">
              <a:solidFill>
                <a:srgbClr val="FFFFFF"/>
              </a:solidFill>
              <a:latin typeface="Calibri" charset="0"/>
            </a:endParaRPr>
          </a:p>
        </p:txBody>
      </p:sp>
      <p:pic>
        <p:nvPicPr>
          <p:cNvPr id="50180" name="Picture 4"/>
          <p:cNvPicPr>
            <a:picLocks noChangeAspect="1" noChangeArrowheads="1"/>
          </p:cNvPicPr>
          <p:nvPr/>
        </p:nvPicPr>
        <p:blipFill>
          <a:blip r:embed="rId3"/>
          <a:srcRect/>
          <a:stretch>
            <a:fillRect/>
          </a:stretch>
        </p:blipFill>
        <p:spPr bwMode="auto">
          <a:xfrm>
            <a:off x="0" y="0"/>
            <a:ext cx="2667000" cy="2003425"/>
          </a:xfrm>
          <a:prstGeom prst="rect">
            <a:avLst/>
          </a:prstGeom>
          <a:noFill/>
          <a:ln w="9525">
            <a:noFill/>
            <a:miter lim="800000"/>
            <a:headEnd/>
            <a:tailEnd/>
          </a:ln>
        </p:spPr>
      </p:pic>
      <p:pic>
        <p:nvPicPr>
          <p:cNvPr id="5" name="Picture 4" descr="Picture 5.png"/>
          <p:cNvPicPr>
            <a:picLocks noChangeAspect="1"/>
          </p:cNvPicPr>
          <p:nvPr/>
        </p:nvPicPr>
        <p:blipFill>
          <a:blip r:embed="rId4"/>
          <a:stretch>
            <a:fillRect/>
          </a:stretch>
        </p:blipFill>
        <p:spPr>
          <a:xfrm>
            <a:off x="8072888" y="23895"/>
            <a:ext cx="1028700" cy="2146300"/>
          </a:xfrm>
          <a:prstGeom prst="rect">
            <a:avLst/>
          </a:prstGeom>
        </p:spPr>
      </p:pic>
    </p:spTree>
    <p:extLst>
      <p:ext uri="{BB962C8B-B14F-4D97-AF65-F5344CB8AC3E}">
        <p14:creationId xmlns:p14="http://schemas.microsoft.com/office/powerpoint/2010/main" val="81314153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wipe(left)">
                                      <p:cBhvr>
                                        <p:cTn id="7" dur="500"/>
                                        <p:tgtEl>
                                          <p:spTgt spid="2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
                                            <p:txEl>
                                              <p:pRg st="1" end="1"/>
                                            </p:txEl>
                                          </p:spTgt>
                                        </p:tgtEl>
                                        <p:attrNameLst>
                                          <p:attrName>style.visibility</p:attrName>
                                        </p:attrNameLst>
                                      </p:cBhvr>
                                      <p:to>
                                        <p:strVal val="visible"/>
                                      </p:to>
                                    </p:set>
                                    <p:animEffect transition="in" filter="wipe(left)">
                                      <p:cBhvr>
                                        <p:cTn id="12" dur="500"/>
                                        <p:tgtEl>
                                          <p:spTgt spid="2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wipe(left)">
                                      <p:cBhvr>
                                        <p:cTn id="17" dur="500"/>
                                        <p:tgtEl>
                                          <p:spTgt spid="2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0">
                                            <p:txEl>
                                              <p:pRg st="3" end="3"/>
                                            </p:txEl>
                                          </p:spTgt>
                                        </p:tgtEl>
                                        <p:attrNameLst>
                                          <p:attrName>style.visibility</p:attrName>
                                        </p:attrNameLst>
                                      </p:cBhvr>
                                      <p:to>
                                        <p:strVal val="visible"/>
                                      </p:to>
                                    </p:set>
                                    <p:animEffect transition="in" filter="wipe(left)">
                                      <p:cBhvr>
                                        <p:cTn id="22" dur="500"/>
                                        <p:tgtEl>
                                          <p:spTgt spid="2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0">
                                            <p:txEl>
                                              <p:pRg st="4" end="4"/>
                                            </p:txEl>
                                          </p:spTgt>
                                        </p:tgtEl>
                                        <p:attrNameLst>
                                          <p:attrName>style.visibility</p:attrName>
                                        </p:attrNameLst>
                                      </p:cBhvr>
                                      <p:to>
                                        <p:strVal val="visible"/>
                                      </p:to>
                                    </p:set>
                                    <p:animEffect transition="in" filter="wipe(left)">
                                      <p:cBhvr>
                                        <p:cTn id="27" dur="500"/>
                                        <p:tgtEl>
                                          <p:spTgt spid="2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bldLvl="3"/>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a:srcRect/>
          <a:stretch>
            <a:fillRect/>
          </a:stretch>
        </p:blipFill>
        <p:spPr bwMode="auto">
          <a:xfrm>
            <a:off x="3352800" y="2401888"/>
            <a:ext cx="1738313" cy="1739900"/>
          </a:xfrm>
          <a:prstGeom prst="rect">
            <a:avLst/>
          </a:prstGeom>
          <a:noFill/>
          <a:ln w="9525">
            <a:noFill/>
            <a:miter lim="800000"/>
            <a:headEnd/>
            <a:tailEnd/>
          </a:ln>
        </p:spPr>
      </p:pic>
      <p:pic>
        <p:nvPicPr>
          <p:cNvPr id="4" name="Picture 4"/>
          <p:cNvPicPr>
            <a:picLocks noChangeAspect="1" noChangeArrowheads="1"/>
          </p:cNvPicPr>
          <p:nvPr/>
        </p:nvPicPr>
        <p:blipFill>
          <a:blip r:embed="rId4"/>
          <a:srcRect/>
          <a:stretch>
            <a:fillRect/>
          </a:stretch>
        </p:blipFill>
        <p:spPr bwMode="auto">
          <a:xfrm>
            <a:off x="5562600" y="2366963"/>
            <a:ext cx="1973263" cy="1774825"/>
          </a:xfrm>
          <a:prstGeom prst="rect">
            <a:avLst/>
          </a:prstGeom>
          <a:noFill/>
          <a:ln w="9525">
            <a:noFill/>
            <a:miter lim="800000"/>
            <a:headEnd/>
            <a:tailEnd/>
          </a:ln>
        </p:spPr>
      </p:pic>
      <p:pic>
        <p:nvPicPr>
          <p:cNvPr id="8" name="Picture 4"/>
          <p:cNvPicPr>
            <a:picLocks noChangeAspect="1" noChangeArrowheads="1"/>
          </p:cNvPicPr>
          <p:nvPr/>
        </p:nvPicPr>
        <p:blipFill>
          <a:blip r:embed="rId5"/>
          <a:srcRect/>
          <a:stretch>
            <a:fillRect/>
          </a:stretch>
        </p:blipFill>
        <p:spPr bwMode="auto">
          <a:xfrm>
            <a:off x="914400" y="2463800"/>
            <a:ext cx="2028825" cy="1524000"/>
          </a:xfrm>
          <a:prstGeom prst="rect">
            <a:avLst/>
          </a:prstGeom>
          <a:noFill/>
          <a:ln w="9525">
            <a:noFill/>
            <a:miter lim="800000"/>
            <a:headEnd/>
            <a:tailEnd/>
          </a:ln>
        </p:spPr>
      </p:pic>
      <p:sp>
        <p:nvSpPr>
          <p:cNvPr id="10" name="Rectangle 9"/>
          <p:cNvSpPr/>
          <p:nvPr/>
        </p:nvSpPr>
        <p:spPr>
          <a:xfrm>
            <a:off x="8072438" y="3810000"/>
            <a:ext cx="766762" cy="33178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charset="-128"/>
              <a:cs typeface="ＭＳ Ｐゴシック" charset="-128"/>
            </a:endParaRPr>
          </a:p>
        </p:txBody>
      </p:sp>
      <p:pic>
        <p:nvPicPr>
          <p:cNvPr id="6" name="Picture 5" descr="Picture 5.png"/>
          <p:cNvPicPr>
            <a:picLocks noChangeAspect="1"/>
          </p:cNvPicPr>
          <p:nvPr/>
        </p:nvPicPr>
        <p:blipFill>
          <a:blip r:embed="rId6"/>
          <a:stretch>
            <a:fillRect/>
          </a:stretch>
        </p:blipFill>
        <p:spPr>
          <a:xfrm>
            <a:off x="8072888" y="23895"/>
            <a:ext cx="1028700" cy="2146300"/>
          </a:xfrm>
          <a:prstGeom prst="rect">
            <a:avLst/>
          </a:prstGeom>
        </p:spPr>
      </p:pic>
    </p:spTree>
    <p:extLst>
      <p:ext uri="{BB962C8B-B14F-4D97-AF65-F5344CB8AC3E}">
        <p14:creationId xmlns:p14="http://schemas.microsoft.com/office/powerpoint/2010/main" val="30014830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lide(fromBottom)">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slide(fromBottom)">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slide(fromBottom)">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Line 5"/>
          <p:cNvSpPr>
            <a:spLocks noChangeShapeType="1"/>
          </p:cNvSpPr>
          <p:nvPr/>
        </p:nvSpPr>
        <p:spPr bwMode="auto">
          <a:xfrm>
            <a:off x="1676400" y="1247775"/>
            <a:ext cx="67818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0" name="TextBox 19"/>
          <p:cNvSpPr txBox="1">
            <a:spLocks noChangeArrowheads="1"/>
          </p:cNvSpPr>
          <p:nvPr/>
        </p:nvSpPr>
        <p:spPr bwMode="auto">
          <a:xfrm>
            <a:off x="1676400" y="2362200"/>
            <a:ext cx="7162800" cy="3970338"/>
          </a:xfrm>
          <a:prstGeom prst="rect">
            <a:avLst/>
          </a:prstGeom>
          <a:noFill/>
          <a:ln w="9525">
            <a:noFill/>
            <a:miter lim="800000"/>
            <a:headEnd/>
            <a:tailEnd/>
          </a:ln>
        </p:spPr>
        <p:txBody>
          <a:bodyPr>
            <a:prstTxWarp prst="textNoShape">
              <a:avLst/>
            </a:prstTxWarp>
            <a:spAutoFit/>
          </a:bodyPr>
          <a:lstStyle/>
          <a:p>
            <a:pPr marL="742950" indent="-742950">
              <a:buFont typeface="Calibri" charset="0"/>
              <a:buAutoNum type="arabicPeriod"/>
            </a:pPr>
            <a:r>
              <a:rPr lang="en-US" sz="3600" dirty="0">
                <a:solidFill>
                  <a:srgbClr val="FFFFFF"/>
                </a:solidFill>
                <a:latin typeface="Calibri" charset="0"/>
              </a:rPr>
              <a:t>Teach reading – scanning, skimming, analysis</a:t>
            </a:r>
          </a:p>
          <a:p>
            <a:pPr marL="742950" indent="-742950">
              <a:buFont typeface="Calibri" charset="0"/>
              <a:buAutoNum type="arabicPeriod"/>
            </a:pPr>
            <a:r>
              <a:rPr lang="en-US" sz="3600" dirty="0">
                <a:solidFill>
                  <a:srgbClr val="FFFFFF"/>
                </a:solidFill>
                <a:latin typeface="Calibri" charset="0"/>
              </a:rPr>
              <a:t>Read aloud and display</a:t>
            </a:r>
          </a:p>
          <a:p>
            <a:pPr marL="742950" indent="-742950">
              <a:buFont typeface="Calibri" charset="0"/>
              <a:buAutoNum type="arabicPeriod"/>
            </a:pPr>
            <a:r>
              <a:rPr lang="en-US" sz="3600" dirty="0">
                <a:solidFill>
                  <a:srgbClr val="FFFFFF"/>
                </a:solidFill>
                <a:latin typeface="Calibri" charset="0"/>
              </a:rPr>
              <a:t>Teach key vocabulary</a:t>
            </a:r>
          </a:p>
          <a:p>
            <a:pPr marL="742950" indent="-742950">
              <a:buFont typeface="Calibri" charset="0"/>
              <a:buAutoNum type="arabicPeriod"/>
            </a:pPr>
            <a:r>
              <a:rPr lang="en-US" sz="3600" dirty="0">
                <a:solidFill>
                  <a:srgbClr val="FFFFFF"/>
                </a:solidFill>
                <a:latin typeface="Calibri" charset="0"/>
              </a:rPr>
              <a:t>Demystify spelling</a:t>
            </a:r>
          </a:p>
          <a:p>
            <a:pPr marL="742950" indent="-742950">
              <a:buFont typeface="Calibri" charset="0"/>
              <a:buAutoNum type="arabicPeriod"/>
            </a:pPr>
            <a:r>
              <a:rPr lang="en-US" sz="3600" dirty="0">
                <a:solidFill>
                  <a:srgbClr val="FFFFFF"/>
                </a:solidFill>
                <a:latin typeface="Calibri" charset="0"/>
              </a:rPr>
              <a:t>Teach research, not FOFO</a:t>
            </a:r>
          </a:p>
          <a:p>
            <a:pPr marL="742950" indent="-742950"/>
            <a:endParaRPr lang="en-US" sz="3600" dirty="0">
              <a:solidFill>
                <a:srgbClr val="FFFFFF"/>
              </a:solidFill>
              <a:latin typeface="Calibri" charset="0"/>
            </a:endParaRPr>
          </a:p>
        </p:txBody>
      </p:sp>
      <p:pic>
        <p:nvPicPr>
          <p:cNvPr id="90116" name="Picture 4"/>
          <p:cNvPicPr>
            <a:picLocks noChangeAspect="1" noChangeArrowheads="1"/>
          </p:cNvPicPr>
          <p:nvPr/>
        </p:nvPicPr>
        <p:blipFill>
          <a:blip r:embed="rId3"/>
          <a:srcRect/>
          <a:stretch>
            <a:fillRect/>
          </a:stretch>
        </p:blipFill>
        <p:spPr bwMode="auto">
          <a:xfrm>
            <a:off x="0" y="0"/>
            <a:ext cx="1905000" cy="1905000"/>
          </a:xfrm>
          <a:prstGeom prst="rect">
            <a:avLst/>
          </a:prstGeom>
          <a:noFill/>
          <a:ln w="9525">
            <a:noFill/>
            <a:miter lim="800000"/>
            <a:headEnd/>
            <a:tailEnd/>
          </a:ln>
        </p:spPr>
      </p:pic>
      <p:pic>
        <p:nvPicPr>
          <p:cNvPr id="5" name="Picture 4" descr="Picture 5.png"/>
          <p:cNvPicPr>
            <a:picLocks noChangeAspect="1"/>
          </p:cNvPicPr>
          <p:nvPr/>
        </p:nvPicPr>
        <p:blipFill>
          <a:blip r:embed="rId4"/>
          <a:stretch>
            <a:fillRect/>
          </a:stretch>
        </p:blipFill>
        <p:spPr>
          <a:xfrm>
            <a:off x="8072888" y="23895"/>
            <a:ext cx="1028700" cy="21463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bldLvl="3"/>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solidFill>
                <a:srgbClr val="FFFFFF"/>
              </a:solidFill>
              <a:latin typeface="Calibri" charset="0"/>
            </a:endParaRPr>
          </a:p>
        </p:txBody>
      </p:sp>
      <p:graphicFrame>
        <p:nvGraphicFramePr>
          <p:cNvPr id="83970" name="Object 2"/>
          <p:cNvGraphicFramePr>
            <a:graphicFrameLocks noChangeAspect="1"/>
          </p:cNvGraphicFramePr>
          <p:nvPr/>
        </p:nvGraphicFramePr>
        <p:xfrm>
          <a:off x="1143000" y="1066800"/>
          <a:ext cx="7234238" cy="4545013"/>
        </p:xfrm>
        <a:graphic>
          <a:graphicData uri="http://schemas.openxmlformats.org/presentationml/2006/ole">
            <mc:AlternateContent xmlns:mc="http://schemas.openxmlformats.org/markup-compatibility/2006">
              <mc:Choice xmlns:v="urn:schemas-microsoft-com:vml" Requires="v">
                <p:oleObj spid="_x0000_s619615" name="Document" r:id="rId3" imgW="6238240" imgH="3919220" progId="Word.Document.8">
                  <p:embed/>
                </p:oleObj>
              </mc:Choice>
              <mc:Fallback>
                <p:oleObj name="Document" r:id="rId3" imgW="6238240" imgH="3919220" progId="Word.Documen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1066800"/>
                        <a:ext cx="7234238" cy="4545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83972" name="TextBox 4"/>
          <p:cNvSpPr txBox="1">
            <a:spLocks noChangeArrowheads="1"/>
          </p:cNvSpPr>
          <p:nvPr/>
        </p:nvSpPr>
        <p:spPr bwMode="auto">
          <a:xfrm>
            <a:off x="2438400" y="2824163"/>
            <a:ext cx="4724400" cy="922337"/>
          </a:xfrm>
          <a:prstGeom prst="rect">
            <a:avLst/>
          </a:prstGeom>
          <a:noFill/>
          <a:ln w="9525">
            <a:noFill/>
            <a:miter lim="800000"/>
            <a:headEnd/>
            <a:tailEnd/>
          </a:ln>
        </p:spPr>
        <p:txBody>
          <a:bodyPr>
            <a:prstTxWarp prst="textNoShape">
              <a:avLst/>
            </a:prstTxWarp>
            <a:spAutoFit/>
          </a:bodyPr>
          <a:lstStyle/>
          <a:p>
            <a:pPr algn="ctr"/>
            <a:r>
              <a:rPr lang="en-US" sz="5400" dirty="0" smtClean="0">
                <a:solidFill>
                  <a:srgbClr val="FFFFFF"/>
                </a:solidFill>
                <a:latin typeface="Calibri" charset="0"/>
              </a:rPr>
              <a:t>DEMO</a:t>
            </a:r>
            <a:endParaRPr lang="en-US" sz="5400" dirty="0">
              <a:solidFill>
                <a:srgbClr val="FFFFFF"/>
              </a:solidFill>
              <a:latin typeface="Calibri" charset="0"/>
            </a:endParaRPr>
          </a:p>
        </p:txBody>
      </p:sp>
      <p:pic>
        <p:nvPicPr>
          <p:cNvPr id="5" name="Picture 4" descr="Picture 5.png"/>
          <p:cNvPicPr>
            <a:picLocks noChangeAspect="1"/>
          </p:cNvPicPr>
          <p:nvPr/>
        </p:nvPicPr>
        <p:blipFill>
          <a:blip r:embed="rId5"/>
          <a:stretch>
            <a:fillRect/>
          </a:stretch>
        </p:blipFill>
        <p:spPr>
          <a:xfrm>
            <a:off x="8072888" y="23895"/>
            <a:ext cx="1028700" cy="2146300"/>
          </a:xfrm>
          <a:prstGeom prst="rect">
            <a:avLst/>
          </a:prstGeom>
        </p:spPr>
      </p:pic>
    </p:spTree>
    <p:extLst>
      <p:ext uri="{BB962C8B-B14F-4D97-AF65-F5344CB8AC3E}">
        <p14:creationId xmlns:p14="http://schemas.microsoft.com/office/powerpoint/2010/main" val="195987518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2" name="Rectangle 4"/>
          <p:cNvSpPr>
            <a:spLocks noChangeArrowheads="1"/>
          </p:cNvSpPr>
          <p:nvPr/>
        </p:nvSpPr>
        <p:spPr bwMode="auto">
          <a:xfrm>
            <a:off x="609600" y="609600"/>
            <a:ext cx="7772400" cy="5791200"/>
          </a:xfrm>
          <a:prstGeom prst="rect">
            <a:avLst/>
          </a:prstGeom>
          <a:solidFill>
            <a:schemeClr val="bg1"/>
          </a:solid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8916" name="Title 4"/>
          <p:cNvSpPr>
            <a:spLocks noGrp="1"/>
          </p:cNvSpPr>
          <p:nvPr>
            <p:ph type="ctrTitle"/>
          </p:nvPr>
        </p:nvSpPr>
        <p:spPr>
          <a:xfrm>
            <a:off x="762000" y="3097213"/>
            <a:ext cx="7620000" cy="1470025"/>
          </a:xfrm>
          <a:solidFill>
            <a:schemeClr val="bg1"/>
          </a:solidFill>
        </p:spPr>
        <p:txBody>
          <a:bodyPr/>
          <a:lstStyle/>
          <a:p>
            <a:pPr eaLnBrk="1" hangingPunct="1"/>
            <a:r>
              <a:rPr lang="en-US" smtClean="0">
                <a:ea typeface="ＭＳ Ｐゴシック" charset="-128"/>
                <a:cs typeface="ＭＳ Ｐゴシック" charset="-128"/>
              </a:rPr>
              <a:t>SKIMMING</a:t>
            </a:r>
          </a:p>
        </p:txBody>
      </p:sp>
      <p:pic>
        <p:nvPicPr>
          <p:cNvPr id="38917" name="Picture 6"/>
          <p:cNvPicPr>
            <a:picLocks noChangeAspect="1"/>
          </p:cNvPicPr>
          <p:nvPr/>
        </p:nvPicPr>
        <p:blipFill>
          <a:blip r:embed="rId2"/>
          <a:srcRect/>
          <a:stretch>
            <a:fillRect/>
          </a:stretch>
        </p:blipFill>
        <p:spPr bwMode="auto">
          <a:xfrm>
            <a:off x="5105400" y="868363"/>
            <a:ext cx="2971800" cy="2228850"/>
          </a:xfrm>
          <a:prstGeom prst="rect">
            <a:avLst/>
          </a:prstGeom>
          <a:solidFill>
            <a:schemeClr val="bg1"/>
          </a:solid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grpId="0" nodeType="after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barn(outHorizontal)">
                                      <p:cBhvr>
                                        <p:cTn id="7"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2"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9940" name="Text Box 4"/>
          <p:cNvSpPr txBox="1">
            <a:spLocks noChangeArrowheads="1"/>
          </p:cNvSpPr>
          <p:nvPr/>
        </p:nvSpPr>
        <p:spPr bwMode="auto">
          <a:xfrm>
            <a:off x="1371600" y="609600"/>
            <a:ext cx="6705600" cy="6124575"/>
          </a:xfrm>
          <a:prstGeom prst="rect">
            <a:avLst/>
          </a:prstGeom>
          <a:noFill/>
          <a:ln w="9525">
            <a:noFill/>
            <a:miter lim="800000"/>
            <a:headEnd/>
            <a:tailEnd/>
          </a:ln>
        </p:spPr>
        <p:txBody>
          <a:bodyPr>
            <a:prstTxWarp prst="textNoShape">
              <a:avLst/>
            </a:prstTxWarp>
            <a:spAutoFit/>
          </a:bodyPr>
          <a:lstStyle/>
          <a:p>
            <a:r>
              <a:rPr lang="en-GB" sz="2800" dirty="0">
                <a:solidFill>
                  <a:srgbClr val="FFFFFF"/>
                </a:solidFill>
                <a:latin typeface="Comic Sans MS" charset="0"/>
                <a:ea typeface="Comic Sans MS" charset="0"/>
                <a:cs typeface="Comic Sans MS" charset="0"/>
              </a:rPr>
              <a:t>The climate of the Earth is always changing. In the past it has altered as a result of natural causes. Nowadays, however, the term climate change is generally used when referring to changes in our climate which have been identified since the early part of the 1900's . The changes we've seen over recent years and those which are predicted over the next 80 years are thought to be mainly as a result of human behaviour rather than due to natural changes in the atmosphere. </a:t>
            </a:r>
          </a:p>
          <a:p>
            <a:r>
              <a:rPr lang="en-GB" sz="2800" dirty="0">
                <a:solidFill>
                  <a:srgbClr val="FFFFFF"/>
                </a:solidFill>
                <a:latin typeface="Comic Sans MS" charset="0"/>
                <a:ea typeface="Comic Sans MS" charset="0"/>
                <a:cs typeface="Comic Sans MS" charset="0"/>
              </a:rPr>
              <a:t> </a:t>
            </a:r>
            <a:endParaRPr lang="en-GB" sz="2800" dirty="0">
              <a:solidFill>
                <a:srgbClr val="FFFFFF"/>
              </a:solidFill>
              <a:latin typeface="Comic Sans MS" charset="0"/>
              <a:ea typeface="Times" charset="0"/>
              <a:cs typeface="Times"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itle 1"/>
          <p:cNvSpPr>
            <a:spLocks noGrp="1"/>
          </p:cNvSpPr>
          <p:nvPr>
            <p:ph type="ctrTitle"/>
          </p:nvPr>
        </p:nvSpPr>
        <p:spPr>
          <a:xfrm>
            <a:off x="304800" y="103188"/>
            <a:ext cx="6248400" cy="1470025"/>
          </a:xfrm>
        </p:spPr>
        <p:txBody>
          <a:bodyPr/>
          <a:lstStyle/>
          <a:p>
            <a:pPr algn="l" eaLnBrk="1" hangingPunct="1"/>
            <a:r>
              <a:rPr lang="en-US" dirty="0" smtClean="0">
                <a:solidFill>
                  <a:schemeClr val="bg1"/>
                </a:solidFill>
              </a:rPr>
              <a:t>Warwickshire bonus</a:t>
            </a:r>
            <a:r>
              <a:rPr lang="en-US" dirty="0" smtClean="0">
                <a:solidFill>
                  <a:schemeClr val="bg1"/>
                </a:solidFill>
              </a:rPr>
              <a:t>:</a:t>
            </a:r>
          </a:p>
        </p:txBody>
      </p:sp>
      <p:cxnSp>
        <p:nvCxnSpPr>
          <p:cNvPr id="5" name="Straight Connector 4"/>
          <p:cNvCxnSpPr/>
          <p:nvPr/>
        </p:nvCxnSpPr>
        <p:spPr>
          <a:xfrm>
            <a:off x="304800" y="1220788"/>
            <a:ext cx="8001000" cy="1587"/>
          </a:xfrm>
          <a:prstGeom prst="line">
            <a:avLst/>
          </a:prstGeom>
        </p:spPr>
        <p:style>
          <a:lnRef idx="2">
            <a:schemeClr val="accent1"/>
          </a:lnRef>
          <a:fillRef idx="0">
            <a:schemeClr val="accent1"/>
          </a:fillRef>
          <a:effectRef idx="1">
            <a:schemeClr val="accent1"/>
          </a:effectRef>
          <a:fontRef idx="minor">
            <a:schemeClr val="tx1"/>
          </a:fontRef>
        </p:style>
      </p:cxnSp>
      <p:pic>
        <p:nvPicPr>
          <p:cNvPr id="9" name="Picture 8" descr="Picture 5.png"/>
          <p:cNvPicPr>
            <a:picLocks noChangeAspect="1"/>
          </p:cNvPicPr>
          <p:nvPr/>
        </p:nvPicPr>
        <p:blipFill>
          <a:blip r:embed="rId2"/>
          <a:stretch>
            <a:fillRect/>
          </a:stretch>
        </p:blipFill>
        <p:spPr>
          <a:xfrm>
            <a:off x="8072888" y="23895"/>
            <a:ext cx="1028700" cy="2146300"/>
          </a:xfrm>
          <a:prstGeom prst="rect">
            <a:avLst/>
          </a:prstGeom>
        </p:spPr>
      </p:pic>
      <p:sp>
        <p:nvSpPr>
          <p:cNvPr id="10" name="TextBox 9"/>
          <p:cNvSpPr txBox="1"/>
          <p:nvPr/>
        </p:nvSpPr>
        <p:spPr>
          <a:xfrm>
            <a:off x="1187624" y="2492896"/>
            <a:ext cx="2886472" cy="2554545"/>
          </a:xfrm>
          <a:prstGeom prst="rect">
            <a:avLst/>
          </a:prstGeom>
          <a:noFill/>
        </p:spPr>
        <p:txBody>
          <a:bodyPr wrap="square" rtlCol="0">
            <a:spAutoFit/>
          </a:bodyPr>
          <a:lstStyle/>
          <a:p>
            <a:pPr algn="ctr"/>
            <a:r>
              <a:rPr lang="en-US" sz="4000" dirty="0" smtClean="0">
                <a:solidFill>
                  <a:srgbClr val="FFFFFF"/>
                </a:solidFill>
              </a:rPr>
              <a:t>Today I will reveal the secret of literacy</a:t>
            </a:r>
            <a:endParaRPr lang="en-US" sz="4000" dirty="0">
              <a:solidFill>
                <a:srgbClr val="FFFFFF"/>
              </a:solidFill>
            </a:endParaRPr>
          </a:p>
        </p:txBody>
      </p:sp>
      <p:pic>
        <p:nvPicPr>
          <p:cNvPr id="6" name="Picture 5"/>
          <p:cNvPicPr>
            <a:picLocks noChangeAspect="1"/>
          </p:cNvPicPr>
          <p:nvPr/>
        </p:nvPicPr>
        <p:blipFill>
          <a:blip r:embed="rId3"/>
          <a:stretch>
            <a:fillRect/>
          </a:stretch>
        </p:blipFill>
        <p:spPr>
          <a:xfrm>
            <a:off x="4427984" y="1916832"/>
            <a:ext cx="3181120" cy="4039441"/>
          </a:xfrm>
          <a:prstGeom prst="rect">
            <a:avLst/>
          </a:prstGeom>
        </p:spPr>
      </p:pic>
    </p:spTree>
    <p:extLst>
      <p:ext uri="{BB962C8B-B14F-4D97-AF65-F5344CB8AC3E}">
        <p14:creationId xmlns:p14="http://schemas.microsoft.com/office/powerpoint/2010/main" val="191478713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slide(fromLeft)">
                                      <p:cBhvr>
                                        <p:cTn id="12"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bldLvl="4"/>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0964" name="Text Box 4"/>
          <p:cNvSpPr txBox="1">
            <a:spLocks noChangeArrowheads="1"/>
          </p:cNvSpPr>
          <p:nvPr/>
        </p:nvSpPr>
        <p:spPr bwMode="auto">
          <a:xfrm>
            <a:off x="1371600" y="1219200"/>
            <a:ext cx="6705600" cy="5078413"/>
          </a:xfrm>
          <a:prstGeom prst="rect">
            <a:avLst/>
          </a:prstGeom>
          <a:noFill/>
          <a:ln w="9525">
            <a:noFill/>
            <a:miter lim="800000"/>
            <a:headEnd/>
            <a:tailEnd/>
          </a:ln>
        </p:spPr>
        <p:txBody>
          <a:bodyPr>
            <a:prstTxWarp prst="textNoShape">
              <a:avLst/>
            </a:prstTxWarp>
            <a:spAutoFit/>
          </a:bodyPr>
          <a:lstStyle/>
          <a:p>
            <a:r>
              <a:rPr lang="en-US" sz="3600" dirty="0">
                <a:solidFill>
                  <a:srgbClr val="FFFFFF"/>
                </a:solidFill>
                <a:latin typeface="Comic Sans MS" charset="0"/>
                <a:ea typeface="Comic Sans MS" charset="0"/>
                <a:cs typeface="Comic Sans MS" charset="0"/>
              </a:rPr>
              <a:t>The best treatment for mouth ulcers. Gargle with salt water. You should find that it works a treat. Salt is cheap and easy to get hold of and we all have it at home, so no need to splash out and spend lots of money on expensive mouth ulcer creams.</a:t>
            </a:r>
            <a:r>
              <a:rPr lang="en-GB" sz="3600" dirty="0">
                <a:solidFill>
                  <a:srgbClr val="FFFFFF"/>
                </a:solidFill>
                <a:latin typeface="Comic Sans MS" charset="0"/>
                <a:ea typeface="Comic Sans MS" charset="0"/>
                <a:cs typeface="Comic Sans MS" charset="0"/>
              </a:rPr>
              <a:t> </a:t>
            </a:r>
            <a:endParaRPr lang="en-GB" sz="3600" dirty="0">
              <a:solidFill>
                <a:srgbClr val="FFFFFF"/>
              </a:solidFill>
              <a:latin typeface="Comic Sans MS" charset="0"/>
              <a:ea typeface="Times" charset="0"/>
              <a:cs typeface="Times"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0964" name="Text Box 4"/>
          <p:cNvSpPr txBox="1">
            <a:spLocks noChangeArrowheads="1"/>
          </p:cNvSpPr>
          <p:nvPr/>
        </p:nvSpPr>
        <p:spPr bwMode="auto">
          <a:xfrm>
            <a:off x="1600200" y="2971800"/>
            <a:ext cx="6705600" cy="646331"/>
          </a:xfrm>
          <a:prstGeom prst="rect">
            <a:avLst/>
          </a:prstGeom>
          <a:noFill/>
          <a:ln w="9525">
            <a:noFill/>
            <a:miter lim="800000"/>
            <a:headEnd/>
            <a:tailEnd/>
          </a:ln>
        </p:spPr>
        <p:txBody>
          <a:bodyPr>
            <a:prstTxWarp prst="textNoShape">
              <a:avLst/>
            </a:prstTxWarp>
            <a:spAutoFit/>
          </a:bodyPr>
          <a:lstStyle/>
          <a:p>
            <a:r>
              <a:rPr lang="en-GB" sz="3600" dirty="0" smtClean="0">
                <a:solidFill>
                  <a:srgbClr val="FFFFFF"/>
                </a:solidFill>
                <a:latin typeface="Comic Sans MS" charset="0"/>
                <a:ea typeface="Comic Sans MS" charset="0"/>
                <a:cs typeface="Comic Sans MS" charset="0"/>
              </a:rPr>
              <a:t>Lexical </a:t>
            </a:r>
            <a:r>
              <a:rPr lang="en-GB" sz="3600" dirty="0" err="1" smtClean="0">
                <a:solidFill>
                  <a:srgbClr val="FFFFFF"/>
                </a:solidFill>
                <a:latin typeface="Comic Sans MS" charset="0"/>
                <a:ea typeface="Comic Sans MS" charset="0"/>
                <a:cs typeface="Comic Sans MS" charset="0"/>
              </a:rPr>
              <a:t>v</a:t>
            </a:r>
            <a:r>
              <a:rPr lang="en-GB" sz="3600" dirty="0" smtClean="0">
                <a:solidFill>
                  <a:srgbClr val="FFFFFF"/>
                </a:solidFill>
                <a:latin typeface="Comic Sans MS" charset="0"/>
                <a:ea typeface="Comic Sans MS" charset="0"/>
                <a:cs typeface="Comic Sans MS" charset="0"/>
              </a:rPr>
              <a:t> Grammatical Words</a:t>
            </a:r>
            <a:endParaRPr lang="en-GB" sz="3600" dirty="0">
              <a:solidFill>
                <a:srgbClr val="FFFFFF"/>
              </a:solidFill>
              <a:latin typeface="Comic Sans MS" charset="0"/>
              <a:ea typeface="Times" charset="0"/>
              <a:cs typeface="Times"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1988" name="Text Box 4"/>
          <p:cNvSpPr txBox="1">
            <a:spLocks noChangeArrowheads="1"/>
          </p:cNvSpPr>
          <p:nvPr/>
        </p:nvSpPr>
        <p:spPr bwMode="auto">
          <a:xfrm>
            <a:off x="1295400" y="706438"/>
            <a:ext cx="6705600" cy="5694362"/>
          </a:xfrm>
          <a:prstGeom prst="rect">
            <a:avLst/>
          </a:prstGeom>
          <a:noFill/>
          <a:ln w="9525">
            <a:noFill/>
            <a:miter lim="800000"/>
            <a:headEnd/>
            <a:tailEnd/>
          </a:ln>
        </p:spPr>
        <p:txBody>
          <a:bodyPr>
            <a:prstTxWarp prst="textNoShape">
              <a:avLst/>
            </a:prstTxWarp>
            <a:spAutoFit/>
          </a:bodyPr>
          <a:lstStyle/>
          <a:p>
            <a:endParaRPr lang="en-GB" sz="2800" dirty="0">
              <a:solidFill>
                <a:srgbClr val="FFFFFF"/>
              </a:solidFill>
              <a:latin typeface="Comic Sans MS" charset="0"/>
              <a:ea typeface="Times" charset="0"/>
              <a:cs typeface="Times" charset="0"/>
            </a:endParaRPr>
          </a:p>
          <a:p>
            <a:r>
              <a:rPr lang="en-GB" sz="2800" b="1" dirty="0">
                <a:solidFill>
                  <a:srgbClr val="FFFFFF"/>
                </a:solidFill>
                <a:latin typeface="Comic Sans MS" charset="0"/>
                <a:ea typeface="Times" charset="0"/>
                <a:cs typeface="Times" charset="0"/>
              </a:rPr>
              <a:t>Urquhart castle is probably one of the most picturesquely situated castles in the Scottish Highlands. Located 16 miles south-west of Inverness, the castle, one of the largest in Scotland, overlooks much of Loch Ness. Visitors come to stroll through the ruins of the 13th-century castle because Urquhart has earned the reputation of being one of the best spots for sighting Loch Ness’s most famous inhabitant.</a:t>
            </a:r>
          </a:p>
        </p:txBody>
      </p:sp>
      <p:sp>
        <p:nvSpPr>
          <p:cNvPr id="4" name="Rectangle 3"/>
          <p:cNvSpPr/>
          <p:nvPr/>
        </p:nvSpPr>
        <p:spPr>
          <a:xfrm>
            <a:off x="1295400" y="779322"/>
            <a:ext cx="2895600" cy="879756"/>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4572000" y="779322"/>
            <a:ext cx="2362200" cy="879756"/>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1981200" y="1659078"/>
            <a:ext cx="49530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1295400" y="2514600"/>
            <a:ext cx="51816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3886200" y="2133600"/>
            <a:ext cx="5181600" cy="381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762000" y="2133600"/>
            <a:ext cx="1905000" cy="557634"/>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1295400" y="3276600"/>
            <a:ext cx="13716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762000" y="2802078"/>
            <a:ext cx="25908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3924300" y="2802078"/>
            <a:ext cx="12954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1752600" y="3751122"/>
            <a:ext cx="45720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1295400" y="4225644"/>
            <a:ext cx="6477000" cy="1260756"/>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6934200" y="3751122"/>
            <a:ext cx="13716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5219700" y="2989122"/>
            <a:ext cx="8763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3048000" y="3276600"/>
            <a:ext cx="47244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p:nvSpPr>
        <p:spPr>
          <a:xfrm>
            <a:off x="2514600" y="5486400"/>
            <a:ext cx="52578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p:nvPr/>
        </p:nvSpPr>
        <p:spPr>
          <a:xfrm>
            <a:off x="1295400" y="5926278"/>
            <a:ext cx="56388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1988" name="Text Box 4"/>
          <p:cNvSpPr txBox="1">
            <a:spLocks noChangeArrowheads="1"/>
          </p:cNvSpPr>
          <p:nvPr/>
        </p:nvSpPr>
        <p:spPr bwMode="auto">
          <a:xfrm>
            <a:off x="1295400" y="706438"/>
            <a:ext cx="6705600" cy="5694362"/>
          </a:xfrm>
          <a:prstGeom prst="rect">
            <a:avLst/>
          </a:prstGeom>
          <a:noFill/>
          <a:ln w="9525">
            <a:noFill/>
            <a:miter lim="800000"/>
            <a:headEnd/>
            <a:tailEnd/>
          </a:ln>
        </p:spPr>
        <p:txBody>
          <a:bodyPr>
            <a:prstTxWarp prst="textNoShape">
              <a:avLst/>
            </a:prstTxWarp>
            <a:spAutoFit/>
          </a:bodyPr>
          <a:lstStyle/>
          <a:p>
            <a:endParaRPr lang="en-GB" sz="2800" dirty="0">
              <a:solidFill>
                <a:srgbClr val="FFFFFF"/>
              </a:solidFill>
              <a:latin typeface="Comic Sans MS" charset="0"/>
              <a:ea typeface="Times" charset="0"/>
              <a:cs typeface="Times" charset="0"/>
            </a:endParaRPr>
          </a:p>
          <a:p>
            <a:r>
              <a:rPr lang="en-GB" sz="2800" b="1" dirty="0">
                <a:solidFill>
                  <a:srgbClr val="FFFFFF"/>
                </a:solidFill>
                <a:latin typeface="Comic Sans MS" charset="0"/>
                <a:ea typeface="Times" charset="0"/>
                <a:cs typeface="Times" charset="0"/>
              </a:rPr>
              <a:t>Urquhart castle is probably one of the most picturesquely situated castles in the Scottish Highlands. Located 16 miles south-west of Inverness, the castle, one of the largest in Scotland, overlooks much of Loch Ness. Visitors come to stroll through the ruins of the 13th-century castle because Urquhart has earned the reputation of being one of the best spots for sighting Loch Ness’s most famous inhabitant.</a:t>
            </a:r>
          </a:p>
        </p:txBody>
      </p:sp>
      <p:sp>
        <p:nvSpPr>
          <p:cNvPr id="4" name="Rectangle 3"/>
          <p:cNvSpPr/>
          <p:nvPr/>
        </p:nvSpPr>
        <p:spPr>
          <a:xfrm>
            <a:off x="1295400" y="779322"/>
            <a:ext cx="2895600" cy="879756"/>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4572000" y="779322"/>
            <a:ext cx="2362200" cy="879756"/>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1981200" y="1659078"/>
            <a:ext cx="49530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1295400" y="2514600"/>
            <a:ext cx="51816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3886200" y="2133600"/>
            <a:ext cx="5181600" cy="381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762000" y="2133600"/>
            <a:ext cx="1905000" cy="557634"/>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1295400" y="3276600"/>
            <a:ext cx="13716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762000" y="2802078"/>
            <a:ext cx="25908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1752600" y="3751122"/>
            <a:ext cx="45720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1295400" y="4225644"/>
            <a:ext cx="6477000" cy="1260756"/>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6934200" y="3751122"/>
            <a:ext cx="13716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5219700" y="2989122"/>
            <a:ext cx="8763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3048000" y="3276600"/>
            <a:ext cx="47244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p:nvSpPr>
        <p:spPr>
          <a:xfrm>
            <a:off x="2514600" y="5486400"/>
            <a:ext cx="52578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p:nvPr/>
        </p:nvSpPr>
        <p:spPr>
          <a:xfrm>
            <a:off x="1295400" y="5926278"/>
            <a:ext cx="56388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1988" name="Text Box 4"/>
          <p:cNvSpPr txBox="1">
            <a:spLocks noChangeArrowheads="1"/>
          </p:cNvSpPr>
          <p:nvPr/>
        </p:nvSpPr>
        <p:spPr bwMode="auto">
          <a:xfrm>
            <a:off x="1295400" y="706438"/>
            <a:ext cx="6705600" cy="5694362"/>
          </a:xfrm>
          <a:prstGeom prst="rect">
            <a:avLst/>
          </a:prstGeom>
          <a:noFill/>
          <a:ln w="9525">
            <a:noFill/>
            <a:miter lim="800000"/>
            <a:headEnd/>
            <a:tailEnd/>
          </a:ln>
        </p:spPr>
        <p:txBody>
          <a:bodyPr>
            <a:prstTxWarp prst="textNoShape">
              <a:avLst/>
            </a:prstTxWarp>
            <a:spAutoFit/>
          </a:bodyPr>
          <a:lstStyle/>
          <a:p>
            <a:endParaRPr lang="en-GB" sz="2800" dirty="0">
              <a:solidFill>
                <a:srgbClr val="FFFFFF"/>
              </a:solidFill>
              <a:latin typeface="Comic Sans MS" charset="0"/>
              <a:ea typeface="Times" charset="0"/>
              <a:cs typeface="Times" charset="0"/>
            </a:endParaRPr>
          </a:p>
          <a:p>
            <a:r>
              <a:rPr lang="en-GB" sz="2800" b="1" dirty="0">
                <a:solidFill>
                  <a:srgbClr val="FFFFFF"/>
                </a:solidFill>
                <a:latin typeface="Comic Sans MS" charset="0"/>
                <a:ea typeface="Times" charset="0"/>
                <a:cs typeface="Times" charset="0"/>
              </a:rPr>
              <a:t>Urquhart castle is probably one of the most picturesquely situated castles in the Scottish Highlands. Located 16 miles south-west of Inverness, the castle, one of the largest in Scotland, overlooks much of Loch Ness. Visitors come to stroll through the ruins of the 13th-century castle because Urquhart has earned the reputation of being one of the best spots for sighting Loch Ness’s most famous inhabitant.</a:t>
            </a:r>
          </a:p>
        </p:txBody>
      </p:sp>
      <p:sp>
        <p:nvSpPr>
          <p:cNvPr id="4" name="Rectangle 3"/>
          <p:cNvSpPr/>
          <p:nvPr/>
        </p:nvSpPr>
        <p:spPr>
          <a:xfrm>
            <a:off x="1295400" y="779322"/>
            <a:ext cx="2895600" cy="879756"/>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4572000" y="779322"/>
            <a:ext cx="2362200" cy="879756"/>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1981200" y="1659078"/>
            <a:ext cx="49530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1295400" y="2514600"/>
            <a:ext cx="51816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3886200" y="2133600"/>
            <a:ext cx="5181600" cy="381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762000" y="2133600"/>
            <a:ext cx="1905000" cy="557634"/>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1295400" y="3276600"/>
            <a:ext cx="13716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762000" y="2802078"/>
            <a:ext cx="25908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1752600" y="3751122"/>
            <a:ext cx="45720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1295400" y="4225644"/>
            <a:ext cx="6477000" cy="1260756"/>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5219700" y="2989122"/>
            <a:ext cx="8763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3048000" y="3276600"/>
            <a:ext cx="47244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p:nvSpPr>
        <p:spPr>
          <a:xfrm>
            <a:off x="2514600" y="5486400"/>
            <a:ext cx="52578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p:nvPr/>
        </p:nvSpPr>
        <p:spPr>
          <a:xfrm>
            <a:off x="1295400" y="5926278"/>
            <a:ext cx="58674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1988" name="Text Box 4"/>
          <p:cNvSpPr txBox="1">
            <a:spLocks noChangeArrowheads="1"/>
          </p:cNvSpPr>
          <p:nvPr/>
        </p:nvSpPr>
        <p:spPr bwMode="auto">
          <a:xfrm>
            <a:off x="1295400" y="706438"/>
            <a:ext cx="6705600" cy="5694362"/>
          </a:xfrm>
          <a:prstGeom prst="rect">
            <a:avLst/>
          </a:prstGeom>
          <a:noFill/>
          <a:ln w="9525">
            <a:noFill/>
            <a:miter lim="800000"/>
            <a:headEnd/>
            <a:tailEnd/>
          </a:ln>
        </p:spPr>
        <p:txBody>
          <a:bodyPr>
            <a:prstTxWarp prst="textNoShape">
              <a:avLst/>
            </a:prstTxWarp>
            <a:spAutoFit/>
          </a:bodyPr>
          <a:lstStyle/>
          <a:p>
            <a:endParaRPr lang="en-GB" sz="2800" dirty="0">
              <a:solidFill>
                <a:srgbClr val="FFFFFF"/>
              </a:solidFill>
              <a:latin typeface="Comic Sans MS" charset="0"/>
              <a:ea typeface="Times" charset="0"/>
              <a:cs typeface="Times" charset="0"/>
            </a:endParaRPr>
          </a:p>
          <a:p>
            <a:r>
              <a:rPr lang="en-GB" sz="2800" b="1" dirty="0">
                <a:solidFill>
                  <a:srgbClr val="FFFFFF"/>
                </a:solidFill>
                <a:latin typeface="Comic Sans MS" charset="0"/>
                <a:ea typeface="Times" charset="0"/>
                <a:cs typeface="Times" charset="0"/>
              </a:rPr>
              <a:t>Urquhart castle is probably one of the most picturesquely situated castles in the Scottish Highlands. Located 16 miles south-west of Inverness, the castle, one of the largest in Scotland, overlooks much of Loch Ness. Visitors come to stroll through the ruins of the 13th-century castle because Urquhart has earned the reputation of being one of the best spots for sighting Loch Ness’s most famous inhabitant.</a:t>
            </a:r>
          </a:p>
        </p:txBody>
      </p:sp>
      <p:sp>
        <p:nvSpPr>
          <p:cNvPr id="4" name="Rectangle 3"/>
          <p:cNvSpPr/>
          <p:nvPr/>
        </p:nvSpPr>
        <p:spPr>
          <a:xfrm>
            <a:off x="1295400" y="779322"/>
            <a:ext cx="2895600" cy="879756"/>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1981200" y="1659078"/>
            <a:ext cx="49530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1295400" y="2514600"/>
            <a:ext cx="51816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3886200" y="2133600"/>
            <a:ext cx="5181600" cy="381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1295400" y="3276600"/>
            <a:ext cx="13716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762000" y="2802078"/>
            <a:ext cx="25908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1752600" y="3751122"/>
            <a:ext cx="45720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1295400" y="4225644"/>
            <a:ext cx="6477000" cy="1260756"/>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5219700" y="2989122"/>
            <a:ext cx="8763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3048000" y="3276600"/>
            <a:ext cx="47244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p:nvSpPr>
        <p:spPr>
          <a:xfrm>
            <a:off x="2514600" y="5486400"/>
            <a:ext cx="52578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p:nvPr/>
        </p:nvSpPr>
        <p:spPr>
          <a:xfrm>
            <a:off x="1295400" y="5926278"/>
            <a:ext cx="57912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1988" name="Text Box 4"/>
          <p:cNvSpPr txBox="1">
            <a:spLocks noChangeArrowheads="1"/>
          </p:cNvSpPr>
          <p:nvPr/>
        </p:nvSpPr>
        <p:spPr bwMode="auto">
          <a:xfrm>
            <a:off x="1295400" y="706438"/>
            <a:ext cx="6705600" cy="5694362"/>
          </a:xfrm>
          <a:prstGeom prst="rect">
            <a:avLst/>
          </a:prstGeom>
          <a:noFill/>
          <a:ln w="9525">
            <a:noFill/>
            <a:miter lim="800000"/>
            <a:headEnd/>
            <a:tailEnd/>
          </a:ln>
        </p:spPr>
        <p:txBody>
          <a:bodyPr>
            <a:prstTxWarp prst="textNoShape">
              <a:avLst/>
            </a:prstTxWarp>
            <a:spAutoFit/>
          </a:bodyPr>
          <a:lstStyle/>
          <a:p>
            <a:endParaRPr lang="en-GB" sz="2800" dirty="0">
              <a:solidFill>
                <a:srgbClr val="FFFFFF"/>
              </a:solidFill>
              <a:latin typeface="Comic Sans MS" charset="0"/>
              <a:ea typeface="Times" charset="0"/>
              <a:cs typeface="Times" charset="0"/>
            </a:endParaRPr>
          </a:p>
          <a:p>
            <a:r>
              <a:rPr lang="en-GB" sz="2800" b="1" dirty="0">
                <a:solidFill>
                  <a:srgbClr val="FFFFFF"/>
                </a:solidFill>
                <a:latin typeface="Comic Sans MS" charset="0"/>
                <a:ea typeface="Times" charset="0"/>
                <a:cs typeface="Times" charset="0"/>
              </a:rPr>
              <a:t>Urquhart castle is probably one of the most picturesquely situated castles in the Scottish Highlands. Located 16 miles south-west of Inverness, the castle, one of the largest in Scotland, overlooks much of Loch Ness. Visitors come to stroll through the ruins of the 13th-century castle because Urquhart has earned the reputation of being one of the best spots for sighting Loch Ness’s most famous inhabitant.</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2" name="Rectangle 4"/>
          <p:cNvSpPr>
            <a:spLocks noChangeArrowheads="1"/>
          </p:cNvSpPr>
          <p:nvPr/>
        </p:nvSpPr>
        <p:spPr bwMode="auto">
          <a:xfrm>
            <a:off x="609600" y="609600"/>
            <a:ext cx="7772400" cy="5339680"/>
          </a:xfrm>
          <a:prstGeom prst="rect">
            <a:avLst/>
          </a:prstGeom>
          <a:solidFill>
            <a:schemeClr val="bg1"/>
          </a:solid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3012" name="Title 4"/>
          <p:cNvSpPr>
            <a:spLocks noGrp="1"/>
          </p:cNvSpPr>
          <p:nvPr>
            <p:ph type="ctrTitle"/>
          </p:nvPr>
        </p:nvSpPr>
        <p:spPr>
          <a:xfrm>
            <a:off x="762000" y="3097213"/>
            <a:ext cx="7620000" cy="1470025"/>
          </a:xfrm>
          <a:solidFill>
            <a:schemeClr val="bg1"/>
          </a:solidFill>
        </p:spPr>
        <p:txBody>
          <a:bodyPr/>
          <a:lstStyle/>
          <a:p>
            <a:pPr eaLnBrk="1" hangingPunct="1"/>
            <a:r>
              <a:rPr lang="en-US" smtClean="0">
                <a:ea typeface="ＭＳ Ｐゴシック" charset="-128"/>
                <a:cs typeface="ＭＳ Ｐゴシック" charset="-128"/>
              </a:rPr>
              <a:t>SCANNING</a:t>
            </a:r>
          </a:p>
        </p:txBody>
      </p:sp>
      <p:pic>
        <p:nvPicPr>
          <p:cNvPr id="2" name="Picture 1" descr="Screen Shot 2015-08-21 at 06.18.29.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52120" y="954726"/>
            <a:ext cx="2500867" cy="2142487"/>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grpId="0" nodeType="after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barn(outHorizontal)">
                                      <p:cBhvr>
                                        <p:cTn id="7"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2"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28675" name="Text Box 3"/>
          <p:cNvSpPr txBox="1">
            <a:spLocks noChangeArrowheads="1"/>
          </p:cNvSpPr>
          <p:nvPr/>
        </p:nvSpPr>
        <p:spPr bwMode="auto">
          <a:xfrm>
            <a:off x="1371600" y="1676400"/>
            <a:ext cx="6705600" cy="4032250"/>
          </a:xfrm>
          <a:prstGeom prst="rect">
            <a:avLst/>
          </a:prstGeom>
          <a:noFill/>
          <a:ln w="9525">
            <a:noFill/>
            <a:miter lim="800000"/>
            <a:headEnd/>
            <a:tailEnd/>
          </a:ln>
        </p:spPr>
        <p:txBody>
          <a:bodyPr>
            <a:prstTxWarp prst="textNoShape">
              <a:avLst/>
            </a:prstTxWarp>
            <a:spAutoFit/>
          </a:bodyPr>
          <a:lstStyle/>
          <a:p>
            <a:pPr marL="514350" indent="-514350">
              <a:buFont typeface="Calibri" charset="0"/>
              <a:buAutoNum type="arabicPeriod"/>
            </a:pPr>
            <a:r>
              <a:rPr lang="en-GB" sz="3200" b="1" dirty="0">
                <a:solidFill>
                  <a:srgbClr val="FFFFFF"/>
                </a:solidFill>
                <a:latin typeface="Comic Sans MS" charset="0"/>
                <a:ea typeface="Times" charset="0"/>
                <a:cs typeface="Times" charset="0"/>
              </a:rPr>
              <a:t>Where </a:t>
            </a:r>
            <a:r>
              <a:rPr lang="en-GB" sz="3200" dirty="0">
                <a:solidFill>
                  <a:srgbClr val="FFFFFF"/>
                </a:solidFill>
                <a:latin typeface="Comic Sans MS" charset="0"/>
                <a:ea typeface="Times" charset="0"/>
                <a:cs typeface="Times" charset="0"/>
              </a:rPr>
              <a:t>did the first cell phones begin?</a:t>
            </a:r>
          </a:p>
          <a:p>
            <a:pPr marL="514350" indent="-514350">
              <a:buFont typeface="Calibri" charset="0"/>
              <a:buAutoNum type="arabicPeriod"/>
            </a:pPr>
            <a:r>
              <a:rPr lang="en-GB" sz="3200" dirty="0">
                <a:solidFill>
                  <a:srgbClr val="FFFFFF"/>
                </a:solidFill>
                <a:latin typeface="Comic Sans MS" charset="0"/>
                <a:ea typeface="Times" charset="0"/>
                <a:cs typeface="Times" charset="0"/>
              </a:rPr>
              <a:t>Name </a:t>
            </a:r>
            <a:r>
              <a:rPr lang="en-GB" sz="3200" b="1" dirty="0">
                <a:solidFill>
                  <a:srgbClr val="FFFFFF"/>
                </a:solidFill>
                <a:latin typeface="Comic Sans MS" charset="0"/>
                <a:ea typeface="Times" charset="0"/>
                <a:cs typeface="Times" charset="0"/>
              </a:rPr>
              <a:t>2 other features </a:t>
            </a:r>
            <a:r>
              <a:rPr lang="en-GB" sz="3200" dirty="0">
                <a:solidFill>
                  <a:srgbClr val="FFFFFF"/>
                </a:solidFill>
                <a:latin typeface="Comic Sans MS" charset="0"/>
                <a:ea typeface="Times" charset="0"/>
                <a:cs typeface="Times" charset="0"/>
              </a:rPr>
              <a:t>that started to be included in phones</a:t>
            </a:r>
          </a:p>
          <a:p>
            <a:pPr marL="514350" indent="-514350">
              <a:buFont typeface="Calibri" charset="0"/>
              <a:buAutoNum type="arabicPeriod"/>
            </a:pPr>
            <a:r>
              <a:rPr lang="en-GB" sz="3200" dirty="0">
                <a:solidFill>
                  <a:srgbClr val="FFFFFF"/>
                </a:solidFill>
                <a:latin typeface="Comic Sans MS" charset="0"/>
                <a:ea typeface="Times" charset="0"/>
                <a:cs typeface="Times" charset="0"/>
              </a:rPr>
              <a:t>Why are cell phones especially useful in </a:t>
            </a:r>
            <a:r>
              <a:rPr lang="en-GB" sz="3200" b="1" dirty="0">
                <a:solidFill>
                  <a:srgbClr val="FFFFFF"/>
                </a:solidFill>
                <a:latin typeface="Comic Sans MS" charset="0"/>
                <a:ea typeface="Times" charset="0"/>
                <a:cs typeface="Times" charset="0"/>
              </a:rPr>
              <a:t>some countries</a:t>
            </a:r>
            <a:r>
              <a:rPr lang="en-GB" sz="3200" dirty="0">
                <a:solidFill>
                  <a:srgbClr val="FFFFFF"/>
                </a:solidFill>
                <a:latin typeface="Comic Sans MS" charset="0"/>
                <a:ea typeface="Times" charset="0"/>
                <a:cs typeface="Times" charset="0"/>
              </a:rPr>
              <a:t>?</a:t>
            </a:r>
          </a:p>
          <a:p>
            <a:pPr marL="514350" indent="-514350"/>
            <a:endParaRPr lang="en-GB" sz="3200" dirty="0">
              <a:solidFill>
                <a:srgbClr val="FFFFFF"/>
              </a:solidFill>
              <a:latin typeface="Comic Sans MS" charset="0"/>
              <a:ea typeface="Times" charset="0"/>
              <a:cs typeface="Times"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animEffect transition="in" filter="slide(fromLeft)">
                                      <p:cBhvr>
                                        <p:cTn id="7" dur="500"/>
                                        <p:tgtEl>
                                          <p:spTgt spid="2867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28675">
                                            <p:txEl>
                                              <p:pRg st="1" end="1"/>
                                            </p:txEl>
                                          </p:spTgt>
                                        </p:tgtEl>
                                        <p:attrNameLst>
                                          <p:attrName>style.visibility</p:attrName>
                                        </p:attrNameLst>
                                      </p:cBhvr>
                                      <p:to>
                                        <p:strVal val="visible"/>
                                      </p:to>
                                    </p:set>
                                    <p:animEffect transition="in" filter="slide(fromLeft)">
                                      <p:cBhvr>
                                        <p:cTn id="12" dur="500"/>
                                        <p:tgtEl>
                                          <p:spTgt spid="2867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28675">
                                            <p:txEl>
                                              <p:pRg st="2" end="2"/>
                                            </p:txEl>
                                          </p:spTgt>
                                        </p:tgtEl>
                                        <p:attrNameLst>
                                          <p:attrName>style.visibility</p:attrName>
                                        </p:attrNameLst>
                                      </p:cBhvr>
                                      <p:to>
                                        <p:strVal val="visible"/>
                                      </p:to>
                                    </p:set>
                                    <p:animEffect transition="in" filter="slide(fromLeft)">
                                      <p:cBhvr>
                                        <p:cTn id="17" dur="500"/>
                                        <p:tgtEl>
                                          <p:spTgt spid="2867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5" name="Text Box 4"/>
          <p:cNvSpPr txBox="1">
            <a:spLocks noChangeArrowheads="1"/>
          </p:cNvSpPr>
          <p:nvPr/>
        </p:nvSpPr>
        <p:spPr bwMode="auto">
          <a:xfrm>
            <a:off x="1295400" y="838200"/>
            <a:ext cx="6705600" cy="5016500"/>
          </a:xfrm>
          <a:prstGeom prst="rect">
            <a:avLst/>
          </a:prstGeom>
          <a:noFill/>
          <a:ln w="9525">
            <a:noFill/>
            <a:miter lim="800000"/>
            <a:headEnd/>
            <a:tailEnd/>
          </a:ln>
        </p:spPr>
        <p:txBody>
          <a:bodyPr>
            <a:prstTxWarp prst="textNoShape">
              <a:avLst/>
            </a:prstTxWarp>
            <a:spAutoFit/>
          </a:bodyPr>
          <a:lstStyle/>
          <a:p>
            <a:r>
              <a:rPr lang="en-US" sz="2000" b="1" dirty="0">
                <a:solidFill>
                  <a:srgbClr val="FFFFFF"/>
                </a:solidFill>
                <a:latin typeface="Calibri" charset="0"/>
              </a:rPr>
              <a:t>Cellular telephones</a:t>
            </a:r>
          </a:p>
          <a:p>
            <a:endParaRPr lang="en-US" sz="2000" b="1" dirty="0">
              <a:solidFill>
                <a:srgbClr val="FFFFFF"/>
              </a:solidFill>
              <a:latin typeface="Calibri" charset="0"/>
            </a:endParaRPr>
          </a:p>
          <a:p>
            <a:r>
              <a:rPr lang="en-US" sz="2000" dirty="0">
                <a:solidFill>
                  <a:srgbClr val="FFFFFF"/>
                </a:solidFill>
                <a:latin typeface="Calibri" charset="0"/>
              </a:rPr>
              <a:t> The first cellular telephone system began operation in Tokyo in 1979, and the first U.S. system began operation in 1983 in Chicago. A camera phone is a cellular phone that also has picture taking capabilities. Some camera phones have the capability to send these photos to another cellular phone or computer. Advances in digital technology and microelectronics has led to the inclusion of unrelated applications in cellular telephones, such as alarm clocks, calculators, Internet browsers, and voice memos for recording short verbal reminders, while at the same time making such telephones vulnerable to certain software viruses. In many countries with inadequate wire-based telephone networks, cellular telephone systems have provided a means of more quickly establishing a national telecommunications network.</a:t>
            </a:r>
            <a:endParaRPr lang="en-GB" sz="2000" b="1" dirty="0">
              <a:solidFill>
                <a:srgbClr val="FFFFFF"/>
              </a:solidFill>
              <a:latin typeface="Comic Sans MS" charset="0"/>
              <a:ea typeface="Times" charset="0"/>
              <a:cs typeface="Times" charset="0"/>
            </a:endParaRPr>
          </a:p>
        </p:txBody>
      </p:sp>
      <p:sp>
        <p:nvSpPr>
          <p:cNvPr id="45059" name="TextBox 4"/>
          <p:cNvSpPr txBox="1">
            <a:spLocks noChangeArrowheads="1"/>
          </p:cNvSpPr>
          <p:nvPr/>
        </p:nvSpPr>
        <p:spPr bwMode="auto">
          <a:xfrm>
            <a:off x="6553200" y="147638"/>
            <a:ext cx="2209800" cy="1016000"/>
          </a:xfrm>
          <a:prstGeom prst="rect">
            <a:avLst/>
          </a:prstGeom>
          <a:noFill/>
          <a:ln w="38100" cmpd="dbl">
            <a:solidFill>
              <a:schemeClr val="bg2"/>
            </a:solidFill>
            <a:miter lim="800000"/>
            <a:headEnd/>
            <a:tailEnd/>
          </a:ln>
        </p:spPr>
        <p:txBody>
          <a:bodyPr>
            <a:prstTxWarp prst="textNoShape">
              <a:avLst/>
            </a:prstTxWarp>
            <a:spAutoFit/>
          </a:bodyPr>
          <a:lstStyle/>
          <a:p>
            <a:pPr algn="r"/>
            <a:r>
              <a:rPr lang="en-US" sz="2000" dirty="0">
                <a:solidFill>
                  <a:srgbClr val="FFFFFF"/>
                </a:solidFill>
                <a:latin typeface="Calibri" charset="0"/>
              </a:rPr>
              <a:t>Where begin? </a:t>
            </a:r>
          </a:p>
          <a:p>
            <a:pPr algn="r"/>
            <a:r>
              <a:rPr lang="en-US" sz="2000" dirty="0">
                <a:solidFill>
                  <a:srgbClr val="FFFFFF"/>
                </a:solidFill>
                <a:latin typeface="Calibri" charset="0"/>
              </a:rPr>
              <a:t>Two features? </a:t>
            </a:r>
          </a:p>
          <a:p>
            <a:pPr algn="r"/>
            <a:r>
              <a:rPr lang="en-US" sz="2000" dirty="0">
                <a:solidFill>
                  <a:srgbClr val="FFFFFF"/>
                </a:solidFill>
                <a:latin typeface="Calibri" charset="0"/>
              </a:rPr>
              <a:t>Some countries?</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95235"/>
                                        </p:tgtEl>
                                        <p:attrNameLst>
                                          <p:attrName>style.visibility</p:attrName>
                                        </p:attrNameLst>
                                      </p:cBhvr>
                                      <p:to>
                                        <p:strVal val="visible"/>
                                      </p:to>
                                    </p:set>
                                    <p:animEffect transition="in" filter="slide(fromLeft)">
                                      <p:cBhvr>
                                        <p:cTn id="7" dur="500"/>
                                        <p:tgtEl>
                                          <p:spTgt spid="95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3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395536" y="1600924"/>
            <a:ext cx="8458200" cy="2215991"/>
          </a:xfrm>
          <a:prstGeom prst="rect">
            <a:avLst/>
          </a:prstGeom>
          <a:noFill/>
          <a:ln w="9525">
            <a:noFill/>
            <a:miter lim="800000"/>
            <a:headEnd/>
            <a:tailEnd/>
          </a:ln>
        </p:spPr>
        <p:txBody>
          <a:bodyPr wrap="square">
            <a:prstTxWarp prst="textNoShape">
              <a:avLst/>
            </a:prstTxWarp>
            <a:spAutoFit/>
          </a:bodyPr>
          <a:lstStyle/>
          <a:p>
            <a:pPr algn="ctr"/>
            <a:r>
              <a:rPr lang="en-US" sz="13800" dirty="0" smtClean="0">
                <a:solidFill>
                  <a:srgbClr val="FFFFFF"/>
                </a:solidFill>
                <a:latin typeface="Calibri" charset="0"/>
              </a:rPr>
              <a:t>WHAT</a:t>
            </a:r>
            <a:endParaRPr lang="en-US" sz="13800" dirty="0">
              <a:solidFill>
                <a:srgbClr val="FFFFFF"/>
              </a:solidFill>
              <a:latin typeface="Calibri" charset="0"/>
            </a:endParaRPr>
          </a:p>
        </p:txBody>
      </p:sp>
      <p:pic>
        <p:nvPicPr>
          <p:cNvPr id="6" name="Picture 5" descr="Picture 5.png"/>
          <p:cNvPicPr>
            <a:picLocks noChangeAspect="1"/>
          </p:cNvPicPr>
          <p:nvPr/>
        </p:nvPicPr>
        <p:blipFill>
          <a:blip r:embed="rId2"/>
          <a:stretch>
            <a:fillRect/>
          </a:stretch>
        </p:blipFill>
        <p:spPr>
          <a:xfrm>
            <a:off x="8072888" y="23895"/>
            <a:ext cx="1028700" cy="2146300"/>
          </a:xfrm>
          <a:prstGeom prst="rect">
            <a:avLst/>
          </a:prstGeom>
        </p:spPr>
      </p:pic>
    </p:spTree>
    <p:extLst>
      <p:ext uri="{BB962C8B-B14F-4D97-AF65-F5344CB8AC3E}">
        <p14:creationId xmlns:p14="http://schemas.microsoft.com/office/powerpoint/2010/main" val="220266546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2" name="Rectangle 4"/>
          <p:cNvSpPr>
            <a:spLocks noChangeArrowheads="1"/>
          </p:cNvSpPr>
          <p:nvPr/>
        </p:nvSpPr>
        <p:spPr bwMode="auto">
          <a:xfrm>
            <a:off x="609600" y="609600"/>
            <a:ext cx="7772400" cy="5411688"/>
          </a:xfrm>
          <a:prstGeom prst="rect">
            <a:avLst/>
          </a:prstGeom>
          <a:solidFill>
            <a:schemeClr val="bg1"/>
          </a:solid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6083" name="Title 4"/>
          <p:cNvSpPr>
            <a:spLocks noGrp="1"/>
          </p:cNvSpPr>
          <p:nvPr>
            <p:ph type="ctrTitle"/>
          </p:nvPr>
        </p:nvSpPr>
        <p:spPr>
          <a:xfrm>
            <a:off x="762000" y="3097213"/>
            <a:ext cx="7620000" cy="1470025"/>
          </a:xfrm>
          <a:solidFill>
            <a:schemeClr val="bg1"/>
          </a:solidFill>
        </p:spPr>
        <p:txBody>
          <a:bodyPr/>
          <a:lstStyle/>
          <a:p>
            <a:pPr eaLnBrk="1" hangingPunct="1"/>
            <a:r>
              <a:rPr lang="en-US" smtClean="0">
                <a:ea typeface="ＭＳ Ｐゴシック" charset="-128"/>
                <a:cs typeface="ＭＳ Ｐゴシック" charset="-128"/>
              </a:rPr>
              <a:t>CLOSE READING</a:t>
            </a:r>
          </a:p>
        </p:txBody>
      </p:sp>
      <p:pic>
        <p:nvPicPr>
          <p:cNvPr id="46084" name="Picture 6"/>
          <p:cNvPicPr>
            <a:picLocks noChangeAspect="1"/>
          </p:cNvPicPr>
          <p:nvPr/>
        </p:nvPicPr>
        <p:blipFill>
          <a:blip r:embed="rId2"/>
          <a:srcRect/>
          <a:stretch>
            <a:fillRect/>
          </a:stretch>
        </p:blipFill>
        <p:spPr bwMode="auto">
          <a:xfrm>
            <a:off x="5105400" y="868363"/>
            <a:ext cx="2971800" cy="2228850"/>
          </a:xfrm>
          <a:prstGeom prst="rect">
            <a:avLst/>
          </a:prstGeom>
          <a:solidFill>
            <a:schemeClr val="bg1"/>
          </a:solid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shot 2010-03-04 at 06.06.09.png"/>
          <p:cNvPicPr>
            <a:picLocks noChangeAspect="1"/>
          </p:cNvPicPr>
          <p:nvPr/>
        </p:nvPicPr>
        <p:blipFill>
          <a:blip r:embed="rId3"/>
          <a:srcRect/>
          <a:stretch>
            <a:fillRect/>
          </a:stretch>
        </p:blipFill>
        <p:spPr bwMode="auto">
          <a:xfrm>
            <a:off x="228600" y="457200"/>
            <a:ext cx="5943600" cy="3133725"/>
          </a:xfrm>
          <a:prstGeom prst="rect">
            <a:avLst/>
          </a:prstGeom>
          <a:noFill/>
          <a:ln w="9525">
            <a:noFill/>
            <a:miter lim="800000"/>
            <a:headEnd/>
            <a:tailEnd/>
          </a:ln>
        </p:spPr>
      </p:pic>
      <p:pic>
        <p:nvPicPr>
          <p:cNvPr id="6" name="Picture 5"/>
          <p:cNvPicPr>
            <a:picLocks noChangeAspect="1"/>
          </p:cNvPicPr>
          <p:nvPr/>
        </p:nvPicPr>
        <p:blipFill>
          <a:blip r:embed="rId4"/>
          <a:srcRect/>
          <a:stretch>
            <a:fillRect/>
          </a:stretch>
        </p:blipFill>
        <p:spPr bwMode="auto">
          <a:xfrm rot="19991981">
            <a:off x="1038921" y="2060436"/>
            <a:ext cx="3451374" cy="4413529"/>
          </a:xfrm>
          <a:prstGeom prst="rect">
            <a:avLst/>
          </a:prstGeom>
          <a:noFill/>
          <a:ln w="9525">
            <a:noFill/>
            <a:miter lim="800000"/>
            <a:headEnd/>
            <a:tailEnd/>
          </a:ln>
        </p:spPr>
      </p:pic>
      <p:pic>
        <p:nvPicPr>
          <p:cNvPr id="7" name="Picture 6"/>
          <p:cNvPicPr>
            <a:picLocks noChangeAspect="1"/>
          </p:cNvPicPr>
          <p:nvPr/>
        </p:nvPicPr>
        <p:blipFill>
          <a:blip r:embed="rId5"/>
          <a:srcRect/>
          <a:stretch>
            <a:fillRect/>
          </a:stretch>
        </p:blipFill>
        <p:spPr bwMode="auto">
          <a:xfrm>
            <a:off x="4876800" y="2514600"/>
            <a:ext cx="3481388" cy="3494088"/>
          </a:xfrm>
          <a:prstGeom prst="rect">
            <a:avLst/>
          </a:prstGeom>
          <a:noFill/>
          <a:ln w="9525">
            <a:noFill/>
            <a:miter lim="800000"/>
            <a:headEnd/>
            <a:tailEnd/>
          </a:ln>
        </p:spPr>
      </p:pic>
      <p:pic>
        <p:nvPicPr>
          <p:cNvPr id="8" name="Picture 7"/>
          <p:cNvPicPr>
            <a:picLocks noChangeAspect="1"/>
          </p:cNvPicPr>
          <p:nvPr/>
        </p:nvPicPr>
        <p:blipFill>
          <a:blip r:embed="rId6"/>
          <a:srcRect/>
          <a:stretch>
            <a:fillRect/>
          </a:stretch>
        </p:blipFill>
        <p:spPr bwMode="auto">
          <a:xfrm>
            <a:off x="5105400" y="762000"/>
            <a:ext cx="3556000" cy="3505200"/>
          </a:xfrm>
          <a:prstGeom prst="rect">
            <a:avLst/>
          </a:prstGeom>
          <a:noFill/>
          <a:ln w="9525">
            <a:noFill/>
            <a:miter lim="800000"/>
            <a:headEnd/>
            <a:tailEnd/>
          </a:ln>
        </p:spPr>
      </p:pic>
      <p:pic>
        <p:nvPicPr>
          <p:cNvPr id="2" name="Picture 1" descr="Screen Shot 2015-08-20 at 22.32.21.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272599" y="1851867"/>
            <a:ext cx="4203993" cy="2926537"/>
          </a:xfrm>
          <a:prstGeom prst="rect">
            <a:avLst/>
          </a:prstGeom>
        </p:spPr>
      </p:pic>
      <p:pic>
        <p:nvPicPr>
          <p:cNvPr id="3" name="Picture 2" descr="Screen Shot 2015-08-20 at 22.33.48.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1358709">
            <a:off x="5924664" y="2788439"/>
            <a:ext cx="2457265" cy="3737255"/>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lide(fromBottom)">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slide(fromBottom)">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slide(fromBottom)">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slide(fromBottom)">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2" name="Rectangle 4"/>
          <p:cNvSpPr>
            <a:spLocks noChangeArrowheads="1"/>
          </p:cNvSpPr>
          <p:nvPr/>
        </p:nvSpPr>
        <p:spPr bwMode="auto">
          <a:xfrm>
            <a:off x="609600" y="609600"/>
            <a:ext cx="7772400" cy="5411688"/>
          </a:xfrm>
          <a:prstGeom prst="rect">
            <a:avLst/>
          </a:prstGeom>
          <a:solidFill>
            <a:schemeClr val="bg1"/>
          </a:solid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6083" name="Title 4"/>
          <p:cNvSpPr>
            <a:spLocks noGrp="1"/>
          </p:cNvSpPr>
          <p:nvPr>
            <p:ph type="ctrTitle"/>
          </p:nvPr>
        </p:nvSpPr>
        <p:spPr>
          <a:xfrm>
            <a:off x="762000" y="3097213"/>
            <a:ext cx="7620000" cy="1470025"/>
          </a:xfrm>
          <a:solidFill>
            <a:schemeClr val="bg1"/>
          </a:solidFill>
        </p:spPr>
        <p:txBody>
          <a:bodyPr/>
          <a:lstStyle/>
          <a:p>
            <a:pPr eaLnBrk="1" hangingPunct="1"/>
            <a:r>
              <a:rPr lang="en-US" dirty="0" smtClean="0"/>
              <a:t>RESEARCH SKILLS</a:t>
            </a:r>
            <a:endParaRPr lang="en-US" dirty="0" smtClean="0">
              <a:ea typeface="ＭＳ Ｐゴシック" charset="-128"/>
              <a:cs typeface="ＭＳ Ｐゴシック" charset="-128"/>
            </a:endParaRPr>
          </a:p>
        </p:txBody>
      </p:sp>
      <p:pic>
        <p:nvPicPr>
          <p:cNvPr id="2" name="Picture 1" descr="Screen Shot 2015-08-21 at 06.17.17.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92080" y="980728"/>
            <a:ext cx="2770349" cy="1833984"/>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600200" y="2996952"/>
            <a:ext cx="6172200" cy="1323439"/>
          </a:xfrm>
          <a:prstGeom prst="rect">
            <a:avLst/>
          </a:prstGeom>
          <a:noFill/>
        </p:spPr>
        <p:txBody>
          <a:bodyPr wrap="square" rtlCol="0">
            <a:spAutoFit/>
          </a:bodyPr>
          <a:lstStyle/>
          <a:p>
            <a:pPr algn="ctr"/>
            <a:r>
              <a:rPr lang="en-US" sz="4000" dirty="0" smtClean="0">
                <a:solidFill>
                  <a:schemeClr val="bg1"/>
                </a:solidFill>
                <a:latin typeface="Chalkduster"/>
                <a:cs typeface="Chalkduster"/>
              </a:rPr>
              <a:t>Research the life of</a:t>
            </a:r>
          </a:p>
          <a:p>
            <a:pPr algn="ctr"/>
            <a:r>
              <a:rPr lang="en-US" sz="4000" dirty="0" smtClean="0">
                <a:solidFill>
                  <a:schemeClr val="bg1"/>
                </a:solidFill>
                <a:latin typeface="Chalkduster"/>
                <a:cs typeface="Chalkduster"/>
              </a:rPr>
              <a:t>Martin Luther King</a:t>
            </a:r>
            <a:endParaRPr lang="en-US" sz="4000" dirty="0">
              <a:solidFill>
                <a:schemeClr val="bg1"/>
              </a:solidFill>
              <a:latin typeface="Chalkduster"/>
              <a:cs typeface="Chalkduster"/>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Picture 8.png"/>
          <p:cNvPicPr>
            <a:picLocks noChangeAspect="1"/>
          </p:cNvPicPr>
          <p:nvPr/>
        </p:nvPicPr>
        <p:blipFill>
          <a:blip r:embed="rId3"/>
          <a:srcRect/>
          <a:stretch>
            <a:fillRect/>
          </a:stretch>
        </p:blipFill>
        <p:spPr bwMode="auto">
          <a:xfrm>
            <a:off x="990600" y="1905000"/>
            <a:ext cx="7531100" cy="408940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3" descr="Picture 9.png"/>
          <p:cNvPicPr>
            <a:picLocks noChangeAspect="1"/>
          </p:cNvPicPr>
          <p:nvPr/>
        </p:nvPicPr>
        <p:blipFill>
          <a:blip r:embed="rId3"/>
          <a:srcRect/>
          <a:stretch>
            <a:fillRect/>
          </a:stretch>
        </p:blipFill>
        <p:spPr bwMode="auto">
          <a:xfrm>
            <a:off x="1828800" y="2971800"/>
            <a:ext cx="6515100" cy="93980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6" descr="Picture 3.png"/>
          <p:cNvPicPr>
            <a:picLocks noChangeAspect="1"/>
          </p:cNvPicPr>
          <p:nvPr/>
        </p:nvPicPr>
        <p:blipFill>
          <a:blip r:embed="rId3"/>
          <a:srcRect/>
          <a:stretch>
            <a:fillRect/>
          </a:stretch>
        </p:blipFill>
        <p:spPr bwMode="auto">
          <a:xfrm>
            <a:off x="304800" y="228600"/>
            <a:ext cx="2819400" cy="858838"/>
          </a:xfrm>
          <a:prstGeom prst="rect">
            <a:avLst/>
          </a:prstGeom>
          <a:noFill/>
          <a:ln w="9525">
            <a:noFill/>
            <a:miter lim="800000"/>
            <a:headEnd/>
            <a:tailEnd/>
          </a:ln>
        </p:spPr>
      </p:pic>
      <p:pic>
        <p:nvPicPr>
          <p:cNvPr id="56323" name="Picture 2" descr="Picture 10.png"/>
          <p:cNvPicPr>
            <a:picLocks noChangeAspect="1"/>
          </p:cNvPicPr>
          <p:nvPr/>
        </p:nvPicPr>
        <p:blipFill>
          <a:blip r:embed="rId4"/>
          <a:srcRect/>
          <a:stretch>
            <a:fillRect/>
          </a:stretch>
        </p:blipFill>
        <p:spPr bwMode="auto">
          <a:xfrm>
            <a:off x="0" y="0"/>
            <a:ext cx="9144000" cy="678815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descr="Picture 11.png"/>
          <p:cNvPicPr>
            <a:picLocks noChangeAspect="1"/>
          </p:cNvPicPr>
          <p:nvPr/>
        </p:nvPicPr>
        <p:blipFill>
          <a:blip r:embed="rId3"/>
          <a:srcRect/>
          <a:stretch>
            <a:fillRect/>
          </a:stretch>
        </p:blipFill>
        <p:spPr bwMode="auto">
          <a:xfrm>
            <a:off x="1371600" y="381000"/>
            <a:ext cx="6035675" cy="685800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descr="Picture 12.png"/>
          <p:cNvPicPr>
            <a:picLocks noChangeAspect="1"/>
          </p:cNvPicPr>
          <p:nvPr/>
        </p:nvPicPr>
        <p:blipFill>
          <a:blip r:embed="rId3"/>
          <a:srcRect/>
          <a:stretch>
            <a:fillRect/>
          </a:stretch>
        </p:blipFill>
        <p:spPr bwMode="auto">
          <a:xfrm>
            <a:off x="1524000" y="1447800"/>
            <a:ext cx="6565900" cy="495300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descr="Picture 13.png"/>
          <p:cNvPicPr>
            <a:picLocks noChangeAspect="1"/>
          </p:cNvPicPr>
          <p:nvPr/>
        </p:nvPicPr>
        <p:blipFill>
          <a:blip r:embed="rId3"/>
          <a:srcRect/>
          <a:stretch>
            <a:fillRect/>
          </a:stretch>
        </p:blipFill>
        <p:spPr bwMode="auto">
          <a:xfrm>
            <a:off x="228600" y="2209800"/>
            <a:ext cx="9144000" cy="2333625"/>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395536" y="1600924"/>
            <a:ext cx="8458200" cy="2215991"/>
          </a:xfrm>
          <a:prstGeom prst="rect">
            <a:avLst/>
          </a:prstGeom>
          <a:noFill/>
          <a:ln w="9525">
            <a:noFill/>
            <a:miter lim="800000"/>
            <a:headEnd/>
            <a:tailEnd/>
          </a:ln>
        </p:spPr>
        <p:txBody>
          <a:bodyPr wrap="square">
            <a:prstTxWarp prst="textNoShape">
              <a:avLst/>
            </a:prstTxWarp>
            <a:spAutoFit/>
          </a:bodyPr>
          <a:lstStyle/>
          <a:p>
            <a:pPr algn="ctr"/>
            <a:r>
              <a:rPr lang="en-US" sz="13800" dirty="0" smtClean="0">
                <a:solidFill>
                  <a:srgbClr val="FFFFFF"/>
                </a:solidFill>
                <a:latin typeface="Calibri" charset="0"/>
              </a:rPr>
              <a:t>HOW</a:t>
            </a:r>
            <a:endParaRPr lang="en-US" sz="13800" dirty="0">
              <a:solidFill>
                <a:srgbClr val="FFFFFF"/>
              </a:solidFill>
              <a:latin typeface="Calibri" charset="0"/>
            </a:endParaRPr>
          </a:p>
        </p:txBody>
      </p:sp>
      <p:pic>
        <p:nvPicPr>
          <p:cNvPr id="6" name="Picture 5" descr="Picture 5.png"/>
          <p:cNvPicPr>
            <a:picLocks noChangeAspect="1"/>
          </p:cNvPicPr>
          <p:nvPr/>
        </p:nvPicPr>
        <p:blipFill>
          <a:blip r:embed="rId2"/>
          <a:stretch>
            <a:fillRect/>
          </a:stretch>
        </p:blipFill>
        <p:spPr>
          <a:xfrm>
            <a:off x="8072888" y="23895"/>
            <a:ext cx="1028700" cy="2146300"/>
          </a:xfrm>
          <a:prstGeom prst="rect">
            <a:avLst/>
          </a:prstGeom>
        </p:spPr>
      </p:pic>
    </p:spTree>
    <p:extLst>
      <p:ext uri="{BB962C8B-B14F-4D97-AF65-F5344CB8AC3E}">
        <p14:creationId xmlns:p14="http://schemas.microsoft.com/office/powerpoint/2010/main" val="138990538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descr="Picture 16.png"/>
          <p:cNvPicPr>
            <a:picLocks noChangeAspect="1"/>
          </p:cNvPicPr>
          <p:nvPr/>
        </p:nvPicPr>
        <p:blipFill>
          <a:blip r:embed="rId3"/>
          <a:srcRect/>
          <a:stretch>
            <a:fillRect/>
          </a:stretch>
        </p:blipFill>
        <p:spPr bwMode="auto">
          <a:xfrm>
            <a:off x="838200" y="0"/>
            <a:ext cx="6613525" cy="685800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3" descr="Picture 15.png"/>
          <p:cNvPicPr>
            <a:picLocks noChangeAspect="1"/>
          </p:cNvPicPr>
          <p:nvPr/>
        </p:nvPicPr>
        <p:blipFill>
          <a:blip r:embed="rId3"/>
          <a:srcRect/>
          <a:stretch>
            <a:fillRect/>
          </a:stretch>
        </p:blipFill>
        <p:spPr bwMode="auto">
          <a:xfrm>
            <a:off x="1295400" y="762000"/>
            <a:ext cx="7175500" cy="496570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extBox 2"/>
          <p:cNvSpPr txBox="1">
            <a:spLocks noChangeArrowheads="1"/>
          </p:cNvSpPr>
          <p:nvPr/>
        </p:nvSpPr>
        <p:spPr bwMode="auto">
          <a:xfrm>
            <a:off x="762000" y="1371600"/>
            <a:ext cx="8077200" cy="2800350"/>
          </a:xfrm>
          <a:prstGeom prst="rect">
            <a:avLst/>
          </a:prstGeom>
          <a:noFill/>
          <a:ln w="9525">
            <a:noFill/>
            <a:miter lim="800000"/>
            <a:headEnd/>
            <a:tailEnd/>
          </a:ln>
        </p:spPr>
        <p:txBody>
          <a:bodyPr>
            <a:prstTxWarp prst="textNoShape">
              <a:avLst/>
            </a:prstTxWarp>
            <a:spAutoFit/>
          </a:bodyPr>
          <a:lstStyle/>
          <a:p>
            <a:pPr algn="ctr"/>
            <a:r>
              <a:rPr lang="en-US" sz="8800">
                <a:solidFill>
                  <a:srgbClr val="FFFFFF"/>
                </a:solidFill>
                <a:latin typeface="Calibri" charset="0"/>
              </a:rPr>
              <a:t>DEMYSTIFYING</a:t>
            </a:r>
          </a:p>
          <a:p>
            <a:pPr algn="ctr"/>
            <a:r>
              <a:rPr lang="en-US" sz="8800">
                <a:solidFill>
                  <a:srgbClr val="FFFFFF"/>
                </a:solidFill>
                <a:latin typeface="Calibri" charset="0"/>
              </a:rPr>
              <a:t>SPELLING</a:t>
            </a:r>
          </a:p>
        </p:txBody>
      </p:sp>
      <p:sp>
        <p:nvSpPr>
          <p:cNvPr id="4" name="TextBox 3"/>
          <p:cNvSpPr txBox="1">
            <a:spLocks noChangeArrowheads="1"/>
          </p:cNvSpPr>
          <p:nvPr/>
        </p:nvSpPr>
        <p:spPr bwMode="auto">
          <a:xfrm>
            <a:off x="4343400" y="4171950"/>
            <a:ext cx="685800" cy="2800350"/>
          </a:xfrm>
          <a:prstGeom prst="rect">
            <a:avLst/>
          </a:prstGeom>
          <a:noFill/>
          <a:ln w="9525">
            <a:noFill/>
            <a:miter lim="800000"/>
            <a:headEnd/>
            <a:tailEnd/>
          </a:ln>
        </p:spPr>
        <p:txBody>
          <a:bodyPr>
            <a:prstTxWarp prst="textNoShape">
              <a:avLst/>
            </a:prstTxWarp>
            <a:spAutoFit/>
          </a:bodyPr>
          <a:lstStyle/>
          <a:p>
            <a:r>
              <a:rPr lang="en-US" sz="8800">
                <a:solidFill>
                  <a:schemeClr val="bg1"/>
                </a:solidFill>
              </a:rPr>
              <a:t>3</a:t>
            </a:r>
          </a:p>
        </p:txBody>
      </p:sp>
      <p:pic>
        <p:nvPicPr>
          <p:cNvPr id="5" name="Picture 4" descr="Picture 5.png"/>
          <p:cNvPicPr>
            <a:picLocks noChangeAspect="1"/>
          </p:cNvPicPr>
          <p:nvPr/>
        </p:nvPicPr>
        <p:blipFill>
          <a:blip r:embed="rId3"/>
          <a:stretch>
            <a:fillRect/>
          </a:stretch>
        </p:blipFill>
        <p:spPr>
          <a:xfrm>
            <a:off x="8072888" y="23895"/>
            <a:ext cx="1028700" cy="21463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lide(from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solidFill>
                <a:srgbClr val="FFFFFF"/>
              </a:solidFill>
              <a:latin typeface="Calibri" charset="0"/>
            </a:endParaRPr>
          </a:p>
        </p:txBody>
      </p:sp>
      <p:graphicFrame>
        <p:nvGraphicFramePr>
          <p:cNvPr id="83970" name="Object 2"/>
          <p:cNvGraphicFramePr>
            <a:graphicFrameLocks noChangeAspect="1"/>
          </p:cNvGraphicFramePr>
          <p:nvPr/>
        </p:nvGraphicFramePr>
        <p:xfrm>
          <a:off x="1143000" y="1066800"/>
          <a:ext cx="7234238" cy="4545013"/>
        </p:xfrm>
        <a:graphic>
          <a:graphicData uri="http://schemas.openxmlformats.org/presentationml/2006/ole">
            <mc:AlternateContent xmlns:mc="http://schemas.openxmlformats.org/markup-compatibility/2006">
              <mc:Choice xmlns:v="urn:schemas-microsoft-com:vml" Requires="v">
                <p:oleObj spid="_x0000_s610407" name="Document" r:id="rId3" imgW="6238240" imgH="3919220" progId="Word.Document.8">
                  <p:embed/>
                </p:oleObj>
              </mc:Choice>
              <mc:Fallback>
                <p:oleObj name="Document" r:id="rId3" imgW="6238240" imgH="3919220" progId="Word.Document.8">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1066800"/>
                        <a:ext cx="7234238" cy="4545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83972" name="TextBox 4"/>
          <p:cNvSpPr txBox="1">
            <a:spLocks noChangeArrowheads="1"/>
          </p:cNvSpPr>
          <p:nvPr/>
        </p:nvSpPr>
        <p:spPr bwMode="auto">
          <a:xfrm>
            <a:off x="2438400" y="2824163"/>
            <a:ext cx="4724400" cy="922337"/>
          </a:xfrm>
          <a:prstGeom prst="rect">
            <a:avLst/>
          </a:prstGeom>
          <a:noFill/>
          <a:ln w="9525">
            <a:noFill/>
            <a:miter lim="800000"/>
            <a:headEnd/>
            <a:tailEnd/>
          </a:ln>
        </p:spPr>
        <p:txBody>
          <a:bodyPr>
            <a:prstTxWarp prst="textNoShape">
              <a:avLst/>
            </a:prstTxWarp>
            <a:spAutoFit/>
          </a:bodyPr>
          <a:lstStyle/>
          <a:p>
            <a:pPr algn="ctr"/>
            <a:r>
              <a:rPr lang="en-US" sz="5400">
                <a:solidFill>
                  <a:srgbClr val="FFFFFF"/>
                </a:solidFill>
                <a:latin typeface="Calibri" charset="0"/>
              </a:rPr>
              <a:t>1 - SOUNDS</a:t>
            </a:r>
          </a:p>
        </p:txBody>
      </p:sp>
      <p:pic>
        <p:nvPicPr>
          <p:cNvPr id="5" name="Picture 4" descr="Picture 5.png"/>
          <p:cNvPicPr>
            <a:picLocks noChangeAspect="1"/>
          </p:cNvPicPr>
          <p:nvPr/>
        </p:nvPicPr>
        <p:blipFill>
          <a:blip r:embed="rId5"/>
          <a:stretch>
            <a:fillRect/>
          </a:stretch>
        </p:blipFill>
        <p:spPr>
          <a:xfrm>
            <a:off x="8072888" y="23895"/>
            <a:ext cx="1028700" cy="21463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5"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solidFill>
                <a:srgbClr val="FFFFFF"/>
              </a:solidFill>
              <a:latin typeface="Calibri" charset="0"/>
            </a:endParaRPr>
          </a:p>
        </p:txBody>
      </p:sp>
      <p:graphicFrame>
        <p:nvGraphicFramePr>
          <p:cNvPr id="84994" name="Object 2"/>
          <p:cNvGraphicFramePr>
            <a:graphicFrameLocks noChangeAspect="1"/>
          </p:cNvGraphicFramePr>
          <p:nvPr/>
        </p:nvGraphicFramePr>
        <p:xfrm>
          <a:off x="1143000" y="1066800"/>
          <a:ext cx="7234238" cy="4545013"/>
        </p:xfrm>
        <a:graphic>
          <a:graphicData uri="http://schemas.openxmlformats.org/presentationml/2006/ole">
            <mc:AlternateContent xmlns:mc="http://schemas.openxmlformats.org/markup-compatibility/2006">
              <mc:Choice xmlns:v="urn:schemas-microsoft-com:vml" Requires="v">
                <p:oleObj spid="_x0000_s611431" name="Document" r:id="rId3" imgW="6238240" imgH="3919220" progId="Word.Document.8">
                  <p:embed/>
                </p:oleObj>
              </mc:Choice>
              <mc:Fallback>
                <p:oleObj name="Document" r:id="rId3" imgW="6238240" imgH="3919220" progId="Word.Document.8">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1066800"/>
                        <a:ext cx="7234238" cy="4545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84996" name="TextBox 4"/>
          <p:cNvSpPr txBox="1">
            <a:spLocks noChangeArrowheads="1"/>
          </p:cNvSpPr>
          <p:nvPr/>
        </p:nvSpPr>
        <p:spPr bwMode="auto">
          <a:xfrm>
            <a:off x="2438400" y="2824163"/>
            <a:ext cx="4724400" cy="922337"/>
          </a:xfrm>
          <a:prstGeom prst="rect">
            <a:avLst/>
          </a:prstGeom>
          <a:noFill/>
          <a:ln w="9525">
            <a:noFill/>
            <a:miter lim="800000"/>
            <a:headEnd/>
            <a:tailEnd/>
          </a:ln>
        </p:spPr>
        <p:txBody>
          <a:bodyPr>
            <a:prstTxWarp prst="textNoShape">
              <a:avLst/>
            </a:prstTxWarp>
            <a:spAutoFit/>
          </a:bodyPr>
          <a:lstStyle/>
          <a:p>
            <a:pPr algn="ctr"/>
            <a:r>
              <a:rPr lang="en-US" sz="5400" dirty="0" smtClean="0">
                <a:solidFill>
                  <a:srgbClr val="FFFFFF"/>
                </a:solidFill>
                <a:latin typeface="Calibri" charset="0"/>
              </a:rPr>
              <a:t>Gover</a:t>
            </a:r>
            <a:r>
              <a:rPr lang="en-US" sz="5400" dirty="0" smtClean="0">
                <a:solidFill>
                  <a:srgbClr val="FFFF00"/>
                </a:solidFill>
                <a:latin typeface="Calibri" charset="0"/>
              </a:rPr>
              <a:t>n</a:t>
            </a:r>
            <a:r>
              <a:rPr lang="en-US" sz="5400" dirty="0" smtClean="0">
                <a:solidFill>
                  <a:srgbClr val="FFFFFF"/>
                </a:solidFill>
                <a:latin typeface="Calibri" charset="0"/>
              </a:rPr>
              <a:t>ment</a:t>
            </a:r>
            <a:endParaRPr lang="en-US" sz="5400" dirty="0">
              <a:solidFill>
                <a:srgbClr val="FFFFFF"/>
              </a:solidFill>
              <a:latin typeface="Calibri" charset="0"/>
            </a:endParaRPr>
          </a:p>
        </p:txBody>
      </p:sp>
      <p:pic>
        <p:nvPicPr>
          <p:cNvPr id="5" name="Picture 4" descr="Picture 5.png"/>
          <p:cNvPicPr>
            <a:picLocks noChangeAspect="1"/>
          </p:cNvPicPr>
          <p:nvPr/>
        </p:nvPicPr>
        <p:blipFill>
          <a:blip r:embed="rId5"/>
          <a:stretch>
            <a:fillRect/>
          </a:stretch>
        </p:blipFill>
        <p:spPr>
          <a:xfrm>
            <a:off x="8072888" y="23895"/>
            <a:ext cx="1028700" cy="21463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5"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solidFill>
                <a:srgbClr val="FFFFFF"/>
              </a:solidFill>
              <a:latin typeface="Calibri" charset="0"/>
            </a:endParaRPr>
          </a:p>
        </p:txBody>
      </p:sp>
      <p:graphicFrame>
        <p:nvGraphicFramePr>
          <p:cNvPr id="84994" name="Object 2"/>
          <p:cNvGraphicFramePr>
            <a:graphicFrameLocks noChangeAspect="1"/>
          </p:cNvGraphicFramePr>
          <p:nvPr/>
        </p:nvGraphicFramePr>
        <p:xfrm>
          <a:off x="1143000" y="1066800"/>
          <a:ext cx="7234238" cy="4545013"/>
        </p:xfrm>
        <a:graphic>
          <a:graphicData uri="http://schemas.openxmlformats.org/presentationml/2006/ole">
            <mc:AlternateContent xmlns:mc="http://schemas.openxmlformats.org/markup-compatibility/2006">
              <mc:Choice xmlns:v="urn:schemas-microsoft-com:vml" Requires="v">
                <p:oleObj spid="_x0000_s613479" name="Document" r:id="rId3" imgW="6238240" imgH="3919220" progId="Word.Document.8">
                  <p:embed/>
                </p:oleObj>
              </mc:Choice>
              <mc:Fallback>
                <p:oleObj name="Document" r:id="rId3" imgW="6238240" imgH="3919220" progId="Word.Document.8">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1066800"/>
                        <a:ext cx="7234238" cy="4545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84996" name="TextBox 4"/>
          <p:cNvSpPr txBox="1">
            <a:spLocks noChangeArrowheads="1"/>
          </p:cNvSpPr>
          <p:nvPr/>
        </p:nvSpPr>
        <p:spPr bwMode="auto">
          <a:xfrm>
            <a:off x="2438400" y="2824163"/>
            <a:ext cx="4724400" cy="922337"/>
          </a:xfrm>
          <a:prstGeom prst="rect">
            <a:avLst/>
          </a:prstGeom>
          <a:noFill/>
          <a:ln w="9525">
            <a:noFill/>
            <a:miter lim="800000"/>
            <a:headEnd/>
            <a:tailEnd/>
          </a:ln>
        </p:spPr>
        <p:txBody>
          <a:bodyPr>
            <a:prstTxWarp prst="textNoShape">
              <a:avLst/>
            </a:prstTxWarp>
            <a:spAutoFit/>
          </a:bodyPr>
          <a:lstStyle/>
          <a:p>
            <a:pPr algn="ctr"/>
            <a:r>
              <a:rPr lang="en-US" sz="5400" dirty="0" smtClean="0">
                <a:solidFill>
                  <a:srgbClr val="FFFFFF"/>
                </a:solidFill>
                <a:latin typeface="Calibri" charset="0"/>
              </a:rPr>
              <a:t>Feb</a:t>
            </a:r>
            <a:r>
              <a:rPr lang="en-US" sz="5400" dirty="0" smtClean="0">
                <a:solidFill>
                  <a:srgbClr val="FFFF00"/>
                </a:solidFill>
                <a:latin typeface="Calibri" charset="0"/>
              </a:rPr>
              <a:t>ru</a:t>
            </a:r>
            <a:r>
              <a:rPr lang="en-US" sz="5400" dirty="0" smtClean="0">
                <a:solidFill>
                  <a:srgbClr val="FFFFFF"/>
                </a:solidFill>
                <a:latin typeface="Calibri" charset="0"/>
              </a:rPr>
              <a:t>ary</a:t>
            </a:r>
            <a:endParaRPr lang="en-US" sz="5400" dirty="0">
              <a:solidFill>
                <a:srgbClr val="FFFFFF"/>
              </a:solidFill>
              <a:latin typeface="Calibri" charset="0"/>
            </a:endParaRPr>
          </a:p>
        </p:txBody>
      </p:sp>
      <p:pic>
        <p:nvPicPr>
          <p:cNvPr id="5" name="Picture 4" descr="Picture 5.png"/>
          <p:cNvPicPr>
            <a:picLocks noChangeAspect="1"/>
          </p:cNvPicPr>
          <p:nvPr/>
        </p:nvPicPr>
        <p:blipFill>
          <a:blip r:embed="rId5"/>
          <a:stretch>
            <a:fillRect/>
          </a:stretch>
        </p:blipFill>
        <p:spPr>
          <a:xfrm>
            <a:off x="8072888" y="23895"/>
            <a:ext cx="1028700" cy="21463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5"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solidFill>
                <a:srgbClr val="FFFFFF"/>
              </a:solidFill>
              <a:latin typeface="Calibri" charset="0"/>
            </a:endParaRPr>
          </a:p>
        </p:txBody>
      </p:sp>
      <p:graphicFrame>
        <p:nvGraphicFramePr>
          <p:cNvPr id="84994" name="Object 2"/>
          <p:cNvGraphicFramePr>
            <a:graphicFrameLocks noChangeAspect="1"/>
          </p:cNvGraphicFramePr>
          <p:nvPr/>
        </p:nvGraphicFramePr>
        <p:xfrm>
          <a:off x="1143000" y="1066800"/>
          <a:ext cx="7234238" cy="4545013"/>
        </p:xfrm>
        <a:graphic>
          <a:graphicData uri="http://schemas.openxmlformats.org/presentationml/2006/ole">
            <mc:AlternateContent xmlns:mc="http://schemas.openxmlformats.org/markup-compatibility/2006">
              <mc:Choice xmlns:v="urn:schemas-microsoft-com:vml" Requires="v">
                <p:oleObj spid="_x0000_s612455" name="Document" r:id="rId3" imgW="6238240" imgH="3919220" progId="Word.Document.8">
                  <p:embed/>
                </p:oleObj>
              </mc:Choice>
              <mc:Fallback>
                <p:oleObj name="Document" r:id="rId3" imgW="6238240" imgH="3919220" progId="Word.Document.8">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1066800"/>
                        <a:ext cx="7234238" cy="4545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84996" name="TextBox 4"/>
          <p:cNvSpPr txBox="1">
            <a:spLocks noChangeArrowheads="1"/>
          </p:cNvSpPr>
          <p:nvPr/>
        </p:nvSpPr>
        <p:spPr bwMode="auto">
          <a:xfrm>
            <a:off x="2438400" y="2824163"/>
            <a:ext cx="4724400" cy="922337"/>
          </a:xfrm>
          <a:prstGeom prst="rect">
            <a:avLst/>
          </a:prstGeom>
          <a:noFill/>
          <a:ln w="9525">
            <a:noFill/>
            <a:miter lim="800000"/>
            <a:headEnd/>
            <a:tailEnd/>
          </a:ln>
        </p:spPr>
        <p:txBody>
          <a:bodyPr>
            <a:prstTxWarp prst="textNoShape">
              <a:avLst/>
            </a:prstTxWarp>
            <a:spAutoFit/>
          </a:bodyPr>
          <a:lstStyle/>
          <a:p>
            <a:pPr algn="ctr"/>
            <a:r>
              <a:rPr lang="en-US" sz="5400" dirty="0" smtClean="0">
                <a:solidFill>
                  <a:srgbClr val="FFFFFF"/>
                </a:solidFill>
                <a:latin typeface="Calibri" charset="0"/>
              </a:rPr>
              <a:t>Parl</a:t>
            </a:r>
            <a:r>
              <a:rPr lang="en-US" sz="5400" dirty="0" smtClean="0">
                <a:solidFill>
                  <a:srgbClr val="FFFF00"/>
                </a:solidFill>
                <a:latin typeface="Calibri" charset="0"/>
              </a:rPr>
              <a:t>iam</a:t>
            </a:r>
            <a:r>
              <a:rPr lang="en-US" sz="5400" dirty="0" smtClean="0">
                <a:solidFill>
                  <a:srgbClr val="FFFFFF"/>
                </a:solidFill>
                <a:latin typeface="Calibri" charset="0"/>
              </a:rPr>
              <a:t>ent</a:t>
            </a:r>
            <a:endParaRPr lang="en-US" sz="5400" dirty="0">
              <a:solidFill>
                <a:srgbClr val="FFFF00"/>
              </a:solidFill>
              <a:latin typeface="Calibri" charset="0"/>
            </a:endParaRPr>
          </a:p>
        </p:txBody>
      </p:sp>
      <p:pic>
        <p:nvPicPr>
          <p:cNvPr id="5" name="Picture 4" descr="Picture 5.png"/>
          <p:cNvPicPr>
            <a:picLocks noChangeAspect="1"/>
          </p:cNvPicPr>
          <p:nvPr/>
        </p:nvPicPr>
        <p:blipFill>
          <a:blip r:embed="rId5"/>
          <a:stretch>
            <a:fillRect/>
          </a:stretch>
        </p:blipFill>
        <p:spPr>
          <a:xfrm>
            <a:off x="8072888" y="23895"/>
            <a:ext cx="1028700" cy="21463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9"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solidFill>
                <a:srgbClr val="FFFFFF"/>
              </a:solidFill>
              <a:latin typeface="Calibri" charset="0"/>
            </a:endParaRPr>
          </a:p>
        </p:txBody>
      </p:sp>
      <p:graphicFrame>
        <p:nvGraphicFramePr>
          <p:cNvPr id="86018" name="Object 2"/>
          <p:cNvGraphicFramePr>
            <a:graphicFrameLocks noChangeAspect="1"/>
          </p:cNvGraphicFramePr>
          <p:nvPr/>
        </p:nvGraphicFramePr>
        <p:xfrm>
          <a:off x="1143000" y="1066800"/>
          <a:ext cx="7234238" cy="4545013"/>
        </p:xfrm>
        <a:graphic>
          <a:graphicData uri="http://schemas.openxmlformats.org/presentationml/2006/ole">
            <mc:AlternateContent xmlns:mc="http://schemas.openxmlformats.org/markup-compatibility/2006">
              <mc:Choice xmlns:v="urn:schemas-microsoft-com:vml" Requires="v">
                <p:oleObj spid="_x0000_s614503" name="Document" r:id="rId3" imgW="6238240" imgH="3919220" progId="Word.Document.8">
                  <p:embed/>
                </p:oleObj>
              </mc:Choice>
              <mc:Fallback>
                <p:oleObj name="Document" r:id="rId3" imgW="6238240" imgH="3919220" progId="Word.Document.8">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1066800"/>
                        <a:ext cx="7234238" cy="4545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86020" name="TextBox 4"/>
          <p:cNvSpPr txBox="1">
            <a:spLocks noChangeArrowheads="1"/>
          </p:cNvSpPr>
          <p:nvPr/>
        </p:nvSpPr>
        <p:spPr bwMode="auto">
          <a:xfrm>
            <a:off x="2438400" y="2824163"/>
            <a:ext cx="4724400" cy="923925"/>
          </a:xfrm>
          <a:prstGeom prst="rect">
            <a:avLst/>
          </a:prstGeom>
          <a:noFill/>
          <a:ln w="9525">
            <a:noFill/>
            <a:miter lim="800000"/>
            <a:headEnd/>
            <a:tailEnd/>
          </a:ln>
        </p:spPr>
        <p:txBody>
          <a:bodyPr>
            <a:prstTxWarp prst="textNoShape">
              <a:avLst/>
            </a:prstTxWarp>
            <a:spAutoFit/>
          </a:bodyPr>
          <a:lstStyle/>
          <a:p>
            <a:pPr algn="ctr"/>
            <a:r>
              <a:rPr lang="en-US" sz="5400">
                <a:solidFill>
                  <a:srgbClr val="FFFFFF"/>
                </a:solidFill>
                <a:latin typeface="Calibri" charset="0"/>
              </a:rPr>
              <a:t>2 -VISUALS</a:t>
            </a:r>
          </a:p>
        </p:txBody>
      </p:sp>
      <p:pic>
        <p:nvPicPr>
          <p:cNvPr id="5" name="Picture 4" descr="Picture 5.png"/>
          <p:cNvPicPr>
            <a:picLocks noChangeAspect="1"/>
          </p:cNvPicPr>
          <p:nvPr/>
        </p:nvPicPr>
        <p:blipFill>
          <a:blip r:embed="rId5"/>
          <a:stretch>
            <a:fillRect/>
          </a:stretch>
        </p:blipFill>
        <p:spPr>
          <a:xfrm>
            <a:off x="8072888" y="23895"/>
            <a:ext cx="1028700" cy="21463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3"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solidFill>
                <a:srgbClr val="FFFFFF"/>
              </a:solidFill>
              <a:latin typeface="Calibri" charset="0"/>
            </a:endParaRPr>
          </a:p>
        </p:txBody>
      </p:sp>
      <p:graphicFrame>
        <p:nvGraphicFramePr>
          <p:cNvPr id="87042" name="Object 2"/>
          <p:cNvGraphicFramePr>
            <a:graphicFrameLocks noChangeAspect="1"/>
          </p:cNvGraphicFramePr>
          <p:nvPr/>
        </p:nvGraphicFramePr>
        <p:xfrm>
          <a:off x="1143000" y="1066800"/>
          <a:ext cx="7234238" cy="4545013"/>
        </p:xfrm>
        <a:graphic>
          <a:graphicData uri="http://schemas.openxmlformats.org/presentationml/2006/ole">
            <mc:AlternateContent xmlns:mc="http://schemas.openxmlformats.org/markup-compatibility/2006">
              <mc:Choice xmlns:v="urn:schemas-microsoft-com:vml" Requires="v">
                <p:oleObj spid="_x0000_s615527" name="Document" r:id="rId3" imgW="6238240" imgH="3919220" progId="Word.Document.8">
                  <p:embed/>
                </p:oleObj>
              </mc:Choice>
              <mc:Fallback>
                <p:oleObj name="Document" r:id="rId3" imgW="6238240" imgH="3919220" progId="Word.Document.8">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1066800"/>
                        <a:ext cx="7234238" cy="4545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87044" name="TextBox 4"/>
          <p:cNvSpPr txBox="1">
            <a:spLocks noChangeArrowheads="1"/>
          </p:cNvSpPr>
          <p:nvPr/>
        </p:nvSpPr>
        <p:spPr bwMode="auto">
          <a:xfrm>
            <a:off x="2438400" y="2514600"/>
            <a:ext cx="4724400" cy="1754188"/>
          </a:xfrm>
          <a:prstGeom prst="rect">
            <a:avLst/>
          </a:prstGeom>
          <a:noFill/>
          <a:ln w="9525">
            <a:noFill/>
            <a:miter lim="800000"/>
            <a:headEnd/>
            <a:tailEnd/>
          </a:ln>
        </p:spPr>
        <p:txBody>
          <a:bodyPr>
            <a:prstTxWarp prst="textNoShape">
              <a:avLst/>
            </a:prstTxWarp>
            <a:spAutoFit/>
          </a:bodyPr>
          <a:lstStyle/>
          <a:p>
            <a:pPr algn="ctr"/>
            <a:r>
              <a:rPr lang="en-US" sz="5400" dirty="0">
                <a:solidFill>
                  <a:srgbClr val="FFFFFF"/>
                </a:solidFill>
                <a:latin typeface="Calibri" charset="0"/>
              </a:rPr>
              <a:t>Se-</a:t>
            </a:r>
            <a:r>
              <a:rPr lang="en-US" sz="5400" dirty="0" err="1">
                <a:solidFill>
                  <a:srgbClr val="FFFF00"/>
                </a:solidFill>
                <a:latin typeface="Calibri" charset="0"/>
              </a:rPr>
              <a:t>para</a:t>
            </a:r>
            <a:r>
              <a:rPr lang="en-US" sz="5400" dirty="0" err="1">
                <a:solidFill>
                  <a:srgbClr val="FFFFFF"/>
                </a:solidFill>
                <a:latin typeface="Calibri" charset="0"/>
              </a:rPr>
              <a:t>-te</a:t>
            </a:r>
            <a:endParaRPr lang="en-US" sz="5400" dirty="0">
              <a:solidFill>
                <a:srgbClr val="FFFFFF"/>
              </a:solidFill>
              <a:latin typeface="Calibri" charset="0"/>
            </a:endParaRPr>
          </a:p>
          <a:p>
            <a:pPr algn="ctr"/>
            <a:r>
              <a:rPr lang="en-US" sz="5400" dirty="0">
                <a:solidFill>
                  <a:srgbClr val="FFFFFF"/>
                </a:solidFill>
                <a:latin typeface="Calibri" charset="0"/>
              </a:rPr>
              <a:t>Be-</a:t>
            </a:r>
            <a:r>
              <a:rPr lang="en-US" sz="5400" dirty="0">
                <a:solidFill>
                  <a:srgbClr val="FFFF00"/>
                </a:solidFill>
                <a:latin typeface="Calibri" charset="0"/>
              </a:rPr>
              <a:t>lie</a:t>
            </a:r>
            <a:r>
              <a:rPr lang="en-US" sz="5400" dirty="0">
                <a:solidFill>
                  <a:srgbClr val="FFFFFF"/>
                </a:solidFill>
                <a:latin typeface="Calibri" charset="0"/>
              </a:rPr>
              <a:t>-</a:t>
            </a:r>
            <a:r>
              <a:rPr lang="en-US" sz="5400" dirty="0" err="1">
                <a:solidFill>
                  <a:srgbClr val="FFFFFF"/>
                </a:solidFill>
                <a:latin typeface="Calibri" charset="0"/>
              </a:rPr>
              <a:t>ve</a:t>
            </a:r>
            <a:endParaRPr lang="en-US" sz="5400" dirty="0">
              <a:solidFill>
                <a:srgbClr val="FFFFFF"/>
              </a:solidFill>
              <a:latin typeface="Calibri" charset="0"/>
            </a:endParaRPr>
          </a:p>
        </p:txBody>
      </p:sp>
      <p:pic>
        <p:nvPicPr>
          <p:cNvPr id="5" name="Picture 4" descr="Picture 5.png"/>
          <p:cNvPicPr>
            <a:picLocks noChangeAspect="1"/>
          </p:cNvPicPr>
          <p:nvPr/>
        </p:nvPicPr>
        <p:blipFill>
          <a:blip r:embed="rId5"/>
          <a:stretch>
            <a:fillRect/>
          </a:stretch>
        </p:blipFill>
        <p:spPr>
          <a:xfrm>
            <a:off x="8072888" y="23895"/>
            <a:ext cx="1028700" cy="21463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7" name="Rectangle 3"/>
          <p:cNvSpPr>
            <a:spLocks noChangeArrowheads="1"/>
          </p:cNvSpPr>
          <p:nvPr/>
        </p:nvSpPr>
        <p:spPr bwMode="auto">
          <a:xfrm>
            <a:off x="762000" y="609600"/>
            <a:ext cx="7772400" cy="5791200"/>
          </a:xfrm>
          <a:prstGeom prst="rect">
            <a:avLst/>
          </a:prstGeom>
          <a:noFill/>
          <a:ln w="9525">
            <a:noFill/>
            <a:miter lim="800000"/>
            <a:headEnd/>
            <a:tailEnd/>
          </a:ln>
        </p:spPr>
        <p:txBody>
          <a:bodyPr wrap="none" anchor="ctr">
            <a:prstTxWarp prst="textNoShape">
              <a:avLst/>
            </a:prstTxWarp>
          </a:bodyPr>
          <a:lstStyle/>
          <a:p>
            <a:endParaRPr lang="en-US">
              <a:solidFill>
                <a:srgbClr val="FFFFFF"/>
              </a:solidFill>
              <a:latin typeface="Calibri" charset="0"/>
            </a:endParaRPr>
          </a:p>
        </p:txBody>
      </p:sp>
      <p:graphicFrame>
        <p:nvGraphicFramePr>
          <p:cNvPr id="88066" name="Object 2"/>
          <p:cNvGraphicFramePr>
            <a:graphicFrameLocks noChangeAspect="1"/>
          </p:cNvGraphicFramePr>
          <p:nvPr/>
        </p:nvGraphicFramePr>
        <p:xfrm>
          <a:off x="1143000" y="1066800"/>
          <a:ext cx="7234238" cy="4545013"/>
        </p:xfrm>
        <a:graphic>
          <a:graphicData uri="http://schemas.openxmlformats.org/presentationml/2006/ole">
            <mc:AlternateContent xmlns:mc="http://schemas.openxmlformats.org/markup-compatibility/2006">
              <mc:Choice xmlns:v="urn:schemas-microsoft-com:vml" Requires="v">
                <p:oleObj spid="_x0000_s616551" name="Document" r:id="rId3" imgW="6238240" imgH="3919220" progId="Word.Document.8">
                  <p:embed/>
                </p:oleObj>
              </mc:Choice>
              <mc:Fallback>
                <p:oleObj name="Document" r:id="rId3" imgW="6238240" imgH="3919220" progId="Word.Document.8">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1066800"/>
                        <a:ext cx="7234238" cy="4545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88068" name="TextBox 4"/>
          <p:cNvSpPr txBox="1">
            <a:spLocks noChangeArrowheads="1"/>
          </p:cNvSpPr>
          <p:nvPr/>
        </p:nvSpPr>
        <p:spPr bwMode="auto">
          <a:xfrm>
            <a:off x="2133600" y="2824163"/>
            <a:ext cx="5334000" cy="923925"/>
          </a:xfrm>
          <a:prstGeom prst="rect">
            <a:avLst/>
          </a:prstGeom>
          <a:noFill/>
          <a:ln w="9525">
            <a:noFill/>
            <a:miter lim="800000"/>
            <a:headEnd/>
            <a:tailEnd/>
          </a:ln>
        </p:spPr>
        <p:txBody>
          <a:bodyPr>
            <a:prstTxWarp prst="textNoShape">
              <a:avLst/>
            </a:prstTxWarp>
            <a:spAutoFit/>
          </a:bodyPr>
          <a:lstStyle/>
          <a:p>
            <a:pPr algn="ctr"/>
            <a:r>
              <a:rPr lang="en-US" sz="5400">
                <a:solidFill>
                  <a:srgbClr val="FFFFFF"/>
                </a:solidFill>
                <a:latin typeface="Calibri" charset="0"/>
              </a:rPr>
              <a:t>3 - MNEMONICS</a:t>
            </a:r>
          </a:p>
        </p:txBody>
      </p:sp>
      <p:pic>
        <p:nvPicPr>
          <p:cNvPr id="5" name="Picture 4" descr="Picture 5.png"/>
          <p:cNvPicPr>
            <a:picLocks noChangeAspect="1"/>
          </p:cNvPicPr>
          <p:nvPr/>
        </p:nvPicPr>
        <p:blipFill>
          <a:blip r:embed="rId5"/>
          <a:stretch>
            <a:fillRect/>
          </a:stretch>
        </p:blipFill>
        <p:spPr>
          <a:xfrm>
            <a:off x="8072888" y="23895"/>
            <a:ext cx="1028700" cy="21463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itle 1"/>
          <p:cNvSpPr>
            <a:spLocks noGrp="1"/>
          </p:cNvSpPr>
          <p:nvPr>
            <p:ph type="ctrTitle"/>
          </p:nvPr>
        </p:nvSpPr>
        <p:spPr>
          <a:xfrm>
            <a:off x="304800" y="103188"/>
            <a:ext cx="6248400" cy="1470025"/>
          </a:xfrm>
        </p:spPr>
        <p:txBody>
          <a:bodyPr/>
          <a:lstStyle/>
          <a:p>
            <a:pPr algn="l" eaLnBrk="1" hangingPunct="1"/>
            <a:r>
              <a:rPr lang="en-US" dirty="0" smtClean="0">
                <a:solidFill>
                  <a:schemeClr val="bg1"/>
                </a:solidFill>
              </a:rPr>
              <a:t>Structure:</a:t>
            </a:r>
          </a:p>
        </p:txBody>
      </p:sp>
      <p:cxnSp>
        <p:nvCxnSpPr>
          <p:cNvPr id="5" name="Straight Connector 4"/>
          <p:cNvCxnSpPr/>
          <p:nvPr/>
        </p:nvCxnSpPr>
        <p:spPr>
          <a:xfrm>
            <a:off x="304800" y="1220788"/>
            <a:ext cx="8001000" cy="1587"/>
          </a:xfrm>
          <a:prstGeom prst="line">
            <a:avLst/>
          </a:prstGeom>
        </p:spPr>
        <p:style>
          <a:lnRef idx="2">
            <a:schemeClr val="accent1"/>
          </a:lnRef>
          <a:fillRef idx="0">
            <a:schemeClr val="accent1"/>
          </a:fillRef>
          <a:effectRef idx="1">
            <a:schemeClr val="accent1"/>
          </a:effectRef>
          <a:fontRef idx="minor">
            <a:schemeClr val="tx1"/>
          </a:fontRef>
        </p:style>
      </p:cxnSp>
      <p:pic>
        <p:nvPicPr>
          <p:cNvPr id="9" name="Picture 8" descr="Picture 5.png"/>
          <p:cNvPicPr>
            <a:picLocks noChangeAspect="1"/>
          </p:cNvPicPr>
          <p:nvPr/>
        </p:nvPicPr>
        <p:blipFill>
          <a:blip r:embed="rId2"/>
          <a:stretch>
            <a:fillRect/>
          </a:stretch>
        </p:blipFill>
        <p:spPr>
          <a:xfrm>
            <a:off x="8072888" y="23895"/>
            <a:ext cx="1028700" cy="2146300"/>
          </a:xfrm>
          <a:prstGeom prst="rect">
            <a:avLst/>
          </a:prstGeom>
        </p:spPr>
      </p:pic>
      <p:sp>
        <p:nvSpPr>
          <p:cNvPr id="10" name="TextBox 9"/>
          <p:cNvSpPr txBox="1"/>
          <p:nvPr/>
        </p:nvSpPr>
        <p:spPr>
          <a:xfrm>
            <a:off x="1547664" y="2060848"/>
            <a:ext cx="8263388" cy="3416320"/>
          </a:xfrm>
          <a:prstGeom prst="rect">
            <a:avLst/>
          </a:prstGeom>
          <a:noFill/>
        </p:spPr>
        <p:txBody>
          <a:bodyPr wrap="square" rtlCol="0">
            <a:spAutoFit/>
          </a:bodyPr>
          <a:lstStyle/>
          <a:p>
            <a:r>
              <a:rPr lang="en-US" sz="2400" dirty="0" smtClean="0">
                <a:solidFill>
                  <a:srgbClr val="FFFFFF"/>
                </a:solidFill>
              </a:rPr>
              <a:t>Part 1: 	The Habits of Literacy</a:t>
            </a:r>
          </a:p>
          <a:p>
            <a:endParaRPr lang="en-US" sz="2400" dirty="0" smtClean="0">
              <a:solidFill>
                <a:srgbClr val="FFFFFF"/>
              </a:solidFill>
            </a:endParaRPr>
          </a:p>
          <a:p>
            <a:r>
              <a:rPr lang="en-US" sz="2400" dirty="0" smtClean="0">
                <a:solidFill>
                  <a:srgbClr val="FFFFFF"/>
                </a:solidFill>
              </a:rPr>
              <a:t>Part 2: 	Essentials for Impact:</a:t>
            </a:r>
          </a:p>
          <a:p>
            <a:endParaRPr lang="en-US" sz="2400" dirty="0" smtClean="0">
              <a:solidFill>
                <a:srgbClr val="FFFFFF"/>
              </a:solidFill>
            </a:endParaRPr>
          </a:p>
          <a:p>
            <a:r>
              <a:rPr lang="en-US" sz="2400" dirty="0">
                <a:solidFill>
                  <a:srgbClr val="FFFFFF"/>
                </a:solidFill>
              </a:rPr>
              <a:t>	</a:t>
            </a:r>
            <a:r>
              <a:rPr lang="en-US" sz="2400" dirty="0" smtClean="0">
                <a:solidFill>
                  <a:srgbClr val="FFFFFF"/>
                </a:solidFill>
              </a:rPr>
              <a:t>			- Speaking &amp; Listening</a:t>
            </a:r>
          </a:p>
          <a:p>
            <a:r>
              <a:rPr lang="en-US" sz="2400" dirty="0">
                <a:solidFill>
                  <a:srgbClr val="FFFFFF"/>
                </a:solidFill>
              </a:rPr>
              <a:t>	</a:t>
            </a:r>
            <a:r>
              <a:rPr lang="en-US" sz="2400" dirty="0" smtClean="0">
                <a:solidFill>
                  <a:srgbClr val="FFFFFF"/>
                </a:solidFill>
              </a:rPr>
              <a:t>			- Reading</a:t>
            </a:r>
          </a:p>
          <a:p>
            <a:r>
              <a:rPr lang="en-US" sz="2400" dirty="0">
                <a:solidFill>
                  <a:srgbClr val="FFFFFF"/>
                </a:solidFill>
              </a:rPr>
              <a:t>	</a:t>
            </a:r>
            <a:r>
              <a:rPr lang="en-US" sz="2400" dirty="0" smtClean="0">
                <a:solidFill>
                  <a:srgbClr val="FFFFFF"/>
                </a:solidFill>
              </a:rPr>
              <a:t>			- Writing</a:t>
            </a:r>
          </a:p>
          <a:p>
            <a:r>
              <a:rPr lang="en-US" sz="2400" dirty="0" smtClean="0">
                <a:solidFill>
                  <a:srgbClr val="FFFFFF"/>
                </a:solidFill>
              </a:rPr>
              <a:t>				</a:t>
            </a:r>
          </a:p>
          <a:p>
            <a:r>
              <a:rPr lang="en-US" sz="2400" dirty="0" smtClean="0">
                <a:solidFill>
                  <a:srgbClr val="FFFFFF"/>
                </a:solidFill>
              </a:rPr>
              <a:t>				And </a:t>
            </a:r>
            <a:r>
              <a:rPr lang="en-US" sz="2400" dirty="0">
                <a:solidFill>
                  <a:srgbClr val="FFFFFF"/>
                </a:solidFill>
              </a:rPr>
              <a:t>h</a:t>
            </a:r>
            <a:r>
              <a:rPr lang="en-US" sz="2400" dirty="0" smtClean="0">
                <a:solidFill>
                  <a:srgbClr val="FFFFFF"/>
                </a:solidFill>
              </a:rPr>
              <a:t>ow to make them happen …</a:t>
            </a:r>
            <a:endParaRPr lang="en-US" sz="2400" dirty="0">
              <a:solidFill>
                <a:srgbClr val="FFFFFF"/>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slide(fromLeft)">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10">
                                            <p:txEl>
                                              <p:pRg st="2" end="2"/>
                                            </p:txEl>
                                          </p:spTgt>
                                        </p:tgtEl>
                                        <p:attrNameLst>
                                          <p:attrName>style.visibility</p:attrName>
                                        </p:attrNameLst>
                                      </p:cBhvr>
                                      <p:to>
                                        <p:strVal val="visible"/>
                                      </p:to>
                                    </p:set>
                                    <p:animEffect transition="in" filter="slide(fromLeft)">
                                      <p:cBhvr>
                                        <p:cTn id="12" dur="500"/>
                                        <p:tgtEl>
                                          <p:spTgt spid="1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10">
                                            <p:txEl>
                                              <p:pRg st="4" end="4"/>
                                            </p:txEl>
                                          </p:spTgt>
                                        </p:tgtEl>
                                        <p:attrNameLst>
                                          <p:attrName>style.visibility</p:attrName>
                                        </p:attrNameLst>
                                      </p:cBhvr>
                                      <p:to>
                                        <p:strVal val="visible"/>
                                      </p:to>
                                    </p:set>
                                    <p:animEffect transition="in" filter="slide(fromLeft)">
                                      <p:cBhvr>
                                        <p:cTn id="17" dur="500"/>
                                        <p:tgtEl>
                                          <p:spTgt spid="10">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8" fill="hold" grpId="0" nodeType="clickEffect">
                                  <p:stCondLst>
                                    <p:cond delay="0"/>
                                  </p:stCondLst>
                                  <p:childTnLst>
                                    <p:set>
                                      <p:cBhvr>
                                        <p:cTn id="21" dur="1" fill="hold">
                                          <p:stCondLst>
                                            <p:cond delay="0"/>
                                          </p:stCondLst>
                                        </p:cTn>
                                        <p:tgtEl>
                                          <p:spTgt spid="10">
                                            <p:txEl>
                                              <p:pRg st="5" end="5"/>
                                            </p:txEl>
                                          </p:spTgt>
                                        </p:tgtEl>
                                        <p:attrNameLst>
                                          <p:attrName>style.visibility</p:attrName>
                                        </p:attrNameLst>
                                      </p:cBhvr>
                                      <p:to>
                                        <p:strVal val="visible"/>
                                      </p:to>
                                    </p:set>
                                    <p:animEffect transition="in" filter="slide(fromLeft)">
                                      <p:cBhvr>
                                        <p:cTn id="22" dur="500"/>
                                        <p:tgtEl>
                                          <p:spTgt spid="10">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8" fill="hold" grpId="0" nodeType="clickEffect">
                                  <p:stCondLst>
                                    <p:cond delay="0"/>
                                  </p:stCondLst>
                                  <p:childTnLst>
                                    <p:set>
                                      <p:cBhvr>
                                        <p:cTn id="26" dur="1" fill="hold">
                                          <p:stCondLst>
                                            <p:cond delay="0"/>
                                          </p:stCondLst>
                                        </p:cTn>
                                        <p:tgtEl>
                                          <p:spTgt spid="10">
                                            <p:txEl>
                                              <p:pRg st="6" end="6"/>
                                            </p:txEl>
                                          </p:spTgt>
                                        </p:tgtEl>
                                        <p:attrNameLst>
                                          <p:attrName>style.visibility</p:attrName>
                                        </p:attrNameLst>
                                      </p:cBhvr>
                                      <p:to>
                                        <p:strVal val="visible"/>
                                      </p:to>
                                    </p:set>
                                    <p:animEffect transition="in" filter="slide(fromLeft)">
                                      <p:cBhvr>
                                        <p:cTn id="27" dur="500"/>
                                        <p:tgtEl>
                                          <p:spTgt spid="10">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8" fill="hold" grpId="0" nodeType="clickEffect">
                                  <p:stCondLst>
                                    <p:cond delay="0"/>
                                  </p:stCondLst>
                                  <p:childTnLst>
                                    <p:set>
                                      <p:cBhvr>
                                        <p:cTn id="31" dur="1" fill="hold">
                                          <p:stCondLst>
                                            <p:cond delay="0"/>
                                          </p:stCondLst>
                                        </p:cTn>
                                        <p:tgtEl>
                                          <p:spTgt spid="10">
                                            <p:txEl>
                                              <p:pRg st="7" end="7"/>
                                            </p:txEl>
                                          </p:spTgt>
                                        </p:tgtEl>
                                        <p:attrNameLst>
                                          <p:attrName>style.visibility</p:attrName>
                                        </p:attrNameLst>
                                      </p:cBhvr>
                                      <p:to>
                                        <p:strVal val="visible"/>
                                      </p:to>
                                    </p:set>
                                    <p:animEffect transition="in" filter="slide(fromLeft)">
                                      <p:cBhvr>
                                        <p:cTn id="32" dur="500"/>
                                        <p:tgtEl>
                                          <p:spTgt spid="10">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8" fill="hold" grpId="0" nodeType="clickEffect">
                                  <p:stCondLst>
                                    <p:cond delay="0"/>
                                  </p:stCondLst>
                                  <p:childTnLst>
                                    <p:set>
                                      <p:cBhvr>
                                        <p:cTn id="36" dur="1" fill="hold">
                                          <p:stCondLst>
                                            <p:cond delay="0"/>
                                          </p:stCondLst>
                                        </p:cTn>
                                        <p:tgtEl>
                                          <p:spTgt spid="10">
                                            <p:txEl>
                                              <p:pRg st="8" end="8"/>
                                            </p:txEl>
                                          </p:spTgt>
                                        </p:tgtEl>
                                        <p:attrNameLst>
                                          <p:attrName>style.visibility</p:attrName>
                                        </p:attrNameLst>
                                      </p:cBhvr>
                                      <p:to>
                                        <p:strVal val="visible"/>
                                      </p:to>
                                    </p:set>
                                    <p:animEffect transition="in" filter="slide(fromLeft)">
                                      <p:cBhvr>
                                        <p:cTn id="37" dur="500"/>
                                        <p:tgtEl>
                                          <p:spTgt spid="10">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bldLvl="4"/>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1"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solidFill>
                <a:srgbClr val="FFFFFF"/>
              </a:solidFill>
              <a:latin typeface="Calibri" charset="0"/>
            </a:endParaRPr>
          </a:p>
        </p:txBody>
      </p:sp>
      <p:graphicFrame>
        <p:nvGraphicFramePr>
          <p:cNvPr id="89090" name="Object 2"/>
          <p:cNvGraphicFramePr>
            <a:graphicFrameLocks noChangeAspect="1"/>
          </p:cNvGraphicFramePr>
          <p:nvPr/>
        </p:nvGraphicFramePr>
        <p:xfrm>
          <a:off x="1143000" y="1066800"/>
          <a:ext cx="7234238" cy="4545013"/>
        </p:xfrm>
        <a:graphic>
          <a:graphicData uri="http://schemas.openxmlformats.org/presentationml/2006/ole">
            <mc:AlternateContent xmlns:mc="http://schemas.openxmlformats.org/markup-compatibility/2006">
              <mc:Choice xmlns:v="urn:schemas-microsoft-com:vml" Requires="v">
                <p:oleObj spid="_x0000_s617575" name="Document" r:id="rId3" imgW="6238240" imgH="3919220" progId="Word.Document.8">
                  <p:embed/>
                </p:oleObj>
              </mc:Choice>
              <mc:Fallback>
                <p:oleObj name="Document" r:id="rId3" imgW="6238240" imgH="3919220" progId="Word.Document.8">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1066800"/>
                        <a:ext cx="7234238" cy="4545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89092" name="TextBox 4"/>
          <p:cNvSpPr txBox="1">
            <a:spLocks noChangeArrowheads="1"/>
          </p:cNvSpPr>
          <p:nvPr/>
        </p:nvSpPr>
        <p:spPr bwMode="auto">
          <a:xfrm>
            <a:off x="2438400" y="2824163"/>
            <a:ext cx="4724400" cy="922337"/>
          </a:xfrm>
          <a:prstGeom prst="rect">
            <a:avLst/>
          </a:prstGeom>
          <a:noFill/>
          <a:ln w="9525">
            <a:noFill/>
            <a:miter lim="800000"/>
            <a:headEnd/>
            <a:tailEnd/>
          </a:ln>
        </p:spPr>
        <p:txBody>
          <a:bodyPr>
            <a:prstTxWarp prst="textNoShape">
              <a:avLst/>
            </a:prstTxWarp>
            <a:spAutoFit/>
          </a:bodyPr>
          <a:lstStyle/>
          <a:p>
            <a:pPr algn="ctr"/>
            <a:r>
              <a:rPr lang="en-US" sz="5400" dirty="0">
                <a:solidFill>
                  <a:srgbClr val="FFFFFF"/>
                </a:solidFill>
                <a:latin typeface="Calibri" charset="0"/>
              </a:rPr>
              <a:t>ne</a:t>
            </a:r>
            <a:r>
              <a:rPr lang="en-US" sz="5400" dirty="0">
                <a:solidFill>
                  <a:srgbClr val="FFFF00"/>
                </a:solidFill>
                <a:latin typeface="Calibri" charset="0"/>
              </a:rPr>
              <a:t>c</a:t>
            </a:r>
            <a:r>
              <a:rPr lang="en-US" sz="5400" dirty="0">
                <a:solidFill>
                  <a:srgbClr val="FFFFFF"/>
                </a:solidFill>
                <a:latin typeface="Calibri" charset="0"/>
              </a:rPr>
              <a:t>e</a:t>
            </a:r>
            <a:r>
              <a:rPr lang="en-US" sz="5400" dirty="0">
                <a:solidFill>
                  <a:srgbClr val="FFFF00"/>
                </a:solidFill>
                <a:latin typeface="Calibri" charset="0"/>
              </a:rPr>
              <a:t>ss</a:t>
            </a:r>
            <a:r>
              <a:rPr lang="en-US" sz="5400" dirty="0">
                <a:solidFill>
                  <a:srgbClr val="FFFFFF"/>
                </a:solidFill>
                <a:latin typeface="Calibri" charset="0"/>
              </a:rPr>
              <a:t>ary</a:t>
            </a:r>
          </a:p>
        </p:txBody>
      </p:sp>
      <p:pic>
        <p:nvPicPr>
          <p:cNvPr id="5" name="Picture 4" descr="Picture 5.png"/>
          <p:cNvPicPr>
            <a:picLocks noChangeAspect="1"/>
          </p:cNvPicPr>
          <p:nvPr/>
        </p:nvPicPr>
        <p:blipFill>
          <a:blip r:embed="rId5"/>
          <a:stretch>
            <a:fillRect/>
          </a:stretch>
        </p:blipFill>
        <p:spPr>
          <a:xfrm>
            <a:off x="8072888" y="23895"/>
            <a:ext cx="1028700" cy="21463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1"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solidFill>
                <a:srgbClr val="FFFFFF"/>
              </a:solidFill>
              <a:latin typeface="Calibri" charset="0"/>
            </a:endParaRPr>
          </a:p>
        </p:txBody>
      </p:sp>
      <p:graphicFrame>
        <p:nvGraphicFramePr>
          <p:cNvPr id="89090" name="Object 2"/>
          <p:cNvGraphicFramePr>
            <a:graphicFrameLocks noChangeAspect="1"/>
          </p:cNvGraphicFramePr>
          <p:nvPr/>
        </p:nvGraphicFramePr>
        <p:xfrm>
          <a:off x="1143000" y="1066800"/>
          <a:ext cx="7234238" cy="4545013"/>
        </p:xfrm>
        <a:graphic>
          <a:graphicData uri="http://schemas.openxmlformats.org/presentationml/2006/ole">
            <mc:AlternateContent xmlns:mc="http://schemas.openxmlformats.org/markup-compatibility/2006">
              <mc:Choice xmlns:v="urn:schemas-microsoft-com:vml" Requires="v">
                <p:oleObj spid="_x0000_s618599" name="Document" r:id="rId3" imgW="6238240" imgH="3919220" progId="Word.Document.8">
                  <p:embed/>
                </p:oleObj>
              </mc:Choice>
              <mc:Fallback>
                <p:oleObj name="Document" r:id="rId3" imgW="6238240" imgH="3919220" progId="Word.Document.8">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1066800"/>
                        <a:ext cx="7234238" cy="4545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89092" name="TextBox 4"/>
          <p:cNvSpPr txBox="1">
            <a:spLocks noChangeArrowheads="1"/>
          </p:cNvSpPr>
          <p:nvPr/>
        </p:nvSpPr>
        <p:spPr bwMode="auto">
          <a:xfrm>
            <a:off x="2438400" y="2824163"/>
            <a:ext cx="4724400" cy="922337"/>
          </a:xfrm>
          <a:prstGeom prst="rect">
            <a:avLst/>
          </a:prstGeom>
          <a:noFill/>
          <a:ln w="9525">
            <a:noFill/>
            <a:miter lim="800000"/>
            <a:headEnd/>
            <a:tailEnd/>
          </a:ln>
        </p:spPr>
        <p:txBody>
          <a:bodyPr>
            <a:prstTxWarp prst="textNoShape">
              <a:avLst/>
            </a:prstTxWarp>
            <a:spAutoFit/>
          </a:bodyPr>
          <a:lstStyle/>
          <a:p>
            <a:pPr algn="ctr"/>
            <a:r>
              <a:rPr lang="en-US" sz="5400" dirty="0" smtClean="0">
                <a:solidFill>
                  <a:srgbClr val="FFFFFF"/>
                </a:solidFill>
                <a:latin typeface="Calibri" charset="0"/>
              </a:rPr>
              <a:t>a</a:t>
            </a:r>
            <a:r>
              <a:rPr lang="en-US" sz="5400" dirty="0" smtClean="0">
                <a:solidFill>
                  <a:srgbClr val="FFFF00"/>
                </a:solidFill>
                <a:latin typeface="Calibri" charset="0"/>
              </a:rPr>
              <a:t>cc</a:t>
            </a:r>
            <a:r>
              <a:rPr lang="en-US" sz="5400" dirty="0" smtClean="0">
                <a:solidFill>
                  <a:srgbClr val="FFFFFF"/>
                </a:solidFill>
                <a:latin typeface="Calibri" charset="0"/>
              </a:rPr>
              <a:t>o</a:t>
            </a:r>
            <a:r>
              <a:rPr lang="en-US" sz="5400" dirty="0" smtClean="0">
                <a:solidFill>
                  <a:srgbClr val="FFFF00"/>
                </a:solidFill>
                <a:latin typeface="Calibri" charset="0"/>
              </a:rPr>
              <a:t>mm</a:t>
            </a:r>
            <a:r>
              <a:rPr lang="en-US" sz="5400" dirty="0" smtClean="0">
                <a:solidFill>
                  <a:srgbClr val="FFFFFF"/>
                </a:solidFill>
                <a:latin typeface="Calibri" charset="0"/>
              </a:rPr>
              <a:t>odation</a:t>
            </a:r>
            <a:endParaRPr lang="en-US" sz="5400" dirty="0">
              <a:solidFill>
                <a:srgbClr val="FFFFFF"/>
              </a:solidFill>
              <a:latin typeface="Calibri" charset="0"/>
            </a:endParaRPr>
          </a:p>
        </p:txBody>
      </p:sp>
      <p:pic>
        <p:nvPicPr>
          <p:cNvPr id="5" name="Picture 4" descr="Picture 5.png"/>
          <p:cNvPicPr>
            <a:picLocks noChangeAspect="1"/>
          </p:cNvPicPr>
          <p:nvPr/>
        </p:nvPicPr>
        <p:blipFill>
          <a:blip r:embed="rId5"/>
          <a:stretch>
            <a:fillRect/>
          </a:stretch>
        </p:blipFill>
        <p:spPr>
          <a:xfrm>
            <a:off x="8072888" y="23895"/>
            <a:ext cx="1028700" cy="21463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Line 5"/>
          <p:cNvSpPr>
            <a:spLocks noChangeShapeType="1"/>
          </p:cNvSpPr>
          <p:nvPr/>
        </p:nvSpPr>
        <p:spPr bwMode="auto">
          <a:xfrm>
            <a:off x="1676400" y="1247775"/>
            <a:ext cx="67818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0" name="TextBox 19"/>
          <p:cNvSpPr txBox="1">
            <a:spLocks noChangeArrowheads="1"/>
          </p:cNvSpPr>
          <p:nvPr/>
        </p:nvSpPr>
        <p:spPr bwMode="auto">
          <a:xfrm>
            <a:off x="1676400" y="2362200"/>
            <a:ext cx="7162800" cy="3970338"/>
          </a:xfrm>
          <a:prstGeom prst="rect">
            <a:avLst/>
          </a:prstGeom>
          <a:noFill/>
          <a:ln w="9525">
            <a:noFill/>
            <a:miter lim="800000"/>
            <a:headEnd/>
            <a:tailEnd/>
          </a:ln>
        </p:spPr>
        <p:txBody>
          <a:bodyPr>
            <a:prstTxWarp prst="textNoShape">
              <a:avLst/>
            </a:prstTxWarp>
            <a:spAutoFit/>
          </a:bodyPr>
          <a:lstStyle/>
          <a:p>
            <a:pPr marL="742950" indent="-742950">
              <a:buFont typeface="Calibri" charset="0"/>
              <a:buAutoNum type="arabicPeriod"/>
            </a:pPr>
            <a:r>
              <a:rPr lang="en-US" sz="3600" dirty="0">
                <a:solidFill>
                  <a:srgbClr val="FFFFFF"/>
                </a:solidFill>
                <a:latin typeface="Calibri" charset="0"/>
              </a:rPr>
              <a:t>Teach reading – scanning, skimming, analysis</a:t>
            </a:r>
          </a:p>
          <a:p>
            <a:pPr marL="742950" indent="-742950">
              <a:buFont typeface="Calibri" charset="0"/>
              <a:buAutoNum type="arabicPeriod"/>
            </a:pPr>
            <a:r>
              <a:rPr lang="en-US" sz="3600" dirty="0">
                <a:solidFill>
                  <a:srgbClr val="FFFFFF"/>
                </a:solidFill>
                <a:latin typeface="Calibri" charset="0"/>
              </a:rPr>
              <a:t>Read aloud and display</a:t>
            </a:r>
          </a:p>
          <a:p>
            <a:pPr marL="742950" indent="-742950">
              <a:buFont typeface="Calibri" charset="0"/>
              <a:buAutoNum type="arabicPeriod"/>
            </a:pPr>
            <a:r>
              <a:rPr lang="en-US" sz="3600" dirty="0">
                <a:solidFill>
                  <a:srgbClr val="FFFFFF"/>
                </a:solidFill>
                <a:latin typeface="Calibri" charset="0"/>
              </a:rPr>
              <a:t>Teach key vocabulary</a:t>
            </a:r>
          </a:p>
          <a:p>
            <a:pPr marL="742950" indent="-742950">
              <a:buFont typeface="Calibri" charset="0"/>
              <a:buAutoNum type="arabicPeriod"/>
            </a:pPr>
            <a:r>
              <a:rPr lang="en-US" sz="3600" dirty="0">
                <a:solidFill>
                  <a:srgbClr val="FFFFFF"/>
                </a:solidFill>
                <a:latin typeface="Calibri" charset="0"/>
              </a:rPr>
              <a:t>Demystify spelling</a:t>
            </a:r>
          </a:p>
          <a:p>
            <a:pPr marL="742950" indent="-742950">
              <a:buFont typeface="Calibri" charset="0"/>
              <a:buAutoNum type="arabicPeriod"/>
            </a:pPr>
            <a:r>
              <a:rPr lang="en-US" sz="3600" dirty="0">
                <a:solidFill>
                  <a:srgbClr val="FFFFFF"/>
                </a:solidFill>
                <a:latin typeface="Calibri" charset="0"/>
              </a:rPr>
              <a:t>Teach research, not FOFO</a:t>
            </a:r>
          </a:p>
          <a:p>
            <a:pPr marL="742950" indent="-742950"/>
            <a:endParaRPr lang="en-US" sz="3600" dirty="0">
              <a:solidFill>
                <a:srgbClr val="FFFFFF"/>
              </a:solidFill>
              <a:latin typeface="Calibri" charset="0"/>
            </a:endParaRPr>
          </a:p>
        </p:txBody>
      </p:sp>
      <p:pic>
        <p:nvPicPr>
          <p:cNvPr id="90116" name="Picture 4"/>
          <p:cNvPicPr>
            <a:picLocks noChangeAspect="1" noChangeArrowheads="1"/>
          </p:cNvPicPr>
          <p:nvPr/>
        </p:nvPicPr>
        <p:blipFill>
          <a:blip r:embed="rId3"/>
          <a:srcRect/>
          <a:stretch>
            <a:fillRect/>
          </a:stretch>
        </p:blipFill>
        <p:spPr bwMode="auto">
          <a:xfrm>
            <a:off x="0" y="0"/>
            <a:ext cx="1905000" cy="1905000"/>
          </a:xfrm>
          <a:prstGeom prst="rect">
            <a:avLst/>
          </a:prstGeom>
          <a:noFill/>
          <a:ln w="9525">
            <a:noFill/>
            <a:miter lim="800000"/>
            <a:headEnd/>
            <a:tailEnd/>
          </a:ln>
        </p:spPr>
      </p:pic>
      <p:pic>
        <p:nvPicPr>
          <p:cNvPr id="5" name="Picture 4" descr="Picture 5.png"/>
          <p:cNvPicPr>
            <a:picLocks noChangeAspect="1"/>
          </p:cNvPicPr>
          <p:nvPr/>
        </p:nvPicPr>
        <p:blipFill>
          <a:blip r:embed="rId4"/>
          <a:stretch>
            <a:fillRect/>
          </a:stretch>
        </p:blipFill>
        <p:spPr>
          <a:xfrm>
            <a:off x="8072888" y="23895"/>
            <a:ext cx="1028700" cy="2146300"/>
          </a:xfrm>
          <a:prstGeom prst="rect">
            <a:avLst/>
          </a:prstGeom>
        </p:spPr>
      </p:pic>
    </p:spTree>
    <p:extLst>
      <p:ext uri="{BB962C8B-B14F-4D97-AF65-F5344CB8AC3E}">
        <p14:creationId xmlns:p14="http://schemas.microsoft.com/office/powerpoint/2010/main" val="173458858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Line 5"/>
          <p:cNvSpPr>
            <a:spLocks noChangeShapeType="1"/>
          </p:cNvSpPr>
          <p:nvPr/>
        </p:nvSpPr>
        <p:spPr bwMode="auto">
          <a:xfrm>
            <a:off x="1676400" y="1247775"/>
            <a:ext cx="67818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pic>
        <p:nvPicPr>
          <p:cNvPr id="92163" name="Picture 4"/>
          <p:cNvPicPr>
            <a:picLocks noChangeAspect="1" noChangeArrowheads="1"/>
          </p:cNvPicPr>
          <p:nvPr/>
        </p:nvPicPr>
        <p:blipFill>
          <a:blip r:embed="rId3"/>
          <a:srcRect/>
          <a:stretch>
            <a:fillRect/>
          </a:stretch>
        </p:blipFill>
        <p:spPr bwMode="auto">
          <a:xfrm>
            <a:off x="0" y="88900"/>
            <a:ext cx="2133600" cy="1917700"/>
          </a:xfrm>
          <a:prstGeom prst="rect">
            <a:avLst/>
          </a:prstGeom>
          <a:noFill/>
          <a:ln w="9525">
            <a:noFill/>
            <a:miter lim="800000"/>
            <a:headEnd/>
            <a:tailEnd/>
          </a:ln>
        </p:spPr>
      </p:pic>
      <p:sp>
        <p:nvSpPr>
          <p:cNvPr id="20" name="TextBox 19"/>
          <p:cNvSpPr txBox="1">
            <a:spLocks noChangeArrowheads="1"/>
          </p:cNvSpPr>
          <p:nvPr/>
        </p:nvSpPr>
        <p:spPr bwMode="auto">
          <a:xfrm>
            <a:off x="1676400" y="2362200"/>
            <a:ext cx="7162800" cy="3416300"/>
          </a:xfrm>
          <a:prstGeom prst="rect">
            <a:avLst/>
          </a:prstGeom>
          <a:noFill/>
          <a:ln w="9525">
            <a:noFill/>
            <a:miter lim="800000"/>
            <a:headEnd/>
            <a:tailEnd/>
          </a:ln>
        </p:spPr>
        <p:txBody>
          <a:bodyPr>
            <a:prstTxWarp prst="textNoShape">
              <a:avLst/>
            </a:prstTxWarp>
            <a:spAutoFit/>
          </a:bodyPr>
          <a:lstStyle/>
          <a:p>
            <a:pPr marL="742950" indent="-742950">
              <a:buFont typeface="Calibri" charset="0"/>
              <a:buAutoNum type="arabicPeriod"/>
            </a:pPr>
            <a:r>
              <a:rPr lang="en-US" sz="3600" dirty="0">
                <a:solidFill>
                  <a:srgbClr val="FFFFFF"/>
                </a:solidFill>
                <a:latin typeface="Calibri" charset="0"/>
              </a:rPr>
              <a:t>Demonstrate writing</a:t>
            </a:r>
          </a:p>
          <a:p>
            <a:pPr marL="742950" indent="-742950">
              <a:buFont typeface="Calibri" charset="0"/>
              <a:buAutoNum type="arabicPeriod"/>
            </a:pPr>
            <a:r>
              <a:rPr lang="en-US" sz="3600" dirty="0">
                <a:solidFill>
                  <a:srgbClr val="FFFFFF"/>
                </a:solidFill>
                <a:latin typeface="Calibri" charset="0"/>
              </a:rPr>
              <a:t>Teach composition &amp;</a:t>
            </a:r>
            <a:r>
              <a:rPr lang="en-US" sz="3600" dirty="0" smtClean="0">
                <a:solidFill>
                  <a:srgbClr val="FFFFFF"/>
                </a:solidFill>
                <a:latin typeface="Calibri" charset="0"/>
              </a:rPr>
              <a:t> planning</a:t>
            </a:r>
          </a:p>
          <a:p>
            <a:pPr marL="742950" indent="-742950">
              <a:buFont typeface="Calibri" charset="0"/>
              <a:buAutoNum type="arabicPeriod"/>
            </a:pPr>
            <a:r>
              <a:rPr lang="en-US" sz="3600" dirty="0">
                <a:solidFill>
                  <a:srgbClr val="FFFFFF"/>
                </a:solidFill>
                <a:latin typeface="Calibri" charset="0"/>
              </a:rPr>
              <a:t>Allow oral rehearsal</a:t>
            </a:r>
          </a:p>
          <a:p>
            <a:pPr marL="742950" indent="-742950">
              <a:buFont typeface="Calibri" charset="0"/>
              <a:buAutoNum type="arabicPeriod"/>
            </a:pPr>
            <a:r>
              <a:rPr lang="en-US" sz="3600" dirty="0">
                <a:solidFill>
                  <a:srgbClr val="FFFFFF"/>
                </a:solidFill>
                <a:latin typeface="Calibri" charset="0"/>
              </a:rPr>
              <a:t>Short &amp; long sentences</a:t>
            </a:r>
          </a:p>
          <a:p>
            <a:pPr marL="742950" indent="-742950">
              <a:buFont typeface="Calibri" charset="0"/>
              <a:buAutoNum type="arabicPeriod"/>
            </a:pPr>
            <a:r>
              <a:rPr lang="en-US" sz="3600" dirty="0">
                <a:solidFill>
                  <a:srgbClr val="FFFFFF"/>
                </a:solidFill>
                <a:latin typeface="Calibri" charset="0"/>
              </a:rPr>
              <a:t>Connectives</a:t>
            </a:r>
          </a:p>
          <a:p>
            <a:pPr marL="742950" indent="-742950"/>
            <a:endParaRPr lang="en-US" sz="3600" dirty="0">
              <a:solidFill>
                <a:srgbClr val="FFFFFF"/>
              </a:solidFill>
              <a:latin typeface="Calibri" charset="0"/>
            </a:endParaRPr>
          </a:p>
        </p:txBody>
      </p:sp>
      <p:pic>
        <p:nvPicPr>
          <p:cNvPr id="5" name="Picture 4" descr="Picture 5.png"/>
          <p:cNvPicPr>
            <a:picLocks noChangeAspect="1"/>
          </p:cNvPicPr>
          <p:nvPr/>
        </p:nvPicPr>
        <p:blipFill>
          <a:blip r:embed="rId4"/>
          <a:stretch>
            <a:fillRect/>
          </a:stretch>
        </p:blipFill>
        <p:spPr>
          <a:xfrm>
            <a:off x="8072888" y="23895"/>
            <a:ext cx="1028700" cy="21463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wipe(left)">
                                      <p:cBhvr>
                                        <p:cTn id="7" dur="500"/>
                                        <p:tgtEl>
                                          <p:spTgt spid="2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
                                            <p:txEl>
                                              <p:pRg st="1" end="1"/>
                                            </p:txEl>
                                          </p:spTgt>
                                        </p:tgtEl>
                                        <p:attrNameLst>
                                          <p:attrName>style.visibility</p:attrName>
                                        </p:attrNameLst>
                                      </p:cBhvr>
                                      <p:to>
                                        <p:strVal val="visible"/>
                                      </p:to>
                                    </p:set>
                                    <p:animEffect transition="in" filter="wipe(left)">
                                      <p:cBhvr>
                                        <p:cTn id="12" dur="500"/>
                                        <p:tgtEl>
                                          <p:spTgt spid="2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wipe(left)">
                                      <p:cBhvr>
                                        <p:cTn id="17" dur="500"/>
                                        <p:tgtEl>
                                          <p:spTgt spid="2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0">
                                            <p:txEl>
                                              <p:pRg st="3" end="3"/>
                                            </p:txEl>
                                          </p:spTgt>
                                        </p:tgtEl>
                                        <p:attrNameLst>
                                          <p:attrName>style.visibility</p:attrName>
                                        </p:attrNameLst>
                                      </p:cBhvr>
                                      <p:to>
                                        <p:strVal val="visible"/>
                                      </p:to>
                                    </p:set>
                                    <p:animEffect transition="in" filter="wipe(left)">
                                      <p:cBhvr>
                                        <p:cTn id="22" dur="500"/>
                                        <p:tgtEl>
                                          <p:spTgt spid="2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0">
                                            <p:txEl>
                                              <p:pRg st="4" end="4"/>
                                            </p:txEl>
                                          </p:spTgt>
                                        </p:tgtEl>
                                        <p:attrNameLst>
                                          <p:attrName>style.visibility</p:attrName>
                                        </p:attrNameLst>
                                      </p:cBhvr>
                                      <p:to>
                                        <p:strVal val="visible"/>
                                      </p:to>
                                    </p:set>
                                    <p:animEffect transition="in" filter="wipe(left)">
                                      <p:cBhvr>
                                        <p:cTn id="27" dur="500"/>
                                        <p:tgtEl>
                                          <p:spTgt spid="2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bldLvl="3"/>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ext Box 6"/>
          <p:cNvSpPr txBox="1">
            <a:spLocks noChangeArrowheads="1"/>
          </p:cNvSpPr>
          <p:nvPr/>
        </p:nvSpPr>
        <p:spPr bwMode="auto">
          <a:xfrm>
            <a:off x="609600" y="762000"/>
            <a:ext cx="8077200" cy="5940425"/>
          </a:xfrm>
          <a:prstGeom prst="rect">
            <a:avLst/>
          </a:prstGeom>
          <a:noFill/>
          <a:ln w="9525">
            <a:noFill/>
            <a:miter lim="800000"/>
            <a:headEnd/>
            <a:tailEnd/>
          </a:ln>
        </p:spPr>
        <p:txBody>
          <a:bodyPr>
            <a:prstTxWarp prst="textNoShape">
              <a:avLst/>
            </a:prstTxWarp>
            <a:spAutoFit/>
          </a:bodyPr>
          <a:lstStyle/>
          <a:p>
            <a:pPr algn="ctr">
              <a:spcBef>
                <a:spcPct val="50000"/>
              </a:spcBef>
            </a:pPr>
            <a:r>
              <a:rPr lang="en-US" sz="3600">
                <a:solidFill>
                  <a:srgbClr val="FFFF00"/>
                </a:solidFill>
                <a:latin typeface="Calibri" charset="0"/>
              </a:rPr>
              <a:t>Know your connectives</a:t>
            </a:r>
          </a:p>
          <a:p>
            <a:pPr algn="ctr">
              <a:spcBef>
                <a:spcPct val="50000"/>
              </a:spcBef>
            </a:pPr>
            <a:endParaRPr lang="en-US" sz="3200">
              <a:solidFill>
                <a:srgbClr val="FFFF00"/>
              </a:solidFill>
              <a:latin typeface="Calibri" charset="0"/>
            </a:endParaRPr>
          </a:p>
          <a:p>
            <a:pPr>
              <a:spcBef>
                <a:spcPct val="50000"/>
              </a:spcBef>
            </a:pPr>
            <a:r>
              <a:rPr lang="en-US" sz="2000" b="1">
                <a:solidFill>
                  <a:srgbClr val="FFFF00"/>
                </a:solidFill>
                <a:latin typeface="Calibri" charset="0"/>
              </a:rPr>
              <a:t>Adding</a:t>
            </a:r>
            <a:r>
              <a:rPr lang="en-US" sz="2000">
                <a:solidFill>
                  <a:srgbClr val="FFFFFF"/>
                </a:solidFill>
                <a:latin typeface="Calibri" charset="0"/>
              </a:rPr>
              <a:t>: and, also, as well as, moreover, too</a:t>
            </a:r>
          </a:p>
          <a:p>
            <a:pPr>
              <a:spcBef>
                <a:spcPct val="50000"/>
              </a:spcBef>
            </a:pPr>
            <a:r>
              <a:rPr lang="en-US" sz="2000" b="1">
                <a:solidFill>
                  <a:srgbClr val="FFFF00"/>
                </a:solidFill>
                <a:latin typeface="Calibri" charset="0"/>
              </a:rPr>
              <a:t>Cause &amp; effect</a:t>
            </a:r>
            <a:r>
              <a:rPr lang="en-US" sz="2000">
                <a:solidFill>
                  <a:srgbClr val="FFFFFF"/>
                </a:solidFill>
                <a:latin typeface="Calibri" charset="0"/>
              </a:rPr>
              <a:t>: because, so, therefore, thus, consequently</a:t>
            </a:r>
          </a:p>
          <a:p>
            <a:pPr>
              <a:spcBef>
                <a:spcPct val="50000"/>
              </a:spcBef>
            </a:pPr>
            <a:r>
              <a:rPr lang="en-US" sz="2000" b="1">
                <a:solidFill>
                  <a:srgbClr val="FFFF00"/>
                </a:solidFill>
                <a:latin typeface="Calibri" charset="0"/>
              </a:rPr>
              <a:t>Sequencing</a:t>
            </a:r>
            <a:r>
              <a:rPr lang="en-US" sz="2000">
                <a:solidFill>
                  <a:srgbClr val="FFFFFF"/>
                </a:solidFill>
                <a:latin typeface="Calibri" charset="0"/>
              </a:rPr>
              <a:t>: next, then, first, finally, meanwhile, before, after</a:t>
            </a:r>
          </a:p>
          <a:p>
            <a:pPr>
              <a:spcBef>
                <a:spcPct val="50000"/>
              </a:spcBef>
            </a:pPr>
            <a:r>
              <a:rPr lang="en-US" sz="2000" b="1">
                <a:solidFill>
                  <a:srgbClr val="FFFF00"/>
                </a:solidFill>
                <a:latin typeface="Calibri" charset="0"/>
              </a:rPr>
              <a:t>Qualifying</a:t>
            </a:r>
            <a:r>
              <a:rPr lang="en-US" sz="2000">
                <a:solidFill>
                  <a:srgbClr val="FFFFFF"/>
                </a:solidFill>
                <a:latin typeface="Calibri" charset="0"/>
              </a:rPr>
              <a:t>: however, although, unless, except, if, as long as, apart from, yet</a:t>
            </a:r>
          </a:p>
          <a:p>
            <a:pPr>
              <a:spcBef>
                <a:spcPct val="50000"/>
              </a:spcBef>
            </a:pPr>
            <a:r>
              <a:rPr lang="en-US" sz="2000" b="1">
                <a:solidFill>
                  <a:srgbClr val="FFFF00"/>
                </a:solidFill>
                <a:latin typeface="Calibri" charset="0"/>
              </a:rPr>
              <a:t>Emphasising</a:t>
            </a:r>
            <a:r>
              <a:rPr lang="en-US" sz="2000">
                <a:solidFill>
                  <a:srgbClr val="FFFFFF"/>
                </a:solidFill>
                <a:latin typeface="Calibri" charset="0"/>
              </a:rPr>
              <a:t>: above all, in particular, especially, significantly, indeed, notably</a:t>
            </a:r>
          </a:p>
          <a:p>
            <a:pPr>
              <a:spcBef>
                <a:spcPct val="50000"/>
              </a:spcBef>
            </a:pPr>
            <a:r>
              <a:rPr lang="en-US" sz="2000" b="1">
                <a:solidFill>
                  <a:srgbClr val="FFFF00"/>
                </a:solidFill>
                <a:latin typeface="Calibri" charset="0"/>
              </a:rPr>
              <a:t>Illustrating</a:t>
            </a:r>
            <a:r>
              <a:rPr lang="en-US" sz="2000">
                <a:solidFill>
                  <a:srgbClr val="FFFFFF"/>
                </a:solidFill>
                <a:latin typeface="Calibri" charset="0"/>
              </a:rPr>
              <a:t>: for example, such as, for instance, as revealed by, in the case of</a:t>
            </a:r>
          </a:p>
          <a:p>
            <a:pPr>
              <a:spcBef>
                <a:spcPct val="50000"/>
              </a:spcBef>
            </a:pPr>
            <a:r>
              <a:rPr lang="en-US" sz="2000" b="1">
                <a:solidFill>
                  <a:srgbClr val="FFFF00"/>
                </a:solidFill>
                <a:latin typeface="Calibri" charset="0"/>
              </a:rPr>
              <a:t>Comparing</a:t>
            </a:r>
            <a:r>
              <a:rPr lang="en-US" sz="2000">
                <a:solidFill>
                  <a:srgbClr val="FFFFFF"/>
                </a:solidFill>
                <a:latin typeface="Calibri" charset="0"/>
              </a:rPr>
              <a:t>: equally, in the same way, similarly, likewise, as with, like</a:t>
            </a:r>
          </a:p>
          <a:p>
            <a:pPr>
              <a:spcBef>
                <a:spcPct val="50000"/>
              </a:spcBef>
            </a:pPr>
            <a:r>
              <a:rPr lang="en-US" sz="2000" b="1">
                <a:solidFill>
                  <a:srgbClr val="FFFF00"/>
                </a:solidFill>
                <a:latin typeface="Calibri" charset="0"/>
              </a:rPr>
              <a:t>Contrasting</a:t>
            </a:r>
            <a:r>
              <a:rPr lang="en-US" sz="2000">
                <a:solidFill>
                  <a:srgbClr val="FFFFFF"/>
                </a:solidFill>
                <a:latin typeface="Calibri" charset="0"/>
              </a:rPr>
              <a:t>: whereas, instead of, alternatively, otherwise, unlike, on the other hand</a:t>
            </a:r>
          </a:p>
          <a:p>
            <a:pPr>
              <a:spcBef>
                <a:spcPct val="50000"/>
              </a:spcBef>
            </a:pPr>
            <a:r>
              <a:rPr lang="en-US" sz="2000">
                <a:solidFill>
                  <a:srgbClr val="FFFFFF"/>
                </a:solidFill>
                <a:latin typeface="Calibri" charset="0"/>
              </a:rPr>
              <a:t>  </a:t>
            </a:r>
          </a:p>
        </p:txBody>
      </p:sp>
      <p:pic>
        <p:nvPicPr>
          <p:cNvPr id="3" name="Picture 2" descr="Picture 5.png"/>
          <p:cNvPicPr>
            <a:picLocks noChangeAspect="1"/>
          </p:cNvPicPr>
          <p:nvPr/>
        </p:nvPicPr>
        <p:blipFill>
          <a:blip r:embed="rId3"/>
          <a:stretch>
            <a:fillRect/>
          </a:stretch>
        </p:blipFill>
        <p:spPr>
          <a:xfrm>
            <a:off x="8072888" y="23895"/>
            <a:ext cx="1028700" cy="21463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solidFill>
                <a:srgbClr val="FFFFFF"/>
              </a:solidFill>
              <a:latin typeface="Calibri" charset="0"/>
            </a:endParaRPr>
          </a:p>
        </p:txBody>
      </p:sp>
      <p:graphicFrame>
        <p:nvGraphicFramePr>
          <p:cNvPr id="83970" name="Object 2"/>
          <p:cNvGraphicFramePr>
            <a:graphicFrameLocks noChangeAspect="1"/>
          </p:cNvGraphicFramePr>
          <p:nvPr/>
        </p:nvGraphicFramePr>
        <p:xfrm>
          <a:off x="1143000" y="1066800"/>
          <a:ext cx="7234238" cy="4545013"/>
        </p:xfrm>
        <a:graphic>
          <a:graphicData uri="http://schemas.openxmlformats.org/presentationml/2006/ole">
            <mc:AlternateContent xmlns:mc="http://schemas.openxmlformats.org/markup-compatibility/2006">
              <mc:Choice xmlns:v="urn:schemas-microsoft-com:vml" Requires="v">
                <p:oleObj spid="_x0000_s620639" name="Document" r:id="rId3" imgW="6238240" imgH="3919220" progId="Word.Document.8">
                  <p:embed/>
                </p:oleObj>
              </mc:Choice>
              <mc:Fallback>
                <p:oleObj name="Document" r:id="rId3" imgW="6238240" imgH="3919220" progId="Word.Documen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1066800"/>
                        <a:ext cx="7234238" cy="4545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83972" name="TextBox 4"/>
          <p:cNvSpPr txBox="1">
            <a:spLocks noChangeArrowheads="1"/>
          </p:cNvSpPr>
          <p:nvPr/>
        </p:nvSpPr>
        <p:spPr bwMode="auto">
          <a:xfrm>
            <a:off x="2438400" y="2824163"/>
            <a:ext cx="4724400" cy="922337"/>
          </a:xfrm>
          <a:prstGeom prst="rect">
            <a:avLst/>
          </a:prstGeom>
          <a:noFill/>
          <a:ln w="9525">
            <a:noFill/>
            <a:miter lim="800000"/>
            <a:headEnd/>
            <a:tailEnd/>
          </a:ln>
        </p:spPr>
        <p:txBody>
          <a:bodyPr>
            <a:prstTxWarp prst="textNoShape">
              <a:avLst/>
            </a:prstTxWarp>
            <a:spAutoFit/>
          </a:bodyPr>
          <a:lstStyle/>
          <a:p>
            <a:pPr algn="ctr"/>
            <a:r>
              <a:rPr lang="en-US" sz="5400" dirty="0" smtClean="0">
                <a:solidFill>
                  <a:srgbClr val="FFFFFF"/>
                </a:solidFill>
                <a:latin typeface="Calibri" charset="0"/>
              </a:rPr>
              <a:t>DEMO</a:t>
            </a:r>
            <a:endParaRPr lang="en-US" sz="5400" dirty="0">
              <a:solidFill>
                <a:srgbClr val="FFFFFF"/>
              </a:solidFill>
              <a:latin typeface="Calibri" charset="0"/>
            </a:endParaRPr>
          </a:p>
        </p:txBody>
      </p:sp>
      <p:pic>
        <p:nvPicPr>
          <p:cNvPr id="5" name="Picture 4" descr="Picture 5.png"/>
          <p:cNvPicPr>
            <a:picLocks noChangeAspect="1"/>
          </p:cNvPicPr>
          <p:nvPr/>
        </p:nvPicPr>
        <p:blipFill>
          <a:blip r:embed="rId5"/>
          <a:stretch>
            <a:fillRect/>
          </a:stretch>
        </p:blipFill>
        <p:spPr>
          <a:xfrm>
            <a:off x="8072888" y="23895"/>
            <a:ext cx="1028700" cy="2146300"/>
          </a:xfrm>
          <a:prstGeom prst="rect">
            <a:avLst/>
          </a:prstGeom>
        </p:spPr>
      </p:pic>
    </p:spTree>
    <p:extLst>
      <p:ext uri="{BB962C8B-B14F-4D97-AF65-F5344CB8AC3E}">
        <p14:creationId xmlns:p14="http://schemas.microsoft.com/office/powerpoint/2010/main" val="195987518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Line 5"/>
          <p:cNvSpPr>
            <a:spLocks noChangeShapeType="1"/>
          </p:cNvSpPr>
          <p:nvPr/>
        </p:nvSpPr>
        <p:spPr bwMode="auto">
          <a:xfrm>
            <a:off x="1676400" y="1247775"/>
            <a:ext cx="67818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pic>
        <p:nvPicPr>
          <p:cNvPr id="92163" name="Picture 4"/>
          <p:cNvPicPr>
            <a:picLocks noChangeAspect="1" noChangeArrowheads="1"/>
          </p:cNvPicPr>
          <p:nvPr/>
        </p:nvPicPr>
        <p:blipFill>
          <a:blip r:embed="rId3"/>
          <a:srcRect/>
          <a:stretch>
            <a:fillRect/>
          </a:stretch>
        </p:blipFill>
        <p:spPr bwMode="auto">
          <a:xfrm>
            <a:off x="0" y="88900"/>
            <a:ext cx="2133600" cy="1917700"/>
          </a:xfrm>
          <a:prstGeom prst="rect">
            <a:avLst/>
          </a:prstGeom>
          <a:noFill/>
          <a:ln w="9525">
            <a:noFill/>
            <a:miter lim="800000"/>
            <a:headEnd/>
            <a:tailEnd/>
          </a:ln>
        </p:spPr>
      </p:pic>
      <p:sp>
        <p:nvSpPr>
          <p:cNvPr id="20" name="TextBox 19"/>
          <p:cNvSpPr txBox="1">
            <a:spLocks noChangeArrowheads="1"/>
          </p:cNvSpPr>
          <p:nvPr/>
        </p:nvSpPr>
        <p:spPr bwMode="auto">
          <a:xfrm>
            <a:off x="1676400" y="2362200"/>
            <a:ext cx="7162800" cy="3416300"/>
          </a:xfrm>
          <a:prstGeom prst="rect">
            <a:avLst/>
          </a:prstGeom>
          <a:noFill/>
          <a:ln w="9525">
            <a:noFill/>
            <a:miter lim="800000"/>
            <a:headEnd/>
            <a:tailEnd/>
          </a:ln>
        </p:spPr>
        <p:txBody>
          <a:bodyPr>
            <a:prstTxWarp prst="textNoShape">
              <a:avLst/>
            </a:prstTxWarp>
            <a:spAutoFit/>
          </a:bodyPr>
          <a:lstStyle/>
          <a:p>
            <a:pPr marL="742950" indent="-742950">
              <a:buFont typeface="Calibri" charset="0"/>
              <a:buAutoNum type="arabicPeriod"/>
            </a:pPr>
            <a:r>
              <a:rPr lang="en-US" sz="3600" dirty="0">
                <a:solidFill>
                  <a:srgbClr val="FFFFFF"/>
                </a:solidFill>
                <a:latin typeface="Calibri" charset="0"/>
              </a:rPr>
              <a:t>Demonstrate writing</a:t>
            </a:r>
          </a:p>
          <a:p>
            <a:pPr marL="742950" indent="-742950">
              <a:buFont typeface="Calibri" charset="0"/>
              <a:buAutoNum type="arabicPeriod"/>
            </a:pPr>
            <a:r>
              <a:rPr lang="en-US" sz="3600" dirty="0">
                <a:solidFill>
                  <a:srgbClr val="FFFFFF"/>
                </a:solidFill>
                <a:latin typeface="Calibri" charset="0"/>
              </a:rPr>
              <a:t>Teach composition &amp;</a:t>
            </a:r>
            <a:r>
              <a:rPr lang="en-US" sz="3600" dirty="0" smtClean="0">
                <a:solidFill>
                  <a:srgbClr val="FFFFFF"/>
                </a:solidFill>
                <a:latin typeface="Calibri" charset="0"/>
              </a:rPr>
              <a:t> planning</a:t>
            </a:r>
          </a:p>
          <a:p>
            <a:pPr marL="742950" indent="-742950">
              <a:buFont typeface="Calibri" charset="0"/>
              <a:buAutoNum type="arabicPeriod"/>
            </a:pPr>
            <a:r>
              <a:rPr lang="en-US" sz="3600" dirty="0">
                <a:solidFill>
                  <a:srgbClr val="FFFFFF"/>
                </a:solidFill>
                <a:latin typeface="Calibri" charset="0"/>
              </a:rPr>
              <a:t>Allow oral rehearsal</a:t>
            </a:r>
          </a:p>
          <a:p>
            <a:pPr marL="742950" indent="-742950">
              <a:buFont typeface="Calibri" charset="0"/>
              <a:buAutoNum type="arabicPeriod"/>
            </a:pPr>
            <a:r>
              <a:rPr lang="en-US" sz="3600" dirty="0">
                <a:solidFill>
                  <a:srgbClr val="FFFFFF"/>
                </a:solidFill>
                <a:latin typeface="Calibri" charset="0"/>
              </a:rPr>
              <a:t>Short &amp; long sentences</a:t>
            </a:r>
          </a:p>
          <a:p>
            <a:pPr marL="742950" indent="-742950">
              <a:buFont typeface="Calibri" charset="0"/>
              <a:buAutoNum type="arabicPeriod"/>
            </a:pPr>
            <a:r>
              <a:rPr lang="en-US" sz="3600" dirty="0">
                <a:solidFill>
                  <a:srgbClr val="FFFFFF"/>
                </a:solidFill>
                <a:latin typeface="Calibri" charset="0"/>
              </a:rPr>
              <a:t>Connectives</a:t>
            </a:r>
          </a:p>
          <a:p>
            <a:pPr marL="742950" indent="-742950"/>
            <a:endParaRPr lang="en-US" sz="3600" dirty="0">
              <a:solidFill>
                <a:srgbClr val="FFFFFF"/>
              </a:solidFill>
              <a:latin typeface="Calibri" charset="0"/>
            </a:endParaRPr>
          </a:p>
        </p:txBody>
      </p:sp>
      <p:pic>
        <p:nvPicPr>
          <p:cNvPr id="5" name="Picture 4" descr="Picture 5.png"/>
          <p:cNvPicPr>
            <a:picLocks noChangeAspect="1"/>
          </p:cNvPicPr>
          <p:nvPr/>
        </p:nvPicPr>
        <p:blipFill>
          <a:blip r:embed="rId4"/>
          <a:stretch>
            <a:fillRect/>
          </a:stretch>
        </p:blipFill>
        <p:spPr>
          <a:xfrm>
            <a:off x="8072888" y="23895"/>
            <a:ext cx="1028700" cy="2146300"/>
          </a:xfrm>
          <a:prstGeom prst="rect">
            <a:avLst/>
          </a:prstGeom>
        </p:spPr>
      </p:pic>
    </p:spTree>
    <p:extLst>
      <p:ext uri="{BB962C8B-B14F-4D97-AF65-F5344CB8AC3E}">
        <p14:creationId xmlns:p14="http://schemas.microsoft.com/office/powerpoint/2010/main" val="101809556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a:srcRect/>
          <a:stretch>
            <a:fillRect/>
          </a:stretch>
        </p:blipFill>
        <p:spPr bwMode="auto">
          <a:xfrm>
            <a:off x="3352800" y="2401888"/>
            <a:ext cx="1738313" cy="1739900"/>
          </a:xfrm>
          <a:prstGeom prst="rect">
            <a:avLst/>
          </a:prstGeom>
          <a:noFill/>
          <a:ln w="9525">
            <a:noFill/>
            <a:miter lim="800000"/>
            <a:headEnd/>
            <a:tailEnd/>
          </a:ln>
        </p:spPr>
      </p:pic>
      <p:pic>
        <p:nvPicPr>
          <p:cNvPr id="4" name="Picture 4"/>
          <p:cNvPicPr>
            <a:picLocks noChangeAspect="1" noChangeArrowheads="1"/>
          </p:cNvPicPr>
          <p:nvPr/>
        </p:nvPicPr>
        <p:blipFill>
          <a:blip r:embed="rId4"/>
          <a:srcRect/>
          <a:stretch>
            <a:fillRect/>
          </a:stretch>
        </p:blipFill>
        <p:spPr bwMode="auto">
          <a:xfrm>
            <a:off x="5562600" y="2366963"/>
            <a:ext cx="1973263" cy="1774825"/>
          </a:xfrm>
          <a:prstGeom prst="rect">
            <a:avLst/>
          </a:prstGeom>
          <a:noFill/>
          <a:ln w="9525">
            <a:noFill/>
            <a:miter lim="800000"/>
            <a:headEnd/>
            <a:tailEnd/>
          </a:ln>
        </p:spPr>
      </p:pic>
      <p:pic>
        <p:nvPicPr>
          <p:cNvPr id="8" name="Picture 4"/>
          <p:cNvPicPr>
            <a:picLocks noChangeAspect="1" noChangeArrowheads="1"/>
          </p:cNvPicPr>
          <p:nvPr/>
        </p:nvPicPr>
        <p:blipFill>
          <a:blip r:embed="rId5"/>
          <a:srcRect/>
          <a:stretch>
            <a:fillRect/>
          </a:stretch>
        </p:blipFill>
        <p:spPr bwMode="auto">
          <a:xfrm>
            <a:off x="914400" y="2463800"/>
            <a:ext cx="2028825" cy="1524000"/>
          </a:xfrm>
          <a:prstGeom prst="rect">
            <a:avLst/>
          </a:prstGeom>
          <a:noFill/>
          <a:ln w="9525">
            <a:noFill/>
            <a:miter lim="800000"/>
            <a:headEnd/>
            <a:tailEnd/>
          </a:ln>
        </p:spPr>
      </p:pic>
      <p:sp>
        <p:nvSpPr>
          <p:cNvPr id="10" name="Rectangle 9"/>
          <p:cNvSpPr/>
          <p:nvPr/>
        </p:nvSpPr>
        <p:spPr>
          <a:xfrm>
            <a:off x="8072438" y="3810000"/>
            <a:ext cx="766762" cy="33178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charset="-128"/>
              <a:cs typeface="ＭＳ Ｐゴシック" charset="-128"/>
            </a:endParaRPr>
          </a:p>
        </p:txBody>
      </p:sp>
      <p:pic>
        <p:nvPicPr>
          <p:cNvPr id="6" name="Picture 5" descr="Picture 5.png"/>
          <p:cNvPicPr>
            <a:picLocks noChangeAspect="1"/>
          </p:cNvPicPr>
          <p:nvPr/>
        </p:nvPicPr>
        <p:blipFill>
          <a:blip r:embed="rId6"/>
          <a:stretch>
            <a:fillRect/>
          </a:stretch>
        </p:blipFill>
        <p:spPr>
          <a:xfrm>
            <a:off x="8072888" y="23895"/>
            <a:ext cx="1028700" cy="21463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lide(fromBottom)">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slide(fromBottom)">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slide(fromBottom)">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8072438" y="3810000"/>
            <a:ext cx="766762" cy="33178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charset="-128"/>
              <a:cs typeface="ＭＳ Ｐゴシック" charset="-128"/>
            </a:endParaRPr>
          </a:p>
        </p:txBody>
      </p:sp>
      <p:pic>
        <p:nvPicPr>
          <p:cNvPr id="6" name="Picture 5" descr="Picture 5.png"/>
          <p:cNvPicPr>
            <a:picLocks noChangeAspect="1"/>
          </p:cNvPicPr>
          <p:nvPr/>
        </p:nvPicPr>
        <p:blipFill>
          <a:blip r:embed="rId3"/>
          <a:stretch>
            <a:fillRect/>
          </a:stretch>
        </p:blipFill>
        <p:spPr>
          <a:xfrm>
            <a:off x="8072888" y="23895"/>
            <a:ext cx="1028700" cy="2146300"/>
          </a:xfrm>
          <a:prstGeom prst="rect">
            <a:avLst/>
          </a:prstGeom>
        </p:spPr>
      </p:pic>
      <p:sp>
        <p:nvSpPr>
          <p:cNvPr id="2" name="TextBox 1"/>
          <p:cNvSpPr txBox="1"/>
          <p:nvPr/>
        </p:nvSpPr>
        <p:spPr>
          <a:xfrm>
            <a:off x="1043608" y="2723210"/>
            <a:ext cx="7316862" cy="1446550"/>
          </a:xfrm>
          <a:prstGeom prst="rect">
            <a:avLst/>
          </a:prstGeom>
          <a:noFill/>
        </p:spPr>
        <p:txBody>
          <a:bodyPr wrap="square" rtlCol="0">
            <a:spAutoFit/>
          </a:bodyPr>
          <a:lstStyle/>
          <a:p>
            <a:pPr algn="ctr"/>
            <a:r>
              <a:rPr lang="en-US" sz="4400" dirty="0" smtClean="0">
                <a:solidFill>
                  <a:schemeClr val="bg1"/>
                </a:solidFill>
              </a:rPr>
              <a:t>So what will change in our lessons tomorrow?</a:t>
            </a:r>
            <a:endParaRPr lang="en-US" sz="4400" dirty="0">
              <a:solidFill>
                <a:schemeClr val="bg1"/>
              </a:solidFill>
            </a:endParaRPr>
          </a:p>
        </p:txBody>
      </p:sp>
    </p:spTree>
    <p:extLst>
      <p:ext uri="{BB962C8B-B14F-4D97-AF65-F5344CB8AC3E}">
        <p14:creationId xmlns:p14="http://schemas.microsoft.com/office/powerpoint/2010/main" val="199528535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8072438" y="3810000"/>
            <a:ext cx="766762" cy="33178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charset="-128"/>
              <a:cs typeface="ＭＳ Ｐゴシック" charset="-128"/>
            </a:endParaRPr>
          </a:p>
        </p:txBody>
      </p:sp>
      <p:pic>
        <p:nvPicPr>
          <p:cNvPr id="6" name="Picture 5" descr="Picture 5.png"/>
          <p:cNvPicPr>
            <a:picLocks noChangeAspect="1"/>
          </p:cNvPicPr>
          <p:nvPr/>
        </p:nvPicPr>
        <p:blipFill>
          <a:blip r:embed="rId3"/>
          <a:stretch>
            <a:fillRect/>
          </a:stretch>
        </p:blipFill>
        <p:spPr>
          <a:xfrm>
            <a:off x="8072888" y="23895"/>
            <a:ext cx="1028700" cy="2146300"/>
          </a:xfrm>
          <a:prstGeom prst="rect">
            <a:avLst/>
          </a:prstGeom>
        </p:spPr>
      </p:pic>
      <p:sp>
        <p:nvSpPr>
          <p:cNvPr id="2" name="TextBox 1"/>
          <p:cNvSpPr txBox="1"/>
          <p:nvPr/>
        </p:nvSpPr>
        <p:spPr>
          <a:xfrm>
            <a:off x="1043608" y="2723210"/>
            <a:ext cx="7316862" cy="769441"/>
          </a:xfrm>
          <a:prstGeom prst="rect">
            <a:avLst/>
          </a:prstGeom>
          <a:noFill/>
        </p:spPr>
        <p:txBody>
          <a:bodyPr wrap="square" rtlCol="0">
            <a:spAutoFit/>
          </a:bodyPr>
          <a:lstStyle/>
          <a:p>
            <a:pPr algn="ctr"/>
            <a:r>
              <a:rPr lang="en-US" sz="4400" dirty="0" smtClean="0">
                <a:solidFill>
                  <a:schemeClr val="bg1"/>
                </a:solidFill>
              </a:rPr>
              <a:t>A LITERACY PROMISE</a:t>
            </a:r>
          </a:p>
        </p:txBody>
      </p:sp>
    </p:spTree>
    <p:extLst>
      <p:ext uri="{BB962C8B-B14F-4D97-AF65-F5344CB8AC3E}">
        <p14:creationId xmlns:p14="http://schemas.microsoft.com/office/powerpoint/2010/main" val="181810050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rcRect/>
          <a:stretch>
            <a:fillRect/>
          </a:stretch>
        </p:blipFill>
        <p:spPr bwMode="auto">
          <a:xfrm>
            <a:off x="838200" y="1573213"/>
            <a:ext cx="2641600" cy="2625725"/>
          </a:xfrm>
          <a:prstGeom prst="rect">
            <a:avLst/>
          </a:prstGeom>
          <a:noFill/>
          <a:ln w="9525">
            <a:noFill/>
            <a:miter lim="800000"/>
            <a:headEnd/>
            <a:tailEnd/>
          </a:ln>
        </p:spPr>
      </p:pic>
      <p:sp>
        <p:nvSpPr>
          <p:cNvPr id="16387" name="Title 1"/>
          <p:cNvSpPr>
            <a:spLocks noGrp="1"/>
          </p:cNvSpPr>
          <p:nvPr>
            <p:ph type="ctrTitle"/>
          </p:nvPr>
        </p:nvSpPr>
        <p:spPr>
          <a:xfrm>
            <a:off x="304800" y="103188"/>
            <a:ext cx="6248400" cy="1470025"/>
          </a:xfrm>
        </p:spPr>
        <p:txBody>
          <a:bodyPr/>
          <a:lstStyle/>
          <a:p>
            <a:pPr algn="l" eaLnBrk="1" hangingPunct="1"/>
            <a:r>
              <a:rPr lang="en-US" smtClean="0">
                <a:solidFill>
                  <a:schemeClr val="bg1"/>
                </a:solidFill>
              </a:rPr>
              <a:t>Approach:</a:t>
            </a:r>
          </a:p>
        </p:txBody>
      </p:sp>
      <p:cxnSp>
        <p:nvCxnSpPr>
          <p:cNvPr id="5" name="Straight Connector 4"/>
          <p:cNvCxnSpPr/>
          <p:nvPr/>
        </p:nvCxnSpPr>
        <p:spPr>
          <a:xfrm>
            <a:off x="304800" y="1220788"/>
            <a:ext cx="8001000" cy="1587"/>
          </a:xfrm>
          <a:prstGeom prst="line">
            <a:avLst/>
          </a:prstGeom>
        </p:spPr>
        <p:style>
          <a:lnRef idx="2">
            <a:schemeClr val="accent1"/>
          </a:lnRef>
          <a:fillRef idx="0">
            <a:schemeClr val="accent1"/>
          </a:fillRef>
          <a:effectRef idx="1">
            <a:schemeClr val="accent1"/>
          </a:effectRef>
          <a:fontRef idx="minor">
            <a:schemeClr val="tx1"/>
          </a:fontRef>
        </p:style>
      </p:cxnSp>
      <p:pic>
        <p:nvPicPr>
          <p:cNvPr id="7" name="Picture 6"/>
          <p:cNvPicPr>
            <a:picLocks noChangeAspect="1"/>
          </p:cNvPicPr>
          <p:nvPr/>
        </p:nvPicPr>
        <p:blipFill>
          <a:blip r:embed="rId3"/>
          <a:srcRect/>
          <a:stretch>
            <a:fillRect/>
          </a:stretch>
        </p:blipFill>
        <p:spPr bwMode="auto">
          <a:xfrm>
            <a:off x="3201988" y="3319463"/>
            <a:ext cx="3328987" cy="2219325"/>
          </a:xfrm>
          <a:prstGeom prst="rect">
            <a:avLst/>
          </a:prstGeom>
          <a:noFill/>
          <a:ln w="9525">
            <a:noFill/>
            <a:miter lim="800000"/>
            <a:headEnd/>
            <a:tailEnd/>
          </a:ln>
        </p:spPr>
      </p:pic>
      <p:pic>
        <p:nvPicPr>
          <p:cNvPr id="4" name="Picture 3"/>
          <p:cNvPicPr>
            <a:picLocks noChangeAspect="1"/>
          </p:cNvPicPr>
          <p:nvPr/>
        </p:nvPicPr>
        <p:blipFill>
          <a:blip r:embed="rId4"/>
          <a:srcRect/>
          <a:stretch>
            <a:fillRect/>
          </a:stretch>
        </p:blipFill>
        <p:spPr bwMode="auto">
          <a:xfrm>
            <a:off x="6078538" y="4471988"/>
            <a:ext cx="2227262" cy="2133600"/>
          </a:xfrm>
          <a:prstGeom prst="rect">
            <a:avLst/>
          </a:prstGeom>
          <a:noFill/>
          <a:ln w="9525">
            <a:noFill/>
            <a:miter lim="800000"/>
            <a:headEnd/>
            <a:tailEnd/>
          </a:ln>
        </p:spPr>
      </p:pic>
      <p:pic>
        <p:nvPicPr>
          <p:cNvPr id="9" name="Picture 8" descr="Picture 5.png"/>
          <p:cNvPicPr>
            <a:picLocks noChangeAspect="1"/>
          </p:cNvPicPr>
          <p:nvPr/>
        </p:nvPicPr>
        <p:blipFill>
          <a:blip r:embed="rId5"/>
          <a:stretch>
            <a:fillRect/>
          </a:stretch>
        </p:blipFill>
        <p:spPr>
          <a:xfrm>
            <a:off x="8072888" y="23895"/>
            <a:ext cx="1028700" cy="21463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7"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900" decel="100000" fill="hold"/>
                                        <p:tgtEl>
                                          <p:spTgt spid="7"/>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7"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900" decel="100000" fill="hold"/>
                                        <p:tgtEl>
                                          <p:spTgt spid="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8072438" y="3810000"/>
            <a:ext cx="766762" cy="33178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charset="-128"/>
              <a:cs typeface="ＭＳ Ｐゴシック" charset="-128"/>
            </a:endParaRPr>
          </a:p>
        </p:txBody>
      </p:sp>
      <p:sp>
        <p:nvSpPr>
          <p:cNvPr id="3" name="TextBox 2"/>
          <p:cNvSpPr txBox="1"/>
          <p:nvPr/>
        </p:nvSpPr>
        <p:spPr>
          <a:xfrm>
            <a:off x="4572000" y="2420888"/>
            <a:ext cx="3979168" cy="2123658"/>
          </a:xfrm>
          <a:prstGeom prst="rect">
            <a:avLst/>
          </a:prstGeom>
          <a:noFill/>
        </p:spPr>
        <p:txBody>
          <a:bodyPr wrap="square" rtlCol="0">
            <a:spAutoFit/>
          </a:bodyPr>
          <a:lstStyle/>
          <a:p>
            <a:pPr algn="ctr"/>
            <a:r>
              <a:rPr lang="en-US" sz="4400" dirty="0" smtClean="0">
                <a:solidFill>
                  <a:srgbClr val="FFFFFF"/>
                </a:solidFill>
              </a:rPr>
              <a:t>SUMMARY:</a:t>
            </a:r>
          </a:p>
          <a:p>
            <a:pPr algn="ctr"/>
            <a:r>
              <a:rPr lang="en-US" sz="4400" dirty="0" smtClean="0">
                <a:solidFill>
                  <a:srgbClr val="FFFFFF"/>
                </a:solidFill>
              </a:rPr>
              <a:t>The Secret of Literacy</a:t>
            </a:r>
            <a:endParaRPr lang="en-US" sz="4400" dirty="0">
              <a:solidFill>
                <a:srgbClr val="FFFFFF"/>
              </a:solidFill>
            </a:endParaRPr>
          </a:p>
        </p:txBody>
      </p:sp>
      <p:pic>
        <p:nvPicPr>
          <p:cNvPr id="4" name="Picture 3" descr="Picture 5.png"/>
          <p:cNvPicPr>
            <a:picLocks noChangeAspect="1"/>
          </p:cNvPicPr>
          <p:nvPr/>
        </p:nvPicPr>
        <p:blipFill>
          <a:blip r:embed="rId3"/>
          <a:stretch>
            <a:fillRect/>
          </a:stretch>
        </p:blipFill>
        <p:spPr>
          <a:xfrm>
            <a:off x="8072888" y="23895"/>
            <a:ext cx="1028700" cy="2146300"/>
          </a:xfrm>
          <a:prstGeom prst="rect">
            <a:avLst/>
          </a:prstGeom>
        </p:spPr>
      </p:pic>
      <p:pic>
        <p:nvPicPr>
          <p:cNvPr id="5" name="Picture 4"/>
          <p:cNvPicPr>
            <a:picLocks noChangeAspect="1"/>
          </p:cNvPicPr>
          <p:nvPr/>
        </p:nvPicPr>
        <p:blipFill>
          <a:blip r:embed="rId4"/>
          <a:stretch>
            <a:fillRect/>
          </a:stretch>
        </p:blipFill>
        <p:spPr>
          <a:xfrm>
            <a:off x="1192097" y="1315820"/>
            <a:ext cx="3181120" cy="4039441"/>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8072438" y="3810000"/>
            <a:ext cx="766762" cy="33178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charset="-128"/>
              <a:cs typeface="ＭＳ Ｐゴシック" charset="-128"/>
            </a:endParaRPr>
          </a:p>
        </p:txBody>
      </p:sp>
      <p:sp>
        <p:nvSpPr>
          <p:cNvPr id="3" name="TextBox 2"/>
          <p:cNvSpPr txBox="1"/>
          <p:nvPr/>
        </p:nvSpPr>
        <p:spPr>
          <a:xfrm>
            <a:off x="1676400" y="2492896"/>
            <a:ext cx="6172200" cy="769441"/>
          </a:xfrm>
          <a:prstGeom prst="rect">
            <a:avLst/>
          </a:prstGeom>
          <a:noFill/>
        </p:spPr>
        <p:txBody>
          <a:bodyPr wrap="square" rtlCol="0">
            <a:spAutoFit/>
          </a:bodyPr>
          <a:lstStyle/>
          <a:p>
            <a:pPr algn="ctr"/>
            <a:r>
              <a:rPr lang="en-US" sz="4400" dirty="0" smtClean="0">
                <a:solidFill>
                  <a:srgbClr val="FFFFFF"/>
                </a:solidFill>
              </a:rPr>
              <a:t>Stand by …</a:t>
            </a:r>
            <a:endParaRPr lang="en-US" sz="4400" dirty="0">
              <a:solidFill>
                <a:srgbClr val="FFFFFF"/>
              </a:solidFill>
            </a:endParaRPr>
          </a:p>
        </p:txBody>
      </p:sp>
      <p:pic>
        <p:nvPicPr>
          <p:cNvPr id="4" name="Picture 3" descr="Picture 5.png"/>
          <p:cNvPicPr>
            <a:picLocks noChangeAspect="1"/>
          </p:cNvPicPr>
          <p:nvPr/>
        </p:nvPicPr>
        <p:blipFill>
          <a:blip r:embed="rId3"/>
          <a:stretch>
            <a:fillRect/>
          </a:stretch>
        </p:blipFill>
        <p:spPr>
          <a:xfrm>
            <a:off x="8072888" y="23895"/>
            <a:ext cx="1028700" cy="2146300"/>
          </a:xfrm>
          <a:prstGeom prst="rect">
            <a:avLst/>
          </a:prstGeom>
        </p:spPr>
      </p:pic>
    </p:spTree>
    <p:extLst>
      <p:ext uri="{BB962C8B-B14F-4D97-AF65-F5344CB8AC3E}">
        <p14:creationId xmlns:p14="http://schemas.microsoft.com/office/powerpoint/2010/main" val="308394276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8072438" y="3810000"/>
            <a:ext cx="766762" cy="33178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charset="-128"/>
              <a:cs typeface="ＭＳ Ｐゴシック" charset="-128"/>
            </a:endParaRPr>
          </a:p>
        </p:txBody>
      </p:sp>
      <p:sp>
        <p:nvSpPr>
          <p:cNvPr id="3" name="TextBox 2"/>
          <p:cNvSpPr txBox="1"/>
          <p:nvPr/>
        </p:nvSpPr>
        <p:spPr>
          <a:xfrm>
            <a:off x="1676400" y="2492896"/>
            <a:ext cx="6172200" cy="769441"/>
          </a:xfrm>
          <a:prstGeom prst="rect">
            <a:avLst/>
          </a:prstGeom>
          <a:noFill/>
        </p:spPr>
        <p:txBody>
          <a:bodyPr wrap="square" rtlCol="0">
            <a:spAutoFit/>
          </a:bodyPr>
          <a:lstStyle/>
          <a:p>
            <a:pPr algn="ctr"/>
            <a:r>
              <a:rPr lang="en-US" sz="4400" dirty="0" smtClean="0">
                <a:solidFill>
                  <a:srgbClr val="FFFFFF"/>
                </a:solidFill>
              </a:rPr>
              <a:t>Ready …?</a:t>
            </a:r>
            <a:endParaRPr lang="en-US" sz="4400" dirty="0">
              <a:solidFill>
                <a:srgbClr val="FFFFFF"/>
              </a:solidFill>
            </a:endParaRPr>
          </a:p>
        </p:txBody>
      </p:sp>
      <p:pic>
        <p:nvPicPr>
          <p:cNvPr id="4" name="Picture 3" descr="Picture 5.png"/>
          <p:cNvPicPr>
            <a:picLocks noChangeAspect="1"/>
          </p:cNvPicPr>
          <p:nvPr/>
        </p:nvPicPr>
        <p:blipFill>
          <a:blip r:embed="rId3"/>
          <a:stretch>
            <a:fillRect/>
          </a:stretch>
        </p:blipFill>
        <p:spPr>
          <a:xfrm>
            <a:off x="8072888" y="23895"/>
            <a:ext cx="1028700" cy="2146300"/>
          </a:xfrm>
          <a:prstGeom prst="rect">
            <a:avLst/>
          </a:prstGeom>
        </p:spPr>
      </p:pic>
    </p:spTree>
    <p:extLst>
      <p:ext uri="{BB962C8B-B14F-4D97-AF65-F5344CB8AC3E}">
        <p14:creationId xmlns:p14="http://schemas.microsoft.com/office/powerpoint/2010/main" val="333607471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8072438" y="3810000"/>
            <a:ext cx="766762" cy="33178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charset="-128"/>
              <a:cs typeface="ＭＳ Ｐゴシック" charset="-128"/>
            </a:endParaRPr>
          </a:p>
        </p:txBody>
      </p:sp>
      <p:sp>
        <p:nvSpPr>
          <p:cNvPr id="3" name="TextBox 2"/>
          <p:cNvSpPr txBox="1"/>
          <p:nvPr/>
        </p:nvSpPr>
        <p:spPr>
          <a:xfrm>
            <a:off x="683568" y="2492896"/>
            <a:ext cx="7704856" cy="769441"/>
          </a:xfrm>
          <a:prstGeom prst="rect">
            <a:avLst/>
          </a:prstGeom>
          <a:noFill/>
        </p:spPr>
        <p:txBody>
          <a:bodyPr wrap="square" rtlCol="0">
            <a:spAutoFit/>
          </a:bodyPr>
          <a:lstStyle/>
          <a:p>
            <a:pPr algn="ctr"/>
            <a:r>
              <a:rPr lang="en-US" sz="4400" dirty="0" smtClean="0">
                <a:solidFill>
                  <a:srgbClr val="FFFFFF"/>
                </a:solidFill>
              </a:rPr>
              <a:t>Tension now intolerable … ?</a:t>
            </a:r>
            <a:endParaRPr lang="en-US" sz="4400" dirty="0">
              <a:solidFill>
                <a:srgbClr val="FFFFFF"/>
              </a:solidFill>
            </a:endParaRPr>
          </a:p>
        </p:txBody>
      </p:sp>
      <p:pic>
        <p:nvPicPr>
          <p:cNvPr id="4" name="Picture 3" descr="Picture 5.png"/>
          <p:cNvPicPr>
            <a:picLocks noChangeAspect="1"/>
          </p:cNvPicPr>
          <p:nvPr/>
        </p:nvPicPr>
        <p:blipFill>
          <a:blip r:embed="rId3"/>
          <a:stretch>
            <a:fillRect/>
          </a:stretch>
        </p:blipFill>
        <p:spPr>
          <a:xfrm>
            <a:off x="8072888" y="23895"/>
            <a:ext cx="1028700" cy="2146300"/>
          </a:xfrm>
          <a:prstGeom prst="rect">
            <a:avLst/>
          </a:prstGeom>
        </p:spPr>
      </p:pic>
    </p:spTree>
    <p:extLst>
      <p:ext uri="{BB962C8B-B14F-4D97-AF65-F5344CB8AC3E}">
        <p14:creationId xmlns:p14="http://schemas.microsoft.com/office/powerpoint/2010/main" val="307905147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8072438" y="3810000"/>
            <a:ext cx="766762" cy="33178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charset="-128"/>
              <a:cs typeface="ＭＳ Ｐゴシック" charset="-128"/>
            </a:endParaRPr>
          </a:p>
        </p:txBody>
      </p:sp>
      <p:sp>
        <p:nvSpPr>
          <p:cNvPr id="3" name="TextBox 2"/>
          <p:cNvSpPr txBox="1"/>
          <p:nvPr/>
        </p:nvSpPr>
        <p:spPr>
          <a:xfrm>
            <a:off x="1676400" y="2670720"/>
            <a:ext cx="6172200" cy="769441"/>
          </a:xfrm>
          <a:prstGeom prst="rect">
            <a:avLst/>
          </a:prstGeom>
          <a:noFill/>
        </p:spPr>
        <p:txBody>
          <a:bodyPr wrap="square" rtlCol="0">
            <a:spAutoFit/>
          </a:bodyPr>
          <a:lstStyle/>
          <a:p>
            <a:pPr algn="ctr"/>
            <a:r>
              <a:rPr lang="en-US" sz="4400" dirty="0" smtClean="0">
                <a:solidFill>
                  <a:srgbClr val="FFFFFF"/>
                </a:solidFill>
              </a:rPr>
              <a:t>Well, it’s not literacy …</a:t>
            </a:r>
            <a:endParaRPr lang="en-US" sz="4400" dirty="0">
              <a:solidFill>
                <a:srgbClr val="FFFFFF"/>
              </a:solidFill>
            </a:endParaRPr>
          </a:p>
        </p:txBody>
      </p:sp>
      <p:pic>
        <p:nvPicPr>
          <p:cNvPr id="4" name="Picture 3" descr="Picture 5.png"/>
          <p:cNvPicPr>
            <a:picLocks noChangeAspect="1"/>
          </p:cNvPicPr>
          <p:nvPr/>
        </p:nvPicPr>
        <p:blipFill>
          <a:blip r:embed="rId3"/>
          <a:stretch>
            <a:fillRect/>
          </a:stretch>
        </p:blipFill>
        <p:spPr>
          <a:xfrm>
            <a:off x="8072888" y="23895"/>
            <a:ext cx="1028700" cy="21463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lide(from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8072438" y="3810000"/>
            <a:ext cx="766762" cy="33178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charset="-128"/>
              <a:cs typeface="ＭＳ Ｐゴシック" charset="-128"/>
            </a:endParaRPr>
          </a:p>
        </p:txBody>
      </p:sp>
      <p:sp>
        <p:nvSpPr>
          <p:cNvPr id="3" name="TextBox 2"/>
          <p:cNvSpPr txBox="1"/>
          <p:nvPr/>
        </p:nvSpPr>
        <p:spPr>
          <a:xfrm>
            <a:off x="1676400" y="2438400"/>
            <a:ext cx="6172200" cy="2123658"/>
          </a:xfrm>
          <a:prstGeom prst="rect">
            <a:avLst/>
          </a:prstGeom>
          <a:noFill/>
        </p:spPr>
        <p:txBody>
          <a:bodyPr wrap="square" rtlCol="0">
            <a:spAutoFit/>
          </a:bodyPr>
          <a:lstStyle/>
          <a:p>
            <a:pPr algn="ctr"/>
            <a:r>
              <a:rPr lang="en-US" sz="4400" dirty="0" smtClean="0">
                <a:solidFill>
                  <a:srgbClr val="FFFFFF"/>
                </a:solidFill>
              </a:rPr>
              <a:t>… it’s making the implicit explicit – and </a:t>
            </a:r>
            <a:r>
              <a:rPr lang="en-US" sz="4400" dirty="0" err="1" smtClean="0">
                <a:solidFill>
                  <a:srgbClr val="FFFFFF"/>
                </a:solidFill>
              </a:rPr>
              <a:t>modelling</a:t>
            </a:r>
            <a:r>
              <a:rPr lang="en-US" sz="4400" dirty="0" smtClean="0">
                <a:solidFill>
                  <a:srgbClr val="FFFFFF"/>
                </a:solidFill>
              </a:rPr>
              <a:t> it …</a:t>
            </a:r>
            <a:endParaRPr lang="en-US" sz="4400" dirty="0">
              <a:solidFill>
                <a:srgbClr val="FFFFFF"/>
              </a:solidFill>
            </a:endParaRPr>
          </a:p>
        </p:txBody>
      </p:sp>
      <p:pic>
        <p:nvPicPr>
          <p:cNvPr id="4" name="Picture 3" descr="Picture 5.png"/>
          <p:cNvPicPr>
            <a:picLocks noChangeAspect="1"/>
          </p:cNvPicPr>
          <p:nvPr/>
        </p:nvPicPr>
        <p:blipFill>
          <a:blip r:embed="rId3"/>
          <a:stretch>
            <a:fillRect/>
          </a:stretch>
        </p:blipFill>
        <p:spPr>
          <a:xfrm>
            <a:off x="8072888" y="23895"/>
            <a:ext cx="1028700" cy="21463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lide(from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8072438" y="3810000"/>
            <a:ext cx="766762" cy="33178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charset="-128"/>
              <a:cs typeface="ＭＳ Ｐゴシック" charset="-128"/>
            </a:endParaRPr>
          </a:p>
        </p:txBody>
      </p:sp>
      <p:sp>
        <p:nvSpPr>
          <p:cNvPr id="3" name="TextBox 2"/>
          <p:cNvSpPr txBox="1"/>
          <p:nvPr/>
        </p:nvSpPr>
        <p:spPr>
          <a:xfrm>
            <a:off x="1676400" y="2438400"/>
            <a:ext cx="6172200" cy="2123658"/>
          </a:xfrm>
          <a:prstGeom prst="rect">
            <a:avLst/>
          </a:prstGeom>
          <a:noFill/>
        </p:spPr>
        <p:txBody>
          <a:bodyPr wrap="square" rtlCol="0">
            <a:spAutoFit/>
          </a:bodyPr>
          <a:lstStyle/>
          <a:p>
            <a:pPr algn="ctr"/>
            <a:r>
              <a:rPr lang="en-US" sz="4400" dirty="0" smtClean="0">
                <a:solidFill>
                  <a:srgbClr val="FFFFFF"/>
                </a:solidFill>
              </a:rPr>
              <a:t>… without which, the rich will get richer &amp; the poor will get poorer</a:t>
            </a:r>
            <a:endParaRPr lang="en-US" sz="4400" dirty="0">
              <a:solidFill>
                <a:srgbClr val="FFFFFF"/>
              </a:solidFill>
            </a:endParaRPr>
          </a:p>
        </p:txBody>
      </p:sp>
      <p:pic>
        <p:nvPicPr>
          <p:cNvPr id="4" name="Picture 3" descr="Picture 5.png"/>
          <p:cNvPicPr>
            <a:picLocks noChangeAspect="1"/>
          </p:cNvPicPr>
          <p:nvPr/>
        </p:nvPicPr>
        <p:blipFill>
          <a:blip r:embed="rId3"/>
          <a:stretch>
            <a:fillRect/>
          </a:stretch>
        </p:blipFill>
        <p:spPr>
          <a:xfrm>
            <a:off x="8072888" y="23895"/>
            <a:ext cx="1028700" cy="21463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lide(from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8072438" y="3810000"/>
            <a:ext cx="766762" cy="33178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charset="-128"/>
              <a:cs typeface="ＭＳ Ｐゴシック" charset="-128"/>
            </a:endParaRPr>
          </a:p>
        </p:txBody>
      </p:sp>
      <p:sp>
        <p:nvSpPr>
          <p:cNvPr id="3" name="TextBox 2"/>
          <p:cNvSpPr txBox="1"/>
          <p:nvPr/>
        </p:nvSpPr>
        <p:spPr>
          <a:xfrm>
            <a:off x="1187624" y="2438400"/>
            <a:ext cx="6885264" cy="1446550"/>
          </a:xfrm>
          <a:prstGeom prst="rect">
            <a:avLst/>
          </a:prstGeom>
          <a:noFill/>
        </p:spPr>
        <p:txBody>
          <a:bodyPr wrap="square" rtlCol="0">
            <a:spAutoFit/>
          </a:bodyPr>
          <a:lstStyle/>
          <a:p>
            <a:pPr algn="ctr"/>
            <a:r>
              <a:rPr lang="en-US" sz="4400" dirty="0" smtClean="0">
                <a:solidFill>
                  <a:srgbClr val="FFFFFF"/>
                </a:solidFill>
              </a:rPr>
              <a:t>… so we could just call it </a:t>
            </a:r>
            <a:r>
              <a:rPr lang="en-US" sz="4400" dirty="0" smtClean="0">
                <a:solidFill>
                  <a:srgbClr val="FFFF00"/>
                </a:solidFill>
              </a:rPr>
              <a:t>‘what great teachers do’</a:t>
            </a:r>
            <a:endParaRPr lang="en-US" sz="4400" dirty="0">
              <a:solidFill>
                <a:srgbClr val="FFFF00"/>
              </a:solidFill>
            </a:endParaRPr>
          </a:p>
        </p:txBody>
      </p:sp>
      <p:pic>
        <p:nvPicPr>
          <p:cNvPr id="4" name="Picture 3" descr="Picture 5.png"/>
          <p:cNvPicPr>
            <a:picLocks noChangeAspect="1"/>
          </p:cNvPicPr>
          <p:nvPr/>
        </p:nvPicPr>
        <p:blipFill>
          <a:blip r:embed="rId3"/>
          <a:stretch>
            <a:fillRect/>
          </a:stretch>
        </p:blipFill>
        <p:spPr>
          <a:xfrm>
            <a:off x="8072888" y="23895"/>
            <a:ext cx="1028700" cy="2146300"/>
          </a:xfrm>
          <a:prstGeom prst="rect">
            <a:avLst/>
          </a:prstGeom>
        </p:spPr>
      </p:pic>
    </p:spTree>
    <p:extLst>
      <p:ext uri="{BB962C8B-B14F-4D97-AF65-F5344CB8AC3E}">
        <p14:creationId xmlns:p14="http://schemas.microsoft.com/office/powerpoint/2010/main" val="83522973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lide(from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79512" y="2636912"/>
            <a:ext cx="8789645" cy="1752600"/>
          </a:xfrm>
        </p:spPr>
        <p:txBody>
          <a:bodyPr>
            <a:noAutofit/>
          </a:bodyPr>
          <a:lstStyle/>
          <a:p>
            <a:pPr eaLnBrk="1" hangingPunct="1">
              <a:spcBef>
                <a:spcPts val="0"/>
              </a:spcBef>
            </a:pPr>
            <a:r>
              <a:rPr lang="en-US" sz="4000" dirty="0" smtClean="0">
                <a:solidFill>
                  <a:schemeClr val="bg1"/>
                </a:solidFill>
              </a:rPr>
              <a:t>Warwickshire Literacy</a:t>
            </a:r>
            <a:endParaRPr lang="en-US" sz="4000" dirty="0" smtClean="0">
              <a:solidFill>
                <a:schemeClr val="bg1"/>
              </a:solidFill>
            </a:endParaRPr>
          </a:p>
          <a:p>
            <a:pPr eaLnBrk="1" hangingPunct="1">
              <a:spcBef>
                <a:spcPts val="0"/>
              </a:spcBef>
            </a:pPr>
            <a:r>
              <a:rPr lang="en-US" sz="4000" dirty="0" smtClean="0">
                <a:solidFill>
                  <a:srgbClr val="FFFFFF"/>
                </a:solidFill>
              </a:rPr>
              <a:t>Training</a:t>
            </a:r>
            <a:endParaRPr lang="en-US" sz="4000" dirty="0">
              <a:solidFill>
                <a:srgbClr val="FFFFFF"/>
              </a:solidFill>
            </a:endParaRPr>
          </a:p>
          <a:p>
            <a:pPr eaLnBrk="1" hangingPunct="1">
              <a:spcBef>
                <a:spcPts val="0"/>
              </a:spcBef>
            </a:pPr>
            <a:r>
              <a:rPr lang="en-GB" sz="2400" dirty="0" smtClean="0">
                <a:solidFill>
                  <a:srgbClr val="FFFFFF"/>
                </a:solidFill>
              </a:rPr>
              <a:t> </a:t>
            </a:r>
            <a:fld id="{A04CB24A-2C61-AE4B-A4AE-71E73F743454}" type="datetime3">
              <a:rPr lang="en-GB" sz="2400" smtClean="0">
                <a:solidFill>
                  <a:srgbClr val="FFFFFF"/>
                </a:solidFill>
              </a:rPr>
              <a:t>12 October 2015</a:t>
            </a:fld>
            <a:endParaRPr lang="en-US" sz="2400" dirty="0" smtClean="0">
              <a:solidFill>
                <a:srgbClr val="FFFFFF"/>
              </a:solidFill>
            </a:endParaRPr>
          </a:p>
        </p:txBody>
      </p:sp>
      <p:sp>
        <p:nvSpPr>
          <p:cNvPr id="15" name="Right Triangle 14"/>
          <p:cNvSpPr/>
          <p:nvPr/>
        </p:nvSpPr>
        <p:spPr>
          <a:xfrm rot="522032">
            <a:off x="4954453" y="2044038"/>
            <a:ext cx="762000" cy="322929"/>
          </a:xfrm>
          <a:prstGeom prst="rtTriangle">
            <a:avLst/>
          </a:prstGeom>
          <a:solidFill>
            <a:srgbClr val="03080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2" name="Title 1"/>
          <p:cNvSpPr>
            <a:spLocks noGrp="1"/>
          </p:cNvSpPr>
          <p:nvPr>
            <p:ph type="ctrTitle"/>
          </p:nvPr>
        </p:nvSpPr>
        <p:spPr>
          <a:xfrm>
            <a:off x="-174843" y="859045"/>
            <a:ext cx="9144000" cy="1470025"/>
          </a:xfrm>
        </p:spPr>
        <p:txBody>
          <a:bodyPr/>
          <a:lstStyle/>
          <a:p>
            <a:r>
              <a:rPr lang="en-US" dirty="0" smtClean="0">
                <a:solidFill>
                  <a:schemeClr val="bg1"/>
                </a:solidFill>
              </a:rPr>
              <a:t>Don’t Call it          </a:t>
            </a:r>
            <a:r>
              <a:rPr lang="en-US" dirty="0" err="1" smtClean="0">
                <a:solidFill>
                  <a:schemeClr val="bg1"/>
                </a:solidFill>
              </a:rPr>
              <a:t>iteracy</a:t>
            </a:r>
            <a:endParaRPr lang="en-US" dirty="0">
              <a:solidFill>
                <a:schemeClr val="bg1"/>
              </a:solidFill>
            </a:endParaRPr>
          </a:p>
        </p:txBody>
      </p:sp>
      <p:sp>
        <p:nvSpPr>
          <p:cNvPr id="19" name="Right Triangle 18"/>
          <p:cNvSpPr/>
          <p:nvPr/>
        </p:nvSpPr>
        <p:spPr>
          <a:xfrm rot="4140796">
            <a:off x="4772383" y="1140478"/>
            <a:ext cx="535546" cy="427119"/>
          </a:xfrm>
          <a:prstGeom prst="rtTriangl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25" name="Right Triangle 24"/>
          <p:cNvSpPr/>
          <p:nvPr/>
        </p:nvSpPr>
        <p:spPr>
          <a:xfrm rot="10800000">
            <a:off x="5442525" y="1013164"/>
            <a:ext cx="535546" cy="427119"/>
          </a:xfrm>
          <a:prstGeom prst="rtTriangl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17" name="TextBox 5"/>
          <p:cNvSpPr txBox="1">
            <a:spLocks noChangeArrowheads="1"/>
          </p:cNvSpPr>
          <p:nvPr/>
        </p:nvSpPr>
        <p:spPr bwMode="auto">
          <a:xfrm>
            <a:off x="2390558" y="5157192"/>
            <a:ext cx="4876800" cy="584200"/>
          </a:xfrm>
          <a:prstGeom prst="rect">
            <a:avLst/>
          </a:prstGeom>
          <a:noFill/>
          <a:ln w="9525">
            <a:noFill/>
            <a:miter lim="800000"/>
            <a:headEnd/>
            <a:tailEnd/>
          </a:ln>
        </p:spPr>
        <p:txBody>
          <a:bodyPr>
            <a:prstTxWarp prst="textNoShape">
              <a:avLst/>
            </a:prstTxWarp>
            <a:spAutoFit/>
          </a:bodyPr>
          <a:lstStyle/>
          <a:p>
            <a:r>
              <a:rPr lang="en-US" sz="1600" dirty="0">
                <a:solidFill>
                  <a:srgbClr val="FFFFFF"/>
                </a:solidFill>
                <a:latin typeface="Calibri" charset="0"/>
              </a:rPr>
              <a:t>Download this presentation at </a:t>
            </a:r>
            <a:r>
              <a:rPr lang="en-US" sz="1600" dirty="0" err="1">
                <a:solidFill>
                  <a:srgbClr val="FFFFFF"/>
                </a:solidFill>
                <a:latin typeface="Calibri" charset="0"/>
              </a:rPr>
              <a:t>www.geoffbarton.co.uk</a:t>
            </a:r>
            <a:endParaRPr lang="en-US" sz="1600" dirty="0">
              <a:solidFill>
                <a:srgbClr val="FFFFFF"/>
              </a:solidFill>
              <a:latin typeface="Calibri" charset="0"/>
            </a:endParaRPr>
          </a:p>
          <a:p>
            <a:pPr algn="ctr"/>
            <a:r>
              <a:rPr lang="en-US" sz="1600" dirty="0" smtClean="0">
                <a:solidFill>
                  <a:srgbClr val="FFFFFF"/>
                </a:solidFill>
                <a:latin typeface="Calibri" charset="0"/>
              </a:rPr>
              <a:t>(Presentation </a:t>
            </a:r>
            <a:r>
              <a:rPr lang="en-US" sz="1600" dirty="0">
                <a:solidFill>
                  <a:srgbClr val="FFFFFF"/>
                </a:solidFill>
                <a:latin typeface="Calibri" charset="0"/>
              </a:rPr>
              <a:t>number</a:t>
            </a:r>
            <a:r>
              <a:rPr lang="en-US" sz="1600" dirty="0" smtClean="0">
                <a:solidFill>
                  <a:srgbClr val="FFFFFF"/>
                </a:solidFill>
                <a:latin typeface="Calibri" charset="0"/>
              </a:rPr>
              <a:t> </a:t>
            </a:r>
            <a:r>
              <a:rPr lang="en-US" sz="1600" dirty="0" smtClean="0">
                <a:solidFill>
                  <a:srgbClr val="FFFFFF"/>
                </a:solidFill>
                <a:latin typeface="Calibri" charset="0"/>
              </a:rPr>
              <a:t>141)</a:t>
            </a:r>
            <a:endParaRPr lang="en-US" sz="1600" dirty="0">
              <a:solidFill>
                <a:srgbClr val="FFFFFF"/>
              </a:solidFill>
              <a:latin typeface="Calibri" charset="0"/>
            </a:endParaRPr>
          </a:p>
        </p:txBody>
      </p:sp>
      <p:sp>
        <p:nvSpPr>
          <p:cNvPr id="22" name="TextBox 21"/>
          <p:cNvSpPr txBox="1"/>
          <p:nvPr/>
        </p:nvSpPr>
        <p:spPr>
          <a:xfrm>
            <a:off x="2915816" y="4623368"/>
            <a:ext cx="3456384" cy="338554"/>
          </a:xfrm>
          <a:prstGeom prst="rect">
            <a:avLst/>
          </a:prstGeom>
          <a:noFill/>
        </p:spPr>
        <p:txBody>
          <a:bodyPr wrap="square" rtlCol="0">
            <a:spAutoFit/>
          </a:bodyPr>
          <a:lstStyle/>
          <a:p>
            <a:pPr algn="ctr"/>
            <a:r>
              <a:rPr lang="en-US" sz="1600" dirty="0" smtClean="0">
                <a:solidFill>
                  <a:srgbClr val="FFFFFF"/>
                </a:solidFill>
              </a:rPr>
              <a:t>Twitter: @</a:t>
            </a:r>
            <a:r>
              <a:rPr lang="en-US" sz="1600" dirty="0" err="1" smtClean="0">
                <a:solidFill>
                  <a:srgbClr val="FFFFFF"/>
                </a:solidFill>
              </a:rPr>
              <a:t>RealGeoffBarton</a:t>
            </a:r>
            <a:endParaRPr lang="en-US" sz="1600" dirty="0">
              <a:solidFill>
                <a:srgbClr val="FFFFFF"/>
              </a:solidFill>
            </a:endParaRPr>
          </a:p>
        </p:txBody>
      </p:sp>
      <p:pic>
        <p:nvPicPr>
          <p:cNvPr id="8" name="Picture 7" descr="Screen Shot 2014-02-13 at 22.18.0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0" y="254498"/>
            <a:ext cx="1003300" cy="2159000"/>
          </a:xfrm>
          <a:prstGeom prst="rect">
            <a:avLst/>
          </a:prstGeom>
        </p:spPr>
      </p:pic>
      <p:cxnSp>
        <p:nvCxnSpPr>
          <p:cNvPr id="5" name="Straight Connector 4"/>
          <p:cNvCxnSpPr/>
          <p:nvPr/>
        </p:nvCxnSpPr>
        <p:spPr>
          <a:xfrm>
            <a:off x="544601" y="2329070"/>
            <a:ext cx="7848600" cy="1588"/>
          </a:xfrm>
          <a:prstGeom prst="line">
            <a:avLst/>
          </a:prstGeom>
          <a:ln w="57150" cap="flat" cmpd="thickThin"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7547965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5638800" y="1841500"/>
            <a:ext cx="3175000" cy="3175000"/>
          </a:xfrm>
          <a:prstGeom prst="rect">
            <a:avLst/>
          </a:prstGeom>
        </p:spPr>
      </p:pic>
      <p:sp>
        <p:nvSpPr>
          <p:cNvPr id="10" name="TextBox 9"/>
          <p:cNvSpPr txBox="1"/>
          <p:nvPr/>
        </p:nvSpPr>
        <p:spPr>
          <a:xfrm>
            <a:off x="467544" y="2276872"/>
            <a:ext cx="4838700" cy="2308324"/>
          </a:xfrm>
          <a:prstGeom prst="rect">
            <a:avLst/>
          </a:prstGeom>
          <a:noFill/>
        </p:spPr>
        <p:txBody>
          <a:bodyPr wrap="square" rtlCol="0">
            <a:spAutoFit/>
          </a:bodyPr>
          <a:lstStyle/>
          <a:p>
            <a:pPr algn="r"/>
            <a:r>
              <a:rPr lang="en-US" sz="4800" dirty="0" smtClean="0">
                <a:solidFill>
                  <a:schemeClr val="bg1"/>
                </a:solidFill>
              </a:rPr>
              <a:t>This is an expensive plug  </a:t>
            </a:r>
            <a:r>
              <a:rPr lang="en-US" sz="4800" dirty="0" smtClean="0">
                <a:solidFill>
                  <a:schemeClr val="bg1"/>
                </a:solidFill>
                <a:latin typeface="Wingdings"/>
                <a:ea typeface="Wingdings"/>
                <a:cs typeface="Wingdings"/>
                <a:sym typeface="Wingdings"/>
              </a:rPr>
              <a:t></a:t>
            </a:r>
            <a:endParaRPr lang="en-US" sz="4800" dirty="0">
              <a:solidFill>
                <a:schemeClr val="bg1"/>
              </a:solidFill>
            </a:endParaRPr>
          </a:p>
        </p:txBody>
      </p:sp>
    </p:spTree>
    <p:extLst>
      <p:ext uri="{BB962C8B-B14F-4D97-AF65-F5344CB8AC3E}">
        <p14:creationId xmlns:p14="http://schemas.microsoft.com/office/powerpoint/2010/main" val="31767272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ctrTitle"/>
          </p:nvPr>
        </p:nvSpPr>
        <p:spPr>
          <a:xfrm>
            <a:off x="304800" y="103188"/>
            <a:ext cx="6248400" cy="1470025"/>
          </a:xfrm>
        </p:spPr>
        <p:txBody>
          <a:bodyPr/>
          <a:lstStyle/>
          <a:p>
            <a:pPr algn="l" eaLnBrk="1" hangingPunct="1"/>
            <a:r>
              <a:rPr lang="en-US" dirty="0" smtClean="0">
                <a:solidFill>
                  <a:schemeClr val="bg1"/>
                </a:solidFill>
              </a:rPr>
              <a:t>Hypothesis:</a:t>
            </a:r>
          </a:p>
        </p:txBody>
      </p:sp>
      <p:sp>
        <p:nvSpPr>
          <p:cNvPr id="3" name="TextBox 2"/>
          <p:cNvSpPr txBox="1">
            <a:spLocks noChangeArrowheads="1"/>
          </p:cNvSpPr>
          <p:nvPr/>
        </p:nvSpPr>
        <p:spPr bwMode="auto">
          <a:xfrm>
            <a:off x="533400" y="3140968"/>
            <a:ext cx="8458200" cy="707886"/>
          </a:xfrm>
          <a:prstGeom prst="rect">
            <a:avLst/>
          </a:prstGeom>
          <a:noFill/>
          <a:ln w="9525">
            <a:noFill/>
            <a:miter lim="800000"/>
            <a:headEnd/>
            <a:tailEnd/>
          </a:ln>
        </p:spPr>
        <p:txBody>
          <a:bodyPr wrap="square">
            <a:prstTxWarp prst="textNoShape">
              <a:avLst/>
            </a:prstTxWarp>
            <a:spAutoFit/>
          </a:bodyPr>
          <a:lstStyle/>
          <a:p>
            <a:pPr algn="ctr"/>
            <a:r>
              <a:rPr lang="en-US" sz="4000" dirty="0" smtClean="0">
                <a:solidFill>
                  <a:srgbClr val="FFFFFF"/>
                </a:solidFill>
                <a:latin typeface="Calibri" charset="0"/>
              </a:rPr>
              <a:t>Become a Year 11 writer again</a:t>
            </a:r>
            <a:endParaRPr lang="en-US" sz="4000" dirty="0">
              <a:solidFill>
                <a:srgbClr val="FFFFFF"/>
              </a:solidFill>
              <a:latin typeface="Calibri" charset="0"/>
            </a:endParaRPr>
          </a:p>
        </p:txBody>
      </p:sp>
      <p:cxnSp>
        <p:nvCxnSpPr>
          <p:cNvPr id="5" name="Straight Connector 4"/>
          <p:cNvCxnSpPr/>
          <p:nvPr/>
        </p:nvCxnSpPr>
        <p:spPr>
          <a:xfrm>
            <a:off x="304800" y="1220788"/>
            <a:ext cx="8001000" cy="1587"/>
          </a:xfrm>
          <a:prstGeom prst="line">
            <a:avLst/>
          </a:prstGeom>
        </p:spPr>
        <p:style>
          <a:lnRef idx="2">
            <a:schemeClr val="accent1"/>
          </a:lnRef>
          <a:fillRef idx="0">
            <a:schemeClr val="accent1"/>
          </a:fillRef>
          <a:effectRef idx="1">
            <a:schemeClr val="accent1"/>
          </a:effectRef>
          <a:fontRef idx="minor">
            <a:schemeClr val="tx1"/>
          </a:fontRef>
        </p:style>
      </p:cxnSp>
      <p:pic>
        <p:nvPicPr>
          <p:cNvPr id="6" name="Picture 5" descr="Picture 5.png"/>
          <p:cNvPicPr>
            <a:picLocks noChangeAspect="1"/>
          </p:cNvPicPr>
          <p:nvPr/>
        </p:nvPicPr>
        <p:blipFill>
          <a:blip r:embed="rId2"/>
          <a:stretch>
            <a:fillRect/>
          </a:stretch>
        </p:blipFill>
        <p:spPr>
          <a:xfrm>
            <a:off x="8072888" y="23895"/>
            <a:ext cx="1028700" cy="2146300"/>
          </a:xfrm>
          <a:prstGeom prst="rect">
            <a:avLst/>
          </a:prstGeom>
        </p:spPr>
      </p:pic>
      <p:sp>
        <p:nvSpPr>
          <p:cNvPr id="7" name="TextBox 6"/>
          <p:cNvSpPr txBox="1">
            <a:spLocks noChangeArrowheads="1"/>
          </p:cNvSpPr>
          <p:nvPr/>
        </p:nvSpPr>
        <p:spPr bwMode="auto">
          <a:xfrm>
            <a:off x="685800" y="3912724"/>
            <a:ext cx="8458200" cy="707886"/>
          </a:xfrm>
          <a:prstGeom prst="rect">
            <a:avLst/>
          </a:prstGeom>
          <a:noFill/>
          <a:ln w="9525">
            <a:noFill/>
            <a:miter lim="800000"/>
            <a:headEnd/>
            <a:tailEnd/>
          </a:ln>
        </p:spPr>
        <p:txBody>
          <a:bodyPr wrap="square">
            <a:prstTxWarp prst="textNoShape">
              <a:avLst/>
            </a:prstTxWarp>
            <a:spAutoFit/>
          </a:bodyPr>
          <a:lstStyle/>
          <a:p>
            <a:pPr algn="ctr"/>
            <a:r>
              <a:rPr lang="en-US" sz="4000" dirty="0" smtClean="0">
                <a:solidFill>
                  <a:srgbClr val="FFFFFF"/>
                </a:solidFill>
                <a:latin typeface="Calibri" charset="0"/>
              </a:rPr>
              <a:t>… for ‘four’ minutes</a:t>
            </a:r>
            <a:endParaRPr lang="en-US" sz="4000" dirty="0">
              <a:solidFill>
                <a:srgbClr val="FFFFFF"/>
              </a:solidFill>
              <a:latin typeface="Calibri"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chemeClr val="accent1"/>
                                      </p:to>
                                    </p:animClr>
                                  </p:sub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left)">
                                      <p:cBhvr>
                                        <p:cTn id="12" dur="500"/>
                                        <p:tgtEl>
                                          <p:spTgt spid="7">
                                            <p:txEl>
                                              <p:pRg st="0" end="0"/>
                                            </p:txEl>
                                          </p:spTgt>
                                        </p:tgtEl>
                                      </p:cBhvr>
                                    </p:animEffect>
                                  </p:childTnLst>
                                  <p:subTnLst>
                                    <p:animClr clrSpc="rgb" dir="cw">
                                      <p:cBhvr override="childStyle">
                                        <p:cTn dur="1" fill="hold" display="0" masterRel="nextClick" afterEffect="1"/>
                                        <p:tgtEl>
                                          <p:spTgt spid="7">
                                            <p:txEl>
                                              <p:pRg st="0" end="0"/>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P spid="7" grpId="0" build="p" bldLvl="3"/>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342900" y="2806700"/>
            <a:ext cx="4838700" cy="1569660"/>
          </a:xfrm>
          <a:prstGeom prst="rect">
            <a:avLst/>
          </a:prstGeom>
          <a:noFill/>
        </p:spPr>
        <p:txBody>
          <a:bodyPr wrap="square" rtlCol="0">
            <a:spAutoFit/>
          </a:bodyPr>
          <a:lstStyle/>
          <a:p>
            <a:r>
              <a:rPr lang="en-US" sz="4800" dirty="0" smtClean="0">
                <a:solidFill>
                  <a:srgbClr val="FFFFFF"/>
                </a:solidFill>
              </a:rPr>
              <a:t>This is a </a:t>
            </a:r>
          </a:p>
          <a:p>
            <a:r>
              <a:rPr lang="en-US" sz="4800" dirty="0" smtClean="0">
                <a:solidFill>
                  <a:srgbClr val="FFFFFF"/>
                </a:solidFill>
              </a:rPr>
              <a:t>cheap plug  </a:t>
            </a:r>
            <a:r>
              <a:rPr lang="en-US" sz="4800" dirty="0" smtClean="0">
                <a:solidFill>
                  <a:srgbClr val="FFFFFF"/>
                </a:solidFill>
                <a:latin typeface="Wingdings"/>
                <a:ea typeface="Wingdings"/>
                <a:cs typeface="Wingdings"/>
                <a:sym typeface="Wingdings"/>
              </a:rPr>
              <a:t></a:t>
            </a:r>
            <a:endParaRPr lang="en-US" sz="4800" dirty="0">
              <a:solidFill>
                <a:srgbClr val="FFFFFF"/>
              </a:solidFill>
            </a:endParaRPr>
          </a:p>
        </p:txBody>
      </p:sp>
      <p:pic>
        <p:nvPicPr>
          <p:cNvPr id="2" name="Picture 1"/>
          <p:cNvPicPr>
            <a:picLocks noChangeAspect="1"/>
          </p:cNvPicPr>
          <p:nvPr/>
        </p:nvPicPr>
        <p:blipFill>
          <a:blip r:embed="rId2"/>
          <a:stretch>
            <a:fillRect/>
          </a:stretch>
        </p:blipFill>
        <p:spPr>
          <a:xfrm rot="804962">
            <a:off x="4660901" y="914978"/>
            <a:ext cx="3999611" cy="5194300"/>
          </a:xfrm>
          <a:prstGeom prst="rect">
            <a:avLst/>
          </a:prstGeom>
        </p:spPr>
      </p:pic>
    </p:spTree>
    <p:extLst>
      <p:ext uri="{BB962C8B-B14F-4D97-AF65-F5344CB8AC3E}">
        <p14:creationId xmlns:p14="http://schemas.microsoft.com/office/powerpoint/2010/main" val="152552014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79512" y="2636912"/>
            <a:ext cx="8789645" cy="1752600"/>
          </a:xfrm>
        </p:spPr>
        <p:txBody>
          <a:bodyPr>
            <a:noAutofit/>
          </a:bodyPr>
          <a:lstStyle/>
          <a:p>
            <a:pPr eaLnBrk="1" hangingPunct="1">
              <a:spcBef>
                <a:spcPts val="0"/>
              </a:spcBef>
            </a:pPr>
            <a:r>
              <a:rPr lang="en-US" sz="4000" dirty="0" smtClean="0">
                <a:solidFill>
                  <a:schemeClr val="bg1"/>
                </a:solidFill>
              </a:rPr>
              <a:t>Warwickshire Literacy</a:t>
            </a:r>
            <a:endParaRPr lang="en-US" sz="4000" dirty="0" smtClean="0">
              <a:solidFill>
                <a:schemeClr val="bg1"/>
              </a:solidFill>
            </a:endParaRPr>
          </a:p>
          <a:p>
            <a:pPr eaLnBrk="1" hangingPunct="1">
              <a:spcBef>
                <a:spcPts val="0"/>
              </a:spcBef>
            </a:pPr>
            <a:r>
              <a:rPr lang="en-US" sz="4000" dirty="0" smtClean="0">
                <a:solidFill>
                  <a:srgbClr val="FFFFFF"/>
                </a:solidFill>
              </a:rPr>
              <a:t>Training</a:t>
            </a:r>
            <a:endParaRPr lang="en-US" sz="4000" dirty="0">
              <a:solidFill>
                <a:srgbClr val="FFFFFF"/>
              </a:solidFill>
            </a:endParaRPr>
          </a:p>
          <a:p>
            <a:pPr eaLnBrk="1" hangingPunct="1">
              <a:spcBef>
                <a:spcPts val="0"/>
              </a:spcBef>
            </a:pPr>
            <a:r>
              <a:rPr lang="en-GB" sz="2400" dirty="0" smtClean="0">
                <a:solidFill>
                  <a:srgbClr val="FFFFFF"/>
                </a:solidFill>
              </a:rPr>
              <a:t> </a:t>
            </a:r>
            <a:fld id="{A04CB24A-2C61-AE4B-A4AE-71E73F743454}" type="datetime3">
              <a:rPr lang="en-GB" sz="2400" smtClean="0">
                <a:solidFill>
                  <a:srgbClr val="FFFFFF"/>
                </a:solidFill>
              </a:rPr>
              <a:t>12 October 2015</a:t>
            </a:fld>
            <a:endParaRPr lang="en-US" sz="2400" dirty="0" smtClean="0">
              <a:solidFill>
                <a:srgbClr val="FFFFFF"/>
              </a:solidFill>
            </a:endParaRPr>
          </a:p>
        </p:txBody>
      </p:sp>
      <p:sp>
        <p:nvSpPr>
          <p:cNvPr id="15" name="Right Triangle 14"/>
          <p:cNvSpPr/>
          <p:nvPr/>
        </p:nvSpPr>
        <p:spPr>
          <a:xfrm rot="522032">
            <a:off x="4954453" y="2044038"/>
            <a:ext cx="762000" cy="322929"/>
          </a:xfrm>
          <a:prstGeom prst="rtTriangle">
            <a:avLst/>
          </a:prstGeom>
          <a:solidFill>
            <a:srgbClr val="03080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2" name="Title 1"/>
          <p:cNvSpPr>
            <a:spLocks noGrp="1"/>
          </p:cNvSpPr>
          <p:nvPr>
            <p:ph type="ctrTitle"/>
          </p:nvPr>
        </p:nvSpPr>
        <p:spPr>
          <a:xfrm>
            <a:off x="-174843" y="859045"/>
            <a:ext cx="9144000" cy="1470025"/>
          </a:xfrm>
        </p:spPr>
        <p:txBody>
          <a:bodyPr/>
          <a:lstStyle/>
          <a:p>
            <a:r>
              <a:rPr lang="en-US" dirty="0" smtClean="0">
                <a:solidFill>
                  <a:schemeClr val="bg1"/>
                </a:solidFill>
              </a:rPr>
              <a:t>Don’t Call it          </a:t>
            </a:r>
            <a:r>
              <a:rPr lang="en-US" dirty="0" err="1" smtClean="0">
                <a:solidFill>
                  <a:schemeClr val="bg1"/>
                </a:solidFill>
              </a:rPr>
              <a:t>iteracy</a:t>
            </a:r>
            <a:endParaRPr lang="en-US" dirty="0">
              <a:solidFill>
                <a:schemeClr val="bg1"/>
              </a:solidFill>
            </a:endParaRPr>
          </a:p>
        </p:txBody>
      </p:sp>
      <p:sp>
        <p:nvSpPr>
          <p:cNvPr id="19" name="Right Triangle 18"/>
          <p:cNvSpPr/>
          <p:nvPr/>
        </p:nvSpPr>
        <p:spPr>
          <a:xfrm rot="4140796">
            <a:off x="4772383" y="1140478"/>
            <a:ext cx="535546" cy="427119"/>
          </a:xfrm>
          <a:prstGeom prst="rtTriangl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25" name="Right Triangle 24"/>
          <p:cNvSpPr/>
          <p:nvPr/>
        </p:nvSpPr>
        <p:spPr>
          <a:xfrm rot="10800000">
            <a:off x="5442525" y="1013164"/>
            <a:ext cx="535546" cy="427119"/>
          </a:xfrm>
          <a:prstGeom prst="rtTriangl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17" name="TextBox 5"/>
          <p:cNvSpPr txBox="1">
            <a:spLocks noChangeArrowheads="1"/>
          </p:cNvSpPr>
          <p:nvPr/>
        </p:nvSpPr>
        <p:spPr bwMode="auto">
          <a:xfrm>
            <a:off x="2390558" y="5157192"/>
            <a:ext cx="4876800" cy="584200"/>
          </a:xfrm>
          <a:prstGeom prst="rect">
            <a:avLst/>
          </a:prstGeom>
          <a:noFill/>
          <a:ln w="9525">
            <a:noFill/>
            <a:miter lim="800000"/>
            <a:headEnd/>
            <a:tailEnd/>
          </a:ln>
        </p:spPr>
        <p:txBody>
          <a:bodyPr>
            <a:prstTxWarp prst="textNoShape">
              <a:avLst/>
            </a:prstTxWarp>
            <a:spAutoFit/>
          </a:bodyPr>
          <a:lstStyle/>
          <a:p>
            <a:r>
              <a:rPr lang="en-US" sz="1600" dirty="0">
                <a:solidFill>
                  <a:srgbClr val="FFFFFF"/>
                </a:solidFill>
                <a:latin typeface="Calibri" charset="0"/>
              </a:rPr>
              <a:t>Download this presentation at </a:t>
            </a:r>
            <a:r>
              <a:rPr lang="en-US" sz="1600" dirty="0" err="1">
                <a:solidFill>
                  <a:srgbClr val="FFFFFF"/>
                </a:solidFill>
                <a:latin typeface="Calibri" charset="0"/>
              </a:rPr>
              <a:t>www.geoffbarton.co.uk</a:t>
            </a:r>
            <a:endParaRPr lang="en-US" sz="1600" dirty="0">
              <a:solidFill>
                <a:srgbClr val="FFFFFF"/>
              </a:solidFill>
              <a:latin typeface="Calibri" charset="0"/>
            </a:endParaRPr>
          </a:p>
          <a:p>
            <a:pPr algn="ctr"/>
            <a:r>
              <a:rPr lang="en-US" sz="1600" dirty="0" smtClean="0">
                <a:solidFill>
                  <a:srgbClr val="FFFFFF"/>
                </a:solidFill>
                <a:latin typeface="Calibri" charset="0"/>
              </a:rPr>
              <a:t>(Presentation </a:t>
            </a:r>
            <a:r>
              <a:rPr lang="en-US" sz="1600" dirty="0">
                <a:solidFill>
                  <a:srgbClr val="FFFFFF"/>
                </a:solidFill>
                <a:latin typeface="Calibri" charset="0"/>
              </a:rPr>
              <a:t>number</a:t>
            </a:r>
            <a:r>
              <a:rPr lang="en-US" sz="1600" dirty="0" smtClean="0">
                <a:solidFill>
                  <a:srgbClr val="FFFFFF"/>
                </a:solidFill>
                <a:latin typeface="Calibri" charset="0"/>
              </a:rPr>
              <a:t> </a:t>
            </a:r>
            <a:r>
              <a:rPr lang="en-US" sz="1600" dirty="0" smtClean="0">
                <a:solidFill>
                  <a:srgbClr val="FFFFFF"/>
                </a:solidFill>
                <a:latin typeface="Calibri" charset="0"/>
              </a:rPr>
              <a:t>141)</a:t>
            </a:r>
            <a:endParaRPr lang="en-US" sz="1600" dirty="0">
              <a:solidFill>
                <a:srgbClr val="FFFFFF"/>
              </a:solidFill>
              <a:latin typeface="Calibri" charset="0"/>
            </a:endParaRPr>
          </a:p>
        </p:txBody>
      </p:sp>
      <p:sp>
        <p:nvSpPr>
          <p:cNvPr id="22" name="TextBox 21"/>
          <p:cNvSpPr txBox="1"/>
          <p:nvPr/>
        </p:nvSpPr>
        <p:spPr>
          <a:xfrm>
            <a:off x="2915816" y="4623368"/>
            <a:ext cx="3456384" cy="338554"/>
          </a:xfrm>
          <a:prstGeom prst="rect">
            <a:avLst/>
          </a:prstGeom>
          <a:noFill/>
        </p:spPr>
        <p:txBody>
          <a:bodyPr wrap="square" rtlCol="0">
            <a:spAutoFit/>
          </a:bodyPr>
          <a:lstStyle/>
          <a:p>
            <a:pPr algn="ctr"/>
            <a:r>
              <a:rPr lang="en-US" sz="1600" dirty="0" smtClean="0">
                <a:solidFill>
                  <a:srgbClr val="FFFFFF"/>
                </a:solidFill>
              </a:rPr>
              <a:t>Twitter: @</a:t>
            </a:r>
            <a:r>
              <a:rPr lang="en-US" sz="1600" dirty="0" err="1" smtClean="0">
                <a:solidFill>
                  <a:srgbClr val="FFFFFF"/>
                </a:solidFill>
              </a:rPr>
              <a:t>RealGeoffBarton</a:t>
            </a:r>
            <a:endParaRPr lang="en-US" sz="1600" dirty="0">
              <a:solidFill>
                <a:srgbClr val="FFFFFF"/>
              </a:solidFill>
            </a:endParaRPr>
          </a:p>
        </p:txBody>
      </p:sp>
      <p:pic>
        <p:nvPicPr>
          <p:cNvPr id="8" name="Picture 7" descr="Screen Shot 2014-02-13 at 22.18.0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0" y="254498"/>
            <a:ext cx="1003300" cy="2159000"/>
          </a:xfrm>
          <a:prstGeom prst="rect">
            <a:avLst/>
          </a:prstGeom>
        </p:spPr>
      </p:pic>
      <p:cxnSp>
        <p:nvCxnSpPr>
          <p:cNvPr id="5" name="Straight Connector 4"/>
          <p:cNvCxnSpPr/>
          <p:nvPr/>
        </p:nvCxnSpPr>
        <p:spPr>
          <a:xfrm>
            <a:off x="544601" y="2329070"/>
            <a:ext cx="7848600" cy="1588"/>
          </a:xfrm>
          <a:prstGeom prst="line">
            <a:avLst/>
          </a:prstGeom>
          <a:ln w="57150" cap="flat" cmpd="thickThin"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7918742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Expo">
      <a:dk1>
        <a:sysClr val="windowText" lastClr="000000"/>
      </a:dk1>
      <a:lt1>
        <a:sysClr val="window" lastClr="FFFFFF"/>
      </a:lt1>
      <a:dk2>
        <a:srgbClr val="263B86"/>
      </a:dk2>
      <a:lt2>
        <a:srgbClr val="76B6F2"/>
      </a:lt2>
      <a:accent1>
        <a:srgbClr val="FBC01E"/>
      </a:accent1>
      <a:accent2>
        <a:srgbClr val="EFE1A2"/>
      </a:accent2>
      <a:accent3>
        <a:srgbClr val="FA8716"/>
      </a:accent3>
      <a:accent4>
        <a:srgbClr val="BE0204"/>
      </a:accent4>
      <a:accent5>
        <a:srgbClr val="640F10"/>
      </a:accent5>
      <a:accent6>
        <a:srgbClr val="7E13E3"/>
      </a:accent6>
      <a:hlink>
        <a:srgbClr val="D2D200"/>
      </a:hlink>
      <a:folHlink>
        <a:srgbClr val="D0B9F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16083</TotalTime>
  <Words>1594</Words>
  <Application>Microsoft Macintosh PowerPoint</Application>
  <PresentationFormat>On-screen Show (4:3)</PresentationFormat>
  <Paragraphs>242</Paragraphs>
  <Slides>91</Slides>
  <Notes>37</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91</vt:i4>
      </vt:variant>
    </vt:vector>
  </HeadingPairs>
  <TitlesOfParts>
    <vt:vector size="93" baseType="lpstr">
      <vt:lpstr>Office Theme</vt:lpstr>
      <vt:lpstr>Document</vt:lpstr>
      <vt:lpstr>Don’t Call it          iteracy</vt:lpstr>
      <vt:lpstr>PowerPoint Presentation</vt:lpstr>
      <vt:lpstr>Aims:</vt:lpstr>
      <vt:lpstr>Warwickshire bonus:</vt:lpstr>
      <vt:lpstr>PowerPoint Presentation</vt:lpstr>
      <vt:lpstr>PowerPoint Presentation</vt:lpstr>
      <vt:lpstr>Structure:</vt:lpstr>
      <vt:lpstr>Approach:</vt:lpstr>
      <vt:lpstr>Hypothesis:</vt:lpstr>
      <vt:lpstr>PowerPoint Presentation</vt:lpstr>
      <vt:lpstr>Q:</vt:lpstr>
      <vt:lpstr>A:</vt:lpstr>
      <vt:lpstr>Provocations: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SKIMMING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SCANNING</vt:lpstr>
      <vt:lpstr>PowerPoint Presentation</vt:lpstr>
      <vt:lpstr>PowerPoint Presentation</vt:lpstr>
      <vt:lpstr>CLOSE READING</vt:lpstr>
      <vt:lpstr>PowerPoint Presentation</vt:lpstr>
      <vt:lpstr>RESEARCH SKILLS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Don’t Call it          iteracy</vt:lpstr>
      <vt:lpstr>PowerPoint Presentation</vt:lpstr>
      <vt:lpstr>PowerPoint Presentation</vt:lpstr>
      <vt:lpstr>Don’t Call it          iteracy</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Leadership in the Twenty-First Century</dc:title>
  <dc:creator>Geoff Barton</dc:creator>
  <cp:lastModifiedBy>Geoff Barton</cp:lastModifiedBy>
  <cp:revision>147</cp:revision>
  <dcterms:created xsi:type="dcterms:W3CDTF">2011-09-30T06:30:16Z</dcterms:created>
  <dcterms:modified xsi:type="dcterms:W3CDTF">2015-10-12T08:43:54Z</dcterms:modified>
</cp:coreProperties>
</file>