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83" r:id="rId2"/>
    <p:sldId id="339" r:id="rId3"/>
    <p:sldId id="291" r:id="rId4"/>
    <p:sldId id="294" r:id="rId5"/>
    <p:sldId id="298" r:id="rId6"/>
    <p:sldId id="331" r:id="rId7"/>
    <p:sldId id="302" r:id="rId8"/>
    <p:sldId id="309" r:id="rId9"/>
    <p:sldId id="299" r:id="rId10"/>
    <p:sldId id="310" r:id="rId11"/>
    <p:sldId id="317" r:id="rId12"/>
    <p:sldId id="318" r:id="rId13"/>
    <p:sldId id="319" r:id="rId14"/>
    <p:sldId id="257" r:id="rId15"/>
    <p:sldId id="336" r:id="rId16"/>
    <p:sldId id="316" r:id="rId17"/>
    <p:sldId id="312" r:id="rId18"/>
    <p:sldId id="313" r:id="rId19"/>
    <p:sldId id="269" r:id="rId20"/>
    <p:sldId id="275" r:id="rId21"/>
    <p:sldId id="314" r:id="rId22"/>
    <p:sldId id="315" r:id="rId23"/>
    <p:sldId id="321" r:id="rId24"/>
    <p:sldId id="326" r:id="rId25"/>
    <p:sldId id="328" r:id="rId26"/>
    <p:sldId id="325" r:id="rId27"/>
    <p:sldId id="322" r:id="rId28"/>
    <p:sldId id="323" r:id="rId29"/>
    <p:sldId id="265" r:id="rId30"/>
    <p:sldId id="327" r:id="rId31"/>
    <p:sldId id="329" r:id="rId32"/>
    <p:sldId id="261" r:id="rId33"/>
    <p:sldId id="281" r:id="rId34"/>
    <p:sldId id="308" r:id="rId35"/>
    <p:sldId id="266" r:id="rId36"/>
    <p:sldId id="330" r:id="rId37"/>
    <p:sldId id="268" r:id="rId38"/>
    <p:sldId id="280" r:id="rId39"/>
    <p:sldId id="332" r:id="rId40"/>
    <p:sldId id="25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36" d="100"/>
          <a:sy n="36" d="100"/>
        </p:scale>
        <p:origin x="-15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DC061-0F0A-2745-94E1-1C4285C84F01}" type="datetimeFigureOut">
              <a:rPr lang="en-US" smtClean="0"/>
              <a:t>12/11/15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AD249-148C-3E43-9A62-F8BD054F455D}" type="slidenum">
              <a:rPr lang="en-US" smtClean="0"/>
              <a:t>‹#›</a:t>
            </a:fld>
            <a:endParaRPr lang="en-US"/>
          </a:p>
        </p:txBody>
      </p:sp>
    </p:spTree>
    <p:extLst>
      <p:ext uri="{BB962C8B-B14F-4D97-AF65-F5344CB8AC3E}">
        <p14:creationId xmlns:p14="http://schemas.microsoft.com/office/powerpoint/2010/main" val="2201572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9</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10</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D366756-0DFD-2340-B759-08811B24C505}"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222896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366756-0DFD-2340-B759-08811B24C505}"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179646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366756-0DFD-2340-B759-08811B24C505}"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378466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366756-0DFD-2340-B759-08811B24C505}"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388220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D366756-0DFD-2340-B759-08811B24C505}"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396511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D366756-0DFD-2340-B759-08811B24C505}"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366975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D366756-0DFD-2340-B759-08811B24C505}" type="datetimeFigureOut">
              <a:rPr lang="en-US" smtClean="0"/>
              <a:t>12/11/15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165329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D366756-0DFD-2340-B759-08811B24C505}" type="datetimeFigureOut">
              <a:rPr lang="en-US" smtClean="0"/>
              <a:t>12/11/15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53788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66756-0DFD-2340-B759-08811B24C505}" type="datetimeFigureOut">
              <a:rPr lang="en-US" smtClean="0"/>
              <a:t>12/11/15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62275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366756-0DFD-2340-B759-08811B24C505}"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62304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366756-0DFD-2340-B759-08811B24C505}"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ED10E-E9B5-C440-A005-59B98F4A0852}" type="slidenum">
              <a:rPr lang="en-US" smtClean="0"/>
              <a:t>‹#›</a:t>
            </a:fld>
            <a:endParaRPr lang="en-US"/>
          </a:p>
        </p:txBody>
      </p:sp>
    </p:spTree>
    <p:extLst>
      <p:ext uri="{BB962C8B-B14F-4D97-AF65-F5344CB8AC3E}">
        <p14:creationId xmlns:p14="http://schemas.microsoft.com/office/powerpoint/2010/main" val="16631619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66756-0DFD-2340-B759-08811B24C505}" type="datetimeFigureOut">
              <a:rPr lang="en-US" smtClean="0"/>
              <a:t>12/11/15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ED10E-E9B5-C440-A005-59B98F4A0852}" type="slidenum">
              <a:rPr lang="en-US" smtClean="0"/>
              <a:t>‹#›</a:t>
            </a:fld>
            <a:endParaRPr lang="en-US"/>
          </a:p>
        </p:txBody>
      </p:sp>
    </p:spTree>
    <p:extLst>
      <p:ext uri="{BB962C8B-B14F-4D97-AF65-F5344CB8AC3E}">
        <p14:creationId xmlns:p14="http://schemas.microsoft.com/office/powerpoint/2010/main" val="283392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15937" y="473364"/>
            <a:ext cx="6878636" cy="6858000"/>
          </a:xfrm>
          <a:prstGeom prst="rect">
            <a:avLst/>
          </a:prstGeom>
        </p:spPr>
      </p:pic>
      <p:sp>
        <p:nvSpPr>
          <p:cNvPr id="6" name="TextBox 5"/>
          <p:cNvSpPr txBox="1"/>
          <p:nvPr/>
        </p:nvSpPr>
        <p:spPr>
          <a:xfrm>
            <a:off x="369455" y="1801091"/>
            <a:ext cx="3013363" cy="1569660"/>
          </a:xfrm>
          <a:prstGeom prst="rect">
            <a:avLst/>
          </a:prstGeom>
          <a:noFill/>
        </p:spPr>
        <p:txBody>
          <a:bodyPr wrap="square" rtlCol="0">
            <a:spAutoFit/>
          </a:bodyPr>
          <a:lstStyle/>
          <a:p>
            <a:pPr algn="r"/>
            <a:r>
              <a:rPr lang="en-US" sz="4800" dirty="0" smtClean="0"/>
              <a:t>The Habits of Literacy</a:t>
            </a:r>
            <a:endParaRPr lang="en-US" sz="4800" dirty="0"/>
          </a:p>
        </p:txBody>
      </p:sp>
      <p:sp>
        <p:nvSpPr>
          <p:cNvPr id="7" name="TextBox 6"/>
          <p:cNvSpPr txBox="1"/>
          <p:nvPr/>
        </p:nvSpPr>
        <p:spPr>
          <a:xfrm>
            <a:off x="182419" y="5137780"/>
            <a:ext cx="3292763" cy="923330"/>
          </a:xfrm>
          <a:prstGeom prst="rect">
            <a:avLst/>
          </a:prstGeom>
          <a:noFill/>
        </p:spPr>
        <p:txBody>
          <a:bodyPr wrap="square" rtlCol="0">
            <a:spAutoFit/>
          </a:bodyPr>
          <a:lstStyle/>
          <a:p>
            <a:pPr algn="r"/>
            <a:r>
              <a:rPr lang="en-US" dirty="0" err="1" smtClean="0">
                <a:solidFill>
                  <a:srgbClr val="0000FF"/>
                </a:solidFill>
              </a:rPr>
              <a:t>Teachology</a:t>
            </a:r>
            <a:r>
              <a:rPr lang="en-US" dirty="0" smtClean="0">
                <a:solidFill>
                  <a:srgbClr val="0000FF"/>
                </a:solidFill>
              </a:rPr>
              <a:t> National Conference</a:t>
            </a:r>
          </a:p>
          <a:p>
            <a:pPr algn="r"/>
            <a:r>
              <a:rPr lang="en-US" dirty="0" smtClean="0">
                <a:solidFill>
                  <a:srgbClr val="0000FF"/>
                </a:solidFill>
              </a:rPr>
              <a:t>13 November 2015</a:t>
            </a:r>
          </a:p>
          <a:p>
            <a:pPr algn="r"/>
            <a:endParaRPr lang="en-US" dirty="0">
              <a:solidFill>
                <a:srgbClr val="0000FF"/>
              </a:solidFill>
            </a:endParaRPr>
          </a:p>
        </p:txBody>
      </p:sp>
      <p:sp>
        <p:nvSpPr>
          <p:cNvPr id="8" name="TextBox 7"/>
          <p:cNvSpPr txBox="1"/>
          <p:nvPr/>
        </p:nvSpPr>
        <p:spPr>
          <a:xfrm>
            <a:off x="182419" y="3370751"/>
            <a:ext cx="3292763" cy="923330"/>
          </a:xfrm>
          <a:prstGeom prst="rect">
            <a:avLst/>
          </a:prstGeom>
          <a:noFill/>
        </p:spPr>
        <p:txBody>
          <a:bodyPr wrap="square" rtlCol="0">
            <a:spAutoFit/>
          </a:bodyPr>
          <a:lstStyle/>
          <a:p>
            <a:pPr algn="r"/>
            <a:r>
              <a:rPr lang="en-US" dirty="0" smtClean="0">
                <a:solidFill>
                  <a:srgbClr val="0000FF"/>
                </a:solidFill>
              </a:rPr>
              <a:t>Geoff Barton,</a:t>
            </a:r>
          </a:p>
          <a:p>
            <a:pPr algn="r"/>
            <a:r>
              <a:rPr lang="en-US" dirty="0" smtClean="0">
                <a:solidFill>
                  <a:srgbClr val="0000FF"/>
                </a:solidFill>
              </a:rPr>
              <a:t>Head, King Edward VI School</a:t>
            </a:r>
          </a:p>
          <a:p>
            <a:pPr algn="r"/>
            <a:r>
              <a:rPr lang="en-US" dirty="0" smtClean="0">
                <a:solidFill>
                  <a:srgbClr val="0000FF"/>
                </a:solidFill>
              </a:rPr>
              <a:t>Suffolk</a:t>
            </a:r>
            <a:endParaRPr lang="en-US" dirty="0">
              <a:solidFill>
                <a:srgbClr val="0000FF"/>
              </a:solidFill>
            </a:endParaRPr>
          </a:p>
        </p:txBody>
      </p:sp>
      <p:sp>
        <p:nvSpPr>
          <p:cNvPr id="9" name="TextBox 8"/>
          <p:cNvSpPr txBox="1"/>
          <p:nvPr/>
        </p:nvSpPr>
        <p:spPr>
          <a:xfrm>
            <a:off x="1" y="6273360"/>
            <a:ext cx="4600346" cy="461665"/>
          </a:xfrm>
          <a:prstGeom prst="rect">
            <a:avLst/>
          </a:prstGeom>
          <a:noFill/>
        </p:spPr>
        <p:txBody>
          <a:bodyPr wrap="square" rtlCol="0">
            <a:spAutoFit/>
          </a:bodyPr>
          <a:lstStyle/>
          <a:p>
            <a:pPr algn="r"/>
            <a:r>
              <a:rPr lang="en-US" sz="1200" dirty="0" smtClean="0">
                <a:solidFill>
                  <a:srgbClr val="0000FF"/>
                </a:solidFill>
              </a:rPr>
              <a:t>Twitter: @</a:t>
            </a:r>
            <a:r>
              <a:rPr lang="en-US" sz="1200" dirty="0" err="1" smtClean="0">
                <a:solidFill>
                  <a:srgbClr val="0000FF"/>
                </a:solidFill>
              </a:rPr>
              <a:t>RealGeoffBarton</a:t>
            </a:r>
            <a:endParaRPr lang="en-US" sz="1200" dirty="0" smtClean="0">
              <a:solidFill>
                <a:srgbClr val="0000FF"/>
              </a:solidFill>
            </a:endParaRPr>
          </a:p>
          <a:p>
            <a:pPr algn="r"/>
            <a:r>
              <a:rPr lang="en-US" sz="1200" dirty="0" smtClean="0">
                <a:solidFill>
                  <a:srgbClr val="0000FF"/>
                </a:solidFill>
              </a:rPr>
              <a:t>Download slides: </a:t>
            </a:r>
            <a:r>
              <a:rPr lang="en-US" sz="1200" dirty="0" err="1" smtClean="0">
                <a:solidFill>
                  <a:srgbClr val="0000FF"/>
                </a:solidFill>
              </a:rPr>
              <a:t>geoffbarton.co.uk</a:t>
            </a:r>
            <a:r>
              <a:rPr lang="en-US" sz="1200" dirty="0" smtClean="0">
                <a:solidFill>
                  <a:srgbClr val="0000FF"/>
                </a:solidFill>
              </a:rPr>
              <a:t>/teacher-resources (number 142) </a:t>
            </a:r>
            <a:endParaRPr lang="en-US" sz="1200" dirty="0">
              <a:solidFill>
                <a:srgbClr val="0000FF"/>
              </a:solidFill>
            </a:endParaRPr>
          </a:p>
        </p:txBody>
      </p:sp>
    </p:spTree>
    <p:extLst>
      <p:ext uri="{BB962C8B-B14F-4D97-AF65-F5344CB8AC3E}">
        <p14:creationId xmlns:p14="http://schemas.microsoft.com/office/powerpoint/2010/main" val="30774341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8560" y="3717032"/>
            <a:ext cx="4176464" cy="2952238"/>
          </a:xfrm>
          <a:prstGeom prst="rect">
            <a:avLst/>
          </a:prstGeom>
        </p:spPr>
      </p:pic>
      <p:sp>
        <p:nvSpPr>
          <p:cNvPr id="4" name="Cloud Callout 3"/>
          <p:cNvSpPr/>
          <p:nvPr/>
        </p:nvSpPr>
        <p:spPr>
          <a:xfrm>
            <a:off x="1979712" y="38214"/>
            <a:ext cx="6336704" cy="4104456"/>
          </a:xfrm>
          <a:prstGeom prst="cloudCallout">
            <a:avLst>
              <a:gd name="adj1" fmla="val 58182"/>
              <a:gd name="adj2" fmla="val 11199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rPr>
              <a:t>Ice-Breaker </a:t>
            </a:r>
            <a:r>
              <a:rPr lang="en-US" sz="2400" dirty="0" smtClean="0">
                <a:solidFill>
                  <a:schemeClr val="bg1"/>
                </a:solidFill>
              </a:rPr>
              <a:t>B:</a:t>
            </a:r>
            <a:endParaRPr lang="en-US" sz="2400" dirty="0" smtClean="0">
              <a:solidFill>
                <a:schemeClr val="bg1"/>
              </a:solidFill>
            </a:endParaRPr>
          </a:p>
          <a:p>
            <a:pPr algn="ctr"/>
            <a:endParaRPr lang="en-US" sz="2400" dirty="0">
              <a:solidFill>
                <a:schemeClr val="bg1"/>
              </a:solidFill>
            </a:endParaRPr>
          </a:p>
          <a:p>
            <a:pPr algn="ctr"/>
            <a:r>
              <a:rPr lang="en-US" sz="2400" dirty="0" smtClean="0">
                <a:solidFill>
                  <a:schemeClr val="bg1"/>
                </a:solidFill>
              </a:rPr>
              <a:t>Think of </a:t>
            </a:r>
            <a:r>
              <a:rPr lang="en-US" sz="2400" dirty="0" smtClean="0">
                <a:solidFill>
                  <a:schemeClr val="bg1"/>
                </a:solidFill>
              </a:rPr>
              <a:t>your most effective teacher. </a:t>
            </a:r>
            <a:endParaRPr lang="en-US" sz="2400" dirty="0" smtClean="0">
              <a:solidFill>
                <a:schemeClr val="bg1"/>
              </a:solidFill>
            </a:endParaRPr>
          </a:p>
          <a:p>
            <a:pPr algn="ctr"/>
            <a:endParaRPr lang="en-US" sz="2400" dirty="0">
              <a:solidFill>
                <a:schemeClr val="bg1"/>
              </a:solidFill>
            </a:endParaRPr>
          </a:p>
          <a:p>
            <a:pPr algn="ctr"/>
            <a:r>
              <a:rPr lang="en-US" sz="2400" dirty="0" smtClean="0">
                <a:solidFill>
                  <a:schemeClr val="bg1"/>
                </a:solidFill>
              </a:rPr>
              <a:t>What </a:t>
            </a:r>
            <a:r>
              <a:rPr lang="en-US" sz="2400" dirty="0" smtClean="0">
                <a:solidFill>
                  <a:schemeClr val="bg1"/>
                </a:solidFill>
              </a:rPr>
              <a:t>does he do?</a:t>
            </a:r>
            <a:endParaRPr lang="en-US" sz="2400" dirty="0">
              <a:solidFill>
                <a:schemeClr val="bg1"/>
              </a:solidFill>
            </a:endParaRPr>
          </a:p>
        </p:txBody>
      </p:sp>
      <p:sp>
        <p:nvSpPr>
          <p:cNvPr id="5" name="TextBox 4"/>
          <p:cNvSpPr txBox="1"/>
          <p:nvPr/>
        </p:nvSpPr>
        <p:spPr>
          <a:xfrm>
            <a:off x="3491880" y="4183655"/>
            <a:ext cx="3528392" cy="400110"/>
          </a:xfrm>
          <a:prstGeom prst="rect">
            <a:avLst/>
          </a:prstGeom>
          <a:noFill/>
        </p:spPr>
        <p:txBody>
          <a:bodyPr wrap="square" rtlCol="0">
            <a:spAutoFit/>
          </a:bodyPr>
          <a:lstStyle/>
          <a:p>
            <a:pPr algn="ctr"/>
            <a:r>
              <a:rPr lang="en-US" sz="2000" dirty="0"/>
              <a:t>s</a:t>
            </a:r>
            <a:r>
              <a:rPr lang="en-US" sz="2000" dirty="0" smtClean="0"/>
              <a:t>kills – attitude - qualities</a:t>
            </a:r>
            <a:endParaRPr lang="en-US" sz="2000" dirty="0"/>
          </a:p>
        </p:txBody>
      </p:sp>
    </p:spTree>
    <p:extLst>
      <p:ext uri="{BB962C8B-B14F-4D97-AF65-F5344CB8AC3E}">
        <p14:creationId xmlns:p14="http://schemas.microsoft.com/office/powerpoint/2010/main" val="2575118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
            <a:ext cx="9144000" cy="6665976"/>
          </a:xfrm>
          <a:prstGeom prst="rect">
            <a:avLst/>
          </a:prstGeom>
        </p:spPr>
      </p:pic>
    </p:spTree>
    <p:extLst>
      <p:ext uri="{BB962C8B-B14F-4D97-AF65-F5344CB8AC3E}">
        <p14:creationId xmlns:p14="http://schemas.microsoft.com/office/powerpoint/2010/main" val="34322287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bits_of_Mi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70622">
            <a:off x="3392208" y="147052"/>
            <a:ext cx="5299364" cy="6858000"/>
          </a:xfrm>
          <a:prstGeom prst="rect">
            <a:avLst/>
          </a:prstGeom>
          <a:ln>
            <a:solidFill>
              <a:schemeClr val="tx1"/>
            </a:solidFill>
          </a:ln>
        </p:spPr>
      </p:pic>
      <p:sp>
        <p:nvSpPr>
          <p:cNvPr id="3" name="TextBox 2"/>
          <p:cNvSpPr txBox="1"/>
          <p:nvPr/>
        </p:nvSpPr>
        <p:spPr>
          <a:xfrm>
            <a:off x="641684" y="3221789"/>
            <a:ext cx="2526632" cy="1569660"/>
          </a:xfrm>
          <a:prstGeom prst="rect">
            <a:avLst/>
          </a:prstGeom>
          <a:noFill/>
        </p:spPr>
        <p:txBody>
          <a:bodyPr wrap="square" rtlCol="0">
            <a:spAutoFit/>
          </a:bodyPr>
          <a:lstStyle/>
          <a:p>
            <a:r>
              <a:rPr lang="en-US" sz="2400" dirty="0"/>
              <a:t>Arthur L. Costa and </a:t>
            </a:r>
            <a:r>
              <a:rPr lang="en-US" sz="2400" dirty="0" err="1"/>
              <a:t>Bena</a:t>
            </a:r>
            <a:r>
              <a:rPr lang="en-US" sz="2400" dirty="0"/>
              <a:t> </a:t>
            </a:r>
            <a:r>
              <a:rPr lang="en-US" sz="2400" dirty="0" err="1"/>
              <a:t>Kallick</a:t>
            </a:r>
            <a:r>
              <a:rPr lang="en-US" sz="2400" dirty="0"/>
              <a:t>, </a:t>
            </a:r>
            <a:r>
              <a:rPr lang="en-US" sz="2400" i="1" dirty="0"/>
              <a:t>Habits of Mind </a:t>
            </a:r>
            <a:endParaRPr lang="en-US" sz="2400" dirty="0" smtClean="0"/>
          </a:p>
          <a:p>
            <a:endParaRPr lang="en-US" sz="2400" dirty="0"/>
          </a:p>
        </p:txBody>
      </p:sp>
    </p:spTree>
    <p:extLst>
      <p:ext uri="{BB962C8B-B14F-4D97-AF65-F5344CB8AC3E}">
        <p14:creationId xmlns:p14="http://schemas.microsoft.com/office/powerpoint/2010/main" val="3946081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1-13 at 06.05.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26" y="377658"/>
            <a:ext cx="8102600" cy="5905500"/>
          </a:xfrm>
          <a:prstGeom prst="rect">
            <a:avLst/>
          </a:prstGeom>
        </p:spPr>
      </p:pic>
      <p:sp>
        <p:nvSpPr>
          <p:cNvPr id="4" name="Rectangle 3"/>
          <p:cNvSpPr/>
          <p:nvPr/>
        </p:nvSpPr>
        <p:spPr>
          <a:xfrm>
            <a:off x="8007684" y="133684"/>
            <a:ext cx="989263" cy="63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331242" y="133684"/>
            <a:ext cx="989263" cy="17646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726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73834" y="2773156"/>
            <a:ext cx="4170166" cy="4157655"/>
          </a:xfrm>
          <a:prstGeom prst="rect">
            <a:avLst/>
          </a:prstGeom>
        </p:spPr>
      </p:pic>
      <p:sp>
        <p:nvSpPr>
          <p:cNvPr id="7" name="TextBox 6"/>
          <p:cNvSpPr txBox="1"/>
          <p:nvPr/>
        </p:nvSpPr>
        <p:spPr>
          <a:xfrm>
            <a:off x="3248527" y="2805786"/>
            <a:ext cx="3195052" cy="1107996"/>
          </a:xfrm>
          <a:prstGeom prst="rect">
            <a:avLst/>
          </a:prstGeom>
          <a:noFill/>
        </p:spPr>
        <p:txBody>
          <a:bodyPr wrap="square" rtlCol="0">
            <a:spAutoFit/>
          </a:bodyPr>
          <a:lstStyle/>
          <a:p>
            <a:r>
              <a:rPr lang="en-US" sz="6600" dirty="0" smtClean="0"/>
              <a:t>WHY</a:t>
            </a:r>
            <a:endParaRPr lang="en-US" sz="6600" dirty="0"/>
          </a:p>
        </p:txBody>
      </p:sp>
    </p:spTree>
    <p:extLst>
      <p:ext uri="{BB962C8B-B14F-4D97-AF65-F5344CB8AC3E}">
        <p14:creationId xmlns:p14="http://schemas.microsoft.com/office/powerpoint/2010/main" val="1852965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7740" y="2664658"/>
            <a:ext cx="3195052" cy="1107996"/>
          </a:xfrm>
          <a:prstGeom prst="rect">
            <a:avLst/>
          </a:prstGeom>
          <a:noFill/>
        </p:spPr>
        <p:txBody>
          <a:bodyPr wrap="square" rtlCol="0">
            <a:spAutoFit/>
          </a:bodyPr>
          <a:lstStyle/>
          <a:p>
            <a:r>
              <a:rPr lang="en-US" sz="6600" dirty="0" smtClean="0"/>
              <a:t>8 texts </a:t>
            </a:r>
            <a:endParaRPr lang="en-US" sz="66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760" y="2822059"/>
            <a:ext cx="4032260" cy="403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755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764313">
            <a:off x="951456" y="568378"/>
            <a:ext cx="3805715" cy="5836253"/>
          </a:xfrm>
          <a:prstGeom prst="rect">
            <a:avLst/>
          </a:prstGeom>
          <a:effectLst/>
        </p:spPr>
      </p:pic>
      <p:sp>
        <p:nvSpPr>
          <p:cNvPr id="4" name="TextBox 3"/>
          <p:cNvSpPr txBox="1"/>
          <p:nvPr/>
        </p:nvSpPr>
        <p:spPr>
          <a:xfrm>
            <a:off x="4626263" y="1943695"/>
            <a:ext cx="4211587" cy="2554545"/>
          </a:xfrm>
          <a:prstGeom prst="rect">
            <a:avLst/>
          </a:prstGeom>
          <a:noFill/>
        </p:spPr>
        <p:txBody>
          <a:bodyPr wrap="square" rtlCol="0">
            <a:spAutoFit/>
          </a:bodyPr>
          <a:lstStyle/>
          <a:p>
            <a:r>
              <a:rPr lang="en-US" sz="3200" dirty="0" smtClean="0"/>
              <a:t>‘Habits</a:t>
            </a:r>
            <a:r>
              <a:rPr lang="en-US" sz="3200" dirty="0"/>
              <a:t>, scientists say, emerge because the brain is constantly looking for ways to save effort’ </a:t>
            </a:r>
          </a:p>
        </p:txBody>
      </p:sp>
    </p:spTree>
    <p:extLst>
      <p:ext uri="{BB962C8B-B14F-4D97-AF65-F5344CB8AC3E}">
        <p14:creationId xmlns:p14="http://schemas.microsoft.com/office/powerpoint/2010/main" val="3581444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08 at 06.42.2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229" y="1155955"/>
            <a:ext cx="2884337" cy="41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719155" y="1039333"/>
            <a:ext cx="4509636" cy="4154983"/>
          </a:xfrm>
          <a:prstGeom prst="rect">
            <a:avLst/>
          </a:prstGeom>
          <a:noFill/>
        </p:spPr>
        <p:txBody>
          <a:bodyPr wrap="square" rtlCol="0">
            <a:spAutoFit/>
          </a:bodyPr>
          <a:lstStyle/>
          <a:p>
            <a:r>
              <a:rPr lang="en-GB" sz="2400" dirty="0"/>
              <a:t>In my experience, teaching is about sensitivity and adaptation. </a:t>
            </a:r>
            <a:r>
              <a:rPr lang="en-GB" sz="2400" dirty="0" smtClean="0"/>
              <a:t>Things </a:t>
            </a:r>
            <a:r>
              <a:rPr lang="en-GB" sz="2400" dirty="0"/>
              <a:t>that work one day may not work the next day. </a:t>
            </a:r>
            <a:endParaRPr lang="en-GB" sz="2400" dirty="0" smtClean="0"/>
          </a:p>
          <a:p>
            <a:endParaRPr lang="en-GB" sz="2400" dirty="0"/>
          </a:p>
          <a:p>
            <a:r>
              <a:rPr lang="en-GB" sz="2400" dirty="0" smtClean="0"/>
              <a:t>In </a:t>
            </a:r>
            <a:r>
              <a:rPr lang="en-GB" sz="2400" dirty="0"/>
              <a:t>order to navigate the complexity of the circumstances in which a teacher works, it is not possible just to follow a recipe. As a teacher, you make adaptations.  You must.</a:t>
            </a:r>
            <a:r>
              <a:rPr lang="en-GB" sz="2400" dirty="0" smtClean="0">
                <a:effectLst/>
              </a:rPr>
              <a:t> </a:t>
            </a:r>
            <a:endParaRPr lang="en-US" sz="2400" dirty="0"/>
          </a:p>
        </p:txBody>
      </p:sp>
    </p:spTree>
    <p:extLst>
      <p:ext uri="{BB962C8B-B14F-4D97-AF65-F5344CB8AC3E}">
        <p14:creationId xmlns:p14="http://schemas.microsoft.com/office/powerpoint/2010/main" val="1740969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9058" y="2005263"/>
            <a:ext cx="5253789" cy="1938992"/>
          </a:xfrm>
          <a:prstGeom prst="rect">
            <a:avLst/>
          </a:prstGeom>
          <a:noFill/>
        </p:spPr>
        <p:txBody>
          <a:bodyPr wrap="square" rtlCol="0">
            <a:spAutoFit/>
          </a:bodyPr>
          <a:lstStyle/>
          <a:p>
            <a:r>
              <a:rPr lang="en-US" sz="2400" dirty="0" smtClean="0"/>
              <a:t>Participants </a:t>
            </a:r>
            <a:r>
              <a:rPr lang="en-US" sz="2400" dirty="0"/>
              <a:t>viewed 6-second silent video clips </a:t>
            </a:r>
            <a:r>
              <a:rPr lang="en-US" sz="2400" dirty="0" smtClean="0"/>
              <a:t>before evaluating </a:t>
            </a:r>
            <a:r>
              <a:rPr lang="en-US" sz="2400" dirty="0"/>
              <a:t>the </a:t>
            </a:r>
            <a:r>
              <a:rPr lang="en-US" sz="2400" dirty="0" smtClean="0"/>
              <a:t>teachers. </a:t>
            </a:r>
          </a:p>
          <a:p>
            <a:endParaRPr lang="en-US" sz="2400" dirty="0"/>
          </a:p>
          <a:p>
            <a:r>
              <a:rPr lang="en-US" sz="2400" dirty="0" smtClean="0"/>
              <a:t>95% correlation</a:t>
            </a:r>
            <a:endParaRPr lang="en-US" sz="2400" dirty="0"/>
          </a:p>
        </p:txBody>
      </p:sp>
      <p:pic>
        <p:nvPicPr>
          <p:cNvPr id="4" name="Picture 3" descr="Screen Shot 2015-05-12 at 08.44.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449431">
            <a:off x="689380" y="1249673"/>
            <a:ext cx="2245758" cy="344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29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025" y="789206"/>
            <a:ext cx="5080000" cy="5461000"/>
          </a:xfrm>
          <a:prstGeom prst="rect">
            <a:avLst/>
          </a:prstGeom>
        </p:spPr>
      </p:pic>
      <p:sp>
        <p:nvSpPr>
          <p:cNvPr id="2" name="Rectangle 1"/>
          <p:cNvSpPr/>
          <p:nvPr/>
        </p:nvSpPr>
        <p:spPr>
          <a:xfrm>
            <a:off x="4424189" y="1657738"/>
            <a:ext cx="4572000" cy="3046988"/>
          </a:xfrm>
          <a:prstGeom prst="rect">
            <a:avLst/>
          </a:prstGeom>
        </p:spPr>
        <p:txBody>
          <a:bodyPr>
            <a:spAutoFit/>
          </a:bodyPr>
          <a:lstStyle/>
          <a:p>
            <a:r>
              <a:rPr lang="en-US" sz="2400" dirty="0" smtClean="0"/>
              <a:t>‘Too often the argument for reading is made by those who have spent their lives as insiders; the pleasures of solitary reading are so obvious, the value of reading so self-evident, that we fail to appreciate how utterly strange reading is to the outsider’ </a:t>
            </a:r>
            <a:endParaRPr lang="en-US" sz="2400" dirty="0">
              <a:latin typeface="Calibri" charset="0"/>
            </a:endParaRPr>
          </a:p>
        </p:txBody>
      </p:sp>
    </p:spTree>
    <p:extLst>
      <p:ext uri="{BB962C8B-B14F-4D97-AF65-F5344CB8AC3E}">
        <p14:creationId xmlns:p14="http://schemas.microsoft.com/office/powerpoint/2010/main" val="3304229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4793" y="1330404"/>
            <a:ext cx="6604000" cy="3886200"/>
          </a:xfrm>
          <a:prstGeom prst="rect">
            <a:avLst/>
          </a:prstGeom>
        </p:spPr>
      </p:pic>
      <p:sp>
        <p:nvSpPr>
          <p:cNvPr id="4" name="TextBox 3"/>
          <p:cNvSpPr txBox="1"/>
          <p:nvPr/>
        </p:nvSpPr>
        <p:spPr>
          <a:xfrm>
            <a:off x="5384348" y="3304279"/>
            <a:ext cx="894152" cy="2215991"/>
          </a:xfrm>
          <a:prstGeom prst="rect">
            <a:avLst/>
          </a:prstGeom>
          <a:noFill/>
        </p:spPr>
        <p:txBody>
          <a:bodyPr wrap="square" rtlCol="0">
            <a:spAutoFit/>
          </a:bodyPr>
          <a:lstStyle/>
          <a:p>
            <a:r>
              <a:rPr lang="en-US" sz="13800" dirty="0" smtClean="0">
                <a:solidFill>
                  <a:srgbClr val="FF0000"/>
                </a:solidFill>
                <a:latin typeface="Avenir Heavy"/>
                <a:cs typeface="Avenir Heavy"/>
              </a:rPr>
              <a:t>2</a:t>
            </a:r>
            <a:endParaRPr lang="en-US" sz="13800" dirty="0">
              <a:solidFill>
                <a:srgbClr val="FF0000"/>
              </a:solidFill>
              <a:latin typeface="Avenir Heavy"/>
              <a:cs typeface="Avenir Heavy"/>
            </a:endParaRPr>
          </a:p>
        </p:txBody>
      </p:sp>
    </p:spTree>
    <p:extLst>
      <p:ext uri="{BB962C8B-B14F-4D97-AF65-F5344CB8AC3E}">
        <p14:creationId xmlns:p14="http://schemas.microsoft.com/office/powerpoint/2010/main" val="1134155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9058" y="510099"/>
            <a:ext cx="5253789" cy="6001642"/>
          </a:xfrm>
          <a:prstGeom prst="rect">
            <a:avLst/>
          </a:prstGeom>
          <a:noFill/>
        </p:spPr>
        <p:txBody>
          <a:bodyPr wrap="square" rtlCol="0">
            <a:spAutoFit/>
          </a:bodyPr>
          <a:lstStyle/>
          <a:p>
            <a:r>
              <a:rPr lang="en-GB" sz="2400" dirty="0" smtClean="0"/>
              <a:t>People </a:t>
            </a:r>
            <a:r>
              <a:rPr lang="en-GB" sz="2400" dirty="0"/>
              <a:t>who have large vocabularies tend to be intrigued with words.  </a:t>
            </a:r>
            <a:endParaRPr lang="en-GB" sz="2400" dirty="0" smtClean="0"/>
          </a:p>
          <a:p>
            <a:endParaRPr lang="en-GB" sz="2400" dirty="0"/>
          </a:p>
          <a:p>
            <a:r>
              <a:rPr lang="en-GB" sz="2400" dirty="0" smtClean="0"/>
              <a:t>As </a:t>
            </a:r>
            <a:r>
              <a:rPr lang="en-GB" sz="2400" dirty="0"/>
              <a:t>such, a major impetus for writing this book is our concern that school vocabulary instruction tends to be dull, rather than of the sort that might instigate student’s interest and awareness of words. </a:t>
            </a:r>
            <a:endParaRPr lang="en-GB" sz="2400" dirty="0" smtClean="0"/>
          </a:p>
          <a:p>
            <a:endParaRPr lang="en-GB" sz="2400" dirty="0"/>
          </a:p>
          <a:p>
            <a:r>
              <a:rPr lang="en-GB" sz="2400" dirty="0" smtClean="0"/>
              <a:t>Indeed</a:t>
            </a:r>
            <a:r>
              <a:rPr lang="en-GB" sz="2400" dirty="0"/>
              <a:t>, asking students to look up words in a dictionary and use them in a sentence is a stereotypical example of what students find uninteresting in school.</a:t>
            </a:r>
          </a:p>
          <a:p>
            <a:endParaRPr lang="en-US" sz="2400" dirty="0"/>
          </a:p>
        </p:txBody>
      </p:sp>
      <p:pic>
        <p:nvPicPr>
          <p:cNvPr id="3" name="Picture 2"/>
          <p:cNvPicPr>
            <a:picLocks noChangeAspect="1"/>
          </p:cNvPicPr>
          <p:nvPr/>
        </p:nvPicPr>
        <p:blipFill>
          <a:blip r:embed="rId2"/>
          <a:stretch>
            <a:fillRect/>
          </a:stretch>
        </p:blipFill>
        <p:spPr>
          <a:xfrm>
            <a:off x="562142" y="1229895"/>
            <a:ext cx="2669166" cy="4157579"/>
          </a:xfrm>
          <a:prstGeom prst="rect">
            <a:avLst/>
          </a:prstGeom>
        </p:spPr>
      </p:pic>
    </p:spTree>
    <p:extLst>
      <p:ext uri="{BB962C8B-B14F-4D97-AF65-F5344CB8AC3E}">
        <p14:creationId xmlns:p14="http://schemas.microsoft.com/office/powerpoint/2010/main" val="134759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5207" y="1315196"/>
            <a:ext cx="5253789" cy="4154983"/>
          </a:xfrm>
          <a:prstGeom prst="rect">
            <a:avLst/>
          </a:prstGeom>
          <a:noFill/>
        </p:spPr>
        <p:txBody>
          <a:bodyPr wrap="square" rtlCol="0">
            <a:spAutoFit/>
          </a:bodyPr>
          <a:lstStyle/>
          <a:p>
            <a:pPr>
              <a:buFontTx/>
              <a:buAutoNum type="arabicPeriod"/>
            </a:pPr>
            <a:r>
              <a:rPr lang="en-US" sz="2400" b="1" dirty="0" smtClean="0"/>
              <a:t>Content knowledge </a:t>
            </a:r>
            <a:r>
              <a:rPr lang="en-US" sz="2400" dirty="0" smtClean="0"/>
              <a:t>(Strong evidence of impact on student outcomes) </a:t>
            </a:r>
          </a:p>
          <a:p>
            <a:pPr>
              <a:buFontTx/>
              <a:buAutoNum type="arabicPeriod"/>
            </a:pPr>
            <a:r>
              <a:rPr lang="en-US" sz="2400" b="1" dirty="0" smtClean="0"/>
              <a:t>Quality of instruction </a:t>
            </a:r>
            <a:r>
              <a:rPr lang="en-US" sz="2400" dirty="0" smtClean="0"/>
              <a:t>(Strong evidence of impact on student outcomes) </a:t>
            </a:r>
          </a:p>
          <a:p>
            <a:pPr>
              <a:buFontTx/>
              <a:buAutoNum type="arabicPeriod"/>
            </a:pPr>
            <a:r>
              <a:rPr lang="en-US" sz="2400" b="1" dirty="0" smtClean="0"/>
              <a:t>Classroom climate </a:t>
            </a:r>
            <a:r>
              <a:rPr lang="en-US" sz="2400" dirty="0" smtClean="0"/>
              <a:t>(Moderate evidence of impact on student outcomes) </a:t>
            </a:r>
          </a:p>
          <a:p>
            <a:pPr>
              <a:buFontTx/>
              <a:buAutoNum type="arabicPeriod"/>
            </a:pPr>
            <a:r>
              <a:rPr lang="en-US" sz="2400" b="1" dirty="0" smtClean="0"/>
              <a:t>Classroom management </a:t>
            </a:r>
            <a:r>
              <a:rPr lang="en-US" sz="2400" dirty="0" smtClean="0"/>
              <a:t>(Moderate evidence of impact on student outcomes) </a:t>
            </a:r>
          </a:p>
        </p:txBody>
      </p:sp>
      <p:pic>
        <p:nvPicPr>
          <p:cNvPr id="4" name="Picture 3" descr="Screen Shot 2015-05-12 at 08.25.4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169335">
            <a:off x="628295" y="1442699"/>
            <a:ext cx="2601641" cy="365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612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4795" y="2079716"/>
            <a:ext cx="5253789" cy="2308324"/>
          </a:xfrm>
          <a:prstGeom prst="rect">
            <a:avLst/>
          </a:prstGeom>
          <a:noFill/>
        </p:spPr>
        <p:txBody>
          <a:bodyPr wrap="square" rtlCol="0">
            <a:spAutoFit/>
          </a:bodyPr>
          <a:lstStyle/>
          <a:p>
            <a:r>
              <a:rPr lang="en-GB" sz="2400" dirty="0" smtClean="0">
                <a:solidFill>
                  <a:srgbClr val="000000"/>
                </a:solidFill>
              </a:rPr>
              <a:t>Three-quarters of teachers who demonstrated sustained commitment said that good leadership helped them sustain their commitment over time.  </a:t>
            </a:r>
          </a:p>
          <a:p>
            <a:endParaRPr lang="en-GB" sz="2400" dirty="0">
              <a:solidFill>
                <a:srgbClr val="000000"/>
              </a:solidFill>
            </a:endParaRPr>
          </a:p>
          <a:p>
            <a:r>
              <a:rPr lang="en-GB" sz="2400" dirty="0" smtClean="0">
                <a:solidFill>
                  <a:srgbClr val="000000"/>
                </a:solidFill>
              </a:rPr>
              <a:t>Better leaders produce better teachers.</a:t>
            </a:r>
            <a:endParaRPr lang="en-US" sz="2400" dirty="0" smtClean="0"/>
          </a:p>
        </p:txBody>
      </p:sp>
      <p:pic>
        <p:nvPicPr>
          <p:cNvPr id="5" name="Picture 2" descr="Screen Shot 2015-11-10 at 07.21.5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932" y="847110"/>
            <a:ext cx="334327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92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426" y="1509418"/>
            <a:ext cx="4411335" cy="3046988"/>
          </a:xfrm>
          <a:prstGeom prst="rect">
            <a:avLst/>
          </a:prstGeom>
          <a:noFill/>
        </p:spPr>
        <p:txBody>
          <a:bodyPr wrap="square" rtlCol="0">
            <a:spAutoFit/>
          </a:bodyPr>
          <a:lstStyle/>
          <a:p>
            <a:r>
              <a:rPr lang="en-GB" sz="4800" dirty="0" smtClean="0">
                <a:solidFill>
                  <a:srgbClr val="000000"/>
                </a:solidFill>
              </a:rPr>
              <a:t>Whilst the </a:t>
            </a:r>
            <a:r>
              <a:rPr lang="en-GB" sz="4800" b="1" dirty="0" smtClean="0">
                <a:solidFill>
                  <a:srgbClr val="000000"/>
                </a:solidFill>
              </a:rPr>
              <a:t>word rich </a:t>
            </a:r>
            <a:r>
              <a:rPr lang="en-GB" sz="4800" dirty="0" smtClean="0">
                <a:solidFill>
                  <a:srgbClr val="000000"/>
                </a:solidFill>
              </a:rPr>
              <a:t>get richer, the </a:t>
            </a:r>
            <a:r>
              <a:rPr lang="en-GB" sz="4800" b="1" dirty="0" smtClean="0">
                <a:solidFill>
                  <a:srgbClr val="000000"/>
                </a:solidFill>
              </a:rPr>
              <a:t>word poor</a:t>
            </a:r>
            <a:r>
              <a:rPr lang="en-GB" sz="4800" dirty="0" smtClean="0">
                <a:solidFill>
                  <a:srgbClr val="000000"/>
                </a:solidFill>
              </a:rPr>
              <a:t> get poorer</a:t>
            </a:r>
            <a:endParaRPr lang="en-US" sz="4800" dirty="0" smtClean="0"/>
          </a:p>
        </p:txBody>
      </p:sp>
      <p:pic>
        <p:nvPicPr>
          <p:cNvPr id="3" name="Picture 2"/>
          <p:cNvPicPr>
            <a:picLocks noChangeAspect="1"/>
          </p:cNvPicPr>
          <p:nvPr/>
        </p:nvPicPr>
        <p:blipFill>
          <a:blip r:embed="rId2"/>
          <a:stretch>
            <a:fillRect/>
          </a:stretch>
        </p:blipFill>
        <p:spPr>
          <a:xfrm rot="20501903">
            <a:off x="1472750" y="1676400"/>
            <a:ext cx="2324100" cy="3492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8445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73834" y="2773156"/>
            <a:ext cx="4170166" cy="4157655"/>
          </a:xfrm>
          <a:prstGeom prst="rect">
            <a:avLst/>
          </a:prstGeom>
        </p:spPr>
      </p:pic>
      <p:sp>
        <p:nvSpPr>
          <p:cNvPr id="7" name="TextBox 6"/>
          <p:cNvSpPr txBox="1"/>
          <p:nvPr/>
        </p:nvSpPr>
        <p:spPr>
          <a:xfrm>
            <a:off x="2976394" y="2792981"/>
            <a:ext cx="3195052" cy="1107996"/>
          </a:xfrm>
          <a:prstGeom prst="rect">
            <a:avLst/>
          </a:prstGeom>
          <a:noFill/>
        </p:spPr>
        <p:txBody>
          <a:bodyPr wrap="square" rtlCol="0">
            <a:spAutoFit/>
          </a:bodyPr>
          <a:lstStyle/>
          <a:p>
            <a:r>
              <a:rPr lang="en-US" sz="6600" dirty="0" smtClean="0"/>
              <a:t>WHAT</a:t>
            </a:r>
            <a:endParaRPr lang="en-US" sz="6600" dirty="0"/>
          </a:p>
        </p:txBody>
      </p:sp>
    </p:spTree>
    <p:extLst>
      <p:ext uri="{BB962C8B-B14F-4D97-AF65-F5344CB8AC3E}">
        <p14:creationId xmlns:p14="http://schemas.microsoft.com/office/powerpoint/2010/main" val="2842969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924" y="1398805"/>
            <a:ext cx="5238478" cy="3499303"/>
          </a:xfrm>
          <a:prstGeom prst="rect">
            <a:avLst/>
          </a:prstGeom>
        </p:spPr>
      </p:pic>
      <p:sp>
        <p:nvSpPr>
          <p:cNvPr id="3" name="TextBox 2"/>
          <p:cNvSpPr txBox="1"/>
          <p:nvPr/>
        </p:nvSpPr>
        <p:spPr>
          <a:xfrm>
            <a:off x="4250462" y="609024"/>
            <a:ext cx="4893538" cy="5693867"/>
          </a:xfrm>
          <a:prstGeom prst="rect">
            <a:avLst/>
          </a:prstGeom>
          <a:noFill/>
        </p:spPr>
        <p:txBody>
          <a:bodyPr wrap="square" rtlCol="0">
            <a:spAutoFit/>
          </a:bodyPr>
          <a:lstStyle/>
          <a:p>
            <a:pPr marL="742950" indent="-742950">
              <a:buFont typeface="Calibri" charset="0"/>
              <a:buAutoNum type="arabicPeriod"/>
            </a:pPr>
            <a:r>
              <a:rPr lang="en-US" sz="2800" dirty="0" smtClean="0">
                <a:solidFill>
                  <a:srgbClr val="000000"/>
                </a:solidFill>
                <a:latin typeface="Calibri" charset="0"/>
              </a:rPr>
              <a:t>Understand the significance of exploratory talk</a:t>
            </a:r>
          </a:p>
          <a:p>
            <a:pPr marL="742950" indent="-742950">
              <a:buFont typeface="Calibri" charset="0"/>
              <a:buAutoNum type="arabicPeriod"/>
            </a:pPr>
            <a:r>
              <a:rPr lang="en-US" sz="2800" dirty="0" smtClean="0">
                <a:solidFill>
                  <a:srgbClr val="000000"/>
                </a:solidFill>
                <a:latin typeface="Calibri" charset="0"/>
              </a:rPr>
              <a:t>Build extended responses &amp; public speaking</a:t>
            </a:r>
          </a:p>
          <a:p>
            <a:pPr marL="742950" indent="-742950">
              <a:buFont typeface="Calibri" charset="0"/>
              <a:buAutoNum type="arabicPeriod"/>
            </a:pPr>
            <a:r>
              <a:rPr lang="en-US" sz="2800" dirty="0" smtClean="0">
                <a:solidFill>
                  <a:srgbClr val="000000"/>
                </a:solidFill>
                <a:latin typeface="Calibri" charset="0"/>
              </a:rPr>
              <a:t>Model good talk – eg connectives</a:t>
            </a:r>
          </a:p>
          <a:p>
            <a:pPr marL="742950" indent="-742950">
              <a:buFont typeface="Calibri" charset="0"/>
              <a:buAutoNum type="arabicPeriod"/>
            </a:pPr>
            <a:r>
              <a:rPr lang="en-US" sz="2800" dirty="0" smtClean="0">
                <a:solidFill>
                  <a:srgbClr val="000000"/>
                </a:solidFill>
                <a:latin typeface="Calibri" charset="0"/>
              </a:rPr>
              <a:t>Consciously vary groupings</a:t>
            </a:r>
          </a:p>
          <a:p>
            <a:pPr marL="742950" indent="-742950">
              <a:buFont typeface="Calibri" charset="0"/>
              <a:buAutoNum type="arabicPeriod"/>
            </a:pPr>
            <a:r>
              <a:rPr lang="en-US" sz="2800" dirty="0" smtClean="0">
                <a:solidFill>
                  <a:srgbClr val="000000"/>
                </a:solidFill>
                <a:latin typeface="Calibri" charset="0"/>
              </a:rPr>
              <a:t>Re-think questioning – ‘why &amp; how’, thinking time, and kill fatuous praise</a:t>
            </a:r>
          </a:p>
          <a:p>
            <a:endParaRPr lang="en-US" sz="2800" dirty="0">
              <a:solidFill>
                <a:srgbClr val="000000"/>
              </a:solidFill>
            </a:endParaRPr>
          </a:p>
        </p:txBody>
      </p:sp>
    </p:spTree>
    <p:extLst>
      <p:ext uri="{BB962C8B-B14F-4D97-AF65-F5344CB8AC3E}">
        <p14:creationId xmlns:p14="http://schemas.microsoft.com/office/powerpoint/2010/main" val="1024406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94358" y="760394"/>
            <a:ext cx="85677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1800" dirty="0" smtClean="0"/>
              <a:t>  Teacher</a:t>
            </a:r>
            <a:r>
              <a:rPr lang="en-GB" sz="1800" dirty="0"/>
              <a:t>: </a:t>
            </a:r>
            <a:r>
              <a:rPr lang="en-GB" sz="1800" dirty="0" smtClean="0"/>
              <a:t>	OK</a:t>
            </a:r>
            <a:r>
              <a:rPr lang="en-GB" sz="1800" dirty="0"/>
              <a:t>. Looking at the text now I want you please to tell me </a:t>
            </a:r>
            <a:r>
              <a:rPr lang="en-GB" sz="1800" dirty="0" smtClean="0"/>
              <a:t>			what </a:t>
            </a:r>
            <a:r>
              <a:rPr lang="en-GB" sz="1800" dirty="0"/>
              <a:t>tense the first paragraph is, in what tense the first </a:t>
            </a:r>
            <a:r>
              <a:rPr lang="en-GB" sz="1800" dirty="0" smtClean="0"/>
              <a:t>			paragraph </a:t>
            </a:r>
            <a:r>
              <a:rPr lang="en-GB" sz="1800" dirty="0"/>
              <a:t>is in.</a:t>
            </a:r>
          </a:p>
          <a:p>
            <a:r>
              <a:rPr lang="en-GB" sz="1800" dirty="0" smtClean="0"/>
              <a:t>  </a:t>
            </a:r>
            <a:r>
              <a:rPr lang="en-GB" sz="1800" dirty="0" smtClean="0">
                <a:solidFill>
                  <a:srgbClr val="FF0000"/>
                </a:solidFill>
              </a:rPr>
              <a:t>Girl</a:t>
            </a:r>
            <a:r>
              <a:rPr lang="en-GB" sz="1800" dirty="0">
                <a:solidFill>
                  <a:srgbClr val="FF0000"/>
                </a:solidFill>
              </a:rPr>
              <a:t>:	</a:t>
            </a:r>
            <a:r>
              <a:rPr lang="en-GB" sz="1800" dirty="0" smtClean="0">
                <a:solidFill>
                  <a:srgbClr val="FF0000"/>
                </a:solidFill>
              </a:rPr>
              <a:t>	The </a:t>
            </a:r>
            <a:r>
              <a:rPr lang="en-GB" sz="1800" dirty="0">
                <a:solidFill>
                  <a:srgbClr val="FF0000"/>
                </a:solidFill>
              </a:rPr>
              <a:t>past tense.</a:t>
            </a:r>
          </a:p>
          <a:p>
            <a:r>
              <a:rPr lang="en-GB" sz="1800" dirty="0" smtClean="0"/>
              <a:t>  Teacher</a:t>
            </a:r>
            <a:r>
              <a:rPr lang="en-GB" sz="1800" dirty="0"/>
              <a:t>: </a:t>
            </a:r>
            <a:r>
              <a:rPr lang="en-GB" sz="1800" dirty="0" smtClean="0"/>
              <a:t>	Yes </a:t>
            </a:r>
            <a:r>
              <a:rPr lang="en-GB" sz="1800" dirty="0"/>
              <a:t>it’s in the past tense. </a:t>
            </a:r>
            <a:endParaRPr lang="en-GB" sz="1800" dirty="0" smtClean="0"/>
          </a:p>
        </p:txBody>
      </p:sp>
      <p:sp>
        <p:nvSpPr>
          <p:cNvPr id="3" name="TextBox 3"/>
          <p:cNvSpPr txBox="1">
            <a:spLocks noChangeArrowheads="1"/>
          </p:cNvSpPr>
          <p:nvPr/>
        </p:nvSpPr>
        <p:spPr bwMode="auto">
          <a:xfrm>
            <a:off x="446758" y="2344147"/>
            <a:ext cx="8567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1800" dirty="0" smtClean="0"/>
              <a:t>Teacher:   How do you know it’s in the past tense?</a:t>
            </a:r>
          </a:p>
          <a:p>
            <a:r>
              <a:rPr lang="en-GB" sz="1800" dirty="0" smtClean="0">
                <a:solidFill>
                  <a:srgbClr val="FF0000"/>
                </a:solidFill>
              </a:rPr>
              <a:t>Girl:	    Because it says August 1990.</a:t>
            </a:r>
          </a:p>
        </p:txBody>
      </p:sp>
      <p:sp>
        <p:nvSpPr>
          <p:cNvPr id="4" name="TextBox 3"/>
          <p:cNvSpPr txBox="1">
            <a:spLocks noChangeArrowheads="1"/>
          </p:cNvSpPr>
          <p:nvPr/>
        </p:nvSpPr>
        <p:spPr bwMode="auto">
          <a:xfrm>
            <a:off x="446758" y="3170360"/>
            <a:ext cx="8567738"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GB" sz="1800" dirty="0" smtClean="0"/>
              <a:t>Teacher: 	You know by the date it’s in the past tense, but you know by 			something else you know, you know by the doing words in 			the text that change. What’s a doing word? What do we call 			a doing word, David?</a:t>
            </a:r>
          </a:p>
          <a:p>
            <a:r>
              <a:rPr lang="en-GB" sz="1800" dirty="0" smtClean="0">
                <a:solidFill>
                  <a:srgbClr val="FF0000"/>
                </a:solidFill>
              </a:rPr>
              <a:t>David:  	A verb.</a:t>
            </a:r>
          </a:p>
          <a:p>
            <a:r>
              <a:rPr lang="en-GB" sz="1800" dirty="0" smtClean="0"/>
              <a:t>Teacher: 	A verb. Good. Will you give me one verb please out of this 			first paragraph. Find one verb in this paragraph. Stephen?</a:t>
            </a:r>
          </a:p>
          <a:p>
            <a:r>
              <a:rPr lang="en-GB" sz="1800" dirty="0" smtClean="0">
                <a:solidFill>
                  <a:srgbClr val="FF0000"/>
                </a:solidFill>
              </a:rPr>
              <a:t>Stephen: 	Rescued.</a:t>
            </a:r>
          </a:p>
          <a:p>
            <a:r>
              <a:rPr lang="en-GB" sz="1800" dirty="0" smtClean="0"/>
              <a:t>Teacher:	Rescued, excellent, excellent and that’s in the past tense.</a:t>
            </a:r>
          </a:p>
          <a:p>
            <a:pPr algn="r"/>
            <a:endParaRPr lang="en-GB" sz="1050" dirty="0" smtClean="0"/>
          </a:p>
          <a:p>
            <a:pPr algn="r"/>
            <a:r>
              <a:rPr lang="en-GB" sz="1050" dirty="0" smtClean="0"/>
              <a:t>(Neil Mercer, from Hardman, 2007)</a:t>
            </a:r>
            <a:endParaRPr lang="en-GB" sz="1050" dirty="0"/>
          </a:p>
        </p:txBody>
      </p:sp>
    </p:spTree>
    <p:extLst>
      <p:ext uri="{BB962C8B-B14F-4D97-AF65-F5344CB8AC3E}">
        <p14:creationId xmlns:p14="http://schemas.microsoft.com/office/powerpoint/2010/main" val="3510302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4314" y="1269878"/>
            <a:ext cx="3902185" cy="3539431"/>
          </a:xfrm>
          <a:prstGeom prst="rect">
            <a:avLst/>
          </a:prstGeom>
          <a:noFill/>
        </p:spPr>
        <p:txBody>
          <a:bodyPr wrap="square" rtlCol="0">
            <a:spAutoFit/>
          </a:bodyPr>
          <a:lstStyle/>
          <a:p>
            <a:pPr marL="514350" indent="-514350">
              <a:buFont typeface="+mj-lt"/>
              <a:buAutoNum type="arabicPeriod"/>
            </a:pPr>
            <a:r>
              <a:rPr lang="en-US" sz="2800" dirty="0" smtClean="0">
                <a:solidFill>
                  <a:srgbClr val="000000"/>
                </a:solidFill>
                <a:latin typeface="Calibri" charset="0"/>
              </a:rPr>
              <a:t>Teach and model reading</a:t>
            </a:r>
          </a:p>
          <a:p>
            <a:pPr marL="514350" indent="-514350">
              <a:buFont typeface="+mj-lt"/>
              <a:buAutoNum type="arabicPeriod"/>
            </a:pPr>
            <a:r>
              <a:rPr lang="en-US" sz="2800" dirty="0" err="1" smtClean="0">
                <a:solidFill>
                  <a:srgbClr val="000000"/>
                </a:solidFill>
                <a:latin typeface="Calibri" charset="0"/>
              </a:rPr>
              <a:t>Personalise</a:t>
            </a:r>
            <a:r>
              <a:rPr lang="en-US" sz="2800" dirty="0" smtClean="0">
                <a:solidFill>
                  <a:srgbClr val="000000"/>
                </a:solidFill>
                <a:latin typeface="Calibri" charset="0"/>
              </a:rPr>
              <a:t> reading </a:t>
            </a:r>
          </a:p>
          <a:p>
            <a:pPr marL="514350" indent="-514350">
              <a:buFont typeface="+mj-lt"/>
              <a:buAutoNum type="arabicPeriod"/>
            </a:pPr>
            <a:r>
              <a:rPr lang="en-US" sz="2800" dirty="0" smtClean="0">
                <a:solidFill>
                  <a:srgbClr val="000000"/>
                </a:solidFill>
                <a:latin typeface="Calibri" charset="0"/>
              </a:rPr>
              <a:t>Teach key vocabulary</a:t>
            </a:r>
          </a:p>
          <a:p>
            <a:pPr marL="514350" indent="-514350">
              <a:buFont typeface="+mj-lt"/>
              <a:buAutoNum type="arabicPeriod"/>
            </a:pPr>
            <a:r>
              <a:rPr lang="en-US" sz="2800" dirty="0" smtClean="0">
                <a:solidFill>
                  <a:srgbClr val="000000"/>
                </a:solidFill>
                <a:latin typeface="Calibri" charset="0"/>
              </a:rPr>
              <a:t>Demystify spelling</a:t>
            </a:r>
          </a:p>
          <a:p>
            <a:pPr marL="514350" indent="-514350">
              <a:buFont typeface="+mj-lt"/>
              <a:buAutoNum type="arabicPeriod"/>
            </a:pPr>
            <a:r>
              <a:rPr lang="en-US" sz="2800" dirty="0" smtClean="0">
                <a:solidFill>
                  <a:srgbClr val="000000"/>
                </a:solidFill>
                <a:latin typeface="Calibri" charset="0"/>
              </a:rPr>
              <a:t>Teach research, not FOFO</a:t>
            </a:r>
          </a:p>
          <a:p>
            <a:endParaRPr lang="en-US" sz="2800" dirty="0">
              <a:solidFill>
                <a:srgbClr val="000000"/>
              </a:solidFill>
            </a:endParaRPr>
          </a:p>
        </p:txBody>
      </p:sp>
      <p:pic>
        <p:nvPicPr>
          <p:cNvPr id="2" name="Picture 1"/>
          <p:cNvPicPr>
            <a:picLocks noChangeAspect="1"/>
          </p:cNvPicPr>
          <p:nvPr/>
        </p:nvPicPr>
        <p:blipFill>
          <a:blip r:embed="rId2"/>
          <a:stretch>
            <a:fillRect/>
          </a:stretch>
        </p:blipFill>
        <p:spPr>
          <a:xfrm>
            <a:off x="550048" y="1447800"/>
            <a:ext cx="3991542" cy="3419751"/>
          </a:xfrm>
          <a:prstGeom prst="rect">
            <a:avLst/>
          </a:prstGeom>
        </p:spPr>
      </p:pic>
    </p:spTree>
    <p:extLst>
      <p:ext uri="{BB962C8B-B14F-4D97-AF65-F5344CB8AC3E}">
        <p14:creationId xmlns:p14="http://schemas.microsoft.com/office/powerpoint/2010/main" val="2516032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88" y="1241467"/>
            <a:ext cx="4287021" cy="4287021"/>
          </a:xfrm>
          <a:prstGeom prst="rect">
            <a:avLst/>
          </a:prstGeom>
        </p:spPr>
      </p:pic>
      <p:sp>
        <p:nvSpPr>
          <p:cNvPr id="3" name="TextBox 2"/>
          <p:cNvSpPr txBox="1"/>
          <p:nvPr/>
        </p:nvSpPr>
        <p:spPr>
          <a:xfrm>
            <a:off x="4250462" y="1632699"/>
            <a:ext cx="4608445" cy="3970318"/>
          </a:xfrm>
          <a:prstGeom prst="rect">
            <a:avLst/>
          </a:prstGeom>
          <a:noFill/>
        </p:spPr>
        <p:txBody>
          <a:bodyPr wrap="square" rtlCol="0">
            <a:spAutoFit/>
          </a:bodyPr>
          <a:lstStyle/>
          <a:p>
            <a:pPr marL="742950" indent="-742950">
              <a:buFont typeface="Calibri" charset="0"/>
              <a:buAutoNum type="arabicPeriod"/>
            </a:pPr>
            <a:r>
              <a:rPr lang="en-US" sz="2800" dirty="0" smtClean="0">
                <a:solidFill>
                  <a:srgbClr val="000000"/>
                </a:solidFill>
                <a:latin typeface="Calibri" charset="0"/>
              </a:rPr>
              <a:t>Demonstrate writing as a process – including planning</a:t>
            </a:r>
          </a:p>
          <a:p>
            <a:pPr marL="742950" indent="-742950">
              <a:buFont typeface="Calibri" charset="0"/>
              <a:buAutoNum type="arabicPeriod"/>
            </a:pPr>
            <a:r>
              <a:rPr lang="en-US" sz="2800" dirty="0" smtClean="0">
                <a:solidFill>
                  <a:srgbClr val="000000"/>
                </a:solidFill>
                <a:latin typeface="Calibri" charset="0"/>
              </a:rPr>
              <a:t>Teach </a:t>
            </a:r>
            <a:r>
              <a:rPr lang="en-US" sz="2800" dirty="0" err="1" smtClean="0">
                <a:solidFill>
                  <a:srgbClr val="000000"/>
                </a:solidFill>
                <a:latin typeface="Calibri" charset="0"/>
              </a:rPr>
              <a:t>depersonalisation</a:t>
            </a:r>
            <a:r>
              <a:rPr lang="en-US" sz="2800" dirty="0" smtClean="0">
                <a:solidFill>
                  <a:srgbClr val="000000"/>
                </a:solidFill>
                <a:latin typeface="Calibri" charset="0"/>
              </a:rPr>
              <a:t> &amp; self-regulation</a:t>
            </a:r>
          </a:p>
          <a:p>
            <a:pPr marL="742950" indent="-742950">
              <a:buFont typeface="Calibri" charset="0"/>
              <a:buAutoNum type="arabicPeriod"/>
            </a:pPr>
            <a:r>
              <a:rPr lang="en-US" sz="2800" dirty="0" smtClean="0">
                <a:solidFill>
                  <a:srgbClr val="000000"/>
                </a:solidFill>
                <a:latin typeface="Calibri" charset="0"/>
              </a:rPr>
              <a:t>Allow oral rehearsal</a:t>
            </a:r>
          </a:p>
          <a:p>
            <a:pPr marL="742950" indent="-742950">
              <a:buFont typeface="Calibri" charset="0"/>
              <a:buAutoNum type="arabicPeriod"/>
            </a:pPr>
            <a:r>
              <a:rPr lang="en-US" sz="2800" dirty="0" smtClean="0">
                <a:solidFill>
                  <a:srgbClr val="000000"/>
                </a:solidFill>
                <a:latin typeface="Calibri" charset="0"/>
              </a:rPr>
              <a:t>Short &amp; long sentences</a:t>
            </a:r>
          </a:p>
          <a:p>
            <a:pPr marL="742950" indent="-742950">
              <a:buFont typeface="Calibri" charset="0"/>
              <a:buAutoNum type="arabicPeriod"/>
            </a:pPr>
            <a:r>
              <a:rPr lang="en-US" sz="2800" dirty="0" smtClean="0">
                <a:solidFill>
                  <a:srgbClr val="000000"/>
                </a:solidFill>
                <a:latin typeface="Calibri" charset="0"/>
              </a:rPr>
              <a:t>Connectives</a:t>
            </a:r>
          </a:p>
          <a:p>
            <a:endParaRPr lang="en-US" sz="2800" dirty="0">
              <a:solidFill>
                <a:srgbClr val="000000"/>
              </a:solidFill>
            </a:endParaRPr>
          </a:p>
        </p:txBody>
      </p:sp>
    </p:spTree>
    <p:extLst>
      <p:ext uri="{BB962C8B-B14F-4D97-AF65-F5344CB8AC3E}">
        <p14:creationId xmlns:p14="http://schemas.microsoft.com/office/powerpoint/2010/main" val="3155867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44805" y="969328"/>
            <a:ext cx="8077200" cy="541686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a:solidFill>
                  <a:srgbClr val="000000"/>
                </a:solidFill>
                <a:latin typeface="Calibri" charset="0"/>
              </a:rPr>
              <a:t>Know your </a:t>
            </a:r>
            <a:r>
              <a:rPr lang="en-US" sz="3600" dirty="0" smtClean="0">
                <a:solidFill>
                  <a:srgbClr val="000000"/>
                </a:solidFill>
                <a:latin typeface="Calibri" charset="0"/>
              </a:rPr>
              <a:t>connectives</a:t>
            </a:r>
            <a:endParaRPr lang="en-US" sz="2000" dirty="0">
              <a:solidFill>
                <a:srgbClr val="000000"/>
              </a:solidFill>
              <a:latin typeface="Calibri" charset="0"/>
            </a:endParaRPr>
          </a:p>
          <a:p>
            <a:pPr>
              <a:spcBef>
                <a:spcPct val="50000"/>
              </a:spcBef>
            </a:pPr>
            <a:r>
              <a:rPr lang="en-US" sz="2000" b="1" dirty="0">
                <a:solidFill>
                  <a:srgbClr val="000000"/>
                </a:solidFill>
                <a:latin typeface="Calibri" charset="0"/>
              </a:rPr>
              <a:t>Adding</a:t>
            </a:r>
            <a:r>
              <a:rPr lang="en-US" sz="2000" dirty="0">
                <a:solidFill>
                  <a:srgbClr val="000000"/>
                </a:solidFill>
                <a:latin typeface="Calibri" charset="0"/>
              </a:rPr>
              <a:t>: and, also, as </a:t>
            </a:r>
            <a:r>
              <a:rPr lang="en-US" sz="2000" dirty="0" smtClean="0">
                <a:solidFill>
                  <a:srgbClr val="000000"/>
                </a:solidFill>
                <a:latin typeface="Calibri" charset="0"/>
              </a:rPr>
              <a:t>well </a:t>
            </a:r>
            <a:r>
              <a:rPr lang="en-US" sz="2000" dirty="0">
                <a:solidFill>
                  <a:srgbClr val="000000"/>
                </a:solidFill>
                <a:latin typeface="Calibri" charset="0"/>
              </a:rPr>
              <a:t>as, moreover, too</a:t>
            </a:r>
          </a:p>
          <a:p>
            <a:pPr>
              <a:spcBef>
                <a:spcPct val="50000"/>
              </a:spcBef>
            </a:pPr>
            <a:r>
              <a:rPr lang="en-US" sz="2000" b="1" dirty="0">
                <a:solidFill>
                  <a:srgbClr val="000000"/>
                </a:solidFill>
                <a:latin typeface="Calibri" charset="0"/>
              </a:rPr>
              <a:t>Cause &amp; effect</a:t>
            </a:r>
            <a:r>
              <a:rPr lang="en-US" sz="2000" dirty="0">
                <a:solidFill>
                  <a:srgbClr val="000000"/>
                </a:solidFill>
                <a:latin typeface="Calibri" charset="0"/>
              </a:rPr>
              <a:t>: because, so, therefore, thus, consequently</a:t>
            </a:r>
          </a:p>
          <a:p>
            <a:pPr>
              <a:spcBef>
                <a:spcPct val="50000"/>
              </a:spcBef>
            </a:pPr>
            <a:r>
              <a:rPr lang="en-US" sz="2000" b="1" dirty="0">
                <a:solidFill>
                  <a:srgbClr val="000000"/>
                </a:solidFill>
                <a:latin typeface="Calibri" charset="0"/>
              </a:rPr>
              <a:t>Sequencing</a:t>
            </a:r>
            <a:r>
              <a:rPr lang="en-US" sz="2000" dirty="0">
                <a:solidFill>
                  <a:srgbClr val="000000"/>
                </a:solidFill>
                <a:latin typeface="Calibri" charset="0"/>
              </a:rPr>
              <a:t>: next, then, first, finally, meanwhile, before, after</a:t>
            </a:r>
          </a:p>
          <a:p>
            <a:pPr>
              <a:spcBef>
                <a:spcPct val="50000"/>
              </a:spcBef>
            </a:pPr>
            <a:r>
              <a:rPr lang="en-US" sz="2000" b="1" dirty="0">
                <a:solidFill>
                  <a:srgbClr val="000000"/>
                </a:solidFill>
                <a:latin typeface="Calibri" charset="0"/>
              </a:rPr>
              <a:t>Qualifying</a:t>
            </a:r>
            <a:r>
              <a:rPr lang="en-US" sz="2000" dirty="0">
                <a:solidFill>
                  <a:srgbClr val="000000"/>
                </a:solidFill>
                <a:latin typeface="Calibri" charset="0"/>
              </a:rPr>
              <a:t>: however, although, unless, except, if, as long as, apart from, yet</a:t>
            </a:r>
          </a:p>
          <a:p>
            <a:pPr>
              <a:spcBef>
                <a:spcPct val="50000"/>
              </a:spcBef>
            </a:pPr>
            <a:r>
              <a:rPr lang="en-US" sz="2000" b="1" dirty="0" err="1">
                <a:solidFill>
                  <a:srgbClr val="000000"/>
                </a:solidFill>
                <a:latin typeface="Calibri" charset="0"/>
              </a:rPr>
              <a:t>Emphasising</a:t>
            </a:r>
            <a:r>
              <a:rPr lang="en-US" sz="2000" dirty="0">
                <a:solidFill>
                  <a:srgbClr val="000000"/>
                </a:solidFill>
                <a:latin typeface="Calibri" charset="0"/>
              </a:rPr>
              <a:t>: above all, in particular, especially, significantly, indeed, notably</a:t>
            </a:r>
          </a:p>
          <a:p>
            <a:pPr>
              <a:spcBef>
                <a:spcPct val="50000"/>
              </a:spcBef>
            </a:pPr>
            <a:r>
              <a:rPr lang="en-US" sz="2000" b="1" dirty="0">
                <a:solidFill>
                  <a:srgbClr val="000000"/>
                </a:solidFill>
                <a:latin typeface="Calibri" charset="0"/>
              </a:rPr>
              <a:t>Illustrating</a:t>
            </a:r>
            <a:r>
              <a:rPr lang="en-US" sz="2000" dirty="0">
                <a:solidFill>
                  <a:srgbClr val="000000"/>
                </a:solidFill>
                <a:latin typeface="Calibri" charset="0"/>
              </a:rPr>
              <a:t>: for example, such as, for instance, as revealed by, in the case of</a:t>
            </a:r>
          </a:p>
          <a:p>
            <a:pPr>
              <a:spcBef>
                <a:spcPct val="50000"/>
              </a:spcBef>
            </a:pPr>
            <a:r>
              <a:rPr lang="en-US" sz="2000" b="1" dirty="0">
                <a:solidFill>
                  <a:srgbClr val="000000"/>
                </a:solidFill>
                <a:latin typeface="Calibri" charset="0"/>
              </a:rPr>
              <a:t>Comparing</a:t>
            </a:r>
            <a:r>
              <a:rPr lang="en-US" sz="2000" dirty="0">
                <a:solidFill>
                  <a:srgbClr val="000000"/>
                </a:solidFill>
                <a:latin typeface="Calibri" charset="0"/>
              </a:rPr>
              <a:t>: equally, in the same way, similarly, likewise, as with, like</a:t>
            </a:r>
          </a:p>
          <a:p>
            <a:pPr>
              <a:spcBef>
                <a:spcPct val="50000"/>
              </a:spcBef>
            </a:pPr>
            <a:r>
              <a:rPr lang="en-US" sz="2000" b="1" dirty="0">
                <a:solidFill>
                  <a:srgbClr val="000000"/>
                </a:solidFill>
                <a:latin typeface="Calibri" charset="0"/>
              </a:rPr>
              <a:t>Contrasting</a:t>
            </a:r>
            <a:r>
              <a:rPr lang="en-US" sz="2000" dirty="0">
                <a:solidFill>
                  <a:srgbClr val="000000"/>
                </a:solidFill>
                <a:latin typeface="Calibri" charset="0"/>
              </a:rPr>
              <a:t>: whereas, instead of, alternatively, otherwise, unlike, on the other hand</a:t>
            </a:r>
          </a:p>
          <a:p>
            <a:pPr>
              <a:spcBef>
                <a:spcPct val="50000"/>
              </a:spcBef>
            </a:pPr>
            <a:r>
              <a:rPr lang="en-US" sz="2000" dirty="0">
                <a:solidFill>
                  <a:srgbClr val="000000"/>
                </a:solidFill>
                <a:latin typeface="Calibri" charset="0"/>
              </a:rPr>
              <a:t>  </a:t>
            </a:r>
          </a:p>
        </p:txBody>
      </p:sp>
    </p:spTree>
    <p:extLst>
      <p:ext uri="{BB962C8B-B14F-4D97-AF65-F5344CB8AC3E}">
        <p14:creationId xmlns:p14="http://schemas.microsoft.com/office/powerpoint/2010/main" val="42759982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9697" y="1844675"/>
            <a:ext cx="3086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9472" y="2826946"/>
            <a:ext cx="6919959" cy="1200329"/>
          </a:xfrm>
          <a:prstGeom prst="rect">
            <a:avLst/>
          </a:prstGeom>
          <a:noFill/>
        </p:spPr>
        <p:txBody>
          <a:bodyPr wrap="square" rtlCol="0">
            <a:spAutoFit/>
          </a:bodyPr>
          <a:lstStyle/>
          <a:p>
            <a:pPr algn="ctr"/>
            <a:r>
              <a:rPr lang="en-US" sz="7200" dirty="0" smtClean="0"/>
              <a:t>1:</a:t>
            </a:r>
            <a:endParaRPr lang="en-US" sz="7200" dirty="0"/>
          </a:p>
        </p:txBody>
      </p:sp>
    </p:spTree>
    <p:extLst>
      <p:ext uri="{BB962C8B-B14F-4D97-AF65-F5344CB8AC3E}">
        <p14:creationId xmlns:p14="http://schemas.microsoft.com/office/powerpoint/2010/main" val="2269322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73834" y="2773156"/>
            <a:ext cx="4170166" cy="4157655"/>
          </a:xfrm>
          <a:prstGeom prst="rect">
            <a:avLst/>
          </a:prstGeom>
        </p:spPr>
      </p:pic>
      <p:sp>
        <p:nvSpPr>
          <p:cNvPr id="7" name="TextBox 6"/>
          <p:cNvSpPr txBox="1"/>
          <p:nvPr/>
        </p:nvSpPr>
        <p:spPr>
          <a:xfrm>
            <a:off x="2976394" y="2792981"/>
            <a:ext cx="3195052" cy="1107996"/>
          </a:xfrm>
          <a:prstGeom prst="rect">
            <a:avLst/>
          </a:prstGeom>
          <a:noFill/>
        </p:spPr>
        <p:txBody>
          <a:bodyPr wrap="square" rtlCol="0">
            <a:spAutoFit/>
          </a:bodyPr>
          <a:lstStyle/>
          <a:p>
            <a:r>
              <a:rPr lang="en-US" sz="6600" dirty="0" smtClean="0"/>
              <a:t>HOW</a:t>
            </a:r>
            <a:endParaRPr lang="en-US" sz="6600" dirty="0"/>
          </a:p>
        </p:txBody>
      </p:sp>
    </p:spTree>
    <p:extLst>
      <p:ext uri="{BB962C8B-B14F-4D97-AF65-F5344CB8AC3E}">
        <p14:creationId xmlns:p14="http://schemas.microsoft.com/office/powerpoint/2010/main" val="251645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73834" y="2773156"/>
            <a:ext cx="4170166" cy="4157655"/>
          </a:xfrm>
          <a:prstGeom prst="rect">
            <a:avLst/>
          </a:prstGeom>
        </p:spPr>
      </p:pic>
      <p:sp>
        <p:nvSpPr>
          <p:cNvPr id="7" name="TextBox 6"/>
          <p:cNvSpPr txBox="1"/>
          <p:nvPr/>
        </p:nvSpPr>
        <p:spPr>
          <a:xfrm>
            <a:off x="2202983" y="1989588"/>
            <a:ext cx="4668234" cy="3139321"/>
          </a:xfrm>
          <a:prstGeom prst="rect">
            <a:avLst/>
          </a:prstGeom>
          <a:noFill/>
        </p:spPr>
        <p:txBody>
          <a:bodyPr wrap="square" rtlCol="0">
            <a:spAutoFit/>
          </a:bodyPr>
          <a:lstStyle/>
          <a:p>
            <a:r>
              <a:rPr lang="en-US" sz="6600" dirty="0" smtClean="0"/>
              <a:t>INPUT</a:t>
            </a:r>
          </a:p>
          <a:p>
            <a:r>
              <a:rPr lang="en-US" sz="6600" dirty="0" smtClean="0"/>
              <a:t>PROCESS</a:t>
            </a:r>
          </a:p>
          <a:p>
            <a:r>
              <a:rPr lang="en-US" sz="6600" dirty="0" smtClean="0"/>
              <a:t>OUTPUT</a:t>
            </a:r>
            <a:endParaRPr lang="en-US" sz="6600" dirty="0"/>
          </a:p>
        </p:txBody>
      </p:sp>
    </p:spTree>
    <p:extLst>
      <p:ext uri="{BB962C8B-B14F-4D97-AF65-F5344CB8AC3E}">
        <p14:creationId xmlns:p14="http://schemas.microsoft.com/office/powerpoint/2010/main" val="1220088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2 at 08.50.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07420">
            <a:off x="1960563" y="296863"/>
            <a:ext cx="508000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98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01 at 09.43.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01646">
            <a:off x="3237557" y="862657"/>
            <a:ext cx="5719582" cy="5106770"/>
          </a:xfrm>
          <a:prstGeom prst="rect">
            <a:avLst/>
          </a:prstGeom>
        </p:spPr>
      </p:pic>
      <p:sp>
        <p:nvSpPr>
          <p:cNvPr id="3" name="TextBox 2"/>
          <p:cNvSpPr txBox="1"/>
          <p:nvPr/>
        </p:nvSpPr>
        <p:spPr>
          <a:xfrm>
            <a:off x="819171" y="2827196"/>
            <a:ext cx="2457514" cy="1446550"/>
          </a:xfrm>
          <a:prstGeom prst="rect">
            <a:avLst/>
          </a:prstGeom>
          <a:noFill/>
        </p:spPr>
        <p:txBody>
          <a:bodyPr wrap="square" rtlCol="0">
            <a:spAutoFit/>
          </a:bodyPr>
          <a:lstStyle/>
          <a:p>
            <a:r>
              <a:rPr lang="en-US" sz="4400" dirty="0" smtClean="0"/>
              <a:t>Literacy Promises</a:t>
            </a:r>
            <a:endParaRPr lang="en-US" sz="4400" dirty="0"/>
          </a:p>
        </p:txBody>
      </p:sp>
    </p:spTree>
    <p:extLst>
      <p:ext uri="{BB962C8B-B14F-4D97-AF65-F5344CB8AC3E}">
        <p14:creationId xmlns:p14="http://schemas.microsoft.com/office/powerpoint/2010/main" val="3742252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0 at 08.34.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170" y="0"/>
            <a:ext cx="6955797" cy="6858000"/>
          </a:xfrm>
          <a:prstGeom prst="rect">
            <a:avLst/>
          </a:prstGeom>
        </p:spPr>
      </p:pic>
    </p:spTree>
    <p:extLst>
      <p:ext uri="{BB962C8B-B14F-4D97-AF65-F5344CB8AC3E}">
        <p14:creationId xmlns:p14="http://schemas.microsoft.com/office/powerpoint/2010/main" val="536023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2476500"/>
            <a:ext cx="4305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2379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1-13 at 06.50.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50190"/>
          </a:xfrm>
          <a:prstGeom prst="rect">
            <a:avLst/>
          </a:prstGeom>
        </p:spPr>
      </p:pic>
    </p:spTree>
    <p:extLst>
      <p:ext uri="{BB962C8B-B14F-4D97-AF65-F5344CB8AC3E}">
        <p14:creationId xmlns:p14="http://schemas.microsoft.com/office/powerpoint/2010/main" val="3488895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1-13 at 06.49.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84167">
            <a:off x="1866057" y="773458"/>
            <a:ext cx="5629227" cy="475557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17967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844" y="359508"/>
            <a:ext cx="5303976" cy="954107"/>
          </a:xfrm>
          <a:prstGeom prst="rect">
            <a:avLst/>
          </a:prstGeom>
          <a:noFill/>
        </p:spPr>
        <p:txBody>
          <a:bodyPr wrap="square" rtlCol="0">
            <a:spAutoFit/>
          </a:bodyPr>
          <a:lstStyle/>
          <a:p>
            <a:r>
              <a:rPr lang="en-US" sz="2800" dirty="0" smtClean="0"/>
              <a:t>Keith Grainger:</a:t>
            </a:r>
            <a:r>
              <a:rPr lang="en-US" sz="2800" b="1" dirty="0" smtClean="0"/>
              <a:t> </a:t>
            </a:r>
            <a:r>
              <a:rPr lang="en-US" sz="2800" b="1" dirty="0"/>
              <a:t>Spot Coaching </a:t>
            </a:r>
            <a:endParaRPr lang="en-US" sz="2800" dirty="0" smtClean="0"/>
          </a:p>
          <a:p>
            <a:endParaRPr lang="en-US" sz="2800" dirty="0"/>
          </a:p>
        </p:txBody>
      </p:sp>
      <p:sp>
        <p:nvSpPr>
          <p:cNvPr id="3" name="TextBox 2"/>
          <p:cNvSpPr txBox="1"/>
          <p:nvPr/>
        </p:nvSpPr>
        <p:spPr>
          <a:xfrm>
            <a:off x="1279809" y="2300107"/>
            <a:ext cx="7039692" cy="2308324"/>
          </a:xfrm>
          <a:prstGeom prst="rect">
            <a:avLst/>
          </a:prstGeom>
          <a:noFill/>
        </p:spPr>
        <p:txBody>
          <a:bodyPr wrap="square" rtlCol="0">
            <a:spAutoFit/>
          </a:bodyPr>
          <a:lstStyle/>
          <a:p>
            <a:r>
              <a:rPr lang="en-US" sz="2400" dirty="0"/>
              <a:t>I am left in no doubt that immediate feedback, in the same way that a tennis coach or dance instructor provides, has powerful potential as a professional development tool in teaching. Our recent work has been exhilarating. I hope never to grade a single lesson again.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4158" y="127005"/>
            <a:ext cx="2630922" cy="115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209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15937" y="473364"/>
            <a:ext cx="6878636" cy="6858000"/>
          </a:xfrm>
          <a:prstGeom prst="rect">
            <a:avLst/>
          </a:prstGeom>
        </p:spPr>
      </p:pic>
      <p:sp>
        <p:nvSpPr>
          <p:cNvPr id="6" name="TextBox 5"/>
          <p:cNvSpPr txBox="1"/>
          <p:nvPr/>
        </p:nvSpPr>
        <p:spPr>
          <a:xfrm>
            <a:off x="369455" y="1801091"/>
            <a:ext cx="3013363" cy="1569660"/>
          </a:xfrm>
          <a:prstGeom prst="rect">
            <a:avLst/>
          </a:prstGeom>
          <a:noFill/>
        </p:spPr>
        <p:txBody>
          <a:bodyPr wrap="square" rtlCol="0">
            <a:spAutoFit/>
          </a:bodyPr>
          <a:lstStyle/>
          <a:p>
            <a:pPr algn="r"/>
            <a:r>
              <a:rPr lang="en-US" sz="4800" dirty="0" smtClean="0"/>
              <a:t>The Habits of Literacy</a:t>
            </a:r>
            <a:endParaRPr lang="en-US" sz="4800" dirty="0"/>
          </a:p>
        </p:txBody>
      </p:sp>
      <p:sp>
        <p:nvSpPr>
          <p:cNvPr id="7" name="TextBox 6"/>
          <p:cNvSpPr txBox="1"/>
          <p:nvPr/>
        </p:nvSpPr>
        <p:spPr>
          <a:xfrm>
            <a:off x="182419" y="5137780"/>
            <a:ext cx="3292763" cy="923330"/>
          </a:xfrm>
          <a:prstGeom prst="rect">
            <a:avLst/>
          </a:prstGeom>
          <a:noFill/>
        </p:spPr>
        <p:txBody>
          <a:bodyPr wrap="square" rtlCol="0">
            <a:spAutoFit/>
          </a:bodyPr>
          <a:lstStyle/>
          <a:p>
            <a:pPr algn="r"/>
            <a:r>
              <a:rPr lang="en-US" dirty="0" err="1" smtClean="0">
                <a:solidFill>
                  <a:srgbClr val="0000FF"/>
                </a:solidFill>
              </a:rPr>
              <a:t>Teachology</a:t>
            </a:r>
            <a:r>
              <a:rPr lang="en-US" dirty="0" smtClean="0">
                <a:solidFill>
                  <a:srgbClr val="0000FF"/>
                </a:solidFill>
              </a:rPr>
              <a:t> National Conference</a:t>
            </a:r>
          </a:p>
          <a:p>
            <a:pPr algn="r"/>
            <a:r>
              <a:rPr lang="en-US" dirty="0" smtClean="0">
                <a:solidFill>
                  <a:srgbClr val="0000FF"/>
                </a:solidFill>
              </a:rPr>
              <a:t>13 November 2015</a:t>
            </a:r>
          </a:p>
          <a:p>
            <a:pPr algn="r"/>
            <a:endParaRPr lang="en-US" dirty="0">
              <a:solidFill>
                <a:srgbClr val="0000FF"/>
              </a:solidFill>
            </a:endParaRPr>
          </a:p>
        </p:txBody>
      </p:sp>
      <p:sp>
        <p:nvSpPr>
          <p:cNvPr id="8" name="TextBox 7"/>
          <p:cNvSpPr txBox="1"/>
          <p:nvPr/>
        </p:nvSpPr>
        <p:spPr>
          <a:xfrm>
            <a:off x="182419" y="3370751"/>
            <a:ext cx="3292763" cy="923330"/>
          </a:xfrm>
          <a:prstGeom prst="rect">
            <a:avLst/>
          </a:prstGeom>
          <a:noFill/>
        </p:spPr>
        <p:txBody>
          <a:bodyPr wrap="square" rtlCol="0">
            <a:spAutoFit/>
          </a:bodyPr>
          <a:lstStyle/>
          <a:p>
            <a:pPr algn="r"/>
            <a:r>
              <a:rPr lang="en-US" dirty="0" smtClean="0">
                <a:solidFill>
                  <a:srgbClr val="0000FF"/>
                </a:solidFill>
              </a:rPr>
              <a:t>Geoff Barton,</a:t>
            </a:r>
          </a:p>
          <a:p>
            <a:pPr algn="r"/>
            <a:r>
              <a:rPr lang="en-US" dirty="0" smtClean="0">
                <a:solidFill>
                  <a:srgbClr val="0000FF"/>
                </a:solidFill>
              </a:rPr>
              <a:t>Head, King Edward VI School</a:t>
            </a:r>
          </a:p>
          <a:p>
            <a:pPr algn="r"/>
            <a:r>
              <a:rPr lang="en-US" dirty="0" smtClean="0">
                <a:solidFill>
                  <a:srgbClr val="0000FF"/>
                </a:solidFill>
              </a:rPr>
              <a:t>Suffolk</a:t>
            </a:r>
            <a:endParaRPr lang="en-US" dirty="0">
              <a:solidFill>
                <a:srgbClr val="0000FF"/>
              </a:solidFill>
            </a:endParaRPr>
          </a:p>
        </p:txBody>
      </p:sp>
      <p:sp>
        <p:nvSpPr>
          <p:cNvPr id="9" name="TextBox 8"/>
          <p:cNvSpPr txBox="1"/>
          <p:nvPr/>
        </p:nvSpPr>
        <p:spPr>
          <a:xfrm>
            <a:off x="1" y="6273360"/>
            <a:ext cx="4600346" cy="461665"/>
          </a:xfrm>
          <a:prstGeom prst="rect">
            <a:avLst/>
          </a:prstGeom>
          <a:noFill/>
        </p:spPr>
        <p:txBody>
          <a:bodyPr wrap="square" rtlCol="0">
            <a:spAutoFit/>
          </a:bodyPr>
          <a:lstStyle/>
          <a:p>
            <a:pPr algn="r"/>
            <a:r>
              <a:rPr lang="en-US" sz="1200" dirty="0" smtClean="0">
                <a:solidFill>
                  <a:srgbClr val="0000FF"/>
                </a:solidFill>
              </a:rPr>
              <a:t>Twitter: @</a:t>
            </a:r>
            <a:r>
              <a:rPr lang="en-US" sz="1200" dirty="0" err="1" smtClean="0">
                <a:solidFill>
                  <a:srgbClr val="0000FF"/>
                </a:solidFill>
              </a:rPr>
              <a:t>RealGeoffBarton</a:t>
            </a:r>
            <a:endParaRPr lang="en-US" sz="1200" dirty="0" smtClean="0">
              <a:solidFill>
                <a:srgbClr val="0000FF"/>
              </a:solidFill>
            </a:endParaRPr>
          </a:p>
          <a:p>
            <a:pPr algn="r"/>
            <a:r>
              <a:rPr lang="en-US" sz="1200" dirty="0" smtClean="0">
                <a:solidFill>
                  <a:srgbClr val="0000FF"/>
                </a:solidFill>
              </a:rPr>
              <a:t>Download slides: </a:t>
            </a:r>
            <a:r>
              <a:rPr lang="en-US" sz="1200" dirty="0" err="1" smtClean="0">
                <a:solidFill>
                  <a:srgbClr val="0000FF"/>
                </a:solidFill>
              </a:rPr>
              <a:t>geoffbarton.co.uk</a:t>
            </a:r>
            <a:r>
              <a:rPr lang="en-US" sz="1200" dirty="0" smtClean="0">
                <a:solidFill>
                  <a:srgbClr val="0000FF"/>
                </a:solidFill>
              </a:rPr>
              <a:t>/teacher-resources (number 142) </a:t>
            </a:r>
            <a:endParaRPr lang="en-US" sz="1200" dirty="0">
              <a:solidFill>
                <a:srgbClr val="0000FF"/>
              </a:solidFill>
            </a:endParaRPr>
          </a:p>
        </p:txBody>
      </p:sp>
    </p:spTree>
    <p:extLst>
      <p:ext uri="{BB962C8B-B14F-4D97-AF65-F5344CB8AC3E}">
        <p14:creationId xmlns:p14="http://schemas.microsoft.com/office/powerpoint/2010/main" val="23142774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1164" y="2763676"/>
            <a:ext cx="6919959" cy="1200329"/>
          </a:xfrm>
          <a:prstGeom prst="rect">
            <a:avLst/>
          </a:prstGeom>
          <a:noFill/>
        </p:spPr>
        <p:txBody>
          <a:bodyPr wrap="square" rtlCol="0">
            <a:spAutoFit/>
          </a:bodyPr>
          <a:lstStyle/>
          <a:p>
            <a:r>
              <a:rPr lang="en-US" sz="7200" dirty="0" smtClean="0"/>
              <a:t>2:</a:t>
            </a:r>
            <a:endParaRPr lang="en-US" sz="7200" dirty="0"/>
          </a:p>
        </p:txBody>
      </p:sp>
      <p:sp>
        <p:nvSpPr>
          <p:cNvPr id="4" name="TextBox 3"/>
          <p:cNvSpPr txBox="1"/>
          <p:nvPr/>
        </p:nvSpPr>
        <p:spPr>
          <a:xfrm>
            <a:off x="3499064" y="2763676"/>
            <a:ext cx="6919959" cy="1200329"/>
          </a:xfrm>
          <a:prstGeom prst="rect">
            <a:avLst/>
          </a:prstGeom>
          <a:noFill/>
        </p:spPr>
        <p:txBody>
          <a:bodyPr wrap="square" rtlCol="0">
            <a:spAutoFit/>
          </a:bodyPr>
          <a:lstStyle/>
          <a:p>
            <a:r>
              <a:rPr lang="en-US" sz="7200" dirty="0" smtClean="0"/>
              <a:t>Literacy</a:t>
            </a:r>
            <a:endParaRPr lang="en-US" sz="7200" dirty="0"/>
          </a:p>
        </p:txBody>
      </p:sp>
    </p:spTree>
    <p:extLst>
      <p:ext uri="{BB962C8B-B14F-4D97-AF65-F5344CB8AC3E}">
        <p14:creationId xmlns:p14="http://schemas.microsoft.com/office/powerpoint/2010/main" val="3047369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04962">
            <a:off x="4518920" y="553898"/>
            <a:ext cx="4511907" cy="586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2" name="TextBox 9"/>
          <p:cNvSpPr txBox="1">
            <a:spLocks noChangeArrowheads="1"/>
          </p:cNvSpPr>
          <p:nvPr/>
        </p:nvSpPr>
        <p:spPr bwMode="auto">
          <a:xfrm>
            <a:off x="323528" y="2204864"/>
            <a:ext cx="4838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4800" dirty="0" smtClean="0">
                <a:solidFill>
                  <a:srgbClr val="000000"/>
                </a:solidFill>
              </a:rPr>
              <a:t>Christmas stocking-filler idea </a:t>
            </a:r>
            <a:r>
              <a:rPr lang="en-US" sz="4800" dirty="0" smtClean="0">
                <a:solidFill>
                  <a:srgbClr val="000000"/>
                </a:solidFill>
                <a:latin typeface="Wingdings" charset="0"/>
                <a:cs typeface="Wingdings" charset="0"/>
                <a:sym typeface="Wingdings" charset="0"/>
              </a:rPr>
              <a:t></a:t>
            </a:r>
            <a:endParaRPr lang="en-US" sz="4800" dirty="0">
              <a:solidFill>
                <a:srgbClr val="000000"/>
              </a:solidFill>
            </a:endParaRPr>
          </a:p>
        </p:txBody>
      </p:sp>
    </p:spTree>
    <p:extLst>
      <p:ext uri="{BB962C8B-B14F-4D97-AF65-F5344CB8AC3E}">
        <p14:creationId xmlns:p14="http://schemas.microsoft.com/office/powerpoint/2010/main" val="304735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381" y="625320"/>
            <a:ext cx="6919959" cy="584776"/>
          </a:xfrm>
          <a:prstGeom prst="rect">
            <a:avLst/>
          </a:prstGeom>
          <a:noFill/>
        </p:spPr>
        <p:txBody>
          <a:bodyPr wrap="square" rtlCol="0">
            <a:spAutoFit/>
          </a:bodyPr>
          <a:lstStyle/>
          <a:p>
            <a:r>
              <a:rPr lang="en-US" sz="3200" dirty="0" smtClean="0"/>
              <a:t>This session </a:t>
            </a:r>
            <a:r>
              <a:rPr lang="is-IS" sz="3200" dirty="0" smtClean="0"/>
              <a:t>… </a:t>
            </a:r>
            <a:endParaRPr lang="en-US" sz="3200" dirty="0"/>
          </a:p>
        </p:txBody>
      </p:sp>
      <p:sp>
        <p:nvSpPr>
          <p:cNvPr id="4" name="TextBox 3"/>
          <p:cNvSpPr txBox="1"/>
          <p:nvPr/>
        </p:nvSpPr>
        <p:spPr>
          <a:xfrm>
            <a:off x="1331644" y="1777711"/>
            <a:ext cx="6919959" cy="2554545"/>
          </a:xfrm>
          <a:prstGeom prst="rect">
            <a:avLst/>
          </a:prstGeom>
          <a:noFill/>
        </p:spPr>
        <p:txBody>
          <a:bodyPr wrap="square" rtlCol="0">
            <a:spAutoFit/>
          </a:bodyPr>
          <a:lstStyle/>
          <a:p>
            <a:pPr marL="571500" indent="-571500">
              <a:buFont typeface="Arial"/>
              <a:buChar char="•"/>
            </a:pPr>
            <a:r>
              <a:rPr lang="en-US" sz="3200" dirty="0"/>
              <a:t>How are we doing? Assessing literacy standards in 2015</a:t>
            </a:r>
          </a:p>
          <a:p>
            <a:pPr marL="571500" indent="-571500">
              <a:buFont typeface="Arial"/>
              <a:buChar char="•"/>
            </a:pPr>
            <a:r>
              <a:rPr lang="en-US" sz="3200" dirty="0"/>
              <a:t>Where do we need to be?</a:t>
            </a:r>
          </a:p>
          <a:p>
            <a:pPr marL="571500" indent="-571500">
              <a:buFont typeface="Arial"/>
              <a:buChar char="•"/>
            </a:pPr>
            <a:r>
              <a:rPr lang="en-US" sz="3200" dirty="0"/>
              <a:t>What actually makes a difference in schools?</a:t>
            </a:r>
          </a:p>
        </p:txBody>
      </p:sp>
    </p:spTree>
    <p:extLst>
      <p:ext uri="{BB962C8B-B14F-4D97-AF65-F5344CB8AC3E}">
        <p14:creationId xmlns:p14="http://schemas.microsoft.com/office/powerpoint/2010/main" val="535832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473" y="3451619"/>
            <a:ext cx="8280625" cy="1010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94381" y="625320"/>
            <a:ext cx="6919959" cy="584776"/>
          </a:xfrm>
          <a:prstGeom prst="rect">
            <a:avLst/>
          </a:prstGeom>
          <a:noFill/>
        </p:spPr>
        <p:txBody>
          <a:bodyPr wrap="square" rtlCol="0">
            <a:spAutoFit/>
          </a:bodyPr>
          <a:lstStyle/>
          <a:p>
            <a:r>
              <a:rPr lang="en-US" sz="3200" dirty="0" smtClean="0"/>
              <a:t>This session </a:t>
            </a:r>
            <a:r>
              <a:rPr lang="is-IS" sz="3200" dirty="0" smtClean="0"/>
              <a:t>… </a:t>
            </a:r>
            <a:endParaRPr lang="en-US" sz="3200" dirty="0"/>
          </a:p>
        </p:txBody>
      </p:sp>
      <p:sp>
        <p:nvSpPr>
          <p:cNvPr id="4" name="TextBox 3"/>
          <p:cNvSpPr txBox="1"/>
          <p:nvPr/>
        </p:nvSpPr>
        <p:spPr>
          <a:xfrm>
            <a:off x="1331644" y="1777711"/>
            <a:ext cx="6919959" cy="1077218"/>
          </a:xfrm>
          <a:prstGeom prst="rect">
            <a:avLst/>
          </a:prstGeom>
          <a:noFill/>
        </p:spPr>
        <p:txBody>
          <a:bodyPr wrap="square" rtlCol="0">
            <a:spAutoFit/>
          </a:bodyPr>
          <a:lstStyle/>
          <a:p>
            <a:pPr marL="571500" indent="-571500">
              <a:buFont typeface="Arial"/>
              <a:buChar char="•"/>
            </a:pPr>
            <a:r>
              <a:rPr lang="en-US" sz="3200" dirty="0"/>
              <a:t>How are we doing? Assessing literacy standards in </a:t>
            </a:r>
            <a:r>
              <a:rPr lang="en-US" sz="3200" dirty="0" smtClean="0"/>
              <a:t>2015</a:t>
            </a:r>
            <a:endParaRPr lang="en-US" sz="3200" dirty="0"/>
          </a:p>
        </p:txBody>
      </p:sp>
      <p:sp>
        <p:nvSpPr>
          <p:cNvPr id="2" name="TextBox 1"/>
          <p:cNvSpPr txBox="1"/>
          <p:nvPr/>
        </p:nvSpPr>
        <p:spPr>
          <a:xfrm>
            <a:off x="479473" y="3451619"/>
            <a:ext cx="8189914" cy="707886"/>
          </a:xfrm>
          <a:prstGeom prst="rect">
            <a:avLst/>
          </a:prstGeom>
          <a:noFill/>
        </p:spPr>
        <p:txBody>
          <a:bodyPr wrap="square" rtlCol="0">
            <a:spAutoFit/>
          </a:bodyPr>
          <a:lstStyle/>
          <a:p>
            <a:pPr algn="ctr"/>
            <a:r>
              <a:rPr lang="en-US" sz="4000" dirty="0" smtClean="0"/>
              <a:t>England – schools - classrooms</a:t>
            </a:r>
            <a:endParaRPr lang="en-US" sz="4000" dirty="0"/>
          </a:p>
        </p:txBody>
      </p:sp>
    </p:spTree>
    <p:extLst>
      <p:ext uri="{BB962C8B-B14F-4D97-AF65-F5344CB8AC3E}">
        <p14:creationId xmlns:p14="http://schemas.microsoft.com/office/powerpoint/2010/main" val="2500908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2914" y="1723410"/>
            <a:ext cx="6919959" cy="3416320"/>
          </a:xfrm>
          <a:prstGeom prst="rect">
            <a:avLst/>
          </a:prstGeom>
          <a:noFill/>
        </p:spPr>
        <p:txBody>
          <a:bodyPr wrap="square" rtlCol="0">
            <a:spAutoFit/>
          </a:bodyPr>
          <a:lstStyle/>
          <a:p>
            <a:pPr algn="ctr"/>
            <a:r>
              <a:rPr lang="en-US" sz="7200" dirty="0" smtClean="0"/>
              <a:t>WHY</a:t>
            </a:r>
          </a:p>
          <a:p>
            <a:pPr algn="ctr"/>
            <a:r>
              <a:rPr lang="en-US" sz="7200" dirty="0" smtClean="0"/>
              <a:t>WHAT</a:t>
            </a:r>
          </a:p>
          <a:p>
            <a:pPr algn="ctr"/>
            <a:r>
              <a:rPr lang="en-US" sz="7200" dirty="0" smtClean="0"/>
              <a:t>HOW</a:t>
            </a:r>
            <a:endParaRPr lang="en-US" sz="7200" dirty="0"/>
          </a:p>
        </p:txBody>
      </p:sp>
    </p:spTree>
    <p:extLst>
      <p:ext uri="{BB962C8B-B14F-4D97-AF65-F5344CB8AC3E}">
        <p14:creationId xmlns:p14="http://schemas.microsoft.com/office/powerpoint/2010/main" val="3352668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2203" y="2306518"/>
            <a:ext cx="6919959" cy="2308324"/>
          </a:xfrm>
          <a:prstGeom prst="rect">
            <a:avLst/>
          </a:prstGeom>
          <a:noFill/>
        </p:spPr>
        <p:txBody>
          <a:bodyPr wrap="square" rtlCol="0">
            <a:spAutoFit/>
          </a:bodyPr>
          <a:lstStyle/>
          <a:p>
            <a:pPr algn="ctr"/>
            <a:r>
              <a:rPr lang="en-US" sz="7200" dirty="0" smtClean="0"/>
              <a:t>Teaching &amp; Learning</a:t>
            </a:r>
            <a:endParaRPr lang="en-US" sz="7200" dirty="0"/>
          </a:p>
        </p:txBody>
      </p:sp>
    </p:spTree>
    <p:extLst>
      <p:ext uri="{BB962C8B-B14F-4D97-AF65-F5344CB8AC3E}">
        <p14:creationId xmlns:p14="http://schemas.microsoft.com/office/powerpoint/2010/main" val="762536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8560" y="3717032"/>
            <a:ext cx="4176464" cy="2952238"/>
          </a:xfrm>
          <a:prstGeom prst="rect">
            <a:avLst/>
          </a:prstGeom>
        </p:spPr>
      </p:pic>
      <p:sp>
        <p:nvSpPr>
          <p:cNvPr id="4" name="Cloud Callout 3"/>
          <p:cNvSpPr/>
          <p:nvPr/>
        </p:nvSpPr>
        <p:spPr>
          <a:xfrm>
            <a:off x="1979712" y="38214"/>
            <a:ext cx="6336704" cy="4104456"/>
          </a:xfrm>
          <a:prstGeom prst="cloudCallout">
            <a:avLst>
              <a:gd name="adj1" fmla="val 58182"/>
              <a:gd name="adj2" fmla="val 11199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rPr>
              <a:t>Ice-Breaker A:</a:t>
            </a:r>
          </a:p>
          <a:p>
            <a:pPr algn="ctr"/>
            <a:endParaRPr lang="en-US" sz="2400" dirty="0">
              <a:solidFill>
                <a:schemeClr val="bg1"/>
              </a:solidFill>
            </a:endParaRPr>
          </a:p>
          <a:p>
            <a:pPr algn="ctr"/>
            <a:r>
              <a:rPr lang="en-US" sz="2400" dirty="0" smtClean="0">
                <a:solidFill>
                  <a:schemeClr val="bg1"/>
                </a:solidFill>
              </a:rPr>
              <a:t>Think of the most </a:t>
            </a:r>
            <a:r>
              <a:rPr lang="en-US" sz="2400" dirty="0" smtClean="0">
                <a:solidFill>
                  <a:schemeClr val="bg1"/>
                </a:solidFill>
              </a:rPr>
              <a:t>effective student </a:t>
            </a:r>
            <a:r>
              <a:rPr lang="en-US" sz="2400" dirty="0" smtClean="0">
                <a:solidFill>
                  <a:schemeClr val="bg1"/>
                </a:solidFill>
              </a:rPr>
              <a:t>you teach. </a:t>
            </a:r>
          </a:p>
          <a:p>
            <a:pPr algn="ctr"/>
            <a:endParaRPr lang="en-US" sz="2400" dirty="0">
              <a:solidFill>
                <a:schemeClr val="bg1"/>
              </a:solidFill>
            </a:endParaRPr>
          </a:p>
          <a:p>
            <a:pPr algn="ctr"/>
            <a:r>
              <a:rPr lang="en-US" sz="2400" dirty="0" smtClean="0">
                <a:solidFill>
                  <a:schemeClr val="bg1"/>
                </a:solidFill>
              </a:rPr>
              <a:t>What </a:t>
            </a:r>
            <a:r>
              <a:rPr lang="en-US" sz="2400" dirty="0" smtClean="0">
                <a:solidFill>
                  <a:schemeClr val="bg1"/>
                </a:solidFill>
              </a:rPr>
              <a:t>does she do?</a:t>
            </a:r>
            <a:endParaRPr lang="en-US" sz="2400" dirty="0">
              <a:solidFill>
                <a:schemeClr val="bg1"/>
              </a:solidFill>
            </a:endParaRPr>
          </a:p>
        </p:txBody>
      </p:sp>
      <p:sp>
        <p:nvSpPr>
          <p:cNvPr id="5" name="TextBox 4"/>
          <p:cNvSpPr txBox="1"/>
          <p:nvPr/>
        </p:nvSpPr>
        <p:spPr>
          <a:xfrm>
            <a:off x="3491880" y="4183655"/>
            <a:ext cx="3528392" cy="400110"/>
          </a:xfrm>
          <a:prstGeom prst="rect">
            <a:avLst/>
          </a:prstGeom>
          <a:noFill/>
        </p:spPr>
        <p:txBody>
          <a:bodyPr wrap="square" rtlCol="0">
            <a:spAutoFit/>
          </a:bodyPr>
          <a:lstStyle/>
          <a:p>
            <a:pPr algn="ctr"/>
            <a:r>
              <a:rPr lang="en-US" sz="2000" dirty="0"/>
              <a:t>s</a:t>
            </a:r>
            <a:r>
              <a:rPr lang="en-US" sz="2000" dirty="0" smtClean="0"/>
              <a:t>kills – attitude - qualities</a:t>
            </a:r>
            <a:endParaRPr lang="en-US" sz="2000" dirty="0"/>
          </a:p>
        </p:txBody>
      </p:sp>
    </p:spTree>
    <p:extLst>
      <p:ext uri="{BB962C8B-B14F-4D97-AF65-F5344CB8AC3E}">
        <p14:creationId xmlns:p14="http://schemas.microsoft.com/office/powerpoint/2010/main" val="40547310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1126</TotalTime>
  <Words>797</Words>
  <Application>Microsoft Macintosh PowerPoint</Application>
  <PresentationFormat>On-screen Show (4:3)</PresentationFormat>
  <Paragraphs>115</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Barton</dc:creator>
  <cp:lastModifiedBy>Geoff Barton</cp:lastModifiedBy>
  <cp:revision>54</cp:revision>
  <dcterms:created xsi:type="dcterms:W3CDTF">2015-11-12T17:02:01Z</dcterms:created>
  <dcterms:modified xsi:type="dcterms:W3CDTF">2015-11-13T11:48:14Z</dcterms:modified>
</cp:coreProperties>
</file>