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92"/>
  </p:notesMasterIdLst>
  <p:sldIdLst>
    <p:sldId id="742" r:id="rId3"/>
    <p:sldId id="692" r:id="rId4"/>
    <p:sldId id="525" r:id="rId5"/>
    <p:sldId id="653" r:id="rId6"/>
    <p:sldId id="657" r:id="rId7"/>
    <p:sldId id="730" r:id="rId8"/>
    <p:sldId id="731" r:id="rId9"/>
    <p:sldId id="527" r:id="rId10"/>
    <p:sldId id="526" r:id="rId11"/>
    <p:sldId id="528" r:id="rId12"/>
    <p:sldId id="656" r:id="rId13"/>
    <p:sldId id="658" r:id="rId14"/>
    <p:sldId id="659" r:id="rId15"/>
    <p:sldId id="654" r:id="rId16"/>
    <p:sldId id="852" r:id="rId17"/>
    <p:sldId id="529" r:id="rId18"/>
    <p:sldId id="531" r:id="rId19"/>
    <p:sldId id="532" r:id="rId20"/>
    <p:sldId id="533" r:id="rId21"/>
    <p:sldId id="534" r:id="rId22"/>
    <p:sldId id="535" r:id="rId23"/>
    <p:sldId id="536" r:id="rId24"/>
    <p:sldId id="537" r:id="rId25"/>
    <p:sldId id="539" r:id="rId26"/>
    <p:sldId id="540" r:id="rId27"/>
    <p:sldId id="839" r:id="rId28"/>
    <p:sldId id="840" r:id="rId29"/>
    <p:sldId id="841" r:id="rId30"/>
    <p:sldId id="605" r:id="rId31"/>
    <p:sldId id="550" r:id="rId32"/>
    <p:sldId id="551" r:id="rId33"/>
    <p:sldId id="754" r:id="rId34"/>
    <p:sldId id="553" r:id="rId35"/>
    <p:sldId id="554" r:id="rId36"/>
    <p:sldId id="674" r:id="rId37"/>
    <p:sldId id="668" r:id="rId38"/>
    <p:sldId id="669" r:id="rId39"/>
    <p:sldId id="672" r:id="rId40"/>
    <p:sldId id="670" r:id="rId41"/>
    <p:sldId id="854" r:id="rId42"/>
    <p:sldId id="855" r:id="rId43"/>
    <p:sldId id="652" r:id="rId44"/>
    <p:sldId id="675" r:id="rId45"/>
    <p:sldId id="614" r:id="rId46"/>
    <p:sldId id="615" r:id="rId47"/>
    <p:sldId id="616" r:id="rId48"/>
    <p:sldId id="617" r:id="rId49"/>
    <p:sldId id="618" r:id="rId50"/>
    <p:sldId id="619" r:id="rId51"/>
    <p:sldId id="620" r:id="rId52"/>
    <p:sldId id="621" r:id="rId53"/>
    <p:sldId id="622" r:id="rId54"/>
    <p:sldId id="623" r:id="rId55"/>
    <p:sldId id="624" r:id="rId56"/>
    <p:sldId id="625" r:id="rId57"/>
    <p:sldId id="626" r:id="rId58"/>
    <p:sldId id="628" r:id="rId59"/>
    <p:sldId id="629" r:id="rId60"/>
    <p:sldId id="630" r:id="rId61"/>
    <p:sldId id="631" r:id="rId62"/>
    <p:sldId id="632" r:id="rId63"/>
    <p:sldId id="633" r:id="rId64"/>
    <p:sldId id="634" r:id="rId65"/>
    <p:sldId id="635" r:id="rId66"/>
    <p:sldId id="636" r:id="rId67"/>
    <p:sldId id="637" r:id="rId68"/>
    <p:sldId id="638" r:id="rId69"/>
    <p:sldId id="639" r:id="rId70"/>
    <p:sldId id="641" r:id="rId71"/>
    <p:sldId id="642" r:id="rId72"/>
    <p:sldId id="644" r:id="rId73"/>
    <p:sldId id="643" r:id="rId74"/>
    <p:sldId id="645" r:id="rId75"/>
    <p:sldId id="646" r:id="rId76"/>
    <p:sldId id="647" r:id="rId77"/>
    <p:sldId id="648" r:id="rId78"/>
    <p:sldId id="649" r:id="rId79"/>
    <p:sldId id="744" r:id="rId80"/>
    <p:sldId id="745" r:id="rId81"/>
    <p:sldId id="857" r:id="rId82"/>
    <p:sldId id="594" r:id="rId83"/>
    <p:sldId id="595" r:id="rId84"/>
    <p:sldId id="676" r:id="rId85"/>
    <p:sldId id="853" r:id="rId86"/>
    <p:sldId id="598" r:id="rId87"/>
    <p:sldId id="694" r:id="rId88"/>
    <p:sldId id="687" r:id="rId89"/>
    <p:sldId id="688" r:id="rId90"/>
    <p:sldId id="693" r:id="rId9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99" d="100"/>
          <a:sy n="99" d="100"/>
        </p:scale>
        <p:origin x="-140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notesMaster" Target="notesMasters/notes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20/08/15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3F54-731E-4E2C-8748-B1A4A4FA2A1B}" type="slidenum">
              <a:rPr lang="en-GB" smtClean="0"/>
              <a:pPr/>
              <a:t>1</a:t>
            </a:fld>
            <a:endParaRPr lang="en-GB"/>
          </a:p>
        </p:txBody>
      </p:sp>
    </p:spTree>
    <p:extLst>
      <p:ext uri="{BB962C8B-B14F-4D97-AF65-F5344CB8AC3E}">
        <p14:creationId xmlns:p14="http://schemas.microsoft.com/office/powerpoint/2010/main" val="214928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41</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42</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57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59</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61</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62</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63</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65</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66</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67</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68</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80</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81</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82</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15</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84</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85</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30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32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33</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20/08/15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20/08/15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20/08/15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438F730B-05AD-374A-940A-34BAECE5D919}" type="datetime1">
              <a:rPr lang="en-US" smtClean="0">
                <a:solidFill>
                  <a:prstClr val="black">
                    <a:tint val="75000"/>
                  </a:prstClr>
                </a:solidFill>
              </a:rPr>
              <a:pPr>
                <a:defRPr/>
              </a:pPr>
              <a:t>20/08/15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D4E5A9D-8753-1448-B69E-5FCEF25B33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2009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7BBE4A4-6BE3-EC4B-B419-516B0278AC07}" type="datetime1">
              <a:rPr lang="en-US" smtClean="0">
                <a:solidFill>
                  <a:prstClr val="black">
                    <a:tint val="75000"/>
                  </a:prstClr>
                </a:solidFill>
              </a:rPr>
              <a:pPr>
                <a:defRPr/>
              </a:pPr>
              <a:t>20/08/15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A0CBD87-A148-C642-A017-DFC1EAA16CF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37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B99D0B0-737B-B741-9A6B-5FD00FF1068E}" type="datetime1">
              <a:rPr lang="en-US" smtClean="0">
                <a:solidFill>
                  <a:prstClr val="black">
                    <a:tint val="75000"/>
                  </a:prstClr>
                </a:solidFill>
              </a:rPr>
              <a:pPr>
                <a:defRPr/>
              </a:pPr>
              <a:t>20/08/15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CBEC67-4393-124A-AC4E-A2551D981B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460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E4A0FC6D-9763-7B45-AA0D-6871D3A619B4}" type="datetime1">
              <a:rPr lang="en-US" smtClean="0">
                <a:solidFill>
                  <a:prstClr val="black">
                    <a:tint val="75000"/>
                  </a:prstClr>
                </a:solidFill>
              </a:rPr>
              <a:pPr>
                <a:defRPr/>
              </a:pPr>
              <a:t>20/08/15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A347D4F-1B46-3746-957B-BCFEAFB8A6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15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17E44935-0FC9-0043-A1E3-F05344F8399C}" type="datetime1">
              <a:rPr lang="en-US" smtClean="0">
                <a:solidFill>
                  <a:prstClr val="black">
                    <a:tint val="75000"/>
                  </a:prstClr>
                </a:solidFill>
              </a:rPr>
              <a:pPr>
                <a:defRPr/>
              </a:pPr>
              <a:t>20/08/15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B9F599B-5D06-F642-9DDE-753504DC1E9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179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FC7F8FD6-D987-4E42-8FBE-1034DBBE85D6}" type="datetime1">
              <a:rPr lang="en-US" smtClean="0">
                <a:solidFill>
                  <a:prstClr val="black">
                    <a:tint val="75000"/>
                  </a:prstClr>
                </a:solidFill>
              </a:rPr>
              <a:pPr>
                <a:defRPr/>
              </a:pPr>
              <a:t>20/08/15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4FEB6EE-CD69-2C4E-9424-4B23E021366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8187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1E0869-CCAC-5E4C-98E0-C7A0238D43E1}" type="datetime1">
              <a:rPr lang="en-US" smtClean="0">
                <a:solidFill>
                  <a:prstClr val="black">
                    <a:tint val="75000"/>
                  </a:prstClr>
                </a:solidFill>
              </a:rPr>
              <a:pPr>
                <a:defRPr/>
              </a:pPr>
              <a:t>20/08/15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71FCB25-FA31-7F41-ABF9-621AF4860D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6918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B300CA-E39F-8F4E-AEB6-EEB16842A219}" type="datetime1">
              <a:rPr lang="en-US" smtClean="0">
                <a:solidFill>
                  <a:prstClr val="black">
                    <a:tint val="75000"/>
                  </a:prstClr>
                </a:solidFill>
              </a:rPr>
              <a:pPr>
                <a:defRPr/>
              </a:pPr>
              <a:t>20/08/15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EB78A7-1367-2B4B-9FE8-377FF7DA02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208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20/08/15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56B272-E944-E944-B9AD-EDD861A6BDAA}" type="datetime1">
              <a:rPr lang="en-US" smtClean="0">
                <a:solidFill>
                  <a:prstClr val="black">
                    <a:tint val="75000"/>
                  </a:prstClr>
                </a:solidFill>
              </a:rPr>
              <a:pPr>
                <a:defRPr/>
              </a:pPr>
              <a:t>20/08/15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4A90CF-5262-124C-B531-34E4513E844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8175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EC1D6D28-1760-294A-8E71-34E352B62639}" type="datetime1">
              <a:rPr lang="en-US" smtClean="0">
                <a:solidFill>
                  <a:prstClr val="black">
                    <a:tint val="75000"/>
                  </a:prstClr>
                </a:solidFill>
              </a:rPr>
              <a:pPr>
                <a:defRPr/>
              </a:pPr>
              <a:t>20/08/15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1949B-194D-6348-AD10-7AD7589358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527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B88CCCE-D21B-E64C-83AE-1B1B42309679}" type="datetime1">
              <a:rPr lang="en-US" smtClean="0">
                <a:solidFill>
                  <a:prstClr val="black">
                    <a:tint val="75000"/>
                  </a:prstClr>
                </a:solidFill>
              </a:rPr>
              <a:pPr>
                <a:defRPr/>
              </a:pPr>
              <a:t>20/08/15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536A08C-09F7-C048-9E0F-B7C3864052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8812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3628" y="185705"/>
            <a:ext cx="6527860" cy="5721887"/>
          </a:xfrm>
          <a:prstGeom prst="rect">
            <a:avLst/>
          </a:prstGeom>
        </p:spPr>
      </p:pic>
    </p:spTree>
    <p:extLst>
      <p:ext uri="{BB962C8B-B14F-4D97-AF65-F5344CB8AC3E}">
        <p14:creationId xmlns:p14="http://schemas.microsoft.com/office/powerpoint/2010/main" val="13546582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20/08/15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20/08/15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20/08/15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20/08/15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20/08/15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20/08/15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20/08/15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20/08/15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C7E0FA-D803-6245-994C-38D7B196184B}" type="datetime1">
              <a:rPr lang="en-US" smtClean="0">
                <a:solidFill>
                  <a:prstClr val="black">
                    <a:tint val="75000"/>
                  </a:prstClr>
                </a:solidFill>
              </a:rPr>
              <a:pPr>
                <a:defRPr/>
              </a:pPr>
              <a:t>20/08/15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11AF8B-733C-CA45-A62A-FCEC9829E7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7074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8.emf"/><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8.emf"/><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8.emf"/><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5.emf"/><Relationship Id="rId5" Type="http://schemas.openxmlformats.org/officeDocument/2006/relationships/image" Target="../media/image6.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6.emf"/><Relationship Id="rId5" Type="http://schemas.openxmlformats.org/officeDocument/2006/relationships/image" Target="../media/image6.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7.emf"/><Relationship Id="rId5" Type="http://schemas.openxmlformats.org/officeDocument/2006/relationships/image" Target="../media/image6.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8.emf"/><Relationship Id="rId5" Type="http://schemas.openxmlformats.org/officeDocument/2006/relationships/image" Target="../media/image6.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9.emf"/><Relationship Id="rId5" Type="http://schemas.openxmlformats.org/officeDocument/2006/relationships/image" Target="../media/image6.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40.emf"/><Relationship Id="rId5" Type="http://schemas.openxmlformats.org/officeDocument/2006/relationships/image" Target="../media/image6.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Microsoft_Word_97_-_2004_Document10.doc"/><Relationship Id="rId4" Type="http://schemas.openxmlformats.org/officeDocument/2006/relationships/image" Target="../media/image41.emf"/><Relationship Id="rId5" Type="http://schemas.openxmlformats.org/officeDocument/2006/relationships/image" Target="../media/image6.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Word_97_-_2004_Document11.doc"/><Relationship Id="rId4" Type="http://schemas.openxmlformats.org/officeDocument/2006/relationships/image" Target="../media/image42.emf"/><Relationship Id="rId5" Type="http://schemas.openxmlformats.org/officeDocument/2006/relationships/image" Target="../media/image6.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oleObject" Target="../embeddings/Microsoft_Word_97_-_2004_Document12.doc"/><Relationship Id="rId4" Type="http://schemas.openxmlformats.org/officeDocument/2006/relationships/image" Target="../media/image18.emf"/><Relationship Id="rId5" Type="http://schemas.openxmlformats.org/officeDocument/2006/relationships/image" Target="../media/image6.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58519" y="148961"/>
            <a:ext cx="1632638" cy="107179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120172" y="2715231"/>
            <a:ext cx="1632638" cy="95379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058519" y="4869161"/>
            <a:ext cx="1632638" cy="107179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231740" y="4773150"/>
            <a:ext cx="1632638" cy="107179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943708" y="452669"/>
            <a:ext cx="1632638" cy="931157"/>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37570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four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743" y="1219760"/>
            <a:ext cx="4797514" cy="4401205"/>
          </a:xfrm>
          <a:prstGeom prst="rect">
            <a:avLst/>
          </a:prstGeom>
          <a:noFill/>
        </p:spPr>
        <p:txBody>
          <a:bodyPr wrap="square" rtlCol="0">
            <a:spAutoFit/>
          </a:bodyPr>
          <a:lstStyle/>
          <a:p>
            <a:pPr algn="ctr"/>
            <a:r>
              <a:rPr lang="en-US" sz="4800" b="1" dirty="0" smtClean="0">
                <a:solidFill>
                  <a:srgbClr val="FFFFFF"/>
                </a:solidFill>
              </a:rPr>
              <a:t>“The </a:t>
            </a:r>
            <a:r>
              <a:rPr lang="en-US" sz="4800" b="1" dirty="0">
                <a:solidFill>
                  <a:srgbClr val="FFFFFF"/>
                </a:solidFill>
              </a:rPr>
              <a:t>limits of my language mean the limits of my </a:t>
            </a:r>
            <a:r>
              <a:rPr lang="en-US" sz="4800" b="1" dirty="0" smtClean="0">
                <a:solidFill>
                  <a:srgbClr val="FFFFFF"/>
                </a:solidFill>
              </a:rPr>
              <a:t>world”</a:t>
            </a:r>
          </a:p>
          <a:p>
            <a:pPr algn="ctr"/>
            <a:endParaRPr lang="en-US" sz="4800" dirty="0" smtClean="0">
              <a:solidFill>
                <a:srgbClr val="FFFFFF"/>
              </a:solidFill>
            </a:endParaRPr>
          </a:p>
          <a:p>
            <a:pPr algn="ctr"/>
            <a:r>
              <a:rPr lang="en-US" sz="3600" dirty="0">
                <a:solidFill>
                  <a:srgbClr val="FFFFFF"/>
                </a:solidFill>
              </a:rPr>
              <a:t>Ludwig Wittgenstein</a:t>
            </a:r>
          </a:p>
        </p:txBody>
      </p:sp>
      <p:pic>
        <p:nvPicPr>
          <p:cNvPr id="2" name="Picture 1"/>
          <p:cNvPicPr>
            <a:picLocks noChangeAspect="1"/>
          </p:cNvPicPr>
          <p:nvPr/>
        </p:nvPicPr>
        <p:blipFill>
          <a:blip r:embed="rId3"/>
          <a:stretch>
            <a:fillRect/>
          </a:stretch>
        </p:blipFill>
        <p:spPr>
          <a:xfrm>
            <a:off x="5081226" y="892535"/>
            <a:ext cx="3910577" cy="4994873"/>
          </a:xfrm>
          <a:prstGeom prst="rect">
            <a:avLst/>
          </a:prstGeom>
        </p:spPr>
      </p:pic>
    </p:spTree>
    <p:extLst>
      <p:ext uri="{BB962C8B-B14F-4D97-AF65-F5344CB8AC3E}">
        <p14:creationId xmlns:p14="http://schemas.microsoft.com/office/powerpoint/2010/main" val="199948559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4572000" y="4953000"/>
            <a:ext cx="4572000" cy="646331"/>
          </a:xfrm>
          <a:prstGeom prst="rect">
            <a:avLst/>
          </a:prstGeom>
        </p:spPr>
        <p:txBody>
          <a:bodyPr>
            <a:spAutoFit/>
          </a:bodyPr>
          <a:lstStyle/>
          <a:p>
            <a:r>
              <a:rPr lang="en-US" dirty="0" smtClean="0">
                <a:solidFill>
                  <a:srgbClr val="FFFFFF"/>
                </a:solidFill>
              </a:rPr>
              <a:t>(Canadian Association of School Librarians)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August </a:t>
            </a:r>
            <a:r>
              <a:rPr lang="en-GB" sz="2400" dirty="0" smtClean="0">
                <a:solidFill>
                  <a:srgbClr val="FFFFFF"/>
                </a:solidFill>
              </a:rPr>
              <a:t>2015</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139)</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148015" y="568378"/>
            <a:ext cx="3805715" cy="5836253"/>
          </a:xfrm>
          <a:prstGeom prst="rect">
            <a:avLst/>
          </a:prstGeom>
          <a:effectLst/>
        </p:spPr>
      </p:pic>
      <p:sp>
        <p:nvSpPr>
          <p:cNvPr id="3" name="TextBox 2"/>
          <p:cNvSpPr txBox="1"/>
          <p:nvPr/>
        </p:nvSpPr>
        <p:spPr>
          <a:xfrm>
            <a:off x="4211960" y="2132856"/>
            <a:ext cx="5241510" cy="2062103"/>
          </a:xfrm>
          <a:prstGeom prst="rect">
            <a:avLst/>
          </a:prstGeom>
          <a:noFill/>
        </p:spPr>
        <p:txBody>
          <a:bodyPr wrap="square" rtlCol="0">
            <a:spAutoFit/>
          </a:bodyPr>
          <a:lstStyle/>
          <a:p>
            <a:r>
              <a:rPr lang="en-US" sz="3200" dirty="0" smtClean="0">
                <a:solidFill>
                  <a:schemeClr val="bg1"/>
                </a:solidFill>
              </a:rPr>
              <a:t>‘More </a:t>
            </a:r>
            <a:r>
              <a:rPr lang="en-US" sz="3200" dirty="0">
                <a:solidFill>
                  <a:schemeClr val="bg1"/>
                </a:solidFill>
              </a:rPr>
              <a:t>than 40% of the actions people perform each day aren’t decisions but habits </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99290191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148015" y="568378"/>
            <a:ext cx="3805715" cy="5836253"/>
          </a:xfrm>
          <a:prstGeom prst="rect">
            <a:avLst/>
          </a:prstGeom>
          <a:effectLst/>
        </p:spPr>
      </p:pic>
      <p:sp>
        <p:nvSpPr>
          <p:cNvPr id="3" name="TextBox 2"/>
          <p:cNvSpPr txBox="1"/>
          <p:nvPr/>
        </p:nvSpPr>
        <p:spPr>
          <a:xfrm>
            <a:off x="4355976" y="1700809"/>
            <a:ext cx="4788024" cy="2554545"/>
          </a:xfrm>
          <a:prstGeom prst="rect">
            <a:avLst/>
          </a:prstGeom>
          <a:noFill/>
        </p:spPr>
        <p:txBody>
          <a:bodyPr wrap="square" rtlCol="0">
            <a:spAutoFit/>
          </a:bodyPr>
          <a:lstStyle/>
          <a:p>
            <a:r>
              <a:rPr lang="en-US" sz="3200" dirty="0" smtClean="0">
                <a:solidFill>
                  <a:srgbClr val="FFFFFF"/>
                </a:solidFill>
              </a:rPr>
              <a:t>‘Habits</a:t>
            </a:r>
            <a:r>
              <a:rPr lang="en-US" sz="3200" dirty="0">
                <a:solidFill>
                  <a:srgbClr val="FFFFFF"/>
                </a:solidFill>
              </a:rPr>
              <a:t>, scientists say, emerge because the brain is constantly looking for ways to save effort’ </a:t>
            </a:r>
          </a:p>
        </p:txBody>
      </p:sp>
    </p:spTree>
    <p:extLst>
      <p:ext uri="{BB962C8B-B14F-4D97-AF65-F5344CB8AC3E}">
        <p14:creationId xmlns:p14="http://schemas.microsoft.com/office/powerpoint/2010/main" val="336436946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148015" y="568378"/>
            <a:ext cx="3805715" cy="5836253"/>
          </a:xfrm>
          <a:prstGeom prst="rect">
            <a:avLst/>
          </a:prstGeom>
          <a:effectLst/>
        </p:spPr>
      </p:pic>
      <p:sp>
        <p:nvSpPr>
          <p:cNvPr id="3" name="TextBox 2"/>
          <p:cNvSpPr txBox="1"/>
          <p:nvPr/>
        </p:nvSpPr>
        <p:spPr>
          <a:xfrm>
            <a:off x="4499992" y="802554"/>
            <a:ext cx="4313940" cy="4031873"/>
          </a:xfrm>
          <a:prstGeom prst="rect">
            <a:avLst/>
          </a:prstGeom>
          <a:noFill/>
        </p:spPr>
        <p:txBody>
          <a:bodyPr wrap="square" rtlCol="0">
            <a:spAutoFit/>
          </a:bodyPr>
          <a:lstStyle/>
          <a:p>
            <a:r>
              <a:rPr lang="en-US" sz="3200" dirty="0" smtClean="0">
                <a:solidFill>
                  <a:srgbClr val="FFFFFF"/>
                </a:solidFill>
              </a:rPr>
              <a:t>‘</a:t>
            </a:r>
            <a:r>
              <a:rPr lang="en-US" sz="3200" dirty="0">
                <a:solidFill>
                  <a:srgbClr val="FFFFFF"/>
                </a:solidFill>
              </a:rPr>
              <a:t>That’s why signing kids up for piano lessons or sports is so important. It has nothing to do with creating a good musician or a five year-old soccer star’</a:t>
            </a:r>
            <a:r>
              <a:rPr lang="en-GB" sz="3200" dirty="0" smtClean="0">
                <a:solidFill>
                  <a:srgbClr val="FFFFFF"/>
                </a:solidFill>
                <a:effectLst/>
              </a:rPr>
              <a:t> </a:t>
            </a:r>
            <a:endParaRPr lang="en-US" sz="3200" dirty="0">
              <a:solidFill>
                <a:srgbClr val="FFFFFF"/>
              </a:solidFill>
            </a:endParaRPr>
          </a:p>
        </p:txBody>
      </p:sp>
    </p:spTree>
    <p:extLst>
      <p:ext uri="{BB962C8B-B14F-4D97-AF65-F5344CB8AC3E}">
        <p14:creationId xmlns:p14="http://schemas.microsoft.com/office/powerpoint/2010/main" val="409172125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816429"/>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r>
              <a:rPr lang="en-GB" sz="1600" b="1" dirty="0">
                <a:solidFill>
                  <a:srgbClr val="FFFFFF"/>
                </a:solidFill>
                <a:latin typeface="Verdana" pitchFamily="24" charset="0"/>
              </a:rPr>
              <a:t>No motor </a:t>
            </a:r>
            <a:r>
              <a:rPr lang="en-GB" sz="1600" b="1" dirty="0" smtClean="0">
                <a:solidFill>
                  <a:srgbClr val="FFFFFF"/>
                </a:solidFill>
                <a:latin typeface="Verdana" pitchFamily="24" charset="0"/>
              </a:rPr>
              <a:t>vehicles: 	Beware </a:t>
            </a:r>
            <a:r>
              <a:rPr lang="en-GB" sz="1600" b="1" dirty="0">
                <a:solidFill>
                  <a:srgbClr val="FFFFFF"/>
                </a:solidFill>
                <a:latin typeface="Verdana" pitchFamily="24" charset="0"/>
              </a:rPr>
              <a:t>of fast </a:t>
            </a:r>
            <a:r>
              <a:rPr lang="en-GB" sz="1600" b="1" dirty="0" smtClean="0">
                <a:solidFill>
                  <a:srgbClr val="FFFFFF"/>
                </a:solidFill>
                <a:latin typeface="Verdana" pitchFamily="24" charset="0"/>
              </a:rPr>
              <a:t>	motorbikes </a:t>
            </a: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3212976"/>
            <a:ext cx="3124200" cy="1323439"/>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endParaRPr lang="en-GB" sz="1600" b="1" dirty="0">
              <a:solidFill>
                <a:srgbClr val="FFFFFF"/>
              </a:solidFill>
              <a:latin typeface="Verdana" pitchFamily="24" charset="0"/>
            </a:endParaRPr>
          </a:p>
          <a:p>
            <a:r>
              <a:rPr lang="en-GB" sz="1600" b="1" dirty="0" smtClean="0">
                <a:solidFill>
                  <a:srgbClr val="FFFFFF"/>
                </a:solidFill>
                <a:latin typeface="Verdana" pitchFamily="24" charset="0"/>
              </a:rPr>
              <a:t>Wild horses:</a:t>
            </a:r>
          </a:p>
          <a:p>
            <a:r>
              <a:rPr lang="en-GB" sz="1600" b="1" dirty="0" smtClean="0">
                <a:solidFill>
                  <a:srgbClr val="FFFFFF"/>
                </a:solidFill>
                <a:latin typeface="Verdana" pitchFamily="24" charset="0"/>
              </a:rPr>
              <a:t>	‘Marlborough 	country’ </a:t>
            </a:r>
            <a:r>
              <a:rPr lang="en-GB" sz="1600" b="1" dirty="0">
                <a:solidFill>
                  <a:srgbClr val="FFFFFF"/>
                </a:solidFill>
                <a:latin typeface="Verdana" pitchFamily="24" charset="0"/>
              </a:rPr>
              <a:t> advert </a:t>
            </a:r>
          </a:p>
          <a:p>
            <a:pPr marL="342900" indent="-342900">
              <a:buFont typeface="Arial"/>
              <a:buChar char="•"/>
            </a:pPr>
            <a:endParaRPr lang="en-GB" sz="1600" b="1" dirty="0">
              <a:solidFill>
                <a:srgbClr val="FFFFFF"/>
              </a:solidFill>
              <a:latin typeface="Verdana" pitchFamily="24" charset="0"/>
            </a:endParaRPr>
          </a:p>
        </p:txBody>
      </p:sp>
      <p:pic>
        <p:nvPicPr>
          <p:cNvPr id="2" name="Picture 1" descr="Screen Shot 2013-09-04 at 07.32.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568779"/>
            <a:ext cx="4064000" cy="3238500"/>
          </a:xfrm>
          <a:prstGeom prst="rect">
            <a:avLst/>
          </a:prstGeom>
        </p:spPr>
      </p:pic>
      <p:sp>
        <p:nvSpPr>
          <p:cNvPr id="8" name="Line 13"/>
          <p:cNvSpPr>
            <a:spLocks noChangeShapeType="1"/>
          </p:cNvSpPr>
          <p:nvPr/>
        </p:nvSpPr>
        <p:spPr bwMode="auto">
          <a:xfrm>
            <a:off x="5148064" y="3861047"/>
            <a:ext cx="1621160" cy="146513"/>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5020243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1" end="1"/>
                                            </p:txEl>
                                          </p:spTgt>
                                        </p:tgtEl>
                                        <p:attrNameLst>
                                          <p:attrName>style.visibility</p:attrName>
                                        </p:attrNameLst>
                                      </p:cBhvr>
                                      <p:to>
                                        <p:strVal val="visible"/>
                                      </p:to>
                                    </p:set>
                                    <p:animEffect transition="in" filter="box(in)">
                                      <p:cBhvr>
                                        <p:cTn id="32" dur="500"/>
                                        <p:tgtEl>
                                          <p:spTgt spid="1537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374">
                                            <p:txEl>
                                              <p:pRg st="2" end="2"/>
                                            </p:txEl>
                                          </p:spTgt>
                                        </p:tgtEl>
                                        <p:attrNameLst>
                                          <p:attrName>style.visibility</p:attrName>
                                        </p:attrNameLst>
                                      </p:cBhvr>
                                      <p:to>
                                        <p:strVal val="visible"/>
                                      </p:to>
                                    </p:set>
                                    <p:animEffect transition="in" filter="box(in)">
                                      <p:cBhvr>
                                        <p:cTn id="37"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91"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 ‘because’ / ‘however’ /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SPEAKING</a:t>
            </a:r>
            <a:r>
              <a:rPr lang="en-US" sz="4000" dirty="0" smtClean="0">
                <a:solidFill>
                  <a:srgbClr val="FFFFFF"/>
                </a:solidFill>
              </a:rPr>
              <a:t>&amp;  </a:t>
            </a:r>
            <a:r>
              <a:rPr lang="en-US" sz="4000" dirty="0" smtClean="0">
                <a:solidFill>
                  <a:srgbClr val="FFFF00"/>
                </a:solidFill>
              </a:rPr>
              <a:t>READING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WRITING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780375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01483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87"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Fellows’ bonus: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rot="19991981">
            <a:off x="1038921" y="2060436"/>
            <a:ext cx="3451374" cy="4413529"/>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pic>
        <p:nvPicPr>
          <p:cNvPr id="2" name="Picture 1" descr="Screen Shot 2015-08-20 at 22.32.2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2599" y="1851867"/>
            <a:ext cx="4203993" cy="2926537"/>
          </a:xfrm>
          <a:prstGeom prst="rect">
            <a:avLst/>
          </a:prstGeom>
        </p:spPr>
      </p:pic>
      <p:pic>
        <p:nvPicPr>
          <p:cNvPr id="3" name="Picture 2" descr="Screen Shot 2015-08-20 at 22.33.4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58709">
            <a:off x="5924664" y="2788439"/>
            <a:ext cx="2457265" cy="37372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996952"/>
            <a:ext cx="6172200" cy="1323439"/>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a:t>
            </a:r>
            <a:r>
              <a:rPr lang="en-US" sz="4000" dirty="0" smtClean="0">
                <a:solidFill>
                  <a:schemeClr val="bg1"/>
                </a:solidFill>
                <a:latin typeface="Chalkduster"/>
                <a:cs typeface="Chalkduster"/>
              </a:rPr>
              <a:t>of</a:t>
            </a:r>
          </a:p>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202665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7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0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5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2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75"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49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2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4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7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45763"/>
            <a:ext cx="9745899" cy="5816600"/>
          </a:xfrm>
          <a:prstGeom prst="rect">
            <a:avLst/>
          </a:prstGeom>
        </p:spPr>
      </p:pic>
    </p:spTree>
    <p:extLst>
      <p:ext uri="{BB962C8B-B14F-4D97-AF65-F5344CB8AC3E}">
        <p14:creationId xmlns:p14="http://schemas.microsoft.com/office/powerpoint/2010/main" val="30696628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6-19 at 07.05.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118" y="0"/>
            <a:ext cx="5267177" cy="6858000"/>
          </a:xfrm>
          <a:prstGeom prst="rect">
            <a:avLst/>
          </a:prstGeom>
        </p:spPr>
      </p:pic>
    </p:spTree>
    <p:extLst>
      <p:ext uri="{BB962C8B-B14F-4D97-AF65-F5344CB8AC3E}">
        <p14:creationId xmlns:p14="http://schemas.microsoft.com/office/powerpoint/2010/main" val="4069838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416320"/>
          </a:xfrm>
          <a:prstGeom prst="rect">
            <a:avLst/>
          </a:prstGeom>
          <a:noFill/>
        </p:spPr>
        <p:txBody>
          <a:bodyPr wrap="square" rtlCol="0">
            <a:spAutoFit/>
          </a:bodyPr>
          <a:lstStyle/>
          <a:p>
            <a:r>
              <a:rPr lang="en-US" sz="2400" dirty="0" smtClean="0">
                <a:solidFill>
                  <a:srgbClr val="FFFFFF"/>
                </a:solidFill>
              </a:rPr>
              <a:t>Rant 1</a:t>
            </a:r>
            <a:r>
              <a:rPr lang="en-US" sz="2400" dirty="0" smtClean="0">
                <a:solidFill>
                  <a:srgbClr val="FFFFFF"/>
                </a:solidFill>
              </a:rPr>
              <a:t>: 	</a:t>
            </a:r>
            <a:r>
              <a:rPr lang="en-US" sz="2400" dirty="0" smtClean="0">
                <a:solidFill>
                  <a:srgbClr val="FFFFFF"/>
                </a:solidFill>
              </a:rPr>
              <a:t>The Habits of Literacy</a:t>
            </a:r>
            <a:endParaRPr lang="en-US" sz="2400" dirty="0" smtClean="0">
              <a:solidFill>
                <a:srgbClr val="FFFFFF"/>
              </a:solidFill>
            </a:endParaRPr>
          </a:p>
          <a:p>
            <a:endParaRPr lang="en-US" sz="2400" dirty="0" smtClean="0">
              <a:solidFill>
                <a:srgbClr val="FFFFFF"/>
              </a:solidFill>
            </a:endParaRPr>
          </a:p>
          <a:p>
            <a:r>
              <a:rPr lang="en-US" sz="2400" dirty="0" smtClean="0">
                <a:solidFill>
                  <a:srgbClr val="FFFFFF"/>
                </a:solidFill>
              </a:rPr>
              <a:t>Rant 2: </a:t>
            </a:r>
            <a:r>
              <a:rPr lang="en-US" sz="2400" dirty="0" smtClean="0">
                <a:solidFill>
                  <a:srgbClr val="FFFFFF"/>
                </a:solidFill>
              </a:rPr>
              <a:t>	Essentials for </a:t>
            </a:r>
            <a:r>
              <a:rPr lang="en-US" sz="2400" dirty="0" smtClean="0">
                <a:solidFill>
                  <a:srgbClr val="FFFFFF"/>
                </a:solidFill>
              </a:rPr>
              <a:t>Impact</a:t>
            </a:r>
            <a:r>
              <a:rPr lang="en-US" sz="2400" dirty="0" smtClean="0">
                <a:solidFill>
                  <a:srgbClr val="FFFFFF"/>
                </a:solidFill>
              </a:rPr>
              <a: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p>
          <a:p>
            <a:r>
              <a:rPr lang="en-US" sz="2400" dirty="0" smtClean="0">
                <a:solidFill>
                  <a:srgbClr val="FFFFFF"/>
                </a:solidFill>
              </a:rPr>
              <a:t>				And </a:t>
            </a:r>
            <a:r>
              <a:rPr lang="en-US" sz="2400" dirty="0">
                <a:solidFill>
                  <a:srgbClr val="FFFFFF"/>
                </a:solidFill>
              </a:rPr>
              <a:t>h</a:t>
            </a:r>
            <a:r>
              <a:rPr lang="en-US" sz="2400" dirty="0" smtClean="0">
                <a:solidFill>
                  <a:srgbClr val="FFFFFF"/>
                </a:solidFill>
              </a:rPr>
              <a:t>ow to make them happen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slide(fromLeft)">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slide(fromLeft)">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slide(fromLeft)">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slide(fromLeft)">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7345885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611"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18095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August </a:t>
            </a:r>
            <a:r>
              <a:rPr lang="en-GB" sz="2400" dirty="0" smtClean="0">
                <a:solidFill>
                  <a:srgbClr val="FFFFFF"/>
                </a:solidFill>
              </a:rPr>
              <a:t>2015</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139)</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906978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August </a:t>
            </a:r>
            <a:r>
              <a:rPr lang="en-GB" sz="2400" dirty="0" smtClean="0">
                <a:solidFill>
                  <a:srgbClr val="FFFFFF"/>
                </a:solidFill>
              </a:rPr>
              <a:t>2015</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139)</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217522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15097</TotalTime>
  <Words>1682</Words>
  <Application>Microsoft Macintosh PowerPoint</Application>
  <PresentationFormat>On-screen Show (4:3)</PresentationFormat>
  <Paragraphs>254</Paragraphs>
  <Slides>89</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2" baseType="lpstr">
      <vt:lpstr>Office Theme</vt:lpstr>
      <vt:lpstr>1_Office Theme</vt:lpstr>
      <vt:lpstr>Document</vt:lpstr>
      <vt:lpstr>PowerPoint Presentation</vt:lpstr>
      <vt:lpstr>Don’t Call it          iteracy</vt:lpstr>
      <vt:lpstr>PowerPoint Presentation</vt:lpstr>
      <vt:lpstr>Aims:</vt:lpstr>
      <vt:lpstr>Fellows’ bonus:</vt:lpstr>
      <vt:lpstr>PowerPoint Presentation</vt:lpstr>
      <vt:lpstr>PowerPoint Presentation</vt:lpstr>
      <vt:lpstr>Structure:</vt:lpstr>
      <vt:lpstr>Approach:</vt:lpstr>
      <vt:lpstr>Hypothesis:</vt:lpstr>
      <vt:lpstr>PowerPoint Presentation</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128</cp:revision>
  <dcterms:created xsi:type="dcterms:W3CDTF">2011-09-30T06:30:16Z</dcterms:created>
  <dcterms:modified xsi:type="dcterms:W3CDTF">2015-08-20T21:41:52Z</dcterms:modified>
</cp:coreProperties>
</file>