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382" r:id="rId2"/>
    <p:sldId id="258" r:id="rId3"/>
    <p:sldId id="257" r:id="rId4"/>
    <p:sldId id="259" r:id="rId5"/>
    <p:sldId id="261" r:id="rId6"/>
    <p:sldId id="260" r:id="rId7"/>
    <p:sldId id="262" r:id="rId8"/>
    <p:sldId id="263" r:id="rId9"/>
    <p:sldId id="264" r:id="rId10"/>
    <p:sldId id="266" r:id="rId11"/>
    <p:sldId id="267" r:id="rId12"/>
    <p:sldId id="268" r:id="rId13"/>
    <p:sldId id="275" r:id="rId14"/>
    <p:sldId id="270" r:id="rId15"/>
    <p:sldId id="272" r:id="rId16"/>
    <p:sldId id="273" r:id="rId17"/>
    <p:sldId id="278" r:id="rId18"/>
    <p:sldId id="274" r:id="rId19"/>
    <p:sldId id="279" r:id="rId20"/>
    <p:sldId id="281" r:id="rId21"/>
    <p:sldId id="280" r:id="rId22"/>
    <p:sldId id="340" r:id="rId23"/>
    <p:sldId id="342" r:id="rId24"/>
    <p:sldId id="343" r:id="rId25"/>
    <p:sldId id="344" r:id="rId26"/>
    <p:sldId id="341" r:id="rId27"/>
    <p:sldId id="345" r:id="rId28"/>
    <p:sldId id="346" r:id="rId29"/>
    <p:sldId id="347" r:id="rId30"/>
    <p:sldId id="292" r:id="rId31"/>
    <p:sldId id="350" r:id="rId32"/>
    <p:sldId id="286" r:id="rId33"/>
    <p:sldId id="349" r:id="rId34"/>
    <p:sldId id="287" r:id="rId35"/>
    <p:sldId id="297" r:id="rId36"/>
    <p:sldId id="298" r:id="rId37"/>
    <p:sldId id="299" r:id="rId38"/>
    <p:sldId id="301" r:id="rId39"/>
    <p:sldId id="302" r:id="rId40"/>
    <p:sldId id="303" r:id="rId41"/>
    <p:sldId id="304" r:id="rId42"/>
    <p:sldId id="305" r:id="rId43"/>
    <p:sldId id="306" r:id="rId44"/>
    <p:sldId id="307" r:id="rId45"/>
    <p:sldId id="308" r:id="rId46"/>
    <p:sldId id="309" r:id="rId47"/>
    <p:sldId id="314" r:id="rId48"/>
    <p:sldId id="315" r:id="rId49"/>
    <p:sldId id="317" r:id="rId50"/>
    <p:sldId id="318" r:id="rId51"/>
    <p:sldId id="319" r:id="rId52"/>
    <p:sldId id="320" r:id="rId53"/>
    <p:sldId id="321" r:id="rId54"/>
    <p:sldId id="322" r:id="rId55"/>
    <p:sldId id="323" r:id="rId56"/>
    <p:sldId id="324" r:id="rId57"/>
    <p:sldId id="351" r:id="rId58"/>
    <p:sldId id="353" r:id="rId59"/>
    <p:sldId id="354" r:id="rId60"/>
    <p:sldId id="355" r:id="rId61"/>
    <p:sldId id="356" r:id="rId62"/>
    <p:sldId id="357" r:id="rId63"/>
    <p:sldId id="358" r:id="rId64"/>
    <p:sldId id="359" r:id="rId65"/>
    <p:sldId id="360" r:id="rId66"/>
    <p:sldId id="361" r:id="rId67"/>
    <p:sldId id="378" r:id="rId68"/>
    <p:sldId id="362" r:id="rId69"/>
    <p:sldId id="363" r:id="rId70"/>
    <p:sldId id="282" r:id="rId71"/>
    <p:sldId id="374" r:id="rId72"/>
    <p:sldId id="380"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94" d="100"/>
          <a:sy n="94" d="100"/>
        </p:scale>
        <p:origin x="-184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6BEA08-C2C4-6247-BC67-4961EAB164E7}" type="datetimeFigureOut">
              <a:rPr lang="en-US" smtClean="0"/>
              <a:t>17/06/15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E81928-A85D-CA47-9496-5B7D2361F46A}" type="slidenum">
              <a:rPr lang="en-US" smtClean="0"/>
              <a:t>‹#›</a:t>
            </a:fld>
            <a:endParaRPr lang="en-US"/>
          </a:p>
        </p:txBody>
      </p:sp>
    </p:spTree>
    <p:extLst>
      <p:ext uri="{BB962C8B-B14F-4D97-AF65-F5344CB8AC3E}">
        <p14:creationId xmlns:p14="http://schemas.microsoft.com/office/powerpoint/2010/main" val="13486134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2E3D700-D552-244C-87BF-719A9DA63B06}" type="slidenum">
              <a:rPr lang="en-US" sz="1200">
                <a:latin typeface="Arial" charset="0"/>
              </a:rPr>
              <a:pPr/>
              <a:t>48</a:t>
            </a:fld>
            <a:endParaRPr lang="en-US" sz="1200">
              <a:latin typeface="Arial"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892627E-6BA1-ED4C-B55F-6922295D2250}" type="slidenum">
              <a:rPr lang="en-US" sz="1200"/>
              <a:pPr/>
              <a:t>58</a:t>
            </a:fld>
            <a:endParaRPr lang="en-US" sz="1200"/>
          </a:p>
        </p:txBody>
      </p:sp>
      <p:sp>
        <p:nvSpPr>
          <p:cNvPr id="75779" name="Rectangle 2"/>
          <p:cNvSpPr>
            <a:spLocks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2093F594-0C88-A54F-8020-EBF115FD21CE}" type="slidenum">
              <a:rPr lang="en-US" sz="1200"/>
              <a:pPr/>
              <a:t>59</a:t>
            </a:fld>
            <a:endParaRPr lang="en-US" sz="1200"/>
          </a:p>
        </p:txBody>
      </p:sp>
      <p:sp>
        <p:nvSpPr>
          <p:cNvPr id="77827" name="Rectangle 2"/>
          <p:cNvSpPr>
            <a:spLocks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6D52AD0-48D4-B245-8FEA-BBCE5239C0A9}" type="slidenum">
              <a:rPr lang="en-US" sz="1200"/>
              <a:pPr/>
              <a:t>60</a:t>
            </a:fld>
            <a:endParaRPr lang="en-US" sz="1200"/>
          </a:p>
        </p:txBody>
      </p:sp>
      <p:sp>
        <p:nvSpPr>
          <p:cNvPr id="79875" name="Rectangle 2"/>
          <p:cNvSpPr>
            <a:spLocks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E838C51-9CA1-CE43-AC3E-B75A34377C75}" type="slidenum">
              <a:rPr lang="en-US" sz="1200"/>
              <a:pPr/>
              <a:t>61</a:t>
            </a:fld>
            <a:endParaRPr lang="en-US" sz="1200"/>
          </a:p>
        </p:txBody>
      </p:sp>
      <p:sp>
        <p:nvSpPr>
          <p:cNvPr id="81923" name="Rectangle 2"/>
          <p:cNvSpPr>
            <a:spLocks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7FA6FFA4-3505-9448-9C72-C769A6A15B69}" type="slidenum">
              <a:rPr lang="en-US" sz="1200"/>
              <a:pPr/>
              <a:t>62</a:t>
            </a:fld>
            <a:endParaRPr lang="en-US" sz="1200"/>
          </a:p>
        </p:txBody>
      </p:sp>
      <p:sp>
        <p:nvSpPr>
          <p:cNvPr id="83971" name="Rectangle 2"/>
          <p:cNvSpPr>
            <a:spLocks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7373E0E-EFDB-4E4E-A16B-50A05C53CD4F}" type="slidenum">
              <a:rPr lang="en-US" sz="1200"/>
              <a:pPr/>
              <a:t>63</a:t>
            </a:fld>
            <a:endParaRPr lang="en-US" sz="1200"/>
          </a:p>
        </p:txBody>
      </p:sp>
      <p:sp>
        <p:nvSpPr>
          <p:cNvPr id="86019" name="Rectangle 2"/>
          <p:cNvSpPr>
            <a:spLocks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D1FC71E3-2C49-0948-9CBC-36D6F46A7F9E}" type="slidenum">
              <a:rPr lang="en-US" sz="1200"/>
              <a:pPr/>
              <a:t>64</a:t>
            </a:fld>
            <a:endParaRPr lang="en-US" sz="1200"/>
          </a:p>
        </p:txBody>
      </p:sp>
      <p:sp>
        <p:nvSpPr>
          <p:cNvPr id="88067" name="Rectangle 2"/>
          <p:cNvSpPr>
            <a:spLocks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AACCB586-DB3A-BC4C-93E1-26025F68112E}" type="slidenum">
              <a:rPr lang="en-US" sz="1200"/>
              <a:pPr/>
              <a:t>65</a:t>
            </a:fld>
            <a:endParaRPr lang="en-US" sz="1200"/>
          </a:p>
        </p:txBody>
      </p:sp>
      <p:sp>
        <p:nvSpPr>
          <p:cNvPr id="90115" name="Rectangle 2"/>
          <p:cNvSpPr>
            <a:spLocks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2E803319-CD6E-0A49-846B-D05BD044D99A}" type="slidenum">
              <a:rPr lang="en-US" sz="1200"/>
              <a:pPr/>
              <a:t>66</a:t>
            </a:fld>
            <a:endParaRPr lang="en-US" sz="1200"/>
          </a:p>
        </p:txBody>
      </p:sp>
      <p:sp>
        <p:nvSpPr>
          <p:cNvPr id="92163" name="Rectangle 2"/>
          <p:cNvSpPr>
            <a:spLocks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892627E-6BA1-ED4C-B55F-6922295D2250}" type="slidenum">
              <a:rPr lang="en-US" sz="1200"/>
              <a:pPr/>
              <a:t>67</a:t>
            </a:fld>
            <a:endParaRPr lang="en-US" sz="1200"/>
          </a:p>
        </p:txBody>
      </p:sp>
      <p:sp>
        <p:nvSpPr>
          <p:cNvPr id="75779" name="Rectangle 2"/>
          <p:cNvSpPr>
            <a:spLocks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44528CF-9838-514C-A3B7-C30357930B15}" type="slidenum">
              <a:rPr lang="en-US" sz="1200">
                <a:latin typeface="Arial" charset="0"/>
              </a:rPr>
              <a:pPr/>
              <a:t>49</a:t>
            </a:fld>
            <a:endParaRPr lang="en-US" sz="1200">
              <a:latin typeface="Arial" charset="0"/>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7B7FB57-39C0-A24E-AB14-5F83865DC91A}" type="slidenum">
              <a:rPr lang="en-US" sz="1200">
                <a:latin typeface="Arial" charset="0"/>
              </a:rPr>
              <a:pPr/>
              <a:t>50</a:t>
            </a:fld>
            <a:endParaRPr lang="en-US" sz="1200">
              <a:latin typeface="Arial"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C4BE1B8-4513-3440-B874-F97BB270A208}" type="slidenum">
              <a:rPr lang="en-US" sz="1200">
                <a:latin typeface="Arial" charset="0"/>
              </a:rPr>
              <a:pPr/>
              <a:t>51</a:t>
            </a:fld>
            <a:endParaRPr lang="en-US" sz="1200">
              <a:latin typeface="Arial"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BA7D7FA-1498-0A49-97D5-9B963E742D69}" type="slidenum">
              <a:rPr lang="en-US" sz="1200">
                <a:latin typeface="Arial" charset="0"/>
              </a:rPr>
              <a:pPr/>
              <a:t>52</a:t>
            </a:fld>
            <a:endParaRPr lang="en-US" sz="1200">
              <a:latin typeface="Arial"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78ED175-AD89-EB4B-BFD2-3C20C963DB71}" type="slidenum">
              <a:rPr lang="en-US" sz="1200">
                <a:latin typeface="Arial" charset="0"/>
              </a:rPr>
              <a:pPr/>
              <a:t>53</a:t>
            </a:fld>
            <a:endParaRPr lang="en-US" sz="1200">
              <a:latin typeface="Arial" charset="0"/>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4A87CDC-1D91-4346-9D9A-F556FA343F0D}" type="slidenum">
              <a:rPr lang="en-US" sz="1200">
                <a:latin typeface="Arial" charset="0"/>
              </a:rPr>
              <a:pPr/>
              <a:t>54</a:t>
            </a:fld>
            <a:endParaRPr lang="en-US" sz="1200">
              <a:latin typeface="Arial"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4CA9F00-4AB9-ED46-AC52-FF3F257D31E9}" type="slidenum">
              <a:rPr lang="en-US" sz="1200">
                <a:latin typeface="Arial" charset="0"/>
              </a:rPr>
              <a:pPr/>
              <a:t>55</a:t>
            </a:fld>
            <a:endParaRPr lang="en-US" sz="1200">
              <a:latin typeface="Arial"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3E0EBE4-79E8-AE4A-AE4D-0BFDD3EC0978}" type="slidenum">
              <a:rPr lang="en-US" sz="1200">
                <a:latin typeface="Arial" charset="0"/>
              </a:rPr>
              <a:pPr/>
              <a:t>56</a:t>
            </a:fld>
            <a:endParaRPr lang="en-US" sz="1200">
              <a:latin typeface="Arial"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882BADE7-1FD3-BE4A-8951-F3CA65C35046}" type="datetimeFigureOut">
              <a:rPr lang="en-US" smtClean="0"/>
              <a:t>17/06/15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55795-02CD-5744-95CC-55EC2988478A}" type="slidenum">
              <a:rPr lang="en-US" smtClean="0"/>
              <a:t>‹#›</a:t>
            </a:fld>
            <a:endParaRPr lang="en-US"/>
          </a:p>
        </p:txBody>
      </p:sp>
    </p:spTree>
    <p:extLst>
      <p:ext uri="{BB962C8B-B14F-4D97-AF65-F5344CB8AC3E}">
        <p14:creationId xmlns:p14="http://schemas.microsoft.com/office/powerpoint/2010/main" val="3918802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82BADE7-1FD3-BE4A-8951-F3CA65C35046}" type="datetimeFigureOut">
              <a:rPr lang="en-US" smtClean="0"/>
              <a:t>17/06/15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55795-02CD-5744-95CC-55EC2988478A}" type="slidenum">
              <a:rPr lang="en-US" smtClean="0"/>
              <a:t>‹#›</a:t>
            </a:fld>
            <a:endParaRPr lang="en-US"/>
          </a:p>
        </p:txBody>
      </p:sp>
    </p:spTree>
    <p:extLst>
      <p:ext uri="{BB962C8B-B14F-4D97-AF65-F5344CB8AC3E}">
        <p14:creationId xmlns:p14="http://schemas.microsoft.com/office/powerpoint/2010/main" val="335602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82BADE7-1FD3-BE4A-8951-F3CA65C35046}" type="datetimeFigureOut">
              <a:rPr lang="en-US" smtClean="0"/>
              <a:t>17/06/15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55795-02CD-5744-95CC-55EC2988478A}" type="slidenum">
              <a:rPr lang="en-US" smtClean="0"/>
              <a:t>‹#›</a:t>
            </a:fld>
            <a:endParaRPr lang="en-US"/>
          </a:p>
        </p:txBody>
      </p:sp>
    </p:spTree>
    <p:extLst>
      <p:ext uri="{BB962C8B-B14F-4D97-AF65-F5344CB8AC3E}">
        <p14:creationId xmlns:p14="http://schemas.microsoft.com/office/powerpoint/2010/main" val="2349407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82BADE7-1FD3-BE4A-8951-F3CA65C35046}" type="datetimeFigureOut">
              <a:rPr lang="en-US" smtClean="0"/>
              <a:t>17/06/15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55795-02CD-5744-95CC-55EC2988478A}" type="slidenum">
              <a:rPr lang="en-US" smtClean="0"/>
              <a:t>‹#›</a:t>
            </a:fld>
            <a:endParaRPr lang="en-US"/>
          </a:p>
        </p:txBody>
      </p:sp>
    </p:spTree>
    <p:extLst>
      <p:ext uri="{BB962C8B-B14F-4D97-AF65-F5344CB8AC3E}">
        <p14:creationId xmlns:p14="http://schemas.microsoft.com/office/powerpoint/2010/main" val="1409672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882BADE7-1FD3-BE4A-8951-F3CA65C35046}" type="datetimeFigureOut">
              <a:rPr lang="en-US" smtClean="0"/>
              <a:t>17/06/15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55795-02CD-5744-95CC-55EC2988478A}" type="slidenum">
              <a:rPr lang="en-US" smtClean="0"/>
              <a:t>‹#›</a:t>
            </a:fld>
            <a:endParaRPr lang="en-US"/>
          </a:p>
        </p:txBody>
      </p:sp>
    </p:spTree>
    <p:extLst>
      <p:ext uri="{BB962C8B-B14F-4D97-AF65-F5344CB8AC3E}">
        <p14:creationId xmlns:p14="http://schemas.microsoft.com/office/powerpoint/2010/main" val="1035183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882BADE7-1FD3-BE4A-8951-F3CA65C35046}" type="datetimeFigureOut">
              <a:rPr lang="en-US" smtClean="0"/>
              <a:t>17/06/15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55795-02CD-5744-95CC-55EC2988478A}" type="slidenum">
              <a:rPr lang="en-US" smtClean="0"/>
              <a:t>‹#›</a:t>
            </a:fld>
            <a:endParaRPr lang="en-US"/>
          </a:p>
        </p:txBody>
      </p:sp>
    </p:spTree>
    <p:extLst>
      <p:ext uri="{BB962C8B-B14F-4D97-AF65-F5344CB8AC3E}">
        <p14:creationId xmlns:p14="http://schemas.microsoft.com/office/powerpoint/2010/main" val="4279793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882BADE7-1FD3-BE4A-8951-F3CA65C35046}" type="datetimeFigureOut">
              <a:rPr lang="en-US" smtClean="0"/>
              <a:t>17/06/15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55795-02CD-5744-95CC-55EC2988478A}" type="slidenum">
              <a:rPr lang="en-US" smtClean="0"/>
              <a:t>‹#›</a:t>
            </a:fld>
            <a:endParaRPr lang="en-US"/>
          </a:p>
        </p:txBody>
      </p:sp>
    </p:spTree>
    <p:extLst>
      <p:ext uri="{BB962C8B-B14F-4D97-AF65-F5344CB8AC3E}">
        <p14:creationId xmlns:p14="http://schemas.microsoft.com/office/powerpoint/2010/main" val="104118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82BADE7-1FD3-BE4A-8951-F3CA65C35046}" type="datetimeFigureOut">
              <a:rPr lang="en-US" smtClean="0"/>
              <a:t>17/06/15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55795-02CD-5744-95CC-55EC2988478A}" type="slidenum">
              <a:rPr lang="en-US" smtClean="0"/>
              <a:t>‹#›</a:t>
            </a:fld>
            <a:endParaRPr lang="en-US"/>
          </a:p>
        </p:txBody>
      </p:sp>
    </p:spTree>
    <p:extLst>
      <p:ext uri="{BB962C8B-B14F-4D97-AF65-F5344CB8AC3E}">
        <p14:creationId xmlns:p14="http://schemas.microsoft.com/office/powerpoint/2010/main" val="3002005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2BADE7-1FD3-BE4A-8951-F3CA65C35046}" type="datetimeFigureOut">
              <a:rPr lang="en-US" smtClean="0"/>
              <a:t>17/06/15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55795-02CD-5744-95CC-55EC2988478A}" type="slidenum">
              <a:rPr lang="en-US" smtClean="0"/>
              <a:t>‹#›</a:t>
            </a:fld>
            <a:endParaRPr lang="en-US"/>
          </a:p>
        </p:txBody>
      </p:sp>
    </p:spTree>
    <p:extLst>
      <p:ext uri="{BB962C8B-B14F-4D97-AF65-F5344CB8AC3E}">
        <p14:creationId xmlns:p14="http://schemas.microsoft.com/office/powerpoint/2010/main" val="4267028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82BADE7-1FD3-BE4A-8951-F3CA65C35046}" type="datetimeFigureOut">
              <a:rPr lang="en-US" smtClean="0"/>
              <a:t>17/06/15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55795-02CD-5744-95CC-55EC2988478A}" type="slidenum">
              <a:rPr lang="en-US" smtClean="0"/>
              <a:t>‹#›</a:t>
            </a:fld>
            <a:endParaRPr lang="en-US"/>
          </a:p>
        </p:txBody>
      </p:sp>
    </p:spTree>
    <p:extLst>
      <p:ext uri="{BB962C8B-B14F-4D97-AF65-F5344CB8AC3E}">
        <p14:creationId xmlns:p14="http://schemas.microsoft.com/office/powerpoint/2010/main" val="3817940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82BADE7-1FD3-BE4A-8951-F3CA65C35046}" type="datetimeFigureOut">
              <a:rPr lang="en-US" smtClean="0"/>
              <a:t>17/06/15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55795-02CD-5744-95CC-55EC2988478A}" type="slidenum">
              <a:rPr lang="en-US" smtClean="0"/>
              <a:t>‹#›</a:t>
            </a:fld>
            <a:endParaRPr lang="en-US"/>
          </a:p>
        </p:txBody>
      </p:sp>
    </p:spTree>
    <p:extLst>
      <p:ext uri="{BB962C8B-B14F-4D97-AF65-F5344CB8AC3E}">
        <p14:creationId xmlns:p14="http://schemas.microsoft.com/office/powerpoint/2010/main" val="20714322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2BADE7-1FD3-BE4A-8951-F3CA65C35046}" type="datetimeFigureOut">
              <a:rPr lang="en-US" smtClean="0"/>
              <a:t>17/06/15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55795-02CD-5744-95CC-55EC2988478A}" type="slidenum">
              <a:rPr lang="en-US" smtClean="0"/>
              <a:t>‹#›</a:t>
            </a:fld>
            <a:endParaRPr lang="en-US"/>
          </a:p>
        </p:txBody>
      </p:sp>
    </p:spTree>
    <p:extLst>
      <p:ext uri="{BB962C8B-B14F-4D97-AF65-F5344CB8AC3E}">
        <p14:creationId xmlns:p14="http://schemas.microsoft.com/office/powerpoint/2010/main" val="2893747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eoffbarton.co.uk" TargetMode="External"/><Relationship Id="rId4" Type="http://schemas.openxmlformats.org/officeDocument/2006/relationships/hyperlink" Target="http://www.blog.geoffbarton.co.uk" TargetMode="External"/><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www.geoffbarton.co.uk" TargetMode="External"/><Relationship Id="rId4" Type="http://schemas.openxmlformats.org/officeDocument/2006/relationships/hyperlink" Target="http://www.blog.geoffbarton.co.uk" TargetMode="External"/><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95983" y="0"/>
            <a:ext cx="8890000" cy="5003800"/>
          </a:xfrm>
          <a:prstGeom prst="rect">
            <a:avLst/>
          </a:prstGeom>
        </p:spPr>
      </p:pic>
      <p:sp>
        <p:nvSpPr>
          <p:cNvPr id="5" name="TextBox 4"/>
          <p:cNvSpPr txBox="1"/>
          <p:nvPr/>
        </p:nvSpPr>
        <p:spPr>
          <a:xfrm>
            <a:off x="147414" y="5064521"/>
            <a:ext cx="8996585" cy="1354217"/>
          </a:xfrm>
          <a:prstGeom prst="rect">
            <a:avLst/>
          </a:prstGeom>
          <a:noFill/>
        </p:spPr>
        <p:txBody>
          <a:bodyPr wrap="square" rtlCol="0">
            <a:spAutoFit/>
          </a:bodyPr>
          <a:lstStyle/>
          <a:p>
            <a:r>
              <a:rPr lang="en-US" sz="3600" dirty="0" smtClean="0"/>
              <a:t>Making Reading Matter </a:t>
            </a:r>
          </a:p>
          <a:p>
            <a:endParaRPr lang="en-US" sz="1000" dirty="0" smtClean="0"/>
          </a:p>
          <a:p>
            <a:r>
              <a:rPr lang="en-US" dirty="0" smtClean="0">
                <a:sym typeface="Symbol"/>
              </a:rPr>
              <a:t></a:t>
            </a:r>
            <a:r>
              <a:rPr lang="en-US" dirty="0" smtClean="0">
                <a:solidFill>
                  <a:srgbClr val="0000FF"/>
                </a:solidFill>
              </a:rPr>
              <a:t>@</a:t>
            </a:r>
            <a:r>
              <a:rPr lang="en-US" dirty="0" err="1" smtClean="0">
                <a:solidFill>
                  <a:srgbClr val="0000FF"/>
                </a:solidFill>
              </a:rPr>
              <a:t>RealGeoffBarton</a:t>
            </a:r>
            <a:r>
              <a:rPr lang="en-US" dirty="0" smtClean="0">
                <a:solidFill>
                  <a:srgbClr val="0000FF"/>
                </a:solidFill>
              </a:rPr>
              <a:t> </a:t>
            </a:r>
            <a:r>
              <a:rPr lang="en-US" dirty="0" smtClean="0">
                <a:sym typeface="Symbol"/>
              </a:rPr>
              <a:t>Downloaded at</a:t>
            </a:r>
            <a:r>
              <a:rPr lang="en-US" dirty="0" smtClean="0"/>
              <a:t> </a:t>
            </a:r>
            <a:r>
              <a:rPr lang="en-US" dirty="0" smtClean="0">
                <a:hlinkClick r:id="rId3"/>
              </a:rPr>
              <a:t>www.geoffbarton.co.uk</a:t>
            </a:r>
            <a:r>
              <a:rPr lang="en-US" dirty="0" smtClean="0"/>
              <a:t> </a:t>
            </a:r>
            <a:r>
              <a:rPr lang="en-US" dirty="0">
                <a:sym typeface="Symbol"/>
              </a:rPr>
              <a:t></a:t>
            </a:r>
            <a:r>
              <a:rPr lang="en-US" dirty="0"/>
              <a:t> </a:t>
            </a:r>
            <a:r>
              <a:rPr lang="en-US" dirty="0" smtClean="0">
                <a:hlinkClick r:id="rId4"/>
              </a:rPr>
              <a:t>www.blog.geoffbarton.co.uk</a:t>
            </a:r>
            <a:r>
              <a:rPr lang="en-US" dirty="0" smtClean="0"/>
              <a:t> </a:t>
            </a:r>
            <a:r>
              <a:rPr lang="en-US" dirty="0">
                <a:sym typeface="Symbol"/>
              </a:rPr>
              <a:t></a:t>
            </a:r>
            <a:r>
              <a:rPr lang="en-US" dirty="0"/>
              <a:t> </a:t>
            </a:r>
            <a:endParaRPr lang="en-US" dirty="0" smtClean="0"/>
          </a:p>
          <a:p>
            <a:r>
              <a:rPr lang="en-US" dirty="0" smtClean="0">
                <a:sym typeface="Symbol"/>
              </a:rPr>
              <a:t></a:t>
            </a:r>
            <a:r>
              <a:rPr lang="en-US" b="1" dirty="0" smtClean="0"/>
              <a:t>Festival of Education </a:t>
            </a:r>
            <a:r>
              <a:rPr lang="en-US" dirty="0">
                <a:sym typeface="Symbol"/>
              </a:rPr>
              <a:t></a:t>
            </a:r>
            <a:r>
              <a:rPr lang="en-US" dirty="0"/>
              <a:t> </a:t>
            </a:r>
            <a:r>
              <a:rPr lang="en-US" dirty="0" smtClean="0"/>
              <a:t>18 June 2015 </a:t>
            </a:r>
            <a:r>
              <a:rPr lang="en-US" dirty="0" smtClean="0">
                <a:sym typeface="Symbol"/>
              </a:rPr>
              <a:t></a:t>
            </a:r>
            <a:r>
              <a:rPr lang="en-US" dirty="0" smtClean="0"/>
              <a:t> NB: </a:t>
            </a:r>
            <a:r>
              <a:rPr lang="en-US" b="1" i="1" dirty="0" smtClean="0"/>
              <a:t>Don’t Call it Literacy</a:t>
            </a:r>
            <a:r>
              <a:rPr lang="en-US" b="1" dirty="0" smtClean="0"/>
              <a:t> </a:t>
            </a:r>
            <a:r>
              <a:rPr lang="en-US" dirty="0" smtClean="0"/>
              <a:t>is one of my </a:t>
            </a:r>
            <a:r>
              <a:rPr lang="en-US" dirty="0" err="1" smtClean="0"/>
              <a:t>favourite</a:t>
            </a:r>
            <a:r>
              <a:rPr lang="en-US" dirty="0" smtClean="0"/>
              <a:t> books</a:t>
            </a:r>
            <a:r>
              <a:rPr lang="en-US" dirty="0" smtClean="0"/>
              <a:t> </a:t>
            </a:r>
            <a:r>
              <a:rPr lang="en-US" dirty="0" smtClean="0">
                <a:sym typeface="Symbol"/>
              </a:rPr>
              <a:t></a:t>
            </a:r>
            <a:r>
              <a:rPr lang="en-US" dirty="0" smtClean="0"/>
              <a:t> </a:t>
            </a:r>
            <a:endParaRPr lang="en-US" dirty="0"/>
          </a:p>
        </p:txBody>
      </p:sp>
    </p:spTree>
    <p:extLst>
      <p:ext uri="{BB962C8B-B14F-4D97-AF65-F5344CB8AC3E}">
        <p14:creationId xmlns:p14="http://schemas.microsoft.com/office/powerpoint/2010/main" val="70819417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9300" y="0"/>
            <a:ext cx="5095226" cy="6858000"/>
          </a:xfrm>
          <a:prstGeom prst="rect">
            <a:avLst/>
          </a:prstGeom>
        </p:spPr>
      </p:pic>
    </p:spTree>
    <p:extLst>
      <p:ext uri="{BB962C8B-B14F-4D97-AF65-F5344CB8AC3E}">
        <p14:creationId xmlns:p14="http://schemas.microsoft.com/office/powerpoint/2010/main" val="342620683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7700"/>
            <a:ext cx="9144000" cy="5538734"/>
          </a:xfrm>
          <a:prstGeom prst="rect">
            <a:avLst/>
          </a:prstGeom>
        </p:spPr>
      </p:pic>
    </p:spTree>
    <p:extLst>
      <p:ext uri="{BB962C8B-B14F-4D97-AF65-F5344CB8AC3E}">
        <p14:creationId xmlns:p14="http://schemas.microsoft.com/office/powerpoint/2010/main" val="228740143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414" y="3048000"/>
            <a:ext cx="3175000" cy="3810000"/>
          </a:xfrm>
          <a:prstGeom prst="rect">
            <a:avLst/>
          </a:prstGeom>
        </p:spPr>
      </p:pic>
      <p:sp>
        <p:nvSpPr>
          <p:cNvPr id="2" name="TextBox 1"/>
          <p:cNvSpPr txBox="1"/>
          <p:nvPr/>
        </p:nvSpPr>
        <p:spPr>
          <a:xfrm>
            <a:off x="2086737" y="1893838"/>
            <a:ext cx="7057263" cy="3046988"/>
          </a:xfrm>
          <a:prstGeom prst="rect">
            <a:avLst/>
          </a:prstGeom>
          <a:noFill/>
        </p:spPr>
        <p:txBody>
          <a:bodyPr wrap="square" rtlCol="0">
            <a:spAutoFit/>
          </a:bodyPr>
          <a:lstStyle/>
          <a:p>
            <a:r>
              <a:rPr lang="en-US" sz="2400" dirty="0" err="1" smtClean="0">
                <a:solidFill>
                  <a:srgbClr val="FF0000"/>
                </a:solidFill>
              </a:rPr>
              <a:t>Caxtons</a:t>
            </a:r>
            <a:r>
              <a:rPr lang="en-US" sz="2400" dirty="0" smtClean="0">
                <a:solidFill>
                  <a:srgbClr val="FF0000"/>
                </a:solidFill>
              </a:rPr>
              <a:t> </a:t>
            </a:r>
            <a:r>
              <a:rPr lang="en-US" sz="2400" dirty="0" smtClean="0"/>
              <a:t>are </a:t>
            </a:r>
            <a:r>
              <a:rPr lang="en-US" sz="2400" dirty="0"/>
              <a:t>mechanical birds with many wings</a:t>
            </a:r>
          </a:p>
          <a:p>
            <a:r>
              <a:rPr lang="en-US" sz="2400" dirty="0"/>
              <a:t>and some are treasured for their markings –</a:t>
            </a:r>
          </a:p>
          <a:p>
            <a:endParaRPr lang="en-US" sz="2400" dirty="0" smtClean="0"/>
          </a:p>
          <a:p>
            <a:r>
              <a:rPr lang="en-US" sz="2400" dirty="0" smtClean="0"/>
              <a:t>they </a:t>
            </a:r>
            <a:r>
              <a:rPr lang="en-US" sz="2400" dirty="0"/>
              <a:t>cause the eyes to melt</a:t>
            </a:r>
          </a:p>
          <a:p>
            <a:r>
              <a:rPr lang="en-US" sz="2400" dirty="0"/>
              <a:t>or the body to shriek without pain.</a:t>
            </a:r>
          </a:p>
          <a:p>
            <a:endParaRPr lang="en-US" sz="2400" dirty="0" smtClean="0"/>
          </a:p>
          <a:p>
            <a:r>
              <a:rPr lang="en-US" sz="2400" dirty="0" smtClean="0"/>
              <a:t>	I </a:t>
            </a:r>
            <a:r>
              <a:rPr lang="en-US" sz="2400" dirty="0"/>
              <a:t>have never seen one fly, but</a:t>
            </a:r>
          </a:p>
          <a:p>
            <a:r>
              <a:rPr lang="en-US" sz="2400" dirty="0" smtClean="0"/>
              <a:t>	sometimes </a:t>
            </a:r>
            <a:r>
              <a:rPr lang="en-US" sz="2400" dirty="0"/>
              <a:t>they perch on the hand.</a:t>
            </a:r>
          </a:p>
        </p:txBody>
      </p:sp>
      <p:sp>
        <p:nvSpPr>
          <p:cNvPr id="3" name="TextBox 2"/>
          <p:cNvSpPr txBox="1"/>
          <p:nvPr/>
        </p:nvSpPr>
        <p:spPr>
          <a:xfrm>
            <a:off x="2086737" y="1206263"/>
            <a:ext cx="7057263" cy="461665"/>
          </a:xfrm>
          <a:prstGeom prst="rect">
            <a:avLst/>
          </a:prstGeom>
          <a:noFill/>
        </p:spPr>
        <p:txBody>
          <a:bodyPr wrap="square" rtlCol="0">
            <a:spAutoFit/>
          </a:bodyPr>
          <a:lstStyle/>
          <a:p>
            <a:r>
              <a:rPr lang="en-US" sz="2400" dirty="0" smtClean="0"/>
              <a:t>Craig </a:t>
            </a:r>
            <a:r>
              <a:rPr lang="en-US" sz="2400" dirty="0" err="1" smtClean="0"/>
              <a:t>Raine</a:t>
            </a:r>
            <a:r>
              <a:rPr lang="en-US" sz="2400" dirty="0" smtClean="0"/>
              <a:t>, ‘A Martian Sends a Postcard Home’</a:t>
            </a:r>
            <a:endParaRPr lang="en-US" sz="2400" dirty="0"/>
          </a:p>
        </p:txBody>
      </p:sp>
    </p:spTree>
    <p:extLst>
      <p:ext uri="{BB962C8B-B14F-4D97-AF65-F5344CB8AC3E}">
        <p14:creationId xmlns:p14="http://schemas.microsoft.com/office/powerpoint/2010/main" val="383161454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4152" y="2178515"/>
            <a:ext cx="5887054" cy="830997"/>
          </a:xfrm>
          <a:prstGeom prst="rect">
            <a:avLst/>
          </a:prstGeom>
          <a:noFill/>
        </p:spPr>
        <p:txBody>
          <a:bodyPr wrap="square" rtlCol="0">
            <a:spAutoFit/>
          </a:bodyPr>
          <a:lstStyle/>
          <a:p>
            <a:r>
              <a:rPr lang="en-US" sz="2400" dirty="0" smtClean="0"/>
              <a:t>How many books do you think the UK’s biggest library had in 1602?</a:t>
            </a:r>
            <a:endParaRPr lang="en-US" sz="2400" dirty="0"/>
          </a:p>
        </p:txBody>
      </p:sp>
      <p:pic>
        <p:nvPicPr>
          <p:cNvPr id="5" name="Picture 4"/>
          <p:cNvPicPr>
            <a:picLocks noChangeAspect="1"/>
          </p:cNvPicPr>
          <p:nvPr/>
        </p:nvPicPr>
        <p:blipFill>
          <a:blip r:embed="rId2"/>
          <a:stretch>
            <a:fillRect/>
          </a:stretch>
        </p:blipFill>
        <p:spPr>
          <a:xfrm>
            <a:off x="-1" y="4445129"/>
            <a:ext cx="3715701" cy="2463671"/>
          </a:xfrm>
          <a:prstGeom prst="rect">
            <a:avLst/>
          </a:prstGeom>
        </p:spPr>
      </p:pic>
    </p:spTree>
    <p:extLst>
      <p:ext uri="{BB962C8B-B14F-4D97-AF65-F5344CB8AC3E}">
        <p14:creationId xmlns:p14="http://schemas.microsoft.com/office/powerpoint/2010/main" val="141126216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350753367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6-17 at 19.38.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89" y="1930400"/>
            <a:ext cx="8805411" cy="2448842"/>
          </a:xfrm>
          <a:prstGeom prst="rect">
            <a:avLst/>
          </a:prstGeom>
        </p:spPr>
      </p:pic>
    </p:spTree>
    <p:extLst>
      <p:ext uri="{BB962C8B-B14F-4D97-AF65-F5344CB8AC3E}">
        <p14:creationId xmlns:p14="http://schemas.microsoft.com/office/powerpoint/2010/main" val="217835593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461015"/>
            <a:ext cx="9055100" cy="3785652"/>
          </a:xfrm>
          <a:prstGeom prst="rect">
            <a:avLst/>
          </a:prstGeom>
          <a:noFill/>
        </p:spPr>
        <p:txBody>
          <a:bodyPr wrap="square" rtlCol="0">
            <a:spAutoFit/>
          </a:bodyPr>
          <a:lstStyle/>
          <a:p>
            <a:pPr algn="ctr"/>
            <a:r>
              <a:rPr lang="en-US" sz="8000" dirty="0" smtClean="0"/>
              <a:t>We go to university in order to </a:t>
            </a:r>
            <a:r>
              <a:rPr lang="en-US" sz="8000" dirty="0" smtClean="0">
                <a:solidFill>
                  <a:schemeClr val="bg1"/>
                </a:solidFill>
              </a:rPr>
              <a:t>read</a:t>
            </a:r>
          </a:p>
          <a:p>
            <a:pPr algn="ctr"/>
            <a:r>
              <a:rPr lang="en-US" sz="8000" dirty="0"/>
              <a:t>a</a:t>
            </a:r>
            <a:r>
              <a:rPr lang="en-US" sz="8000" dirty="0" smtClean="0"/>
              <a:t> subject</a:t>
            </a:r>
            <a:endParaRPr lang="en-US" sz="8000" dirty="0"/>
          </a:p>
        </p:txBody>
      </p:sp>
      <p:sp>
        <p:nvSpPr>
          <p:cNvPr id="3" name="TextBox 2"/>
          <p:cNvSpPr txBox="1"/>
          <p:nvPr/>
        </p:nvSpPr>
        <p:spPr>
          <a:xfrm>
            <a:off x="2427389" y="2617447"/>
            <a:ext cx="9055100" cy="1323439"/>
          </a:xfrm>
          <a:prstGeom prst="rect">
            <a:avLst/>
          </a:prstGeom>
          <a:noFill/>
        </p:spPr>
        <p:txBody>
          <a:bodyPr wrap="square" rtlCol="0">
            <a:spAutoFit/>
          </a:bodyPr>
          <a:lstStyle/>
          <a:p>
            <a:pPr algn="ctr"/>
            <a:r>
              <a:rPr lang="en-US" sz="8000" dirty="0" smtClean="0"/>
              <a:t>‘read’</a:t>
            </a:r>
            <a:endParaRPr lang="en-US" sz="8000" dirty="0"/>
          </a:p>
        </p:txBody>
      </p:sp>
    </p:spTree>
    <p:extLst>
      <p:ext uri="{BB962C8B-B14F-4D97-AF65-F5344CB8AC3E}">
        <p14:creationId xmlns:p14="http://schemas.microsoft.com/office/powerpoint/2010/main" val="351739533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84145" y="2386750"/>
            <a:ext cx="4844503" cy="1323439"/>
          </a:xfrm>
          <a:prstGeom prst="rect">
            <a:avLst/>
          </a:prstGeom>
          <a:noFill/>
        </p:spPr>
        <p:txBody>
          <a:bodyPr wrap="square" rtlCol="0">
            <a:spAutoFit/>
          </a:bodyPr>
          <a:lstStyle/>
          <a:p>
            <a:r>
              <a:rPr lang="en-US" sz="4000" dirty="0"/>
              <a:t>T</a:t>
            </a:r>
            <a:r>
              <a:rPr lang="en-US" sz="4000" dirty="0" smtClean="0"/>
              <a:t>he importance of reading ...  </a:t>
            </a:r>
          </a:p>
        </p:txBody>
      </p:sp>
    </p:spTree>
    <p:extLst>
      <p:ext uri="{BB962C8B-B14F-4D97-AF65-F5344CB8AC3E}">
        <p14:creationId xmlns:p14="http://schemas.microsoft.com/office/powerpoint/2010/main" val="239990563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4"/>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8594" y="0"/>
            <a:ext cx="6677174" cy="6858000"/>
          </a:xfrm>
          <a:prstGeom prst="rect">
            <a:avLst/>
          </a:prstGeom>
        </p:spPr>
      </p:pic>
    </p:spTree>
    <p:extLst>
      <p:ext uri="{BB962C8B-B14F-4D97-AF65-F5344CB8AC3E}">
        <p14:creationId xmlns:p14="http://schemas.microsoft.com/office/powerpoint/2010/main" val="420616014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Box 2"/>
          <p:cNvSpPr txBox="1">
            <a:spLocks noChangeArrowheads="1"/>
          </p:cNvSpPr>
          <p:nvPr/>
        </p:nvSpPr>
        <p:spPr bwMode="auto">
          <a:xfrm>
            <a:off x="457200" y="1536700"/>
            <a:ext cx="8458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ja-JP" altLang="en-US" sz="3600" dirty="0"/>
              <a:t>“</a:t>
            </a:r>
            <a:r>
              <a:rPr lang="en-US" altLang="ja-JP" sz="3600" dirty="0"/>
              <a:t>While good readers gain new skills very rapidly, and quickly move from </a:t>
            </a:r>
            <a:r>
              <a:rPr lang="en-US" altLang="ja-JP" sz="3600" b="1" dirty="0"/>
              <a:t>learning to read</a:t>
            </a:r>
            <a:r>
              <a:rPr lang="en-US" altLang="ja-JP" sz="3600" dirty="0"/>
              <a:t> to </a:t>
            </a:r>
            <a:r>
              <a:rPr lang="en-US" altLang="ja-JP" sz="3600" b="1" dirty="0"/>
              <a:t>reading to learn</a:t>
            </a:r>
            <a:r>
              <a:rPr lang="en-US" altLang="ja-JP" sz="3600" dirty="0"/>
              <a:t>, poor readers become increasingly frustrated with the act of reading, and try to avoid reading where possible</a:t>
            </a:r>
            <a:r>
              <a:rPr lang="ja-JP" altLang="en-US" sz="3600" dirty="0"/>
              <a:t>”</a:t>
            </a:r>
            <a:r>
              <a:rPr lang="en-US" altLang="ja-JP" sz="3600" dirty="0"/>
              <a:t> </a:t>
            </a:r>
            <a:endParaRPr lang="en-US" sz="3600" dirty="0">
              <a:latin typeface="Calibri" charset="0"/>
            </a:endParaRPr>
          </a:p>
        </p:txBody>
      </p:sp>
      <p:sp>
        <p:nvSpPr>
          <p:cNvPr id="4" name="Rectangle 4"/>
          <p:cNvSpPr>
            <a:spLocks noChangeArrowheads="1"/>
          </p:cNvSpPr>
          <p:nvPr/>
        </p:nvSpPr>
        <p:spPr bwMode="auto">
          <a:xfrm>
            <a:off x="6197600" y="5676900"/>
            <a:ext cx="457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solidFill>
                  <a:srgbClr val="0000FF"/>
                </a:solidFill>
              </a:rPr>
              <a:t>Daniel </a:t>
            </a:r>
            <a:r>
              <a:rPr lang="en-US" dirty="0" err="1" smtClean="0">
                <a:solidFill>
                  <a:srgbClr val="0000FF"/>
                </a:solidFill>
              </a:rPr>
              <a:t>Rigney</a:t>
            </a:r>
            <a:endParaRPr lang="en-GB" dirty="0" smtClean="0">
              <a:solidFill>
                <a:srgbClr val="0000FF"/>
              </a:solidFill>
            </a:endParaRPr>
          </a:p>
          <a:p>
            <a:r>
              <a:rPr lang="en-US" i="1" dirty="0" smtClean="0">
                <a:solidFill>
                  <a:srgbClr val="0000FF"/>
                </a:solidFill>
              </a:rPr>
              <a:t>The </a:t>
            </a:r>
            <a:r>
              <a:rPr lang="en-US" i="1" dirty="0">
                <a:solidFill>
                  <a:srgbClr val="0000FF"/>
                </a:solidFill>
              </a:rPr>
              <a:t>Matthew </a:t>
            </a:r>
            <a:r>
              <a:rPr lang="en-US" i="1" dirty="0" smtClean="0">
                <a:solidFill>
                  <a:srgbClr val="0000FF"/>
                </a:solidFill>
              </a:rPr>
              <a:t>Effect</a:t>
            </a:r>
            <a:endParaRPr lang="en-GB" i="1" dirty="0">
              <a:solidFill>
                <a:srgbClr val="0000FF"/>
              </a:solidFill>
            </a:endParaRPr>
          </a:p>
        </p:txBody>
      </p:sp>
    </p:spTree>
    <p:extLst>
      <p:ext uri="{BB962C8B-B14F-4D97-AF65-F5344CB8AC3E}">
        <p14:creationId xmlns:p14="http://schemas.microsoft.com/office/powerpoint/2010/main" val="349450747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95983" y="0"/>
            <a:ext cx="8890000" cy="5003800"/>
          </a:xfrm>
          <a:prstGeom prst="rect">
            <a:avLst/>
          </a:prstGeom>
        </p:spPr>
      </p:pic>
      <p:sp>
        <p:nvSpPr>
          <p:cNvPr id="2" name="TextBox 1"/>
          <p:cNvSpPr txBox="1"/>
          <p:nvPr/>
        </p:nvSpPr>
        <p:spPr>
          <a:xfrm>
            <a:off x="340425" y="5159049"/>
            <a:ext cx="8576080" cy="1015663"/>
          </a:xfrm>
          <a:prstGeom prst="rect">
            <a:avLst/>
          </a:prstGeom>
          <a:noFill/>
        </p:spPr>
        <p:txBody>
          <a:bodyPr wrap="square" rtlCol="0">
            <a:spAutoFit/>
          </a:bodyPr>
          <a:lstStyle/>
          <a:p>
            <a:pPr algn="ctr"/>
            <a:r>
              <a:rPr lang="en-US" sz="6000" dirty="0" smtClean="0">
                <a:latin typeface="Wingdings"/>
                <a:ea typeface="Wingdings"/>
                <a:cs typeface="Wingdings"/>
                <a:sym typeface="Wingdings"/>
              </a:rPr>
              <a:t></a:t>
            </a:r>
            <a:r>
              <a:rPr lang="en-US" sz="6000" dirty="0" smtClean="0"/>
              <a:t>WHY READING MATTERS</a:t>
            </a:r>
            <a:endParaRPr lang="en-US" sz="6000" dirty="0"/>
          </a:p>
        </p:txBody>
      </p:sp>
    </p:spTree>
    <p:extLst>
      <p:ext uri="{BB962C8B-B14F-4D97-AF65-F5344CB8AC3E}">
        <p14:creationId xmlns:p14="http://schemas.microsoft.com/office/powerpoint/2010/main" val="96205216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2"/>
          <p:cNvSpPr txBox="1">
            <a:spLocks noChangeArrowheads="1"/>
          </p:cNvSpPr>
          <p:nvPr/>
        </p:nvSpPr>
        <p:spPr bwMode="auto">
          <a:xfrm>
            <a:off x="457200" y="2320925"/>
            <a:ext cx="84582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ja-JP" altLang="en-US" sz="3600" dirty="0">
                <a:solidFill>
                  <a:srgbClr val="000000"/>
                </a:solidFill>
              </a:rPr>
              <a:t>“</a:t>
            </a:r>
            <a:r>
              <a:rPr lang="en-US" altLang="ja-JP" sz="3600" b="1" dirty="0">
                <a:solidFill>
                  <a:srgbClr val="000000"/>
                </a:solidFill>
              </a:rPr>
              <a:t>Good readers </a:t>
            </a:r>
            <a:r>
              <a:rPr lang="en-US" altLang="ja-JP" sz="3600" dirty="0">
                <a:solidFill>
                  <a:srgbClr val="000000"/>
                </a:solidFill>
              </a:rPr>
              <a:t>may choose friends who also read avidly while </a:t>
            </a:r>
            <a:r>
              <a:rPr lang="en-US" altLang="ja-JP" sz="3600" b="1" dirty="0">
                <a:solidFill>
                  <a:srgbClr val="000000"/>
                </a:solidFill>
              </a:rPr>
              <a:t>poor readers </a:t>
            </a:r>
            <a:r>
              <a:rPr lang="en-US" altLang="ja-JP" sz="3600" dirty="0">
                <a:solidFill>
                  <a:srgbClr val="000000"/>
                </a:solidFill>
              </a:rPr>
              <a:t>seek friends with whom they share other enjoyments</a:t>
            </a:r>
            <a:r>
              <a:rPr lang="ja-JP" altLang="en-US" sz="3600" dirty="0">
                <a:solidFill>
                  <a:srgbClr val="000000"/>
                </a:solidFill>
              </a:rPr>
              <a:t>”</a:t>
            </a:r>
            <a:r>
              <a:rPr lang="en-GB" altLang="ja-JP" sz="3600" dirty="0">
                <a:solidFill>
                  <a:srgbClr val="000000"/>
                </a:solidFill>
              </a:rPr>
              <a:t> </a:t>
            </a:r>
            <a:endParaRPr lang="en-US" sz="3600" dirty="0">
              <a:solidFill>
                <a:srgbClr val="000000"/>
              </a:solidFill>
              <a:latin typeface="Calibri" charset="0"/>
            </a:endParaRPr>
          </a:p>
        </p:txBody>
      </p:sp>
      <p:sp>
        <p:nvSpPr>
          <p:cNvPr id="67586" name="Rectangle 4"/>
          <p:cNvSpPr>
            <a:spLocks noChangeArrowheads="1"/>
          </p:cNvSpPr>
          <p:nvPr/>
        </p:nvSpPr>
        <p:spPr bwMode="auto">
          <a:xfrm>
            <a:off x="6197600" y="5676900"/>
            <a:ext cx="457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solidFill>
                  <a:srgbClr val="0000FF"/>
                </a:solidFill>
              </a:rPr>
              <a:t>Daniel </a:t>
            </a:r>
            <a:r>
              <a:rPr lang="en-US" dirty="0" err="1" smtClean="0">
                <a:solidFill>
                  <a:srgbClr val="0000FF"/>
                </a:solidFill>
              </a:rPr>
              <a:t>Rigney</a:t>
            </a:r>
            <a:endParaRPr lang="en-GB" dirty="0" smtClean="0">
              <a:solidFill>
                <a:srgbClr val="0000FF"/>
              </a:solidFill>
            </a:endParaRPr>
          </a:p>
          <a:p>
            <a:r>
              <a:rPr lang="en-US" i="1" dirty="0" smtClean="0">
                <a:solidFill>
                  <a:srgbClr val="0000FF"/>
                </a:solidFill>
              </a:rPr>
              <a:t>The </a:t>
            </a:r>
            <a:r>
              <a:rPr lang="en-US" i="1" dirty="0">
                <a:solidFill>
                  <a:srgbClr val="0000FF"/>
                </a:solidFill>
              </a:rPr>
              <a:t>Matthew </a:t>
            </a:r>
            <a:r>
              <a:rPr lang="en-US" i="1" dirty="0" smtClean="0">
                <a:solidFill>
                  <a:srgbClr val="0000FF"/>
                </a:solidFill>
              </a:rPr>
              <a:t>Effect</a:t>
            </a:r>
            <a:endParaRPr lang="en-GB" i="1" dirty="0">
              <a:solidFill>
                <a:srgbClr val="0000FF"/>
              </a:solidFill>
            </a:endParaRPr>
          </a:p>
        </p:txBody>
      </p:sp>
    </p:spTree>
    <p:extLst>
      <p:ext uri="{BB962C8B-B14F-4D97-AF65-F5344CB8AC3E}">
        <p14:creationId xmlns:p14="http://schemas.microsoft.com/office/powerpoint/2010/main" val="346950436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2"/>
          <p:cNvSpPr txBox="1">
            <a:spLocks noChangeArrowheads="1"/>
          </p:cNvSpPr>
          <p:nvPr/>
        </p:nvSpPr>
        <p:spPr bwMode="auto">
          <a:xfrm>
            <a:off x="457200" y="1905000"/>
            <a:ext cx="84582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ja-JP" altLang="en-US" sz="3600" dirty="0">
                <a:solidFill>
                  <a:srgbClr val="000000"/>
                </a:solidFill>
              </a:rPr>
              <a:t>“</a:t>
            </a:r>
            <a:r>
              <a:rPr lang="en-US" altLang="ja-JP" sz="3600" dirty="0">
                <a:solidFill>
                  <a:srgbClr val="000000"/>
                </a:solidFill>
              </a:rPr>
              <a:t>Students who begin with </a:t>
            </a:r>
            <a:r>
              <a:rPr lang="en-US" altLang="ja-JP" sz="3600" b="1" dirty="0">
                <a:solidFill>
                  <a:srgbClr val="000000"/>
                </a:solidFill>
              </a:rPr>
              <a:t>high verbal aptitudes </a:t>
            </a:r>
            <a:r>
              <a:rPr lang="en-US" altLang="ja-JP" sz="3600" dirty="0">
                <a:solidFill>
                  <a:srgbClr val="000000"/>
                </a:solidFill>
              </a:rPr>
              <a:t>find themselves in verbally enriched social environments and have a double advantage.</a:t>
            </a:r>
            <a:r>
              <a:rPr lang="ja-JP" altLang="en-US" sz="3600" dirty="0">
                <a:solidFill>
                  <a:srgbClr val="000000"/>
                </a:solidFill>
              </a:rPr>
              <a:t>”</a:t>
            </a:r>
            <a:r>
              <a:rPr lang="en-US" altLang="ja-JP" sz="3600" dirty="0">
                <a:solidFill>
                  <a:srgbClr val="000000"/>
                </a:solidFill>
              </a:rPr>
              <a:t> </a:t>
            </a:r>
            <a:endParaRPr lang="en-US" sz="3600" dirty="0">
              <a:solidFill>
                <a:srgbClr val="000000"/>
              </a:solidFill>
              <a:latin typeface="Calibri" charset="0"/>
            </a:endParaRPr>
          </a:p>
        </p:txBody>
      </p:sp>
      <p:sp>
        <p:nvSpPr>
          <p:cNvPr id="4" name="Rectangle 4"/>
          <p:cNvSpPr>
            <a:spLocks noChangeArrowheads="1"/>
          </p:cNvSpPr>
          <p:nvPr/>
        </p:nvSpPr>
        <p:spPr bwMode="auto">
          <a:xfrm>
            <a:off x="6197600" y="5676900"/>
            <a:ext cx="457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solidFill>
                  <a:srgbClr val="0000FF"/>
                </a:solidFill>
              </a:rPr>
              <a:t>Daniel </a:t>
            </a:r>
            <a:r>
              <a:rPr lang="en-US" dirty="0" err="1" smtClean="0">
                <a:solidFill>
                  <a:srgbClr val="0000FF"/>
                </a:solidFill>
              </a:rPr>
              <a:t>Rigney</a:t>
            </a:r>
            <a:endParaRPr lang="en-GB" dirty="0" smtClean="0">
              <a:solidFill>
                <a:srgbClr val="0000FF"/>
              </a:solidFill>
            </a:endParaRPr>
          </a:p>
          <a:p>
            <a:r>
              <a:rPr lang="en-US" i="1" dirty="0" smtClean="0">
                <a:solidFill>
                  <a:srgbClr val="0000FF"/>
                </a:solidFill>
              </a:rPr>
              <a:t>The </a:t>
            </a:r>
            <a:r>
              <a:rPr lang="en-US" i="1" dirty="0">
                <a:solidFill>
                  <a:srgbClr val="0000FF"/>
                </a:solidFill>
              </a:rPr>
              <a:t>Matthew </a:t>
            </a:r>
            <a:r>
              <a:rPr lang="en-US" i="1" dirty="0" smtClean="0">
                <a:solidFill>
                  <a:srgbClr val="0000FF"/>
                </a:solidFill>
              </a:rPr>
              <a:t>Effect</a:t>
            </a:r>
            <a:endParaRPr lang="en-GB" i="1" dirty="0">
              <a:solidFill>
                <a:srgbClr val="0000FF"/>
              </a:solidFill>
            </a:endParaRPr>
          </a:p>
        </p:txBody>
      </p:sp>
    </p:spTree>
    <p:extLst>
      <p:ext uri="{BB962C8B-B14F-4D97-AF65-F5344CB8AC3E}">
        <p14:creationId xmlns:p14="http://schemas.microsoft.com/office/powerpoint/2010/main" val="132315676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6-17 at 21.16.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3695"/>
            <a:ext cx="9144000" cy="5621937"/>
          </a:xfrm>
          <a:prstGeom prst="rect">
            <a:avLst/>
          </a:prstGeom>
        </p:spPr>
      </p:pic>
      <p:sp>
        <p:nvSpPr>
          <p:cNvPr id="4" name="Rectangle 4"/>
          <p:cNvSpPr>
            <a:spLocks noChangeArrowheads="1"/>
          </p:cNvSpPr>
          <p:nvPr/>
        </p:nvSpPr>
        <p:spPr bwMode="auto">
          <a:xfrm>
            <a:off x="6197600" y="5956300"/>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dirty="0" smtClean="0">
                <a:solidFill>
                  <a:srgbClr val="0000FF"/>
                </a:solidFill>
              </a:rPr>
              <a:t>National Literacy Trust</a:t>
            </a:r>
            <a:endParaRPr lang="en-GB" i="1" dirty="0">
              <a:solidFill>
                <a:srgbClr val="0000FF"/>
              </a:solidFill>
            </a:endParaRPr>
          </a:p>
        </p:txBody>
      </p:sp>
    </p:spTree>
    <p:extLst>
      <p:ext uri="{BB962C8B-B14F-4D97-AF65-F5344CB8AC3E}">
        <p14:creationId xmlns:p14="http://schemas.microsoft.com/office/powerpoint/2010/main" val="231493408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6197600" y="5956300"/>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dirty="0" smtClean="0">
                <a:solidFill>
                  <a:srgbClr val="0000FF"/>
                </a:solidFill>
              </a:rPr>
              <a:t>National Literacy Trust</a:t>
            </a:r>
            <a:endParaRPr lang="en-GB" i="1" dirty="0">
              <a:solidFill>
                <a:srgbClr val="0000FF"/>
              </a:solidFill>
            </a:endParaRPr>
          </a:p>
        </p:txBody>
      </p:sp>
      <p:sp>
        <p:nvSpPr>
          <p:cNvPr id="5" name="Rectangle 4"/>
          <p:cNvSpPr/>
          <p:nvPr/>
        </p:nvSpPr>
        <p:spPr>
          <a:xfrm>
            <a:off x="330200" y="3048000"/>
            <a:ext cx="8610600" cy="15770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454900" y="2766895"/>
            <a:ext cx="1587500" cy="5622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creen Shot 2015-06-17 at 21.18.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3699"/>
            <a:ext cx="9144000" cy="1568202"/>
          </a:xfrm>
          <a:prstGeom prst="rect">
            <a:avLst/>
          </a:prstGeom>
        </p:spPr>
      </p:pic>
    </p:spTree>
    <p:extLst>
      <p:ext uri="{BB962C8B-B14F-4D97-AF65-F5344CB8AC3E}">
        <p14:creationId xmlns:p14="http://schemas.microsoft.com/office/powerpoint/2010/main" val="252301044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6197600" y="5956300"/>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dirty="0" smtClean="0">
                <a:solidFill>
                  <a:srgbClr val="0000FF"/>
                </a:solidFill>
              </a:rPr>
              <a:t>National Literacy Trust</a:t>
            </a:r>
            <a:endParaRPr lang="en-GB" i="1" dirty="0">
              <a:solidFill>
                <a:srgbClr val="0000FF"/>
              </a:solidFill>
            </a:endParaRPr>
          </a:p>
        </p:txBody>
      </p:sp>
      <p:sp>
        <p:nvSpPr>
          <p:cNvPr id="5" name="Rectangle 4"/>
          <p:cNvSpPr/>
          <p:nvPr/>
        </p:nvSpPr>
        <p:spPr>
          <a:xfrm>
            <a:off x="330200" y="3048000"/>
            <a:ext cx="8610600" cy="15770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454900" y="2766895"/>
            <a:ext cx="1587500" cy="5622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creen Shot 2015-06-17 at 21.18.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461394"/>
            <a:ext cx="9144000" cy="6396606"/>
          </a:xfrm>
          <a:prstGeom prst="rect">
            <a:avLst/>
          </a:prstGeom>
        </p:spPr>
      </p:pic>
    </p:spTree>
    <p:extLst>
      <p:ext uri="{BB962C8B-B14F-4D97-AF65-F5344CB8AC3E}">
        <p14:creationId xmlns:p14="http://schemas.microsoft.com/office/powerpoint/2010/main" val="407330044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6197600" y="5956300"/>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dirty="0" smtClean="0">
                <a:solidFill>
                  <a:srgbClr val="0000FF"/>
                </a:solidFill>
              </a:rPr>
              <a:t>National Literacy Trust</a:t>
            </a:r>
            <a:endParaRPr lang="en-GB" i="1" dirty="0">
              <a:solidFill>
                <a:srgbClr val="0000FF"/>
              </a:solidFill>
            </a:endParaRPr>
          </a:p>
        </p:txBody>
      </p:sp>
      <p:sp>
        <p:nvSpPr>
          <p:cNvPr id="5" name="Rectangle 4"/>
          <p:cNvSpPr/>
          <p:nvPr/>
        </p:nvSpPr>
        <p:spPr>
          <a:xfrm>
            <a:off x="330200" y="3048000"/>
            <a:ext cx="8610600" cy="15770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454900" y="2766895"/>
            <a:ext cx="1587500" cy="5622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creen Shot 2015-06-17 at 21.19.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3750"/>
            <a:ext cx="9080500" cy="1739900"/>
          </a:xfrm>
          <a:prstGeom prst="rect">
            <a:avLst/>
          </a:prstGeom>
        </p:spPr>
      </p:pic>
    </p:spTree>
    <p:extLst>
      <p:ext uri="{BB962C8B-B14F-4D97-AF65-F5344CB8AC3E}">
        <p14:creationId xmlns:p14="http://schemas.microsoft.com/office/powerpoint/2010/main" val="293774254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6197600" y="5956300"/>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dirty="0" smtClean="0">
                <a:solidFill>
                  <a:srgbClr val="0000FF"/>
                </a:solidFill>
              </a:rPr>
              <a:t>National Literacy Trust</a:t>
            </a:r>
            <a:endParaRPr lang="en-GB" i="1" dirty="0">
              <a:solidFill>
                <a:srgbClr val="0000FF"/>
              </a:solidFill>
            </a:endParaRPr>
          </a:p>
        </p:txBody>
      </p:sp>
      <p:pic>
        <p:nvPicPr>
          <p:cNvPr id="3" name="Picture 2" descr="Screen Shot 2015-06-17 at 21.17.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4327"/>
            <a:ext cx="9144000" cy="2620746"/>
          </a:xfrm>
          <a:prstGeom prst="rect">
            <a:avLst/>
          </a:prstGeom>
        </p:spPr>
      </p:pic>
      <p:sp>
        <p:nvSpPr>
          <p:cNvPr id="5" name="Rectangle 4"/>
          <p:cNvSpPr/>
          <p:nvPr/>
        </p:nvSpPr>
        <p:spPr>
          <a:xfrm>
            <a:off x="330200" y="3048000"/>
            <a:ext cx="8610600" cy="15770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454900" y="2766895"/>
            <a:ext cx="1587500" cy="5622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09936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6197600" y="5956300"/>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dirty="0" smtClean="0">
                <a:solidFill>
                  <a:srgbClr val="0000FF"/>
                </a:solidFill>
              </a:rPr>
              <a:t>National Literacy Trust</a:t>
            </a:r>
            <a:endParaRPr lang="en-GB" i="1" dirty="0">
              <a:solidFill>
                <a:srgbClr val="0000FF"/>
              </a:solidFill>
            </a:endParaRPr>
          </a:p>
        </p:txBody>
      </p:sp>
      <p:sp>
        <p:nvSpPr>
          <p:cNvPr id="5" name="Rectangle 4"/>
          <p:cNvSpPr/>
          <p:nvPr/>
        </p:nvSpPr>
        <p:spPr>
          <a:xfrm>
            <a:off x="330200" y="3048000"/>
            <a:ext cx="8610600" cy="15770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454900" y="2766895"/>
            <a:ext cx="1587500" cy="5622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creen Shot 2015-06-17 at 21.22.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1816595"/>
            <a:ext cx="9144000" cy="1900600"/>
          </a:xfrm>
          <a:prstGeom prst="rect">
            <a:avLst/>
          </a:prstGeom>
        </p:spPr>
      </p:pic>
    </p:spTree>
    <p:extLst>
      <p:ext uri="{BB962C8B-B14F-4D97-AF65-F5344CB8AC3E}">
        <p14:creationId xmlns:p14="http://schemas.microsoft.com/office/powerpoint/2010/main" val="346178039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200" y="3048000"/>
            <a:ext cx="8610600" cy="15770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454900" y="2766895"/>
            <a:ext cx="1587500" cy="5622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creen Shot 2015-06-17 at 21.20.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0"/>
            <a:ext cx="6766015" cy="6858000"/>
          </a:xfrm>
          <a:prstGeom prst="rect">
            <a:avLst/>
          </a:prstGeom>
        </p:spPr>
      </p:pic>
    </p:spTree>
    <p:extLst>
      <p:ext uri="{BB962C8B-B14F-4D97-AF65-F5344CB8AC3E}">
        <p14:creationId xmlns:p14="http://schemas.microsoft.com/office/powerpoint/2010/main" val="333898621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159049"/>
            <a:ext cx="8916505" cy="1015663"/>
          </a:xfrm>
          <a:prstGeom prst="rect">
            <a:avLst/>
          </a:prstGeom>
          <a:noFill/>
        </p:spPr>
        <p:txBody>
          <a:bodyPr wrap="square" rtlCol="0">
            <a:spAutoFit/>
          </a:bodyPr>
          <a:lstStyle/>
          <a:p>
            <a:pPr algn="ctr"/>
            <a:r>
              <a:rPr lang="en-US" sz="6000" dirty="0"/>
              <a:t>2</a:t>
            </a:r>
            <a:r>
              <a:rPr lang="en-US" sz="6000" dirty="0" smtClean="0"/>
              <a:t>: </a:t>
            </a:r>
            <a:r>
              <a:rPr lang="en-US" sz="6000" b="1" dirty="0" smtClean="0">
                <a:solidFill>
                  <a:srgbClr val="FF0000"/>
                </a:solidFill>
              </a:rPr>
              <a:t>WHAT</a:t>
            </a:r>
            <a:r>
              <a:rPr lang="en-US" sz="6000" dirty="0"/>
              <a:t> </a:t>
            </a:r>
            <a:r>
              <a:rPr lang="en-US" sz="6000" dirty="0" smtClean="0"/>
              <a:t>MATTERS</a:t>
            </a:r>
            <a:endParaRPr lang="en-US" sz="6000" dirty="0"/>
          </a:p>
        </p:txBody>
      </p:sp>
      <p:pic>
        <p:nvPicPr>
          <p:cNvPr id="3" name="Picture 2"/>
          <p:cNvPicPr>
            <a:picLocks noChangeAspect="1"/>
          </p:cNvPicPr>
          <p:nvPr/>
        </p:nvPicPr>
        <p:blipFill>
          <a:blip r:embed="rId2"/>
          <a:stretch>
            <a:fillRect/>
          </a:stretch>
        </p:blipFill>
        <p:spPr>
          <a:xfrm>
            <a:off x="-422917" y="0"/>
            <a:ext cx="8890000" cy="5003800"/>
          </a:xfrm>
          <a:prstGeom prst="rect">
            <a:avLst/>
          </a:prstGeom>
        </p:spPr>
      </p:pic>
    </p:spTree>
    <p:extLst>
      <p:ext uri="{BB962C8B-B14F-4D97-AF65-F5344CB8AC3E}">
        <p14:creationId xmlns:p14="http://schemas.microsoft.com/office/powerpoint/2010/main" val="156286807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746" y="5159049"/>
            <a:ext cx="9248746" cy="1015663"/>
          </a:xfrm>
          <a:prstGeom prst="rect">
            <a:avLst/>
          </a:prstGeom>
          <a:noFill/>
        </p:spPr>
        <p:txBody>
          <a:bodyPr wrap="square" rtlCol="0">
            <a:spAutoFit/>
          </a:bodyPr>
          <a:lstStyle/>
          <a:p>
            <a:pPr algn="ctr"/>
            <a:r>
              <a:rPr lang="en-US" sz="6000" dirty="0" smtClean="0">
                <a:latin typeface="Wingdings"/>
                <a:ea typeface="Wingdings"/>
                <a:cs typeface="Wingdings"/>
                <a:sym typeface="Wingdings"/>
              </a:rPr>
              <a:t></a:t>
            </a:r>
            <a:r>
              <a:rPr lang="en-US" sz="5400" dirty="0" smtClean="0"/>
              <a:t>THINGS THAT DON’T MATTER</a:t>
            </a:r>
            <a:endParaRPr lang="en-US" sz="5400" dirty="0"/>
          </a:p>
        </p:txBody>
      </p:sp>
      <p:pic>
        <p:nvPicPr>
          <p:cNvPr id="3" name="Picture 2"/>
          <p:cNvPicPr>
            <a:picLocks noChangeAspect="1"/>
          </p:cNvPicPr>
          <p:nvPr/>
        </p:nvPicPr>
        <p:blipFill>
          <a:blip r:embed="rId2"/>
          <a:stretch>
            <a:fillRect/>
          </a:stretch>
        </p:blipFill>
        <p:spPr>
          <a:xfrm>
            <a:off x="2654300" y="1511300"/>
            <a:ext cx="3835400" cy="3835400"/>
          </a:xfrm>
          <a:prstGeom prst="rect">
            <a:avLst/>
          </a:prstGeom>
        </p:spPr>
      </p:pic>
    </p:spTree>
    <p:extLst>
      <p:ext uri="{BB962C8B-B14F-4D97-AF65-F5344CB8AC3E}">
        <p14:creationId xmlns:p14="http://schemas.microsoft.com/office/powerpoint/2010/main" val="397629341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2"/>
          <p:cNvSpPr txBox="1">
            <a:spLocks noChangeArrowheads="1"/>
          </p:cNvSpPr>
          <p:nvPr/>
        </p:nvSpPr>
        <p:spPr bwMode="auto">
          <a:xfrm>
            <a:off x="685800" y="1127125"/>
            <a:ext cx="8458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742950" indent="-742950">
              <a:buFont typeface="+mj-lt"/>
              <a:buAutoNum type="arabicPeriod"/>
            </a:pPr>
            <a:r>
              <a:rPr lang="en-GB" altLang="ja-JP" sz="3600" dirty="0" smtClean="0">
                <a:latin typeface="+mj-lt"/>
              </a:rPr>
              <a:t>Personalise reading: having a school library isn’t enough</a:t>
            </a:r>
          </a:p>
          <a:p>
            <a:pPr marL="742950" indent="-742950">
              <a:buFont typeface="+mj-lt"/>
              <a:buAutoNum type="arabicPeriod"/>
            </a:pPr>
            <a:r>
              <a:rPr lang="en-GB" altLang="ja-JP" sz="3600" dirty="0" smtClean="0">
                <a:latin typeface="+mj-lt"/>
              </a:rPr>
              <a:t>Vocabulary is a proxy for intelligence</a:t>
            </a:r>
          </a:p>
          <a:p>
            <a:pPr marL="742950" indent="-742950">
              <a:buFont typeface="+mj-lt"/>
              <a:buAutoNum type="arabicPeriod"/>
            </a:pPr>
            <a:r>
              <a:rPr lang="en-GB" altLang="ja-JP" sz="3600" dirty="0" smtClean="0">
                <a:latin typeface="+mj-lt"/>
              </a:rPr>
              <a:t>Teach prior knowledge &amp; conventions</a:t>
            </a:r>
          </a:p>
          <a:p>
            <a:pPr marL="742950" indent="-742950">
              <a:buFont typeface="+mj-lt"/>
              <a:buAutoNum type="arabicPeriod"/>
            </a:pPr>
            <a:r>
              <a:rPr lang="en-GB" altLang="ja-JP" sz="3600" dirty="0" smtClean="0">
                <a:latin typeface="+mj-lt"/>
              </a:rPr>
              <a:t>Make word-rich habits explicit</a:t>
            </a:r>
          </a:p>
          <a:p>
            <a:pPr marL="742950" indent="-742950">
              <a:buFont typeface="+mj-lt"/>
              <a:buAutoNum type="arabicPeriod"/>
            </a:pPr>
            <a:r>
              <a:rPr lang="en-GB" altLang="ja-JP" sz="3600" dirty="0" smtClean="0">
                <a:latin typeface="+mj-lt"/>
              </a:rPr>
              <a:t>Have a staff reading culture</a:t>
            </a:r>
          </a:p>
          <a:p>
            <a:pPr marL="571500" indent="-571500">
              <a:buFont typeface="Arial"/>
              <a:buChar char="•"/>
            </a:pPr>
            <a:endParaRPr lang="en-US" sz="3600" dirty="0">
              <a:latin typeface="+mj-lt"/>
            </a:endParaRPr>
          </a:p>
        </p:txBody>
      </p:sp>
    </p:spTree>
    <p:extLst>
      <p:ext uri="{BB962C8B-B14F-4D97-AF65-F5344CB8AC3E}">
        <p14:creationId xmlns:p14="http://schemas.microsoft.com/office/powerpoint/2010/main" val="217191415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build="p" bldLvl="5"/>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3"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lstStyle/>
          <a:p>
            <a:endParaRPr lang="en-US">
              <a:latin typeface="Calibri" charset="0"/>
            </a:endParaRPr>
          </a:p>
        </p:txBody>
      </p:sp>
      <p:sp>
        <p:nvSpPr>
          <p:cNvPr id="110594" name="Title 4"/>
          <p:cNvSpPr>
            <a:spLocks noGrp="1"/>
          </p:cNvSpPr>
          <p:nvPr>
            <p:ph type="ctrTitle"/>
          </p:nvPr>
        </p:nvSpPr>
        <p:spPr>
          <a:xfrm>
            <a:off x="762000" y="2487613"/>
            <a:ext cx="7391400" cy="1470025"/>
          </a:xfrm>
          <a:solidFill>
            <a:schemeClr val="bg1"/>
          </a:solidFill>
        </p:spPr>
        <p:txBody>
          <a:bodyPr/>
          <a:lstStyle/>
          <a:p>
            <a:pPr eaLnBrk="1" hangingPunct="1"/>
            <a:r>
              <a:rPr lang="en-US" dirty="0" smtClean="0">
                <a:latin typeface="Calibri" charset="0"/>
                <a:ea typeface="ＭＳ Ｐゴシック" charset="0"/>
                <a:cs typeface="ＭＳ Ｐゴシック" charset="0"/>
              </a:rPr>
              <a:t>PRIOR KNOWLEDGE</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01602004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2"/>
          <p:cNvSpPr txBox="1">
            <a:spLocks noChangeArrowheads="1"/>
          </p:cNvSpPr>
          <p:nvPr/>
        </p:nvSpPr>
        <p:spPr bwMode="auto">
          <a:xfrm>
            <a:off x="457200" y="2320925"/>
            <a:ext cx="8458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GB" altLang="ja-JP" sz="3600" dirty="0" smtClean="0">
                <a:solidFill>
                  <a:srgbClr val="000000"/>
                </a:solidFill>
              </a:rPr>
              <a:t>What if JD </a:t>
            </a:r>
            <a:r>
              <a:rPr lang="en-GB" altLang="ja-JP" sz="3600" dirty="0" err="1" smtClean="0">
                <a:solidFill>
                  <a:srgbClr val="000000"/>
                </a:solidFill>
              </a:rPr>
              <a:t>Salingar</a:t>
            </a:r>
            <a:r>
              <a:rPr lang="en-GB" altLang="ja-JP" sz="3600" dirty="0" smtClean="0">
                <a:solidFill>
                  <a:srgbClr val="000000"/>
                </a:solidFill>
              </a:rPr>
              <a:t> rewrote the Book of Genesis?</a:t>
            </a:r>
            <a:endParaRPr lang="en-US" sz="3600" dirty="0">
              <a:solidFill>
                <a:srgbClr val="000000"/>
              </a:solidFill>
              <a:latin typeface="Calibri" charset="0"/>
            </a:endParaRPr>
          </a:p>
        </p:txBody>
      </p:sp>
      <p:sp>
        <p:nvSpPr>
          <p:cNvPr id="67586" name="Rectangle 4"/>
          <p:cNvSpPr>
            <a:spLocks noChangeArrowheads="1"/>
          </p:cNvSpPr>
          <p:nvPr/>
        </p:nvSpPr>
        <p:spPr bwMode="auto">
          <a:xfrm>
            <a:off x="5638800" y="49530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FFFFFF"/>
                </a:solidFill>
              </a:rPr>
              <a:t>The Matthew Effect</a:t>
            </a:r>
            <a:endParaRPr lang="en-GB">
              <a:solidFill>
                <a:srgbClr val="FFFFFF"/>
              </a:solidFill>
            </a:endParaRPr>
          </a:p>
          <a:p>
            <a:r>
              <a:rPr lang="en-US">
                <a:solidFill>
                  <a:srgbClr val="FFFFFF"/>
                </a:solidFill>
              </a:rPr>
              <a:t>Daniel Rigney</a:t>
            </a:r>
            <a:endParaRPr lang="en-GB">
              <a:solidFill>
                <a:srgbClr val="FFFFFF"/>
              </a:solidFill>
            </a:endParaRPr>
          </a:p>
        </p:txBody>
      </p:sp>
    </p:spTree>
    <p:extLst>
      <p:ext uri="{BB962C8B-B14F-4D97-AF65-F5344CB8AC3E}">
        <p14:creationId xmlns:p14="http://schemas.microsoft.com/office/powerpoint/2010/main" val="110834169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2"/>
          <p:cNvSpPr txBox="1">
            <a:spLocks noChangeArrowheads="1"/>
          </p:cNvSpPr>
          <p:nvPr/>
        </p:nvSpPr>
        <p:spPr bwMode="auto">
          <a:xfrm>
            <a:off x="457200" y="2320925"/>
            <a:ext cx="8458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GB" altLang="ja-JP" sz="3600" dirty="0" smtClean="0">
                <a:solidFill>
                  <a:srgbClr val="000000"/>
                </a:solidFill>
              </a:rPr>
              <a:t>What if </a:t>
            </a:r>
            <a:r>
              <a:rPr lang="en-GB" altLang="ja-JP" sz="3600" b="1" dirty="0" smtClean="0">
                <a:solidFill>
                  <a:srgbClr val="0000FF"/>
                </a:solidFill>
              </a:rPr>
              <a:t>JD </a:t>
            </a:r>
            <a:r>
              <a:rPr lang="en-GB" altLang="ja-JP" sz="3600" b="1" dirty="0" err="1" smtClean="0">
                <a:solidFill>
                  <a:srgbClr val="0000FF"/>
                </a:solidFill>
              </a:rPr>
              <a:t>Salingar</a:t>
            </a:r>
            <a:r>
              <a:rPr lang="en-GB" altLang="ja-JP" sz="3600" b="1" dirty="0" smtClean="0">
                <a:solidFill>
                  <a:srgbClr val="0000FF"/>
                </a:solidFill>
              </a:rPr>
              <a:t> </a:t>
            </a:r>
            <a:r>
              <a:rPr lang="en-GB" altLang="ja-JP" sz="3600" dirty="0" smtClean="0">
                <a:solidFill>
                  <a:srgbClr val="000000"/>
                </a:solidFill>
              </a:rPr>
              <a:t>rewrote the </a:t>
            </a:r>
            <a:r>
              <a:rPr lang="en-GB" altLang="ja-JP" sz="3600" b="1" dirty="0" smtClean="0">
                <a:solidFill>
                  <a:srgbClr val="0000FF"/>
                </a:solidFill>
              </a:rPr>
              <a:t>Book of Genesis</a:t>
            </a:r>
            <a:r>
              <a:rPr lang="en-GB" altLang="ja-JP" sz="3600" dirty="0" smtClean="0">
                <a:solidFill>
                  <a:srgbClr val="000000"/>
                </a:solidFill>
              </a:rPr>
              <a:t>?</a:t>
            </a:r>
            <a:endParaRPr lang="en-US" sz="3600" dirty="0">
              <a:solidFill>
                <a:srgbClr val="000000"/>
              </a:solidFill>
              <a:latin typeface="Calibri" charset="0"/>
            </a:endParaRPr>
          </a:p>
        </p:txBody>
      </p:sp>
      <p:sp>
        <p:nvSpPr>
          <p:cNvPr id="67586" name="Rectangle 4"/>
          <p:cNvSpPr>
            <a:spLocks noChangeArrowheads="1"/>
          </p:cNvSpPr>
          <p:nvPr/>
        </p:nvSpPr>
        <p:spPr bwMode="auto">
          <a:xfrm>
            <a:off x="5638800" y="49530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FFFFFF"/>
                </a:solidFill>
              </a:rPr>
              <a:t>The Matthew Effect</a:t>
            </a:r>
            <a:endParaRPr lang="en-GB">
              <a:solidFill>
                <a:srgbClr val="FFFFFF"/>
              </a:solidFill>
            </a:endParaRPr>
          </a:p>
          <a:p>
            <a:r>
              <a:rPr lang="en-US">
                <a:solidFill>
                  <a:srgbClr val="FFFFFF"/>
                </a:solidFill>
              </a:rPr>
              <a:t>Daniel Rigney</a:t>
            </a:r>
            <a:endParaRPr lang="en-GB">
              <a:solidFill>
                <a:srgbClr val="FFFFFF"/>
              </a:solidFill>
            </a:endParaRPr>
          </a:p>
        </p:txBody>
      </p:sp>
    </p:spTree>
    <p:extLst>
      <p:ext uri="{BB962C8B-B14F-4D97-AF65-F5344CB8AC3E}">
        <p14:creationId xmlns:p14="http://schemas.microsoft.com/office/powerpoint/2010/main" val="281544913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2"/>
          <p:cNvSpPr txBox="1">
            <a:spLocks noChangeArrowheads="1"/>
          </p:cNvSpPr>
          <p:nvPr/>
        </p:nvSpPr>
        <p:spPr bwMode="auto">
          <a:xfrm>
            <a:off x="382967" y="1135273"/>
            <a:ext cx="8458200" cy="4524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dirty="0"/>
              <a:t>Boy, when I saw old Eve I thought I was going to flip.  I mean it isn’t that Eve is good-looking or anything like that, it’s just that she’s different.  I don’t know what the hell it is exactly – but you always know when she’s around.  </a:t>
            </a:r>
            <a:endParaRPr lang="en-GB" sz="1800" dirty="0" smtClean="0"/>
          </a:p>
          <a:p>
            <a:endParaRPr lang="en-GB" sz="1800" dirty="0"/>
          </a:p>
          <a:p>
            <a:r>
              <a:rPr lang="en-GB" sz="1800" dirty="0" smtClean="0"/>
              <a:t>All </a:t>
            </a:r>
            <a:r>
              <a:rPr lang="en-GB" sz="1800" dirty="0"/>
              <a:t>of a sudden I knew there was something wrong with old Eve the minute I saw her.  She looked nervous as hell. I </a:t>
            </a:r>
            <a:r>
              <a:rPr lang="en-GB" sz="1800" dirty="0" err="1"/>
              <a:t>kinda</a:t>
            </a:r>
            <a:r>
              <a:rPr lang="en-GB" sz="1800" dirty="0"/>
              <a:t> felt sorry for her – even though she’s got one of my goddam ribs, so I went over to talk to old Eve</a:t>
            </a:r>
            <a:r>
              <a:rPr lang="en-GB" sz="1800" dirty="0" smtClean="0"/>
              <a:t>.</a:t>
            </a:r>
          </a:p>
          <a:p>
            <a:endParaRPr lang="en-GB" sz="1800" dirty="0" smtClean="0">
              <a:effectLst/>
            </a:endParaRPr>
          </a:p>
          <a:p>
            <a:r>
              <a:rPr lang="en-GB" sz="1800" dirty="0"/>
              <a:t>“You look very, </a:t>
            </a:r>
            <a:r>
              <a:rPr lang="en-GB" sz="1800" i="1" dirty="0"/>
              <a:t>very</a:t>
            </a:r>
            <a:r>
              <a:rPr lang="en-GB" sz="1800" dirty="0"/>
              <a:t> nice, Adam” she said to me in a funny way, like she was ashamed of something. “Why don’t you join me in some apple?</a:t>
            </a:r>
            <a:r>
              <a:rPr lang="en-GB" sz="1800" dirty="0" smtClean="0"/>
              <a:t>”</a:t>
            </a:r>
          </a:p>
          <a:p>
            <a:endParaRPr lang="en-GB" sz="1800" dirty="0" smtClean="0">
              <a:effectLst/>
            </a:endParaRPr>
          </a:p>
          <a:p>
            <a:r>
              <a:rPr lang="en-GB" sz="1800" dirty="0"/>
              <a:t>Goddam, is that all these sophisticated babes think about all the time?  It’s enough to drive a guy crazy, if you know what I mean.</a:t>
            </a:r>
            <a:endParaRPr lang="en-GB" sz="1800" dirty="0">
              <a:effectLst/>
            </a:endParaRPr>
          </a:p>
        </p:txBody>
      </p:sp>
    </p:spTree>
    <p:extLst>
      <p:ext uri="{BB962C8B-B14F-4D97-AF65-F5344CB8AC3E}">
        <p14:creationId xmlns:p14="http://schemas.microsoft.com/office/powerpoint/2010/main" val="388106116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lstStyle/>
          <a:p>
            <a:endParaRPr lang="en-US">
              <a:latin typeface="Calibri" charset="0"/>
            </a:endParaRPr>
          </a:p>
        </p:txBody>
      </p:sp>
      <p:sp>
        <p:nvSpPr>
          <p:cNvPr id="89090" name="Title 4"/>
          <p:cNvSpPr>
            <a:spLocks noGrp="1"/>
          </p:cNvSpPr>
          <p:nvPr>
            <p:ph type="ctrTitle"/>
          </p:nvPr>
        </p:nvSpPr>
        <p:spPr>
          <a:xfrm>
            <a:off x="1255963" y="2629527"/>
            <a:ext cx="6499716" cy="1470025"/>
          </a:xfrm>
          <a:solidFill>
            <a:schemeClr val="bg1"/>
          </a:solidFill>
        </p:spPr>
        <p:txBody>
          <a:bodyPr/>
          <a:lstStyle/>
          <a:p>
            <a:pPr eaLnBrk="1" hangingPunct="1"/>
            <a:r>
              <a:rPr lang="en-US" dirty="0">
                <a:latin typeface="Calibri" charset="0"/>
                <a:ea typeface="ＭＳ Ｐゴシック" charset="0"/>
                <a:cs typeface="ＭＳ Ｐゴシック" charset="0"/>
              </a:rPr>
              <a:t>SKIMMING</a:t>
            </a:r>
          </a:p>
        </p:txBody>
      </p:sp>
    </p:spTree>
    <p:extLst>
      <p:ext uri="{BB962C8B-B14F-4D97-AF65-F5344CB8AC3E}">
        <p14:creationId xmlns:p14="http://schemas.microsoft.com/office/powerpoint/2010/main" val="380887358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90114" name="Text Box 4"/>
          <p:cNvSpPr txBox="1">
            <a:spLocks noChangeArrowheads="1"/>
          </p:cNvSpPr>
          <p:nvPr/>
        </p:nvSpPr>
        <p:spPr bwMode="auto">
          <a:xfrm>
            <a:off x="1371600" y="906819"/>
            <a:ext cx="6705600" cy="569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2800" dirty="0">
                <a:latin typeface="+mj-lt"/>
                <a:cs typeface="Comic Sans MS" charset="0"/>
              </a:rPr>
              <a:t>The climate of the Earth is always changing. In the past it has altered as a result of natural causes. Nowadays, however, the term climate change is generally used when referring to changes in our climate which have been identified since the early part of the 1900's . The changes we've seen over recent years and those which are predicted over the next 80 years are thought to be mainly as a result of human behaviour rather than due to natural changes in the atmosphere. </a:t>
            </a:r>
          </a:p>
          <a:p>
            <a:r>
              <a:rPr lang="en-GB" sz="2800" dirty="0">
                <a:latin typeface="+mj-lt"/>
                <a:cs typeface="Comic Sans MS" charset="0"/>
              </a:rPr>
              <a:t> </a:t>
            </a:r>
            <a:endParaRPr lang="en-GB" sz="2800" dirty="0">
              <a:latin typeface="+mj-lt"/>
              <a:cs typeface="Times" charset="0"/>
            </a:endParaRPr>
          </a:p>
        </p:txBody>
      </p:sp>
    </p:spTree>
    <p:extLst>
      <p:ext uri="{BB962C8B-B14F-4D97-AF65-F5344CB8AC3E}">
        <p14:creationId xmlns:p14="http://schemas.microsoft.com/office/powerpoint/2010/main" val="191940484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91138" name="Text Box 4"/>
          <p:cNvSpPr txBox="1">
            <a:spLocks noChangeArrowheads="1"/>
          </p:cNvSpPr>
          <p:nvPr/>
        </p:nvSpPr>
        <p:spPr bwMode="auto">
          <a:xfrm>
            <a:off x="1371600" y="1219200"/>
            <a:ext cx="6705600" cy="4524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3600" dirty="0">
                <a:solidFill>
                  <a:srgbClr val="000000"/>
                </a:solidFill>
                <a:latin typeface="+mj-lt"/>
                <a:cs typeface="Comic Sans MS" charset="0"/>
              </a:rPr>
              <a:t>The best treatment for mouth ulcers. Gargle with salt water. You should find that it works a treat. Salt is cheap and easy to get hold of and we all have it at home, so no need to splash out and spend lots of money on expensive mouth ulcer creams.</a:t>
            </a:r>
            <a:r>
              <a:rPr lang="en-GB" sz="3600" dirty="0">
                <a:solidFill>
                  <a:srgbClr val="000000"/>
                </a:solidFill>
                <a:latin typeface="+mj-lt"/>
                <a:cs typeface="Comic Sans MS" charset="0"/>
              </a:rPr>
              <a:t> </a:t>
            </a:r>
            <a:endParaRPr lang="en-GB" sz="3600" dirty="0">
              <a:solidFill>
                <a:srgbClr val="000000"/>
              </a:solidFill>
              <a:latin typeface="+mj-lt"/>
              <a:cs typeface="Times" charset="0"/>
            </a:endParaRPr>
          </a:p>
        </p:txBody>
      </p:sp>
    </p:spTree>
    <p:extLst>
      <p:ext uri="{BB962C8B-B14F-4D97-AF65-F5344CB8AC3E}">
        <p14:creationId xmlns:p14="http://schemas.microsoft.com/office/powerpoint/2010/main" val="416087324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93186" name="Text Box 4"/>
          <p:cNvSpPr txBox="1">
            <a:spLocks noChangeArrowheads="1"/>
          </p:cNvSpPr>
          <p:nvPr/>
        </p:nvSpPr>
        <p:spPr bwMode="auto">
          <a:xfrm>
            <a:off x="1384014" y="2971800"/>
            <a:ext cx="670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GB" sz="3600" dirty="0">
                <a:solidFill>
                  <a:srgbClr val="000000"/>
                </a:solidFill>
                <a:latin typeface="+mj-lt"/>
                <a:cs typeface="Comic Sans MS" charset="0"/>
              </a:rPr>
              <a:t>Lexical v Grammatical Words</a:t>
            </a:r>
            <a:endParaRPr lang="en-GB" sz="3600" dirty="0">
              <a:solidFill>
                <a:srgbClr val="000000"/>
              </a:solidFill>
              <a:latin typeface="+mj-lt"/>
              <a:cs typeface="Times" charset="0"/>
            </a:endParaRPr>
          </a:p>
        </p:txBody>
      </p:sp>
    </p:spTree>
    <p:extLst>
      <p:ext uri="{BB962C8B-B14F-4D97-AF65-F5344CB8AC3E}">
        <p14:creationId xmlns:p14="http://schemas.microsoft.com/office/powerpoint/2010/main" val="82885451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3"/>
          <p:cNvSpPr>
            <a:spLocks noChangeArrowheads="1"/>
          </p:cNvSpPr>
          <p:nvPr/>
        </p:nvSpPr>
        <p:spPr bwMode="auto">
          <a:xfrm>
            <a:off x="762000" y="609600"/>
            <a:ext cx="7772400" cy="5791200"/>
          </a:xfrm>
          <a:prstGeom prst="rect">
            <a:avLst/>
          </a:prstGeom>
          <a:solidFill>
            <a:srgbClr val="FFFFFF"/>
          </a:solidFill>
          <a:ln w="9525">
            <a:noFill/>
            <a:miter lim="800000"/>
            <a:headEnd/>
            <a:tailEnd/>
          </a:ln>
          <a:effectLst/>
        </p:spPr>
        <p:txBody>
          <a:bodyPr wrap="none" anchor="ctr"/>
          <a:lstStyle/>
          <a:p>
            <a:endParaRPr lang="en-US">
              <a:solidFill>
                <a:srgbClr val="000000"/>
              </a:solidFill>
              <a:latin typeface="Calibri" charset="0"/>
            </a:endParaRPr>
          </a:p>
        </p:txBody>
      </p:sp>
      <p:sp>
        <p:nvSpPr>
          <p:cNvPr id="94210" name="Text Box 4"/>
          <p:cNvSpPr txBox="1">
            <a:spLocks noChangeArrowheads="1"/>
          </p:cNvSpPr>
          <p:nvPr/>
        </p:nvSpPr>
        <p:spPr bwMode="auto">
          <a:xfrm>
            <a:off x="1295400" y="706438"/>
            <a:ext cx="6705600" cy="5694362"/>
          </a:xfrm>
          <a:prstGeom prst="rect">
            <a:avLst/>
          </a:prstGeom>
          <a:solidFill>
            <a:srgbClr val="FFFFFF"/>
          </a:solidFill>
          <a:ln>
            <a:noFill/>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GB" sz="2800">
              <a:solidFill>
                <a:srgbClr val="000000"/>
              </a:solidFill>
              <a:latin typeface="Comic Sans MS" charset="0"/>
              <a:cs typeface="Times" charset="0"/>
            </a:endParaRPr>
          </a:p>
          <a:p>
            <a:r>
              <a:rPr lang="en-GB" sz="2800" b="1">
                <a:solidFill>
                  <a:srgbClr val="000000"/>
                </a:solidFill>
                <a:latin typeface="Comic Sans M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463"/>
            <a:ext cx="2895600" cy="8794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5" name="Rectangle 4"/>
          <p:cNvSpPr/>
          <p:nvPr/>
        </p:nvSpPr>
        <p:spPr>
          <a:xfrm>
            <a:off x="4572000" y="779463"/>
            <a:ext cx="2362200" cy="8794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6" name="Rectangle 5"/>
          <p:cNvSpPr/>
          <p:nvPr/>
        </p:nvSpPr>
        <p:spPr>
          <a:xfrm>
            <a:off x="1981200" y="1658938"/>
            <a:ext cx="4953000" cy="4746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7" name="Rectangle 6"/>
          <p:cNvSpPr/>
          <p:nvPr/>
        </p:nvSpPr>
        <p:spPr>
          <a:xfrm>
            <a:off x="1295400" y="2514600"/>
            <a:ext cx="5181600" cy="4746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8" name="Rectangle 7"/>
          <p:cNvSpPr/>
          <p:nvPr/>
        </p:nvSpPr>
        <p:spPr>
          <a:xfrm>
            <a:off x="3886200" y="2133600"/>
            <a:ext cx="5181600" cy="381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9" name="Rectangle 8"/>
          <p:cNvSpPr/>
          <p:nvPr/>
        </p:nvSpPr>
        <p:spPr>
          <a:xfrm>
            <a:off x="762000" y="2133600"/>
            <a:ext cx="1905000" cy="5572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0" name="Rectangle 9"/>
          <p:cNvSpPr/>
          <p:nvPr/>
        </p:nvSpPr>
        <p:spPr>
          <a:xfrm>
            <a:off x="1295400" y="3276600"/>
            <a:ext cx="1371600" cy="4746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1" name="Rectangle 10"/>
          <p:cNvSpPr/>
          <p:nvPr/>
        </p:nvSpPr>
        <p:spPr>
          <a:xfrm>
            <a:off x="762000" y="2801938"/>
            <a:ext cx="2590800" cy="4746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2" name="Rectangle 11"/>
          <p:cNvSpPr/>
          <p:nvPr/>
        </p:nvSpPr>
        <p:spPr>
          <a:xfrm>
            <a:off x="3924300" y="2801938"/>
            <a:ext cx="1295400" cy="4746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3" name="Rectangle 12"/>
          <p:cNvSpPr/>
          <p:nvPr/>
        </p:nvSpPr>
        <p:spPr>
          <a:xfrm>
            <a:off x="1752600" y="3751263"/>
            <a:ext cx="4572000" cy="4746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4" name="Rectangle 13"/>
          <p:cNvSpPr/>
          <p:nvPr/>
        </p:nvSpPr>
        <p:spPr>
          <a:xfrm>
            <a:off x="1295400" y="4225925"/>
            <a:ext cx="6477000" cy="12604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5" name="Rectangle 14"/>
          <p:cNvSpPr/>
          <p:nvPr/>
        </p:nvSpPr>
        <p:spPr>
          <a:xfrm>
            <a:off x="6934200" y="3751263"/>
            <a:ext cx="1371600" cy="4746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7" name="Rectangle 16"/>
          <p:cNvSpPr/>
          <p:nvPr/>
        </p:nvSpPr>
        <p:spPr>
          <a:xfrm>
            <a:off x="5219700" y="2989263"/>
            <a:ext cx="876300" cy="4746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8" name="Rectangle 17"/>
          <p:cNvSpPr/>
          <p:nvPr/>
        </p:nvSpPr>
        <p:spPr>
          <a:xfrm>
            <a:off x="3048000" y="3276600"/>
            <a:ext cx="4724400" cy="4746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9" name="Rectangle 18"/>
          <p:cNvSpPr/>
          <p:nvPr/>
        </p:nvSpPr>
        <p:spPr>
          <a:xfrm>
            <a:off x="2514600" y="5486400"/>
            <a:ext cx="5257800" cy="4746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20" name="Rectangle 19"/>
          <p:cNvSpPr/>
          <p:nvPr/>
        </p:nvSpPr>
        <p:spPr>
          <a:xfrm>
            <a:off x="1295400" y="5926138"/>
            <a:ext cx="5638800" cy="4746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Tree>
    <p:extLst>
      <p:ext uri="{BB962C8B-B14F-4D97-AF65-F5344CB8AC3E}">
        <p14:creationId xmlns:p14="http://schemas.microsoft.com/office/powerpoint/2010/main" val="427405542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4663" y="549950"/>
            <a:ext cx="6651371" cy="5386090"/>
          </a:xfrm>
          <a:prstGeom prst="rect">
            <a:avLst/>
          </a:prstGeom>
          <a:noFill/>
        </p:spPr>
        <p:txBody>
          <a:bodyPr wrap="square" rtlCol="0">
            <a:spAutoFit/>
          </a:bodyPr>
          <a:lstStyle/>
          <a:p>
            <a:r>
              <a:rPr lang="en-US" sz="34400" dirty="0"/>
              <a:t>3</a:t>
            </a:r>
          </a:p>
        </p:txBody>
      </p:sp>
      <p:sp>
        <p:nvSpPr>
          <p:cNvPr id="5" name="TextBox 4"/>
          <p:cNvSpPr txBox="1"/>
          <p:nvPr/>
        </p:nvSpPr>
        <p:spPr>
          <a:xfrm>
            <a:off x="3190036" y="1993929"/>
            <a:ext cx="4844503" cy="3170099"/>
          </a:xfrm>
          <a:prstGeom prst="rect">
            <a:avLst/>
          </a:prstGeom>
          <a:noFill/>
        </p:spPr>
        <p:txBody>
          <a:bodyPr wrap="square" rtlCol="0">
            <a:spAutoFit/>
          </a:bodyPr>
          <a:lstStyle/>
          <a:p>
            <a:pPr marL="914400" indent="-914400">
              <a:buFont typeface="+mj-lt"/>
              <a:buAutoNum type="arabicPeriod"/>
            </a:pPr>
            <a:r>
              <a:rPr lang="en-US" sz="4000" dirty="0" smtClean="0"/>
              <a:t>Let’s </a:t>
            </a:r>
            <a:r>
              <a:rPr lang="en-US" sz="4000" b="1" dirty="0" smtClean="0">
                <a:solidFill>
                  <a:srgbClr val="FF0000"/>
                </a:solidFill>
              </a:rPr>
              <a:t>understand</a:t>
            </a:r>
            <a:r>
              <a:rPr lang="en-US" sz="4000" dirty="0" smtClean="0"/>
              <a:t> the importance of reading </a:t>
            </a:r>
          </a:p>
          <a:p>
            <a:pPr marL="914400" indent="-914400">
              <a:buFont typeface="+mj-lt"/>
              <a:buAutoNum type="arabicPeriod"/>
            </a:pPr>
            <a:r>
              <a:rPr lang="en-US" sz="4000" dirty="0" smtClean="0"/>
              <a:t>Let’s </a:t>
            </a:r>
            <a:r>
              <a:rPr lang="en-US" sz="4000" b="1" dirty="0" smtClean="0">
                <a:solidFill>
                  <a:srgbClr val="FF0000"/>
                </a:solidFill>
              </a:rPr>
              <a:t>teach</a:t>
            </a:r>
            <a:r>
              <a:rPr lang="en-US" sz="4000" dirty="0" smtClean="0"/>
              <a:t> it</a:t>
            </a:r>
          </a:p>
          <a:p>
            <a:pPr marL="914400" indent="-914400">
              <a:buFont typeface="+mj-lt"/>
              <a:buAutoNum type="arabicPeriod"/>
            </a:pPr>
            <a:r>
              <a:rPr lang="en-US" sz="4000" dirty="0" smtClean="0"/>
              <a:t>Let’s </a:t>
            </a:r>
            <a:r>
              <a:rPr lang="en-US" sz="4000" b="1" dirty="0" smtClean="0">
                <a:solidFill>
                  <a:srgbClr val="FF0000"/>
                </a:solidFill>
              </a:rPr>
              <a:t>guarantee</a:t>
            </a:r>
            <a:r>
              <a:rPr lang="en-US" sz="4000" dirty="0" smtClean="0">
                <a:solidFill>
                  <a:srgbClr val="FF0000"/>
                </a:solidFill>
              </a:rPr>
              <a:t> </a:t>
            </a:r>
            <a:r>
              <a:rPr lang="en-US" sz="4000" dirty="0" smtClean="0"/>
              <a:t>it</a:t>
            </a:r>
            <a:endParaRPr lang="en-US" sz="4000" dirty="0"/>
          </a:p>
        </p:txBody>
      </p:sp>
    </p:spTree>
    <p:extLst>
      <p:ext uri="{BB962C8B-B14F-4D97-AF65-F5344CB8AC3E}">
        <p14:creationId xmlns:p14="http://schemas.microsoft.com/office/powerpoint/2010/main" val="20125522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bldLvl="4"/>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p:cNvSpPr>
            <a:spLocks noChangeArrowheads="1"/>
          </p:cNvSpPr>
          <p:nvPr/>
        </p:nvSpPr>
        <p:spPr bwMode="auto">
          <a:xfrm>
            <a:off x="762000" y="609600"/>
            <a:ext cx="7772400" cy="5791200"/>
          </a:xfrm>
          <a:prstGeom prst="rect">
            <a:avLst/>
          </a:prstGeom>
          <a:solidFill>
            <a:srgbClr val="FFFFFF"/>
          </a:solidFill>
          <a:ln w="9525">
            <a:noFill/>
            <a:miter lim="800000"/>
            <a:headEnd/>
            <a:tailEnd/>
          </a:ln>
          <a:effectLst/>
        </p:spPr>
        <p:txBody>
          <a:bodyPr wrap="none" anchor="ctr"/>
          <a:lstStyle/>
          <a:p>
            <a:endParaRPr lang="en-US">
              <a:solidFill>
                <a:srgbClr val="000000"/>
              </a:solidFill>
              <a:latin typeface="Calibri" charset="0"/>
            </a:endParaRPr>
          </a:p>
        </p:txBody>
      </p:sp>
      <p:sp>
        <p:nvSpPr>
          <p:cNvPr id="95234" name="Text Box 4"/>
          <p:cNvSpPr txBox="1">
            <a:spLocks noChangeArrowheads="1"/>
          </p:cNvSpPr>
          <p:nvPr/>
        </p:nvSpPr>
        <p:spPr bwMode="auto">
          <a:xfrm>
            <a:off x="1295400" y="706438"/>
            <a:ext cx="6705600" cy="5694362"/>
          </a:xfrm>
          <a:prstGeom prst="rect">
            <a:avLst/>
          </a:prstGeom>
          <a:solidFill>
            <a:srgbClr val="FFFFFF"/>
          </a:solidFill>
          <a:ln>
            <a:noFill/>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GB" sz="2800">
              <a:solidFill>
                <a:srgbClr val="000000"/>
              </a:solidFill>
              <a:latin typeface="Comic Sans MS" charset="0"/>
              <a:cs typeface="Times" charset="0"/>
            </a:endParaRPr>
          </a:p>
          <a:p>
            <a:r>
              <a:rPr lang="en-GB" sz="2800" b="1">
                <a:solidFill>
                  <a:srgbClr val="000000"/>
                </a:solidFill>
                <a:latin typeface="Comic Sans M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463"/>
            <a:ext cx="2895600" cy="8794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5" name="Rectangle 4"/>
          <p:cNvSpPr/>
          <p:nvPr/>
        </p:nvSpPr>
        <p:spPr>
          <a:xfrm>
            <a:off x="4572000" y="779463"/>
            <a:ext cx="2362200" cy="8794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6" name="Rectangle 5"/>
          <p:cNvSpPr/>
          <p:nvPr/>
        </p:nvSpPr>
        <p:spPr>
          <a:xfrm>
            <a:off x="1981200" y="1658938"/>
            <a:ext cx="4953000" cy="4746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7" name="Rectangle 6"/>
          <p:cNvSpPr/>
          <p:nvPr/>
        </p:nvSpPr>
        <p:spPr>
          <a:xfrm>
            <a:off x="1295400" y="2514600"/>
            <a:ext cx="5181600" cy="4746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8" name="Rectangle 7"/>
          <p:cNvSpPr/>
          <p:nvPr/>
        </p:nvSpPr>
        <p:spPr>
          <a:xfrm>
            <a:off x="3886200" y="2133600"/>
            <a:ext cx="5181600" cy="381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9" name="Rectangle 8"/>
          <p:cNvSpPr/>
          <p:nvPr/>
        </p:nvSpPr>
        <p:spPr>
          <a:xfrm>
            <a:off x="762000" y="2133600"/>
            <a:ext cx="1905000" cy="5572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0" name="Rectangle 9"/>
          <p:cNvSpPr/>
          <p:nvPr/>
        </p:nvSpPr>
        <p:spPr>
          <a:xfrm>
            <a:off x="1295400" y="3276600"/>
            <a:ext cx="1371600" cy="4746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1" name="Rectangle 10"/>
          <p:cNvSpPr/>
          <p:nvPr/>
        </p:nvSpPr>
        <p:spPr>
          <a:xfrm>
            <a:off x="762000" y="2801938"/>
            <a:ext cx="2590800" cy="4746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3" name="Rectangle 12"/>
          <p:cNvSpPr/>
          <p:nvPr/>
        </p:nvSpPr>
        <p:spPr>
          <a:xfrm>
            <a:off x="1752600" y="3751263"/>
            <a:ext cx="4572000" cy="4746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4" name="Rectangle 13"/>
          <p:cNvSpPr/>
          <p:nvPr/>
        </p:nvSpPr>
        <p:spPr>
          <a:xfrm>
            <a:off x="1295400" y="4225925"/>
            <a:ext cx="6477000" cy="12604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5" name="Rectangle 14"/>
          <p:cNvSpPr/>
          <p:nvPr/>
        </p:nvSpPr>
        <p:spPr>
          <a:xfrm>
            <a:off x="6934200" y="3751263"/>
            <a:ext cx="1371600" cy="4746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7" name="Rectangle 16"/>
          <p:cNvSpPr/>
          <p:nvPr/>
        </p:nvSpPr>
        <p:spPr>
          <a:xfrm>
            <a:off x="5219700" y="2989263"/>
            <a:ext cx="876300" cy="4746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8" name="Rectangle 17"/>
          <p:cNvSpPr/>
          <p:nvPr/>
        </p:nvSpPr>
        <p:spPr>
          <a:xfrm>
            <a:off x="3048000" y="3276600"/>
            <a:ext cx="4724400" cy="4746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9" name="Rectangle 18"/>
          <p:cNvSpPr/>
          <p:nvPr/>
        </p:nvSpPr>
        <p:spPr>
          <a:xfrm>
            <a:off x="2514600" y="5486400"/>
            <a:ext cx="5257800" cy="4746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20" name="Rectangle 19"/>
          <p:cNvSpPr/>
          <p:nvPr/>
        </p:nvSpPr>
        <p:spPr>
          <a:xfrm>
            <a:off x="1295400" y="5926138"/>
            <a:ext cx="5638800" cy="4746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Tree>
    <p:extLst>
      <p:ext uri="{BB962C8B-B14F-4D97-AF65-F5344CB8AC3E}">
        <p14:creationId xmlns:p14="http://schemas.microsoft.com/office/powerpoint/2010/main" val="402153761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762000" y="609600"/>
            <a:ext cx="7772400" cy="5791200"/>
          </a:xfrm>
          <a:prstGeom prst="rect">
            <a:avLst/>
          </a:prstGeom>
          <a:solidFill>
            <a:srgbClr val="FFFFFF"/>
          </a:solidFill>
          <a:ln w="9525">
            <a:solidFill>
              <a:srgbClr val="FFFFFF"/>
            </a:solidFill>
            <a:miter lim="800000"/>
            <a:headEnd/>
            <a:tailEnd/>
          </a:ln>
          <a:effectLst/>
        </p:spPr>
        <p:txBody>
          <a:bodyPr wrap="none" anchor="ctr"/>
          <a:lstStyle/>
          <a:p>
            <a:endParaRPr lang="en-US">
              <a:solidFill>
                <a:srgbClr val="000000"/>
              </a:solidFill>
              <a:latin typeface="Calibri" charset="0"/>
            </a:endParaRPr>
          </a:p>
        </p:txBody>
      </p:sp>
      <p:sp>
        <p:nvSpPr>
          <p:cNvPr id="96258" name="Text Box 4"/>
          <p:cNvSpPr txBox="1">
            <a:spLocks noChangeArrowheads="1"/>
          </p:cNvSpPr>
          <p:nvPr/>
        </p:nvSpPr>
        <p:spPr bwMode="auto">
          <a:xfrm>
            <a:off x="1295400" y="706438"/>
            <a:ext cx="6705600" cy="5694362"/>
          </a:xfrm>
          <a:prstGeom prst="rect">
            <a:avLst/>
          </a:prstGeom>
          <a:solidFill>
            <a:srgbClr val="FFFFFF"/>
          </a:solidFill>
          <a:ln>
            <a:solidFill>
              <a:srgbClr val="FFFFFF"/>
            </a:solidFill>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GB" sz="2800">
              <a:solidFill>
                <a:srgbClr val="000000"/>
              </a:solidFill>
              <a:latin typeface="Comic Sans MS" charset="0"/>
              <a:cs typeface="Times" charset="0"/>
            </a:endParaRPr>
          </a:p>
          <a:p>
            <a:r>
              <a:rPr lang="en-GB" sz="2800" b="1">
                <a:solidFill>
                  <a:srgbClr val="000000"/>
                </a:solidFill>
                <a:latin typeface="Comic Sans M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463"/>
            <a:ext cx="2895600" cy="8794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5" name="Rectangle 4"/>
          <p:cNvSpPr/>
          <p:nvPr/>
        </p:nvSpPr>
        <p:spPr>
          <a:xfrm>
            <a:off x="4572000" y="779463"/>
            <a:ext cx="2362200" cy="8794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6" name="Rectangle 5"/>
          <p:cNvSpPr/>
          <p:nvPr/>
        </p:nvSpPr>
        <p:spPr>
          <a:xfrm>
            <a:off x="1981200" y="1658938"/>
            <a:ext cx="4953000" cy="47466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7" name="Rectangle 6"/>
          <p:cNvSpPr/>
          <p:nvPr/>
        </p:nvSpPr>
        <p:spPr>
          <a:xfrm>
            <a:off x="1295400" y="2514600"/>
            <a:ext cx="5181600" cy="47466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8" name="Rectangle 7"/>
          <p:cNvSpPr/>
          <p:nvPr/>
        </p:nvSpPr>
        <p:spPr>
          <a:xfrm>
            <a:off x="3886200" y="2133600"/>
            <a:ext cx="5181600" cy="381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9" name="Rectangle 8"/>
          <p:cNvSpPr/>
          <p:nvPr/>
        </p:nvSpPr>
        <p:spPr>
          <a:xfrm>
            <a:off x="762000" y="2133600"/>
            <a:ext cx="1905000" cy="55721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0" name="Rectangle 9"/>
          <p:cNvSpPr/>
          <p:nvPr/>
        </p:nvSpPr>
        <p:spPr>
          <a:xfrm>
            <a:off x="1295400" y="3276600"/>
            <a:ext cx="1371600" cy="47466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1" name="Rectangle 10"/>
          <p:cNvSpPr/>
          <p:nvPr/>
        </p:nvSpPr>
        <p:spPr>
          <a:xfrm>
            <a:off x="762000" y="2801938"/>
            <a:ext cx="2590800" cy="47466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3" name="Rectangle 12"/>
          <p:cNvSpPr/>
          <p:nvPr/>
        </p:nvSpPr>
        <p:spPr>
          <a:xfrm>
            <a:off x="1752600" y="3751263"/>
            <a:ext cx="4572000" cy="47466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4" name="Rectangle 13"/>
          <p:cNvSpPr/>
          <p:nvPr/>
        </p:nvSpPr>
        <p:spPr>
          <a:xfrm>
            <a:off x="1295400" y="4225925"/>
            <a:ext cx="6477000" cy="12604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7" name="Rectangle 16"/>
          <p:cNvSpPr/>
          <p:nvPr/>
        </p:nvSpPr>
        <p:spPr>
          <a:xfrm>
            <a:off x="5219700" y="2989263"/>
            <a:ext cx="876300" cy="47466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8" name="Rectangle 17"/>
          <p:cNvSpPr/>
          <p:nvPr/>
        </p:nvSpPr>
        <p:spPr>
          <a:xfrm>
            <a:off x="3048000" y="3276600"/>
            <a:ext cx="4724400" cy="47466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9" name="Rectangle 18"/>
          <p:cNvSpPr/>
          <p:nvPr/>
        </p:nvSpPr>
        <p:spPr>
          <a:xfrm>
            <a:off x="2514600" y="5486400"/>
            <a:ext cx="5257800" cy="47466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20" name="Rectangle 19"/>
          <p:cNvSpPr/>
          <p:nvPr/>
        </p:nvSpPr>
        <p:spPr>
          <a:xfrm>
            <a:off x="1295400" y="5926138"/>
            <a:ext cx="5867400" cy="47466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Tree>
    <p:extLst>
      <p:ext uri="{BB962C8B-B14F-4D97-AF65-F5344CB8AC3E}">
        <p14:creationId xmlns:p14="http://schemas.microsoft.com/office/powerpoint/2010/main" val="120534686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762000" y="609600"/>
            <a:ext cx="7772400" cy="5791200"/>
          </a:xfrm>
          <a:prstGeom prst="rect">
            <a:avLst/>
          </a:prstGeom>
          <a:solidFill>
            <a:srgbClr val="FFFFFF"/>
          </a:solidFill>
          <a:ln w="9525">
            <a:solidFill>
              <a:srgbClr val="FFFFFF"/>
            </a:solidFill>
            <a:miter lim="800000"/>
            <a:headEnd/>
            <a:tailEnd/>
          </a:ln>
          <a:effectLst/>
        </p:spPr>
        <p:txBody>
          <a:bodyPr wrap="none" anchor="ctr"/>
          <a:lstStyle/>
          <a:p>
            <a:endParaRPr lang="en-US">
              <a:solidFill>
                <a:srgbClr val="000000"/>
              </a:solidFill>
              <a:latin typeface="Calibri" charset="0"/>
            </a:endParaRPr>
          </a:p>
        </p:txBody>
      </p:sp>
      <p:sp>
        <p:nvSpPr>
          <p:cNvPr id="97282" name="Text Box 4"/>
          <p:cNvSpPr txBox="1">
            <a:spLocks noChangeArrowheads="1"/>
          </p:cNvSpPr>
          <p:nvPr/>
        </p:nvSpPr>
        <p:spPr bwMode="auto">
          <a:xfrm>
            <a:off x="1295400" y="706438"/>
            <a:ext cx="6705600" cy="5694362"/>
          </a:xfrm>
          <a:prstGeom prst="rect">
            <a:avLst/>
          </a:prstGeom>
          <a:solidFill>
            <a:srgbClr val="FFFFFF"/>
          </a:solidFill>
          <a:ln>
            <a:solidFill>
              <a:srgbClr val="FFFFFF"/>
            </a:solidFill>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GB" sz="2800">
              <a:solidFill>
                <a:srgbClr val="000000"/>
              </a:solidFill>
              <a:latin typeface="Comic Sans MS" charset="0"/>
              <a:cs typeface="Times" charset="0"/>
            </a:endParaRPr>
          </a:p>
          <a:p>
            <a:r>
              <a:rPr lang="en-GB" sz="2800" b="1">
                <a:solidFill>
                  <a:srgbClr val="000000"/>
                </a:solidFill>
                <a:latin typeface="Comic Sans M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463"/>
            <a:ext cx="2895600" cy="8794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6" name="Rectangle 5"/>
          <p:cNvSpPr/>
          <p:nvPr/>
        </p:nvSpPr>
        <p:spPr>
          <a:xfrm>
            <a:off x="1981200" y="1658938"/>
            <a:ext cx="4953000" cy="47466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7" name="Rectangle 6"/>
          <p:cNvSpPr/>
          <p:nvPr/>
        </p:nvSpPr>
        <p:spPr>
          <a:xfrm>
            <a:off x="1295400" y="2514600"/>
            <a:ext cx="5181600" cy="47466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8" name="Rectangle 7"/>
          <p:cNvSpPr/>
          <p:nvPr/>
        </p:nvSpPr>
        <p:spPr>
          <a:xfrm>
            <a:off x="3886200" y="2133600"/>
            <a:ext cx="5181600" cy="381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0" name="Rectangle 9"/>
          <p:cNvSpPr/>
          <p:nvPr/>
        </p:nvSpPr>
        <p:spPr>
          <a:xfrm>
            <a:off x="1295400" y="3276600"/>
            <a:ext cx="1371600" cy="47466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1" name="Rectangle 10"/>
          <p:cNvSpPr/>
          <p:nvPr/>
        </p:nvSpPr>
        <p:spPr>
          <a:xfrm>
            <a:off x="762000" y="2801938"/>
            <a:ext cx="2590800" cy="47466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3" name="Rectangle 12"/>
          <p:cNvSpPr/>
          <p:nvPr/>
        </p:nvSpPr>
        <p:spPr>
          <a:xfrm>
            <a:off x="1752600" y="3751263"/>
            <a:ext cx="4572000" cy="47466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4" name="Rectangle 13"/>
          <p:cNvSpPr/>
          <p:nvPr/>
        </p:nvSpPr>
        <p:spPr>
          <a:xfrm>
            <a:off x="1295400" y="4225925"/>
            <a:ext cx="6477000" cy="12604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7" name="Rectangle 16"/>
          <p:cNvSpPr/>
          <p:nvPr/>
        </p:nvSpPr>
        <p:spPr>
          <a:xfrm>
            <a:off x="5219700" y="2989263"/>
            <a:ext cx="876300" cy="47466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8" name="Rectangle 17"/>
          <p:cNvSpPr/>
          <p:nvPr/>
        </p:nvSpPr>
        <p:spPr>
          <a:xfrm>
            <a:off x="3048000" y="3276600"/>
            <a:ext cx="4724400" cy="47466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9" name="Rectangle 18"/>
          <p:cNvSpPr/>
          <p:nvPr/>
        </p:nvSpPr>
        <p:spPr>
          <a:xfrm>
            <a:off x="2514600" y="5486400"/>
            <a:ext cx="5257800" cy="47466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20" name="Rectangle 19"/>
          <p:cNvSpPr/>
          <p:nvPr/>
        </p:nvSpPr>
        <p:spPr>
          <a:xfrm>
            <a:off x="1295400" y="5926138"/>
            <a:ext cx="5791200" cy="47466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Tree>
    <p:extLst>
      <p:ext uri="{BB962C8B-B14F-4D97-AF65-F5344CB8AC3E}">
        <p14:creationId xmlns:p14="http://schemas.microsoft.com/office/powerpoint/2010/main" val="146552145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4"/>
          <p:cNvSpPr txBox="1">
            <a:spLocks noChangeArrowheads="1"/>
          </p:cNvSpPr>
          <p:nvPr/>
        </p:nvSpPr>
        <p:spPr bwMode="auto">
          <a:xfrm>
            <a:off x="1295400" y="706438"/>
            <a:ext cx="6705600"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GB" sz="2800" dirty="0">
              <a:solidFill>
                <a:srgbClr val="000000"/>
              </a:solidFill>
              <a:latin typeface="Comic Sans MS" charset="0"/>
              <a:cs typeface="Times" charset="0"/>
            </a:endParaRPr>
          </a:p>
          <a:p>
            <a:r>
              <a:rPr lang="en-GB" sz="2800" b="1" dirty="0">
                <a:solidFill>
                  <a:srgbClr val="000000"/>
                </a:solidFill>
                <a:latin typeface="Comic Sans M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Tree>
    <p:extLst>
      <p:ext uri="{BB962C8B-B14F-4D97-AF65-F5344CB8AC3E}">
        <p14:creationId xmlns:p14="http://schemas.microsoft.com/office/powerpoint/2010/main" val="264218547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lstStyle/>
          <a:p>
            <a:endParaRPr lang="en-US">
              <a:latin typeface="Calibri" charset="0"/>
            </a:endParaRPr>
          </a:p>
        </p:txBody>
      </p:sp>
      <p:sp>
        <p:nvSpPr>
          <p:cNvPr id="99330" name="Title 4"/>
          <p:cNvSpPr>
            <a:spLocks noGrp="1"/>
          </p:cNvSpPr>
          <p:nvPr>
            <p:ph type="ctrTitle"/>
          </p:nvPr>
        </p:nvSpPr>
        <p:spPr>
          <a:xfrm>
            <a:off x="762000" y="3097213"/>
            <a:ext cx="7620000" cy="1470025"/>
          </a:xfrm>
          <a:solidFill>
            <a:schemeClr val="bg1"/>
          </a:solidFill>
        </p:spPr>
        <p:txBody>
          <a:bodyPr/>
          <a:lstStyle/>
          <a:p>
            <a:pPr eaLnBrk="1" hangingPunct="1"/>
            <a:r>
              <a:rPr lang="en-US">
                <a:latin typeface="Calibri" charset="0"/>
                <a:ea typeface="ＭＳ Ｐゴシック" charset="0"/>
                <a:cs typeface="ＭＳ Ｐゴシック" charset="0"/>
              </a:rPr>
              <a:t>SCANNING</a:t>
            </a:r>
          </a:p>
        </p:txBody>
      </p:sp>
      <p:pic>
        <p:nvPicPr>
          <p:cNvPr id="99331"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868363"/>
            <a:ext cx="2971800" cy="2228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20984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28675" name="Text Box 3"/>
          <p:cNvSpPr txBox="1">
            <a:spLocks noChangeArrowheads="1"/>
          </p:cNvSpPr>
          <p:nvPr/>
        </p:nvSpPr>
        <p:spPr bwMode="auto">
          <a:xfrm>
            <a:off x="1371600" y="1676400"/>
            <a:ext cx="67056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buFont typeface="Calibri" charset="0"/>
              <a:buAutoNum type="arabicPeriod"/>
            </a:pPr>
            <a:r>
              <a:rPr lang="en-GB" sz="3200" b="1" dirty="0">
                <a:solidFill>
                  <a:srgbClr val="000000"/>
                </a:solidFill>
                <a:latin typeface="Comic Sans MS" charset="0"/>
                <a:cs typeface="Times" charset="0"/>
              </a:rPr>
              <a:t>Where </a:t>
            </a:r>
            <a:r>
              <a:rPr lang="en-GB" sz="3200" dirty="0">
                <a:solidFill>
                  <a:srgbClr val="000000"/>
                </a:solidFill>
                <a:latin typeface="Comic Sans MS" charset="0"/>
                <a:cs typeface="Times" charset="0"/>
              </a:rPr>
              <a:t>did the first cell phones begin?</a:t>
            </a:r>
          </a:p>
          <a:p>
            <a:pPr>
              <a:buFont typeface="Calibri" charset="0"/>
              <a:buAutoNum type="arabicPeriod"/>
            </a:pPr>
            <a:r>
              <a:rPr lang="en-GB" sz="3200" dirty="0">
                <a:solidFill>
                  <a:srgbClr val="000000"/>
                </a:solidFill>
                <a:latin typeface="Comic Sans MS" charset="0"/>
                <a:cs typeface="Times" charset="0"/>
              </a:rPr>
              <a:t>Name </a:t>
            </a:r>
            <a:r>
              <a:rPr lang="en-GB" sz="3200" b="1" dirty="0">
                <a:solidFill>
                  <a:srgbClr val="000000"/>
                </a:solidFill>
                <a:latin typeface="Comic Sans MS" charset="0"/>
                <a:cs typeface="Times" charset="0"/>
              </a:rPr>
              <a:t>2 other features </a:t>
            </a:r>
            <a:r>
              <a:rPr lang="en-GB" sz="3200" dirty="0">
                <a:solidFill>
                  <a:srgbClr val="000000"/>
                </a:solidFill>
                <a:latin typeface="Comic Sans MS" charset="0"/>
                <a:cs typeface="Times" charset="0"/>
              </a:rPr>
              <a:t>that started to be included in phones</a:t>
            </a:r>
          </a:p>
          <a:p>
            <a:pPr>
              <a:buFont typeface="Calibri" charset="0"/>
              <a:buAutoNum type="arabicPeriod"/>
            </a:pPr>
            <a:r>
              <a:rPr lang="en-GB" sz="3200" dirty="0">
                <a:solidFill>
                  <a:srgbClr val="000000"/>
                </a:solidFill>
                <a:latin typeface="Comic Sans MS" charset="0"/>
                <a:cs typeface="Times" charset="0"/>
              </a:rPr>
              <a:t>Why are cell phones especially useful in </a:t>
            </a:r>
            <a:r>
              <a:rPr lang="en-GB" sz="3200" b="1" dirty="0">
                <a:solidFill>
                  <a:srgbClr val="000000"/>
                </a:solidFill>
                <a:latin typeface="Comic Sans MS" charset="0"/>
                <a:cs typeface="Times" charset="0"/>
              </a:rPr>
              <a:t>some countries</a:t>
            </a:r>
            <a:r>
              <a:rPr lang="en-GB" sz="3200" dirty="0">
                <a:solidFill>
                  <a:srgbClr val="000000"/>
                </a:solidFill>
                <a:latin typeface="Comic Sans MS" charset="0"/>
                <a:cs typeface="Times" charset="0"/>
              </a:rPr>
              <a:t>?</a:t>
            </a:r>
          </a:p>
          <a:p>
            <a:endParaRPr lang="en-GB" sz="3200" dirty="0">
              <a:solidFill>
                <a:srgbClr val="000000"/>
              </a:solidFill>
              <a:latin typeface="Comic Sans MS" charset="0"/>
              <a:cs typeface="Times" charset="0"/>
            </a:endParaRPr>
          </a:p>
        </p:txBody>
      </p:sp>
    </p:spTree>
    <p:extLst>
      <p:ext uri="{BB962C8B-B14F-4D97-AF65-F5344CB8AC3E}">
        <p14:creationId xmlns:p14="http://schemas.microsoft.com/office/powerpoint/2010/main" val="193657345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slide(fromLeft)">
                                      <p:cBhvr>
                                        <p:cTn id="7" dur="500"/>
                                        <p:tgtEl>
                                          <p:spTgt spid="28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slide(fromLeft)">
                                      <p:cBhvr>
                                        <p:cTn id="12" dur="500"/>
                                        <p:tgtEl>
                                          <p:spTgt spid="286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slide(fromLeft)">
                                      <p:cBhvr>
                                        <p:cTn id="17" dur="500"/>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ext Box 4"/>
          <p:cNvSpPr txBox="1">
            <a:spLocks noChangeArrowheads="1"/>
          </p:cNvSpPr>
          <p:nvPr/>
        </p:nvSpPr>
        <p:spPr bwMode="auto">
          <a:xfrm>
            <a:off x="685800" y="487363"/>
            <a:ext cx="7948136" cy="600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dirty="0">
                <a:solidFill>
                  <a:srgbClr val="000000"/>
                </a:solidFill>
                <a:latin typeface="Calibri" charset="0"/>
              </a:rPr>
              <a:t>Cellular telephones</a:t>
            </a:r>
          </a:p>
          <a:p>
            <a:endParaRPr lang="en-US" b="1" dirty="0">
              <a:solidFill>
                <a:srgbClr val="000000"/>
              </a:solidFill>
              <a:latin typeface="Calibri" charset="0"/>
            </a:endParaRPr>
          </a:p>
          <a:p>
            <a:r>
              <a:rPr lang="en-US" dirty="0" smtClean="0">
                <a:solidFill>
                  <a:srgbClr val="000000"/>
                </a:solidFill>
                <a:latin typeface="Calibri" charset="0"/>
              </a:rPr>
              <a:t>The </a:t>
            </a:r>
            <a:r>
              <a:rPr lang="en-US" dirty="0">
                <a:solidFill>
                  <a:srgbClr val="000000"/>
                </a:solidFill>
                <a:latin typeface="Calibri" charset="0"/>
              </a:rPr>
              <a:t>first cellular telephone system began operation in Tokyo in 1979, and the first U.S. system began operation in 1983 in Chicago. A camera phone is a cellular phone that also has picture taking capabilities. Some camera phones have the capability to send these photos to another cellular phone or computer. Advances in digital technology and microelectronics has led to the inclusion of unrelated applications in cellular telephones, such as alarm clocks, calculators, Internet browsers, and voice memos for recording short verbal reminders, while at the same time making such telephones vulnerable to certain software viruses. In many countries with inadequate wire-based telephone networks, cellular telephone systems have provided a means of more quickly establishing a national telecommunications network.</a:t>
            </a:r>
            <a:endParaRPr lang="en-GB" b="1" dirty="0">
              <a:solidFill>
                <a:srgbClr val="000000"/>
              </a:solidFill>
              <a:latin typeface="Comic Sans MS" charset="0"/>
              <a:cs typeface="Times" charset="0"/>
            </a:endParaRPr>
          </a:p>
        </p:txBody>
      </p:sp>
      <p:sp>
        <p:nvSpPr>
          <p:cNvPr id="101378" name="TextBox 4"/>
          <p:cNvSpPr txBox="1">
            <a:spLocks noChangeArrowheads="1"/>
          </p:cNvSpPr>
          <p:nvPr/>
        </p:nvSpPr>
        <p:spPr bwMode="auto">
          <a:xfrm>
            <a:off x="6553200" y="147638"/>
            <a:ext cx="2209800" cy="1016000"/>
          </a:xfrm>
          <a:prstGeom prst="rect">
            <a:avLst/>
          </a:prstGeom>
          <a:noFill/>
          <a:ln w="38100" cmpd="dbl">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r>
              <a:rPr lang="en-US" sz="2000" dirty="0">
                <a:solidFill>
                  <a:srgbClr val="0000FF"/>
                </a:solidFill>
                <a:latin typeface="Calibri" charset="0"/>
              </a:rPr>
              <a:t>Where begin? </a:t>
            </a:r>
          </a:p>
          <a:p>
            <a:pPr algn="r"/>
            <a:r>
              <a:rPr lang="en-US" sz="2000" dirty="0">
                <a:solidFill>
                  <a:srgbClr val="0000FF"/>
                </a:solidFill>
                <a:latin typeface="Calibri" charset="0"/>
              </a:rPr>
              <a:t>Two features? </a:t>
            </a:r>
          </a:p>
          <a:p>
            <a:pPr algn="r"/>
            <a:r>
              <a:rPr lang="en-US" sz="2000" dirty="0">
                <a:solidFill>
                  <a:srgbClr val="0000FF"/>
                </a:solidFill>
                <a:latin typeface="Calibri" charset="0"/>
              </a:rPr>
              <a:t>Some countries?</a:t>
            </a:r>
          </a:p>
        </p:txBody>
      </p:sp>
    </p:spTree>
    <p:extLst>
      <p:ext uri="{BB962C8B-B14F-4D97-AF65-F5344CB8AC3E}">
        <p14:creationId xmlns:p14="http://schemas.microsoft.com/office/powerpoint/2010/main" val="90587922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slide(fromLeft)">
                                      <p:cBhvr>
                                        <p:cTn id="7" dur="5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3"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lstStyle/>
          <a:p>
            <a:endParaRPr lang="en-US">
              <a:latin typeface="Calibri" charset="0"/>
            </a:endParaRPr>
          </a:p>
        </p:txBody>
      </p:sp>
      <p:sp>
        <p:nvSpPr>
          <p:cNvPr id="110594" name="Title 4"/>
          <p:cNvSpPr>
            <a:spLocks noGrp="1"/>
          </p:cNvSpPr>
          <p:nvPr>
            <p:ph type="ctrTitle"/>
          </p:nvPr>
        </p:nvSpPr>
        <p:spPr>
          <a:xfrm>
            <a:off x="762000" y="3097213"/>
            <a:ext cx="7620000" cy="1470025"/>
          </a:xfrm>
          <a:solidFill>
            <a:schemeClr val="bg1"/>
          </a:solidFill>
        </p:spPr>
        <p:txBody>
          <a:bodyPr/>
          <a:lstStyle/>
          <a:p>
            <a:pPr eaLnBrk="1" hangingPunct="1"/>
            <a:r>
              <a:rPr lang="en-US">
                <a:latin typeface="Calibri" charset="0"/>
                <a:ea typeface="ＭＳ Ｐゴシック" charset="0"/>
                <a:cs typeface="ＭＳ Ｐゴシック" charset="0"/>
              </a:rPr>
              <a:t>RESEARCH SKILLS</a:t>
            </a:r>
          </a:p>
        </p:txBody>
      </p:sp>
      <p:pic>
        <p:nvPicPr>
          <p:cNvPr id="11059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868363"/>
            <a:ext cx="2971800" cy="2228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79680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Box 2"/>
          <p:cNvSpPr txBox="1">
            <a:spLocks noChangeArrowheads="1"/>
          </p:cNvSpPr>
          <p:nvPr/>
        </p:nvSpPr>
        <p:spPr bwMode="auto">
          <a:xfrm>
            <a:off x="1600200" y="2438400"/>
            <a:ext cx="617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sz="4000" dirty="0">
                <a:solidFill>
                  <a:srgbClr val="000000"/>
                </a:solidFill>
                <a:latin typeface="Chalkduster" charset="0"/>
                <a:cs typeface="Chalkduster" charset="0"/>
              </a:rPr>
              <a:t>Research the life of</a:t>
            </a:r>
          </a:p>
        </p:txBody>
      </p:sp>
      <p:sp>
        <p:nvSpPr>
          <p:cNvPr id="4" name="TextBox 3"/>
          <p:cNvSpPr txBox="1">
            <a:spLocks noChangeArrowheads="1"/>
          </p:cNvSpPr>
          <p:nvPr/>
        </p:nvSpPr>
        <p:spPr bwMode="auto">
          <a:xfrm>
            <a:off x="1600200" y="3146425"/>
            <a:ext cx="617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sz="4000" dirty="0">
                <a:solidFill>
                  <a:srgbClr val="000000"/>
                </a:solidFill>
                <a:latin typeface="Chalkduster" charset="0"/>
                <a:cs typeface="Chalkduster" charset="0"/>
              </a:rPr>
              <a:t>Martin Luther King</a:t>
            </a:r>
          </a:p>
        </p:txBody>
      </p:sp>
    </p:spTree>
    <p:extLst>
      <p:ext uri="{BB962C8B-B14F-4D97-AF65-F5344CB8AC3E}">
        <p14:creationId xmlns:p14="http://schemas.microsoft.com/office/powerpoint/2010/main" val="160732825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iterate type="lt">
                                    <p:tmAbs val="50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Picture 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05000"/>
            <a:ext cx="75311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50541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4663" y="549950"/>
            <a:ext cx="6651371" cy="5386090"/>
          </a:xfrm>
          <a:prstGeom prst="rect">
            <a:avLst/>
          </a:prstGeom>
          <a:noFill/>
        </p:spPr>
        <p:txBody>
          <a:bodyPr wrap="square" rtlCol="0">
            <a:spAutoFit/>
          </a:bodyPr>
          <a:lstStyle/>
          <a:p>
            <a:r>
              <a:rPr lang="en-US" sz="34400" dirty="0"/>
              <a:t>3</a:t>
            </a:r>
          </a:p>
        </p:txBody>
      </p:sp>
      <p:sp>
        <p:nvSpPr>
          <p:cNvPr id="5" name="TextBox 4"/>
          <p:cNvSpPr txBox="1"/>
          <p:nvPr/>
        </p:nvSpPr>
        <p:spPr>
          <a:xfrm>
            <a:off x="3190036" y="1993929"/>
            <a:ext cx="4844503" cy="1938992"/>
          </a:xfrm>
          <a:prstGeom prst="rect">
            <a:avLst/>
          </a:prstGeom>
          <a:noFill/>
        </p:spPr>
        <p:txBody>
          <a:bodyPr wrap="square" rtlCol="0">
            <a:spAutoFit/>
          </a:bodyPr>
          <a:lstStyle/>
          <a:p>
            <a:pPr marL="914400" indent="-914400">
              <a:buFont typeface="+mj-lt"/>
              <a:buAutoNum type="arabicPeriod"/>
            </a:pPr>
            <a:r>
              <a:rPr lang="en-US" sz="4000" dirty="0" smtClean="0"/>
              <a:t>WHY?</a:t>
            </a:r>
          </a:p>
          <a:p>
            <a:pPr marL="914400" indent="-914400">
              <a:buFont typeface="+mj-lt"/>
              <a:buAutoNum type="arabicPeriod"/>
            </a:pPr>
            <a:r>
              <a:rPr lang="en-US" sz="4000" dirty="0" smtClean="0"/>
              <a:t>WHAT?</a:t>
            </a:r>
          </a:p>
          <a:p>
            <a:pPr marL="914400" indent="-914400">
              <a:buFont typeface="+mj-lt"/>
              <a:buAutoNum type="arabicPeriod"/>
            </a:pPr>
            <a:r>
              <a:rPr lang="en-US" sz="4000" dirty="0" smtClean="0"/>
              <a:t>HOW?</a:t>
            </a:r>
            <a:endParaRPr lang="en-US" sz="4000" dirty="0"/>
          </a:p>
        </p:txBody>
      </p:sp>
    </p:spTree>
    <p:extLst>
      <p:ext uri="{BB962C8B-B14F-4D97-AF65-F5344CB8AC3E}">
        <p14:creationId xmlns:p14="http://schemas.microsoft.com/office/powerpoint/2010/main" val="346740278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bldLvl="4"/>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3" descr="Picture 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9192" y="2661464"/>
            <a:ext cx="7823569" cy="112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039307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6" descr="Picture 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281940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2" descr="Picture 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954893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Picture 1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81000"/>
            <a:ext cx="6035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071639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Picture 1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65659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739753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Picture 1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09800"/>
            <a:ext cx="9144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3133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Picture 1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661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03418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3" descr="Picture 1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762000"/>
            <a:ext cx="71755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60186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3"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lstStyle/>
          <a:p>
            <a:endParaRPr lang="en-US">
              <a:latin typeface="Calibri" charset="0"/>
            </a:endParaRPr>
          </a:p>
        </p:txBody>
      </p:sp>
      <p:sp>
        <p:nvSpPr>
          <p:cNvPr id="110594" name="Title 4"/>
          <p:cNvSpPr>
            <a:spLocks noGrp="1"/>
          </p:cNvSpPr>
          <p:nvPr>
            <p:ph type="ctrTitle"/>
          </p:nvPr>
        </p:nvSpPr>
        <p:spPr>
          <a:xfrm>
            <a:off x="762000" y="2487613"/>
            <a:ext cx="7391400" cy="1470025"/>
          </a:xfrm>
          <a:solidFill>
            <a:schemeClr val="bg1"/>
          </a:solidFill>
        </p:spPr>
        <p:txBody>
          <a:bodyPr/>
          <a:lstStyle/>
          <a:p>
            <a:pPr eaLnBrk="1" hangingPunct="1"/>
            <a:r>
              <a:rPr lang="en-US" dirty="0" smtClean="0">
                <a:latin typeface="Calibri" charset="0"/>
                <a:ea typeface="ＭＳ Ｐゴシック" charset="0"/>
                <a:cs typeface="ＭＳ Ｐゴシック" charset="0"/>
              </a:rPr>
              <a:t>PREDICTION</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39454429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subTitle" idx="1"/>
          </p:nvPr>
        </p:nvSpPr>
        <p:spPr>
          <a:xfrm>
            <a:off x="1371600" y="2413000"/>
            <a:ext cx="6400800" cy="1752600"/>
          </a:xfrm>
        </p:spPr>
        <p:txBody>
          <a:bodyPr/>
          <a:lstStyle/>
          <a:p>
            <a:pPr eaLnBrk="1" hangingPunct="1"/>
            <a:r>
              <a:rPr lang="en-GB" dirty="0">
                <a:solidFill>
                  <a:srgbClr val="000000"/>
                </a:solidFill>
                <a:latin typeface="Times" charset="0"/>
                <a:ea typeface="ＭＳ Ｐゴシック" charset="0"/>
                <a:cs typeface="ＭＳ Ｐゴシック" charset="0"/>
              </a:rPr>
              <a:t>Brian Moore</a:t>
            </a:r>
            <a:r>
              <a:rPr lang="en-GB" dirty="0">
                <a:latin typeface="Times" charset="0"/>
                <a:ea typeface="ＭＳ Ｐゴシック" charset="0"/>
                <a:cs typeface="ＭＳ Ｐゴシック" charset="0"/>
              </a:rPr>
              <a:t>, </a:t>
            </a:r>
            <a:r>
              <a:rPr lang="en-GB" i="1" dirty="0">
                <a:solidFill>
                  <a:srgbClr val="FF0000"/>
                </a:solidFill>
                <a:latin typeface="Times" charset="0"/>
                <a:ea typeface="ＭＳ Ｐゴシック" charset="0"/>
                <a:cs typeface="ＭＳ Ｐゴシック" charset="0"/>
              </a:rPr>
              <a:t>Cold Heaven</a:t>
            </a:r>
            <a:endParaRPr lang="en-GB" dirty="0">
              <a:latin typeface="Times" charset="0"/>
              <a:ea typeface="ＭＳ Ｐゴシック" charset="0"/>
              <a:cs typeface="ＭＳ Ｐゴシック" charset="0"/>
            </a:endParaRPr>
          </a:p>
        </p:txBody>
      </p:sp>
      <p:sp>
        <p:nvSpPr>
          <p:cNvPr id="5" name="Rectangle 3"/>
          <p:cNvSpPr txBox="1">
            <a:spLocks noChangeArrowheads="1"/>
          </p:cNvSpPr>
          <p:nvPr/>
        </p:nvSpPr>
        <p:spPr>
          <a:xfrm>
            <a:off x="1371600" y="3200400"/>
            <a:ext cx="6400800" cy="1752600"/>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14350" indent="-514350">
              <a:buFont typeface="+mj-lt"/>
              <a:buAutoNum type="arabicPeriod"/>
            </a:pPr>
            <a:r>
              <a:rPr lang="en-GB" dirty="0" smtClean="0">
                <a:solidFill>
                  <a:srgbClr val="0000FF"/>
                </a:solidFill>
                <a:latin typeface="Times" charset="0"/>
                <a:ea typeface="ＭＳ Ｐゴシック" charset="0"/>
                <a:cs typeface="ＭＳ Ｐゴシック" charset="0"/>
              </a:rPr>
              <a:t>How tense is it, 1 (low) to 10 (high)?</a:t>
            </a:r>
          </a:p>
          <a:p>
            <a:pPr marL="514350" indent="-514350">
              <a:buFont typeface="+mj-lt"/>
              <a:buAutoNum type="arabicPeriod"/>
            </a:pPr>
            <a:r>
              <a:rPr lang="en-GB" dirty="0" smtClean="0">
                <a:solidFill>
                  <a:srgbClr val="0000FF"/>
                </a:solidFill>
                <a:latin typeface="Times" charset="0"/>
                <a:ea typeface="ＭＳ Ｐゴシック" charset="0"/>
                <a:cs typeface="ＭＳ Ｐゴシック" charset="0"/>
              </a:rPr>
              <a:t>What do you think will happen next?</a:t>
            </a:r>
          </a:p>
          <a:p>
            <a:pPr marL="514350" indent="-514350">
              <a:buFont typeface="+mj-lt"/>
              <a:buAutoNum type="arabicPeriod"/>
            </a:pPr>
            <a:r>
              <a:rPr lang="en-GB" dirty="0" smtClean="0">
                <a:solidFill>
                  <a:srgbClr val="0000FF"/>
                </a:solidFill>
                <a:latin typeface="Times" charset="0"/>
                <a:ea typeface="ＭＳ Ｐゴシック" charset="0"/>
                <a:cs typeface="ＭＳ Ｐゴシック" charset="0"/>
              </a:rPr>
              <a:t>What do you notice?</a:t>
            </a:r>
          </a:p>
          <a:p>
            <a:endParaRPr lang="en-GB" dirty="0">
              <a:solidFill>
                <a:srgbClr val="0000FF"/>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59487137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noChangeArrowheads="1"/>
          </p:cNvSpPr>
          <p:nvPr>
            <p:ph type="subTitle" idx="1"/>
          </p:nvPr>
        </p:nvSpPr>
        <p:spPr>
          <a:xfrm>
            <a:off x="965199" y="838200"/>
            <a:ext cx="7505701" cy="1752600"/>
          </a:xfrm>
        </p:spPr>
        <p:txBody>
          <a:bodyPr>
            <a:noAutofit/>
          </a:bodyPr>
          <a:lstStyle/>
          <a:p>
            <a:pPr algn="l" eaLnBrk="1" hangingPunct="1"/>
            <a:r>
              <a:rPr lang="en-GB" sz="2400" dirty="0">
                <a:solidFill>
                  <a:srgbClr val="000000"/>
                </a:solidFill>
                <a:latin typeface="+mj-lt"/>
                <a:ea typeface="ＭＳ Ｐゴシック" charset="0"/>
                <a:cs typeface="Times" charset="0"/>
              </a:rPr>
              <a:t>The wooden seats of the little pedal boat were angled so that Marie looked up at the sky. There were no clouds. In the vastness above her a gull </a:t>
            </a:r>
            <a:r>
              <a:rPr lang="en-GB" sz="2400" dirty="0" err="1">
                <a:solidFill>
                  <a:srgbClr val="000000"/>
                </a:solidFill>
                <a:latin typeface="+mj-lt"/>
                <a:ea typeface="ＭＳ Ｐゴシック" charset="0"/>
                <a:cs typeface="Times" charset="0"/>
              </a:rPr>
              <a:t>calligraphed</a:t>
            </a:r>
            <a:r>
              <a:rPr lang="en-GB" sz="2400" dirty="0">
                <a:solidFill>
                  <a:srgbClr val="000000"/>
                </a:solidFill>
                <a:latin typeface="+mj-lt"/>
                <a:ea typeface="ＭＳ Ｐゴシック" charset="0"/>
                <a:cs typeface="Times" charset="0"/>
              </a:rPr>
              <a:t> its flight. Marie and Alex pedalled in unison, the revolving paddles making a slapping sound against the waves as the pedal boat </a:t>
            </a:r>
            <a:r>
              <a:rPr lang="en-GB" sz="2400" dirty="0" err="1">
                <a:solidFill>
                  <a:srgbClr val="000000"/>
                </a:solidFill>
                <a:latin typeface="+mj-lt"/>
                <a:ea typeface="ＭＳ Ｐゴシック" charset="0"/>
                <a:cs typeface="Times" charset="0"/>
              </a:rPr>
              <a:t>treadmilled</a:t>
            </a:r>
            <a:r>
              <a:rPr lang="en-GB" sz="2400" dirty="0">
                <a:solidFill>
                  <a:srgbClr val="000000"/>
                </a:solidFill>
                <a:latin typeface="+mj-lt"/>
                <a:ea typeface="ＭＳ Ｐゴシック" charset="0"/>
                <a:cs typeface="Times" charset="0"/>
              </a:rPr>
              <a:t> away from the beach, passing through ranks of bathers to move into the deeper, more solitary waters of the </a:t>
            </a:r>
            <a:r>
              <a:rPr lang="en-GB" sz="2400" dirty="0" err="1">
                <a:solidFill>
                  <a:srgbClr val="000000"/>
                </a:solidFill>
                <a:latin typeface="+mj-lt"/>
                <a:ea typeface="ＭＳ Ｐゴシック" charset="0"/>
                <a:cs typeface="Times" charset="0"/>
              </a:rPr>
              <a:t>Baie</a:t>
            </a:r>
            <a:r>
              <a:rPr lang="en-GB" sz="2400" dirty="0">
                <a:solidFill>
                  <a:srgbClr val="000000"/>
                </a:solidFill>
                <a:latin typeface="+mj-lt"/>
                <a:ea typeface="ＭＳ Ｐゴシック" charset="0"/>
                <a:cs typeface="Times" charset="0"/>
              </a:rPr>
              <a:t> des </a:t>
            </a:r>
            <a:r>
              <a:rPr lang="en-GB" sz="2400" dirty="0" err="1">
                <a:solidFill>
                  <a:srgbClr val="000000"/>
                </a:solidFill>
                <a:latin typeface="+mj-lt"/>
                <a:ea typeface="ＭＳ Ｐゴシック" charset="0"/>
                <a:cs typeface="Times" charset="0"/>
              </a:rPr>
              <a:t>Anges</a:t>
            </a:r>
            <a:r>
              <a:rPr lang="en-GB" sz="2400" dirty="0">
                <a:solidFill>
                  <a:srgbClr val="000000"/>
                </a:solidFill>
                <a:latin typeface="+mj-lt"/>
                <a:ea typeface="ＭＳ Ｐゴシック" charset="0"/>
                <a:cs typeface="Times" charset="0"/>
              </a:rPr>
              <a:t>. Marie slackened her efforts but Alex continued determinedly, steering the </a:t>
            </a:r>
            <a:r>
              <a:rPr lang="en-GB" sz="2400" dirty="0" err="1">
                <a:solidFill>
                  <a:srgbClr val="000000"/>
                </a:solidFill>
                <a:latin typeface="+mj-lt"/>
                <a:ea typeface="ＭＳ Ｐゴシック" charset="0"/>
                <a:cs typeface="Times" charset="0"/>
              </a:rPr>
              <a:t>pedalo</a:t>
            </a:r>
            <a:r>
              <a:rPr lang="en-GB" sz="2400" dirty="0">
                <a:solidFill>
                  <a:srgbClr val="000000"/>
                </a:solidFill>
                <a:latin typeface="+mj-lt"/>
                <a:ea typeface="ＭＳ Ｐゴシック" charset="0"/>
                <a:cs typeface="Times" charset="0"/>
              </a:rPr>
              <a:t> straight out into the Mediterranean.</a:t>
            </a:r>
          </a:p>
        </p:txBody>
      </p:sp>
      <p:sp>
        <p:nvSpPr>
          <p:cNvPr id="76803" name="Text Box 3"/>
          <p:cNvSpPr txBox="1">
            <a:spLocks noChangeArrowheads="1"/>
          </p:cNvSpPr>
          <p:nvPr/>
        </p:nvSpPr>
        <p:spPr bwMode="auto">
          <a:xfrm>
            <a:off x="60324" y="136525"/>
            <a:ext cx="90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GB" dirty="0" smtClean="0">
                <a:solidFill>
                  <a:srgbClr val="7F7F7F"/>
                </a:solidFill>
              </a:rPr>
              <a:t>1 of 8</a:t>
            </a:r>
            <a:endParaRPr lang="en-GB" dirty="0">
              <a:solidFill>
                <a:srgbClr val="7F7F7F"/>
              </a:solidFill>
            </a:endParaRPr>
          </a:p>
        </p:txBody>
      </p:sp>
      <p:sp>
        <p:nvSpPr>
          <p:cNvPr id="4" name="Rectangle 3"/>
          <p:cNvSpPr txBox="1">
            <a:spLocks noChangeArrowheads="1"/>
          </p:cNvSpPr>
          <p:nvPr/>
        </p:nvSpPr>
        <p:spPr>
          <a:xfrm>
            <a:off x="1384300" y="5930900"/>
            <a:ext cx="6400800" cy="3937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sz="1600" dirty="0" smtClean="0">
                <a:solidFill>
                  <a:srgbClr val="0000FF"/>
                </a:solidFill>
                <a:latin typeface="Times" charset="0"/>
                <a:ea typeface="ＭＳ Ｐゴシック" charset="0"/>
                <a:cs typeface="ＭＳ Ｐゴシック" charset="0"/>
              </a:rPr>
              <a:t>(1) Tension 1 to 10? (2) What next? (3) What do you notice?</a:t>
            </a:r>
          </a:p>
          <a:p>
            <a:endParaRPr lang="en-GB" sz="1600" dirty="0">
              <a:solidFill>
                <a:srgbClr val="0000FF"/>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76397266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3666">
                                            <p:txEl>
                                              <p:pRg st="0" end="0"/>
                                            </p:txEl>
                                          </p:spTgt>
                                        </p:tgtEl>
                                        <p:attrNameLst>
                                          <p:attrName>style.visibility</p:attrName>
                                        </p:attrNameLst>
                                      </p:cBhvr>
                                      <p:to>
                                        <p:strVal val="visible"/>
                                      </p:to>
                                    </p:set>
                                    <p:animEffect transition="in" filter="box(out)">
                                      <p:cBhvr>
                                        <p:cTn id="7" dur="500"/>
                                        <p:tgtEl>
                                          <p:spTgt spid="1136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159049"/>
            <a:ext cx="8916505" cy="1015663"/>
          </a:xfrm>
          <a:prstGeom prst="rect">
            <a:avLst/>
          </a:prstGeom>
          <a:noFill/>
        </p:spPr>
        <p:txBody>
          <a:bodyPr wrap="square" rtlCol="0">
            <a:spAutoFit/>
          </a:bodyPr>
          <a:lstStyle/>
          <a:p>
            <a:pPr algn="ctr"/>
            <a:r>
              <a:rPr lang="en-US" sz="6000" dirty="0" smtClean="0"/>
              <a:t>1: </a:t>
            </a:r>
            <a:r>
              <a:rPr lang="en-US" sz="6000" b="1" dirty="0" smtClean="0">
                <a:solidFill>
                  <a:srgbClr val="FF0000"/>
                </a:solidFill>
              </a:rPr>
              <a:t>WHY</a:t>
            </a:r>
            <a:r>
              <a:rPr lang="en-US" sz="6000" dirty="0" smtClean="0"/>
              <a:t> READING MATTERS</a:t>
            </a:r>
            <a:endParaRPr lang="en-US" sz="6000" dirty="0"/>
          </a:p>
        </p:txBody>
      </p:sp>
      <p:pic>
        <p:nvPicPr>
          <p:cNvPr id="3" name="Picture 2"/>
          <p:cNvPicPr>
            <a:picLocks noChangeAspect="1"/>
          </p:cNvPicPr>
          <p:nvPr/>
        </p:nvPicPr>
        <p:blipFill>
          <a:blip r:embed="rId2"/>
          <a:stretch>
            <a:fillRect/>
          </a:stretch>
        </p:blipFill>
        <p:spPr>
          <a:xfrm>
            <a:off x="-422917" y="0"/>
            <a:ext cx="8890000" cy="5003800"/>
          </a:xfrm>
          <a:prstGeom prst="rect">
            <a:avLst/>
          </a:prstGeom>
        </p:spPr>
      </p:pic>
    </p:spTree>
    <p:extLst>
      <p:ext uri="{BB962C8B-B14F-4D97-AF65-F5344CB8AC3E}">
        <p14:creationId xmlns:p14="http://schemas.microsoft.com/office/powerpoint/2010/main" val="289297894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subTitle" idx="1"/>
          </p:nvPr>
        </p:nvSpPr>
        <p:spPr>
          <a:xfrm>
            <a:off x="736600" y="1066800"/>
            <a:ext cx="7950200" cy="1752600"/>
          </a:xfrm>
        </p:spPr>
        <p:txBody>
          <a:bodyPr>
            <a:noAutofit/>
          </a:bodyPr>
          <a:lstStyle/>
          <a:p>
            <a:pPr algn="l" eaLnBrk="1" hangingPunct="1"/>
            <a:r>
              <a:rPr lang="en-GB" sz="2400" dirty="0">
                <a:solidFill>
                  <a:schemeClr val="tx1"/>
                </a:solidFill>
                <a:latin typeface="Times" charset="0"/>
                <a:ea typeface="ＭＳ Ｐゴシック" charset="0"/>
                <a:cs typeface="Times" charset="0"/>
              </a:rPr>
              <a:t>‘Let’s not go too far,’ she said.</a:t>
            </a:r>
          </a:p>
          <a:p>
            <a:pPr algn="l" eaLnBrk="1" hangingPunct="1"/>
            <a:r>
              <a:rPr lang="en-GB" sz="2400" dirty="0">
                <a:solidFill>
                  <a:schemeClr val="tx1"/>
                </a:solidFill>
                <a:latin typeface="Times" charset="0"/>
                <a:ea typeface="ＭＳ Ｐゴシック" charset="0"/>
                <a:cs typeface="Times" charset="0"/>
              </a:rPr>
              <a:t>‘I want to get away from the crowd. I’m going to swim.’</a:t>
            </a:r>
          </a:p>
          <a:p>
            <a:pPr algn="l" eaLnBrk="1" hangingPunct="1"/>
            <a:r>
              <a:rPr lang="en-GB" sz="2400" dirty="0">
                <a:solidFill>
                  <a:schemeClr val="tx1"/>
                </a:solidFill>
                <a:latin typeface="Times" charset="0"/>
                <a:ea typeface="ＭＳ Ｐゴシック" charset="0"/>
                <a:cs typeface="Times" charset="0"/>
              </a:rPr>
              <a:t>It was like him to have some plan of his own, to translate idleness into activity even in these few days of vacation. She now noted his every fault. It was as though, having decided to leave him, she had withdrawn his credit. She looked back at the sweep of hotels along the Promenade des </a:t>
            </a:r>
            <a:r>
              <a:rPr lang="en-GB" sz="2400" dirty="0" err="1">
                <a:solidFill>
                  <a:schemeClr val="tx1"/>
                </a:solidFill>
                <a:latin typeface="Times" charset="0"/>
                <a:ea typeface="ＭＳ Ｐゴシック" charset="0"/>
                <a:cs typeface="Times" charset="0"/>
              </a:rPr>
              <a:t>Anglais</a:t>
            </a:r>
            <a:r>
              <a:rPr lang="en-GB" sz="2400" dirty="0">
                <a:solidFill>
                  <a:schemeClr val="tx1"/>
                </a:solidFill>
                <a:latin typeface="Times" charset="0"/>
                <a:ea typeface="ＭＳ Ｐゴシック" charset="0"/>
                <a:cs typeface="Times" charset="0"/>
              </a:rPr>
              <a:t>. Today was the day she had hoped to tell him. She had planned to announce it at breakfast and leave, first for New York, then on to Los Angeles to join Daniel. But at breakfast she lacked all courage. Now, with half the day gone, she decided to postpone it until tomorrow.</a:t>
            </a:r>
          </a:p>
        </p:txBody>
      </p:sp>
      <p:sp>
        <p:nvSpPr>
          <p:cNvPr id="4" name="Rectangle 3"/>
          <p:cNvSpPr txBox="1">
            <a:spLocks noChangeArrowheads="1"/>
          </p:cNvSpPr>
          <p:nvPr/>
        </p:nvSpPr>
        <p:spPr>
          <a:xfrm>
            <a:off x="1384300" y="5930900"/>
            <a:ext cx="6400800" cy="3937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sz="1600" dirty="0" smtClean="0">
                <a:solidFill>
                  <a:srgbClr val="0000FF"/>
                </a:solidFill>
                <a:latin typeface="Times" charset="0"/>
                <a:ea typeface="ＭＳ Ｐゴシック" charset="0"/>
                <a:cs typeface="ＭＳ Ｐゴシック" charset="0"/>
              </a:rPr>
              <a:t>(1) Tension 1 to 10? (2) What next? (3) What do you notice?</a:t>
            </a:r>
          </a:p>
          <a:p>
            <a:endParaRPr lang="en-GB" sz="1600" dirty="0">
              <a:solidFill>
                <a:srgbClr val="0000FF"/>
              </a:solidFill>
              <a:latin typeface="Times" charset="0"/>
              <a:ea typeface="ＭＳ Ｐゴシック" charset="0"/>
              <a:cs typeface="ＭＳ Ｐゴシック" charset="0"/>
            </a:endParaRPr>
          </a:p>
        </p:txBody>
      </p:sp>
      <p:sp>
        <p:nvSpPr>
          <p:cNvPr id="5" name="Text Box 3"/>
          <p:cNvSpPr txBox="1">
            <a:spLocks noChangeArrowheads="1"/>
          </p:cNvSpPr>
          <p:nvPr/>
        </p:nvSpPr>
        <p:spPr bwMode="auto">
          <a:xfrm>
            <a:off x="60324" y="136525"/>
            <a:ext cx="90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GB" dirty="0">
                <a:solidFill>
                  <a:srgbClr val="7F7F7F"/>
                </a:solidFill>
              </a:rPr>
              <a:t>2</a:t>
            </a:r>
            <a:r>
              <a:rPr lang="en-GB" dirty="0" smtClean="0">
                <a:solidFill>
                  <a:srgbClr val="7F7F7F"/>
                </a:solidFill>
              </a:rPr>
              <a:t> of 8</a:t>
            </a:r>
            <a:endParaRPr lang="en-GB" dirty="0">
              <a:solidFill>
                <a:srgbClr val="7F7F7F"/>
              </a:solidFill>
            </a:endParaRPr>
          </a:p>
        </p:txBody>
      </p:sp>
    </p:spTree>
    <p:extLst>
      <p:ext uri="{BB962C8B-B14F-4D97-AF65-F5344CB8AC3E}">
        <p14:creationId xmlns:p14="http://schemas.microsoft.com/office/powerpoint/2010/main" val="386876014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4690"/>
                                        </p:tgtEl>
                                        <p:attrNameLst>
                                          <p:attrName>style.visibility</p:attrName>
                                        </p:attrNameLst>
                                      </p:cBhvr>
                                      <p:to>
                                        <p:strVal val="visible"/>
                                      </p:to>
                                    </p:set>
                                    <p:animEffect transition="in" filter="box(out)">
                                      <p:cBhvr>
                                        <p:cTn id="7" dur="500"/>
                                        <p:tgtEl>
                                          <p:spTgt spid="114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subTitle" idx="1"/>
          </p:nvPr>
        </p:nvSpPr>
        <p:spPr>
          <a:xfrm>
            <a:off x="419100" y="787400"/>
            <a:ext cx="8432800" cy="1752600"/>
          </a:xfrm>
        </p:spPr>
        <p:txBody>
          <a:bodyPr>
            <a:noAutofit/>
          </a:bodyPr>
          <a:lstStyle/>
          <a:p>
            <a:pPr algn="l" eaLnBrk="1" hangingPunct="1"/>
            <a:r>
              <a:rPr lang="en-GB" sz="2400" dirty="0">
                <a:solidFill>
                  <a:srgbClr val="000000"/>
                </a:solidFill>
                <a:latin typeface="+mj-lt"/>
                <a:ea typeface="ＭＳ Ｐゴシック" charset="0"/>
                <a:cs typeface="Times" charset="0"/>
              </a:rPr>
              <a:t>Far out from shore, the paddles stopped. The </a:t>
            </a:r>
            <a:r>
              <a:rPr lang="en-GB" sz="2400" dirty="0" err="1">
                <a:solidFill>
                  <a:srgbClr val="000000"/>
                </a:solidFill>
                <a:latin typeface="+mj-lt"/>
                <a:ea typeface="ＭＳ Ｐゴシック" charset="0"/>
                <a:cs typeface="Times" charset="0"/>
              </a:rPr>
              <a:t>pedalo</a:t>
            </a:r>
            <a:r>
              <a:rPr lang="en-GB" sz="2400" dirty="0">
                <a:solidFill>
                  <a:srgbClr val="000000"/>
                </a:solidFill>
                <a:latin typeface="+mj-lt"/>
                <a:ea typeface="ＭＳ Ｐゴシック" charset="0"/>
                <a:cs typeface="Times" charset="0"/>
              </a:rPr>
              <a:t> rocked on its twin pontoons as Alex eased himself up from his seat. He handed her his sunglasses. ‘This should do,’ he said and, rocking the boat even more, dived into the ultramarine waters. She watched him surface. He called out: ‘Just follow along, okay?’ He was not a good swimmer, but thrashed about in an energetic, erratic freestyle. Marie began to pedal again, her hand on the tiller, steering the little boat so that she followed close. Watching him, she knew he could not keep up this pace for long. She saw his flailing arms and for a moment thought of those arms hitting her. He had never hit her. He was not the sort of man who would hit you. He would be hurt, and cold, and possibly vindictive. But he was not violent.</a:t>
            </a:r>
          </a:p>
        </p:txBody>
      </p:sp>
      <p:sp>
        <p:nvSpPr>
          <p:cNvPr id="4" name="Rectangle 3"/>
          <p:cNvSpPr txBox="1">
            <a:spLocks noChangeArrowheads="1"/>
          </p:cNvSpPr>
          <p:nvPr/>
        </p:nvSpPr>
        <p:spPr>
          <a:xfrm>
            <a:off x="1384300" y="5930900"/>
            <a:ext cx="6400800" cy="3937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sz="1600" dirty="0" smtClean="0">
                <a:solidFill>
                  <a:srgbClr val="0000FF"/>
                </a:solidFill>
                <a:latin typeface="Times" charset="0"/>
                <a:ea typeface="ＭＳ Ｐゴシック" charset="0"/>
                <a:cs typeface="ＭＳ Ｐゴシック" charset="0"/>
              </a:rPr>
              <a:t>(1) Tension 1 to 10? (2) What next? (3) What do you notice?</a:t>
            </a:r>
          </a:p>
          <a:p>
            <a:endParaRPr lang="en-GB" sz="1600" dirty="0">
              <a:solidFill>
                <a:srgbClr val="0000FF"/>
              </a:solidFill>
              <a:latin typeface="Times" charset="0"/>
              <a:ea typeface="ＭＳ Ｐゴシック" charset="0"/>
              <a:cs typeface="ＭＳ Ｐゴシック" charset="0"/>
            </a:endParaRPr>
          </a:p>
        </p:txBody>
      </p:sp>
      <p:sp>
        <p:nvSpPr>
          <p:cNvPr id="5" name="Text Box 3"/>
          <p:cNvSpPr txBox="1">
            <a:spLocks noChangeArrowheads="1"/>
          </p:cNvSpPr>
          <p:nvPr/>
        </p:nvSpPr>
        <p:spPr bwMode="auto">
          <a:xfrm>
            <a:off x="60324" y="136525"/>
            <a:ext cx="90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GB" dirty="0">
                <a:solidFill>
                  <a:srgbClr val="7F7F7F"/>
                </a:solidFill>
              </a:rPr>
              <a:t>3</a:t>
            </a:r>
            <a:r>
              <a:rPr lang="en-GB" dirty="0" smtClean="0">
                <a:solidFill>
                  <a:srgbClr val="7F7F7F"/>
                </a:solidFill>
              </a:rPr>
              <a:t> of 8</a:t>
            </a:r>
            <a:endParaRPr lang="en-GB" dirty="0">
              <a:solidFill>
                <a:srgbClr val="7F7F7F"/>
              </a:solidFill>
            </a:endParaRPr>
          </a:p>
        </p:txBody>
      </p:sp>
    </p:spTree>
    <p:extLst>
      <p:ext uri="{BB962C8B-B14F-4D97-AF65-F5344CB8AC3E}">
        <p14:creationId xmlns:p14="http://schemas.microsoft.com/office/powerpoint/2010/main" val="228729919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5714">
                                            <p:txEl>
                                              <p:pRg st="0" end="0"/>
                                            </p:txEl>
                                          </p:spTgt>
                                        </p:tgtEl>
                                        <p:attrNameLst>
                                          <p:attrName>style.visibility</p:attrName>
                                        </p:attrNameLst>
                                      </p:cBhvr>
                                      <p:to>
                                        <p:strVal val="visible"/>
                                      </p:to>
                                    </p:set>
                                    <p:animEffect transition="in" filter="box(out)">
                                      <p:cBhvr>
                                        <p:cTn id="7" dur="500"/>
                                        <p:tgtEl>
                                          <p:spTgt spid="1157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4"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subTitle" idx="1"/>
          </p:nvPr>
        </p:nvSpPr>
        <p:spPr>
          <a:xfrm>
            <a:off x="1054100" y="1168400"/>
            <a:ext cx="7150100" cy="1752600"/>
          </a:xfrm>
        </p:spPr>
        <p:txBody>
          <a:bodyPr>
            <a:noAutofit/>
          </a:bodyPr>
          <a:lstStyle/>
          <a:p>
            <a:pPr algn="l" eaLnBrk="1" hangingPunct="1"/>
            <a:r>
              <a:rPr lang="en-GB" sz="2400" dirty="0">
                <a:solidFill>
                  <a:srgbClr val="000000"/>
                </a:solidFill>
                <a:latin typeface="+mj-lt"/>
                <a:ea typeface="ＭＳ Ｐゴシック" charset="0"/>
                <a:cs typeface="Times" charset="0"/>
              </a:rPr>
              <a:t>She heard a motorboat, the sound becoming louder. She looked back but did not see a boat behind her. Then she looked to the right where Alex was swimming and saw a big boat with an outboard motor coming right at them, coming very fast. </a:t>
            </a:r>
          </a:p>
        </p:txBody>
      </p:sp>
      <p:sp>
        <p:nvSpPr>
          <p:cNvPr id="4" name="Rectangle 3"/>
          <p:cNvSpPr txBox="1">
            <a:spLocks noChangeArrowheads="1"/>
          </p:cNvSpPr>
          <p:nvPr/>
        </p:nvSpPr>
        <p:spPr>
          <a:xfrm>
            <a:off x="1384300" y="5930900"/>
            <a:ext cx="6400800" cy="3937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sz="1600" dirty="0" smtClean="0">
                <a:solidFill>
                  <a:srgbClr val="0000FF"/>
                </a:solidFill>
                <a:latin typeface="Times" charset="0"/>
                <a:ea typeface="ＭＳ Ｐゴシック" charset="0"/>
                <a:cs typeface="ＭＳ Ｐゴシック" charset="0"/>
              </a:rPr>
              <a:t>(1) Tension 1 to 10? (2) What next? (3) What do you notice?</a:t>
            </a:r>
          </a:p>
          <a:p>
            <a:endParaRPr lang="en-GB" sz="1600" dirty="0">
              <a:solidFill>
                <a:srgbClr val="0000FF"/>
              </a:solidFill>
              <a:latin typeface="Times" charset="0"/>
              <a:ea typeface="ＭＳ Ｐゴシック" charset="0"/>
              <a:cs typeface="ＭＳ Ｐゴシック" charset="0"/>
            </a:endParaRPr>
          </a:p>
        </p:txBody>
      </p:sp>
      <p:sp>
        <p:nvSpPr>
          <p:cNvPr id="5" name="Text Box 3"/>
          <p:cNvSpPr txBox="1">
            <a:spLocks noChangeArrowheads="1"/>
          </p:cNvSpPr>
          <p:nvPr/>
        </p:nvSpPr>
        <p:spPr bwMode="auto">
          <a:xfrm>
            <a:off x="60324" y="136525"/>
            <a:ext cx="90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GB" dirty="0">
                <a:solidFill>
                  <a:srgbClr val="7F7F7F"/>
                </a:solidFill>
              </a:rPr>
              <a:t>4</a:t>
            </a:r>
            <a:r>
              <a:rPr lang="en-GB" dirty="0" smtClean="0">
                <a:solidFill>
                  <a:srgbClr val="7F7F7F"/>
                </a:solidFill>
              </a:rPr>
              <a:t> of 8</a:t>
            </a:r>
            <a:endParaRPr lang="en-GB" dirty="0">
              <a:solidFill>
                <a:srgbClr val="7F7F7F"/>
              </a:solidFill>
            </a:endParaRPr>
          </a:p>
        </p:txBody>
      </p:sp>
    </p:spTree>
    <p:extLst>
      <p:ext uri="{BB962C8B-B14F-4D97-AF65-F5344CB8AC3E}">
        <p14:creationId xmlns:p14="http://schemas.microsoft.com/office/powerpoint/2010/main" val="281673309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6738">
                                            <p:txEl>
                                              <p:pRg st="0" end="0"/>
                                            </p:txEl>
                                          </p:spTgt>
                                        </p:tgtEl>
                                        <p:attrNameLst>
                                          <p:attrName>style.visibility</p:attrName>
                                        </p:attrNameLst>
                                      </p:cBhvr>
                                      <p:to>
                                        <p:strVal val="visible"/>
                                      </p:to>
                                    </p:set>
                                    <p:animEffect transition="in" filter="box(out)">
                                      <p:cBhvr>
                                        <p:cTn id="7" dur="500"/>
                                        <p:tgtEl>
                                          <p:spTgt spid="1167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subTitle" idx="1"/>
          </p:nvPr>
        </p:nvSpPr>
        <p:spPr>
          <a:xfrm>
            <a:off x="469900" y="825500"/>
            <a:ext cx="8394700" cy="1752600"/>
          </a:xfrm>
        </p:spPr>
        <p:txBody>
          <a:bodyPr>
            <a:noAutofit/>
          </a:bodyPr>
          <a:lstStyle/>
          <a:p>
            <a:pPr algn="l" eaLnBrk="1" hangingPunct="1"/>
            <a:r>
              <a:rPr lang="en-GB" sz="2400" dirty="0">
                <a:solidFill>
                  <a:srgbClr val="000000"/>
                </a:solidFill>
                <a:latin typeface="+mj-lt"/>
                <a:ea typeface="ＭＳ Ｐゴシック" charset="0"/>
                <a:cs typeface="Times" charset="0"/>
              </a:rPr>
              <a:t>Of course they see us, she thought, alarmed, and then as though she were watching a film, as though this were happening to someone else, she saw there was a man in the motorboat, a young man wearing a green shirt; he was not at the tiller, he was standing in the middle of the boat with his back to her and as she watched he bent down and picked up a child who had fallen on the floorboards. ‘Hey?’ she called. ‘Hey?’ for he must turn around, the motorboat was coming right at Alex, right at her. But the man in the boat did not hear. He carried the child across to the far side of the boat; the boat was only yards away now.</a:t>
            </a:r>
          </a:p>
          <a:p>
            <a:pPr algn="l" eaLnBrk="1" hangingPunct="1"/>
            <a:endParaRPr lang="en-GB" sz="2400" dirty="0">
              <a:solidFill>
                <a:srgbClr val="000000"/>
              </a:solidFill>
              <a:latin typeface="+mj-lt"/>
              <a:ea typeface="ＭＳ Ｐゴシック" charset="0"/>
              <a:cs typeface="Times" charset="0"/>
            </a:endParaRPr>
          </a:p>
        </p:txBody>
      </p:sp>
      <p:sp>
        <p:nvSpPr>
          <p:cNvPr id="4" name="Rectangle 3"/>
          <p:cNvSpPr txBox="1">
            <a:spLocks noChangeArrowheads="1"/>
          </p:cNvSpPr>
          <p:nvPr/>
        </p:nvSpPr>
        <p:spPr>
          <a:xfrm>
            <a:off x="1384300" y="5930900"/>
            <a:ext cx="6400800" cy="3937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sz="1600" dirty="0" smtClean="0">
                <a:solidFill>
                  <a:srgbClr val="0000FF"/>
                </a:solidFill>
                <a:latin typeface="Times" charset="0"/>
                <a:ea typeface="ＭＳ Ｐゴシック" charset="0"/>
                <a:cs typeface="ＭＳ Ｐゴシック" charset="0"/>
              </a:rPr>
              <a:t>(1) Tension 1 to 10? (2) What next? (3) What do you notice?</a:t>
            </a:r>
          </a:p>
          <a:p>
            <a:endParaRPr lang="en-GB" sz="1600" dirty="0">
              <a:solidFill>
                <a:srgbClr val="0000FF"/>
              </a:solidFill>
              <a:latin typeface="Times" charset="0"/>
              <a:ea typeface="ＭＳ Ｐゴシック" charset="0"/>
              <a:cs typeface="ＭＳ Ｐゴシック" charset="0"/>
            </a:endParaRPr>
          </a:p>
        </p:txBody>
      </p:sp>
      <p:sp>
        <p:nvSpPr>
          <p:cNvPr id="5" name="Text Box 3"/>
          <p:cNvSpPr txBox="1">
            <a:spLocks noChangeArrowheads="1"/>
          </p:cNvSpPr>
          <p:nvPr/>
        </p:nvSpPr>
        <p:spPr bwMode="auto">
          <a:xfrm>
            <a:off x="60324" y="136525"/>
            <a:ext cx="90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GB" dirty="0">
                <a:solidFill>
                  <a:srgbClr val="7F7F7F"/>
                </a:solidFill>
              </a:rPr>
              <a:t>5</a:t>
            </a:r>
            <a:r>
              <a:rPr lang="en-GB" dirty="0" smtClean="0">
                <a:solidFill>
                  <a:srgbClr val="7F7F7F"/>
                </a:solidFill>
              </a:rPr>
              <a:t> of 8</a:t>
            </a:r>
            <a:endParaRPr lang="en-GB" dirty="0">
              <a:solidFill>
                <a:srgbClr val="7F7F7F"/>
              </a:solidFill>
            </a:endParaRPr>
          </a:p>
        </p:txBody>
      </p:sp>
    </p:spTree>
    <p:extLst>
      <p:ext uri="{BB962C8B-B14F-4D97-AF65-F5344CB8AC3E}">
        <p14:creationId xmlns:p14="http://schemas.microsoft.com/office/powerpoint/2010/main" val="398227781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7762">
                                            <p:txEl>
                                              <p:pRg st="0" end="0"/>
                                            </p:txEl>
                                          </p:spTgt>
                                        </p:tgtEl>
                                        <p:attrNameLst>
                                          <p:attrName>style.visibility</p:attrName>
                                        </p:attrNameLst>
                                      </p:cBhvr>
                                      <p:to>
                                        <p:strVal val="visible"/>
                                      </p:to>
                                    </p:set>
                                    <p:animEffect transition="in" filter="box(out)">
                                      <p:cBhvr>
                                        <p:cTn id="7" dur="500"/>
                                        <p:tgtEl>
                                          <p:spTgt spid="1177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subTitle" idx="1"/>
          </p:nvPr>
        </p:nvSpPr>
        <p:spPr>
          <a:xfrm>
            <a:off x="1193800" y="723900"/>
            <a:ext cx="7302500" cy="1752600"/>
          </a:xfrm>
        </p:spPr>
        <p:txBody>
          <a:bodyPr>
            <a:noAutofit/>
          </a:bodyPr>
          <a:lstStyle/>
          <a:p>
            <a:pPr algn="l" eaLnBrk="1" hangingPunct="1"/>
            <a:r>
              <a:rPr lang="en-GB" sz="2400" dirty="0">
                <a:solidFill>
                  <a:srgbClr val="000000"/>
                </a:solidFill>
                <a:latin typeface="+mj-lt"/>
                <a:ea typeface="ＭＳ Ｐゴシック" charset="0"/>
                <a:cs typeface="Times" charset="0"/>
              </a:rPr>
              <a:t>‘Alex,’ she called. ‘Alex, look out.’ But Alex flailed on and then the prow of the motorboat, slicing up water like a knife, hit Alex with a sickening thump, went over him and smashed into the pontoons of the little pedal boat, upending it, and she found herself in the water, going under, coming up. She looked and saw the motorboat churning off, the pedal boat hanging from its prow like a tangle of branches. She heard the motorboat engine cut to silence, then start up again as the boat veered around in a semicircle and came back to her. Alex? </a:t>
            </a:r>
          </a:p>
        </p:txBody>
      </p:sp>
      <p:sp>
        <p:nvSpPr>
          <p:cNvPr id="4" name="Rectangle 3"/>
          <p:cNvSpPr txBox="1">
            <a:spLocks noChangeArrowheads="1"/>
          </p:cNvSpPr>
          <p:nvPr/>
        </p:nvSpPr>
        <p:spPr>
          <a:xfrm>
            <a:off x="1384300" y="5930900"/>
            <a:ext cx="6400800" cy="3937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sz="1600" dirty="0" smtClean="0">
                <a:solidFill>
                  <a:srgbClr val="0000FF"/>
                </a:solidFill>
                <a:latin typeface="Times" charset="0"/>
                <a:ea typeface="ＭＳ Ｐゴシック" charset="0"/>
                <a:cs typeface="ＭＳ Ｐゴシック" charset="0"/>
              </a:rPr>
              <a:t>(1) Tension 1 to 10? (2) What next? (3) What do you notice?</a:t>
            </a:r>
          </a:p>
          <a:p>
            <a:endParaRPr lang="en-GB" sz="1600" dirty="0">
              <a:solidFill>
                <a:srgbClr val="0000FF"/>
              </a:solidFill>
              <a:latin typeface="Times" charset="0"/>
              <a:ea typeface="ＭＳ Ｐゴシック" charset="0"/>
              <a:cs typeface="ＭＳ Ｐゴシック" charset="0"/>
            </a:endParaRPr>
          </a:p>
        </p:txBody>
      </p:sp>
      <p:sp>
        <p:nvSpPr>
          <p:cNvPr id="5" name="Text Box 3"/>
          <p:cNvSpPr txBox="1">
            <a:spLocks noChangeArrowheads="1"/>
          </p:cNvSpPr>
          <p:nvPr/>
        </p:nvSpPr>
        <p:spPr bwMode="auto">
          <a:xfrm>
            <a:off x="60324" y="136525"/>
            <a:ext cx="90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GB" dirty="0">
                <a:solidFill>
                  <a:srgbClr val="7F7F7F"/>
                </a:solidFill>
              </a:rPr>
              <a:t>6</a:t>
            </a:r>
            <a:r>
              <a:rPr lang="en-GB" dirty="0" smtClean="0">
                <a:solidFill>
                  <a:srgbClr val="7F7F7F"/>
                </a:solidFill>
              </a:rPr>
              <a:t> of 8</a:t>
            </a:r>
            <a:endParaRPr lang="en-GB" dirty="0">
              <a:solidFill>
                <a:srgbClr val="7F7F7F"/>
              </a:solidFill>
            </a:endParaRPr>
          </a:p>
        </p:txBody>
      </p:sp>
    </p:spTree>
    <p:extLst>
      <p:ext uri="{BB962C8B-B14F-4D97-AF65-F5344CB8AC3E}">
        <p14:creationId xmlns:p14="http://schemas.microsoft.com/office/powerpoint/2010/main" val="105475399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8786"/>
                                        </p:tgtEl>
                                        <p:attrNameLst>
                                          <p:attrName>style.visibility</p:attrName>
                                        </p:attrNameLst>
                                      </p:cBhvr>
                                      <p:to>
                                        <p:strVal val="visible"/>
                                      </p:to>
                                    </p:set>
                                    <p:animEffect transition="in" filter="box(out)">
                                      <p:cBhvr>
                                        <p:cTn id="7" dur="500"/>
                                        <p:tgtEl>
                                          <p:spTgt spid="118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subTitle" idx="1"/>
          </p:nvPr>
        </p:nvSpPr>
        <p:spPr>
          <a:xfrm>
            <a:off x="431800" y="774700"/>
            <a:ext cx="8585200" cy="1752600"/>
          </a:xfrm>
        </p:spPr>
        <p:txBody>
          <a:bodyPr>
            <a:noAutofit/>
          </a:bodyPr>
          <a:lstStyle/>
          <a:p>
            <a:pPr algn="l" eaLnBrk="1" hangingPunct="1"/>
            <a:r>
              <a:rPr lang="en-GB" sz="2400" dirty="0">
                <a:solidFill>
                  <a:srgbClr val="000000"/>
                </a:solidFill>
                <a:latin typeface="Times" charset="0"/>
                <a:ea typeface="ＭＳ Ｐゴシック" charset="0"/>
                <a:cs typeface="Times" charset="0"/>
              </a:rPr>
              <a:t>She looked: saw his body near her just under the water. She swam toward him, </a:t>
            </a:r>
            <a:r>
              <a:rPr lang="en-GB" sz="2400" dirty="0" err="1">
                <a:solidFill>
                  <a:srgbClr val="000000"/>
                </a:solidFill>
                <a:latin typeface="Times" charset="0"/>
                <a:ea typeface="ＭＳ Ｐゴシック" charset="0"/>
                <a:cs typeface="Times" charset="0"/>
              </a:rPr>
              <a:t>breastroke</a:t>
            </a:r>
            <a:r>
              <a:rPr lang="en-GB" sz="2400" dirty="0">
                <a:solidFill>
                  <a:srgbClr val="000000"/>
                </a:solidFill>
                <a:latin typeface="Times" charset="0"/>
                <a:ea typeface="ＭＳ Ｐゴシック" charset="0"/>
                <a:cs typeface="Times" charset="0"/>
              </a:rPr>
              <a:t>, it was all she knew. He was floating face down, spread-eagle. She caught hold of his wrist and pulled him towards her. The motorboat came alongside, the man in the green shirt reaching down for her, but, ‘No, no,’ she called and tried to push Alex toward him. The man caught Alex by the hair of his head and pulled him up, she pushing, Alex falling back twice into the water, before the man, with a great effort, lifted him like a sack across the side of the boat, tugging and heaving until Alex disappeared into the boat. The man shouted, ‘Un instant, </a:t>
            </a:r>
            <a:r>
              <a:rPr lang="en-GB" sz="2400" dirty="0" err="1">
                <a:solidFill>
                  <a:srgbClr val="000000"/>
                </a:solidFill>
                <a:latin typeface="Times" charset="0"/>
                <a:ea typeface="ＭＳ Ｐゴシック" charset="0"/>
                <a:cs typeface="Times" charset="0"/>
              </a:rPr>
              <a:t>madame</a:t>
            </a:r>
            <a:r>
              <a:rPr lang="en-GB" sz="2400" dirty="0">
                <a:solidFill>
                  <a:srgbClr val="000000"/>
                </a:solidFill>
                <a:latin typeface="Times" charset="0"/>
                <a:ea typeface="ＭＳ Ｐゴシック" charset="0"/>
                <a:cs typeface="Times" charset="0"/>
              </a:rPr>
              <a:t>, un instant’ and reappeared, putting a little steel ladder over the side. She climbed up onto the motorboat as the man went out onto the prow to disentangle the wreckage of the </a:t>
            </a:r>
            <a:r>
              <a:rPr lang="en-GB" sz="2400" dirty="0" err="1">
                <a:solidFill>
                  <a:srgbClr val="000000"/>
                </a:solidFill>
                <a:latin typeface="Times" charset="0"/>
                <a:ea typeface="ＭＳ Ｐゴシック" charset="0"/>
                <a:cs typeface="Times" charset="0"/>
              </a:rPr>
              <a:t>pedalo</a:t>
            </a:r>
            <a:r>
              <a:rPr lang="en-GB" sz="2400" dirty="0">
                <a:solidFill>
                  <a:srgbClr val="000000"/>
                </a:solidFill>
                <a:latin typeface="Times" charset="0"/>
                <a:ea typeface="ＭＳ Ｐゴシック" charset="0"/>
                <a:cs typeface="Times" charset="0"/>
              </a:rPr>
              <a:t>. </a:t>
            </a:r>
          </a:p>
        </p:txBody>
      </p:sp>
      <p:sp>
        <p:nvSpPr>
          <p:cNvPr id="4" name="Rectangle 3"/>
          <p:cNvSpPr txBox="1">
            <a:spLocks noChangeArrowheads="1"/>
          </p:cNvSpPr>
          <p:nvPr/>
        </p:nvSpPr>
        <p:spPr>
          <a:xfrm>
            <a:off x="1384300" y="5930900"/>
            <a:ext cx="6400800" cy="3937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sz="1600" dirty="0" smtClean="0">
                <a:solidFill>
                  <a:srgbClr val="0000FF"/>
                </a:solidFill>
                <a:latin typeface="Times" charset="0"/>
                <a:ea typeface="ＭＳ Ｐゴシック" charset="0"/>
                <a:cs typeface="ＭＳ Ｐゴシック" charset="0"/>
              </a:rPr>
              <a:t>(1) Tension 1 to 10? (2) What next? (3) What do you notice?</a:t>
            </a:r>
          </a:p>
          <a:p>
            <a:endParaRPr lang="en-GB" sz="1600" dirty="0">
              <a:solidFill>
                <a:srgbClr val="0000FF"/>
              </a:solidFill>
              <a:latin typeface="Times" charset="0"/>
              <a:ea typeface="ＭＳ Ｐゴシック" charset="0"/>
              <a:cs typeface="ＭＳ Ｐゴシック" charset="0"/>
            </a:endParaRPr>
          </a:p>
        </p:txBody>
      </p:sp>
      <p:sp>
        <p:nvSpPr>
          <p:cNvPr id="5" name="Text Box 3"/>
          <p:cNvSpPr txBox="1">
            <a:spLocks noChangeArrowheads="1"/>
          </p:cNvSpPr>
          <p:nvPr/>
        </p:nvSpPr>
        <p:spPr bwMode="auto">
          <a:xfrm>
            <a:off x="60324" y="136525"/>
            <a:ext cx="90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GB" dirty="0">
                <a:solidFill>
                  <a:srgbClr val="7F7F7F"/>
                </a:solidFill>
              </a:rPr>
              <a:t>7</a:t>
            </a:r>
            <a:r>
              <a:rPr lang="en-GB" dirty="0" smtClean="0">
                <a:solidFill>
                  <a:srgbClr val="7F7F7F"/>
                </a:solidFill>
              </a:rPr>
              <a:t> of 8</a:t>
            </a:r>
            <a:endParaRPr lang="en-GB" dirty="0">
              <a:solidFill>
                <a:srgbClr val="7F7F7F"/>
              </a:solidFill>
            </a:endParaRPr>
          </a:p>
        </p:txBody>
      </p:sp>
    </p:spTree>
    <p:extLst>
      <p:ext uri="{BB962C8B-B14F-4D97-AF65-F5344CB8AC3E}">
        <p14:creationId xmlns:p14="http://schemas.microsoft.com/office/powerpoint/2010/main" val="16721090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ox(out)">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Grp="1" noChangeArrowheads="1"/>
          </p:cNvSpPr>
          <p:nvPr>
            <p:ph type="subTitle" idx="1"/>
          </p:nvPr>
        </p:nvSpPr>
        <p:spPr>
          <a:xfrm>
            <a:off x="406400" y="838200"/>
            <a:ext cx="8407400" cy="1638300"/>
          </a:xfrm>
        </p:spPr>
        <p:txBody>
          <a:bodyPr>
            <a:noAutofit/>
          </a:bodyPr>
          <a:lstStyle/>
          <a:p>
            <a:pPr algn="l" eaLnBrk="1" hangingPunct="1"/>
            <a:r>
              <a:rPr lang="en-GB" sz="2400" dirty="0">
                <a:solidFill>
                  <a:srgbClr val="000000"/>
                </a:solidFill>
                <a:latin typeface="Times" charset="0"/>
                <a:ea typeface="ＭＳ Ｐゴシック" charset="0"/>
                <a:cs typeface="Times" charset="0"/>
              </a:rPr>
              <a:t>A small child was sitting at the back of the boat, staring at Alex’s body, which lay face-down on the floorboards. She went to Alex and saw blood from a wound, a gash in the side of his head, blood matting his hair. He was breathing but unconscious. She lifted him and cradled him in her arms, his blood trickling onto her breasts. She saw the boat owner’s bare legs go past her as he went to the rear of the boat to restart the engine. The child began to bawl but the man leaned over, silenced it with an angry slap, the man turned to her, his face sick with fear. ‘Nous y </a:t>
            </a:r>
            <a:r>
              <a:rPr lang="en-GB" sz="2400" dirty="0" err="1">
                <a:solidFill>
                  <a:srgbClr val="000000"/>
                </a:solidFill>
                <a:latin typeface="Times" charset="0"/>
                <a:ea typeface="ＭＳ Ｐゴシック" charset="0"/>
                <a:cs typeface="Times" charset="0"/>
              </a:rPr>
              <a:t>serons</a:t>
            </a:r>
            <a:r>
              <a:rPr lang="en-GB" sz="2400" dirty="0">
                <a:solidFill>
                  <a:srgbClr val="000000"/>
                </a:solidFill>
                <a:latin typeface="Times" charset="0"/>
                <a:ea typeface="ＭＳ Ｐゴシック" charset="0"/>
                <a:cs typeface="Times" charset="0"/>
              </a:rPr>
              <a:t> </a:t>
            </a:r>
            <a:r>
              <a:rPr lang="en-GB" sz="2400" dirty="0" err="1">
                <a:solidFill>
                  <a:srgbClr val="000000"/>
                </a:solidFill>
                <a:latin typeface="Times" charset="0"/>
                <a:ea typeface="ＭＳ Ｐゴシック" charset="0"/>
                <a:cs typeface="Times" charset="0"/>
              </a:rPr>
              <a:t>dans</a:t>
            </a:r>
            <a:r>
              <a:rPr lang="en-GB" sz="2400" dirty="0">
                <a:solidFill>
                  <a:srgbClr val="000000"/>
                </a:solidFill>
                <a:latin typeface="Times" charset="0"/>
                <a:ea typeface="ＭＳ Ｐゴシック" charset="0"/>
                <a:cs typeface="Times" charset="0"/>
              </a:rPr>
              <a:t> un instant,’ he shouted, opening the motor to full throttle. She hugged Alex to her, a rivulet of blood dripping off her forearm onto the floorboards as the boat raced to the beach.</a:t>
            </a:r>
          </a:p>
        </p:txBody>
      </p:sp>
      <p:sp>
        <p:nvSpPr>
          <p:cNvPr id="4" name="Rectangle 3"/>
          <p:cNvSpPr txBox="1">
            <a:spLocks noChangeArrowheads="1"/>
          </p:cNvSpPr>
          <p:nvPr/>
        </p:nvSpPr>
        <p:spPr>
          <a:xfrm>
            <a:off x="1384300" y="5930900"/>
            <a:ext cx="6400800" cy="3937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sz="1600" dirty="0" smtClean="0">
                <a:solidFill>
                  <a:srgbClr val="0000FF"/>
                </a:solidFill>
                <a:latin typeface="Times" charset="0"/>
                <a:ea typeface="ＭＳ Ｐゴシック" charset="0"/>
                <a:cs typeface="ＭＳ Ｐゴシック" charset="0"/>
              </a:rPr>
              <a:t>(1) Tension 1 to 10? (2) What next? (3) What do you notice?</a:t>
            </a:r>
          </a:p>
          <a:p>
            <a:endParaRPr lang="en-GB" sz="1600" dirty="0">
              <a:solidFill>
                <a:srgbClr val="0000FF"/>
              </a:solidFill>
              <a:latin typeface="Times" charset="0"/>
              <a:ea typeface="ＭＳ Ｐゴシック" charset="0"/>
              <a:cs typeface="ＭＳ Ｐゴシック" charset="0"/>
            </a:endParaRPr>
          </a:p>
        </p:txBody>
      </p:sp>
      <p:sp>
        <p:nvSpPr>
          <p:cNvPr id="5" name="Text Box 3"/>
          <p:cNvSpPr txBox="1">
            <a:spLocks noChangeArrowheads="1"/>
          </p:cNvSpPr>
          <p:nvPr/>
        </p:nvSpPr>
        <p:spPr bwMode="auto">
          <a:xfrm>
            <a:off x="60324" y="136525"/>
            <a:ext cx="90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GB" dirty="0">
                <a:solidFill>
                  <a:schemeClr val="bg1">
                    <a:lumMod val="50000"/>
                  </a:schemeClr>
                </a:solidFill>
              </a:rPr>
              <a:t>8</a:t>
            </a:r>
            <a:r>
              <a:rPr lang="en-GB" dirty="0" smtClean="0">
                <a:solidFill>
                  <a:schemeClr val="bg1">
                    <a:lumMod val="50000"/>
                  </a:schemeClr>
                </a:solidFill>
              </a:rPr>
              <a:t> of 8</a:t>
            </a:r>
            <a:endParaRPr lang="en-GB" dirty="0">
              <a:solidFill>
                <a:schemeClr val="bg1">
                  <a:lumMod val="50000"/>
                </a:schemeClr>
              </a:solidFill>
            </a:endParaRPr>
          </a:p>
        </p:txBody>
      </p:sp>
    </p:spTree>
    <p:extLst>
      <p:ext uri="{BB962C8B-B14F-4D97-AF65-F5344CB8AC3E}">
        <p14:creationId xmlns:p14="http://schemas.microsoft.com/office/powerpoint/2010/main" val="124621249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20834"/>
                                        </p:tgtEl>
                                        <p:attrNameLst>
                                          <p:attrName>style.visibility</p:attrName>
                                        </p:attrNameLst>
                                      </p:cBhvr>
                                      <p:to>
                                        <p:strVal val="visible"/>
                                      </p:to>
                                    </p:set>
                                    <p:animEffect transition="in" filter="box(out)">
                                      <p:cBhvr>
                                        <p:cTn id="7" dur="500"/>
                                        <p:tgtEl>
                                          <p:spTgt spid="120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4"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subTitle" idx="1"/>
          </p:nvPr>
        </p:nvSpPr>
        <p:spPr>
          <a:xfrm>
            <a:off x="1371600" y="3034459"/>
            <a:ext cx="6400800" cy="1752600"/>
          </a:xfrm>
        </p:spPr>
        <p:txBody>
          <a:bodyPr/>
          <a:lstStyle/>
          <a:p>
            <a:pPr eaLnBrk="1" hangingPunct="1"/>
            <a:r>
              <a:rPr lang="en-GB" dirty="0">
                <a:solidFill>
                  <a:srgbClr val="000000"/>
                </a:solidFill>
                <a:latin typeface="Times" charset="0"/>
                <a:ea typeface="ＭＳ Ｐゴシック" charset="0"/>
                <a:cs typeface="ＭＳ Ｐゴシック" charset="0"/>
              </a:rPr>
              <a:t>Brian Moore</a:t>
            </a:r>
            <a:r>
              <a:rPr lang="en-GB" dirty="0">
                <a:latin typeface="Times" charset="0"/>
                <a:ea typeface="ＭＳ Ｐゴシック" charset="0"/>
                <a:cs typeface="ＭＳ Ｐゴシック" charset="0"/>
              </a:rPr>
              <a:t>, </a:t>
            </a:r>
            <a:r>
              <a:rPr lang="en-GB" i="1" dirty="0">
                <a:solidFill>
                  <a:srgbClr val="FF0000"/>
                </a:solidFill>
                <a:latin typeface="Times" charset="0"/>
                <a:ea typeface="ＭＳ Ｐゴシック" charset="0"/>
                <a:cs typeface="ＭＳ Ｐゴシック" charset="0"/>
              </a:rPr>
              <a:t>Cold Heaven</a:t>
            </a:r>
            <a:endParaRPr lang="en-GB"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46798105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159049"/>
            <a:ext cx="8916505" cy="1015663"/>
          </a:xfrm>
          <a:prstGeom prst="rect">
            <a:avLst/>
          </a:prstGeom>
          <a:noFill/>
        </p:spPr>
        <p:txBody>
          <a:bodyPr wrap="square" rtlCol="0">
            <a:spAutoFit/>
          </a:bodyPr>
          <a:lstStyle/>
          <a:p>
            <a:pPr algn="ctr"/>
            <a:r>
              <a:rPr lang="en-US" sz="6000" dirty="0" smtClean="0"/>
              <a:t>3: </a:t>
            </a:r>
            <a:r>
              <a:rPr lang="en-US" sz="6000" b="1" dirty="0" smtClean="0">
                <a:solidFill>
                  <a:srgbClr val="FF0000"/>
                </a:solidFill>
              </a:rPr>
              <a:t>HOW</a:t>
            </a:r>
            <a:endParaRPr lang="en-US" sz="6000" dirty="0"/>
          </a:p>
        </p:txBody>
      </p:sp>
      <p:pic>
        <p:nvPicPr>
          <p:cNvPr id="3" name="Picture 2"/>
          <p:cNvPicPr>
            <a:picLocks noChangeAspect="1"/>
          </p:cNvPicPr>
          <p:nvPr/>
        </p:nvPicPr>
        <p:blipFill>
          <a:blip r:embed="rId2"/>
          <a:stretch>
            <a:fillRect/>
          </a:stretch>
        </p:blipFill>
        <p:spPr>
          <a:xfrm>
            <a:off x="-422917" y="0"/>
            <a:ext cx="8890000" cy="5003800"/>
          </a:xfrm>
          <a:prstGeom prst="rect">
            <a:avLst/>
          </a:prstGeom>
        </p:spPr>
      </p:pic>
    </p:spTree>
    <p:extLst>
      <p:ext uri="{BB962C8B-B14F-4D97-AF65-F5344CB8AC3E}">
        <p14:creationId xmlns:p14="http://schemas.microsoft.com/office/powerpoint/2010/main" val="122287503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2"/>
          <p:cNvSpPr txBox="1">
            <a:spLocks noChangeArrowheads="1"/>
          </p:cNvSpPr>
          <p:nvPr/>
        </p:nvSpPr>
        <p:spPr bwMode="auto">
          <a:xfrm>
            <a:off x="901986" y="1302753"/>
            <a:ext cx="7880578"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742950" indent="-742950">
              <a:buFont typeface="+mj-lt"/>
              <a:buAutoNum type="arabicPeriod"/>
            </a:pPr>
            <a:r>
              <a:rPr lang="en-GB" altLang="ja-JP" dirty="0" smtClean="0"/>
              <a:t>Create a moral purpose through the ‘Matthew Effect’: word-rich &amp; word-poor</a:t>
            </a:r>
          </a:p>
          <a:p>
            <a:pPr marL="742950" indent="-742950">
              <a:buFont typeface="+mj-lt"/>
              <a:buAutoNum type="arabicPeriod"/>
            </a:pPr>
            <a:r>
              <a:rPr lang="en-GB" altLang="ja-JP" dirty="0" smtClean="0"/>
              <a:t>Departmental focus: what type of reading matters most? Back it with a Departmental written promise</a:t>
            </a:r>
          </a:p>
          <a:p>
            <a:pPr marL="742950" indent="-742950">
              <a:buFont typeface="+mj-lt"/>
              <a:buAutoNum type="arabicPeriod"/>
            </a:pPr>
            <a:r>
              <a:rPr lang="en-GB" altLang="ja-JP" dirty="0" smtClean="0"/>
              <a:t>Build literacy into monitoring and appraisal systems</a:t>
            </a:r>
          </a:p>
          <a:p>
            <a:pPr marL="742950" indent="-742950">
              <a:buFont typeface="+mj-lt"/>
              <a:buAutoNum type="arabicPeriod"/>
            </a:pPr>
            <a:r>
              <a:rPr lang="en-GB" altLang="ja-JP" dirty="0" smtClean="0"/>
              <a:t>Have books in classrooms</a:t>
            </a:r>
          </a:p>
          <a:p>
            <a:pPr marL="742950" indent="-742950">
              <a:buFont typeface="+mj-lt"/>
              <a:buAutoNum type="arabicPeriod"/>
            </a:pPr>
            <a:r>
              <a:rPr lang="en-GB" altLang="ja-JP" dirty="0" smtClean="0"/>
              <a:t>Cling on to joy</a:t>
            </a:r>
          </a:p>
          <a:p>
            <a:pPr marL="742950" indent="-742950">
              <a:buFont typeface="+mj-lt"/>
              <a:buAutoNum type="arabicPeriod"/>
            </a:pPr>
            <a:endParaRPr lang="en-GB" altLang="ja-JP" dirty="0" smtClean="0"/>
          </a:p>
          <a:p>
            <a:pPr marL="571500" indent="-571500">
              <a:buFont typeface="Arial"/>
              <a:buChar char="•"/>
            </a:pPr>
            <a:endParaRPr lang="en-US" dirty="0">
              <a:latin typeface="Calibri" charset="0"/>
            </a:endParaRPr>
          </a:p>
        </p:txBody>
      </p:sp>
    </p:spTree>
    <p:extLst>
      <p:ext uri="{BB962C8B-B14F-4D97-AF65-F5344CB8AC3E}">
        <p14:creationId xmlns:p14="http://schemas.microsoft.com/office/powerpoint/2010/main" val="254797026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build="p" bldLvl="5"/>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91123"/>
            <a:ext cx="9144000" cy="4206240"/>
          </a:xfrm>
          <a:prstGeom prst="rect">
            <a:avLst/>
          </a:prstGeom>
        </p:spPr>
      </p:pic>
      <p:sp>
        <p:nvSpPr>
          <p:cNvPr id="7" name="TextBox 6"/>
          <p:cNvSpPr txBox="1"/>
          <p:nvPr/>
        </p:nvSpPr>
        <p:spPr>
          <a:xfrm>
            <a:off x="144026" y="5028109"/>
            <a:ext cx="8877225" cy="1015663"/>
          </a:xfrm>
          <a:prstGeom prst="rect">
            <a:avLst/>
          </a:prstGeom>
          <a:noFill/>
        </p:spPr>
        <p:txBody>
          <a:bodyPr wrap="square" rtlCol="0">
            <a:spAutoFit/>
          </a:bodyPr>
          <a:lstStyle/>
          <a:p>
            <a:pPr algn="ctr"/>
            <a:r>
              <a:rPr lang="en-US" sz="6000" dirty="0" smtClean="0"/>
              <a:t>A History of Technology</a:t>
            </a:r>
            <a:endParaRPr lang="en-US" sz="6000" dirty="0"/>
          </a:p>
        </p:txBody>
      </p:sp>
    </p:spTree>
    <p:extLst>
      <p:ext uri="{BB962C8B-B14F-4D97-AF65-F5344CB8AC3E}">
        <p14:creationId xmlns:p14="http://schemas.microsoft.com/office/powerpoint/2010/main" val="38415813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6-18 at 06.40.23.png"/>
          <p:cNvPicPr>
            <a:picLocks noChangeAspect="1"/>
          </p:cNvPicPr>
          <p:nvPr/>
        </p:nvPicPr>
        <p:blipFill>
          <a:blip r:embed="rId2">
            <a:alphaModFix amt="71000"/>
            <a:extLst>
              <a:ext uri="{28A0092B-C50C-407E-A947-70E740481C1C}">
                <a14:useLocalDpi xmlns:a14="http://schemas.microsoft.com/office/drawing/2010/main" val="0"/>
              </a:ext>
            </a:extLst>
          </a:blip>
          <a:stretch>
            <a:fillRect/>
          </a:stretch>
        </p:blipFill>
        <p:spPr>
          <a:xfrm rot="20952401">
            <a:off x="1270095" y="815552"/>
            <a:ext cx="6527800" cy="5029200"/>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642846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286000" y="304800"/>
            <a:ext cx="4495800" cy="6340195"/>
          </a:xfrm>
          <a:prstGeom prst="rect">
            <a:avLst/>
          </a:prstGeom>
          <a:solidFill>
            <a:schemeClr val="bg1"/>
          </a:solidFill>
          <a:ln w="9525">
            <a:solidFill>
              <a:schemeClr val="tx1"/>
            </a:solidFill>
            <a:miter lim="800000"/>
            <a:headEnd/>
            <a:tailEnd/>
          </a:ln>
          <a:effectLst>
            <a:prstShdw prst="shdw17" dist="17961" dir="2700000">
              <a:schemeClr val="tx1">
                <a:gamma/>
                <a:shade val="60000"/>
                <a:invGamma/>
                <a:alpha val="74998"/>
              </a:schemeClr>
            </a:prst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sz="1400" b="1" dirty="0">
                <a:latin typeface="+mj-lt"/>
              </a:rPr>
              <a:t>English Teacher</a:t>
            </a:r>
          </a:p>
          <a:p>
            <a:endParaRPr lang="en-GB" sz="1400" b="1" dirty="0">
              <a:latin typeface="+mj-lt"/>
            </a:endParaRPr>
          </a:p>
          <a:p>
            <a:r>
              <a:rPr lang="en-GB" sz="1400" b="1" dirty="0">
                <a:latin typeface="+mj-lt"/>
              </a:rPr>
              <a:t>Petite, white-haired Miss Cartwright</a:t>
            </a:r>
          </a:p>
          <a:p>
            <a:r>
              <a:rPr lang="en-GB" sz="1400" b="1" dirty="0">
                <a:latin typeface="+mj-lt"/>
              </a:rPr>
              <a:t>Knew Shakespeare off by heart,</a:t>
            </a:r>
          </a:p>
          <a:p>
            <a:r>
              <a:rPr lang="en-GB" sz="1400" b="1" dirty="0">
                <a:latin typeface="+mj-lt"/>
              </a:rPr>
              <a:t>Or so we pupils thought.</a:t>
            </a:r>
          </a:p>
          <a:p>
            <a:r>
              <a:rPr lang="en-GB" sz="1400" b="1" dirty="0">
                <a:latin typeface="+mj-lt"/>
              </a:rPr>
              <a:t>Once in the stalls at the Old Vic</a:t>
            </a:r>
          </a:p>
          <a:p>
            <a:r>
              <a:rPr lang="en-GB" sz="1400" b="1" dirty="0">
                <a:latin typeface="+mj-lt"/>
              </a:rPr>
              <a:t>She prompted Lear when he forgot his part.</a:t>
            </a:r>
          </a:p>
          <a:p>
            <a:endParaRPr lang="en-GB" sz="1400" b="1" dirty="0">
              <a:latin typeface="+mj-lt"/>
            </a:endParaRPr>
          </a:p>
          <a:p>
            <a:r>
              <a:rPr lang="en-GB" sz="1400" b="1" dirty="0">
                <a:latin typeface="+mj-lt"/>
              </a:rPr>
              <a:t>Ignorant of </a:t>
            </a:r>
            <a:r>
              <a:rPr lang="en-GB" sz="1400" b="1" i="1" dirty="0">
                <a:latin typeface="+mj-lt"/>
              </a:rPr>
              <a:t>Scrutiny</a:t>
            </a:r>
            <a:r>
              <a:rPr lang="en-GB" sz="1400" b="1" dirty="0">
                <a:latin typeface="+mj-lt"/>
              </a:rPr>
              <a:t> and </a:t>
            </a:r>
            <a:r>
              <a:rPr lang="en-GB" sz="1400" b="1" dirty="0" err="1">
                <a:latin typeface="+mj-lt"/>
              </a:rPr>
              <a:t>Leavis</a:t>
            </a:r>
            <a:r>
              <a:rPr lang="en-GB" sz="1400" b="1" dirty="0">
                <a:latin typeface="+mj-lt"/>
              </a:rPr>
              <a:t>,</a:t>
            </a:r>
          </a:p>
          <a:p>
            <a:r>
              <a:rPr lang="en-GB" sz="1400" b="1" dirty="0">
                <a:latin typeface="+mj-lt"/>
              </a:rPr>
              <a:t>She taught Romantic poetry,</a:t>
            </a:r>
          </a:p>
          <a:p>
            <a:r>
              <a:rPr lang="en-GB" sz="1400" b="1" dirty="0">
                <a:latin typeface="+mj-lt"/>
              </a:rPr>
              <a:t>Dreamt of gossip with dead poets.</a:t>
            </a:r>
          </a:p>
          <a:p>
            <a:r>
              <a:rPr lang="en-GB" sz="1400" b="1" dirty="0">
                <a:latin typeface="+mj-lt"/>
              </a:rPr>
              <a:t>To an amazed sixth form once said:</a:t>
            </a:r>
            <a:br>
              <a:rPr lang="en-GB" sz="1400" b="1" dirty="0">
                <a:latin typeface="+mj-lt"/>
              </a:rPr>
            </a:br>
            <a:r>
              <a:rPr lang="en-GB" sz="1400" b="1" dirty="0">
                <a:latin typeface="+mj-lt"/>
              </a:rPr>
              <a:t>‘How good to spend a night with Shelley.’</a:t>
            </a:r>
          </a:p>
          <a:p>
            <a:endParaRPr lang="en-GB" sz="1400" b="1" dirty="0">
              <a:latin typeface="+mj-lt"/>
            </a:endParaRPr>
          </a:p>
          <a:p>
            <a:r>
              <a:rPr lang="en-GB" sz="1400" b="1" dirty="0">
                <a:latin typeface="+mj-lt"/>
              </a:rPr>
              <a:t>In long war years she fed us plays,</a:t>
            </a:r>
          </a:p>
          <a:p>
            <a:r>
              <a:rPr lang="en-GB" sz="1400" b="1" dirty="0">
                <a:latin typeface="+mj-lt"/>
              </a:rPr>
              <a:t>Sophocles to Shaw’s </a:t>
            </a:r>
            <a:r>
              <a:rPr lang="en-GB" sz="1400" b="1" i="1" dirty="0">
                <a:latin typeface="+mj-lt"/>
              </a:rPr>
              <a:t>St Joan</a:t>
            </a:r>
            <a:r>
              <a:rPr lang="en-GB" sz="1400" b="1" dirty="0">
                <a:latin typeface="+mj-lt"/>
              </a:rPr>
              <a:t>.</a:t>
            </a:r>
          </a:p>
          <a:p>
            <a:r>
              <a:rPr lang="en-GB" sz="1400" b="1" dirty="0">
                <a:latin typeface="+mj-lt"/>
              </a:rPr>
              <a:t>Her reading nights we named our Courting Club,</a:t>
            </a:r>
          </a:p>
          <a:p>
            <a:r>
              <a:rPr lang="en-GB" sz="1400" b="1" dirty="0">
                <a:latin typeface="+mj-lt"/>
              </a:rPr>
              <a:t>Yet always through the blacked-out streets</a:t>
            </a:r>
          </a:p>
          <a:p>
            <a:r>
              <a:rPr lang="en-GB" sz="1400" b="1" dirty="0">
                <a:latin typeface="+mj-lt"/>
              </a:rPr>
              <a:t>One boy left the girls and saw her home.</a:t>
            </a:r>
          </a:p>
          <a:p>
            <a:endParaRPr lang="en-GB" sz="1400" b="1" dirty="0">
              <a:latin typeface="+mj-lt"/>
            </a:endParaRPr>
          </a:p>
          <a:p>
            <a:r>
              <a:rPr lang="en-GB" sz="1400" b="1" dirty="0">
                <a:latin typeface="+mj-lt"/>
              </a:rPr>
              <a:t>When she closed her eyes and chanted</a:t>
            </a:r>
          </a:p>
          <a:p>
            <a:r>
              <a:rPr lang="en-GB" sz="1400" b="1" dirty="0">
                <a:latin typeface="+mj-lt"/>
              </a:rPr>
              <a:t>‘Ode to a Nightingale’</a:t>
            </a:r>
          </a:p>
          <a:p>
            <a:r>
              <a:rPr lang="en-GB" sz="1400" b="1" dirty="0">
                <a:latin typeface="+mj-lt"/>
              </a:rPr>
              <a:t>We laughed yet honoured her devotion.</a:t>
            </a:r>
          </a:p>
          <a:p>
            <a:r>
              <a:rPr lang="en-GB" sz="1400" b="1" dirty="0">
                <a:latin typeface="+mj-lt"/>
              </a:rPr>
              <a:t>We knew the man she should have married</a:t>
            </a:r>
          </a:p>
          <a:p>
            <a:r>
              <a:rPr lang="en-GB" sz="1400" b="1" dirty="0">
                <a:latin typeface="+mj-lt"/>
              </a:rPr>
              <a:t>Was killed at Passchendaele.</a:t>
            </a:r>
          </a:p>
          <a:p>
            <a:endParaRPr lang="en-GB" sz="1400" b="1" dirty="0">
              <a:latin typeface="+mj-lt"/>
            </a:endParaRPr>
          </a:p>
          <a:p>
            <a:pPr algn="r"/>
            <a:r>
              <a:rPr lang="en-GB" sz="1400" b="1" dirty="0">
                <a:latin typeface="+mj-lt"/>
              </a:rPr>
              <a:t>Brian Cox</a:t>
            </a:r>
          </a:p>
          <a:p>
            <a:pPr algn="r"/>
            <a:r>
              <a:rPr lang="en-GB" sz="1400" b="1" dirty="0">
                <a:latin typeface="+mj-lt"/>
              </a:rPr>
              <a:t>From </a:t>
            </a:r>
            <a:r>
              <a:rPr lang="en-GB" sz="1400" b="1" i="1" dirty="0">
                <a:latin typeface="+mj-lt"/>
              </a:rPr>
              <a:t>Collected Poems</a:t>
            </a:r>
            <a:r>
              <a:rPr lang="en-GB" sz="1400" b="1" dirty="0">
                <a:latin typeface="+mj-lt"/>
              </a:rPr>
              <a:t>, </a:t>
            </a:r>
            <a:r>
              <a:rPr lang="en-GB" sz="1400" b="1" dirty="0" err="1">
                <a:latin typeface="+mj-lt"/>
              </a:rPr>
              <a:t>Carcanet</a:t>
            </a:r>
            <a:r>
              <a:rPr lang="en-GB" sz="1400" b="1" dirty="0">
                <a:latin typeface="+mj-lt"/>
              </a:rPr>
              <a:t> Press 1993.</a:t>
            </a:r>
          </a:p>
          <a:p>
            <a:endParaRPr lang="en-GB" sz="1400" b="1" dirty="0">
              <a:latin typeface="+mj-lt"/>
            </a:endParaRPr>
          </a:p>
        </p:txBody>
      </p:sp>
    </p:spTree>
    <p:extLst>
      <p:ext uri="{BB962C8B-B14F-4D97-AF65-F5344CB8AC3E}">
        <p14:creationId xmlns:p14="http://schemas.microsoft.com/office/powerpoint/2010/main" val="138528685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95983" y="0"/>
            <a:ext cx="8890000" cy="5003800"/>
          </a:xfrm>
          <a:prstGeom prst="rect">
            <a:avLst/>
          </a:prstGeom>
        </p:spPr>
      </p:pic>
      <p:sp>
        <p:nvSpPr>
          <p:cNvPr id="5" name="TextBox 4"/>
          <p:cNvSpPr txBox="1"/>
          <p:nvPr/>
        </p:nvSpPr>
        <p:spPr>
          <a:xfrm>
            <a:off x="147414" y="5064521"/>
            <a:ext cx="8996585" cy="1354217"/>
          </a:xfrm>
          <a:prstGeom prst="rect">
            <a:avLst/>
          </a:prstGeom>
          <a:noFill/>
        </p:spPr>
        <p:txBody>
          <a:bodyPr wrap="square" rtlCol="0">
            <a:spAutoFit/>
          </a:bodyPr>
          <a:lstStyle/>
          <a:p>
            <a:r>
              <a:rPr lang="en-US" sz="3600" i="1" dirty="0" smtClean="0"/>
              <a:t>Making Reading Matter</a:t>
            </a:r>
          </a:p>
          <a:p>
            <a:endParaRPr lang="en-US" sz="1000" dirty="0" smtClean="0"/>
          </a:p>
          <a:p>
            <a:r>
              <a:rPr lang="en-US" dirty="0" smtClean="0">
                <a:sym typeface="Symbol"/>
              </a:rPr>
              <a:t></a:t>
            </a:r>
            <a:r>
              <a:rPr lang="en-US" dirty="0" smtClean="0">
                <a:solidFill>
                  <a:srgbClr val="0000FF"/>
                </a:solidFill>
              </a:rPr>
              <a:t>@</a:t>
            </a:r>
            <a:r>
              <a:rPr lang="en-US" dirty="0" err="1" smtClean="0">
                <a:solidFill>
                  <a:srgbClr val="0000FF"/>
                </a:solidFill>
              </a:rPr>
              <a:t>RealGeoffBarton</a:t>
            </a:r>
            <a:r>
              <a:rPr lang="en-US" dirty="0" smtClean="0">
                <a:solidFill>
                  <a:srgbClr val="0000FF"/>
                </a:solidFill>
              </a:rPr>
              <a:t> </a:t>
            </a:r>
            <a:r>
              <a:rPr lang="en-US" dirty="0" smtClean="0">
                <a:sym typeface="Symbol"/>
              </a:rPr>
              <a:t>Downloaded at</a:t>
            </a:r>
            <a:r>
              <a:rPr lang="en-US" dirty="0" smtClean="0"/>
              <a:t> </a:t>
            </a:r>
            <a:r>
              <a:rPr lang="en-US" dirty="0" smtClean="0">
                <a:hlinkClick r:id="rId3"/>
              </a:rPr>
              <a:t>www.geoffbarton.co.uk</a:t>
            </a:r>
            <a:r>
              <a:rPr lang="en-US" dirty="0" smtClean="0"/>
              <a:t> </a:t>
            </a:r>
            <a:r>
              <a:rPr lang="en-US" dirty="0">
                <a:sym typeface="Symbol"/>
              </a:rPr>
              <a:t></a:t>
            </a:r>
            <a:r>
              <a:rPr lang="en-US" dirty="0"/>
              <a:t> </a:t>
            </a:r>
            <a:r>
              <a:rPr lang="en-US" dirty="0" smtClean="0">
                <a:hlinkClick r:id="rId4"/>
              </a:rPr>
              <a:t>www.blog.geoffbarton.co.uk</a:t>
            </a:r>
            <a:r>
              <a:rPr lang="en-US" dirty="0" smtClean="0"/>
              <a:t> </a:t>
            </a:r>
            <a:r>
              <a:rPr lang="en-US" dirty="0">
                <a:sym typeface="Symbol"/>
              </a:rPr>
              <a:t></a:t>
            </a:r>
            <a:r>
              <a:rPr lang="en-US" dirty="0"/>
              <a:t> </a:t>
            </a:r>
            <a:endParaRPr lang="en-US" dirty="0" smtClean="0"/>
          </a:p>
          <a:p>
            <a:r>
              <a:rPr lang="en-US" dirty="0" smtClean="0">
                <a:sym typeface="Symbol"/>
              </a:rPr>
              <a:t></a:t>
            </a:r>
            <a:r>
              <a:rPr lang="en-US" b="1" dirty="0" smtClean="0"/>
              <a:t>Festival of Education </a:t>
            </a:r>
            <a:r>
              <a:rPr lang="en-US" dirty="0">
                <a:sym typeface="Symbol"/>
              </a:rPr>
              <a:t></a:t>
            </a:r>
            <a:r>
              <a:rPr lang="en-US" dirty="0"/>
              <a:t> </a:t>
            </a:r>
            <a:r>
              <a:rPr lang="en-US" dirty="0" smtClean="0"/>
              <a:t>18 June 2015 </a:t>
            </a:r>
            <a:r>
              <a:rPr lang="en-US" dirty="0" smtClean="0">
                <a:sym typeface="Symbol"/>
              </a:rPr>
              <a:t></a:t>
            </a:r>
            <a:r>
              <a:rPr lang="en-US" dirty="0" smtClean="0"/>
              <a:t> NB: </a:t>
            </a:r>
            <a:r>
              <a:rPr lang="en-US" b="1" i="1" dirty="0" smtClean="0"/>
              <a:t>Don’t Call it Literacy</a:t>
            </a:r>
            <a:r>
              <a:rPr lang="en-US" b="1" dirty="0" smtClean="0"/>
              <a:t> </a:t>
            </a:r>
            <a:r>
              <a:rPr lang="en-US" dirty="0" smtClean="0"/>
              <a:t>is one of my </a:t>
            </a:r>
            <a:r>
              <a:rPr lang="en-US" dirty="0" err="1" smtClean="0"/>
              <a:t>favourite</a:t>
            </a:r>
            <a:r>
              <a:rPr lang="en-US" dirty="0" smtClean="0"/>
              <a:t> books</a:t>
            </a:r>
            <a:r>
              <a:rPr lang="en-US" dirty="0" smtClean="0"/>
              <a:t> </a:t>
            </a:r>
            <a:r>
              <a:rPr lang="en-US" dirty="0" smtClean="0">
                <a:sym typeface="Symbol"/>
              </a:rPr>
              <a:t></a:t>
            </a:r>
            <a:r>
              <a:rPr lang="en-US" dirty="0" smtClean="0"/>
              <a:t> </a:t>
            </a:r>
            <a:endParaRPr lang="en-US" dirty="0"/>
          </a:p>
        </p:txBody>
      </p:sp>
    </p:spTree>
    <p:extLst>
      <p:ext uri="{BB962C8B-B14F-4D97-AF65-F5344CB8AC3E}">
        <p14:creationId xmlns:p14="http://schemas.microsoft.com/office/powerpoint/2010/main" val="388105555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1217577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1500" y="0"/>
            <a:ext cx="10468680" cy="6979120"/>
          </a:xfrm>
          <a:prstGeom prst="rect">
            <a:avLst/>
          </a:prstGeom>
        </p:spPr>
      </p:pic>
    </p:spTree>
    <p:extLst>
      <p:ext uri="{BB962C8B-B14F-4D97-AF65-F5344CB8AC3E}">
        <p14:creationId xmlns:p14="http://schemas.microsoft.com/office/powerpoint/2010/main" val="29175792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1471</TotalTime>
  <Words>2690</Words>
  <Application>Microsoft Macintosh PowerPoint</Application>
  <PresentationFormat>On-screen Show (4:3)</PresentationFormat>
  <Paragraphs>181</Paragraphs>
  <Slides>72</Slides>
  <Notes>19</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PRIOR KNOWLEDGE</vt:lpstr>
      <vt:lpstr>PowerPoint Presentation</vt:lpstr>
      <vt:lpstr>PowerPoint Presentation</vt:lpstr>
      <vt:lpstr>PowerPoint Presentation</vt:lpstr>
      <vt:lpstr>SKIMMING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SCANNING</vt:lpstr>
      <vt:lpstr>PowerPoint Presentation</vt:lpstr>
      <vt:lpstr>PowerPoint Presentation</vt:lpstr>
      <vt:lpstr>RESEARCH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PREDICTION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King Edward VI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Barton</dc:creator>
  <cp:lastModifiedBy>Geoff Barton</cp:lastModifiedBy>
  <cp:revision>56</cp:revision>
  <dcterms:created xsi:type="dcterms:W3CDTF">2015-06-17T17:20:10Z</dcterms:created>
  <dcterms:modified xsi:type="dcterms:W3CDTF">2015-06-18T17:51:30Z</dcterms:modified>
</cp:coreProperties>
</file>