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64"/>
  </p:notesMasterIdLst>
  <p:handoutMasterIdLst>
    <p:handoutMasterId r:id="rId65"/>
  </p:handoutMasterIdLst>
  <p:sldIdLst>
    <p:sldId id="388" r:id="rId3"/>
    <p:sldId id="261" r:id="rId4"/>
    <p:sldId id="259" r:id="rId5"/>
    <p:sldId id="263" r:id="rId6"/>
    <p:sldId id="264" r:id="rId7"/>
    <p:sldId id="343" r:id="rId8"/>
    <p:sldId id="397" r:id="rId9"/>
    <p:sldId id="345" r:id="rId10"/>
    <p:sldId id="346" r:id="rId11"/>
    <p:sldId id="347" r:id="rId12"/>
    <p:sldId id="348" r:id="rId13"/>
    <p:sldId id="349" r:id="rId14"/>
    <p:sldId id="350" r:id="rId15"/>
    <p:sldId id="352" r:id="rId16"/>
    <p:sldId id="353" r:id="rId17"/>
    <p:sldId id="385"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25" r:id="rId34"/>
    <p:sldId id="283" r:id="rId35"/>
    <p:sldId id="369" r:id="rId36"/>
    <p:sldId id="370" r:id="rId37"/>
    <p:sldId id="371" r:id="rId38"/>
    <p:sldId id="372" r:id="rId39"/>
    <p:sldId id="373" r:id="rId40"/>
    <p:sldId id="374" r:id="rId41"/>
    <p:sldId id="375" r:id="rId42"/>
    <p:sldId id="376" r:id="rId43"/>
    <p:sldId id="377" r:id="rId44"/>
    <p:sldId id="378" r:id="rId45"/>
    <p:sldId id="395" r:id="rId46"/>
    <p:sldId id="379" r:id="rId47"/>
    <p:sldId id="380" r:id="rId48"/>
    <p:sldId id="332" r:id="rId49"/>
    <p:sldId id="333" r:id="rId50"/>
    <p:sldId id="334" r:id="rId51"/>
    <p:sldId id="386" r:id="rId52"/>
    <p:sldId id="339" r:id="rId53"/>
    <p:sldId id="389" r:id="rId54"/>
    <p:sldId id="393" r:id="rId55"/>
    <p:sldId id="390" r:id="rId56"/>
    <p:sldId id="391" r:id="rId57"/>
    <p:sldId id="392" r:id="rId58"/>
    <p:sldId id="394" r:id="rId59"/>
    <p:sldId id="398" r:id="rId60"/>
    <p:sldId id="382" r:id="rId61"/>
    <p:sldId id="383" r:id="rId62"/>
    <p:sldId id="399"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89" d="100"/>
          <a:sy n="89" d="100"/>
        </p:scale>
        <p:origin x="-67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0191C3-B1C2-5F49-8594-AB141B3B0C75}" type="datetimeFigureOut">
              <a:rPr lang="en-US" smtClean="0"/>
              <a:t>20/03/15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952091-2E63-EC4B-A360-AE701D8EC308}" type="slidenum">
              <a:rPr lang="en-US" smtClean="0"/>
              <a:t>‹#›</a:t>
            </a:fld>
            <a:endParaRPr lang="en-US"/>
          </a:p>
        </p:txBody>
      </p:sp>
    </p:spTree>
    <p:extLst>
      <p:ext uri="{BB962C8B-B14F-4D97-AF65-F5344CB8AC3E}">
        <p14:creationId xmlns:p14="http://schemas.microsoft.com/office/powerpoint/2010/main" val="24185249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0B7AA6-1CB1-8D41-A4A7-00AF2993C114}" type="datetimeFigureOut">
              <a:rPr lang="en-US" smtClean="0"/>
              <a:t>20/03/15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139874-36C2-C74D-A166-FB4C17C2A42A}" type="slidenum">
              <a:rPr lang="en-US" smtClean="0"/>
              <a:t>‹#›</a:t>
            </a:fld>
            <a:endParaRPr lang="en-US"/>
          </a:p>
        </p:txBody>
      </p:sp>
    </p:spTree>
    <p:extLst>
      <p:ext uri="{BB962C8B-B14F-4D97-AF65-F5344CB8AC3E}">
        <p14:creationId xmlns:p14="http://schemas.microsoft.com/office/powerpoint/2010/main" val="38210877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solidFill>
                  <a:prstClr val="black"/>
                </a:solidFill>
              </a:rPr>
              <a:pPr/>
              <a:t>6</a:t>
            </a:fld>
            <a:endParaRPr lang="en-US">
              <a:solidFill>
                <a:prstClr val="black"/>
              </a:solidFill>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9A34F13-D133-4242-941F-DCD5A0762D98}" type="slidenum">
              <a:rPr lang="en-US">
                <a:solidFill>
                  <a:prstClr val="black"/>
                </a:solidFill>
                <a:latin typeface="Arial" charset="0"/>
              </a:rPr>
              <a:pPr/>
              <a:t>39</a:t>
            </a:fld>
            <a:endParaRPr lang="en-US">
              <a:solidFill>
                <a:prstClr val="black"/>
              </a:solidFill>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F5A4EE8-6F79-B947-8AC5-D63889034C22}" type="slidenum">
              <a:rPr lang="en-US">
                <a:solidFill>
                  <a:prstClr val="black"/>
                </a:solidFill>
                <a:latin typeface="Arial" charset="0"/>
              </a:rPr>
              <a:pPr/>
              <a:t>40</a:t>
            </a:fld>
            <a:endParaRPr lang="en-US">
              <a:solidFill>
                <a:prstClr val="black"/>
              </a:solidFill>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5E7E411-6185-DE4B-96EE-129B93020532}" type="slidenum">
              <a:rPr lang="en-US">
                <a:solidFill>
                  <a:prstClr val="black"/>
                </a:solidFill>
                <a:latin typeface="Arial" charset="0"/>
              </a:rPr>
              <a:pPr/>
              <a:t>41</a:t>
            </a:fld>
            <a:endParaRPr lang="en-US">
              <a:solidFill>
                <a:prstClr val="black"/>
              </a:solidFill>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7A64650-AE1B-994C-AA2E-179BC8C71F28}" type="slidenum">
              <a:rPr lang="en-US">
                <a:solidFill>
                  <a:prstClr val="black"/>
                </a:solidFill>
                <a:latin typeface="Arial" charset="0"/>
              </a:rPr>
              <a:pPr/>
              <a:t>42</a:t>
            </a:fld>
            <a:endParaRPr lang="en-US">
              <a:solidFill>
                <a:prstClr val="black"/>
              </a:solidFill>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61D13E2-0F32-BD47-B9A4-3F2151D50B7D}" type="slidenum">
              <a:rPr lang="en-US">
                <a:solidFill>
                  <a:prstClr val="black"/>
                </a:solidFill>
                <a:latin typeface="Arial" charset="0"/>
              </a:rPr>
              <a:pPr/>
              <a:t>43</a:t>
            </a:fld>
            <a:endParaRPr lang="en-US">
              <a:solidFill>
                <a:prstClr val="black"/>
              </a:solidFill>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C9B8DC55-4AA3-EB48-9E92-15485D5CC4D1}" type="slidenum">
              <a:rPr lang="en-US">
                <a:solidFill>
                  <a:prstClr val="black"/>
                </a:solidFill>
              </a:rPr>
              <a:pPr/>
              <a:t>44</a:t>
            </a:fld>
            <a:endParaRPr lang="en-US">
              <a:solidFill>
                <a:prstClr val="black"/>
              </a:solidFill>
            </a:endParaRPr>
          </a:p>
        </p:txBody>
      </p:sp>
      <p:sp>
        <p:nvSpPr>
          <p:cNvPr id="9113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FE07FCCD-E0B7-234E-8CC1-325B20F0FDD6}" type="slidenum">
              <a:rPr lang="en-US">
                <a:solidFill>
                  <a:prstClr val="black"/>
                </a:solidFill>
              </a:rPr>
              <a:pPr/>
              <a:t>45</a:t>
            </a:fld>
            <a:endParaRPr lang="en-US">
              <a:solidFill>
                <a:prstClr val="black"/>
              </a:solidFill>
            </a:endParaRPr>
          </a:p>
        </p:txBody>
      </p:sp>
      <p:sp>
        <p:nvSpPr>
          <p:cNvPr id="931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D43DAB37-4C29-7348-BBBC-200254134F15}" type="slidenum">
              <a:rPr lang="en-US">
                <a:solidFill>
                  <a:prstClr val="black"/>
                </a:solidFill>
              </a:rPr>
              <a:pPr/>
              <a:t>46</a:t>
            </a:fld>
            <a:endParaRPr lang="en-US">
              <a:solidFill>
                <a:prstClr val="black"/>
              </a:solidFill>
            </a:endParaRPr>
          </a:p>
        </p:txBody>
      </p:sp>
      <p:sp>
        <p:nvSpPr>
          <p:cNvPr id="952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523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a:t>
            </a:r>
            <a:r>
              <a:rPr lang="en-US" baseline="0" dirty="0" smtClean="0"/>
              <a:t> really beautiful out there; in here, however, it’s </a:t>
            </a:r>
            <a:r>
              <a:rPr lang="en-US" baseline="0" smtClean="0"/>
              <a:t>quite claustrophobic</a:t>
            </a:r>
            <a:endParaRPr lang="en-US" dirty="0"/>
          </a:p>
        </p:txBody>
      </p:sp>
      <p:sp>
        <p:nvSpPr>
          <p:cNvPr id="4" name="Slide Number Placeholder 3"/>
          <p:cNvSpPr>
            <a:spLocks noGrp="1"/>
          </p:cNvSpPr>
          <p:nvPr>
            <p:ph type="sldNum" sz="quarter" idx="10"/>
          </p:nvPr>
        </p:nvSpPr>
        <p:spPr/>
        <p:txBody>
          <a:bodyPr/>
          <a:lstStyle/>
          <a:p>
            <a:fld id="{9A139874-36C2-C74D-A166-FB4C17C2A42A}" type="slidenum">
              <a:rPr lang="en-US" smtClean="0"/>
              <a:t>47</a:t>
            </a:fld>
            <a:endParaRPr lang="en-US"/>
          </a:p>
        </p:txBody>
      </p:sp>
    </p:spTree>
    <p:extLst>
      <p:ext uri="{BB962C8B-B14F-4D97-AF65-F5344CB8AC3E}">
        <p14:creationId xmlns:p14="http://schemas.microsoft.com/office/powerpoint/2010/main" val="3092447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a:t>
            </a:r>
            <a:r>
              <a:rPr lang="en-US" baseline="0" dirty="0" smtClean="0"/>
              <a:t> really beautiful out there; in here, however, it’s </a:t>
            </a:r>
            <a:r>
              <a:rPr lang="en-US" baseline="0" smtClean="0"/>
              <a:t>quite claustrophobic</a:t>
            </a:r>
            <a:endParaRPr lang="en-US" dirty="0"/>
          </a:p>
        </p:txBody>
      </p:sp>
      <p:sp>
        <p:nvSpPr>
          <p:cNvPr id="4" name="Slide Number Placeholder 3"/>
          <p:cNvSpPr>
            <a:spLocks noGrp="1"/>
          </p:cNvSpPr>
          <p:nvPr>
            <p:ph type="sldNum" sz="quarter" idx="10"/>
          </p:nvPr>
        </p:nvSpPr>
        <p:spPr/>
        <p:txBody>
          <a:bodyPr/>
          <a:lstStyle/>
          <a:p>
            <a:fld id="{9A139874-36C2-C74D-A166-FB4C17C2A42A}" type="slidenum">
              <a:rPr lang="en-US" smtClean="0"/>
              <a:t>48</a:t>
            </a:fld>
            <a:endParaRPr lang="en-US"/>
          </a:p>
        </p:txBody>
      </p:sp>
    </p:spTree>
    <p:extLst>
      <p:ext uri="{BB962C8B-B14F-4D97-AF65-F5344CB8AC3E}">
        <p14:creationId xmlns:p14="http://schemas.microsoft.com/office/powerpoint/2010/main" val="3092447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solidFill>
                  <a:prstClr val="black"/>
                </a:solidFill>
              </a:rPr>
              <a:pPr/>
              <a:t>17</a:t>
            </a:fld>
            <a:endParaRPr lang="en-US">
              <a:solidFill>
                <a:prstClr val="black"/>
              </a:solidFill>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a:t>
            </a:r>
            <a:r>
              <a:rPr lang="en-US" baseline="0" dirty="0" smtClean="0"/>
              <a:t> really beautiful out there; in here, however, it’s </a:t>
            </a:r>
            <a:r>
              <a:rPr lang="en-US" baseline="0" smtClean="0"/>
              <a:t>quite claustrophobic</a:t>
            </a:r>
            <a:endParaRPr lang="en-US" dirty="0"/>
          </a:p>
        </p:txBody>
      </p:sp>
      <p:sp>
        <p:nvSpPr>
          <p:cNvPr id="4" name="Slide Number Placeholder 3"/>
          <p:cNvSpPr>
            <a:spLocks noGrp="1"/>
          </p:cNvSpPr>
          <p:nvPr>
            <p:ph type="sldNum" sz="quarter" idx="10"/>
          </p:nvPr>
        </p:nvSpPr>
        <p:spPr/>
        <p:txBody>
          <a:bodyPr/>
          <a:lstStyle/>
          <a:p>
            <a:fld id="{9A139874-36C2-C74D-A166-FB4C17C2A42A}" type="slidenum">
              <a:rPr lang="en-US" smtClean="0"/>
              <a:t>49</a:t>
            </a:fld>
            <a:endParaRPr lang="en-US"/>
          </a:p>
        </p:txBody>
      </p:sp>
    </p:spTree>
    <p:extLst>
      <p:ext uri="{BB962C8B-B14F-4D97-AF65-F5344CB8AC3E}">
        <p14:creationId xmlns:p14="http://schemas.microsoft.com/office/powerpoint/2010/main" val="3092447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FE07FCCD-E0B7-234E-8CC1-325B20F0FDD6}" type="slidenum">
              <a:rPr lang="en-US">
                <a:solidFill>
                  <a:prstClr val="black"/>
                </a:solidFill>
              </a:rPr>
              <a:pPr/>
              <a:t>50</a:t>
            </a:fld>
            <a:endParaRPr lang="en-US">
              <a:solidFill>
                <a:prstClr val="black"/>
              </a:solidFill>
            </a:endParaRPr>
          </a:p>
        </p:txBody>
      </p:sp>
      <p:sp>
        <p:nvSpPr>
          <p:cNvPr id="931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a:t>
            </a:r>
            <a:r>
              <a:rPr lang="en-US" baseline="0" dirty="0" smtClean="0"/>
              <a:t> really beautiful out there; in here, however, it’s </a:t>
            </a:r>
            <a:r>
              <a:rPr lang="en-US" baseline="0" smtClean="0"/>
              <a:t>quite claustrophobic</a:t>
            </a:r>
            <a:endParaRPr lang="en-US" dirty="0"/>
          </a:p>
        </p:txBody>
      </p:sp>
      <p:sp>
        <p:nvSpPr>
          <p:cNvPr id="4" name="Slide Number Placeholder 3"/>
          <p:cNvSpPr>
            <a:spLocks noGrp="1"/>
          </p:cNvSpPr>
          <p:nvPr>
            <p:ph type="sldNum" sz="quarter" idx="10"/>
          </p:nvPr>
        </p:nvSpPr>
        <p:spPr/>
        <p:txBody>
          <a:bodyPr/>
          <a:lstStyle/>
          <a:p>
            <a:fld id="{9A139874-36C2-C74D-A166-FB4C17C2A42A}" type="slidenum">
              <a:rPr lang="en-US" smtClean="0"/>
              <a:t>51</a:t>
            </a:fld>
            <a:endParaRPr lang="en-US"/>
          </a:p>
        </p:txBody>
      </p:sp>
    </p:spTree>
    <p:extLst>
      <p:ext uri="{BB962C8B-B14F-4D97-AF65-F5344CB8AC3E}">
        <p14:creationId xmlns:p14="http://schemas.microsoft.com/office/powerpoint/2010/main" val="3092447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a:t>
            </a:r>
            <a:r>
              <a:rPr lang="en-US" baseline="0" dirty="0" smtClean="0"/>
              <a:t> really beautiful out there; in here, however, it’s </a:t>
            </a:r>
            <a:r>
              <a:rPr lang="en-US" baseline="0" smtClean="0"/>
              <a:t>quite claustrophobic</a:t>
            </a:r>
            <a:endParaRPr lang="en-US" dirty="0"/>
          </a:p>
        </p:txBody>
      </p:sp>
      <p:sp>
        <p:nvSpPr>
          <p:cNvPr id="4" name="Slide Number Placeholder 3"/>
          <p:cNvSpPr>
            <a:spLocks noGrp="1"/>
          </p:cNvSpPr>
          <p:nvPr>
            <p:ph type="sldNum" sz="quarter" idx="10"/>
          </p:nvPr>
        </p:nvSpPr>
        <p:spPr/>
        <p:txBody>
          <a:bodyPr/>
          <a:lstStyle/>
          <a:p>
            <a:fld id="{9A139874-36C2-C74D-A166-FB4C17C2A42A}" type="slidenum">
              <a:rPr lang="en-US" smtClean="0"/>
              <a:t>52</a:t>
            </a:fld>
            <a:endParaRPr lang="en-US"/>
          </a:p>
        </p:txBody>
      </p:sp>
    </p:spTree>
    <p:extLst>
      <p:ext uri="{BB962C8B-B14F-4D97-AF65-F5344CB8AC3E}">
        <p14:creationId xmlns:p14="http://schemas.microsoft.com/office/powerpoint/2010/main" val="3092447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a:t>
            </a:r>
            <a:r>
              <a:rPr lang="en-US" baseline="0" dirty="0" smtClean="0"/>
              <a:t> really beautiful out there; in here, however, it’s </a:t>
            </a:r>
            <a:r>
              <a:rPr lang="en-US" baseline="0" smtClean="0"/>
              <a:t>quite claustrophobic</a:t>
            </a:r>
            <a:endParaRPr lang="en-US" dirty="0"/>
          </a:p>
        </p:txBody>
      </p:sp>
      <p:sp>
        <p:nvSpPr>
          <p:cNvPr id="4" name="Slide Number Placeholder 3"/>
          <p:cNvSpPr>
            <a:spLocks noGrp="1"/>
          </p:cNvSpPr>
          <p:nvPr>
            <p:ph type="sldNum" sz="quarter" idx="10"/>
          </p:nvPr>
        </p:nvSpPr>
        <p:spPr/>
        <p:txBody>
          <a:bodyPr/>
          <a:lstStyle/>
          <a:p>
            <a:fld id="{9A139874-36C2-C74D-A166-FB4C17C2A42A}" type="slidenum">
              <a:rPr lang="en-US" smtClean="0"/>
              <a:t>53</a:t>
            </a:fld>
            <a:endParaRPr lang="en-US"/>
          </a:p>
        </p:txBody>
      </p:sp>
    </p:spTree>
    <p:extLst>
      <p:ext uri="{BB962C8B-B14F-4D97-AF65-F5344CB8AC3E}">
        <p14:creationId xmlns:p14="http://schemas.microsoft.com/office/powerpoint/2010/main" val="3092447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a:t>
            </a:r>
            <a:r>
              <a:rPr lang="en-US" baseline="0" dirty="0" smtClean="0"/>
              <a:t> really beautiful out there; in here, however, it’s </a:t>
            </a:r>
            <a:r>
              <a:rPr lang="en-US" baseline="0" smtClean="0"/>
              <a:t>quite claustrophobic</a:t>
            </a:r>
            <a:endParaRPr lang="en-US" dirty="0"/>
          </a:p>
        </p:txBody>
      </p:sp>
      <p:sp>
        <p:nvSpPr>
          <p:cNvPr id="4" name="Slide Number Placeholder 3"/>
          <p:cNvSpPr>
            <a:spLocks noGrp="1"/>
          </p:cNvSpPr>
          <p:nvPr>
            <p:ph type="sldNum" sz="quarter" idx="10"/>
          </p:nvPr>
        </p:nvSpPr>
        <p:spPr/>
        <p:txBody>
          <a:bodyPr/>
          <a:lstStyle/>
          <a:p>
            <a:fld id="{9A139874-36C2-C74D-A166-FB4C17C2A42A}" type="slidenum">
              <a:rPr lang="en-US" smtClean="0"/>
              <a:t>54</a:t>
            </a:fld>
            <a:endParaRPr lang="en-US"/>
          </a:p>
        </p:txBody>
      </p:sp>
    </p:spTree>
    <p:extLst>
      <p:ext uri="{BB962C8B-B14F-4D97-AF65-F5344CB8AC3E}">
        <p14:creationId xmlns:p14="http://schemas.microsoft.com/office/powerpoint/2010/main" val="3092447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a:t>
            </a:r>
            <a:r>
              <a:rPr lang="en-US" baseline="0" dirty="0" smtClean="0"/>
              <a:t> really beautiful out there; in here, however, it’s </a:t>
            </a:r>
            <a:r>
              <a:rPr lang="en-US" baseline="0" smtClean="0"/>
              <a:t>quite claustrophobic</a:t>
            </a:r>
            <a:endParaRPr lang="en-US" dirty="0"/>
          </a:p>
        </p:txBody>
      </p:sp>
      <p:sp>
        <p:nvSpPr>
          <p:cNvPr id="4" name="Slide Number Placeholder 3"/>
          <p:cNvSpPr>
            <a:spLocks noGrp="1"/>
          </p:cNvSpPr>
          <p:nvPr>
            <p:ph type="sldNum" sz="quarter" idx="10"/>
          </p:nvPr>
        </p:nvSpPr>
        <p:spPr/>
        <p:txBody>
          <a:bodyPr/>
          <a:lstStyle/>
          <a:p>
            <a:fld id="{9A139874-36C2-C74D-A166-FB4C17C2A42A}" type="slidenum">
              <a:rPr lang="en-US" smtClean="0"/>
              <a:t>55</a:t>
            </a:fld>
            <a:endParaRPr lang="en-US"/>
          </a:p>
        </p:txBody>
      </p:sp>
    </p:spTree>
    <p:extLst>
      <p:ext uri="{BB962C8B-B14F-4D97-AF65-F5344CB8AC3E}">
        <p14:creationId xmlns:p14="http://schemas.microsoft.com/office/powerpoint/2010/main" val="3092447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a:t>
            </a:r>
            <a:r>
              <a:rPr lang="en-US" baseline="0" dirty="0" smtClean="0"/>
              <a:t> really beautiful out there; in here, however, it’s </a:t>
            </a:r>
            <a:r>
              <a:rPr lang="en-US" baseline="0" smtClean="0"/>
              <a:t>quite claustrophobic</a:t>
            </a:r>
            <a:endParaRPr lang="en-US" dirty="0"/>
          </a:p>
        </p:txBody>
      </p:sp>
      <p:sp>
        <p:nvSpPr>
          <p:cNvPr id="4" name="Slide Number Placeholder 3"/>
          <p:cNvSpPr>
            <a:spLocks noGrp="1"/>
          </p:cNvSpPr>
          <p:nvPr>
            <p:ph type="sldNum" sz="quarter" idx="10"/>
          </p:nvPr>
        </p:nvSpPr>
        <p:spPr/>
        <p:txBody>
          <a:bodyPr/>
          <a:lstStyle/>
          <a:p>
            <a:fld id="{9A139874-36C2-C74D-A166-FB4C17C2A42A}" type="slidenum">
              <a:rPr lang="en-US" smtClean="0"/>
              <a:t>56</a:t>
            </a:fld>
            <a:endParaRPr lang="en-US"/>
          </a:p>
        </p:txBody>
      </p:sp>
    </p:spTree>
    <p:extLst>
      <p:ext uri="{BB962C8B-B14F-4D97-AF65-F5344CB8AC3E}">
        <p14:creationId xmlns:p14="http://schemas.microsoft.com/office/powerpoint/2010/main" val="3092447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solidFill>
                  <a:prstClr val="black"/>
                </a:solidFill>
              </a:rPr>
              <a:pPr/>
              <a:t>18</a:t>
            </a:fld>
            <a:endParaRPr lang="en-US">
              <a:solidFill>
                <a:prstClr val="black"/>
              </a:solidFill>
            </a:endParaRPr>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C9B8DC55-4AA3-EB48-9E92-15485D5CC4D1}" type="slidenum">
              <a:rPr lang="en-US">
                <a:solidFill>
                  <a:prstClr val="black"/>
                </a:solidFill>
              </a:rPr>
              <a:pPr/>
              <a:t>19</a:t>
            </a:fld>
            <a:endParaRPr lang="en-US">
              <a:solidFill>
                <a:prstClr val="black"/>
              </a:solidFill>
            </a:endParaRPr>
          </a:p>
        </p:txBody>
      </p:sp>
      <p:sp>
        <p:nvSpPr>
          <p:cNvPr id="9113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Necessary; accommodation; February; </a:t>
            </a:r>
            <a:endParaRPr lang="en-US" dirty="0"/>
          </a:p>
        </p:txBody>
      </p:sp>
      <p:sp>
        <p:nvSpPr>
          <p:cNvPr id="4" name="Slide Number Placeholder 3"/>
          <p:cNvSpPr>
            <a:spLocks noGrp="1"/>
          </p:cNvSpPr>
          <p:nvPr>
            <p:ph type="sldNum" sz="quarter" idx="10"/>
          </p:nvPr>
        </p:nvSpPr>
        <p:spPr/>
        <p:txBody>
          <a:bodyPr/>
          <a:lstStyle/>
          <a:p>
            <a:fld id="{9A139874-36C2-C74D-A166-FB4C17C2A42A}" type="slidenum">
              <a:rPr lang="en-US" smtClean="0"/>
              <a:t>32</a:t>
            </a:fld>
            <a:endParaRPr lang="en-US"/>
          </a:p>
        </p:txBody>
      </p:sp>
    </p:spTree>
    <p:extLst>
      <p:ext uri="{BB962C8B-B14F-4D97-AF65-F5344CB8AC3E}">
        <p14:creationId xmlns:p14="http://schemas.microsoft.com/office/powerpoint/2010/main" val="3986636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solidFill>
                  <a:prstClr val="black"/>
                </a:solidFill>
                <a:latin typeface="Arial" charset="0"/>
              </a:rPr>
              <a:pPr/>
              <a:t>35</a:t>
            </a:fld>
            <a:endParaRPr lang="en-US">
              <a:solidFill>
                <a:prstClr val="black"/>
              </a:solidFill>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solidFill>
                  <a:prstClr val="black"/>
                </a:solidFill>
                <a:latin typeface="Arial" charset="0"/>
              </a:rPr>
              <a:pPr/>
              <a:t>36</a:t>
            </a:fld>
            <a:endParaRPr lang="en-US">
              <a:solidFill>
                <a:prstClr val="black"/>
              </a:solidFill>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284888F-390C-884E-8650-AB5C51AF7E82}" type="slidenum">
              <a:rPr lang="en-US">
                <a:solidFill>
                  <a:prstClr val="black"/>
                </a:solidFill>
                <a:latin typeface="Arial" charset="0"/>
              </a:rPr>
              <a:pPr/>
              <a:t>37</a:t>
            </a:fld>
            <a:endParaRPr lang="en-US">
              <a:solidFill>
                <a:prstClr val="black"/>
              </a:solidFill>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EE1DBF0-D59D-2A43-A07C-93B0751694B0}" type="slidenum">
              <a:rPr lang="en-US">
                <a:solidFill>
                  <a:prstClr val="black"/>
                </a:solidFill>
                <a:latin typeface="Arial" charset="0"/>
              </a:rPr>
              <a:pPr/>
              <a:t>38</a:t>
            </a:fld>
            <a:endParaRPr lang="en-US">
              <a:solidFill>
                <a:prstClr val="black"/>
              </a:solidFill>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EE177F2-75B3-3E4C-9B89-52A451DE5A61}" type="datetime1">
              <a:rPr lang="en-GB" smtClean="0"/>
              <a:t>20/03/15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18FCA-7B5A-F947-AB10-61DCB046E08A}" type="slidenum">
              <a:rPr lang="en-US" smtClean="0"/>
              <a:t>‹#›</a:t>
            </a:fld>
            <a:endParaRPr lang="en-US"/>
          </a:p>
        </p:txBody>
      </p:sp>
    </p:spTree>
    <p:extLst>
      <p:ext uri="{BB962C8B-B14F-4D97-AF65-F5344CB8AC3E}">
        <p14:creationId xmlns:p14="http://schemas.microsoft.com/office/powerpoint/2010/main" val="3650573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9EA88AE-4FEA-BE4A-8757-EE0A3F963DBE}" type="datetime1">
              <a:rPr lang="en-GB" smtClean="0"/>
              <a:t>20/03/15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18FCA-7B5A-F947-AB10-61DCB046E08A}" type="slidenum">
              <a:rPr lang="en-US" smtClean="0"/>
              <a:t>‹#›</a:t>
            </a:fld>
            <a:endParaRPr lang="en-US"/>
          </a:p>
        </p:txBody>
      </p:sp>
    </p:spTree>
    <p:extLst>
      <p:ext uri="{BB962C8B-B14F-4D97-AF65-F5344CB8AC3E}">
        <p14:creationId xmlns:p14="http://schemas.microsoft.com/office/powerpoint/2010/main" val="3264420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D70BE63-EEB1-B445-941E-0C1E7A9D0639}" type="datetime1">
              <a:rPr lang="en-GB" smtClean="0"/>
              <a:t>20/03/15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18FCA-7B5A-F947-AB10-61DCB046E08A}" type="slidenum">
              <a:rPr lang="en-US" smtClean="0"/>
              <a:t>‹#›</a:t>
            </a:fld>
            <a:endParaRPr lang="en-US"/>
          </a:p>
        </p:txBody>
      </p:sp>
    </p:spTree>
    <p:extLst>
      <p:ext uri="{BB962C8B-B14F-4D97-AF65-F5344CB8AC3E}">
        <p14:creationId xmlns:p14="http://schemas.microsoft.com/office/powerpoint/2010/main" val="2686876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8F730B-05AD-374A-940A-34BAECE5D919}" type="datetime1">
              <a:rPr lang="en-US"/>
              <a:pPr>
                <a:defRPr/>
              </a:pPr>
              <a:t>20/03/15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4E5A9D-8753-1448-B69E-5FCEF25B338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BBE4A4-6BE3-EC4B-B419-516B0278AC07}" type="datetime1">
              <a:rPr lang="en-US"/>
              <a:pPr>
                <a:defRPr/>
              </a:pPr>
              <a:t>20/03/15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0CBD87-A148-C642-A017-DFC1EAA16CF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99D0B0-737B-B741-9A6B-5FD00FF1068E}" type="datetime1">
              <a:rPr lang="en-US"/>
              <a:pPr>
                <a:defRPr/>
              </a:pPr>
              <a:t>20/03/15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CBEC67-4393-124A-AC4E-A2551D981B4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A0FC6D-9763-7B45-AA0D-6871D3A619B4}" type="datetime1">
              <a:rPr lang="en-US"/>
              <a:pPr>
                <a:defRPr/>
              </a:pPr>
              <a:t>20/03/15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347D4F-1B46-3746-957B-BCFEAFB8A63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44935-0FC9-0043-A1E3-F05344F8399C}" type="datetime1">
              <a:rPr lang="en-US"/>
              <a:pPr>
                <a:defRPr/>
              </a:pPr>
              <a:t>20/03/15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9F599B-5D06-F642-9DDE-753504DC1E9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7F8FD6-D987-4E42-8FBE-1034DBBE85D6}" type="datetime1">
              <a:rPr lang="en-US"/>
              <a:pPr>
                <a:defRPr/>
              </a:pPr>
              <a:t>20/03/15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FEB6EE-CD69-2C4E-9424-4B23E021366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1E0869-CCAC-5E4C-98E0-C7A0238D43E1}" type="datetime1">
              <a:rPr lang="en-US"/>
              <a:pPr>
                <a:defRPr/>
              </a:pPr>
              <a:t>20/03/15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1FCB25-FA31-7F41-ABF9-621AF4860D2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B300CA-E39F-8F4E-AEB6-EEB16842A219}" type="datetime1">
              <a:rPr lang="en-US"/>
              <a:pPr>
                <a:defRPr/>
              </a:pPr>
              <a:t>20/03/15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EB78A7-1367-2B4B-9FE8-377FF7DA025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6525EDA-AC51-8846-A97A-C96CF8367166}" type="datetime1">
              <a:rPr lang="en-GB" smtClean="0"/>
              <a:t>20/03/15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18FCA-7B5A-F947-AB10-61DCB046E08A}" type="slidenum">
              <a:rPr lang="en-US" smtClean="0"/>
              <a:t>‹#›</a:t>
            </a:fld>
            <a:endParaRPr lang="en-US"/>
          </a:p>
        </p:txBody>
      </p:sp>
    </p:spTree>
    <p:extLst>
      <p:ext uri="{BB962C8B-B14F-4D97-AF65-F5344CB8AC3E}">
        <p14:creationId xmlns:p14="http://schemas.microsoft.com/office/powerpoint/2010/main" val="1353654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56B272-E944-E944-B9AD-EDD861A6BDAA}" type="datetime1">
              <a:rPr lang="en-US"/>
              <a:pPr>
                <a:defRPr/>
              </a:pPr>
              <a:t>20/03/15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4A90CF-5262-124C-B531-34E4513E844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1D6D28-1760-294A-8E71-34E352B62639}" type="datetime1">
              <a:rPr lang="en-US"/>
              <a:pPr>
                <a:defRPr/>
              </a:pPr>
              <a:t>20/03/15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51949B-194D-6348-AD10-7AD7589358D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88CCCE-D21B-E64C-83AE-1B1B42309679}" type="datetime1">
              <a:rPr lang="en-US"/>
              <a:pPr>
                <a:defRPr/>
              </a:pPr>
              <a:t>20/03/15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36A08C-09F7-C048-9E0F-B7C38640522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D975242-3CF0-B448-8A83-442266BF9727}" type="datetime1">
              <a:rPr lang="en-GB" smtClean="0"/>
              <a:t>20/03/15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18FCA-7B5A-F947-AB10-61DCB046E08A}" type="slidenum">
              <a:rPr lang="en-US" smtClean="0"/>
              <a:t>‹#›</a:t>
            </a:fld>
            <a:endParaRPr lang="en-US"/>
          </a:p>
        </p:txBody>
      </p:sp>
    </p:spTree>
    <p:extLst>
      <p:ext uri="{BB962C8B-B14F-4D97-AF65-F5344CB8AC3E}">
        <p14:creationId xmlns:p14="http://schemas.microsoft.com/office/powerpoint/2010/main" val="1472567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F0C1A4F-F457-E44F-B65E-4D08874000F6}" type="datetime1">
              <a:rPr lang="en-GB" smtClean="0"/>
              <a:t>20/03/15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18FCA-7B5A-F947-AB10-61DCB046E08A}" type="slidenum">
              <a:rPr lang="en-US" smtClean="0"/>
              <a:t>‹#›</a:t>
            </a:fld>
            <a:endParaRPr lang="en-US"/>
          </a:p>
        </p:txBody>
      </p:sp>
    </p:spTree>
    <p:extLst>
      <p:ext uri="{BB962C8B-B14F-4D97-AF65-F5344CB8AC3E}">
        <p14:creationId xmlns:p14="http://schemas.microsoft.com/office/powerpoint/2010/main" val="1835390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ADE5554-9D6E-C745-9AF7-7E51D623F90D}" type="datetime1">
              <a:rPr lang="en-GB" smtClean="0"/>
              <a:t>20/03/15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918FCA-7B5A-F947-AB10-61DCB046E08A}" type="slidenum">
              <a:rPr lang="en-US" smtClean="0"/>
              <a:t>‹#›</a:t>
            </a:fld>
            <a:endParaRPr lang="en-US"/>
          </a:p>
        </p:txBody>
      </p:sp>
    </p:spTree>
    <p:extLst>
      <p:ext uri="{BB962C8B-B14F-4D97-AF65-F5344CB8AC3E}">
        <p14:creationId xmlns:p14="http://schemas.microsoft.com/office/powerpoint/2010/main" val="2739955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5C8AA6E-B5C4-274A-98AB-985EA02B0B96}" type="datetime1">
              <a:rPr lang="en-GB" smtClean="0"/>
              <a:t>20/03/15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918FCA-7B5A-F947-AB10-61DCB046E08A}" type="slidenum">
              <a:rPr lang="en-US" smtClean="0"/>
              <a:t>‹#›</a:t>
            </a:fld>
            <a:endParaRPr lang="en-US"/>
          </a:p>
        </p:txBody>
      </p:sp>
    </p:spTree>
    <p:extLst>
      <p:ext uri="{BB962C8B-B14F-4D97-AF65-F5344CB8AC3E}">
        <p14:creationId xmlns:p14="http://schemas.microsoft.com/office/powerpoint/2010/main" val="1398424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D07BC-633D-3E46-AF4F-D78A4137CBA3}" type="datetime1">
              <a:rPr lang="en-GB" smtClean="0"/>
              <a:t>20/03/15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918FCA-7B5A-F947-AB10-61DCB046E08A}" type="slidenum">
              <a:rPr lang="en-US" smtClean="0"/>
              <a:t>‹#›</a:t>
            </a:fld>
            <a:endParaRPr lang="en-US"/>
          </a:p>
        </p:txBody>
      </p:sp>
    </p:spTree>
    <p:extLst>
      <p:ext uri="{BB962C8B-B14F-4D97-AF65-F5344CB8AC3E}">
        <p14:creationId xmlns:p14="http://schemas.microsoft.com/office/powerpoint/2010/main" val="4273096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F5CEADF-1527-E74E-B996-DB2385BD7750}" type="datetime1">
              <a:rPr lang="en-GB" smtClean="0"/>
              <a:t>20/03/15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18FCA-7B5A-F947-AB10-61DCB046E08A}" type="slidenum">
              <a:rPr lang="en-US" smtClean="0"/>
              <a:t>‹#›</a:t>
            </a:fld>
            <a:endParaRPr lang="en-US"/>
          </a:p>
        </p:txBody>
      </p:sp>
    </p:spTree>
    <p:extLst>
      <p:ext uri="{BB962C8B-B14F-4D97-AF65-F5344CB8AC3E}">
        <p14:creationId xmlns:p14="http://schemas.microsoft.com/office/powerpoint/2010/main" val="2367252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D95FBA7-07FE-634C-B590-6B3685758D59}" type="datetime1">
              <a:rPr lang="en-GB" smtClean="0"/>
              <a:t>20/03/15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18FCA-7B5A-F947-AB10-61DCB046E08A}" type="slidenum">
              <a:rPr lang="en-US" smtClean="0"/>
              <a:t>‹#›</a:t>
            </a:fld>
            <a:endParaRPr lang="en-US"/>
          </a:p>
        </p:txBody>
      </p:sp>
    </p:spTree>
    <p:extLst>
      <p:ext uri="{BB962C8B-B14F-4D97-AF65-F5344CB8AC3E}">
        <p14:creationId xmlns:p14="http://schemas.microsoft.com/office/powerpoint/2010/main" val="5649382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18065-80D5-354A-AE59-DB5ED2499410}" type="datetime1">
              <a:rPr lang="en-GB" smtClean="0"/>
              <a:t>20/03/15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18FCA-7B5A-F947-AB10-61DCB046E08A}" type="slidenum">
              <a:rPr lang="en-US" smtClean="0"/>
              <a:t>‹#›</a:t>
            </a:fld>
            <a:endParaRPr lang="en-US"/>
          </a:p>
        </p:txBody>
      </p:sp>
    </p:spTree>
    <p:extLst>
      <p:ext uri="{BB962C8B-B14F-4D97-AF65-F5344CB8AC3E}">
        <p14:creationId xmlns:p14="http://schemas.microsoft.com/office/powerpoint/2010/main" val="3291171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080F"/>
            </a:gs>
            <a:gs pos="89999">
              <a:srgbClr val="03080F"/>
            </a:gs>
            <a:gs pos="100000">
              <a:srgbClr val="FFFFFF"/>
            </a:gs>
          </a:gsLst>
          <a:lin ang="378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fontAlgn="base">
              <a:spcBef>
                <a:spcPct val="0"/>
              </a:spcBef>
              <a:spcAft>
                <a:spcPct val="0"/>
              </a:spcAft>
              <a:defRPr/>
            </a:pPr>
            <a:fld id="{B6C7E0FA-D803-6245-994C-38D7B196184B}" type="datetime1">
              <a:rPr lang="en-US">
                <a:ea typeface="ＭＳ Ｐゴシック" charset="-128"/>
                <a:cs typeface="ＭＳ Ｐゴシック" charset="-128"/>
              </a:rPr>
              <a:pPr fontAlgn="base">
                <a:spcBef>
                  <a:spcPct val="0"/>
                </a:spcBef>
                <a:spcAft>
                  <a:spcPct val="0"/>
                </a:spcAft>
                <a:defRPr/>
              </a:pPr>
              <a:t>20/03/15</a:t>
            </a:fld>
            <a:endParaRPr lang="en-US">
              <a:ea typeface="ＭＳ Ｐゴシック" charset="-128"/>
              <a:cs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fontAlgn="base">
              <a:spcBef>
                <a:spcPct val="0"/>
              </a:spcBef>
              <a:spcAft>
                <a:spcPct val="0"/>
              </a:spcAft>
              <a:defRPr/>
            </a:pPr>
            <a:endParaRPr lang="en-US">
              <a:ea typeface="ＭＳ Ｐゴシック" charset="-128"/>
              <a:cs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fontAlgn="base">
              <a:spcBef>
                <a:spcPct val="0"/>
              </a:spcBef>
              <a:spcAft>
                <a:spcPct val="0"/>
              </a:spcAft>
              <a:defRPr/>
            </a:pPr>
            <a:fld id="{6511AF8B-733C-CA45-A62A-FCEC9829E7EA}" type="slidenum">
              <a:rPr lang="en-US">
                <a:ea typeface="ＭＳ Ｐゴシック" charset="-128"/>
                <a:cs typeface="ＭＳ Ｐゴシック" charset="-128"/>
              </a:rPr>
              <a:pPr fontAlgn="base">
                <a:spcBef>
                  <a:spcPct val="0"/>
                </a:spcBef>
                <a:spcAft>
                  <a:spcPct val="0"/>
                </a:spcAft>
                <a:defRPr/>
              </a:pPr>
              <a:t>‹#›</a:t>
            </a:fld>
            <a:endParaRPr lang="en-US">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3.png"/><Relationship Id="rId3" Type="http://schemas.openxmlformats.org/officeDocument/2006/relationships/image" Target="../media/image2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9162" y="2567819"/>
            <a:ext cx="6400800" cy="1752600"/>
          </a:xfrm>
        </p:spPr>
        <p:txBody>
          <a:bodyPr>
            <a:normAutofit/>
          </a:bodyPr>
          <a:lstStyle/>
          <a:p>
            <a:r>
              <a:rPr lang="en-US" sz="2800" dirty="0" smtClean="0"/>
              <a:t>Geoff Barton</a:t>
            </a:r>
          </a:p>
          <a:p>
            <a:r>
              <a:rPr lang="en-US" sz="2800" dirty="0" smtClean="0"/>
              <a:t>Festival of Education 2014</a:t>
            </a:r>
          </a:p>
          <a:p>
            <a:r>
              <a:rPr lang="en-US" sz="2800" dirty="0" smtClean="0"/>
              <a:t>21 June 2014</a:t>
            </a:r>
          </a:p>
          <a:p>
            <a:endParaRPr lang="en-US" dirty="0"/>
          </a:p>
        </p:txBody>
      </p:sp>
      <p:sp>
        <p:nvSpPr>
          <p:cNvPr id="4" name="Subtitle 2"/>
          <p:cNvSpPr txBox="1">
            <a:spLocks/>
          </p:cNvSpPr>
          <p:nvPr/>
        </p:nvSpPr>
        <p:spPr>
          <a:xfrm>
            <a:off x="-249162" y="4472819"/>
            <a:ext cx="6400800"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err="1" smtClean="0"/>
              <a:t>geoffbarton.co.uk</a:t>
            </a:r>
            <a:r>
              <a:rPr lang="en-US" sz="1400" dirty="0" smtClean="0"/>
              <a:t>/</a:t>
            </a:r>
            <a:r>
              <a:rPr lang="en-US" sz="1400" dirty="0" err="1" smtClean="0"/>
              <a:t>teacher_resources</a:t>
            </a:r>
            <a:r>
              <a:rPr lang="en-US" sz="1400" dirty="0" smtClean="0"/>
              <a:t> </a:t>
            </a:r>
          </a:p>
          <a:p>
            <a:r>
              <a:rPr lang="en-US" sz="1400" dirty="0" smtClean="0"/>
              <a:t>(Number 129)</a:t>
            </a:r>
          </a:p>
          <a:p>
            <a:endParaRPr lang="en-US" sz="1400" dirty="0" smtClean="0"/>
          </a:p>
          <a:p>
            <a:r>
              <a:rPr lang="en-US" sz="1400" dirty="0" smtClean="0"/>
              <a:t>Twitter: @</a:t>
            </a:r>
            <a:r>
              <a:rPr lang="en-US" sz="1400" dirty="0" err="1" smtClean="0"/>
              <a:t>RealGeoffBarton</a:t>
            </a:r>
            <a:endParaRPr lang="en-US" sz="1400" dirty="0"/>
          </a:p>
        </p:txBody>
      </p:sp>
      <p:pic>
        <p:nvPicPr>
          <p:cNvPr id="6" name="Picture 5"/>
          <p:cNvPicPr>
            <a:picLocks noChangeAspect="1"/>
          </p:cNvPicPr>
          <p:nvPr/>
        </p:nvPicPr>
        <p:blipFill>
          <a:blip r:embed="rId2"/>
          <a:stretch>
            <a:fillRect/>
          </a:stretch>
        </p:blipFill>
        <p:spPr>
          <a:xfrm>
            <a:off x="-1" y="-1703986"/>
            <a:ext cx="12513489" cy="8561986"/>
          </a:xfrm>
          <a:prstGeom prst="rect">
            <a:avLst/>
          </a:prstGeom>
        </p:spPr>
      </p:pic>
      <p:sp>
        <p:nvSpPr>
          <p:cNvPr id="2" name="Title 1"/>
          <p:cNvSpPr>
            <a:spLocks noGrp="1"/>
          </p:cNvSpPr>
          <p:nvPr>
            <p:ph type="ctrTitle"/>
          </p:nvPr>
        </p:nvSpPr>
        <p:spPr>
          <a:xfrm>
            <a:off x="-850295" y="2077761"/>
            <a:ext cx="7772400" cy="1470025"/>
          </a:xfrm>
        </p:spPr>
        <p:txBody>
          <a:bodyPr/>
          <a:lstStyle/>
          <a:p>
            <a:r>
              <a:rPr lang="en-US" b="1" dirty="0" smtClean="0"/>
              <a:t>THE HABITS OF LITERACY</a:t>
            </a:r>
            <a:endParaRPr lang="en-US" b="1" dirty="0"/>
          </a:p>
        </p:txBody>
      </p:sp>
      <p:sp>
        <p:nvSpPr>
          <p:cNvPr id="9" name="Subtitle 2"/>
          <p:cNvSpPr txBox="1">
            <a:spLocks/>
          </p:cNvSpPr>
          <p:nvPr/>
        </p:nvSpPr>
        <p:spPr>
          <a:xfrm>
            <a:off x="0" y="4956282"/>
            <a:ext cx="12013941" cy="1752600"/>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800" dirty="0" smtClean="0">
                <a:solidFill>
                  <a:schemeClr val="tx1"/>
                </a:solidFill>
              </a:rPr>
              <a:t>Geoff Barton </a:t>
            </a:r>
            <a:r>
              <a:rPr lang="en-US" sz="2800" dirty="0" smtClean="0">
                <a:solidFill>
                  <a:schemeClr val="tx1"/>
                </a:solidFill>
                <a:sym typeface="Symbol"/>
              </a:rPr>
              <a:t></a:t>
            </a:r>
            <a:r>
              <a:rPr lang="en-US" sz="2800" dirty="0" smtClean="0">
                <a:solidFill>
                  <a:schemeClr val="tx1"/>
                </a:solidFill>
              </a:rPr>
              <a:t> </a:t>
            </a:r>
            <a:r>
              <a:rPr lang="en-US" sz="2800" dirty="0" smtClean="0">
                <a:solidFill>
                  <a:schemeClr val="tx1"/>
                </a:solidFill>
              </a:rPr>
              <a:t>ASCL Conference 2015 </a:t>
            </a:r>
            <a:r>
              <a:rPr lang="en-US" sz="2800" dirty="0" smtClean="0">
                <a:solidFill>
                  <a:schemeClr val="tx1"/>
                </a:solidFill>
                <a:sym typeface="Symbol"/>
              </a:rPr>
              <a:t></a:t>
            </a:r>
            <a:r>
              <a:rPr lang="en-US" sz="2800" dirty="0" smtClean="0">
                <a:solidFill>
                  <a:schemeClr val="tx1"/>
                </a:solidFill>
              </a:rPr>
              <a:t> 20 March 2015</a:t>
            </a:r>
            <a:endParaRPr lang="en-US" sz="2800" dirty="0" smtClean="0">
              <a:solidFill>
                <a:schemeClr val="tx1"/>
              </a:solidFill>
            </a:endParaRPr>
          </a:p>
          <a:p>
            <a:pPr algn="l"/>
            <a:r>
              <a:rPr lang="en-US" sz="1800" dirty="0" smtClean="0">
                <a:solidFill>
                  <a:schemeClr val="tx1"/>
                </a:solidFill>
              </a:rPr>
              <a:t>Download this presentation free at: </a:t>
            </a:r>
            <a:r>
              <a:rPr lang="en-US" sz="1800" dirty="0" err="1" smtClean="0">
                <a:solidFill>
                  <a:srgbClr val="0000FF"/>
                </a:solidFill>
              </a:rPr>
              <a:t>geoffbarton.co.uk</a:t>
            </a:r>
            <a:r>
              <a:rPr lang="en-US" sz="1800" dirty="0" smtClean="0">
                <a:solidFill>
                  <a:srgbClr val="0000FF"/>
                </a:solidFill>
              </a:rPr>
              <a:t>/</a:t>
            </a:r>
            <a:r>
              <a:rPr lang="en-US" sz="1800" dirty="0" err="1" smtClean="0">
                <a:solidFill>
                  <a:srgbClr val="0000FF"/>
                </a:solidFill>
              </a:rPr>
              <a:t>teacher_resources</a:t>
            </a:r>
            <a:r>
              <a:rPr lang="en-US" sz="1800" dirty="0" smtClean="0">
                <a:solidFill>
                  <a:srgbClr val="0000FF"/>
                </a:solidFill>
              </a:rPr>
              <a:t> (Number </a:t>
            </a:r>
            <a:r>
              <a:rPr lang="en-US" sz="1800" dirty="0" smtClean="0">
                <a:solidFill>
                  <a:srgbClr val="0000FF"/>
                </a:solidFill>
              </a:rPr>
              <a:t>136)</a:t>
            </a:r>
          </a:p>
          <a:p>
            <a:pPr algn="l"/>
            <a:r>
              <a:rPr lang="en-US" sz="1800" dirty="0" smtClean="0">
                <a:solidFill>
                  <a:srgbClr val="0000FF"/>
                </a:solidFill>
              </a:rPr>
              <a:t>Twitter</a:t>
            </a:r>
            <a:r>
              <a:rPr lang="en-US" sz="1800" dirty="0" smtClean="0">
                <a:solidFill>
                  <a:srgbClr val="0000FF"/>
                </a:solidFill>
              </a:rPr>
              <a:t>: @</a:t>
            </a:r>
            <a:r>
              <a:rPr lang="en-US" sz="1800" dirty="0" err="1" smtClean="0">
                <a:solidFill>
                  <a:srgbClr val="0000FF"/>
                </a:solidFill>
              </a:rPr>
              <a:t>RealGeoffBarton</a:t>
            </a:r>
            <a:endParaRPr lang="en-US" sz="1800" dirty="0" smtClean="0">
              <a:solidFill>
                <a:srgbClr val="0000FF"/>
              </a:solidFill>
            </a:endParaRPr>
          </a:p>
          <a:p>
            <a:pPr algn="l"/>
            <a:endParaRPr lang="en-US" sz="900" dirty="0" smtClean="0">
              <a:solidFill>
                <a:srgbClr val="000000"/>
              </a:solidFill>
            </a:endParaRPr>
          </a:p>
          <a:p>
            <a:pPr algn="l"/>
            <a:r>
              <a:rPr lang="en-US" sz="1200" dirty="0" smtClean="0">
                <a:solidFill>
                  <a:srgbClr val="000000"/>
                </a:solidFill>
              </a:rPr>
              <a:t>Small</a:t>
            </a:r>
            <a:r>
              <a:rPr lang="en-US" sz="1200" dirty="0">
                <a:solidFill>
                  <a:srgbClr val="000000"/>
                </a:solidFill>
              </a:rPr>
              <a:t>-print:</a:t>
            </a:r>
          </a:p>
          <a:p>
            <a:pPr algn="l"/>
            <a:r>
              <a:rPr lang="en-US" sz="1200" dirty="0">
                <a:solidFill>
                  <a:srgbClr val="000000"/>
                </a:solidFill>
              </a:rPr>
              <a:t>T</a:t>
            </a:r>
            <a:r>
              <a:rPr lang="en-US" sz="1200" dirty="0" smtClean="0">
                <a:solidFill>
                  <a:srgbClr val="000000"/>
                </a:solidFill>
              </a:rPr>
              <a:t>here </a:t>
            </a:r>
            <a:r>
              <a:rPr lang="en-US" sz="1200" dirty="0">
                <a:solidFill>
                  <a:srgbClr val="000000"/>
                </a:solidFill>
              </a:rPr>
              <a:t>will be no </a:t>
            </a:r>
            <a:r>
              <a:rPr lang="en-US" sz="1200" dirty="0" smtClean="0">
                <a:solidFill>
                  <a:srgbClr val="000000"/>
                </a:solidFill>
              </a:rPr>
              <a:t>use of Post</a:t>
            </a:r>
            <a:r>
              <a:rPr lang="en-US" sz="1200" dirty="0">
                <a:solidFill>
                  <a:srgbClr val="000000"/>
                </a:solidFill>
              </a:rPr>
              <a:t>-</a:t>
            </a:r>
            <a:r>
              <a:rPr lang="en-US" sz="1200" dirty="0" smtClean="0">
                <a:solidFill>
                  <a:srgbClr val="000000"/>
                </a:solidFill>
              </a:rPr>
              <a:t>It notes </a:t>
            </a:r>
            <a:r>
              <a:rPr lang="en-US" sz="1200" dirty="0">
                <a:solidFill>
                  <a:srgbClr val="000000"/>
                </a:solidFill>
              </a:rPr>
              <a:t>or role-</a:t>
            </a:r>
            <a:r>
              <a:rPr lang="en-US" sz="1200" dirty="0" smtClean="0">
                <a:solidFill>
                  <a:srgbClr val="000000"/>
                </a:solidFill>
              </a:rPr>
              <a:t>play.</a:t>
            </a:r>
          </a:p>
          <a:p>
            <a:pPr algn="l"/>
            <a:r>
              <a:rPr lang="en-US" sz="1200" dirty="0" smtClean="0">
                <a:solidFill>
                  <a:srgbClr val="000000"/>
                </a:solidFill>
              </a:rPr>
              <a:t>However, you </a:t>
            </a:r>
            <a:r>
              <a:rPr lang="en-US" sz="1200" dirty="0">
                <a:solidFill>
                  <a:srgbClr val="000000"/>
                </a:solidFill>
              </a:rPr>
              <a:t>will need something to write with and on – preferably pen and paper</a:t>
            </a:r>
            <a:endParaRPr lang="en-US" sz="1200" dirty="0" smtClean="0">
              <a:solidFill>
                <a:srgbClr val="000000"/>
              </a:solidFill>
            </a:endParaRPr>
          </a:p>
          <a:p>
            <a:pPr algn="l"/>
            <a:endParaRPr lang="en-US" sz="2800" dirty="0" smtClean="0">
              <a:solidFill>
                <a:srgbClr val="000000"/>
              </a:solidFill>
            </a:endParaRPr>
          </a:p>
          <a:p>
            <a:pPr algn="l"/>
            <a:endParaRPr lang="en-US" dirty="0">
              <a:solidFill>
                <a:srgbClr val="000000"/>
              </a:solidFill>
            </a:endParaRPr>
          </a:p>
        </p:txBody>
      </p:sp>
    </p:spTree>
    <p:extLst>
      <p:ext uri="{BB962C8B-B14F-4D97-AF65-F5344CB8AC3E}">
        <p14:creationId xmlns:p14="http://schemas.microsoft.com/office/powerpoint/2010/main" val="19511334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1569660"/>
          </a:xfrm>
          <a:prstGeom prst="rect">
            <a:avLst/>
          </a:prstGeom>
          <a:noFill/>
          <a:ln w="9525">
            <a:noFill/>
            <a:miter lim="800000"/>
            <a:headEnd/>
            <a:tailEnd/>
          </a:ln>
        </p:spPr>
        <p:txBody>
          <a:bodyPr wrap="square">
            <a:prstTxWarp prst="textNoShape">
              <a:avLst/>
            </a:prstTxWarp>
            <a:spAutoFit/>
          </a:bodyPr>
          <a:lstStyle/>
          <a:p>
            <a:pPr fontAlgn="base">
              <a:spcBef>
                <a:spcPct val="0"/>
              </a:spcBef>
              <a:spcAft>
                <a:spcPct val="0"/>
              </a:spcAft>
            </a:pPr>
            <a:r>
              <a:rPr lang="en-US" sz="4800" dirty="0" smtClean="0">
                <a:solidFill>
                  <a:prstClr val="white"/>
                </a:solidFill>
                <a:latin typeface="Arial" charset="0"/>
                <a:ea typeface="ＭＳ Ｐゴシック" charset="-128"/>
                <a:cs typeface="ＭＳ Ｐゴシック" charset="-128"/>
              </a:rPr>
              <a:t>The </a:t>
            </a:r>
            <a:r>
              <a:rPr lang="en-US" sz="4800" dirty="0" smtClean="0">
                <a:solidFill>
                  <a:srgbClr val="FFFF00"/>
                </a:solidFill>
                <a:latin typeface="Arial" charset="0"/>
                <a:ea typeface="ＭＳ Ｐゴシック" charset="-128"/>
                <a:cs typeface="ＭＳ Ｐゴシック" charset="-128"/>
              </a:rPr>
              <a:t>rich </a:t>
            </a:r>
            <a:r>
              <a:rPr lang="en-US" sz="4800" dirty="0" smtClean="0">
                <a:solidFill>
                  <a:prstClr val="white"/>
                </a:solidFill>
                <a:latin typeface="Arial" charset="0"/>
                <a:ea typeface="ＭＳ Ｐゴシック" charset="-128"/>
                <a:cs typeface="ＭＳ Ｐゴシック" charset="-128"/>
              </a:rPr>
              <a:t>shall get richer and the </a:t>
            </a:r>
            <a:r>
              <a:rPr lang="en-US" sz="4800" dirty="0" smtClean="0">
                <a:solidFill>
                  <a:srgbClr val="FFFF00"/>
                </a:solidFill>
                <a:latin typeface="Arial" charset="0"/>
                <a:ea typeface="ＭＳ Ｐゴシック" charset="-128"/>
                <a:cs typeface="ＭＳ Ｐゴシック" charset="-128"/>
              </a:rPr>
              <a:t>poor </a:t>
            </a:r>
            <a:r>
              <a:rPr lang="en-US" sz="4800" dirty="0" smtClean="0">
                <a:solidFill>
                  <a:prstClr val="white"/>
                </a:solidFill>
                <a:latin typeface="Arial" charset="0"/>
                <a:ea typeface="ＭＳ Ｐゴシック" charset="-128"/>
                <a:cs typeface="ＭＳ Ｐゴシック" charset="-128"/>
              </a:rPr>
              <a:t>shall get poorer</a:t>
            </a:r>
            <a:endParaRPr lang="en-US" sz="4800" dirty="0">
              <a:solidFill>
                <a:prstClr val="white"/>
              </a:solidFill>
              <a:latin typeface="Calibri" charset="0"/>
              <a:ea typeface="ＭＳ Ｐゴシック" charset="-128"/>
              <a:cs typeface="ＭＳ Ｐゴシック" charset="-128"/>
            </a:endParaRPr>
          </a:p>
        </p:txBody>
      </p:sp>
      <p:sp>
        <p:nvSpPr>
          <p:cNvPr id="4" name="Rectangle 3"/>
          <p:cNvSpPr/>
          <p:nvPr/>
        </p:nvSpPr>
        <p:spPr>
          <a:xfrm>
            <a:off x="6553200" y="5169932"/>
            <a:ext cx="1698827" cy="369332"/>
          </a:xfrm>
          <a:prstGeom prst="rect">
            <a:avLst/>
          </a:prstGeom>
        </p:spPr>
        <p:txBody>
          <a:bodyPr wrap="none">
            <a:spAutoFit/>
          </a:bodyPr>
          <a:lstStyle/>
          <a:p>
            <a:pPr fontAlgn="base">
              <a:spcBef>
                <a:spcPct val="0"/>
              </a:spcBef>
              <a:spcAft>
                <a:spcPct val="0"/>
              </a:spcAft>
            </a:pPr>
            <a:r>
              <a:rPr lang="en-US" dirty="0" smtClean="0">
                <a:solidFill>
                  <a:prstClr val="white"/>
                </a:solidFill>
                <a:latin typeface="Arial" charset="0"/>
                <a:ea typeface="ＭＳ Ｐゴシック" charset="-128"/>
                <a:cs typeface="ＭＳ Ｐゴシック" charset="-128"/>
              </a:rPr>
              <a:t>Matthew 13:12</a:t>
            </a:r>
            <a:endParaRPr lang="en-GB" dirty="0" smtClean="0">
              <a:solidFill>
                <a:prstClr val="white"/>
              </a:solidFill>
              <a:latin typeface="Arial" charset="0"/>
              <a:ea typeface="ＭＳ Ｐゴシック" charset="-128"/>
              <a:cs typeface="ＭＳ Ｐゴシック"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2308324"/>
          </a:xfrm>
          <a:prstGeom prst="rect">
            <a:avLst/>
          </a:prstGeom>
          <a:noFill/>
          <a:ln w="9525">
            <a:noFill/>
            <a:miter lim="800000"/>
            <a:headEnd/>
            <a:tailEnd/>
          </a:ln>
        </p:spPr>
        <p:txBody>
          <a:bodyPr wrap="square">
            <a:prstTxWarp prst="textNoShape">
              <a:avLst/>
            </a:prstTxWarp>
            <a:spAutoFit/>
          </a:bodyPr>
          <a:lstStyle/>
          <a:p>
            <a:pPr fontAlgn="base">
              <a:spcBef>
                <a:spcPct val="0"/>
              </a:spcBef>
              <a:spcAft>
                <a:spcPct val="0"/>
              </a:spcAft>
            </a:pPr>
            <a:r>
              <a:rPr lang="en-US" sz="4800" dirty="0" smtClean="0">
                <a:solidFill>
                  <a:srgbClr val="FFFFFF"/>
                </a:solidFill>
                <a:latin typeface="Arial" charset="0"/>
                <a:ea typeface="ＭＳ Ｐゴシック" charset="-128"/>
                <a:cs typeface="ＭＳ Ｐゴシック" charset="-128"/>
              </a:rPr>
              <a:t>“The </a:t>
            </a:r>
            <a:r>
              <a:rPr lang="en-US" sz="4800" dirty="0" smtClean="0">
                <a:solidFill>
                  <a:srgbClr val="FFFF00"/>
                </a:solidFill>
                <a:latin typeface="Arial" charset="0"/>
                <a:ea typeface="ＭＳ Ｐゴシック" charset="-128"/>
                <a:cs typeface="ＭＳ Ｐゴシック" charset="-128"/>
              </a:rPr>
              <a:t>word-rich </a:t>
            </a:r>
            <a:r>
              <a:rPr lang="en-US" sz="4800" dirty="0" smtClean="0">
                <a:solidFill>
                  <a:srgbClr val="FFFFFF"/>
                </a:solidFill>
                <a:latin typeface="Arial" charset="0"/>
                <a:ea typeface="ＭＳ Ｐゴシック" charset="-128"/>
                <a:cs typeface="ＭＳ Ｐゴシック" charset="-128"/>
              </a:rPr>
              <a:t>get richer while the </a:t>
            </a:r>
            <a:r>
              <a:rPr lang="en-US" sz="4800" dirty="0" smtClean="0">
                <a:solidFill>
                  <a:srgbClr val="FFFF00"/>
                </a:solidFill>
                <a:latin typeface="Arial" charset="0"/>
                <a:ea typeface="ＭＳ Ｐゴシック" charset="-128"/>
                <a:cs typeface="ＭＳ Ｐゴシック" charset="-128"/>
              </a:rPr>
              <a:t>word-poor </a:t>
            </a:r>
            <a:r>
              <a:rPr lang="en-US" sz="4800" dirty="0" smtClean="0">
                <a:solidFill>
                  <a:srgbClr val="FFFFFF"/>
                </a:solidFill>
                <a:latin typeface="Arial" charset="0"/>
                <a:ea typeface="ＭＳ Ｐゴシック" charset="-128"/>
                <a:cs typeface="ＭＳ Ｐゴシック" charset="-128"/>
              </a:rPr>
              <a:t>get poorer” in their reading skills</a:t>
            </a:r>
            <a:endParaRPr lang="en-US" sz="4800" dirty="0">
              <a:solidFill>
                <a:srgbClr val="FFFFFF"/>
              </a:solidFill>
              <a:latin typeface="Calibri" charset="0"/>
              <a:ea typeface="ＭＳ Ｐゴシック" charset="-128"/>
              <a:cs typeface="ＭＳ Ｐゴシック" charset="-128"/>
            </a:endParaRPr>
          </a:p>
        </p:txBody>
      </p:sp>
      <p:sp>
        <p:nvSpPr>
          <p:cNvPr id="5" name="Rectangle 4"/>
          <p:cNvSpPr/>
          <p:nvPr/>
        </p:nvSpPr>
        <p:spPr>
          <a:xfrm>
            <a:off x="5638800" y="4953000"/>
            <a:ext cx="4572000" cy="369332"/>
          </a:xfrm>
          <a:prstGeom prst="rect">
            <a:avLst/>
          </a:prstGeom>
        </p:spPr>
        <p:txBody>
          <a:bodyPr>
            <a:spAutoFit/>
          </a:bodyPr>
          <a:lstStyle/>
          <a:p>
            <a:pPr fontAlgn="base">
              <a:spcBef>
                <a:spcPct val="0"/>
              </a:spcBef>
              <a:spcAft>
                <a:spcPct val="0"/>
              </a:spcAft>
            </a:pPr>
            <a:r>
              <a:rPr lang="en-US" dirty="0" smtClean="0">
                <a:solidFill>
                  <a:srgbClr val="FFFFFF"/>
                </a:solidFill>
                <a:latin typeface="Arial" charset="0"/>
                <a:ea typeface="ＭＳ Ｐゴシック" charset="-128"/>
                <a:cs typeface="ＭＳ Ｐゴシック" charset="-128"/>
              </a:rPr>
              <a:t>(CASL) </a:t>
            </a:r>
            <a:endParaRPr lang="en-GB" dirty="0">
              <a:solidFill>
                <a:srgbClr val="FFFFFF"/>
              </a:solidFill>
              <a:latin typeface="Arial" charset="0"/>
              <a:ea typeface="ＭＳ Ｐゴシック" charset="-128"/>
              <a:cs typeface="ＭＳ Ｐゴシック"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pPr fontAlgn="base">
              <a:spcBef>
                <a:spcPct val="0"/>
              </a:spcBef>
              <a:spcAft>
                <a:spcPct val="0"/>
              </a:spcAft>
            </a:pPr>
            <a:r>
              <a:rPr lang="en-US" sz="3600" dirty="0" smtClean="0">
                <a:solidFill>
                  <a:srgbClr val="FFFFFF"/>
                </a:solidFill>
                <a:latin typeface="Arial" charset="0"/>
                <a:ea typeface="ＭＳ Ｐゴシック" charset="-128"/>
                <a:cs typeface="ＭＳ Ｐゴシック" charset="-128"/>
              </a:rPr>
              <a:t>“While good readers gain new skills very rapidly, and quickly move from </a:t>
            </a:r>
            <a:r>
              <a:rPr lang="en-US" sz="3600" b="1" dirty="0" smtClean="0">
                <a:solidFill>
                  <a:srgbClr val="FFFF00"/>
                </a:solidFill>
                <a:latin typeface="Arial" charset="0"/>
                <a:ea typeface="ＭＳ Ｐゴシック" charset="-128"/>
                <a:cs typeface="ＭＳ Ｐゴシック" charset="-128"/>
              </a:rPr>
              <a:t>learning to read</a:t>
            </a:r>
            <a:r>
              <a:rPr lang="en-US" sz="3600" dirty="0" smtClean="0">
                <a:solidFill>
                  <a:srgbClr val="FFFFFF"/>
                </a:solidFill>
                <a:latin typeface="Arial" charset="0"/>
                <a:ea typeface="ＭＳ Ｐゴシック" charset="-128"/>
                <a:cs typeface="ＭＳ Ｐゴシック" charset="-128"/>
              </a:rPr>
              <a:t> to </a:t>
            </a:r>
            <a:r>
              <a:rPr lang="en-US" sz="3600" b="1" dirty="0" smtClean="0">
                <a:solidFill>
                  <a:srgbClr val="FFFF00"/>
                </a:solidFill>
                <a:latin typeface="Arial" charset="0"/>
                <a:ea typeface="ＭＳ Ｐゴシック" charset="-128"/>
                <a:cs typeface="ＭＳ Ｐゴシック" charset="-128"/>
              </a:rPr>
              <a:t>reading to learn</a:t>
            </a:r>
            <a:r>
              <a:rPr lang="en-US" sz="3600" dirty="0" smtClean="0">
                <a:solidFill>
                  <a:srgbClr val="FFFFFF"/>
                </a:solidFill>
                <a:latin typeface="Arial" charset="0"/>
                <a:ea typeface="ＭＳ Ｐゴシック" charset="-128"/>
                <a:cs typeface="ＭＳ Ｐゴシック" charset="-128"/>
              </a:rPr>
              <a:t>, poor readers become increasingly frustrated with the act of reading, and try to avoid reading where possible” </a:t>
            </a:r>
            <a:endParaRPr lang="en-US" sz="3600" dirty="0">
              <a:solidFill>
                <a:srgbClr val="FFFFFF"/>
              </a:solidFill>
              <a:latin typeface="Calibri" charset="0"/>
              <a:ea typeface="ＭＳ Ｐゴシック" charset="-128"/>
              <a:cs typeface="ＭＳ Ｐゴシック" charset="-128"/>
            </a:endParaRPr>
          </a:p>
        </p:txBody>
      </p:sp>
      <p:sp>
        <p:nvSpPr>
          <p:cNvPr id="4" name="Rectangle 3"/>
          <p:cNvSpPr/>
          <p:nvPr/>
        </p:nvSpPr>
        <p:spPr>
          <a:xfrm>
            <a:off x="5638800" y="4953000"/>
            <a:ext cx="4572000" cy="646331"/>
          </a:xfrm>
          <a:prstGeom prst="rect">
            <a:avLst/>
          </a:prstGeom>
        </p:spPr>
        <p:txBody>
          <a:bodyPr>
            <a:spAutoFit/>
          </a:bodyPr>
          <a:lstStyle/>
          <a:p>
            <a:pPr fontAlgn="base">
              <a:spcBef>
                <a:spcPct val="0"/>
              </a:spcBef>
              <a:spcAft>
                <a:spcPct val="0"/>
              </a:spcAft>
            </a:pPr>
            <a:r>
              <a:rPr lang="en-US" dirty="0" smtClean="0">
                <a:solidFill>
                  <a:srgbClr val="FFFFFF"/>
                </a:solidFill>
                <a:latin typeface="Arial" charset="0"/>
                <a:ea typeface="ＭＳ Ｐゴシック" charset="-128"/>
                <a:cs typeface="ＭＳ Ｐゴシック" charset="-128"/>
              </a:rPr>
              <a:t>The Matthew Effect</a:t>
            </a:r>
            <a:endParaRPr lang="en-GB" dirty="0" smtClean="0">
              <a:solidFill>
                <a:srgbClr val="FFFFFF"/>
              </a:solidFill>
              <a:latin typeface="Arial" charset="0"/>
              <a:ea typeface="ＭＳ Ｐゴシック" charset="-128"/>
              <a:cs typeface="ＭＳ Ｐゴシック" charset="-128"/>
            </a:endParaRPr>
          </a:p>
          <a:p>
            <a:pPr fontAlgn="base">
              <a:spcBef>
                <a:spcPct val="0"/>
              </a:spcBef>
              <a:spcAft>
                <a:spcPct val="0"/>
              </a:spcAft>
            </a:pPr>
            <a:r>
              <a:rPr lang="en-US" dirty="0" smtClean="0">
                <a:solidFill>
                  <a:srgbClr val="FFFFFF"/>
                </a:solidFill>
                <a:latin typeface="Arial" charset="0"/>
                <a:ea typeface="ＭＳ Ｐゴシック" charset="-128"/>
                <a:cs typeface="ＭＳ Ｐゴシック" charset="-128"/>
              </a:rPr>
              <a:t>Daniel </a:t>
            </a:r>
            <a:r>
              <a:rPr lang="en-US" dirty="0" err="1" smtClean="0">
                <a:solidFill>
                  <a:srgbClr val="FFFFFF"/>
                </a:solidFill>
                <a:latin typeface="Arial" charset="0"/>
                <a:ea typeface="ＭＳ Ｐゴシック" charset="-128"/>
                <a:cs typeface="ＭＳ Ｐゴシック" charset="-128"/>
              </a:rPr>
              <a:t>Rigney</a:t>
            </a:r>
            <a:endParaRPr lang="en-GB" dirty="0">
              <a:solidFill>
                <a:srgbClr val="FFFFFF"/>
              </a:solidFill>
              <a:latin typeface="Arial" charset="0"/>
              <a:ea typeface="ＭＳ Ｐゴシック" charset="-128"/>
              <a:cs typeface="ＭＳ Ｐゴシック"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80586" y="1916832"/>
            <a:ext cx="8458200" cy="2308324"/>
          </a:xfrm>
          <a:prstGeom prst="rect">
            <a:avLst/>
          </a:prstGeom>
          <a:noFill/>
          <a:ln w="9525">
            <a:noFill/>
            <a:miter lim="800000"/>
            <a:headEnd/>
            <a:tailEnd/>
          </a:ln>
        </p:spPr>
        <p:txBody>
          <a:bodyPr wrap="square">
            <a:prstTxWarp prst="textNoShape">
              <a:avLst/>
            </a:prstTxWarp>
            <a:spAutoFit/>
          </a:bodyPr>
          <a:lstStyle/>
          <a:p>
            <a:pPr fontAlgn="base">
              <a:spcBef>
                <a:spcPct val="0"/>
              </a:spcBef>
              <a:spcAft>
                <a:spcPct val="0"/>
              </a:spcAft>
            </a:pPr>
            <a:r>
              <a:rPr lang="en-US" sz="3600" dirty="0" smtClean="0">
                <a:solidFill>
                  <a:srgbClr val="FFFFFF"/>
                </a:solidFill>
                <a:latin typeface="Arial" charset="0"/>
                <a:ea typeface="ＭＳ Ｐゴシック" charset="-128"/>
                <a:cs typeface="ＭＳ Ｐゴシック" charset="-128"/>
              </a:rPr>
              <a:t>“Students who begin with high verbal aptitudes find themselves in </a:t>
            </a:r>
            <a:r>
              <a:rPr lang="en-US" sz="3600" dirty="0" smtClean="0">
                <a:solidFill>
                  <a:srgbClr val="FFFF00"/>
                </a:solidFill>
                <a:latin typeface="Arial" charset="0"/>
                <a:ea typeface="ＭＳ Ｐゴシック" charset="-128"/>
                <a:cs typeface="ＭＳ Ｐゴシック" charset="-128"/>
              </a:rPr>
              <a:t>verbally enriched</a:t>
            </a:r>
            <a:r>
              <a:rPr lang="en-US" sz="3600" dirty="0" smtClean="0">
                <a:solidFill>
                  <a:srgbClr val="FFFFFF"/>
                </a:solidFill>
                <a:latin typeface="Arial" charset="0"/>
                <a:ea typeface="ＭＳ Ｐゴシック" charset="-128"/>
                <a:cs typeface="ＭＳ Ｐゴシック" charset="-128"/>
              </a:rPr>
              <a:t> social environments and have a double advantage.” </a:t>
            </a:r>
            <a:endParaRPr lang="en-US" sz="3600" dirty="0">
              <a:solidFill>
                <a:srgbClr val="FFFFFF"/>
              </a:solidFill>
              <a:latin typeface="Calibri" charset="0"/>
              <a:ea typeface="ＭＳ Ｐゴシック" charset="-128"/>
              <a:cs typeface="ＭＳ Ｐゴシック" charset="-128"/>
            </a:endParaRPr>
          </a:p>
        </p:txBody>
      </p:sp>
      <p:sp>
        <p:nvSpPr>
          <p:cNvPr id="5" name="Rectangle 4"/>
          <p:cNvSpPr/>
          <p:nvPr/>
        </p:nvSpPr>
        <p:spPr>
          <a:xfrm>
            <a:off x="5638800" y="4953000"/>
            <a:ext cx="4572000" cy="646331"/>
          </a:xfrm>
          <a:prstGeom prst="rect">
            <a:avLst/>
          </a:prstGeom>
        </p:spPr>
        <p:txBody>
          <a:bodyPr>
            <a:spAutoFit/>
          </a:bodyPr>
          <a:lstStyle/>
          <a:p>
            <a:pPr fontAlgn="base">
              <a:spcBef>
                <a:spcPct val="0"/>
              </a:spcBef>
              <a:spcAft>
                <a:spcPct val="0"/>
              </a:spcAft>
            </a:pPr>
            <a:r>
              <a:rPr lang="en-US" dirty="0" smtClean="0">
                <a:solidFill>
                  <a:srgbClr val="FFFFFF"/>
                </a:solidFill>
                <a:latin typeface="Arial" charset="0"/>
                <a:ea typeface="ＭＳ Ｐゴシック" charset="-128"/>
                <a:cs typeface="ＭＳ Ｐゴシック" charset="-128"/>
              </a:rPr>
              <a:t>The Matthew Effect</a:t>
            </a:r>
            <a:endParaRPr lang="en-GB" dirty="0" smtClean="0">
              <a:solidFill>
                <a:srgbClr val="FFFFFF"/>
              </a:solidFill>
              <a:latin typeface="Arial" charset="0"/>
              <a:ea typeface="ＭＳ Ｐゴシック" charset="-128"/>
              <a:cs typeface="ＭＳ Ｐゴシック" charset="-128"/>
            </a:endParaRPr>
          </a:p>
          <a:p>
            <a:pPr fontAlgn="base">
              <a:spcBef>
                <a:spcPct val="0"/>
              </a:spcBef>
              <a:spcAft>
                <a:spcPct val="0"/>
              </a:spcAft>
            </a:pPr>
            <a:r>
              <a:rPr lang="en-US" dirty="0" smtClean="0">
                <a:solidFill>
                  <a:srgbClr val="FFFFFF"/>
                </a:solidFill>
                <a:latin typeface="Arial" charset="0"/>
                <a:ea typeface="ＭＳ Ｐゴシック" charset="-128"/>
                <a:cs typeface="ＭＳ Ｐゴシック" charset="-128"/>
              </a:rPr>
              <a:t>Daniel </a:t>
            </a:r>
            <a:r>
              <a:rPr lang="en-US" dirty="0" err="1" smtClean="0">
                <a:solidFill>
                  <a:srgbClr val="FFFFFF"/>
                </a:solidFill>
                <a:latin typeface="Arial" charset="0"/>
                <a:ea typeface="ＭＳ Ｐゴシック" charset="-128"/>
                <a:cs typeface="ＭＳ Ｐゴシック" charset="-128"/>
              </a:rPr>
              <a:t>Rigney</a:t>
            </a:r>
            <a:endParaRPr lang="en-GB" dirty="0">
              <a:solidFill>
                <a:srgbClr val="FFFFFF"/>
              </a:solidFill>
              <a:latin typeface="Arial" charset="0"/>
              <a:ea typeface="ＭＳ Ｐゴシック" charset="-128"/>
              <a:cs typeface="ＭＳ Ｐゴシック"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2862322"/>
          </a:xfrm>
          <a:prstGeom prst="rect">
            <a:avLst/>
          </a:prstGeom>
          <a:noFill/>
          <a:ln w="9525">
            <a:noFill/>
            <a:miter lim="800000"/>
            <a:headEnd/>
            <a:tailEnd/>
          </a:ln>
        </p:spPr>
        <p:txBody>
          <a:bodyPr wrap="square">
            <a:prstTxWarp prst="textNoShape">
              <a:avLst/>
            </a:prstTxWarp>
            <a:spAutoFit/>
          </a:bodyPr>
          <a:lstStyle/>
          <a:p>
            <a:pPr fontAlgn="base">
              <a:spcBef>
                <a:spcPct val="0"/>
              </a:spcBef>
              <a:spcAft>
                <a:spcPct val="0"/>
              </a:spcAft>
            </a:pPr>
            <a:r>
              <a:rPr lang="en-GB" sz="3600" dirty="0" smtClean="0">
                <a:solidFill>
                  <a:srgbClr val="FFFFFF"/>
                </a:solidFill>
                <a:latin typeface="Tahoma" charset="0"/>
                <a:ea typeface="ＭＳ Ｐゴシック" charset="-128"/>
                <a:cs typeface="ＭＳ Ｐゴシック" charset="-128"/>
              </a:rPr>
              <a:t>“</a:t>
            </a:r>
            <a:r>
              <a:rPr lang="en-GB" sz="3600" dirty="0" smtClean="0">
                <a:solidFill>
                  <a:srgbClr val="FFFF00"/>
                </a:solidFill>
                <a:latin typeface="Tahoma" charset="0"/>
                <a:ea typeface="ＭＳ Ｐゴシック" charset="-128"/>
                <a:cs typeface="ＭＳ Ｐゴシック" charset="-128"/>
              </a:rPr>
              <a:t>Spoken language </a:t>
            </a:r>
            <a:r>
              <a:rPr lang="en-GB" sz="3600" dirty="0" smtClean="0">
                <a:solidFill>
                  <a:srgbClr val="FFFFFF"/>
                </a:solidFill>
                <a:latin typeface="Tahoma" charset="0"/>
                <a:ea typeface="ＭＳ Ｐゴシック" charset="-128"/>
                <a:cs typeface="ＭＳ Ｐゴシック" charset="-128"/>
              </a:rPr>
              <a:t>forms a constraint, a ceiling not only on the ability to comprehend but also on the ability to write, beyond which literacy cannot progress” </a:t>
            </a:r>
            <a:endParaRPr lang="en-US" sz="3600" dirty="0">
              <a:solidFill>
                <a:srgbClr val="FFFFFF"/>
              </a:solidFill>
              <a:latin typeface="Calibri" charset="0"/>
              <a:ea typeface="ＭＳ Ｐゴシック" charset="-128"/>
              <a:cs typeface="ＭＳ Ｐゴシック" charset="-128"/>
            </a:endParaRPr>
          </a:p>
        </p:txBody>
      </p:sp>
      <p:sp>
        <p:nvSpPr>
          <p:cNvPr id="5" name="Rectangle 4"/>
          <p:cNvSpPr/>
          <p:nvPr/>
        </p:nvSpPr>
        <p:spPr>
          <a:xfrm>
            <a:off x="5638800" y="4953000"/>
            <a:ext cx="4572000" cy="369332"/>
          </a:xfrm>
          <a:prstGeom prst="rect">
            <a:avLst/>
          </a:prstGeom>
        </p:spPr>
        <p:txBody>
          <a:bodyPr>
            <a:spAutoFit/>
          </a:bodyPr>
          <a:lstStyle/>
          <a:p>
            <a:pPr fontAlgn="base">
              <a:spcBef>
                <a:spcPct val="0"/>
              </a:spcBef>
              <a:spcAft>
                <a:spcPct val="0"/>
              </a:spcAft>
            </a:pPr>
            <a:r>
              <a:rPr lang="en-GB" dirty="0" err="1" smtClean="0">
                <a:solidFill>
                  <a:srgbClr val="FFFFFF"/>
                </a:solidFill>
                <a:latin typeface="Tahoma" charset="0"/>
                <a:ea typeface="ＭＳ Ｐゴシック" charset="-128"/>
                <a:cs typeface="ＭＳ Ｐゴシック" charset="-128"/>
              </a:rPr>
              <a:t>Myhill</a:t>
            </a:r>
            <a:r>
              <a:rPr lang="en-GB" dirty="0" smtClean="0">
                <a:solidFill>
                  <a:srgbClr val="FFFFFF"/>
                </a:solidFill>
                <a:latin typeface="Tahoma" charset="0"/>
                <a:ea typeface="ＭＳ Ｐゴシック" charset="-128"/>
                <a:cs typeface="ＭＳ Ｐゴシック" charset="-128"/>
              </a:rPr>
              <a:t> and Fisher</a:t>
            </a:r>
            <a:endParaRPr lang="en-GB" dirty="0">
              <a:solidFill>
                <a:srgbClr val="FFFFFF"/>
              </a:solidFill>
              <a:latin typeface="Arial" charset="0"/>
              <a:ea typeface="ＭＳ Ｐゴシック" charset="-128"/>
              <a:cs typeface="ＭＳ Ｐゴシック"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fontAlgn="base">
              <a:spcBef>
                <a:spcPct val="0"/>
              </a:spcBef>
              <a:spcAft>
                <a:spcPct val="0"/>
              </a:spcAft>
            </a:pPr>
            <a:r>
              <a:rPr lang="en-US" sz="4400" dirty="0" smtClean="0">
                <a:solidFill>
                  <a:srgbClr val="FFFFFF"/>
                </a:solidFill>
                <a:latin typeface="Arial" charset="0"/>
                <a:ea typeface="ＭＳ Ｐゴシック" charset="-128"/>
                <a:cs typeface="ＭＳ Ｐゴシック" charset="-128"/>
              </a:rPr>
              <a:t>The Matthew Effect:</a:t>
            </a:r>
          </a:p>
        </p:txBody>
      </p:sp>
      <p:sp>
        <p:nvSpPr>
          <p:cNvPr id="6" name="TextBox 5"/>
          <p:cNvSpPr txBox="1"/>
          <p:nvPr/>
        </p:nvSpPr>
        <p:spPr>
          <a:xfrm>
            <a:off x="1905000" y="3797588"/>
            <a:ext cx="5715000" cy="1077218"/>
          </a:xfrm>
          <a:prstGeom prst="rect">
            <a:avLst/>
          </a:prstGeom>
          <a:noFill/>
        </p:spPr>
        <p:txBody>
          <a:bodyPr wrap="square" rtlCol="0">
            <a:spAutoFit/>
          </a:bodyPr>
          <a:lstStyle/>
          <a:p>
            <a:pPr algn="ctr" fontAlgn="base">
              <a:spcBef>
                <a:spcPct val="0"/>
              </a:spcBef>
              <a:spcAft>
                <a:spcPct val="0"/>
              </a:spcAft>
            </a:pPr>
            <a:r>
              <a:rPr lang="en-US" sz="3200" dirty="0" smtClean="0">
                <a:solidFill>
                  <a:srgbClr val="FFFFFF"/>
                </a:solidFill>
                <a:latin typeface="Arial" charset="0"/>
                <a:ea typeface="ＭＳ Ｐゴシック" charset="-128"/>
                <a:cs typeface="ＭＳ Ｐゴシック" charset="-128"/>
              </a:rPr>
              <a:t>The rich will get richer &amp;</a:t>
            </a:r>
          </a:p>
          <a:p>
            <a:pPr algn="ctr" fontAlgn="base">
              <a:spcBef>
                <a:spcPct val="0"/>
              </a:spcBef>
              <a:spcAft>
                <a:spcPct val="0"/>
              </a:spcAft>
            </a:pPr>
            <a:r>
              <a:rPr lang="en-US" sz="3200" dirty="0" smtClean="0">
                <a:solidFill>
                  <a:srgbClr val="FFFFFF"/>
                </a:solidFill>
                <a:latin typeface="Arial" charset="0"/>
                <a:ea typeface="ＭＳ Ｐゴシック" charset="-128"/>
                <a:cs typeface="ＭＳ Ｐゴシック" charset="-128"/>
              </a:rPr>
              <a:t>the poor will get poorer</a:t>
            </a:r>
            <a:endParaRPr lang="en-US" sz="3200" dirty="0">
              <a:solidFill>
                <a:srgbClr val="FFFFFF"/>
              </a:solidFill>
              <a:latin typeface="Arial" charset="0"/>
              <a:ea typeface="ＭＳ Ｐゴシック" charset="-128"/>
              <a:cs typeface="ＭＳ Ｐゴシック" charset="-128"/>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44875" y="727382"/>
            <a:ext cx="5652183" cy="3528056"/>
          </a:xfrm>
          <a:prstGeom prst="rect">
            <a:avLst/>
          </a:prstGeom>
        </p:spPr>
      </p:pic>
      <p:sp>
        <p:nvSpPr>
          <p:cNvPr id="2" name="TextBox 1"/>
          <p:cNvSpPr txBox="1"/>
          <p:nvPr/>
        </p:nvSpPr>
        <p:spPr>
          <a:xfrm>
            <a:off x="1148984" y="4615670"/>
            <a:ext cx="7115639" cy="1015663"/>
          </a:xfrm>
          <a:prstGeom prst="rect">
            <a:avLst/>
          </a:prstGeom>
          <a:noFill/>
        </p:spPr>
        <p:txBody>
          <a:bodyPr wrap="square" rtlCol="0">
            <a:spAutoFit/>
          </a:bodyPr>
          <a:lstStyle/>
          <a:p>
            <a:pPr algn="ctr"/>
            <a:r>
              <a:rPr lang="en-US" sz="6000" dirty="0" smtClean="0">
                <a:solidFill>
                  <a:schemeClr val="bg1"/>
                </a:solidFill>
              </a:rPr>
              <a:t>The Literacy Club</a:t>
            </a:r>
            <a:endParaRPr lang="en-US" sz="6000" dirty="0">
              <a:solidFill>
                <a:schemeClr val="bg1"/>
              </a:solidFill>
            </a:endParaRPr>
          </a:p>
        </p:txBody>
      </p:sp>
    </p:spTree>
    <p:extLst>
      <p:ext uri="{BB962C8B-B14F-4D97-AF65-F5344CB8AC3E}">
        <p14:creationId xmlns:p14="http://schemas.microsoft.com/office/powerpoint/2010/main" val="1977334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defRPr/>
            </a:pPr>
            <a:endParaRPr lang="en-US">
              <a:solidFill>
                <a:srgbClr val="FFFFFF"/>
              </a:solidFill>
              <a:latin typeface="Calibri"/>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pPr fontAlgn="base">
              <a:spcBef>
                <a:spcPct val="0"/>
              </a:spcBef>
              <a:spcAft>
                <a:spcPct val="0"/>
              </a:spcAft>
            </a:pPr>
            <a:endParaRPr lang="en-US">
              <a:solidFill>
                <a:prstClr val="black"/>
              </a:solidFill>
              <a:latin typeface="Arial" charset="0"/>
              <a:ea typeface="ＭＳ Ｐゴシック" charset="-128"/>
              <a:cs typeface="ＭＳ Ｐゴシック" charset="-128"/>
            </a:endParaRPr>
          </a:p>
        </p:txBody>
      </p:sp>
      <p:sp>
        <p:nvSpPr>
          <p:cNvPr id="20" name="TextBox 19"/>
          <p:cNvSpPr txBox="1">
            <a:spLocks noChangeArrowheads="1"/>
          </p:cNvSpPr>
          <p:nvPr/>
        </p:nvSpPr>
        <p:spPr bwMode="auto">
          <a:xfrm>
            <a:off x="1295400" y="2003425"/>
            <a:ext cx="7806188" cy="5632312"/>
          </a:xfrm>
          <a:prstGeom prst="rect">
            <a:avLst/>
          </a:prstGeom>
          <a:noFill/>
          <a:ln w="9525">
            <a:noFill/>
            <a:miter lim="800000"/>
            <a:headEnd/>
            <a:tailEnd/>
          </a:ln>
        </p:spPr>
        <p:txBody>
          <a:bodyPr wrap="square">
            <a:prstTxWarp prst="textNoShape">
              <a:avLst/>
            </a:prstTxWarp>
            <a:spAutoFit/>
          </a:bodyPr>
          <a:lstStyle/>
          <a:p>
            <a:pPr marL="742950" indent="-742950" fontAlgn="base">
              <a:spcBef>
                <a:spcPct val="0"/>
              </a:spcBef>
              <a:spcAft>
                <a:spcPct val="0"/>
              </a:spcAft>
              <a:buFont typeface="Calibri" charset="0"/>
              <a:buAutoNum type="arabicPeriod"/>
            </a:pPr>
            <a:r>
              <a:rPr lang="en-US" sz="3600" dirty="0">
                <a:solidFill>
                  <a:srgbClr val="FFFFFF"/>
                </a:solidFill>
                <a:latin typeface="Calibri" charset="0"/>
                <a:ea typeface="ＭＳ Ｐゴシック" charset="-128"/>
                <a:cs typeface="ＭＳ Ｐゴシック" charset="-128"/>
              </a:rPr>
              <a:t>Understand the significance of exploratory talk</a:t>
            </a:r>
          </a:p>
          <a:p>
            <a:pPr marL="742950" indent="-742950" fontAlgn="base">
              <a:spcBef>
                <a:spcPct val="0"/>
              </a:spcBef>
              <a:spcAft>
                <a:spcPct val="0"/>
              </a:spcAft>
              <a:buFont typeface="Calibri" charset="0"/>
              <a:buAutoNum type="arabicPeriod"/>
            </a:pPr>
            <a:r>
              <a:rPr lang="en-US" sz="3600" dirty="0">
                <a:solidFill>
                  <a:srgbClr val="FFFFFF"/>
                </a:solidFill>
                <a:latin typeface="Calibri" charset="0"/>
                <a:ea typeface="ＭＳ Ｐゴシック" charset="-128"/>
                <a:cs typeface="ＭＳ Ｐゴシック" charset="-128"/>
              </a:rPr>
              <a:t>Model good talk – eg </a:t>
            </a:r>
            <a:r>
              <a:rPr lang="en-US" sz="3600" dirty="0" smtClean="0">
                <a:solidFill>
                  <a:srgbClr val="FFFFFF"/>
                </a:solidFill>
                <a:latin typeface="Calibri" charset="0"/>
                <a:ea typeface="ＭＳ Ｐゴシック" charset="-128"/>
                <a:cs typeface="ＭＳ Ｐゴシック" charset="-128"/>
              </a:rPr>
              <a:t>connectives</a:t>
            </a:r>
            <a:endParaRPr lang="en-US" sz="3600" dirty="0">
              <a:solidFill>
                <a:srgbClr val="FFFFFF"/>
              </a:solidFill>
              <a:latin typeface="Calibri" charset="0"/>
              <a:ea typeface="ＭＳ Ｐゴシック" charset="-128"/>
              <a:cs typeface="ＭＳ Ｐゴシック" charset="-128"/>
            </a:endParaRPr>
          </a:p>
          <a:p>
            <a:pPr marL="742950" indent="-742950" fontAlgn="base">
              <a:spcBef>
                <a:spcPct val="0"/>
              </a:spcBef>
              <a:spcAft>
                <a:spcPct val="0"/>
              </a:spcAft>
              <a:buFont typeface="Calibri" charset="0"/>
              <a:buAutoNum type="arabicPeriod"/>
            </a:pPr>
            <a:r>
              <a:rPr lang="en-US" sz="3600" dirty="0">
                <a:solidFill>
                  <a:srgbClr val="FFFFFF"/>
                </a:solidFill>
                <a:latin typeface="Calibri" charset="0"/>
                <a:ea typeface="ＭＳ Ｐゴシック" charset="-128"/>
                <a:cs typeface="ＭＳ Ｐゴシック" charset="-128"/>
              </a:rPr>
              <a:t>Re-think </a:t>
            </a:r>
            <a:r>
              <a:rPr lang="en-US" sz="3600" dirty="0" smtClean="0">
                <a:solidFill>
                  <a:srgbClr val="FFFFFF"/>
                </a:solidFill>
                <a:latin typeface="Calibri" charset="0"/>
                <a:ea typeface="ＭＳ Ｐゴシック" charset="-128"/>
                <a:cs typeface="ＭＳ Ｐゴシック" charset="-128"/>
              </a:rPr>
              <a:t>questioning – ‘why </a:t>
            </a:r>
            <a:r>
              <a:rPr lang="en-US" sz="3600" dirty="0">
                <a:solidFill>
                  <a:srgbClr val="FFFFFF"/>
                </a:solidFill>
                <a:latin typeface="Calibri" charset="0"/>
                <a:ea typeface="ＭＳ Ｐゴシック" charset="-128"/>
                <a:cs typeface="ＭＳ Ｐゴシック" charset="-128"/>
              </a:rPr>
              <a:t>&amp; </a:t>
            </a:r>
            <a:r>
              <a:rPr lang="en-US" sz="3600" dirty="0" smtClean="0">
                <a:solidFill>
                  <a:srgbClr val="FFFFFF"/>
                </a:solidFill>
                <a:latin typeface="Calibri" charset="0"/>
                <a:ea typeface="ＭＳ Ｐゴシック" charset="-128"/>
                <a:cs typeface="ＭＳ Ｐゴシック" charset="-128"/>
              </a:rPr>
              <a:t>how’, thinking time, and no-hands-up</a:t>
            </a:r>
          </a:p>
          <a:p>
            <a:pPr marL="742950" indent="-742950" fontAlgn="base">
              <a:spcBef>
                <a:spcPct val="0"/>
              </a:spcBef>
              <a:spcAft>
                <a:spcPct val="0"/>
              </a:spcAft>
              <a:buFont typeface="Calibri" charset="0"/>
              <a:buAutoNum type="arabicPeriod"/>
            </a:pPr>
            <a:r>
              <a:rPr lang="en-US" sz="3600" dirty="0" smtClean="0">
                <a:solidFill>
                  <a:srgbClr val="FFFFFF"/>
                </a:solidFill>
                <a:latin typeface="Calibri" charset="0"/>
                <a:ea typeface="ＭＳ Ｐゴシック" charset="-128"/>
                <a:cs typeface="ＭＳ Ｐゴシック" charset="-128"/>
              </a:rPr>
              <a:t>Consciously vary groupings</a:t>
            </a:r>
          </a:p>
          <a:p>
            <a:pPr marL="742950" indent="-742950" fontAlgn="base">
              <a:spcBef>
                <a:spcPct val="0"/>
              </a:spcBef>
              <a:spcAft>
                <a:spcPct val="0"/>
              </a:spcAft>
              <a:buFont typeface="Calibri" charset="0"/>
              <a:buAutoNum type="arabicPeriod"/>
            </a:pPr>
            <a:r>
              <a:rPr lang="en-US" sz="3600" dirty="0">
                <a:solidFill>
                  <a:srgbClr val="FFFFFF"/>
                </a:solidFill>
                <a:latin typeface="Calibri" charset="0"/>
                <a:ea typeface="ＭＳ Ｐゴシック" charset="-128"/>
                <a:cs typeface="ＭＳ Ｐゴシック" charset="-128"/>
              </a:rPr>
              <a:t>Get </a:t>
            </a:r>
            <a:r>
              <a:rPr lang="en-US" sz="3600" dirty="0" smtClean="0">
                <a:solidFill>
                  <a:srgbClr val="FFFFFF"/>
                </a:solidFill>
                <a:latin typeface="Calibri" charset="0"/>
                <a:ea typeface="ＭＳ Ｐゴシック" charset="-128"/>
                <a:cs typeface="ＭＳ Ｐゴシック" charset="-128"/>
              </a:rPr>
              <a:t>conversation </a:t>
            </a:r>
            <a:r>
              <a:rPr lang="en-US" sz="3600" dirty="0">
                <a:solidFill>
                  <a:srgbClr val="FFFFFF"/>
                </a:solidFill>
                <a:latin typeface="Calibri" charset="0"/>
                <a:ea typeface="ＭＳ Ｐゴシック" charset="-128"/>
                <a:cs typeface="ＭＳ Ｐゴシック" charset="-128"/>
              </a:rPr>
              <a:t>into the school culture</a:t>
            </a:r>
          </a:p>
          <a:p>
            <a:pPr marL="742950" indent="-742950" fontAlgn="base">
              <a:spcBef>
                <a:spcPct val="0"/>
              </a:spcBef>
              <a:spcAft>
                <a:spcPct val="0"/>
              </a:spcAft>
              <a:buFont typeface="Calibri" charset="0"/>
              <a:buAutoNum type="arabicPeriod"/>
            </a:pPr>
            <a:endParaRPr lang="en-US" sz="3600" dirty="0">
              <a:solidFill>
                <a:srgbClr val="FFFFFF"/>
              </a:solidFill>
              <a:latin typeface="Calibri" charset="0"/>
              <a:ea typeface="ＭＳ Ｐゴシック" charset="-128"/>
              <a:cs typeface="ＭＳ Ｐゴシック" charset="-128"/>
            </a:endParaRPr>
          </a:p>
          <a:p>
            <a:pPr marL="742950" indent="-742950" fontAlgn="base">
              <a:spcBef>
                <a:spcPct val="0"/>
              </a:spcBef>
              <a:spcAft>
                <a:spcPct val="0"/>
              </a:spcAft>
            </a:pPr>
            <a:endParaRPr lang="en-US" sz="3600" dirty="0">
              <a:solidFill>
                <a:srgbClr val="FFFFFF"/>
              </a:solidFill>
              <a:latin typeface="Calibri" charset="0"/>
              <a:ea typeface="ＭＳ Ｐゴシック" charset="-128"/>
              <a:cs typeface="ＭＳ Ｐゴシック" charset="-128"/>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pPr fontAlgn="base">
              <a:spcBef>
                <a:spcPct val="0"/>
              </a:spcBef>
              <a:spcAft>
                <a:spcPct val="0"/>
              </a:spcAft>
            </a:pPr>
            <a:endParaRPr lang="en-US">
              <a:solidFill>
                <a:prstClr val="black"/>
              </a:solidFill>
              <a:latin typeface="Arial" charset="0"/>
              <a:ea typeface="ＭＳ Ｐゴシック" charset="-128"/>
              <a:cs typeface="ＭＳ Ｐゴシック" charset="-128"/>
            </a:endParaRPr>
          </a:p>
        </p:txBody>
      </p:sp>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fontAlgn="base">
              <a:spcBef>
                <a:spcPct val="0"/>
              </a:spcBef>
              <a:spcAft>
                <a:spcPct val="0"/>
              </a:spcAft>
              <a:buFont typeface="Calibri" charset="0"/>
              <a:buAutoNum type="arabicPeriod"/>
            </a:pPr>
            <a:r>
              <a:rPr lang="en-US" sz="3600" dirty="0">
                <a:solidFill>
                  <a:srgbClr val="FFFFFF"/>
                </a:solidFill>
                <a:latin typeface="Calibri" charset="0"/>
                <a:ea typeface="ＭＳ Ｐゴシック" charset="-128"/>
                <a:cs typeface="ＭＳ Ｐゴシック" charset="-128"/>
              </a:rPr>
              <a:t>Teach reading – scanning, skimming, analysis</a:t>
            </a:r>
          </a:p>
          <a:p>
            <a:pPr marL="742950" indent="-742950" fontAlgn="base">
              <a:spcBef>
                <a:spcPct val="0"/>
              </a:spcBef>
              <a:spcAft>
                <a:spcPct val="0"/>
              </a:spcAft>
              <a:buFont typeface="Calibri" charset="0"/>
              <a:buAutoNum type="arabicPeriod"/>
            </a:pPr>
            <a:r>
              <a:rPr lang="en-US" sz="3600" dirty="0" smtClean="0">
                <a:solidFill>
                  <a:srgbClr val="FFFFFF"/>
                </a:solidFill>
                <a:latin typeface="Calibri" charset="0"/>
                <a:ea typeface="ＭＳ Ｐゴシック" charset="-128"/>
                <a:cs typeface="ＭＳ Ｐゴシック" charset="-128"/>
              </a:rPr>
              <a:t>Teach conventions</a:t>
            </a:r>
            <a:endParaRPr lang="en-US" sz="3600" dirty="0">
              <a:solidFill>
                <a:srgbClr val="FFFFFF"/>
              </a:solidFill>
              <a:latin typeface="Calibri" charset="0"/>
              <a:ea typeface="ＭＳ Ｐゴシック" charset="-128"/>
              <a:cs typeface="ＭＳ Ｐゴシック" charset="-128"/>
            </a:endParaRPr>
          </a:p>
          <a:p>
            <a:pPr marL="742950" indent="-742950" fontAlgn="base">
              <a:spcBef>
                <a:spcPct val="0"/>
              </a:spcBef>
              <a:spcAft>
                <a:spcPct val="0"/>
              </a:spcAft>
              <a:buFont typeface="Calibri" charset="0"/>
              <a:buAutoNum type="arabicPeriod"/>
            </a:pPr>
            <a:r>
              <a:rPr lang="en-US" sz="3600" dirty="0">
                <a:solidFill>
                  <a:srgbClr val="FFFFFF"/>
                </a:solidFill>
                <a:latin typeface="Calibri" charset="0"/>
                <a:ea typeface="ＭＳ Ｐゴシック" charset="-128"/>
                <a:cs typeface="ＭＳ Ｐゴシック" charset="-128"/>
              </a:rPr>
              <a:t>Teach key vocabulary</a:t>
            </a:r>
          </a:p>
          <a:p>
            <a:pPr marL="742950" indent="-742950" fontAlgn="base">
              <a:spcBef>
                <a:spcPct val="0"/>
              </a:spcBef>
              <a:spcAft>
                <a:spcPct val="0"/>
              </a:spcAft>
              <a:buFont typeface="Calibri" charset="0"/>
              <a:buAutoNum type="arabicPeriod"/>
            </a:pPr>
            <a:r>
              <a:rPr lang="en-US" sz="3600" dirty="0">
                <a:solidFill>
                  <a:srgbClr val="FFFFFF"/>
                </a:solidFill>
                <a:latin typeface="Calibri" charset="0"/>
                <a:ea typeface="ＭＳ Ｐゴシック" charset="-128"/>
                <a:cs typeface="ＭＳ Ｐゴシック" charset="-128"/>
              </a:rPr>
              <a:t>Demystify spelling</a:t>
            </a:r>
          </a:p>
          <a:p>
            <a:pPr marL="742950" indent="-742950" fontAlgn="base">
              <a:spcBef>
                <a:spcPct val="0"/>
              </a:spcBef>
              <a:spcAft>
                <a:spcPct val="0"/>
              </a:spcAft>
              <a:buFont typeface="Calibri" charset="0"/>
              <a:buAutoNum type="arabicPeriod"/>
            </a:pPr>
            <a:r>
              <a:rPr lang="en-US" sz="3600" dirty="0">
                <a:solidFill>
                  <a:srgbClr val="FFFFFF"/>
                </a:solidFill>
                <a:latin typeface="Calibri" charset="0"/>
                <a:ea typeface="ＭＳ Ｐゴシック" charset="-128"/>
                <a:cs typeface="ＭＳ Ｐゴシック" charset="-128"/>
              </a:rPr>
              <a:t>Teach research, not FOFO</a:t>
            </a:r>
          </a:p>
          <a:p>
            <a:pPr marL="742950" indent="-742950" fontAlgn="base">
              <a:spcBef>
                <a:spcPct val="0"/>
              </a:spcBef>
              <a:spcAft>
                <a:spcPct val="0"/>
              </a:spcAft>
            </a:pPr>
            <a:endParaRPr lang="en-US" sz="3600" dirty="0">
              <a:solidFill>
                <a:srgbClr val="FFFFFF"/>
              </a:solidFill>
              <a:latin typeface="Calibri" charset="0"/>
              <a:ea typeface="ＭＳ Ｐゴシック" charset="-128"/>
              <a:cs typeface="ＭＳ Ｐゴシック" charset="-128"/>
            </a:endParaRPr>
          </a:p>
        </p:txBody>
      </p:sp>
      <p:pic>
        <p:nvPicPr>
          <p:cNvPr id="90116"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0295" y="2077761"/>
            <a:ext cx="7772400" cy="1470025"/>
          </a:xfrm>
        </p:spPr>
        <p:txBody>
          <a:bodyPr/>
          <a:lstStyle/>
          <a:p>
            <a:r>
              <a:rPr lang="en-US" b="1" dirty="0" smtClean="0"/>
              <a:t>THE HABITS OF LITERACY</a:t>
            </a:r>
            <a:endParaRPr lang="en-US" b="1" dirty="0"/>
          </a:p>
        </p:txBody>
      </p:sp>
      <p:cxnSp>
        <p:nvCxnSpPr>
          <p:cNvPr id="8" name="Straight Connector 7"/>
          <p:cNvCxnSpPr/>
          <p:nvPr/>
        </p:nvCxnSpPr>
        <p:spPr>
          <a:xfrm>
            <a:off x="1143000" y="3132667"/>
            <a:ext cx="173566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6186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prstClr val="black"/>
              </a:solidFill>
              <a:latin typeface="Calibri" charset="0"/>
              <a:ea typeface="ＭＳ Ｐゴシック" charset="-128"/>
              <a:cs typeface="ＭＳ Ｐゴシック" charset="-128"/>
            </a:endParaRPr>
          </a:p>
        </p:txBody>
      </p:sp>
      <p:sp>
        <p:nvSpPr>
          <p:cNvPr id="38916"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SKIMMING</a:t>
            </a:r>
          </a:p>
        </p:txBody>
      </p:sp>
      <p:pic>
        <p:nvPicPr>
          <p:cNvPr id="38917"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prstClr val="black"/>
              </a:solidFill>
              <a:latin typeface="Calibri" charset="0"/>
              <a:ea typeface="ＭＳ Ｐゴシック" charset="-128"/>
              <a:cs typeface="ＭＳ Ｐゴシック" charset="-128"/>
            </a:endParaRPr>
          </a:p>
        </p:txBody>
      </p:sp>
      <p:sp>
        <p:nvSpPr>
          <p:cNvPr id="39940" name="Text Box 4"/>
          <p:cNvSpPr txBox="1">
            <a:spLocks noChangeArrowheads="1"/>
          </p:cNvSpPr>
          <p:nvPr/>
        </p:nvSpPr>
        <p:spPr bwMode="auto">
          <a:xfrm>
            <a:off x="1371600" y="609600"/>
            <a:ext cx="6705600" cy="6124575"/>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r>
              <a:rPr lang="en-GB" sz="2800" dirty="0">
                <a:solidFill>
                  <a:srgbClr val="FFFFFF"/>
                </a:solidFill>
                <a:latin typeface="Comic Sans MS" charset="0"/>
                <a:ea typeface="Comic Sans MS" charset="0"/>
                <a:cs typeface="Comic Sans MS"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pPr fontAlgn="base">
              <a:spcBef>
                <a:spcPct val="0"/>
              </a:spcBef>
              <a:spcAft>
                <a:spcPct val="0"/>
              </a:spcAft>
            </a:pPr>
            <a:r>
              <a:rPr lang="en-GB" sz="2800" dirty="0">
                <a:solidFill>
                  <a:srgbClr val="FFFFFF"/>
                </a:solidFill>
                <a:latin typeface="Comic Sans MS" charset="0"/>
                <a:ea typeface="Comic Sans MS" charset="0"/>
                <a:cs typeface="Comic Sans MS" charset="0"/>
              </a:rPr>
              <a:t> </a:t>
            </a:r>
            <a:endParaRPr lang="en-GB" sz="28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prstClr val="black"/>
              </a:solidFill>
              <a:latin typeface="Calibri" charset="0"/>
              <a:ea typeface="ＭＳ Ｐゴシック" charset="-128"/>
              <a:cs typeface="ＭＳ Ｐゴシック" charset="-128"/>
            </a:endParaRPr>
          </a:p>
        </p:txBody>
      </p:sp>
      <p:sp>
        <p:nvSpPr>
          <p:cNvPr id="40964"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r>
              <a:rPr lang="en-US" sz="3600" dirty="0">
                <a:solidFill>
                  <a:srgbClr val="FFFFFF"/>
                </a:solidFill>
                <a:latin typeface="Comic Sans MS" charset="0"/>
                <a:ea typeface="Comic Sans MS" charset="0"/>
                <a:cs typeface="Comic Sans MS"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dirty="0">
                <a:solidFill>
                  <a:srgbClr val="FFFFFF"/>
                </a:solidFill>
                <a:latin typeface="Comic Sans MS" charset="0"/>
                <a:ea typeface="Comic Sans MS" charset="0"/>
                <a:cs typeface="Comic Sans MS" charset="0"/>
              </a:rPr>
              <a:t> </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prstClr val="black"/>
              </a:solidFill>
              <a:latin typeface="Calibri" charset="0"/>
              <a:ea typeface="ＭＳ Ｐゴシック" charset="-128"/>
              <a:cs typeface="ＭＳ Ｐゴシック" charset="-128"/>
            </a:endParaRPr>
          </a:p>
        </p:txBody>
      </p:sp>
      <p:sp>
        <p:nvSpPr>
          <p:cNvPr id="40964" name="Text Box 4"/>
          <p:cNvSpPr txBox="1">
            <a:spLocks noChangeArrowheads="1"/>
          </p:cNvSpPr>
          <p:nvPr/>
        </p:nvSpPr>
        <p:spPr bwMode="auto">
          <a:xfrm>
            <a:off x="1600200" y="2971800"/>
            <a:ext cx="6705600" cy="646331"/>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r>
              <a:rPr lang="en-GB" sz="3600" dirty="0" smtClean="0">
                <a:solidFill>
                  <a:srgbClr val="FFFFFF"/>
                </a:solidFill>
                <a:latin typeface="Comic Sans MS" charset="0"/>
                <a:ea typeface="Comic Sans MS" charset="0"/>
                <a:cs typeface="Comic Sans MS" charset="0"/>
              </a:rPr>
              <a:t>Lexical </a:t>
            </a:r>
            <a:r>
              <a:rPr lang="en-GB" sz="3600" dirty="0" err="1" smtClean="0">
                <a:solidFill>
                  <a:srgbClr val="FFFFFF"/>
                </a:solidFill>
                <a:latin typeface="Comic Sans MS" charset="0"/>
                <a:ea typeface="Comic Sans MS" charset="0"/>
                <a:cs typeface="Comic Sans MS" charset="0"/>
              </a:rPr>
              <a:t>v</a:t>
            </a:r>
            <a:r>
              <a:rPr lang="en-GB" sz="3600" dirty="0" smtClean="0">
                <a:solidFill>
                  <a:srgbClr val="FFFFFF"/>
                </a:solidFill>
                <a:latin typeface="Comic Sans MS" charset="0"/>
                <a:ea typeface="Comic Sans MS" charset="0"/>
                <a:cs typeface="Comic Sans MS" charset="0"/>
              </a:rPr>
              <a:t> Grammatical Words</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prstClr val="black"/>
              </a:solidFill>
              <a:latin typeface="Calibri" charset="0"/>
              <a:ea typeface="ＭＳ Ｐゴシック" charset="-128"/>
              <a:cs typeface="ＭＳ Ｐゴシック" charset="-128"/>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endParaRPr lang="en-GB" sz="2800" dirty="0">
              <a:solidFill>
                <a:srgbClr val="FFFFFF"/>
              </a:solidFill>
              <a:latin typeface="Comic Sans MS" charset="0"/>
              <a:ea typeface="Times" charset="0"/>
              <a:cs typeface="Times" charset="0"/>
            </a:endParaRPr>
          </a:p>
          <a:p>
            <a:pPr fontAlgn="base">
              <a:spcBef>
                <a:spcPct val="0"/>
              </a:spcBef>
              <a:spcAft>
                <a:spcPct val="0"/>
              </a:spcAft>
            </a:pPr>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2" name="Rectangle 11"/>
          <p:cNvSpPr/>
          <p:nvPr/>
        </p:nvSpPr>
        <p:spPr>
          <a:xfrm>
            <a:off x="3924300" y="2802078"/>
            <a:ext cx="1295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prstClr val="black"/>
              </a:solidFill>
              <a:latin typeface="Calibri" charset="0"/>
              <a:ea typeface="ＭＳ Ｐゴシック" charset="-128"/>
              <a:cs typeface="ＭＳ Ｐゴシック" charset="-128"/>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endParaRPr lang="en-GB" sz="2800" dirty="0">
              <a:solidFill>
                <a:srgbClr val="FFFFFF"/>
              </a:solidFill>
              <a:latin typeface="Comic Sans MS" charset="0"/>
              <a:ea typeface="Times" charset="0"/>
              <a:cs typeface="Times" charset="0"/>
            </a:endParaRPr>
          </a:p>
          <a:p>
            <a:pPr fontAlgn="base">
              <a:spcBef>
                <a:spcPct val="0"/>
              </a:spcBef>
              <a:spcAft>
                <a:spcPct val="0"/>
              </a:spcAft>
            </a:pPr>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prstClr val="black"/>
              </a:solidFill>
              <a:latin typeface="Calibri" charset="0"/>
              <a:ea typeface="ＭＳ Ｐゴシック" charset="-128"/>
              <a:cs typeface="ＭＳ Ｐゴシック" charset="-128"/>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endParaRPr lang="en-GB" sz="2800" dirty="0">
              <a:solidFill>
                <a:srgbClr val="FFFFFF"/>
              </a:solidFill>
              <a:latin typeface="Comic Sans MS" charset="0"/>
              <a:ea typeface="Times" charset="0"/>
              <a:cs typeface="Times" charset="0"/>
            </a:endParaRPr>
          </a:p>
          <a:p>
            <a:pPr fontAlgn="base">
              <a:spcBef>
                <a:spcPct val="0"/>
              </a:spcBef>
              <a:spcAft>
                <a:spcPct val="0"/>
              </a:spcAft>
            </a:pPr>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20" name="Rectangle 19"/>
          <p:cNvSpPr/>
          <p:nvPr/>
        </p:nvSpPr>
        <p:spPr>
          <a:xfrm>
            <a:off x="1295400" y="5926278"/>
            <a:ext cx="5867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prstClr val="black"/>
              </a:solidFill>
              <a:latin typeface="Calibri" charset="0"/>
              <a:ea typeface="ＭＳ Ｐゴシック" charset="-128"/>
              <a:cs typeface="ＭＳ Ｐゴシック" charset="-128"/>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endParaRPr lang="en-GB" sz="2800" dirty="0">
              <a:solidFill>
                <a:srgbClr val="FFFFFF"/>
              </a:solidFill>
              <a:latin typeface="Comic Sans MS" charset="0"/>
              <a:ea typeface="Times" charset="0"/>
              <a:cs typeface="Times" charset="0"/>
            </a:endParaRPr>
          </a:p>
          <a:p>
            <a:pPr fontAlgn="base">
              <a:spcBef>
                <a:spcPct val="0"/>
              </a:spcBef>
              <a:spcAft>
                <a:spcPct val="0"/>
              </a:spcAft>
            </a:pPr>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20" name="Rectangle 19"/>
          <p:cNvSpPr/>
          <p:nvPr/>
        </p:nvSpPr>
        <p:spPr>
          <a:xfrm>
            <a:off x="1295400" y="5926278"/>
            <a:ext cx="57912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prstClr val="black"/>
              </a:solidFill>
              <a:latin typeface="Calibri" charset="0"/>
              <a:ea typeface="ＭＳ Ｐゴシック" charset="-128"/>
              <a:cs typeface="ＭＳ Ｐゴシック" charset="-128"/>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endParaRPr lang="en-GB" sz="2800" dirty="0">
              <a:solidFill>
                <a:srgbClr val="FFFFFF"/>
              </a:solidFill>
              <a:latin typeface="Comic Sans MS" charset="0"/>
              <a:ea typeface="Times" charset="0"/>
              <a:cs typeface="Times" charset="0"/>
            </a:endParaRPr>
          </a:p>
          <a:p>
            <a:pPr fontAlgn="base">
              <a:spcBef>
                <a:spcPct val="0"/>
              </a:spcBef>
              <a:spcAft>
                <a:spcPct val="0"/>
              </a:spcAft>
            </a:pPr>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prstClr val="black"/>
              </a:solidFill>
              <a:latin typeface="Calibri" charset="0"/>
              <a:ea typeface="ＭＳ Ｐゴシック" charset="-128"/>
              <a:cs typeface="ＭＳ Ｐゴシック" charset="-128"/>
            </a:endParaRPr>
          </a:p>
        </p:txBody>
      </p:sp>
      <p:sp>
        <p:nvSpPr>
          <p:cNvPr id="43012"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SCANNING</a:t>
            </a:r>
          </a:p>
        </p:txBody>
      </p:sp>
      <p:pic>
        <p:nvPicPr>
          <p:cNvPr id="43013"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20764313">
            <a:off x="148015" y="568378"/>
            <a:ext cx="3805715" cy="5836253"/>
          </a:xfrm>
          <a:prstGeom prst="rect">
            <a:avLst/>
          </a:prstGeom>
          <a:effectLst/>
        </p:spPr>
      </p:pic>
      <p:sp>
        <p:nvSpPr>
          <p:cNvPr id="3" name="TextBox 2"/>
          <p:cNvSpPr txBox="1"/>
          <p:nvPr/>
        </p:nvSpPr>
        <p:spPr>
          <a:xfrm>
            <a:off x="3902490" y="2305089"/>
            <a:ext cx="5241510" cy="1569660"/>
          </a:xfrm>
          <a:prstGeom prst="rect">
            <a:avLst/>
          </a:prstGeom>
          <a:noFill/>
        </p:spPr>
        <p:txBody>
          <a:bodyPr wrap="square" rtlCol="0">
            <a:spAutoFit/>
          </a:bodyPr>
          <a:lstStyle/>
          <a:p>
            <a:r>
              <a:rPr lang="en-US" sz="3200" dirty="0" smtClean="0"/>
              <a:t>‘More </a:t>
            </a:r>
            <a:r>
              <a:rPr lang="en-US" sz="3200" dirty="0"/>
              <a:t>than 40% of the actions people perform each day aren’t decisions but habits </a:t>
            </a:r>
            <a:r>
              <a:rPr lang="en-US" sz="3200" dirty="0" smtClean="0"/>
              <a:t>…’</a:t>
            </a:r>
            <a:endParaRPr lang="en-US" sz="3200" dirty="0"/>
          </a:p>
        </p:txBody>
      </p:sp>
    </p:spTree>
    <p:extLst>
      <p:ext uri="{BB962C8B-B14F-4D97-AF65-F5344CB8AC3E}">
        <p14:creationId xmlns:p14="http://schemas.microsoft.com/office/powerpoint/2010/main" val="42384070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prstClr val="black"/>
              </a:solidFill>
              <a:latin typeface="Calibri" charset="0"/>
              <a:ea typeface="ＭＳ Ｐゴシック" charset="-128"/>
              <a:cs typeface="ＭＳ Ｐゴシック" charset="-128"/>
            </a:endParaRPr>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p:spPr>
        <p:txBody>
          <a:bodyPr>
            <a:prstTxWarp prst="textNoShape">
              <a:avLst/>
            </a:prstTxWarp>
            <a:spAutoFit/>
          </a:bodyPr>
          <a:lstStyle/>
          <a:p>
            <a:pPr marL="514350" indent="-514350" fontAlgn="base">
              <a:spcBef>
                <a:spcPct val="0"/>
              </a:spcBef>
              <a:spcAft>
                <a:spcPct val="0"/>
              </a:spcAft>
              <a:buFont typeface="Calibri" charset="0"/>
              <a:buAutoNum type="arabicPeriod"/>
            </a:pPr>
            <a:r>
              <a:rPr lang="en-GB" sz="3200" b="1" dirty="0">
                <a:solidFill>
                  <a:srgbClr val="FFFFFF"/>
                </a:solidFill>
                <a:latin typeface="Comic Sans MS" charset="0"/>
                <a:ea typeface="Times" charset="0"/>
                <a:cs typeface="Times" charset="0"/>
              </a:rPr>
              <a:t>Where </a:t>
            </a:r>
            <a:r>
              <a:rPr lang="en-GB" sz="3200" dirty="0">
                <a:solidFill>
                  <a:srgbClr val="FFFFFF"/>
                </a:solidFill>
                <a:latin typeface="Comic Sans MS" charset="0"/>
                <a:ea typeface="Times" charset="0"/>
                <a:cs typeface="Times" charset="0"/>
              </a:rPr>
              <a:t>did the first cell phones begin?</a:t>
            </a:r>
          </a:p>
          <a:p>
            <a:pPr marL="514350" indent="-514350" fontAlgn="base">
              <a:spcBef>
                <a:spcPct val="0"/>
              </a:spcBef>
              <a:spcAft>
                <a:spcPct val="0"/>
              </a:spcAft>
              <a:buFont typeface="Calibri" charset="0"/>
              <a:buAutoNum type="arabicPeriod"/>
            </a:pPr>
            <a:r>
              <a:rPr lang="en-GB" sz="3200" dirty="0">
                <a:solidFill>
                  <a:srgbClr val="FFFFFF"/>
                </a:solidFill>
                <a:latin typeface="Comic Sans MS" charset="0"/>
                <a:ea typeface="Times" charset="0"/>
                <a:cs typeface="Times" charset="0"/>
              </a:rPr>
              <a:t>Name </a:t>
            </a:r>
            <a:r>
              <a:rPr lang="en-GB" sz="3200" b="1" dirty="0">
                <a:solidFill>
                  <a:srgbClr val="FFFFFF"/>
                </a:solidFill>
                <a:latin typeface="Comic Sans MS" charset="0"/>
                <a:ea typeface="Times" charset="0"/>
                <a:cs typeface="Times" charset="0"/>
              </a:rPr>
              <a:t>2 other features </a:t>
            </a:r>
            <a:r>
              <a:rPr lang="en-GB" sz="3200" dirty="0">
                <a:solidFill>
                  <a:srgbClr val="FFFFFF"/>
                </a:solidFill>
                <a:latin typeface="Comic Sans MS" charset="0"/>
                <a:ea typeface="Times" charset="0"/>
                <a:cs typeface="Times" charset="0"/>
              </a:rPr>
              <a:t>that started to be included in phones</a:t>
            </a:r>
          </a:p>
          <a:p>
            <a:pPr marL="514350" indent="-514350" fontAlgn="base">
              <a:spcBef>
                <a:spcPct val="0"/>
              </a:spcBef>
              <a:spcAft>
                <a:spcPct val="0"/>
              </a:spcAft>
              <a:buFont typeface="Calibri" charset="0"/>
              <a:buAutoNum type="arabicPeriod"/>
            </a:pPr>
            <a:r>
              <a:rPr lang="en-GB" sz="3200" dirty="0">
                <a:solidFill>
                  <a:srgbClr val="FFFFFF"/>
                </a:solidFill>
                <a:latin typeface="Comic Sans MS" charset="0"/>
                <a:ea typeface="Times" charset="0"/>
                <a:cs typeface="Times" charset="0"/>
              </a:rPr>
              <a:t>Why are cell phones especially useful in </a:t>
            </a:r>
            <a:r>
              <a:rPr lang="en-GB" sz="3200" b="1" dirty="0">
                <a:solidFill>
                  <a:srgbClr val="FFFFFF"/>
                </a:solidFill>
                <a:latin typeface="Comic Sans MS" charset="0"/>
                <a:ea typeface="Times" charset="0"/>
                <a:cs typeface="Times" charset="0"/>
              </a:rPr>
              <a:t>some countries</a:t>
            </a:r>
            <a:r>
              <a:rPr lang="en-GB" sz="3200" dirty="0">
                <a:solidFill>
                  <a:srgbClr val="FFFFFF"/>
                </a:solidFill>
                <a:latin typeface="Comic Sans MS" charset="0"/>
                <a:ea typeface="Times" charset="0"/>
                <a:cs typeface="Times" charset="0"/>
              </a:rPr>
              <a:t>?</a:t>
            </a:r>
          </a:p>
          <a:p>
            <a:pPr marL="514350" indent="-514350" fontAlgn="base">
              <a:spcBef>
                <a:spcPct val="0"/>
              </a:spcBef>
              <a:spcAft>
                <a:spcPct val="0"/>
              </a:spcAft>
            </a:pPr>
            <a:endParaRPr lang="en-GB" sz="32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1295400" y="838200"/>
            <a:ext cx="6705600" cy="5016500"/>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r>
              <a:rPr lang="en-US" sz="2000" b="1" dirty="0">
                <a:solidFill>
                  <a:srgbClr val="FFFFFF"/>
                </a:solidFill>
                <a:latin typeface="Calibri" charset="0"/>
                <a:ea typeface="ＭＳ Ｐゴシック" charset="-128"/>
                <a:cs typeface="ＭＳ Ｐゴシック" charset="-128"/>
              </a:rPr>
              <a:t>Cellular telephones</a:t>
            </a:r>
          </a:p>
          <a:p>
            <a:pPr fontAlgn="base">
              <a:spcBef>
                <a:spcPct val="0"/>
              </a:spcBef>
              <a:spcAft>
                <a:spcPct val="0"/>
              </a:spcAft>
            </a:pPr>
            <a:endParaRPr lang="en-US" sz="2000" b="1" dirty="0">
              <a:solidFill>
                <a:srgbClr val="FFFFFF"/>
              </a:solidFill>
              <a:latin typeface="Calibri" charset="0"/>
              <a:ea typeface="ＭＳ Ｐゴシック" charset="-128"/>
              <a:cs typeface="ＭＳ Ｐゴシック" charset="-128"/>
            </a:endParaRPr>
          </a:p>
          <a:p>
            <a:pPr fontAlgn="base">
              <a:spcBef>
                <a:spcPct val="0"/>
              </a:spcBef>
              <a:spcAft>
                <a:spcPct val="0"/>
              </a:spcAft>
            </a:pPr>
            <a:r>
              <a:rPr lang="en-US" sz="2000" dirty="0">
                <a:solidFill>
                  <a:srgbClr val="FFFFFF"/>
                </a:solidFill>
                <a:latin typeface="Calibri" charset="0"/>
                <a:ea typeface="ＭＳ Ｐゴシック" charset="-128"/>
                <a:cs typeface="ＭＳ Ｐゴシック" charset="-128"/>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000" b="1" dirty="0">
              <a:solidFill>
                <a:srgbClr val="FFFFFF"/>
              </a:solidFill>
              <a:latin typeface="Comic Sans MS" charset="0"/>
              <a:ea typeface="Times" charset="0"/>
              <a:cs typeface="Times" charset="0"/>
            </a:endParaRPr>
          </a:p>
        </p:txBody>
      </p:sp>
      <p:sp>
        <p:nvSpPr>
          <p:cNvPr id="45059" name="TextBox 4"/>
          <p:cNvSpPr txBox="1">
            <a:spLocks noChangeArrowheads="1"/>
          </p:cNvSpPr>
          <p:nvPr/>
        </p:nvSpPr>
        <p:spPr bwMode="auto">
          <a:xfrm>
            <a:off x="6553200" y="147638"/>
            <a:ext cx="2209800" cy="1016000"/>
          </a:xfrm>
          <a:prstGeom prst="rect">
            <a:avLst/>
          </a:prstGeom>
          <a:noFill/>
          <a:ln w="38100" cmpd="dbl">
            <a:solidFill>
              <a:schemeClr val="bg2"/>
            </a:solidFill>
            <a:miter lim="800000"/>
            <a:headEnd/>
            <a:tailEnd/>
          </a:ln>
        </p:spPr>
        <p:txBody>
          <a:bodyPr>
            <a:prstTxWarp prst="textNoShape">
              <a:avLst/>
            </a:prstTxWarp>
            <a:spAutoFit/>
          </a:bodyPr>
          <a:lstStyle/>
          <a:p>
            <a:pPr algn="r" fontAlgn="base">
              <a:spcBef>
                <a:spcPct val="0"/>
              </a:spcBef>
              <a:spcAft>
                <a:spcPct val="0"/>
              </a:spcAft>
            </a:pPr>
            <a:r>
              <a:rPr lang="en-US" sz="2000" dirty="0">
                <a:solidFill>
                  <a:srgbClr val="FFFFFF"/>
                </a:solidFill>
                <a:latin typeface="Calibri" charset="0"/>
                <a:ea typeface="ＭＳ Ｐゴシック" charset="-128"/>
                <a:cs typeface="ＭＳ Ｐゴシック" charset="-128"/>
              </a:rPr>
              <a:t>Where begin? </a:t>
            </a:r>
          </a:p>
          <a:p>
            <a:pPr algn="r" fontAlgn="base">
              <a:spcBef>
                <a:spcPct val="0"/>
              </a:spcBef>
              <a:spcAft>
                <a:spcPct val="0"/>
              </a:spcAft>
            </a:pPr>
            <a:r>
              <a:rPr lang="en-US" sz="2000" dirty="0">
                <a:solidFill>
                  <a:srgbClr val="FFFFFF"/>
                </a:solidFill>
                <a:latin typeface="Calibri" charset="0"/>
                <a:ea typeface="ＭＳ Ｐゴシック" charset="-128"/>
                <a:cs typeface="ＭＳ Ｐゴシック" charset="-128"/>
              </a:rPr>
              <a:t>Two features? </a:t>
            </a:r>
          </a:p>
          <a:p>
            <a:pPr algn="r" fontAlgn="base">
              <a:spcBef>
                <a:spcPct val="0"/>
              </a:spcBef>
              <a:spcAft>
                <a:spcPct val="0"/>
              </a:spcAft>
            </a:pPr>
            <a:r>
              <a:rPr lang="en-US" sz="2000" dirty="0">
                <a:solidFill>
                  <a:srgbClr val="FFFFFF"/>
                </a:solidFill>
                <a:latin typeface="Calibri" charset="0"/>
                <a:ea typeface="ＭＳ Ｐゴシック" charset="-128"/>
                <a:cs typeface="ＭＳ Ｐゴシック" charset="-128"/>
              </a:rPr>
              <a:t>Some countries?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711895" y="2674885"/>
            <a:ext cx="8196410" cy="1569660"/>
          </a:xfrm>
          <a:prstGeom prst="rect">
            <a:avLst/>
          </a:prstGeom>
          <a:noFill/>
        </p:spPr>
        <p:txBody>
          <a:bodyPr wrap="square" rtlCol="0">
            <a:spAutoFit/>
          </a:bodyPr>
          <a:lstStyle/>
          <a:p>
            <a:pPr algn="ctr"/>
            <a:r>
              <a:rPr lang="en-US" sz="4800" dirty="0" smtClean="0">
                <a:solidFill>
                  <a:srgbClr val="FFFFFF"/>
                </a:solidFill>
              </a:rPr>
              <a:t>What if Jane Austen was rewritten by Dylan Thomas?</a:t>
            </a:r>
            <a:endParaRPr lang="en-US" sz="4800" dirty="0">
              <a:solidFill>
                <a:srgbClr val="FFFFFF"/>
              </a:solidFill>
            </a:endParaRPr>
          </a:p>
        </p:txBody>
      </p:sp>
    </p:spTree>
    <p:extLst>
      <p:ext uri="{BB962C8B-B14F-4D97-AF65-F5344CB8AC3E}">
        <p14:creationId xmlns:p14="http://schemas.microsoft.com/office/powerpoint/2010/main" val="3464810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6-20 at 22.07.5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19928"/>
            <a:ext cx="9388311" cy="7177928"/>
          </a:xfrm>
          <a:prstGeom prst="rect">
            <a:avLst/>
          </a:prstGeom>
        </p:spPr>
      </p:pic>
    </p:spTree>
    <p:extLst>
      <p:ext uri="{BB962C8B-B14F-4D97-AF65-F5344CB8AC3E}">
        <p14:creationId xmlns:p14="http://schemas.microsoft.com/office/powerpoint/2010/main" val="3878013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prstClr val="black"/>
              </a:solidFill>
              <a:latin typeface="Calibri" charset="0"/>
              <a:ea typeface="ＭＳ Ｐゴシック" charset="-128"/>
              <a:cs typeface="ＭＳ Ｐゴシック" charset="-128"/>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dirty="0" smtClean="0"/>
              <a:t>RESEARCH SKILLS</a:t>
            </a:r>
            <a:endParaRPr lang="en-US" dirty="0" smtClean="0">
              <a:ea typeface="ＭＳ Ｐゴシック" charset="-128"/>
              <a:cs typeface="ＭＳ Ｐゴシック" charset="-128"/>
            </a:endParaRP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2438400"/>
            <a:ext cx="6172200" cy="707886"/>
          </a:xfrm>
          <a:prstGeom prst="rect">
            <a:avLst/>
          </a:prstGeom>
          <a:noFill/>
        </p:spPr>
        <p:txBody>
          <a:bodyPr wrap="square" rtlCol="0">
            <a:spAutoFit/>
          </a:bodyPr>
          <a:lstStyle/>
          <a:p>
            <a:pPr algn="ctr" fontAlgn="base">
              <a:spcBef>
                <a:spcPct val="0"/>
              </a:spcBef>
              <a:spcAft>
                <a:spcPct val="0"/>
              </a:spcAft>
            </a:pPr>
            <a:r>
              <a:rPr lang="en-US" sz="4000" dirty="0" smtClean="0">
                <a:solidFill>
                  <a:prstClr val="white"/>
                </a:solidFill>
                <a:latin typeface="Chalkduster"/>
                <a:ea typeface="ＭＳ Ｐゴシック" charset="-128"/>
                <a:cs typeface="Chalkduster"/>
              </a:rPr>
              <a:t>Research the life of</a:t>
            </a:r>
            <a:endParaRPr lang="en-US" sz="4000" dirty="0">
              <a:solidFill>
                <a:prstClr val="white"/>
              </a:solidFill>
              <a:latin typeface="Chalkduster"/>
              <a:ea typeface="ＭＳ Ｐゴシック" charset="-128"/>
              <a:cs typeface="Chalkduster"/>
            </a:endParaRPr>
          </a:p>
        </p:txBody>
      </p:sp>
      <p:sp>
        <p:nvSpPr>
          <p:cNvPr id="4" name="TextBox 3"/>
          <p:cNvSpPr txBox="1"/>
          <p:nvPr/>
        </p:nvSpPr>
        <p:spPr>
          <a:xfrm>
            <a:off x="1600200" y="3146286"/>
            <a:ext cx="6172200" cy="707886"/>
          </a:xfrm>
          <a:prstGeom prst="rect">
            <a:avLst/>
          </a:prstGeom>
          <a:noFill/>
        </p:spPr>
        <p:txBody>
          <a:bodyPr wrap="square" rtlCol="0">
            <a:spAutoFit/>
          </a:bodyPr>
          <a:lstStyle/>
          <a:p>
            <a:pPr algn="ctr" fontAlgn="base">
              <a:spcBef>
                <a:spcPct val="0"/>
              </a:spcBef>
              <a:spcAft>
                <a:spcPct val="0"/>
              </a:spcAft>
            </a:pPr>
            <a:r>
              <a:rPr lang="en-US" sz="4000" dirty="0" smtClean="0">
                <a:solidFill>
                  <a:prstClr val="white"/>
                </a:solidFill>
                <a:latin typeface="Chalkduster"/>
                <a:ea typeface="ＭＳ Ｐゴシック" charset="-128"/>
                <a:cs typeface="Chalkduster"/>
              </a:rPr>
              <a:t>Martin Luther King</a:t>
            </a:r>
            <a:endParaRPr lang="en-US" sz="4000" dirty="0">
              <a:solidFill>
                <a:prstClr val="white"/>
              </a:solidFill>
              <a:latin typeface="Chalkduster"/>
              <a:ea typeface="ＭＳ Ｐゴシック" charset="-128"/>
              <a:cs typeface="Chalkduste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Picture 9.png"/>
          <p:cNvPicPr>
            <a:picLocks noChangeAspect="1"/>
          </p:cNvPicPr>
          <p:nvPr/>
        </p:nvPicPr>
        <p:blipFill>
          <a:blip r:embed="rId3"/>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56323"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20764313">
            <a:off x="148015" y="568378"/>
            <a:ext cx="3805715" cy="5836253"/>
          </a:xfrm>
          <a:prstGeom prst="rect">
            <a:avLst/>
          </a:prstGeom>
          <a:effectLst/>
        </p:spPr>
      </p:pic>
      <p:sp>
        <p:nvSpPr>
          <p:cNvPr id="3" name="TextBox 2"/>
          <p:cNvSpPr txBox="1"/>
          <p:nvPr/>
        </p:nvSpPr>
        <p:spPr>
          <a:xfrm>
            <a:off x="3902490" y="2305089"/>
            <a:ext cx="5241510" cy="2062103"/>
          </a:xfrm>
          <a:prstGeom prst="rect">
            <a:avLst/>
          </a:prstGeom>
          <a:noFill/>
        </p:spPr>
        <p:txBody>
          <a:bodyPr wrap="square" rtlCol="0">
            <a:spAutoFit/>
          </a:bodyPr>
          <a:lstStyle/>
          <a:p>
            <a:r>
              <a:rPr lang="en-US" sz="3200" dirty="0" smtClean="0"/>
              <a:t>‘Habits</a:t>
            </a:r>
            <a:r>
              <a:rPr lang="en-US" sz="3200" dirty="0"/>
              <a:t>, scientists say, emerge because the brain is constantly looking for ways to save effort’ </a:t>
            </a:r>
          </a:p>
        </p:txBody>
      </p:sp>
    </p:spTree>
    <p:extLst>
      <p:ext uri="{BB962C8B-B14F-4D97-AF65-F5344CB8AC3E}">
        <p14:creationId xmlns:p14="http://schemas.microsoft.com/office/powerpoint/2010/main" val="489738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icture 12.png"/>
          <p:cNvPicPr>
            <a:picLocks noChangeAspect="1"/>
          </p:cNvPicPr>
          <p:nvPr/>
        </p:nvPicPr>
        <p:blipFill>
          <a:blip r:embed="rId3"/>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icture 13.png"/>
          <p:cNvPicPr>
            <a:picLocks noChangeAspect="1"/>
          </p:cNvPicPr>
          <p:nvPr/>
        </p:nvPicPr>
        <p:blipFill>
          <a:blip r:embed="rId3"/>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pPr fontAlgn="base">
              <a:spcBef>
                <a:spcPct val="0"/>
              </a:spcBef>
              <a:spcAft>
                <a:spcPct val="0"/>
              </a:spcAft>
            </a:pPr>
            <a:endParaRPr lang="en-US">
              <a:solidFill>
                <a:prstClr val="black"/>
              </a:solidFill>
              <a:latin typeface="Arial" charset="0"/>
              <a:ea typeface="ＭＳ Ｐゴシック" charset="-128"/>
              <a:cs typeface="ＭＳ Ｐゴシック" charset="-128"/>
            </a:endParaRPr>
          </a:p>
        </p:txBody>
      </p:sp>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fontAlgn="base">
              <a:spcBef>
                <a:spcPct val="0"/>
              </a:spcBef>
              <a:spcAft>
                <a:spcPct val="0"/>
              </a:spcAft>
              <a:buFont typeface="Calibri" charset="0"/>
              <a:buAutoNum type="arabicPeriod"/>
            </a:pPr>
            <a:r>
              <a:rPr lang="en-US" sz="3600" dirty="0">
                <a:solidFill>
                  <a:srgbClr val="FFFFFF"/>
                </a:solidFill>
                <a:latin typeface="Calibri" charset="0"/>
                <a:ea typeface="ＭＳ Ｐゴシック" charset="-128"/>
                <a:cs typeface="ＭＳ Ｐゴシック" charset="-128"/>
              </a:rPr>
              <a:t>Teach reading – scanning, skimming, analysis</a:t>
            </a:r>
          </a:p>
          <a:p>
            <a:pPr marL="742950" indent="-742950" fontAlgn="base">
              <a:spcBef>
                <a:spcPct val="0"/>
              </a:spcBef>
              <a:spcAft>
                <a:spcPct val="0"/>
              </a:spcAft>
              <a:buFont typeface="Calibri" charset="0"/>
              <a:buAutoNum type="arabicPeriod"/>
            </a:pPr>
            <a:r>
              <a:rPr lang="en-US" sz="3600" dirty="0" smtClean="0">
                <a:solidFill>
                  <a:srgbClr val="FFFFFF"/>
                </a:solidFill>
                <a:latin typeface="Calibri" charset="0"/>
                <a:ea typeface="ＭＳ Ｐゴシック" charset="-128"/>
                <a:cs typeface="ＭＳ Ｐゴシック" charset="-128"/>
              </a:rPr>
              <a:t>Teach conventions</a:t>
            </a:r>
            <a:endParaRPr lang="en-US" sz="3600" dirty="0">
              <a:solidFill>
                <a:srgbClr val="FFFFFF"/>
              </a:solidFill>
              <a:latin typeface="Calibri" charset="0"/>
              <a:ea typeface="ＭＳ Ｐゴシック" charset="-128"/>
              <a:cs typeface="ＭＳ Ｐゴシック" charset="-128"/>
            </a:endParaRPr>
          </a:p>
          <a:p>
            <a:pPr marL="742950" indent="-742950" fontAlgn="base">
              <a:spcBef>
                <a:spcPct val="0"/>
              </a:spcBef>
              <a:spcAft>
                <a:spcPct val="0"/>
              </a:spcAft>
              <a:buFont typeface="Calibri" charset="0"/>
              <a:buAutoNum type="arabicPeriod"/>
            </a:pPr>
            <a:r>
              <a:rPr lang="en-US" sz="3600" dirty="0">
                <a:solidFill>
                  <a:srgbClr val="FFFFFF"/>
                </a:solidFill>
                <a:latin typeface="Calibri" charset="0"/>
                <a:ea typeface="ＭＳ Ｐゴシック" charset="-128"/>
                <a:cs typeface="ＭＳ Ｐゴシック" charset="-128"/>
              </a:rPr>
              <a:t>Teach key vocabulary</a:t>
            </a:r>
          </a:p>
          <a:p>
            <a:pPr marL="742950" indent="-742950" fontAlgn="base">
              <a:spcBef>
                <a:spcPct val="0"/>
              </a:spcBef>
              <a:spcAft>
                <a:spcPct val="0"/>
              </a:spcAft>
              <a:buFont typeface="Calibri" charset="0"/>
              <a:buAutoNum type="arabicPeriod"/>
            </a:pPr>
            <a:r>
              <a:rPr lang="en-US" sz="3600" dirty="0">
                <a:solidFill>
                  <a:srgbClr val="FFFFFF"/>
                </a:solidFill>
                <a:latin typeface="Calibri" charset="0"/>
                <a:ea typeface="ＭＳ Ｐゴシック" charset="-128"/>
                <a:cs typeface="ＭＳ Ｐゴシック" charset="-128"/>
              </a:rPr>
              <a:t>Demystify spelling</a:t>
            </a:r>
          </a:p>
          <a:p>
            <a:pPr marL="742950" indent="-742950" fontAlgn="base">
              <a:spcBef>
                <a:spcPct val="0"/>
              </a:spcBef>
              <a:spcAft>
                <a:spcPct val="0"/>
              </a:spcAft>
              <a:buFont typeface="Calibri" charset="0"/>
              <a:buAutoNum type="arabicPeriod"/>
            </a:pPr>
            <a:r>
              <a:rPr lang="en-US" sz="3600" dirty="0">
                <a:solidFill>
                  <a:srgbClr val="FFFFFF"/>
                </a:solidFill>
                <a:latin typeface="Calibri" charset="0"/>
                <a:ea typeface="ＭＳ Ｐゴシック" charset="-128"/>
                <a:cs typeface="ＭＳ Ｐゴシック" charset="-128"/>
              </a:rPr>
              <a:t>Teach research, not FOFO</a:t>
            </a:r>
          </a:p>
          <a:p>
            <a:pPr marL="742950" indent="-742950" fontAlgn="base">
              <a:spcBef>
                <a:spcPct val="0"/>
              </a:spcBef>
              <a:spcAft>
                <a:spcPct val="0"/>
              </a:spcAft>
            </a:pPr>
            <a:endParaRPr lang="en-US" sz="3600" dirty="0">
              <a:solidFill>
                <a:srgbClr val="FFFFFF"/>
              </a:solidFill>
              <a:latin typeface="Calibri" charset="0"/>
              <a:ea typeface="ＭＳ Ｐゴシック" charset="-128"/>
              <a:cs typeface="ＭＳ Ｐゴシック" charset="-128"/>
            </a:endParaRPr>
          </a:p>
        </p:txBody>
      </p:sp>
      <p:pic>
        <p:nvPicPr>
          <p:cNvPr id="90116"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5748438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pPr fontAlgn="base">
              <a:spcBef>
                <a:spcPct val="0"/>
              </a:spcBef>
              <a:spcAft>
                <a:spcPct val="0"/>
              </a:spcAft>
            </a:pPr>
            <a:endParaRPr lang="en-US">
              <a:solidFill>
                <a:prstClr val="black"/>
              </a:solidFill>
              <a:latin typeface="Arial" charset="0"/>
              <a:ea typeface="ＭＳ Ｐゴシック" charset="-128"/>
              <a:cs typeface="ＭＳ Ｐゴシック" charset="-128"/>
            </a:endParaRPr>
          </a:p>
        </p:txBody>
      </p:sp>
      <p:pic>
        <p:nvPicPr>
          <p:cNvPr id="92163"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970318"/>
          </a:xfrm>
          <a:prstGeom prst="rect">
            <a:avLst/>
          </a:prstGeom>
          <a:noFill/>
          <a:ln w="9525">
            <a:noFill/>
            <a:miter lim="800000"/>
            <a:headEnd/>
            <a:tailEnd/>
          </a:ln>
        </p:spPr>
        <p:txBody>
          <a:bodyPr>
            <a:prstTxWarp prst="textNoShape">
              <a:avLst/>
            </a:prstTxWarp>
            <a:spAutoFit/>
          </a:bodyPr>
          <a:lstStyle/>
          <a:p>
            <a:pPr marL="742950" indent="-742950" fontAlgn="base">
              <a:spcBef>
                <a:spcPct val="0"/>
              </a:spcBef>
              <a:spcAft>
                <a:spcPct val="0"/>
              </a:spcAft>
              <a:buFont typeface="Calibri" charset="0"/>
              <a:buAutoNum type="arabicPeriod"/>
            </a:pPr>
            <a:r>
              <a:rPr lang="en-US" sz="3600" dirty="0">
                <a:solidFill>
                  <a:srgbClr val="FFFFFF"/>
                </a:solidFill>
                <a:latin typeface="Calibri" charset="0"/>
                <a:ea typeface="ＭＳ Ｐゴシック" charset="-128"/>
                <a:cs typeface="ＭＳ Ｐゴシック" charset="-128"/>
              </a:rPr>
              <a:t>Demonstrate writing</a:t>
            </a:r>
          </a:p>
          <a:p>
            <a:pPr marL="742950" indent="-742950" fontAlgn="base">
              <a:spcBef>
                <a:spcPct val="0"/>
              </a:spcBef>
              <a:spcAft>
                <a:spcPct val="0"/>
              </a:spcAft>
              <a:buFont typeface="Calibri" charset="0"/>
              <a:buAutoNum type="arabicPeriod"/>
            </a:pPr>
            <a:r>
              <a:rPr lang="en-US" sz="3600" dirty="0" smtClean="0">
                <a:solidFill>
                  <a:srgbClr val="FFFFFF"/>
                </a:solidFill>
                <a:latin typeface="Calibri" charset="0"/>
                <a:ea typeface="ＭＳ Ｐゴシック" charset="-128"/>
                <a:cs typeface="ＭＳ Ｐゴシック" charset="-128"/>
              </a:rPr>
              <a:t>Teach self-regulation</a:t>
            </a:r>
            <a:endParaRPr lang="en-US" sz="3600" dirty="0" smtClean="0">
              <a:solidFill>
                <a:srgbClr val="FFFFFF"/>
              </a:solidFill>
              <a:latin typeface="Calibri" charset="0"/>
              <a:ea typeface="ＭＳ Ｐゴシック" charset="-128"/>
              <a:cs typeface="ＭＳ Ｐゴシック" charset="-128"/>
            </a:endParaRPr>
          </a:p>
          <a:p>
            <a:pPr marL="742950" indent="-742950" fontAlgn="base">
              <a:spcBef>
                <a:spcPct val="0"/>
              </a:spcBef>
              <a:spcAft>
                <a:spcPct val="0"/>
              </a:spcAft>
              <a:buFont typeface="Calibri" charset="0"/>
              <a:buAutoNum type="arabicPeriod"/>
            </a:pPr>
            <a:r>
              <a:rPr lang="en-US" sz="3600" dirty="0">
                <a:solidFill>
                  <a:srgbClr val="FFFFFF"/>
                </a:solidFill>
                <a:latin typeface="Calibri" charset="0"/>
                <a:ea typeface="ＭＳ Ｐゴシック" charset="-128"/>
                <a:cs typeface="ＭＳ Ｐゴシック" charset="-128"/>
              </a:rPr>
              <a:t>Allow oral rehearsal</a:t>
            </a:r>
          </a:p>
          <a:p>
            <a:pPr marL="742950" indent="-742950" fontAlgn="base">
              <a:spcBef>
                <a:spcPct val="0"/>
              </a:spcBef>
              <a:spcAft>
                <a:spcPct val="0"/>
              </a:spcAft>
              <a:buFont typeface="Calibri" charset="0"/>
              <a:buAutoNum type="arabicPeriod"/>
            </a:pPr>
            <a:r>
              <a:rPr lang="en-US" sz="3600" dirty="0">
                <a:solidFill>
                  <a:srgbClr val="FFFFFF"/>
                </a:solidFill>
                <a:latin typeface="Calibri" charset="0"/>
                <a:ea typeface="ＭＳ Ｐゴシック" charset="-128"/>
                <a:cs typeface="ＭＳ Ｐゴシック" charset="-128"/>
              </a:rPr>
              <a:t>Short &amp; long sentences</a:t>
            </a:r>
          </a:p>
          <a:p>
            <a:pPr marL="742950" indent="-742950" fontAlgn="base">
              <a:spcBef>
                <a:spcPct val="0"/>
              </a:spcBef>
              <a:spcAft>
                <a:spcPct val="0"/>
              </a:spcAft>
              <a:buFont typeface="Calibri" charset="0"/>
              <a:buAutoNum type="arabicPeriod"/>
            </a:pPr>
            <a:r>
              <a:rPr lang="en-US" sz="3600" dirty="0" smtClean="0">
                <a:solidFill>
                  <a:srgbClr val="FFFFFF"/>
                </a:solidFill>
                <a:latin typeface="Calibri" charset="0"/>
                <a:ea typeface="ＭＳ Ｐゴシック" charset="-128"/>
                <a:cs typeface="ＭＳ Ｐゴシック" charset="-128"/>
              </a:rPr>
              <a:t>Teach vocabulary: subject-specific &amp; generic</a:t>
            </a:r>
            <a:endParaRPr lang="en-US" sz="3600" dirty="0">
              <a:solidFill>
                <a:srgbClr val="FFFFFF"/>
              </a:solidFill>
              <a:latin typeface="Calibri" charset="0"/>
              <a:ea typeface="ＭＳ Ｐゴシック" charset="-128"/>
              <a:cs typeface="ＭＳ Ｐゴシック" charset="-128"/>
            </a:endParaRPr>
          </a:p>
          <a:p>
            <a:pPr marL="742950" indent="-742950" fontAlgn="base">
              <a:spcBef>
                <a:spcPct val="0"/>
              </a:spcBef>
              <a:spcAft>
                <a:spcPct val="0"/>
              </a:spcAft>
            </a:pPr>
            <a:endParaRPr lang="en-US" sz="3600" dirty="0">
              <a:solidFill>
                <a:srgbClr val="FFFFFF"/>
              </a:solidFill>
              <a:latin typeface="Calibri" charset="0"/>
              <a:ea typeface="ＭＳ Ｐゴシック" charset="-128"/>
              <a:cs typeface="ＭＳ Ｐゴシック" charset="-128"/>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6"/>
          <p:cNvSpPr txBox="1">
            <a:spLocks noChangeArrowheads="1"/>
          </p:cNvSpPr>
          <p:nvPr/>
        </p:nvSpPr>
        <p:spPr bwMode="auto">
          <a:xfrm>
            <a:off x="609600" y="762000"/>
            <a:ext cx="8077200" cy="5940425"/>
          </a:xfrm>
          <a:prstGeom prst="rect">
            <a:avLst/>
          </a:prstGeom>
          <a:noFill/>
          <a:ln w="9525">
            <a:noFill/>
            <a:miter lim="800000"/>
            <a:headEnd/>
            <a:tailEnd/>
          </a:ln>
        </p:spPr>
        <p:txBody>
          <a:bodyPr>
            <a:prstTxWarp prst="textNoShape">
              <a:avLst/>
            </a:prstTxWarp>
            <a:spAutoFit/>
          </a:bodyPr>
          <a:lstStyle/>
          <a:p>
            <a:pPr algn="ctr" fontAlgn="base">
              <a:spcBef>
                <a:spcPct val="50000"/>
              </a:spcBef>
              <a:spcAft>
                <a:spcPct val="0"/>
              </a:spcAft>
            </a:pPr>
            <a:r>
              <a:rPr lang="en-US" sz="3600">
                <a:solidFill>
                  <a:srgbClr val="FFFF00"/>
                </a:solidFill>
                <a:latin typeface="Calibri" charset="0"/>
                <a:ea typeface="ＭＳ Ｐゴシック" charset="-128"/>
                <a:cs typeface="ＭＳ Ｐゴシック" charset="-128"/>
              </a:rPr>
              <a:t>Know your connectives</a:t>
            </a:r>
          </a:p>
          <a:p>
            <a:pPr algn="ctr" fontAlgn="base">
              <a:spcBef>
                <a:spcPct val="50000"/>
              </a:spcBef>
              <a:spcAft>
                <a:spcPct val="0"/>
              </a:spcAft>
            </a:pPr>
            <a:endParaRPr lang="en-US" sz="3200">
              <a:solidFill>
                <a:srgbClr val="FFFF00"/>
              </a:solidFill>
              <a:latin typeface="Calibri" charset="0"/>
              <a:ea typeface="ＭＳ Ｐゴシック" charset="-128"/>
              <a:cs typeface="ＭＳ Ｐゴシック" charset="-128"/>
            </a:endParaRPr>
          </a:p>
          <a:p>
            <a:pPr fontAlgn="base">
              <a:spcBef>
                <a:spcPct val="50000"/>
              </a:spcBef>
              <a:spcAft>
                <a:spcPct val="0"/>
              </a:spcAft>
            </a:pPr>
            <a:r>
              <a:rPr lang="en-US" sz="2000" b="1">
                <a:solidFill>
                  <a:srgbClr val="FFFF00"/>
                </a:solidFill>
                <a:latin typeface="Calibri" charset="0"/>
                <a:ea typeface="ＭＳ Ｐゴシック" charset="-128"/>
                <a:cs typeface="ＭＳ Ｐゴシック" charset="-128"/>
              </a:rPr>
              <a:t>Adding</a:t>
            </a:r>
            <a:r>
              <a:rPr lang="en-US" sz="2000">
                <a:solidFill>
                  <a:srgbClr val="FFFFFF"/>
                </a:solidFill>
                <a:latin typeface="Calibri" charset="0"/>
                <a:ea typeface="ＭＳ Ｐゴシック" charset="-128"/>
                <a:cs typeface="ＭＳ Ｐゴシック" charset="-128"/>
              </a:rPr>
              <a:t>: and, also, as well as, moreover, too</a:t>
            </a:r>
          </a:p>
          <a:p>
            <a:pPr fontAlgn="base">
              <a:spcBef>
                <a:spcPct val="50000"/>
              </a:spcBef>
              <a:spcAft>
                <a:spcPct val="0"/>
              </a:spcAft>
            </a:pPr>
            <a:r>
              <a:rPr lang="en-US" sz="2000" b="1">
                <a:solidFill>
                  <a:srgbClr val="FFFF00"/>
                </a:solidFill>
                <a:latin typeface="Calibri" charset="0"/>
                <a:ea typeface="ＭＳ Ｐゴシック" charset="-128"/>
                <a:cs typeface="ＭＳ Ｐゴシック" charset="-128"/>
              </a:rPr>
              <a:t>Cause &amp; effect</a:t>
            </a:r>
            <a:r>
              <a:rPr lang="en-US" sz="2000">
                <a:solidFill>
                  <a:srgbClr val="FFFFFF"/>
                </a:solidFill>
                <a:latin typeface="Calibri" charset="0"/>
                <a:ea typeface="ＭＳ Ｐゴシック" charset="-128"/>
                <a:cs typeface="ＭＳ Ｐゴシック" charset="-128"/>
              </a:rPr>
              <a:t>: because, so, therefore, thus, consequently</a:t>
            </a:r>
          </a:p>
          <a:p>
            <a:pPr fontAlgn="base">
              <a:spcBef>
                <a:spcPct val="50000"/>
              </a:spcBef>
              <a:spcAft>
                <a:spcPct val="0"/>
              </a:spcAft>
            </a:pPr>
            <a:r>
              <a:rPr lang="en-US" sz="2000" b="1">
                <a:solidFill>
                  <a:srgbClr val="FFFF00"/>
                </a:solidFill>
                <a:latin typeface="Calibri" charset="0"/>
                <a:ea typeface="ＭＳ Ｐゴシック" charset="-128"/>
                <a:cs typeface="ＭＳ Ｐゴシック" charset="-128"/>
              </a:rPr>
              <a:t>Sequencing</a:t>
            </a:r>
            <a:r>
              <a:rPr lang="en-US" sz="2000">
                <a:solidFill>
                  <a:srgbClr val="FFFFFF"/>
                </a:solidFill>
                <a:latin typeface="Calibri" charset="0"/>
                <a:ea typeface="ＭＳ Ｐゴシック" charset="-128"/>
                <a:cs typeface="ＭＳ Ｐゴシック" charset="-128"/>
              </a:rPr>
              <a:t>: next, then, first, finally, meanwhile, before, after</a:t>
            </a:r>
          </a:p>
          <a:p>
            <a:pPr fontAlgn="base">
              <a:spcBef>
                <a:spcPct val="50000"/>
              </a:spcBef>
              <a:spcAft>
                <a:spcPct val="0"/>
              </a:spcAft>
            </a:pPr>
            <a:r>
              <a:rPr lang="en-US" sz="2000" b="1">
                <a:solidFill>
                  <a:srgbClr val="FFFF00"/>
                </a:solidFill>
                <a:latin typeface="Calibri" charset="0"/>
                <a:ea typeface="ＭＳ Ｐゴシック" charset="-128"/>
                <a:cs typeface="ＭＳ Ｐゴシック" charset="-128"/>
              </a:rPr>
              <a:t>Qualifying</a:t>
            </a:r>
            <a:r>
              <a:rPr lang="en-US" sz="2000">
                <a:solidFill>
                  <a:srgbClr val="FFFFFF"/>
                </a:solidFill>
                <a:latin typeface="Calibri" charset="0"/>
                <a:ea typeface="ＭＳ Ｐゴシック" charset="-128"/>
                <a:cs typeface="ＭＳ Ｐゴシック" charset="-128"/>
              </a:rPr>
              <a:t>: however, although, unless, except, if, as long as, apart from, yet</a:t>
            </a:r>
          </a:p>
          <a:p>
            <a:pPr fontAlgn="base">
              <a:spcBef>
                <a:spcPct val="50000"/>
              </a:spcBef>
              <a:spcAft>
                <a:spcPct val="0"/>
              </a:spcAft>
            </a:pPr>
            <a:r>
              <a:rPr lang="en-US" sz="2000" b="1">
                <a:solidFill>
                  <a:srgbClr val="FFFF00"/>
                </a:solidFill>
                <a:latin typeface="Calibri" charset="0"/>
                <a:ea typeface="ＭＳ Ｐゴシック" charset="-128"/>
                <a:cs typeface="ＭＳ Ｐゴシック" charset="-128"/>
              </a:rPr>
              <a:t>Emphasising</a:t>
            </a:r>
            <a:r>
              <a:rPr lang="en-US" sz="2000">
                <a:solidFill>
                  <a:srgbClr val="FFFFFF"/>
                </a:solidFill>
                <a:latin typeface="Calibri" charset="0"/>
                <a:ea typeface="ＭＳ Ｐゴシック" charset="-128"/>
                <a:cs typeface="ＭＳ Ｐゴシック" charset="-128"/>
              </a:rPr>
              <a:t>: above all, in particular, especially, significantly, indeed, notably</a:t>
            </a:r>
          </a:p>
          <a:p>
            <a:pPr fontAlgn="base">
              <a:spcBef>
                <a:spcPct val="50000"/>
              </a:spcBef>
              <a:spcAft>
                <a:spcPct val="0"/>
              </a:spcAft>
            </a:pPr>
            <a:r>
              <a:rPr lang="en-US" sz="2000" b="1">
                <a:solidFill>
                  <a:srgbClr val="FFFF00"/>
                </a:solidFill>
                <a:latin typeface="Calibri" charset="0"/>
                <a:ea typeface="ＭＳ Ｐゴシック" charset="-128"/>
                <a:cs typeface="ＭＳ Ｐゴシック" charset="-128"/>
              </a:rPr>
              <a:t>Illustrating</a:t>
            </a:r>
            <a:r>
              <a:rPr lang="en-US" sz="2000">
                <a:solidFill>
                  <a:srgbClr val="FFFFFF"/>
                </a:solidFill>
                <a:latin typeface="Calibri" charset="0"/>
                <a:ea typeface="ＭＳ Ｐゴシック" charset="-128"/>
                <a:cs typeface="ＭＳ Ｐゴシック" charset="-128"/>
              </a:rPr>
              <a:t>: for example, such as, for instance, as revealed by, in the case of</a:t>
            </a:r>
          </a:p>
          <a:p>
            <a:pPr fontAlgn="base">
              <a:spcBef>
                <a:spcPct val="50000"/>
              </a:spcBef>
              <a:spcAft>
                <a:spcPct val="0"/>
              </a:spcAft>
            </a:pPr>
            <a:r>
              <a:rPr lang="en-US" sz="2000" b="1">
                <a:solidFill>
                  <a:srgbClr val="FFFF00"/>
                </a:solidFill>
                <a:latin typeface="Calibri" charset="0"/>
                <a:ea typeface="ＭＳ Ｐゴシック" charset="-128"/>
                <a:cs typeface="ＭＳ Ｐゴシック" charset="-128"/>
              </a:rPr>
              <a:t>Comparing</a:t>
            </a:r>
            <a:r>
              <a:rPr lang="en-US" sz="2000">
                <a:solidFill>
                  <a:srgbClr val="FFFFFF"/>
                </a:solidFill>
                <a:latin typeface="Calibri" charset="0"/>
                <a:ea typeface="ＭＳ Ｐゴシック" charset="-128"/>
                <a:cs typeface="ＭＳ Ｐゴシック" charset="-128"/>
              </a:rPr>
              <a:t>: equally, in the same way, similarly, likewise, as with, like</a:t>
            </a:r>
          </a:p>
          <a:p>
            <a:pPr fontAlgn="base">
              <a:spcBef>
                <a:spcPct val="50000"/>
              </a:spcBef>
              <a:spcAft>
                <a:spcPct val="0"/>
              </a:spcAft>
            </a:pPr>
            <a:r>
              <a:rPr lang="en-US" sz="2000" b="1">
                <a:solidFill>
                  <a:srgbClr val="FFFF00"/>
                </a:solidFill>
                <a:latin typeface="Calibri" charset="0"/>
                <a:ea typeface="ＭＳ Ｐゴシック" charset="-128"/>
                <a:cs typeface="ＭＳ Ｐゴシック" charset="-128"/>
              </a:rPr>
              <a:t>Contrasting</a:t>
            </a:r>
            <a:r>
              <a:rPr lang="en-US" sz="2000">
                <a:solidFill>
                  <a:srgbClr val="FFFFFF"/>
                </a:solidFill>
                <a:latin typeface="Calibri" charset="0"/>
                <a:ea typeface="ＭＳ Ｐゴシック" charset="-128"/>
                <a:cs typeface="ＭＳ Ｐゴシック" charset="-128"/>
              </a:rPr>
              <a:t>: whereas, instead of, alternatively, otherwise, unlike, on the other hand</a:t>
            </a:r>
          </a:p>
          <a:p>
            <a:pPr fontAlgn="base">
              <a:spcBef>
                <a:spcPct val="50000"/>
              </a:spcBef>
              <a:spcAft>
                <a:spcPct val="0"/>
              </a:spcAft>
            </a:pPr>
            <a:r>
              <a:rPr lang="en-US" sz="2000">
                <a:solidFill>
                  <a:srgbClr val="FFFFFF"/>
                </a:solidFill>
                <a:latin typeface="Calibri" charset="0"/>
                <a:ea typeface="ＭＳ Ｐゴシック" charset="-128"/>
                <a:cs typeface="ＭＳ Ｐゴシック" charset="-128"/>
              </a:rPr>
              <a:t>  </a:t>
            </a:r>
          </a:p>
        </p:txBody>
      </p:sp>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1895" y="2674885"/>
            <a:ext cx="8196410" cy="830997"/>
          </a:xfrm>
          <a:prstGeom prst="rect">
            <a:avLst/>
          </a:prstGeom>
          <a:noFill/>
        </p:spPr>
        <p:txBody>
          <a:bodyPr wrap="square" rtlCol="0">
            <a:spAutoFit/>
          </a:bodyPr>
          <a:lstStyle/>
          <a:p>
            <a:pPr algn="ctr"/>
            <a:r>
              <a:rPr lang="en-US" sz="4800" dirty="0" smtClean="0"/>
              <a:t>Describe your holiday</a:t>
            </a:r>
            <a:endParaRPr lang="en-US" sz="4800" dirty="0"/>
          </a:p>
        </p:txBody>
      </p:sp>
    </p:spTree>
    <p:extLst>
      <p:ext uri="{BB962C8B-B14F-4D97-AF65-F5344CB8AC3E}">
        <p14:creationId xmlns:p14="http://schemas.microsoft.com/office/powerpoint/2010/main" val="315476047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60400" y="825500"/>
            <a:ext cx="7810500" cy="5207000"/>
          </a:xfrm>
          <a:prstGeom prst="rect">
            <a:avLst/>
          </a:prstGeom>
        </p:spPr>
      </p:pic>
    </p:spTree>
    <p:extLst>
      <p:ext uri="{BB962C8B-B14F-4D97-AF65-F5344CB8AC3E}">
        <p14:creationId xmlns:p14="http://schemas.microsoft.com/office/powerpoint/2010/main" val="42708636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15776"/>
            <a:ext cx="9144000" cy="1470025"/>
          </a:xfrm>
        </p:spPr>
        <p:txBody>
          <a:bodyPr>
            <a:noAutofit/>
          </a:bodyPr>
          <a:lstStyle/>
          <a:p>
            <a:pPr marL="742950" indent="-742950" algn="l"/>
            <a:r>
              <a:rPr lang="en-US" sz="2800" dirty="0" smtClean="0"/>
              <a:t>	For your next holiday, why don’t you take all your money and put it on the fire? Then stand in a fridge for a week, beating your children with a baseball bat until their arms and legs break. And then, after you’ve eaten some melted cheese, dislocate your shoulder.</a:t>
            </a:r>
            <a:br>
              <a:rPr lang="en-US" sz="2800" dirty="0" smtClean="0"/>
            </a:br>
            <a:r>
              <a:rPr lang="en-US" sz="2800" dirty="0" smtClean="0"/>
              <a:t/>
            </a:r>
            <a:br>
              <a:rPr lang="en-US" sz="2800" dirty="0" smtClean="0"/>
            </a:br>
            <a:r>
              <a:rPr lang="en-US" sz="2800" dirty="0" smtClean="0"/>
              <a:t>If all of this appeals then you are probably one of the 1.3 million British people …</a:t>
            </a:r>
            <a:endParaRPr lang="en-US" sz="2800" dirty="0"/>
          </a:p>
        </p:txBody>
      </p:sp>
      <p:sp>
        <p:nvSpPr>
          <p:cNvPr id="3" name="TextBox 2"/>
          <p:cNvSpPr txBox="1"/>
          <p:nvPr/>
        </p:nvSpPr>
        <p:spPr>
          <a:xfrm>
            <a:off x="663283" y="4929460"/>
            <a:ext cx="8147517" cy="523220"/>
          </a:xfrm>
          <a:prstGeom prst="rect">
            <a:avLst/>
          </a:prstGeom>
          <a:noFill/>
        </p:spPr>
        <p:txBody>
          <a:bodyPr wrap="square" rtlCol="0">
            <a:spAutoFit/>
          </a:bodyPr>
          <a:lstStyle/>
          <a:p>
            <a:pPr marL="742950" indent="-742950"/>
            <a:r>
              <a:rPr lang="en-US" sz="2800" kern="1200" dirty="0" smtClean="0"/>
              <a:t> … who go on a skiing holiday at this time of year. </a:t>
            </a:r>
            <a:endParaRPr lang="en-US" sz="2800" kern="1200" dirty="0"/>
          </a:p>
        </p:txBody>
      </p:sp>
    </p:spTree>
    <p:extLst>
      <p:ext uri="{BB962C8B-B14F-4D97-AF65-F5344CB8AC3E}">
        <p14:creationId xmlns:p14="http://schemas.microsoft.com/office/powerpoint/2010/main" val="38318282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20764313">
            <a:off x="148015" y="568378"/>
            <a:ext cx="3805715" cy="5836253"/>
          </a:xfrm>
          <a:prstGeom prst="rect">
            <a:avLst/>
          </a:prstGeom>
          <a:effectLst/>
        </p:spPr>
      </p:pic>
      <p:sp>
        <p:nvSpPr>
          <p:cNvPr id="3" name="TextBox 2"/>
          <p:cNvSpPr txBox="1"/>
          <p:nvPr/>
        </p:nvSpPr>
        <p:spPr>
          <a:xfrm>
            <a:off x="3902490" y="1150463"/>
            <a:ext cx="5241510" cy="3046988"/>
          </a:xfrm>
          <a:prstGeom prst="rect">
            <a:avLst/>
          </a:prstGeom>
          <a:noFill/>
        </p:spPr>
        <p:txBody>
          <a:bodyPr wrap="square" rtlCol="0">
            <a:spAutoFit/>
          </a:bodyPr>
          <a:lstStyle/>
          <a:p>
            <a:r>
              <a:rPr lang="en-US" sz="3200" dirty="0" smtClean="0"/>
              <a:t>‘</a:t>
            </a:r>
            <a:r>
              <a:rPr lang="en-US" sz="3200" dirty="0"/>
              <a:t>That’s why signing kids up for piano lessons or sports is so important. It has nothing to do with creating a good musician or a five year-old soccer star’</a:t>
            </a:r>
            <a:r>
              <a:rPr lang="en-GB" sz="3200" dirty="0" smtClean="0">
                <a:effectLst/>
              </a:rPr>
              <a:t> </a:t>
            </a:r>
            <a:endParaRPr lang="en-US" sz="3200" dirty="0"/>
          </a:p>
        </p:txBody>
      </p:sp>
    </p:spTree>
    <p:extLst>
      <p:ext uri="{BB962C8B-B14F-4D97-AF65-F5344CB8AC3E}">
        <p14:creationId xmlns:p14="http://schemas.microsoft.com/office/powerpoint/2010/main" val="1249978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pPr fontAlgn="base">
              <a:spcBef>
                <a:spcPct val="0"/>
              </a:spcBef>
              <a:spcAft>
                <a:spcPct val="0"/>
              </a:spcAft>
            </a:pPr>
            <a:endParaRPr lang="en-US">
              <a:solidFill>
                <a:prstClr val="black"/>
              </a:solidFill>
              <a:latin typeface="Arial" charset="0"/>
              <a:ea typeface="ＭＳ Ｐゴシック" charset="-128"/>
              <a:cs typeface="ＭＳ Ｐゴシック" charset="-128"/>
            </a:endParaRPr>
          </a:p>
        </p:txBody>
      </p:sp>
      <p:pic>
        <p:nvPicPr>
          <p:cNvPr id="92163"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970318"/>
          </a:xfrm>
          <a:prstGeom prst="rect">
            <a:avLst/>
          </a:prstGeom>
          <a:noFill/>
          <a:ln w="9525">
            <a:noFill/>
            <a:miter lim="800000"/>
            <a:headEnd/>
            <a:tailEnd/>
          </a:ln>
        </p:spPr>
        <p:txBody>
          <a:bodyPr>
            <a:prstTxWarp prst="textNoShape">
              <a:avLst/>
            </a:prstTxWarp>
            <a:spAutoFit/>
          </a:bodyPr>
          <a:lstStyle/>
          <a:p>
            <a:pPr marL="742950" indent="-742950" fontAlgn="base">
              <a:spcBef>
                <a:spcPct val="0"/>
              </a:spcBef>
              <a:spcAft>
                <a:spcPct val="0"/>
              </a:spcAft>
              <a:buFont typeface="Calibri" charset="0"/>
              <a:buAutoNum type="arabicPeriod"/>
            </a:pPr>
            <a:r>
              <a:rPr lang="en-US" sz="3600" dirty="0">
                <a:solidFill>
                  <a:srgbClr val="FFFFFF"/>
                </a:solidFill>
                <a:latin typeface="Calibri" charset="0"/>
                <a:ea typeface="ＭＳ Ｐゴシック" charset="-128"/>
                <a:cs typeface="ＭＳ Ｐゴシック" charset="-128"/>
              </a:rPr>
              <a:t>Demonstrate writing</a:t>
            </a:r>
          </a:p>
          <a:p>
            <a:pPr marL="742950" indent="-742950" fontAlgn="base">
              <a:spcBef>
                <a:spcPct val="0"/>
              </a:spcBef>
              <a:spcAft>
                <a:spcPct val="0"/>
              </a:spcAft>
              <a:buFont typeface="Calibri" charset="0"/>
              <a:buAutoNum type="arabicPeriod"/>
            </a:pPr>
            <a:r>
              <a:rPr lang="en-US" sz="3600" dirty="0" smtClean="0">
                <a:solidFill>
                  <a:srgbClr val="FFFFFF"/>
                </a:solidFill>
                <a:latin typeface="Calibri" charset="0"/>
                <a:ea typeface="ＭＳ Ｐゴシック" charset="-128"/>
                <a:cs typeface="ＭＳ Ｐゴシック" charset="-128"/>
              </a:rPr>
              <a:t>Teach self-regulation</a:t>
            </a:r>
            <a:endParaRPr lang="en-US" sz="3600" dirty="0" smtClean="0">
              <a:solidFill>
                <a:srgbClr val="FFFFFF"/>
              </a:solidFill>
              <a:latin typeface="Calibri" charset="0"/>
              <a:ea typeface="ＭＳ Ｐゴシック" charset="-128"/>
              <a:cs typeface="ＭＳ Ｐゴシック" charset="-128"/>
            </a:endParaRPr>
          </a:p>
          <a:p>
            <a:pPr marL="742950" indent="-742950" fontAlgn="base">
              <a:spcBef>
                <a:spcPct val="0"/>
              </a:spcBef>
              <a:spcAft>
                <a:spcPct val="0"/>
              </a:spcAft>
              <a:buFont typeface="Calibri" charset="0"/>
              <a:buAutoNum type="arabicPeriod"/>
            </a:pPr>
            <a:r>
              <a:rPr lang="en-US" sz="3600" dirty="0">
                <a:solidFill>
                  <a:srgbClr val="FFFFFF"/>
                </a:solidFill>
                <a:latin typeface="Calibri" charset="0"/>
                <a:ea typeface="ＭＳ Ｐゴシック" charset="-128"/>
                <a:cs typeface="ＭＳ Ｐゴシック" charset="-128"/>
              </a:rPr>
              <a:t>Allow oral rehearsal</a:t>
            </a:r>
          </a:p>
          <a:p>
            <a:pPr marL="742950" indent="-742950" fontAlgn="base">
              <a:spcBef>
                <a:spcPct val="0"/>
              </a:spcBef>
              <a:spcAft>
                <a:spcPct val="0"/>
              </a:spcAft>
              <a:buFont typeface="Calibri" charset="0"/>
              <a:buAutoNum type="arabicPeriod"/>
            </a:pPr>
            <a:r>
              <a:rPr lang="en-US" sz="3600" dirty="0">
                <a:solidFill>
                  <a:srgbClr val="FFFFFF"/>
                </a:solidFill>
                <a:latin typeface="Calibri" charset="0"/>
                <a:ea typeface="ＭＳ Ｐゴシック" charset="-128"/>
                <a:cs typeface="ＭＳ Ｐゴシック" charset="-128"/>
              </a:rPr>
              <a:t>Short &amp; long sentences</a:t>
            </a:r>
          </a:p>
          <a:p>
            <a:pPr marL="742950" indent="-742950" fontAlgn="base">
              <a:spcBef>
                <a:spcPct val="0"/>
              </a:spcBef>
              <a:spcAft>
                <a:spcPct val="0"/>
              </a:spcAft>
              <a:buFont typeface="Calibri" charset="0"/>
              <a:buAutoNum type="arabicPeriod"/>
            </a:pPr>
            <a:r>
              <a:rPr lang="en-US" sz="3600" dirty="0" smtClean="0">
                <a:solidFill>
                  <a:srgbClr val="FFFFFF"/>
                </a:solidFill>
                <a:latin typeface="Calibri" charset="0"/>
                <a:ea typeface="ＭＳ Ｐゴシック" charset="-128"/>
                <a:cs typeface="ＭＳ Ｐゴシック" charset="-128"/>
              </a:rPr>
              <a:t>Teach vocabulary: subject-specific &amp; generic</a:t>
            </a:r>
            <a:endParaRPr lang="en-US" sz="3600" dirty="0">
              <a:solidFill>
                <a:srgbClr val="FFFFFF"/>
              </a:solidFill>
              <a:latin typeface="Calibri" charset="0"/>
              <a:ea typeface="ＭＳ Ｐゴシック" charset="-128"/>
              <a:cs typeface="ＭＳ Ｐゴシック" charset="-128"/>
            </a:endParaRPr>
          </a:p>
          <a:p>
            <a:pPr marL="742950" indent="-742950" fontAlgn="base">
              <a:spcBef>
                <a:spcPct val="0"/>
              </a:spcBef>
              <a:spcAft>
                <a:spcPct val="0"/>
              </a:spcAft>
            </a:pPr>
            <a:endParaRPr lang="en-US" sz="3600" dirty="0">
              <a:solidFill>
                <a:srgbClr val="FFFFFF"/>
              </a:solidFill>
              <a:latin typeface="Calibri" charset="0"/>
              <a:ea typeface="ＭＳ Ｐゴシック" charset="-128"/>
              <a:cs typeface="ＭＳ Ｐゴシック" charset="-128"/>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1965499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577" y="1297511"/>
            <a:ext cx="4797514" cy="4870154"/>
          </a:xfrm>
          <a:prstGeom prst="rect">
            <a:avLst/>
          </a:prstGeom>
          <a:noFill/>
        </p:spPr>
        <p:txBody>
          <a:bodyPr wrap="square" rtlCol="0">
            <a:spAutoFit/>
          </a:bodyPr>
          <a:lstStyle/>
          <a:p>
            <a:pPr algn="ctr"/>
            <a:r>
              <a:rPr lang="en-US" sz="6000" b="1" dirty="0"/>
              <a:t>The limits of my language mean the limits of my world</a:t>
            </a:r>
            <a:endParaRPr lang="en-US" sz="6000" dirty="0"/>
          </a:p>
        </p:txBody>
      </p:sp>
      <p:pic>
        <p:nvPicPr>
          <p:cNvPr id="2" name="Picture 1"/>
          <p:cNvPicPr>
            <a:picLocks noChangeAspect="1"/>
          </p:cNvPicPr>
          <p:nvPr/>
        </p:nvPicPr>
        <p:blipFill>
          <a:blip r:embed="rId3"/>
          <a:stretch>
            <a:fillRect/>
          </a:stretch>
        </p:blipFill>
        <p:spPr>
          <a:xfrm>
            <a:off x="4999090" y="892535"/>
            <a:ext cx="3910577" cy="4994873"/>
          </a:xfrm>
          <a:prstGeom prst="rect">
            <a:avLst/>
          </a:prstGeom>
        </p:spPr>
      </p:pic>
    </p:spTree>
    <p:extLst>
      <p:ext uri="{BB962C8B-B14F-4D97-AF65-F5344CB8AC3E}">
        <p14:creationId xmlns:p14="http://schemas.microsoft.com/office/powerpoint/2010/main" val="31157208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0161" y="2648897"/>
            <a:ext cx="8196410" cy="1015663"/>
          </a:xfrm>
          <a:prstGeom prst="rect">
            <a:avLst/>
          </a:prstGeom>
          <a:noFill/>
        </p:spPr>
        <p:txBody>
          <a:bodyPr wrap="square" rtlCol="0">
            <a:spAutoFit/>
          </a:bodyPr>
          <a:lstStyle/>
          <a:p>
            <a:pPr algn="ctr"/>
            <a:r>
              <a:rPr lang="en-US" sz="6000" dirty="0" smtClean="0"/>
              <a:t>WHAT  </a:t>
            </a:r>
            <a:r>
              <a:rPr lang="en-US" sz="6000" dirty="0" smtClean="0">
                <a:latin typeface="Wingdings"/>
                <a:ea typeface="Wingdings"/>
                <a:cs typeface="Wingdings"/>
                <a:sym typeface="Wingdings"/>
              </a:rPr>
              <a:t></a:t>
            </a:r>
            <a:r>
              <a:rPr lang="en-US" sz="6000" dirty="0">
                <a:sym typeface="Wingdings"/>
              </a:rPr>
              <a:t> </a:t>
            </a:r>
            <a:r>
              <a:rPr lang="en-US" sz="6000" dirty="0" smtClean="0"/>
              <a:t>HOW</a:t>
            </a:r>
            <a:endParaRPr lang="en-US" sz="6000" dirty="0"/>
          </a:p>
        </p:txBody>
      </p:sp>
    </p:spTree>
    <p:extLst>
      <p:ext uri="{BB962C8B-B14F-4D97-AF65-F5344CB8AC3E}">
        <p14:creationId xmlns:p14="http://schemas.microsoft.com/office/powerpoint/2010/main" val="226311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0161" y="2286093"/>
            <a:ext cx="8196410" cy="2308324"/>
          </a:xfrm>
          <a:prstGeom prst="rect">
            <a:avLst/>
          </a:prstGeom>
          <a:noFill/>
        </p:spPr>
        <p:txBody>
          <a:bodyPr wrap="square" rtlCol="0">
            <a:spAutoFit/>
          </a:bodyPr>
          <a:lstStyle/>
          <a:p>
            <a:pPr algn="ctr"/>
            <a:r>
              <a:rPr lang="en-US" sz="4800" dirty="0" smtClean="0"/>
              <a:t>Ask every teacher in every classroom to do one thing differently …</a:t>
            </a:r>
            <a:endParaRPr lang="en-US" sz="4800" dirty="0"/>
          </a:p>
        </p:txBody>
      </p:sp>
    </p:spTree>
    <p:extLst>
      <p:ext uri="{BB962C8B-B14F-4D97-AF65-F5344CB8AC3E}">
        <p14:creationId xmlns:p14="http://schemas.microsoft.com/office/powerpoint/2010/main" val="54381272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0161" y="2003912"/>
            <a:ext cx="8196410" cy="3046988"/>
          </a:xfrm>
          <a:prstGeom prst="rect">
            <a:avLst/>
          </a:prstGeom>
          <a:noFill/>
        </p:spPr>
        <p:txBody>
          <a:bodyPr wrap="square" rtlCol="0">
            <a:spAutoFit/>
          </a:bodyPr>
          <a:lstStyle/>
          <a:p>
            <a:r>
              <a:rPr lang="en-US" sz="4800" dirty="0"/>
              <a:t>SCIENCE</a:t>
            </a:r>
            <a:endParaRPr lang="en-GB" sz="4800" dirty="0"/>
          </a:p>
          <a:p>
            <a:pPr lvl="0"/>
            <a:r>
              <a:rPr lang="en-US" sz="4800" dirty="0"/>
              <a:t>Explicitly teach the meaning of words commonly used in Science examinations</a:t>
            </a:r>
            <a:endParaRPr lang="en-GB" sz="4800" dirty="0"/>
          </a:p>
        </p:txBody>
      </p:sp>
    </p:spTree>
    <p:extLst>
      <p:ext uri="{BB962C8B-B14F-4D97-AF65-F5344CB8AC3E}">
        <p14:creationId xmlns:p14="http://schemas.microsoft.com/office/powerpoint/2010/main" val="88824724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0161" y="2003912"/>
            <a:ext cx="8196410" cy="3046988"/>
          </a:xfrm>
          <a:prstGeom prst="rect">
            <a:avLst/>
          </a:prstGeom>
          <a:noFill/>
        </p:spPr>
        <p:txBody>
          <a:bodyPr wrap="square" rtlCol="0">
            <a:spAutoFit/>
          </a:bodyPr>
          <a:lstStyle/>
          <a:p>
            <a:r>
              <a:rPr lang="en-US" sz="4800" dirty="0"/>
              <a:t>MEDIA STUDIES</a:t>
            </a:r>
            <a:endParaRPr lang="en-GB" sz="4800" dirty="0"/>
          </a:p>
          <a:p>
            <a:pPr lvl="0"/>
            <a:r>
              <a:rPr lang="en-US" sz="4800" dirty="0"/>
              <a:t>Develop teacher questioning, particularly in relation to the analysis of media texts.</a:t>
            </a:r>
            <a:endParaRPr lang="en-GB" sz="4800" dirty="0"/>
          </a:p>
        </p:txBody>
      </p:sp>
    </p:spTree>
    <p:extLst>
      <p:ext uri="{BB962C8B-B14F-4D97-AF65-F5344CB8AC3E}">
        <p14:creationId xmlns:p14="http://schemas.microsoft.com/office/powerpoint/2010/main" val="403789778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0161" y="1137214"/>
            <a:ext cx="8196410" cy="4524315"/>
          </a:xfrm>
          <a:prstGeom prst="rect">
            <a:avLst/>
          </a:prstGeom>
          <a:noFill/>
        </p:spPr>
        <p:txBody>
          <a:bodyPr wrap="square" rtlCol="0">
            <a:spAutoFit/>
          </a:bodyPr>
          <a:lstStyle/>
          <a:p>
            <a:r>
              <a:rPr lang="en-US" sz="4800" dirty="0"/>
              <a:t>HOME ECONOMICS</a:t>
            </a:r>
            <a:endParaRPr lang="en-GB" sz="4800" dirty="0"/>
          </a:p>
          <a:p>
            <a:pPr lvl="0"/>
            <a:r>
              <a:rPr lang="en-US" sz="4800" dirty="0"/>
              <a:t>Ask more how/</a:t>
            </a:r>
            <a:r>
              <a:rPr lang="en-US" sz="4800" dirty="0" smtClean="0"/>
              <a:t>why</a:t>
            </a:r>
            <a:r>
              <a:rPr lang="en-US" sz="4800" dirty="0"/>
              <a:t> </a:t>
            </a:r>
            <a:r>
              <a:rPr lang="en-US" sz="4800" dirty="0" smtClean="0"/>
              <a:t>questions </a:t>
            </a:r>
            <a:r>
              <a:rPr lang="en-US" sz="4800" dirty="0"/>
              <a:t>when observing a practical session so that students describe the processes they are using in a more precise way</a:t>
            </a:r>
            <a:endParaRPr lang="en-GB" sz="4800" dirty="0"/>
          </a:p>
        </p:txBody>
      </p:sp>
    </p:spTree>
    <p:extLst>
      <p:ext uri="{BB962C8B-B14F-4D97-AF65-F5344CB8AC3E}">
        <p14:creationId xmlns:p14="http://schemas.microsoft.com/office/powerpoint/2010/main" val="163437013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76200" y="228600"/>
            <a:ext cx="9261738" cy="6431763"/>
          </a:xfrm>
          <a:prstGeom prst="rect">
            <a:avLst/>
          </a:prstGeom>
        </p:spPr>
      </p:pic>
      <p:sp>
        <p:nvSpPr>
          <p:cNvPr id="6" name="Rectangle 5"/>
          <p:cNvSpPr/>
          <p:nvPr/>
        </p:nvSpPr>
        <p:spPr>
          <a:xfrm>
            <a:off x="3810000" y="0"/>
            <a:ext cx="5432502"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7" name="Rectangle 6"/>
          <p:cNvSpPr/>
          <p:nvPr/>
        </p:nvSpPr>
        <p:spPr>
          <a:xfrm>
            <a:off x="-76199" y="0"/>
            <a:ext cx="2158411"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Tree>
    <p:extLst>
      <p:ext uri="{BB962C8B-B14F-4D97-AF65-F5344CB8AC3E}">
        <p14:creationId xmlns:p14="http://schemas.microsoft.com/office/powerpoint/2010/main" val="38398292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9162" y="2567819"/>
            <a:ext cx="6400800" cy="1752600"/>
          </a:xfrm>
        </p:spPr>
        <p:txBody>
          <a:bodyPr>
            <a:normAutofit/>
          </a:bodyPr>
          <a:lstStyle/>
          <a:p>
            <a:r>
              <a:rPr lang="en-US" sz="2800" dirty="0" smtClean="0"/>
              <a:t>Geoff Barton</a:t>
            </a:r>
          </a:p>
          <a:p>
            <a:r>
              <a:rPr lang="en-US" sz="2800" dirty="0" smtClean="0"/>
              <a:t>Festival of Education 2014</a:t>
            </a:r>
          </a:p>
          <a:p>
            <a:r>
              <a:rPr lang="en-US" sz="2800" dirty="0" smtClean="0"/>
              <a:t>21 June 2014</a:t>
            </a:r>
          </a:p>
          <a:p>
            <a:endParaRPr lang="en-US" dirty="0"/>
          </a:p>
        </p:txBody>
      </p:sp>
      <p:sp>
        <p:nvSpPr>
          <p:cNvPr id="4" name="Subtitle 2"/>
          <p:cNvSpPr txBox="1">
            <a:spLocks/>
          </p:cNvSpPr>
          <p:nvPr/>
        </p:nvSpPr>
        <p:spPr>
          <a:xfrm>
            <a:off x="-249162" y="4472819"/>
            <a:ext cx="6400800"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err="1" smtClean="0"/>
              <a:t>geoffbarton.co.uk</a:t>
            </a:r>
            <a:r>
              <a:rPr lang="en-US" sz="1400" dirty="0" smtClean="0"/>
              <a:t>/</a:t>
            </a:r>
            <a:r>
              <a:rPr lang="en-US" sz="1400" dirty="0" err="1" smtClean="0"/>
              <a:t>teacher_resources</a:t>
            </a:r>
            <a:r>
              <a:rPr lang="en-US" sz="1400" dirty="0" smtClean="0"/>
              <a:t> </a:t>
            </a:r>
          </a:p>
          <a:p>
            <a:r>
              <a:rPr lang="en-US" sz="1400" dirty="0" smtClean="0"/>
              <a:t>(Number 129)</a:t>
            </a:r>
          </a:p>
          <a:p>
            <a:endParaRPr lang="en-US" sz="1400" dirty="0" smtClean="0"/>
          </a:p>
          <a:p>
            <a:r>
              <a:rPr lang="en-US" sz="1400" dirty="0" smtClean="0"/>
              <a:t>Twitter: @</a:t>
            </a:r>
            <a:r>
              <a:rPr lang="en-US" sz="1400" dirty="0" err="1" smtClean="0"/>
              <a:t>RealGeoffBarton</a:t>
            </a:r>
            <a:endParaRPr lang="en-US" sz="1400" dirty="0"/>
          </a:p>
        </p:txBody>
      </p:sp>
      <p:pic>
        <p:nvPicPr>
          <p:cNvPr id="6" name="Picture 5"/>
          <p:cNvPicPr>
            <a:picLocks noChangeAspect="1"/>
          </p:cNvPicPr>
          <p:nvPr/>
        </p:nvPicPr>
        <p:blipFill>
          <a:blip r:embed="rId2"/>
          <a:stretch>
            <a:fillRect/>
          </a:stretch>
        </p:blipFill>
        <p:spPr>
          <a:xfrm>
            <a:off x="-1" y="-1703986"/>
            <a:ext cx="12513489" cy="8561986"/>
          </a:xfrm>
          <a:prstGeom prst="rect">
            <a:avLst/>
          </a:prstGeom>
        </p:spPr>
      </p:pic>
      <p:sp>
        <p:nvSpPr>
          <p:cNvPr id="2" name="Title 1"/>
          <p:cNvSpPr>
            <a:spLocks noGrp="1"/>
          </p:cNvSpPr>
          <p:nvPr>
            <p:ph type="ctrTitle"/>
          </p:nvPr>
        </p:nvSpPr>
        <p:spPr>
          <a:xfrm>
            <a:off x="-850295" y="2077761"/>
            <a:ext cx="7772400" cy="1470025"/>
          </a:xfrm>
        </p:spPr>
        <p:txBody>
          <a:bodyPr/>
          <a:lstStyle/>
          <a:p>
            <a:r>
              <a:rPr lang="en-US" b="1" dirty="0" smtClean="0"/>
              <a:t>THE HABITS OF LITERACY</a:t>
            </a:r>
            <a:endParaRPr lang="en-US" b="1" dirty="0"/>
          </a:p>
        </p:txBody>
      </p:sp>
      <p:sp>
        <p:nvSpPr>
          <p:cNvPr id="9" name="Subtitle 2"/>
          <p:cNvSpPr txBox="1">
            <a:spLocks/>
          </p:cNvSpPr>
          <p:nvPr/>
        </p:nvSpPr>
        <p:spPr>
          <a:xfrm>
            <a:off x="0" y="4956282"/>
            <a:ext cx="12013941" cy="1752600"/>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800" dirty="0" smtClean="0">
                <a:solidFill>
                  <a:schemeClr val="tx1"/>
                </a:solidFill>
              </a:rPr>
              <a:t>Geoff Barton </a:t>
            </a:r>
            <a:r>
              <a:rPr lang="en-US" sz="2800" dirty="0" smtClean="0">
                <a:solidFill>
                  <a:schemeClr val="tx1"/>
                </a:solidFill>
                <a:sym typeface="Symbol"/>
              </a:rPr>
              <a:t></a:t>
            </a:r>
            <a:r>
              <a:rPr lang="en-US" sz="2800" dirty="0" smtClean="0">
                <a:solidFill>
                  <a:schemeClr val="tx1"/>
                </a:solidFill>
              </a:rPr>
              <a:t> </a:t>
            </a:r>
            <a:r>
              <a:rPr lang="en-US" sz="2800" dirty="0" smtClean="0">
                <a:solidFill>
                  <a:schemeClr val="tx1"/>
                </a:solidFill>
              </a:rPr>
              <a:t>ASCL Conference 2015 </a:t>
            </a:r>
            <a:r>
              <a:rPr lang="en-US" sz="2800" dirty="0" smtClean="0">
                <a:solidFill>
                  <a:schemeClr val="tx1"/>
                </a:solidFill>
                <a:sym typeface="Symbol"/>
              </a:rPr>
              <a:t></a:t>
            </a:r>
            <a:r>
              <a:rPr lang="en-US" sz="2800" dirty="0" smtClean="0">
                <a:solidFill>
                  <a:schemeClr val="tx1"/>
                </a:solidFill>
              </a:rPr>
              <a:t> 20 March 2015</a:t>
            </a:r>
            <a:endParaRPr lang="en-US" sz="2800" dirty="0" smtClean="0">
              <a:solidFill>
                <a:schemeClr val="tx1"/>
              </a:solidFill>
            </a:endParaRPr>
          </a:p>
          <a:p>
            <a:pPr algn="l"/>
            <a:r>
              <a:rPr lang="en-US" sz="1800" dirty="0" smtClean="0">
                <a:solidFill>
                  <a:schemeClr val="tx1"/>
                </a:solidFill>
              </a:rPr>
              <a:t>Download this presentation free at: </a:t>
            </a:r>
            <a:r>
              <a:rPr lang="en-US" sz="1800" dirty="0" err="1" smtClean="0">
                <a:solidFill>
                  <a:srgbClr val="0000FF"/>
                </a:solidFill>
              </a:rPr>
              <a:t>geoffbarton.co.uk</a:t>
            </a:r>
            <a:r>
              <a:rPr lang="en-US" sz="1800" dirty="0" smtClean="0">
                <a:solidFill>
                  <a:srgbClr val="0000FF"/>
                </a:solidFill>
              </a:rPr>
              <a:t>/</a:t>
            </a:r>
            <a:r>
              <a:rPr lang="en-US" sz="1800" dirty="0" err="1" smtClean="0">
                <a:solidFill>
                  <a:srgbClr val="0000FF"/>
                </a:solidFill>
              </a:rPr>
              <a:t>teacher_resources</a:t>
            </a:r>
            <a:r>
              <a:rPr lang="en-US" sz="1800" dirty="0" smtClean="0">
                <a:solidFill>
                  <a:srgbClr val="0000FF"/>
                </a:solidFill>
              </a:rPr>
              <a:t> (Number </a:t>
            </a:r>
            <a:r>
              <a:rPr lang="en-US" sz="1800" dirty="0" smtClean="0">
                <a:solidFill>
                  <a:srgbClr val="0000FF"/>
                </a:solidFill>
              </a:rPr>
              <a:t>136)</a:t>
            </a:r>
          </a:p>
          <a:p>
            <a:pPr algn="l"/>
            <a:r>
              <a:rPr lang="en-US" sz="1800" dirty="0" smtClean="0">
                <a:solidFill>
                  <a:srgbClr val="0000FF"/>
                </a:solidFill>
              </a:rPr>
              <a:t>Twitter</a:t>
            </a:r>
            <a:r>
              <a:rPr lang="en-US" sz="1800" dirty="0" smtClean="0">
                <a:solidFill>
                  <a:srgbClr val="0000FF"/>
                </a:solidFill>
              </a:rPr>
              <a:t>: @</a:t>
            </a:r>
            <a:r>
              <a:rPr lang="en-US" sz="1800" dirty="0" err="1" smtClean="0">
                <a:solidFill>
                  <a:srgbClr val="0000FF"/>
                </a:solidFill>
              </a:rPr>
              <a:t>RealGeoffBarton</a:t>
            </a:r>
            <a:endParaRPr lang="en-US" sz="1800" dirty="0" smtClean="0">
              <a:solidFill>
                <a:srgbClr val="0000FF"/>
              </a:solidFill>
            </a:endParaRPr>
          </a:p>
          <a:p>
            <a:pPr algn="l"/>
            <a:endParaRPr lang="en-US" sz="900" dirty="0" smtClean="0">
              <a:solidFill>
                <a:srgbClr val="000000"/>
              </a:solidFill>
            </a:endParaRPr>
          </a:p>
          <a:p>
            <a:pPr algn="l"/>
            <a:r>
              <a:rPr lang="en-US" sz="1200" dirty="0" smtClean="0">
                <a:solidFill>
                  <a:srgbClr val="000000"/>
                </a:solidFill>
              </a:rPr>
              <a:t>Small</a:t>
            </a:r>
            <a:r>
              <a:rPr lang="en-US" sz="1200" dirty="0">
                <a:solidFill>
                  <a:srgbClr val="000000"/>
                </a:solidFill>
              </a:rPr>
              <a:t>-print:</a:t>
            </a:r>
          </a:p>
          <a:p>
            <a:pPr algn="l"/>
            <a:r>
              <a:rPr lang="en-US" sz="1200" dirty="0">
                <a:solidFill>
                  <a:srgbClr val="000000"/>
                </a:solidFill>
              </a:rPr>
              <a:t>T</a:t>
            </a:r>
            <a:r>
              <a:rPr lang="en-US" sz="1200" dirty="0" smtClean="0">
                <a:solidFill>
                  <a:srgbClr val="000000"/>
                </a:solidFill>
              </a:rPr>
              <a:t>here </a:t>
            </a:r>
            <a:r>
              <a:rPr lang="en-US" sz="1200" dirty="0">
                <a:solidFill>
                  <a:srgbClr val="000000"/>
                </a:solidFill>
              </a:rPr>
              <a:t>will be no </a:t>
            </a:r>
            <a:r>
              <a:rPr lang="en-US" sz="1200" dirty="0" smtClean="0">
                <a:solidFill>
                  <a:srgbClr val="000000"/>
                </a:solidFill>
              </a:rPr>
              <a:t>use of Post</a:t>
            </a:r>
            <a:r>
              <a:rPr lang="en-US" sz="1200" dirty="0">
                <a:solidFill>
                  <a:srgbClr val="000000"/>
                </a:solidFill>
              </a:rPr>
              <a:t>-</a:t>
            </a:r>
            <a:r>
              <a:rPr lang="en-US" sz="1200" dirty="0" smtClean="0">
                <a:solidFill>
                  <a:srgbClr val="000000"/>
                </a:solidFill>
              </a:rPr>
              <a:t>It notes </a:t>
            </a:r>
            <a:r>
              <a:rPr lang="en-US" sz="1200" dirty="0">
                <a:solidFill>
                  <a:srgbClr val="000000"/>
                </a:solidFill>
              </a:rPr>
              <a:t>or role-</a:t>
            </a:r>
            <a:r>
              <a:rPr lang="en-US" sz="1200" dirty="0" smtClean="0">
                <a:solidFill>
                  <a:srgbClr val="000000"/>
                </a:solidFill>
              </a:rPr>
              <a:t>play.</a:t>
            </a:r>
          </a:p>
          <a:p>
            <a:pPr algn="l"/>
            <a:r>
              <a:rPr lang="en-US" sz="1200" dirty="0" smtClean="0">
                <a:solidFill>
                  <a:srgbClr val="000000"/>
                </a:solidFill>
              </a:rPr>
              <a:t>However, you </a:t>
            </a:r>
            <a:r>
              <a:rPr lang="en-US" sz="1200" dirty="0">
                <a:solidFill>
                  <a:srgbClr val="000000"/>
                </a:solidFill>
              </a:rPr>
              <a:t>will need something to write with and on – preferably pen and paper</a:t>
            </a:r>
            <a:endParaRPr lang="en-US" sz="1200" dirty="0" smtClean="0">
              <a:solidFill>
                <a:srgbClr val="000000"/>
              </a:solidFill>
            </a:endParaRPr>
          </a:p>
          <a:p>
            <a:pPr algn="l"/>
            <a:endParaRPr lang="en-US" sz="2800" dirty="0" smtClean="0">
              <a:solidFill>
                <a:srgbClr val="000000"/>
              </a:solidFill>
            </a:endParaRPr>
          </a:p>
          <a:p>
            <a:pPr algn="l"/>
            <a:endParaRPr lang="en-US" dirty="0">
              <a:solidFill>
                <a:srgbClr val="000000"/>
              </a:solidFill>
            </a:endParaRPr>
          </a:p>
        </p:txBody>
      </p:sp>
    </p:spTree>
    <p:extLst>
      <p:ext uri="{BB962C8B-B14F-4D97-AF65-F5344CB8AC3E}">
        <p14:creationId xmlns:p14="http://schemas.microsoft.com/office/powerpoint/2010/main" val="238230170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638800" y="1841500"/>
            <a:ext cx="3175000" cy="3175000"/>
          </a:xfrm>
          <a:prstGeom prst="rect">
            <a:avLst/>
          </a:prstGeom>
        </p:spPr>
      </p:pic>
      <p:sp>
        <p:nvSpPr>
          <p:cNvPr id="10" name="TextBox 9"/>
          <p:cNvSpPr txBox="1"/>
          <p:nvPr/>
        </p:nvSpPr>
        <p:spPr>
          <a:xfrm>
            <a:off x="467544" y="2276872"/>
            <a:ext cx="4838700" cy="2308324"/>
          </a:xfrm>
          <a:prstGeom prst="rect">
            <a:avLst/>
          </a:prstGeom>
          <a:noFill/>
        </p:spPr>
        <p:txBody>
          <a:bodyPr wrap="square" rtlCol="0">
            <a:spAutoFit/>
          </a:bodyPr>
          <a:lstStyle/>
          <a:p>
            <a:pPr algn="r" fontAlgn="base">
              <a:spcBef>
                <a:spcPct val="0"/>
              </a:spcBef>
              <a:spcAft>
                <a:spcPct val="0"/>
              </a:spcAft>
            </a:pPr>
            <a:r>
              <a:rPr lang="en-US" sz="4800" dirty="0" smtClean="0">
                <a:solidFill>
                  <a:prstClr val="white"/>
                </a:solidFill>
                <a:latin typeface="Arial" charset="0"/>
                <a:ea typeface="ＭＳ Ｐゴシック" charset="-128"/>
                <a:cs typeface="ＭＳ Ｐゴシック" charset="-128"/>
              </a:rPr>
              <a:t>This is an expensive plug  </a:t>
            </a:r>
            <a:r>
              <a:rPr lang="en-US" sz="4800" dirty="0" smtClean="0">
                <a:solidFill>
                  <a:prstClr val="white"/>
                </a:solidFill>
                <a:latin typeface="Wingdings"/>
                <a:ea typeface="Wingdings"/>
                <a:cs typeface="Wingdings"/>
                <a:sym typeface="Wingdings"/>
              </a:rPr>
              <a:t></a:t>
            </a:r>
            <a:endParaRPr lang="en-US" sz="4800" dirty="0">
              <a:solidFill>
                <a:prstClr val="white"/>
              </a:solidFill>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176727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defRPr/>
            </a:pPr>
            <a:endParaRPr lang="en-US">
              <a:solidFill>
                <a:srgbClr val="FFFFFF"/>
              </a:solidFill>
              <a:latin typeface="Calibri"/>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2900" y="2806700"/>
            <a:ext cx="4838700" cy="1569660"/>
          </a:xfrm>
          <a:prstGeom prst="rect">
            <a:avLst/>
          </a:prstGeom>
          <a:noFill/>
        </p:spPr>
        <p:txBody>
          <a:bodyPr wrap="square" rtlCol="0">
            <a:spAutoFit/>
          </a:bodyPr>
          <a:lstStyle/>
          <a:p>
            <a:pPr fontAlgn="base">
              <a:spcBef>
                <a:spcPct val="0"/>
              </a:spcBef>
              <a:spcAft>
                <a:spcPct val="0"/>
              </a:spcAft>
            </a:pPr>
            <a:r>
              <a:rPr lang="en-US" sz="4800" dirty="0" smtClean="0">
                <a:solidFill>
                  <a:srgbClr val="FFFFFF"/>
                </a:solidFill>
                <a:latin typeface="Arial" charset="0"/>
                <a:ea typeface="ＭＳ Ｐゴシック" charset="-128"/>
                <a:cs typeface="ＭＳ Ｐゴシック" charset="-128"/>
              </a:rPr>
              <a:t>This is a </a:t>
            </a:r>
          </a:p>
          <a:p>
            <a:pPr fontAlgn="base">
              <a:spcBef>
                <a:spcPct val="0"/>
              </a:spcBef>
              <a:spcAft>
                <a:spcPct val="0"/>
              </a:spcAft>
            </a:pPr>
            <a:r>
              <a:rPr lang="en-US" sz="4800" dirty="0" smtClean="0">
                <a:solidFill>
                  <a:srgbClr val="FFFFFF"/>
                </a:solidFill>
                <a:latin typeface="Arial" charset="0"/>
                <a:ea typeface="ＭＳ Ｐゴシック" charset="-128"/>
                <a:cs typeface="ＭＳ Ｐゴシック" charset="-128"/>
              </a:rPr>
              <a:t>cheap plug  </a:t>
            </a:r>
            <a:r>
              <a:rPr lang="en-US" sz="4800" dirty="0" smtClean="0">
                <a:solidFill>
                  <a:srgbClr val="FFFFFF"/>
                </a:solidFill>
                <a:latin typeface="Wingdings"/>
                <a:ea typeface="Wingdings"/>
                <a:cs typeface="Wingdings"/>
                <a:sym typeface="Wingdings"/>
              </a:rPr>
              <a:t></a:t>
            </a:r>
            <a:endParaRPr lang="en-US" sz="4800" dirty="0">
              <a:solidFill>
                <a:srgbClr val="FFFFFF"/>
              </a:solidFill>
              <a:latin typeface="Arial" charset="0"/>
              <a:ea typeface="ＭＳ Ｐゴシック" charset="-128"/>
              <a:cs typeface="ＭＳ Ｐゴシック" charset="-128"/>
            </a:endParaRPr>
          </a:p>
        </p:txBody>
      </p:sp>
      <p:pic>
        <p:nvPicPr>
          <p:cNvPr id="2" name="Picture 1"/>
          <p:cNvPicPr>
            <a:picLocks noChangeAspect="1"/>
          </p:cNvPicPr>
          <p:nvPr/>
        </p:nvPicPr>
        <p:blipFill>
          <a:blip r:embed="rId2"/>
          <a:stretch>
            <a:fillRect/>
          </a:stretch>
        </p:blipFill>
        <p:spPr>
          <a:xfrm rot="804962">
            <a:off x="4798222" y="793919"/>
            <a:ext cx="3227646" cy="4191748"/>
          </a:xfrm>
          <a:prstGeom prst="rect">
            <a:avLst/>
          </a:prstGeom>
        </p:spPr>
      </p:pic>
      <p:pic>
        <p:nvPicPr>
          <p:cNvPr id="3" name="Picture 2" descr="Screen Shot 2015-01-29 at 06.37.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71584">
            <a:off x="5563155" y="2179258"/>
            <a:ext cx="3098800" cy="4394200"/>
          </a:xfrm>
          <a:prstGeom prst="rect">
            <a:avLst/>
          </a:prstGeom>
        </p:spPr>
      </p:pic>
      <p:sp>
        <p:nvSpPr>
          <p:cNvPr id="4" name="TextBox 3"/>
          <p:cNvSpPr txBox="1"/>
          <p:nvPr/>
        </p:nvSpPr>
        <p:spPr>
          <a:xfrm>
            <a:off x="342900" y="5663770"/>
            <a:ext cx="4656190" cy="830997"/>
          </a:xfrm>
          <a:prstGeom prst="rect">
            <a:avLst/>
          </a:prstGeom>
          <a:noFill/>
        </p:spPr>
        <p:txBody>
          <a:bodyPr wrap="square" rtlCol="0">
            <a:spAutoFit/>
          </a:bodyPr>
          <a:lstStyle/>
          <a:p>
            <a:r>
              <a:rPr lang="en-US" sz="2400" dirty="0" smtClean="0">
                <a:solidFill>
                  <a:srgbClr val="FFFFFF"/>
                </a:solidFill>
              </a:rPr>
              <a:t>Available here today!!!</a:t>
            </a:r>
          </a:p>
          <a:p>
            <a:r>
              <a:rPr lang="en-US" sz="2400" dirty="0" smtClean="0">
                <a:solidFill>
                  <a:srgbClr val="FFFFFF"/>
                </a:solidFill>
              </a:rPr>
              <a:t>Perfect gift for family &amp; friends!!!</a:t>
            </a:r>
            <a:endParaRPr lang="en-US" sz="2400" dirty="0">
              <a:solidFill>
                <a:srgbClr val="FFFFFF"/>
              </a:solidFill>
            </a:endParaRPr>
          </a:p>
        </p:txBody>
      </p:sp>
    </p:spTree>
    <p:extLst>
      <p:ext uri="{BB962C8B-B14F-4D97-AF65-F5344CB8AC3E}">
        <p14:creationId xmlns:p14="http://schemas.microsoft.com/office/powerpoint/2010/main" val="15255201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9162" y="2567819"/>
            <a:ext cx="6400800" cy="1752600"/>
          </a:xfrm>
        </p:spPr>
        <p:txBody>
          <a:bodyPr>
            <a:normAutofit/>
          </a:bodyPr>
          <a:lstStyle/>
          <a:p>
            <a:r>
              <a:rPr lang="en-US" sz="2800" dirty="0" smtClean="0"/>
              <a:t>Geoff Barton</a:t>
            </a:r>
          </a:p>
          <a:p>
            <a:r>
              <a:rPr lang="en-US" sz="2800" dirty="0" smtClean="0"/>
              <a:t>Festival of Education 2014</a:t>
            </a:r>
          </a:p>
          <a:p>
            <a:r>
              <a:rPr lang="en-US" sz="2800" dirty="0" smtClean="0"/>
              <a:t>21 June 2014</a:t>
            </a:r>
          </a:p>
          <a:p>
            <a:endParaRPr lang="en-US" dirty="0"/>
          </a:p>
        </p:txBody>
      </p:sp>
      <p:sp>
        <p:nvSpPr>
          <p:cNvPr id="4" name="Subtitle 2"/>
          <p:cNvSpPr txBox="1">
            <a:spLocks/>
          </p:cNvSpPr>
          <p:nvPr/>
        </p:nvSpPr>
        <p:spPr>
          <a:xfrm>
            <a:off x="-249162" y="4472819"/>
            <a:ext cx="6400800"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err="1" smtClean="0"/>
              <a:t>geoffbarton.co.uk</a:t>
            </a:r>
            <a:r>
              <a:rPr lang="en-US" sz="1400" dirty="0" smtClean="0"/>
              <a:t>/</a:t>
            </a:r>
            <a:r>
              <a:rPr lang="en-US" sz="1400" dirty="0" err="1" smtClean="0"/>
              <a:t>teacher_resources</a:t>
            </a:r>
            <a:r>
              <a:rPr lang="en-US" sz="1400" dirty="0" smtClean="0"/>
              <a:t> </a:t>
            </a:r>
          </a:p>
          <a:p>
            <a:r>
              <a:rPr lang="en-US" sz="1400" dirty="0" smtClean="0"/>
              <a:t>(Number 129)</a:t>
            </a:r>
          </a:p>
          <a:p>
            <a:endParaRPr lang="en-US" sz="1400" dirty="0" smtClean="0"/>
          </a:p>
          <a:p>
            <a:r>
              <a:rPr lang="en-US" sz="1400" dirty="0" smtClean="0"/>
              <a:t>Twitter: @</a:t>
            </a:r>
            <a:r>
              <a:rPr lang="en-US" sz="1400" dirty="0" err="1" smtClean="0"/>
              <a:t>RealGeoffBarton</a:t>
            </a:r>
            <a:endParaRPr lang="en-US" sz="1400" dirty="0"/>
          </a:p>
        </p:txBody>
      </p:sp>
      <p:pic>
        <p:nvPicPr>
          <p:cNvPr id="6" name="Picture 5"/>
          <p:cNvPicPr>
            <a:picLocks noChangeAspect="1"/>
          </p:cNvPicPr>
          <p:nvPr/>
        </p:nvPicPr>
        <p:blipFill>
          <a:blip r:embed="rId2"/>
          <a:stretch>
            <a:fillRect/>
          </a:stretch>
        </p:blipFill>
        <p:spPr>
          <a:xfrm>
            <a:off x="-1" y="-1703986"/>
            <a:ext cx="12513489" cy="8561986"/>
          </a:xfrm>
          <a:prstGeom prst="rect">
            <a:avLst/>
          </a:prstGeom>
        </p:spPr>
      </p:pic>
      <p:sp>
        <p:nvSpPr>
          <p:cNvPr id="2" name="Title 1"/>
          <p:cNvSpPr>
            <a:spLocks noGrp="1"/>
          </p:cNvSpPr>
          <p:nvPr>
            <p:ph type="ctrTitle"/>
          </p:nvPr>
        </p:nvSpPr>
        <p:spPr>
          <a:xfrm>
            <a:off x="-850295" y="2077761"/>
            <a:ext cx="7772400" cy="1470025"/>
          </a:xfrm>
        </p:spPr>
        <p:txBody>
          <a:bodyPr/>
          <a:lstStyle/>
          <a:p>
            <a:r>
              <a:rPr lang="en-US" b="1" dirty="0" smtClean="0"/>
              <a:t>THE HABITS OF LITERACY</a:t>
            </a:r>
            <a:endParaRPr lang="en-US" b="1" dirty="0"/>
          </a:p>
        </p:txBody>
      </p:sp>
      <p:sp>
        <p:nvSpPr>
          <p:cNvPr id="9" name="Subtitle 2"/>
          <p:cNvSpPr txBox="1">
            <a:spLocks/>
          </p:cNvSpPr>
          <p:nvPr/>
        </p:nvSpPr>
        <p:spPr>
          <a:xfrm>
            <a:off x="0" y="4956282"/>
            <a:ext cx="12013941" cy="1752600"/>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800" dirty="0" smtClean="0">
                <a:solidFill>
                  <a:schemeClr val="tx1"/>
                </a:solidFill>
              </a:rPr>
              <a:t>Geoff Barton </a:t>
            </a:r>
            <a:r>
              <a:rPr lang="en-US" sz="2800" dirty="0" smtClean="0">
                <a:solidFill>
                  <a:schemeClr val="tx1"/>
                </a:solidFill>
                <a:sym typeface="Symbol"/>
              </a:rPr>
              <a:t></a:t>
            </a:r>
            <a:r>
              <a:rPr lang="en-US" sz="2800" dirty="0" smtClean="0">
                <a:solidFill>
                  <a:schemeClr val="tx1"/>
                </a:solidFill>
              </a:rPr>
              <a:t> </a:t>
            </a:r>
            <a:r>
              <a:rPr lang="en-US" sz="2800" dirty="0" smtClean="0">
                <a:solidFill>
                  <a:schemeClr val="tx1"/>
                </a:solidFill>
              </a:rPr>
              <a:t>ASCL Conference 2015 </a:t>
            </a:r>
            <a:r>
              <a:rPr lang="en-US" sz="2800" dirty="0" smtClean="0">
                <a:solidFill>
                  <a:schemeClr val="tx1"/>
                </a:solidFill>
                <a:sym typeface="Symbol"/>
              </a:rPr>
              <a:t></a:t>
            </a:r>
            <a:r>
              <a:rPr lang="en-US" sz="2800" dirty="0" smtClean="0">
                <a:solidFill>
                  <a:schemeClr val="tx1"/>
                </a:solidFill>
              </a:rPr>
              <a:t> 20 March 2015</a:t>
            </a:r>
            <a:endParaRPr lang="en-US" sz="2800" dirty="0" smtClean="0">
              <a:solidFill>
                <a:schemeClr val="tx1"/>
              </a:solidFill>
            </a:endParaRPr>
          </a:p>
          <a:p>
            <a:pPr algn="l"/>
            <a:r>
              <a:rPr lang="en-US" sz="1800" dirty="0" smtClean="0">
                <a:solidFill>
                  <a:schemeClr val="tx1"/>
                </a:solidFill>
              </a:rPr>
              <a:t>Download this presentation free at: </a:t>
            </a:r>
            <a:r>
              <a:rPr lang="en-US" sz="1800" dirty="0" err="1" smtClean="0">
                <a:solidFill>
                  <a:srgbClr val="0000FF"/>
                </a:solidFill>
              </a:rPr>
              <a:t>geoffbarton.co.uk</a:t>
            </a:r>
            <a:r>
              <a:rPr lang="en-US" sz="1800" dirty="0" smtClean="0">
                <a:solidFill>
                  <a:srgbClr val="0000FF"/>
                </a:solidFill>
              </a:rPr>
              <a:t>/</a:t>
            </a:r>
            <a:r>
              <a:rPr lang="en-US" sz="1800" dirty="0" err="1" smtClean="0">
                <a:solidFill>
                  <a:srgbClr val="0000FF"/>
                </a:solidFill>
              </a:rPr>
              <a:t>teacher_resources</a:t>
            </a:r>
            <a:r>
              <a:rPr lang="en-US" sz="1800" dirty="0" smtClean="0">
                <a:solidFill>
                  <a:srgbClr val="0000FF"/>
                </a:solidFill>
              </a:rPr>
              <a:t> (Number </a:t>
            </a:r>
            <a:r>
              <a:rPr lang="en-US" sz="1800" dirty="0" smtClean="0">
                <a:solidFill>
                  <a:srgbClr val="0000FF"/>
                </a:solidFill>
              </a:rPr>
              <a:t>136)</a:t>
            </a:r>
          </a:p>
          <a:p>
            <a:pPr algn="l"/>
            <a:r>
              <a:rPr lang="en-US" sz="1800" dirty="0" smtClean="0">
                <a:solidFill>
                  <a:srgbClr val="0000FF"/>
                </a:solidFill>
              </a:rPr>
              <a:t>Twitter</a:t>
            </a:r>
            <a:r>
              <a:rPr lang="en-US" sz="1800" dirty="0" smtClean="0">
                <a:solidFill>
                  <a:srgbClr val="0000FF"/>
                </a:solidFill>
              </a:rPr>
              <a:t>: @</a:t>
            </a:r>
            <a:r>
              <a:rPr lang="en-US" sz="1800" dirty="0" err="1" smtClean="0">
                <a:solidFill>
                  <a:srgbClr val="0000FF"/>
                </a:solidFill>
              </a:rPr>
              <a:t>RealGeoffBarton</a:t>
            </a:r>
            <a:endParaRPr lang="en-US" sz="1800" dirty="0" smtClean="0">
              <a:solidFill>
                <a:srgbClr val="0000FF"/>
              </a:solidFill>
            </a:endParaRPr>
          </a:p>
          <a:p>
            <a:pPr algn="l"/>
            <a:endParaRPr lang="en-US" sz="900" dirty="0" smtClean="0">
              <a:solidFill>
                <a:srgbClr val="000000"/>
              </a:solidFill>
            </a:endParaRPr>
          </a:p>
          <a:p>
            <a:pPr algn="l"/>
            <a:r>
              <a:rPr lang="en-US" sz="1200" dirty="0" smtClean="0">
                <a:solidFill>
                  <a:srgbClr val="000000"/>
                </a:solidFill>
              </a:rPr>
              <a:t>Small</a:t>
            </a:r>
            <a:r>
              <a:rPr lang="en-US" sz="1200" dirty="0">
                <a:solidFill>
                  <a:srgbClr val="000000"/>
                </a:solidFill>
              </a:rPr>
              <a:t>-print:</a:t>
            </a:r>
          </a:p>
          <a:p>
            <a:pPr algn="l"/>
            <a:r>
              <a:rPr lang="en-US" sz="1200" dirty="0">
                <a:solidFill>
                  <a:srgbClr val="000000"/>
                </a:solidFill>
              </a:rPr>
              <a:t>T</a:t>
            </a:r>
            <a:r>
              <a:rPr lang="en-US" sz="1200" dirty="0" smtClean="0">
                <a:solidFill>
                  <a:srgbClr val="000000"/>
                </a:solidFill>
              </a:rPr>
              <a:t>here </a:t>
            </a:r>
            <a:r>
              <a:rPr lang="en-US" sz="1200" dirty="0">
                <a:solidFill>
                  <a:srgbClr val="000000"/>
                </a:solidFill>
              </a:rPr>
              <a:t>will be no </a:t>
            </a:r>
            <a:r>
              <a:rPr lang="en-US" sz="1200" dirty="0" smtClean="0">
                <a:solidFill>
                  <a:srgbClr val="000000"/>
                </a:solidFill>
              </a:rPr>
              <a:t>use of Post</a:t>
            </a:r>
            <a:r>
              <a:rPr lang="en-US" sz="1200" dirty="0">
                <a:solidFill>
                  <a:srgbClr val="000000"/>
                </a:solidFill>
              </a:rPr>
              <a:t>-</a:t>
            </a:r>
            <a:r>
              <a:rPr lang="en-US" sz="1200" dirty="0" smtClean="0">
                <a:solidFill>
                  <a:srgbClr val="000000"/>
                </a:solidFill>
              </a:rPr>
              <a:t>It notes </a:t>
            </a:r>
            <a:r>
              <a:rPr lang="en-US" sz="1200" dirty="0">
                <a:solidFill>
                  <a:srgbClr val="000000"/>
                </a:solidFill>
              </a:rPr>
              <a:t>or role-</a:t>
            </a:r>
            <a:r>
              <a:rPr lang="en-US" sz="1200" dirty="0" smtClean="0">
                <a:solidFill>
                  <a:srgbClr val="000000"/>
                </a:solidFill>
              </a:rPr>
              <a:t>play.</a:t>
            </a:r>
          </a:p>
          <a:p>
            <a:pPr algn="l"/>
            <a:r>
              <a:rPr lang="en-US" sz="1200" dirty="0" smtClean="0">
                <a:solidFill>
                  <a:srgbClr val="000000"/>
                </a:solidFill>
              </a:rPr>
              <a:t>However, you </a:t>
            </a:r>
            <a:r>
              <a:rPr lang="en-US" sz="1200" dirty="0">
                <a:solidFill>
                  <a:srgbClr val="000000"/>
                </a:solidFill>
              </a:rPr>
              <a:t>will need something to write with and on – preferably pen and paper</a:t>
            </a:r>
            <a:endParaRPr lang="en-US" sz="1200" dirty="0" smtClean="0">
              <a:solidFill>
                <a:srgbClr val="000000"/>
              </a:solidFill>
            </a:endParaRPr>
          </a:p>
          <a:p>
            <a:pPr algn="l"/>
            <a:endParaRPr lang="en-US" sz="2800" dirty="0" smtClean="0">
              <a:solidFill>
                <a:srgbClr val="000000"/>
              </a:solidFill>
            </a:endParaRPr>
          </a:p>
          <a:p>
            <a:pPr algn="l"/>
            <a:endParaRPr lang="en-US" dirty="0">
              <a:solidFill>
                <a:srgbClr val="000000"/>
              </a:solidFill>
            </a:endParaRPr>
          </a:p>
        </p:txBody>
      </p:sp>
    </p:spTree>
    <p:extLst>
      <p:ext uri="{BB962C8B-B14F-4D97-AF65-F5344CB8AC3E}">
        <p14:creationId xmlns:p14="http://schemas.microsoft.com/office/powerpoint/2010/main" val="16533911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166204"/>
            <a:ext cx="5715000" cy="769441"/>
          </a:xfrm>
          <a:prstGeom prst="rect">
            <a:avLst/>
          </a:prstGeom>
          <a:noFill/>
        </p:spPr>
        <p:txBody>
          <a:bodyPr wrap="square" rtlCol="0">
            <a:spAutoFit/>
          </a:bodyPr>
          <a:lstStyle/>
          <a:p>
            <a:pPr algn="ctr" fontAlgn="base">
              <a:spcBef>
                <a:spcPct val="0"/>
              </a:spcBef>
              <a:spcAft>
                <a:spcPct val="0"/>
              </a:spcAft>
            </a:pPr>
            <a:r>
              <a:rPr lang="en-US" sz="4400" dirty="0" smtClean="0">
                <a:solidFill>
                  <a:srgbClr val="FFFFFF"/>
                </a:solidFill>
                <a:latin typeface="Arial" charset="0"/>
                <a:ea typeface="ＭＳ Ｐゴシック" charset="-128"/>
                <a:cs typeface="ＭＳ Ｐゴシック" charset="-128"/>
              </a:rPr>
              <a:t>DEMO</a:t>
            </a:r>
            <a:endParaRPr lang="en-US" sz="4400" dirty="0" smtClean="0">
              <a:solidFill>
                <a:srgbClr val="FFFFFF"/>
              </a:solidFill>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2790920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fontAlgn="base">
              <a:spcBef>
                <a:spcPct val="0"/>
              </a:spcBef>
              <a:spcAft>
                <a:spcPct val="0"/>
              </a:spcAft>
            </a:pPr>
            <a:r>
              <a:rPr lang="en-US" sz="4400" dirty="0" smtClean="0">
                <a:solidFill>
                  <a:srgbClr val="FFFFFF"/>
                </a:solidFill>
                <a:latin typeface="Arial" charset="0"/>
                <a:ea typeface="ＭＳ Ｐゴシック" charset="-128"/>
                <a:cs typeface="ＭＳ Ｐゴシック" charset="-128"/>
              </a:rPr>
              <a:t>The Matthew Effect</a:t>
            </a:r>
          </a:p>
        </p:txBody>
      </p:sp>
      <p:sp>
        <p:nvSpPr>
          <p:cNvPr id="6" name="TextBox 5"/>
          <p:cNvSpPr txBox="1"/>
          <p:nvPr/>
        </p:nvSpPr>
        <p:spPr>
          <a:xfrm>
            <a:off x="1905000" y="3797588"/>
            <a:ext cx="5715000" cy="584776"/>
          </a:xfrm>
          <a:prstGeom prst="rect">
            <a:avLst/>
          </a:prstGeom>
          <a:noFill/>
        </p:spPr>
        <p:txBody>
          <a:bodyPr wrap="square" rtlCol="0">
            <a:spAutoFit/>
          </a:bodyPr>
          <a:lstStyle/>
          <a:p>
            <a:pPr algn="ctr" fontAlgn="base">
              <a:spcBef>
                <a:spcPct val="0"/>
              </a:spcBef>
              <a:spcAft>
                <a:spcPct val="0"/>
              </a:spcAft>
            </a:pPr>
            <a:r>
              <a:rPr lang="en-US" sz="3200" dirty="0" smtClean="0">
                <a:solidFill>
                  <a:srgbClr val="FFFFFF"/>
                </a:solidFill>
                <a:latin typeface="Arial" charset="0"/>
                <a:ea typeface="ＭＳ Ｐゴシック" charset="-128"/>
                <a:cs typeface="ＭＳ Ｐゴシック" charset="-128"/>
              </a:rPr>
              <a:t>(Robert K Merton)</a:t>
            </a:r>
            <a:endParaRPr lang="en-US" sz="3200" dirty="0">
              <a:solidFill>
                <a:srgbClr val="FFFFFF"/>
              </a:solidFill>
              <a:latin typeface="Arial" charset="0"/>
              <a:ea typeface="ＭＳ Ｐゴシック" charset="-128"/>
              <a:cs typeface="ＭＳ Ｐゴシック" charset="-128"/>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76200" y="228600"/>
            <a:ext cx="9261738" cy="6431763"/>
          </a:xfrm>
          <a:prstGeom prst="rect">
            <a:avLst/>
          </a:prstGeom>
        </p:spPr>
      </p:pic>
      <p:sp>
        <p:nvSpPr>
          <p:cNvPr id="6" name="Rectangle 5"/>
          <p:cNvSpPr/>
          <p:nvPr/>
        </p:nvSpPr>
        <p:spPr>
          <a:xfrm>
            <a:off x="3810000" y="0"/>
            <a:ext cx="5432502"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7" name="Rectangle 6"/>
          <p:cNvSpPr/>
          <p:nvPr/>
        </p:nvSpPr>
        <p:spPr>
          <a:xfrm>
            <a:off x="-76199" y="0"/>
            <a:ext cx="2158411"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2953</TotalTime>
  <Words>1726</Words>
  <Application>Microsoft Macintosh PowerPoint</Application>
  <PresentationFormat>On-screen Show (4:3)</PresentationFormat>
  <Paragraphs>187</Paragraphs>
  <Slides>61</Slides>
  <Notes>27</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Office Theme</vt:lpstr>
      <vt:lpstr>1_Office Theme</vt:lpstr>
      <vt:lpstr>THE HABITS OF LITERACY</vt:lpstr>
      <vt:lpstr>THE HABITS OF LITERACY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SCANNING</vt:lpstr>
      <vt:lpstr>PowerPoint Presentation</vt:lpstr>
      <vt:lpstr>PowerPoint Presentation</vt:lpstr>
      <vt:lpstr>PowerPoint Presentation</vt:lpstr>
      <vt:lpstr>PowerPoint Presentation</vt:lpstr>
      <vt:lpstr>RESEARCH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For your next holiday, why don’t you take all your money and put it on the fire? Then stand in a fridge for a week, beating your children with a baseball bat until their arms and legs break. And then, after you’ve eaten some melted cheese, dislocate your shoulder.  If all of this appeals then you are probably one of the 1.3 million British people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HABITS OF LITERACY</vt:lpstr>
      <vt:lpstr>PowerPoint Presentation</vt:lpstr>
      <vt:lpstr>PowerPoint Presentation</vt:lpstr>
      <vt:lpstr>THE HABITS OF LITERACY</vt:lpstr>
    </vt:vector>
  </TitlesOfParts>
  <Company>King Edward VI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Habits of Literacy</dc:title>
  <dc:creator>Geoff Barton</dc:creator>
  <cp:lastModifiedBy>Geoff Barton</cp:lastModifiedBy>
  <cp:revision>50</cp:revision>
  <dcterms:created xsi:type="dcterms:W3CDTF">2014-06-19T20:51:37Z</dcterms:created>
  <dcterms:modified xsi:type="dcterms:W3CDTF">2015-03-20T16:23:12Z</dcterms:modified>
</cp:coreProperties>
</file>