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14"/>
  </p:notesMasterIdLst>
  <p:sldIdLst>
    <p:sldId id="691" r:id="rId4"/>
    <p:sldId id="692" r:id="rId5"/>
    <p:sldId id="525" r:id="rId6"/>
    <p:sldId id="653" r:id="rId7"/>
    <p:sldId id="657" r:id="rId8"/>
    <p:sldId id="730" r:id="rId9"/>
    <p:sldId id="731" r:id="rId10"/>
    <p:sldId id="714" r:id="rId11"/>
    <p:sldId id="715" r:id="rId12"/>
    <p:sldId id="716" r:id="rId13"/>
    <p:sldId id="717" r:id="rId14"/>
    <p:sldId id="718" r:id="rId15"/>
    <p:sldId id="720" r:id="rId16"/>
    <p:sldId id="721" r:id="rId17"/>
    <p:sldId id="723" r:id="rId18"/>
    <p:sldId id="527" r:id="rId19"/>
    <p:sldId id="526" r:id="rId20"/>
    <p:sldId id="528" r:id="rId21"/>
    <p:sldId id="656" r:id="rId22"/>
    <p:sldId id="655" r:id="rId23"/>
    <p:sldId id="658" r:id="rId24"/>
    <p:sldId id="659" r:id="rId25"/>
    <p:sldId id="654" r:id="rId26"/>
    <p:sldId id="529" r:id="rId27"/>
    <p:sldId id="531" r:id="rId28"/>
    <p:sldId id="532" r:id="rId29"/>
    <p:sldId id="533" r:id="rId30"/>
    <p:sldId id="534" r:id="rId31"/>
    <p:sldId id="535" r:id="rId32"/>
    <p:sldId id="536" r:id="rId33"/>
    <p:sldId id="537" r:id="rId34"/>
    <p:sldId id="538" r:id="rId35"/>
    <p:sldId id="539" r:id="rId36"/>
    <p:sldId id="540" r:id="rId37"/>
    <p:sldId id="605" r:id="rId38"/>
    <p:sldId id="661" r:id="rId39"/>
    <p:sldId id="662" r:id="rId40"/>
    <p:sldId id="663" r:id="rId41"/>
    <p:sldId id="664" r:id="rId42"/>
    <p:sldId id="665" r:id="rId43"/>
    <p:sldId id="666" r:id="rId44"/>
    <p:sldId id="667" r:id="rId45"/>
    <p:sldId id="555" r:id="rId46"/>
    <p:sldId id="553" r:id="rId47"/>
    <p:sldId id="554" r:id="rId48"/>
    <p:sldId id="674" r:id="rId49"/>
    <p:sldId id="668" r:id="rId50"/>
    <p:sldId id="669" r:id="rId51"/>
    <p:sldId id="672" r:id="rId52"/>
    <p:sldId id="670" r:id="rId53"/>
    <p:sldId id="671" r:id="rId54"/>
    <p:sldId id="652" r:id="rId55"/>
    <p:sldId id="675" r:id="rId56"/>
    <p:sldId id="614" r:id="rId57"/>
    <p:sldId id="615" r:id="rId58"/>
    <p:sldId id="616" r:id="rId59"/>
    <p:sldId id="617" r:id="rId60"/>
    <p:sldId id="618" r:id="rId61"/>
    <p:sldId id="619" r:id="rId62"/>
    <p:sldId id="620" r:id="rId63"/>
    <p:sldId id="621" r:id="rId64"/>
    <p:sldId id="622" r:id="rId65"/>
    <p:sldId id="623" r:id="rId66"/>
    <p:sldId id="624" r:id="rId67"/>
    <p:sldId id="625" r:id="rId68"/>
    <p:sldId id="626" r:id="rId69"/>
    <p:sldId id="627" r:id="rId70"/>
    <p:sldId id="628" r:id="rId71"/>
    <p:sldId id="629" r:id="rId72"/>
    <p:sldId id="630" r:id="rId73"/>
    <p:sldId id="631" r:id="rId74"/>
    <p:sldId id="632" r:id="rId75"/>
    <p:sldId id="633" r:id="rId76"/>
    <p:sldId id="634" r:id="rId77"/>
    <p:sldId id="635" r:id="rId78"/>
    <p:sldId id="636" r:id="rId79"/>
    <p:sldId id="637" r:id="rId80"/>
    <p:sldId id="638" r:id="rId81"/>
    <p:sldId id="639" r:id="rId82"/>
    <p:sldId id="641" r:id="rId83"/>
    <p:sldId id="642" r:id="rId84"/>
    <p:sldId id="644" r:id="rId85"/>
    <p:sldId id="643" r:id="rId86"/>
    <p:sldId id="645" r:id="rId87"/>
    <p:sldId id="646" r:id="rId88"/>
    <p:sldId id="647" r:id="rId89"/>
    <p:sldId id="648" r:id="rId90"/>
    <p:sldId id="649" r:id="rId91"/>
    <p:sldId id="673" r:id="rId92"/>
    <p:sldId id="594" r:id="rId93"/>
    <p:sldId id="595" r:id="rId94"/>
    <p:sldId id="597" r:id="rId95"/>
    <p:sldId id="676" r:id="rId96"/>
    <p:sldId id="683" r:id="rId97"/>
    <p:sldId id="684" r:id="rId98"/>
    <p:sldId id="685" r:id="rId99"/>
    <p:sldId id="677" r:id="rId100"/>
    <p:sldId id="598" r:id="rId101"/>
    <p:sldId id="600" r:id="rId102"/>
    <p:sldId id="678" r:id="rId103"/>
    <p:sldId id="679" r:id="rId104"/>
    <p:sldId id="680" r:id="rId105"/>
    <p:sldId id="601" r:id="rId106"/>
    <p:sldId id="602" r:id="rId107"/>
    <p:sldId id="603" r:id="rId108"/>
    <p:sldId id="681" r:id="rId109"/>
    <p:sldId id="694" r:id="rId110"/>
    <p:sldId id="687" r:id="rId111"/>
    <p:sldId id="688" r:id="rId112"/>
    <p:sldId id="693" r:id="rId1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664" y="9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18/08/2014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67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71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72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73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74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75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76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77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79</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90</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91</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92</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98</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18/08/2014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18/08/2014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18/08/2014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438F730B-05AD-374A-940A-34BAECE5D919}" type="datetime1">
              <a:rPr lang="en-US" smtClean="0">
                <a:solidFill>
                  <a:prstClr val="black">
                    <a:tint val="75000"/>
                  </a:prstClr>
                </a:solidFill>
              </a:rPr>
              <a:pPr>
                <a:defRPr/>
              </a:pPr>
              <a:t>18/08/2014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4E5A9D-8753-1448-B69E-5FCEF25B33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200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7BBE4A4-6BE3-EC4B-B419-516B0278AC07}" type="datetime1">
              <a:rPr lang="en-US" smtClean="0">
                <a:solidFill>
                  <a:prstClr val="black">
                    <a:tint val="75000"/>
                  </a:prstClr>
                </a:solidFill>
              </a:rPr>
              <a:pPr>
                <a:defRPr/>
              </a:pPr>
              <a:t>18/08/2014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A0CBD87-A148-C642-A017-DFC1EAA16CF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37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B99D0B0-737B-B741-9A6B-5FD00FF1068E}" type="datetime1">
              <a:rPr lang="en-US" smtClean="0">
                <a:solidFill>
                  <a:prstClr val="black">
                    <a:tint val="75000"/>
                  </a:prstClr>
                </a:solidFill>
              </a:rPr>
              <a:pPr>
                <a:defRPr/>
              </a:pPr>
              <a:t>18/08/2014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CBEC67-4393-124A-AC4E-A2551D981B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60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E4A0FC6D-9763-7B45-AA0D-6871D3A619B4}" type="datetime1">
              <a:rPr lang="en-US" smtClean="0">
                <a:solidFill>
                  <a:prstClr val="black">
                    <a:tint val="75000"/>
                  </a:prstClr>
                </a:solidFill>
              </a:rPr>
              <a:pPr>
                <a:defRPr/>
              </a:pPr>
              <a:t>18/08/2014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A347D4F-1B46-3746-957B-BCFEAFB8A6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5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17E44935-0FC9-0043-A1E3-F05344F8399C}" type="datetime1">
              <a:rPr lang="en-US" smtClean="0">
                <a:solidFill>
                  <a:prstClr val="black">
                    <a:tint val="75000"/>
                  </a:prstClr>
                </a:solidFill>
              </a:rPr>
              <a:pPr>
                <a:defRPr/>
              </a:pPr>
              <a:t>18/08/2014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B9F599B-5D06-F642-9DDE-753504DC1E9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79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FC7F8FD6-D987-4E42-8FBE-1034DBBE85D6}" type="datetime1">
              <a:rPr lang="en-US" smtClean="0">
                <a:solidFill>
                  <a:prstClr val="black">
                    <a:tint val="75000"/>
                  </a:prstClr>
                </a:solidFill>
              </a:rPr>
              <a:pPr>
                <a:defRPr/>
              </a:pPr>
              <a:t>18/08/2014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4FEB6EE-CD69-2C4E-9424-4B23E021366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187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1E0869-CCAC-5E4C-98E0-C7A0238D43E1}" type="datetime1">
              <a:rPr lang="en-US" smtClean="0">
                <a:solidFill>
                  <a:prstClr val="black">
                    <a:tint val="75000"/>
                  </a:prstClr>
                </a:solidFill>
              </a:rPr>
              <a:pPr>
                <a:defRPr/>
              </a:pPr>
              <a:t>18/08/2014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71FCB25-FA31-7F41-ABF9-621AF4860D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691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B300CA-E39F-8F4E-AEB6-EEB16842A219}" type="datetime1">
              <a:rPr lang="en-US" smtClean="0">
                <a:solidFill>
                  <a:prstClr val="black">
                    <a:tint val="75000"/>
                  </a:prstClr>
                </a:solidFill>
              </a:rPr>
              <a:pPr>
                <a:defRPr/>
              </a:pPr>
              <a:t>18/08/2014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EB78A7-1367-2B4B-9FE8-377FF7DA02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208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18/08/2014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56B272-E944-E944-B9AD-EDD861A6BDAA}" type="datetime1">
              <a:rPr lang="en-US" smtClean="0">
                <a:solidFill>
                  <a:prstClr val="black">
                    <a:tint val="75000"/>
                  </a:prstClr>
                </a:solidFill>
              </a:rPr>
              <a:pPr>
                <a:defRPr/>
              </a:pPr>
              <a:t>18/08/2014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4A90CF-5262-124C-B531-34E4513E84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8175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EC1D6D28-1760-294A-8E71-34E352B62639}" type="datetime1">
              <a:rPr lang="en-US" smtClean="0">
                <a:solidFill>
                  <a:prstClr val="black">
                    <a:tint val="75000"/>
                  </a:prstClr>
                </a:solidFill>
              </a:rPr>
              <a:pPr>
                <a:defRPr/>
              </a:pPr>
              <a:t>18/08/2014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1949B-194D-6348-AD10-7AD7589358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52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B88CCCE-D21B-E64C-83AE-1B1B42309679}" type="datetime1">
              <a:rPr lang="en-US" smtClean="0">
                <a:solidFill>
                  <a:prstClr val="black">
                    <a:tint val="75000"/>
                  </a:prstClr>
                </a:solidFill>
              </a:rPr>
              <a:pPr>
                <a:defRPr/>
              </a:pPr>
              <a:t>18/08/2014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536A08C-09F7-C048-9E0F-B7C3864052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881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130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2988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5054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9698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0355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7259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729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18/08/2014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4786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0761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4119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18/08/2014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604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18/08/2014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18/08/2014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18/08/2014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18/08/2014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18/08/2014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18/08/2014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18/08/2014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C7E0FA-D803-6245-994C-38D7B196184B}" type="datetime1">
              <a:rPr lang="en-US" smtClean="0">
                <a:solidFill>
                  <a:prstClr val="black">
                    <a:tint val="75000"/>
                  </a:prstClr>
                </a:solidFill>
              </a:rPr>
              <a:pPr>
                <a:defRPr/>
              </a:pPr>
              <a:t>18/08/2014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11AF8B-733C-CA45-A62A-FCEC9829E7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7074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C9C4139-F555-674F-9882-8FCA486DB22C}" type="datetimeFigureOut">
              <a:rPr lang="en-US" smtClean="0">
                <a:solidFill>
                  <a:prstClr val="black">
                    <a:tint val="75000"/>
                  </a:prstClr>
                </a:solidFill>
                <a:latin typeface="Calibri"/>
                <a:ea typeface="+mn-ea"/>
                <a:cs typeface="+mn-cs"/>
              </a:rPr>
              <a:pPr fontAlgn="auto">
                <a:spcBef>
                  <a:spcPts val="0"/>
                </a:spcBef>
                <a:spcAft>
                  <a:spcPts val="0"/>
                </a:spcAft>
              </a:pPr>
              <a:t>18/08/2014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C87086-885B-164B-891C-3923E4484A4C}"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03526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5.emf"/><Relationship Id="rId6"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5.emf"/><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5.emf"/><Relationship Id="rId6"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31.emf"/><Relationship Id="rId6" Type="http://schemas.openxmlformats.org/officeDocument/2006/relationships/image" Target="../media/image6.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32.emf"/><Relationship Id="rId6"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33.emf"/><Relationship Id="rId6" Type="http://schemas.openxmlformats.org/officeDocument/2006/relationships/image" Target="../media/image6.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34.emf"/><Relationship Id="rId6"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35.emf"/><Relationship Id="rId6" Type="http://schemas.openxmlformats.org/officeDocument/2006/relationships/image" Target="../media/image6.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6.emf"/><Relationship Id="rId6" Type="http://schemas.openxmlformats.org/officeDocument/2006/relationships/image" Target="../media/image6.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7.emf"/><Relationship Id="rId6" Type="http://schemas.openxmlformats.org/officeDocument/2006/relationships/image" Target="../media/image6.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8.emf"/><Relationship Id="rId6" Type="http://schemas.openxmlformats.org/officeDocument/2006/relationships/image" Target="../media/image6.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5.emf"/><Relationship Id="rId6" Type="http://schemas.openxmlformats.org/officeDocument/2006/relationships/image" Target="../media/image6.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5.emf"/><Relationship Id="rId6" Type="http://schemas.openxmlformats.org/officeDocument/2006/relationships/image" Target="../media/image6.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9474" y="2626710"/>
            <a:ext cx="4356484" cy="1354217"/>
          </a:xfrm>
          <a:prstGeom prst="rect">
            <a:avLst/>
          </a:prstGeom>
          <a:noFill/>
        </p:spPr>
        <p:txBody>
          <a:bodyPr wrap="square" rtlCol="0">
            <a:spAutoFit/>
          </a:bodyPr>
          <a:lstStyle/>
          <a:p>
            <a:r>
              <a:rPr lang="en-GB" sz="3200" dirty="0" smtClean="0">
                <a:solidFill>
                  <a:srgbClr val="1F497D"/>
                </a:solidFill>
                <a:latin typeface="Arial" pitchFamily="34" charset="0"/>
                <a:cs typeface="Arial" pitchFamily="34" charset="0"/>
              </a:rPr>
              <a:t>Don’t Call it Literacy</a:t>
            </a:r>
          </a:p>
          <a:p>
            <a:r>
              <a:rPr lang="en-GB" sz="3200" dirty="0" smtClean="0">
                <a:solidFill>
                  <a:srgbClr val="505050"/>
                </a:solidFill>
                <a:latin typeface="Arial" pitchFamily="34" charset="0"/>
                <a:cs typeface="Arial" pitchFamily="34" charset="0"/>
              </a:rPr>
              <a:t>Geoff Barton</a:t>
            </a:r>
          </a:p>
          <a:p>
            <a:endParaRPr lang="en-GB" dirty="0">
              <a:solidFill>
                <a:prstClr val="black"/>
              </a:solidFill>
              <a:latin typeface="Arial" pitchFamily="34" charset="0"/>
              <a:cs typeface="Arial"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2921" y="620688"/>
            <a:ext cx="3132348" cy="4256332"/>
          </a:xfrm>
        </p:spPr>
      </p:pic>
    </p:spTree>
    <p:extLst>
      <p:ext uri="{BB962C8B-B14F-4D97-AF65-F5344CB8AC3E}">
        <p14:creationId xmlns:p14="http://schemas.microsoft.com/office/powerpoint/2010/main" val="59629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0667" y="1720740"/>
            <a:ext cx="7247466" cy="2677656"/>
          </a:xfrm>
          <a:prstGeom prst="rect">
            <a:avLst/>
          </a:prstGeom>
          <a:noFill/>
        </p:spPr>
        <p:txBody>
          <a:bodyPr wrap="square" rtlCol="0">
            <a:spAutoFit/>
          </a:bodyPr>
          <a:lstStyle/>
          <a:p>
            <a:pPr fontAlgn="auto">
              <a:spcBef>
                <a:spcPts val="0"/>
              </a:spcBef>
              <a:spcAft>
                <a:spcPts val="0"/>
              </a:spcAft>
            </a:pPr>
            <a:r>
              <a:rPr lang="en-US" sz="2800" b="1" dirty="0" smtClean="0">
                <a:solidFill>
                  <a:schemeClr val="bg1"/>
                </a:solidFill>
                <a:latin typeface="Calibri"/>
                <a:ea typeface="+mn-ea"/>
                <a:cs typeface="+mn-cs"/>
              </a:rPr>
              <a:t>From Prince to King:</a:t>
            </a:r>
          </a:p>
          <a:p>
            <a:pPr fontAlgn="auto">
              <a:spcBef>
                <a:spcPts val="0"/>
              </a:spcBef>
              <a:spcAft>
                <a:spcPts val="0"/>
              </a:spcAft>
            </a:pPr>
            <a:endParaRPr lang="en-US" sz="2800" dirty="0">
              <a:solidFill>
                <a:schemeClr val="bg1"/>
              </a:solidFill>
              <a:latin typeface="Calibri"/>
              <a:ea typeface="+mn-ea"/>
              <a:cs typeface="+mn-cs"/>
            </a:endParaRPr>
          </a:p>
          <a:p>
            <a:pPr fontAlgn="auto">
              <a:spcBef>
                <a:spcPts val="0"/>
              </a:spcBef>
              <a:spcAft>
                <a:spcPts val="0"/>
              </a:spcAft>
            </a:pPr>
            <a:r>
              <a:rPr lang="en-US" sz="2800" dirty="0" smtClean="0">
                <a:solidFill>
                  <a:schemeClr val="bg1"/>
                </a:solidFill>
                <a:latin typeface="Calibri"/>
                <a:ea typeface="+mn-ea"/>
                <a:cs typeface="+mn-cs"/>
              </a:rPr>
              <a:t>The </a:t>
            </a:r>
            <a:r>
              <a:rPr lang="en-US" sz="2800" dirty="0">
                <a:solidFill>
                  <a:schemeClr val="bg1"/>
                </a:solidFill>
                <a:latin typeface="Calibri"/>
                <a:ea typeface="+mn-ea"/>
                <a:cs typeface="+mn-cs"/>
              </a:rPr>
              <a:t>courses of his youth promised it </a:t>
            </a:r>
            <a:r>
              <a:rPr lang="en-US" sz="2800" dirty="0" smtClean="0">
                <a:solidFill>
                  <a:schemeClr val="bg1"/>
                </a:solidFill>
                <a:latin typeface="Calibri"/>
                <a:ea typeface="+mn-ea"/>
                <a:cs typeface="+mn-cs"/>
              </a:rPr>
              <a:t>not.        The </a:t>
            </a:r>
            <a:r>
              <a:rPr lang="en-US" sz="2800" dirty="0">
                <a:solidFill>
                  <a:schemeClr val="bg1"/>
                </a:solidFill>
                <a:latin typeface="Calibri"/>
                <a:ea typeface="+mn-ea"/>
                <a:cs typeface="+mn-cs"/>
              </a:rPr>
              <a:t>breath no sooner left his father's body</a:t>
            </a:r>
            <a:r>
              <a:rPr lang="en-US" sz="2800" dirty="0" smtClean="0">
                <a:solidFill>
                  <a:schemeClr val="bg1"/>
                </a:solidFill>
                <a:latin typeface="Calibri"/>
                <a:ea typeface="+mn-ea"/>
                <a:cs typeface="+mn-cs"/>
              </a:rPr>
              <a:t>,     But </a:t>
            </a:r>
            <a:r>
              <a:rPr lang="en-US" sz="2800" dirty="0">
                <a:solidFill>
                  <a:schemeClr val="bg1"/>
                </a:solidFill>
                <a:latin typeface="Calibri"/>
                <a:ea typeface="+mn-ea"/>
                <a:cs typeface="+mn-cs"/>
              </a:rPr>
              <a:t>that his wildness, mortified in him</a:t>
            </a:r>
            <a:r>
              <a:rPr lang="en-US" sz="2800" dirty="0" smtClean="0">
                <a:solidFill>
                  <a:schemeClr val="bg1"/>
                </a:solidFill>
                <a:latin typeface="Calibri"/>
                <a:ea typeface="+mn-ea"/>
                <a:cs typeface="+mn-cs"/>
              </a:rPr>
              <a:t>,      </a:t>
            </a:r>
            <a:r>
              <a:rPr lang="en-US" sz="2800" dirty="0" err="1" smtClean="0">
                <a:solidFill>
                  <a:schemeClr val="bg1"/>
                </a:solidFill>
                <a:latin typeface="Calibri"/>
                <a:ea typeface="+mn-ea"/>
                <a:cs typeface="+mn-cs"/>
              </a:rPr>
              <a:t>Seem'd</a:t>
            </a:r>
            <a:r>
              <a:rPr lang="en-US" sz="2800" dirty="0" smtClean="0">
                <a:solidFill>
                  <a:schemeClr val="bg1"/>
                </a:solidFill>
                <a:latin typeface="Calibri"/>
                <a:ea typeface="+mn-ea"/>
                <a:cs typeface="+mn-cs"/>
              </a:rPr>
              <a:t> </a:t>
            </a:r>
            <a:r>
              <a:rPr lang="en-US" sz="2800" dirty="0">
                <a:solidFill>
                  <a:schemeClr val="bg1"/>
                </a:solidFill>
                <a:latin typeface="Calibri"/>
                <a:ea typeface="+mn-ea"/>
                <a:cs typeface="+mn-cs"/>
              </a:rPr>
              <a:t>to die </a:t>
            </a:r>
            <a:r>
              <a:rPr lang="en-US" sz="2800" dirty="0" smtClean="0">
                <a:solidFill>
                  <a:schemeClr val="bg1"/>
                </a:solidFill>
                <a:latin typeface="Calibri"/>
                <a:ea typeface="+mn-ea"/>
                <a:cs typeface="+mn-cs"/>
              </a:rPr>
              <a:t>too</a:t>
            </a:r>
            <a:r>
              <a:rPr lang="en-US" sz="2800" dirty="0">
                <a:solidFill>
                  <a:schemeClr val="bg1"/>
                </a:solidFill>
                <a:latin typeface="Calibri"/>
                <a:ea typeface="+mn-ea"/>
                <a:cs typeface="+mn-cs"/>
              </a:rPr>
              <a:t>.</a:t>
            </a:r>
          </a:p>
        </p:txBody>
      </p:sp>
    </p:spTree>
    <p:extLst>
      <p:ext uri="{BB962C8B-B14F-4D97-AF65-F5344CB8AC3E}">
        <p14:creationId xmlns:p14="http://schemas.microsoft.com/office/powerpoint/2010/main" val="625992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a:t>
            </a:r>
            <a:r>
              <a:rPr lang="en-US" sz="4000" dirty="0" smtClean="0">
                <a:solidFill>
                  <a:srgbClr val="FFFFFF"/>
                </a:solidFill>
              </a:rPr>
              <a:t>Residential</a:t>
            </a:r>
            <a:endParaRPr lang="en-US" sz="4000" dirty="0">
              <a:solidFill>
                <a:srgbClr val="FFFFFF"/>
              </a:solidFill>
            </a:endParaRPr>
          </a:p>
          <a:p>
            <a:pPr eaLnBrk="1" hangingPunct="1">
              <a:spcBef>
                <a:spcPts val="0"/>
              </a:spcBef>
            </a:pPr>
            <a:r>
              <a:rPr lang="en-GB" sz="2400" dirty="0" smtClean="0">
                <a:solidFill>
                  <a:srgbClr val="FFFFFF"/>
                </a:solidFill>
              </a:rPr>
              <a:t> August 2014</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776"/>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133)</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90697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0667" y="914399"/>
            <a:ext cx="7247466" cy="954107"/>
          </a:xfrm>
          <a:prstGeom prst="rect">
            <a:avLst/>
          </a:prstGeom>
          <a:noFill/>
        </p:spPr>
        <p:txBody>
          <a:bodyPr wrap="square" rtlCol="0">
            <a:spAutoFit/>
          </a:bodyPr>
          <a:lstStyle/>
          <a:p>
            <a:pPr fontAlgn="auto">
              <a:spcBef>
                <a:spcPts val="0"/>
              </a:spcBef>
              <a:spcAft>
                <a:spcPts val="0"/>
              </a:spcAft>
            </a:pPr>
            <a:r>
              <a:rPr lang="en-US" sz="2800" b="1" dirty="0" smtClean="0">
                <a:solidFill>
                  <a:srgbClr val="FFFFFF"/>
                </a:solidFill>
                <a:latin typeface="Calibri"/>
                <a:ea typeface="+mn-ea"/>
                <a:cs typeface="+mn-cs"/>
              </a:rPr>
              <a:t>Mistress Quickly about Henry’s old friend:</a:t>
            </a:r>
          </a:p>
          <a:p>
            <a:pPr fontAlgn="auto">
              <a:spcBef>
                <a:spcPts val="0"/>
              </a:spcBef>
              <a:spcAft>
                <a:spcPts val="0"/>
              </a:spcAft>
            </a:pPr>
            <a:endParaRPr lang="en-US" sz="2800" dirty="0">
              <a:solidFill>
                <a:srgbClr val="FFFFFF"/>
              </a:solidFill>
              <a:latin typeface="Calibri"/>
              <a:ea typeface="+mn-ea"/>
              <a:cs typeface="+mn-cs"/>
            </a:endParaRPr>
          </a:p>
        </p:txBody>
      </p:sp>
      <p:sp>
        <p:nvSpPr>
          <p:cNvPr id="3" name="TextBox 2"/>
          <p:cNvSpPr txBox="1"/>
          <p:nvPr/>
        </p:nvSpPr>
        <p:spPr>
          <a:xfrm>
            <a:off x="1082318" y="2276872"/>
            <a:ext cx="7247466" cy="646331"/>
          </a:xfrm>
          <a:prstGeom prst="rect">
            <a:avLst/>
          </a:prstGeom>
          <a:noFill/>
        </p:spPr>
        <p:txBody>
          <a:bodyPr wrap="square" rtlCol="0">
            <a:spAutoFit/>
          </a:bodyPr>
          <a:lstStyle/>
          <a:p>
            <a:pPr fontAlgn="auto">
              <a:spcBef>
                <a:spcPts val="0"/>
              </a:spcBef>
              <a:spcAft>
                <a:spcPts val="0"/>
              </a:spcAft>
            </a:pPr>
            <a:r>
              <a:rPr lang="en-US" sz="2800" dirty="0">
                <a:solidFill>
                  <a:srgbClr val="FFFFFF"/>
                </a:solidFill>
                <a:latin typeface="Calibri"/>
                <a:ea typeface="+mn-ea"/>
                <a:cs typeface="+mn-cs"/>
              </a:rPr>
              <a:t>‘The king has killed his heart</a:t>
            </a:r>
            <a:r>
              <a:rPr lang="en-US" sz="3600" dirty="0" smtClean="0">
                <a:solidFill>
                  <a:srgbClr val="FFFFFF"/>
                </a:solidFill>
                <a:latin typeface="Calibri"/>
                <a:ea typeface="+mn-ea"/>
                <a:cs typeface="+mn-cs"/>
              </a:rPr>
              <a:t>’</a:t>
            </a:r>
            <a:endParaRPr lang="en-US" sz="3600" dirty="0">
              <a:solidFill>
                <a:srgbClr val="FFFFFF"/>
              </a:solidFill>
              <a:latin typeface="Calibri"/>
              <a:ea typeface="+mn-ea"/>
              <a:cs typeface="+mn-cs"/>
            </a:endParaRPr>
          </a:p>
        </p:txBody>
      </p:sp>
    </p:spTree>
    <p:extLst>
      <p:ext uri="{BB962C8B-B14F-4D97-AF65-F5344CB8AC3E}">
        <p14:creationId xmlns:p14="http://schemas.microsoft.com/office/powerpoint/2010/main" val="1786119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3" grpId="0" build="p" bldLvl="5"/>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2014</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133)</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217522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2492896"/>
            <a:ext cx="8619067" cy="830997"/>
          </a:xfrm>
          <a:prstGeom prst="rect">
            <a:avLst/>
          </a:prstGeom>
          <a:solidFill>
            <a:schemeClr val="tx1"/>
          </a:solidFill>
        </p:spPr>
        <p:txBody>
          <a:bodyPr wrap="square" rtlCol="0">
            <a:spAutoFit/>
          </a:bodyPr>
          <a:lstStyle/>
          <a:p>
            <a:pPr algn="ctr" fontAlgn="auto">
              <a:spcBef>
                <a:spcPts val="0"/>
              </a:spcBef>
              <a:spcAft>
                <a:spcPts val="0"/>
              </a:spcAft>
            </a:pPr>
            <a:r>
              <a:rPr lang="en-US" sz="4800" dirty="0">
                <a:solidFill>
                  <a:srgbClr val="FFFFFF"/>
                </a:solidFill>
                <a:latin typeface="Calibri"/>
                <a:ea typeface="+mn-ea"/>
                <a:cs typeface="+mn-cs"/>
              </a:rPr>
              <a:t>2</a:t>
            </a:r>
            <a:r>
              <a:rPr lang="en-US" sz="4800" dirty="0" smtClean="0">
                <a:solidFill>
                  <a:srgbClr val="FFFFFF"/>
                </a:solidFill>
                <a:latin typeface="Calibri"/>
                <a:ea typeface="+mn-ea"/>
                <a:cs typeface="+mn-cs"/>
              </a:rPr>
              <a:t>: Language</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758305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ppt_x</p:attrName>
                                        </p:attrNameLst>
                                      </p:cBhvr>
                                      <p:tavLst>
                                        <p:tav tm="0">
                                          <p:val>
                                            <p:strVal val="#ppt_x-#ppt_w*1.125000"/>
                                          </p:val>
                                        </p:tav>
                                        <p:tav tm="100000">
                                          <p:val>
                                            <p:strVal val="#ppt_x"/>
                                          </p:val>
                                        </p:tav>
                                      </p:tavLst>
                                    </p:anim>
                                    <p:animEffect transition="in" filter="wipe(right)">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3568" y="1484784"/>
            <a:ext cx="8331200" cy="3539431"/>
          </a:xfrm>
          <a:prstGeom prst="rect">
            <a:avLst/>
          </a:prstGeom>
          <a:noFill/>
        </p:spPr>
        <p:txBody>
          <a:bodyPr wrap="square" rtlCol="0">
            <a:spAutoFit/>
          </a:bodyPr>
          <a:lstStyle/>
          <a:p>
            <a:pPr fontAlgn="auto">
              <a:spcBef>
                <a:spcPts val="0"/>
              </a:spcBef>
              <a:spcAft>
                <a:spcPts val="0"/>
              </a:spcAft>
            </a:pPr>
            <a:r>
              <a:rPr lang="en-US" sz="2800" dirty="0" smtClean="0">
                <a:solidFill>
                  <a:srgbClr val="FFFFFF"/>
                </a:solidFill>
                <a:latin typeface="Calibri"/>
                <a:ea typeface="+mn-ea"/>
                <a:cs typeface="+mn-cs"/>
              </a:rPr>
              <a:t>Your </a:t>
            </a:r>
            <a:r>
              <a:rPr lang="en-US" sz="2800" dirty="0">
                <a:solidFill>
                  <a:srgbClr val="FFFFFF"/>
                </a:solidFill>
                <a:latin typeface="Calibri"/>
                <a:ea typeface="+mn-ea"/>
                <a:cs typeface="+mn-cs"/>
              </a:rPr>
              <a:t>fathers taken by the silver beards,</a:t>
            </a:r>
          </a:p>
          <a:p>
            <a:pPr fontAlgn="auto">
              <a:spcBef>
                <a:spcPts val="0"/>
              </a:spcBef>
              <a:spcAft>
                <a:spcPts val="0"/>
              </a:spcAft>
            </a:pPr>
            <a:r>
              <a:rPr lang="en-US" sz="2800" dirty="0">
                <a:solidFill>
                  <a:srgbClr val="FFFFFF"/>
                </a:solidFill>
                <a:latin typeface="Calibri"/>
                <a:ea typeface="+mn-ea"/>
                <a:cs typeface="+mn-cs"/>
              </a:rPr>
              <a:t>And their most reverend heads </a:t>
            </a:r>
            <a:r>
              <a:rPr lang="en-US" sz="2800" dirty="0" err="1">
                <a:solidFill>
                  <a:srgbClr val="FFFFFF"/>
                </a:solidFill>
                <a:latin typeface="Calibri"/>
                <a:ea typeface="+mn-ea"/>
                <a:cs typeface="+mn-cs"/>
              </a:rPr>
              <a:t>dash'd</a:t>
            </a:r>
            <a:r>
              <a:rPr lang="en-US" sz="2800" dirty="0">
                <a:solidFill>
                  <a:srgbClr val="FFFFFF"/>
                </a:solidFill>
                <a:latin typeface="Calibri"/>
                <a:ea typeface="+mn-ea"/>
                <a:cs typeface="+mn-cs"/>
              </a:rPr>
              <a:t> to the walls,</a:t>
            </a:r>
          </a:p>
          <a:p>
            <a:pPr fontAlgn="auto">
              <a:spcBef>
                <a:spcPts val="0"/>
              </a:spcBef>
              <a:spcAft>
                <a:spcPts val="0"/>
              </a:spcAft>
            </a:pPr>
            <a:r>
              <a:rPr lang="en-US" sz="2800" dirty="0">
                <a:solidFill>
                  <a:srgbClr val="FFFFFF"/>
                </a:solidFill>
                <a:latin typeface="Calibri"/>
                <a:ea typeface="+mn-ea"/>
                <a:cs typeface="+mn-cs"/>
              </a:rPr>
              <a:t>Your naked infants spitted upon pikes,</a:t>
            </a:r>
          </a:p>
          <a:p>
            <a:pPr fontAlgn="auto">
              <a:spcBef>
                <a:spcPts val="0"/>
              </a:spcBef>
              <a:spcAft>
                <a:spcPts val="0"/>
              </a:spcAft>
            </a:pPr>
            <a:r>
              <a:rPr lang="en-US" sz="2800" dirty="0" smtClean="0">
                <a:solidFill>
                  <a:srgbClr val="FFFFFF"/>
                </a:solidFill>
                <a:latin typeface="Calibri"/>
                <a:ea typeface="+mn-ea"/>
                <a:cs typeface="+mn-cs"/>
              </a:rPr>
              <a:t>While </a:t>
            </a:r>
            <a:r>
              <a:rPr lang="en-US" sz="2800" dirty="0">
                <a:solidFill>
                  <a:srgbClr val="FFFFFF"/>
                </a:solidFill>
                <a:latin typeface="Calibri"/>
                <a:ea typeface="+mn-ea"/>
                <a:cs typeface="+mn-cs"/>
              </a:rPr>
              <a:t>the mad mothers with their howls confused</a:t>
            </a:r>
          </a:p>
          <a:p>
            <a:pPr fontAlgn="auto">
              <a:spcBef>
                <a:spcPts val="0"/>
              </a:spcBef>
              <a:spcAft>
                <a:spcPts val="0"/>
              </a:spcAft>
            </a:pPr>
            <a:r>
              <a:rPr lang="en-US" sz="2800" dirty="0">
                <a:solidFill>
                  <a:srgbClr val="FFFFFF"/>
                </a:solidFill>
                <a:latin typeface="Calibri"/>
                <a:ea typeface="+mn-ea"/>
                <a:cs typeface="+mn-cs"/>
              </a:rPr>
              <a:t>Do break the </a:t>
            </a:r>
            <a:r>
              <a:rPr lang="en-US" sz="2800" dirty="0" smtClean="0">
                <a:solidFill>
                  <a:srgbClr val="FFFFFF"/>
                </a:solidFill>
                <a:latin typeface="Calibri"/>
                <a:ea typeface="+mn-ea"/>
                <a:cs typeface="+mn-cs"/>
              </a:rPr>
              <a:t>clouds</a:t>
            </a:r>
            <a:r>
              <a:rPr lang="en-US" sz="2800" dirty="0">
                <a:solidFill>
                  <a:srgbClr val="FFFFFF"/>
                </a:solidFill>
                <a:latin typeface="Calibri"/>
                <a:ea typeface="+mn-ea"/>
                <a:cs typeface="+mn-cs"/>
              </a:rPr>
              <a:t> </a:t>
            </a:r>
            <a:r>
              <a:rPr lang="en-US" sz="2800" dirty="0" smtClean="0">
                <a:solidFill>
                  <a:srgbClr val="FFFFFF"/>
                </a:solidFill>
                <a:latin typeface="Calibri"/>
                <a:ea typeface="+mn-ea"/>
                <a:cs typeface="+mn-cs"/>
              </a:rPr>
              <a:t>…</a:t>
            </a:r>
          </a:p>
          <a:p>
            <a:pPr fontAlgn="auto">
              <a:spcBef>
                <a:spcPts val="0"/>
              </a:spcBef>
              <a:spcAft>
                <a:spcPts val="0"/>
              </a:spcAft>
            </a:pPr>
            <a:endParaRPr lang="en-US" sz="2800" dirty="0">
              <a:solidFill>
                <a:srgbClr val="FFFFFF"/>
              </a:solidFill>
              <a:latin typeface="Calibri"/>
              <a:ea typeface="+mn-ea"/>
              <a:cs typeface="+mn-cs"/>
            </a:endParaRPr>
          </a:p>
          <a:p>
            <a:pPr fontAlgn="auto">
              <a:spcBef>
                <a:spcPts val="0"/>
              </a:spcBef>
              <a:spcAft>
                <a:spcPts val="0"/>
              </a:spcAft>
            </a:pPr>
            <a:r>
              <a:rPr lang="en-US" sz="2800" dirty="0" smtClean="0">
                <a:solidFill>
                  <a:srgbClr val="FFFFFF"/>
                </a:solidFill>
                <a:latin typeface="Calibri"/>
                <a:ea typeface="+mn-ea"/>
                <a:cs typeface="+mn-cs"/>
              </a:rPr>
              <a:t>What </a:t>
            </a:r>
            <a:r>
              <a:rPr lang="en-US" sz="2800" dirty="0">
                <a:solidFill>
                  <a:srgbClr val="FFFFFF"/>
                </a:solidFill>
                <a:latin typeface="Calibri"/>
                <a:ea typeface="+mn-ea"/>
                <a:cs typeface="+mn-cs"/>
              </a:rPr>
              <a:t>say you? will you yield, and this avoid,</a:t>
            </a:r>
          </a:p>
          <a:p>
            <a:pPr fontAlgn="auto">
              <a:spcBef>
                <a:spcPts val="0"/>
              </a:spcBef>
              <a:spcAft>
                <a:spcPts val="0"/>
              </a:spcAft>
            </a:pPr>
            <a:r>
              <a:rPr lang="en-US" sz="2800" dirty="0">
                <a:solidFill>
                  <a:srgbClr val="FFFFFF"/>
                </a:solidFill>
                <a:latin typeface="Calibri"/>
                <a:ea typeface="+mn-ea"/>
                <a:cs typeface="+mn-cs"/>
              </a:rPr>
              <a:t>Or, guilty in </a:t>
            </a:r>
            <a:r>
              <a:rPr lang="en-US" sz="2800" dirty="0" err="1">
                <a:solidFill>
                  <a:srgbClr val="FFFFFF"/>
                </a:solidFill>
                <a:latin typeface="Calibri"/>
                <a:ea typeface="+mn-ea"/>
                <a:cs typeface="+mn-cs"/>
              </a:rPr>
              <a:t>defence</a:t>
            </a:r>
            <a:r>
              <a:rPr lang="en-US" sz="2800" dirty="0">
                <a:solidFill>
                  <a:srgbClr val="FFFFFF"/>
                </a:solidFill>
                <a:latin typeface="Calibri"/>
                <a:ea typeface="+mn-ea"/>
                <a:cs typeface="+mn-cs"/>
              </a:rPr>
              <a:t>, be thus </a:t>
            </a:r>
            <a:r>
              <a:rPr lang="en-US" sz="2800" dirty="0" err="1">
                <a:solidFill>
                  <a:srgbClr val="FFFFFF"/>
                </a:solidFill>
                <a:latin typeface="Calibri"/>
                <a:ea typeface="+mn-ea"/>
                <a:cs typeface="+mn-cs"/>
              </a:rPr>
              <a:t>destroy'd</a:t>
            </a:r>
            <a:r>
              <a:rPr lang="en-US" sz="2800" dirty="0">
                <a:solidFill>
                  <a:srgbClr val="FFFFFF"/>
                </a:solidFill>
                <a:latin typeface="Calibri"/>
                <a:ea typeface="+mn-ea"/>
                <a:cs typeface="+mn-cs"/>
              </a:rPr>
              <a:t>?</a:t>
            </a:r>
          </a:p>
        </p:txBody>
      </p:sp>
      <p:sp>
        <p:nvSpPr>
          <p:cNvPr id="3" name="TextBox 2"/>
          <p:cNvSpPr txBox="1"/>
          <p:nvPr/>
        </p:nvSpPr>
        <p:spPr>
          <a:xfrm>
            <a:off x="524933" y="491066"/>
            <a:ext cx="8331200" cy="523220"/>
          </a:xfrm>
          <a:prstGeom prst="rect">
            <a:avLst/>
          </a:prstGeom>
          <a:noFill/>
        </p:spPr>
        <p:txBody>
          <a:bodyPr wrap="square" rtlCol="0">
            <a:spAutoFit/>
          </a:bodyPr>
          <a:lstStyle/>
          <a:p>
            <a:pPr fontAlgn="auto">
              <a:spcBef>
                <a:spcPts val="0"/>
              </a:spcBef>
              <a:spcAft>
                <a:spcPts val="0"/>
              </a:spcAft>
            </a:pPr>
            <a:r>
              <a:rPr lang="en-US" sz="2800" b="1" dirty="0" smtClean="0">
                <a:solidFill>
                  <a:srgbClr val="FFFFFF"/>
                </a:solidFill>
                <a:latin typeface="Calibri"/>
                <a:ea typeface="+mn-ea"/>
                <a:cs typeface="+mn-cs"/>
              </a:rPr>
              <a:t>Henry to the enemy:</a:t>
            </a:r>
            <a:endParaRPr lang="en-US" sz="2800" b="1" dirty="0">
              <a:solidFill>
                <a:srgbClr val="FFFFFF"/>
              </a:solidFill>
              <a:latin typeface="Calibri"/>
              <a:ea typeface="+mn-ea"/>
              <a:cs typeface="+mn-cs"/>
            </a:endParaRPr>
          </a:p>
        </p:txBody>
      </p:sp>
    </p:spTree>
    <p:extLst>
      <p:ext uri="{BB962C8B-B14F-4D97-AF65-F5344CB8AC3E}">
        <p14:creationId xmlns:p14="http://schemas.microsoft.com/office/powerpoint/2010/main" val="3843341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3"/>
      <p:bldP spid="3" grpId="0" bldLvl="5"/>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2803098"/>
            <a:ext cx="8619067" cy="830997"/>
          </a:xfrm>
          <a:prstGeom prst="rect">
            <a:avLst/>
          </a:prstGeom>
          <a:solidFill>
            <a:srgbClr val="000000"/>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3: Authenticity</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1216516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ppt_x</p:attrName>
                                        </p:attrNameLst>
                                      </p:cBhvr>
                                      <p:tavLst>
                                        <p:tav tm="0">
                                          <p:val>
                                            <p:strVal val="#ppt_x-#ppt_w*1.125000"/>
                                          </p:val>
                                        </p:tav>
                                        <p:tav tm="100000">
                                          <p:val>
                                            <p:strVal val="#ppt_x"/>
                                          </p:val>
                                        </p:tav>
                                      </p:tavLst>
                                    </p:anim>
                                    <p:animEffect transition="in" filter="wipe(right)">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08666" y="2336799"/>
            <a:ext cx="8331200" cy="2677656"/>
          </a:xfrm>
          <a:prstGeom prst="rect">
            <a:avLst/>
          </a:prstGeom>
          <a:noFill/>
        </p:spPr>
        <p:txBody>
          <a:bodyPr wrap="square" rtlCol="0">
            <a:spAutoFit/>
          </a:bodyPr>
          <a:lstStyle/>
          <a:p>
            <a:pPr fontAlgn="auto">
              <a:spcBef>
                <a:spcPts val="0"/>
              </a:spcBef>
              <a:spcAft>
                <a:spcPts val="0"/>
              </a:spcAft>
            </a:pPr>
            <a:r>
              <a:rPr lang="en-US" sz="2800" dirty="0">
                <a:solidFill>
                  <a:srgbClr val="FFFFFF"/>
                </a:solidFill>
                <a:latin typeface="Calibri"/>
                <a:ea typeface="+mn-ea"/>
                <a:cs typeface="+mn-cs"/>
              </a:rPr>
              <a:t>I speak to thee plain soldier: </a:t>
            </a:r>
            <a:endParaRPr lang="en-US" sz="2800" dirty="0" smtClean="0">
              <a:solidFill>
                <a:srgbClr val="FFFFFF"/>
              </a:solidFill>
              <a:latin typeface="Calibri"/>
              <a:ea typeface="+mn-ea"/>
              <a:cs typeface="+mn-cs"/>
            </a:endParaRPr>
          </a:p>
          <a:p>
            <a:pPr fontAlgn="auto">
              <a:spcBef>
                <a:spcPts val="0"/>
              </a:spcBef>
              <a:spcAft>
                <a:spcPts val="0"/>
              </a:spcAft>
            </a:pPr>
            <a:endParaRPr lang="en-US" sz="2800" dirty="0">
              <a:solidFill>
                <a:srgbClr val="FFFFFF"/>
              </a:solidFill>
              <a:latin typeface="Calibri"/>
              <a:ea typeface="+mn-ea"/>
              <a:cs typeface="+mn-cs"/>
            </a:endParaRPr>
          </a:p>
          <a:p>
            <a:pPr fontAlgn="auto">
              <a:spcBef>
                <a:spcPts val="0"/>
              </a:spcBef>
              <a:spcAft>
                <a:spcPts val="0"/>
              </a:spcAft>
            </a:pPr>
            <a:r>
              <a:rPr lang="en-US" sz="2800" dirty="0" smtClean="0">
                <a:solidFill>
                  <a:srgbClr val="FFFFFF"/>
                </a:solidFill>
                <a:latin typeface="Calibri"/>
                <a:ea typeface="+mn-ea"/>
                <a:cs typeface="+mn-cs"/>
              </a:rPr>
              <a:t>Take </a:t>
            </a:r>
            <a:r>
              <a:rPr lang="en-US" sz="2800" dirty="0">
                <a:solidFill>
                  <a:srgbClr val="FFFFFF"/>
                </a:solidFill>
                <a:latin typeface="Calibri"/>
                <a:ea typeface="+mn-ea"/>
                <a:cs typeface="+mn-cs"/>
              </a:rPr>
              <a:t>me, take a soldier; take a soldier,</a:t>
            </a:r>
          </a:p>
          <a:p>
            <a:pPr fontAlgn="auto">
              <a:spcBef>
                <a:spcPts val="0"/>
              </a:spcBef>
              <a:spcAft>
                <a:spcPts val="0"/>
              </a:spcAft>
            </a:pPr>
            <a:r>
              <a:rPr lang="en-US" sz="2800" dirty="0">
                <a:solidFill>
                  <a:srgbClr val="FFFFFF"/>
                </a:solidFill>
                <a:latin typeface="Calibri"/>
                <a:ea typeface="+mn-ea"/>
                <a:cs typeface="+mn-cs"/>
              </a:rPr>
              <a:t>take a king. </a:t>
            </a:r>
            <a:endParaRPr lang="en-US" sz="2800" dirty="0" smtClean="0">
              <a:solidFill>
                <a:srgbClr val="FFFFFF"/>
              </a:solidFill>
              <a:latin typeface="Calibri"/>
              <a:ea typeface="+mn-ea"/>
              <a:cs typeface="+mn-cs"/>
            </a:endParaRPr>
          </a:p>
          <a:p>
            <a:pPr fontAlgn="auto">
              <a:spcBef>
                <a:spcPts val="0"/>
              </a:spcBef>
              <a:spcAft>
                <a:spcPts val="0"/>
              </a:spcAft>
            </a:pPr>
            <a:endParaRPr lang="en-US" sz="2800" dirty="0">
              <a:solidFill>
                <a:srgbClr val="FFFFFF"/>
              </a:solidFill>
              <a:latin typeface="Calibri"/>
              <a:ea typeface="+mn-ea"/>
              <a:cs typeface="+mn-cs"/>
            </a:endParaRPr>
          </a:p>
          <a:p>
            <a:pPr fontAlgn="auto">
              <a:spcBef>
                <a:spcPts val="0"/>
              </a:spcBef>
              <a:spcAft>
                <a:spcPts val="0"/>
              </a:spcAft>
            </a:pPr>
            <a:endParaRPr lang="en-US" sz="2800" dirty="0">
              <a:solidFill>
                <a:srgbClr val="FFFFFF"/>
              </a:solidFill>
              <a:latin typeface="Calibri"/>
              <a:ea typeface="+mn-ea"/>
              <a:cs typeface="+mn-cs"/>
            </a:endParaRPr>
          </a:p>
        </p:txBody>
      </p:sp>
      <p:sp>
        <p:nvSpPr>
          <p:cNvPr id="3" name="TextBox 2"/>
          <p:cNvSpPr txBox="1"/>
          <p:nvPr/>
        </p:nvSpPr>
        <p:spPr>
          <a:xfrm>
            <a:off x="1608666" y="1117599"/>
            <a:ext cx="8331200" cy="523220"/>
          </a:xfrm>
          <a:prstGeom prst="rect">
            <a:avLst/>
          </a:prstGeom>
          <a:noFill/>
        </p:spPr>
        <p:txBody>
          <a:bodyPr wrap="square" rtlCol="0">
            <a:spAutoFit/>
          </a:bodyPr>
          <a:lstStyle/>
          <a:p>
            <a:pPr fontAlgn="auto">
              <a:spcBef>
                <a:spcPts val="0"/>
              </a:spcBef>
              <a:spcAft>
                <a:spcPts val="0"/>
              </a:spcAft>
            </a:pPr>
            <a:r>
              <a:rPr lang="en-US" sz="2800" b="1" dirty="0" smtClean="0">
                <a:solidFill>
                  <a:srgbClr val="FFFFFF"/>
                </a:solidFill>
                <a:latin typeface="Calibri"/>
                <a:ea typeface="+mn-ea"/>
                <a:cs typeface="+mn-cs"/>
              </a:rPr>
              <a:t>Henry to Catherine:</a:t>
            </a:r>
            <a:endParaRPr lang="en-US" sz="2800" b="1" dirty="0">
              <a:solidFill>
                <a:srgbClr val="FFFFFF"/>
              </a:solidFill>
              <a:latin typeface="Calibri"/>
              <a:ea typeface="+mn-ea"/>
              <a:cs typeface="+mn-cs"/>
            </a:endParaRPr>
          </a:p>
        </p:txBody>
      </p:sp>
    </p:spTree>
    <p:extLst>
      <p:ext uri="{BB962C8B-B14F-4D97-AF65-F5344CB8AC3E}">
        <p14:creationId xmlns:p14="http://schemas.microsoft.com/office/powerpoint/2010/main" val="3464781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p:bldP spid="3" grpId="0"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2014</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133)</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6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Fellows’ bonus: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6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57200" y="2431829"/>
            <a:ext cx="8314267" cy="830997"/>
          </a:xfrm>
          <a:prstGeom prst="rect">
            <a:avLst/>
          </a:prstGeom>
          <a:solidFill>
            <a:srgbClr val="000000"/>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2: The language</a:t>
            </a:r>
            <a:endParaRPr lang="en-US" sz="4800" dirty="0">
              <a:solidFill>
                <a:srgbClr val="FFFFFF"/>
              </a:solidFill>
              <a:latin typeface="Calibri"/>
              <a:ea typeface="+mn-ea"/>
              <a:cs typeface="+mn-cs"/>
            </a:endParaRPr>
          </a:p>
        </p:txBody>
      </p:sp>
      <p:sp>
        <p:nvSpPr>
          <p:cNvPr id="4" name="TextBox 3"/>
          <p:cNvSpPr txBox="1"/>
          <p:nvPr/>
        </p:nvSpPr>
        <p:spPr>
          <a:xfrm>
            <a:off x="457200" y="1600832"/>
            <a:ext cx="8314267" cy="830997"/>
          </a:xfrm>
          <a:prstGeom prst="rect">
            <a:avLst/>
          </a:prstGeom>
          <a:solidFill>
            <a:schemeClr val="tx1"/>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1: The sacrifices</a:t>
            </a:r>
            <a:endParaRPr lang="en-US" sz="4800" dirty="0">
              <a:solidFill>
                <a:srgbClr val="FFFFFF"/>
              </a:solidFill>
              <a:latin typeface="Calibri"/>
              <a:ea typeface="+mn-ea"/>
              <a:cs typeface="+mn-cs"/>
            </a:endParaRPr>
          </a:p>
        </p:txBody>
      </p:sp>
      <p:sp>
        <p:nvSpPr>
          <p:cNvPr id="5" name="TextBox 4"/>
          <p:cNvSpPr txBox="1"/>
          <p:nvPr/>
        </p:nvSpPr>
        <p:spPr>
          <a:xfrm>
            <a:off x="475266" y="3269746"/>
            <a:ext cx="8314267" cy="830997"/>
          </a:xfrm>
          <a:prstGeom prst="rect">
            <a:avLst/>
          </a:prstGeom>
          <a:solidFill>
            <a:srgbClr val="000000"/>
          </a:solidFill>
        </p:spPr>
        <p:txBody>
          <a:bodyPr wrap="square" rtlCol="0">
            <a:spAutoFit/>
          </a:bodyPr>
          <a:lstStyle/>
          <a:p>
            <a:pPr algn="ctr" fontAlgn="auto">
              <a:spcBef>
                <a:spcPts val="0"/>
              </a:spcBef>
              <a:spcAft>
                <a:spcPts val="0"/>
              </a:spcAft>
            </a:pPr>
            <a:r>
              <a:rPr lang="en-US" sz="4800" dirty="0">
                <a:solidFill>
                  <a:srgbClr val="FFFFFF"/>
                </a:solidFill>
                <a:latin typeface="Calibri"/>
                <a:ea typeface="+mn-ea"/>
                <a:cs typeface="+mn-cs"/>
              </a:rPr>
              <a:t>3</a:t>
            </a:r>
            <a:r>
              <a:rPr lang="en-US" sz="4800" dirty="0" smtClean="0">
                <a:solidFill>
                  <a:srgbClr val="FFFFFF"/>
                </a:solidFill>
                <a:latin typeface="Calibri"/>
                <a:ea typeface="+mn-ea"/>
                <a:cs typeface="+mn-cs"/>
              </a:rPr>
              <a:t>: The authenticity</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2050074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p:tgtEl>
                                          <p:spTgt spid="4">
                                            <p:bg/>
                                          </p:spTgt>
                                        </p:tgtEl>
                                        <p:attrNameLst>
                                          <p:attrName>ppt_x</p:attrName>
                                        </p:attrNameLst>
                                      </p:cBhvr>
                                      <p:tavLst>
                                        <p:tav tm="0">
                                          <p:val>
                                            <p:strVal val="#ppt_x-#ppt_w*1.125000"/>
                                          </p:val>
                                        </p:tav>
                                        <p:tav tm="100000">
                                          <p:val>
                                            <p:strVal val="#ppt_x"/>
                                          </p:val>
                                        </p:tav>
                                      </p:tavLst>
                                    </p:anim>
                                    <p:animEffect transition="in" filter="wipe(right)">
                                      <p:cBhvr>
                                        <p:cTn id="8" dur="500"/>
                                        <p:tgtEl>
                                          <p:spTgt spid="4">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p:tgtEl>
                                          <p:spTgt spid="3">
                                            <p:bg/>
                                          </p:spTgt>
                                        </p:tgtEl>
                                        <p:attrNameLst>
                                          <p:attrName>ppt_x</p:attrName>
                                        </p:attrNameLst>
                                      </p:cBhvr>
                                      <p:tavLst>
                                        <p:tav tm="0">
                                          <p:val>
                                            <p:strVal val="#ppt_x-#ppt_w*1.125000"/>
                                          </p:val>
                                        </p:tav>
                                        <p:tav tm="100000">
                                          <p:val>
                                            <p:strVal val="#ppt_x"/>
                                          </p:val>
                                        </p:tav>
                                      </p:tavLst>
                                    </p:anim>
                                    <p:animEffect transition="in" filter="wipe(right)">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 calcmode="lin" valueType="num">
                                      <p:cBhvr additive="base">
                                        <p:cTn id="31" dur="500"/>
                                        <p:tgtEl>
                                          <p:spTgt spid="5">
                                            <p:bg/>
                                          </p:spTgt>
                                        </p:tgtEl>
                                        <p:attrNameLst>
                                          <p:attrName>ppt_x</p:attrName>
                                        </p:attrNameLst>
                                      </p:cBhvr>
                                      <p:tavLst>
                                        <p:tav tm="0">
                                          <p:val>
                                            <p:strVal val="#ppt_x-#ppt_w*1.125000"/>
                                          </p:val>
                                        </p:tav>
                                        <p:tav tm="100000">
                                          <p:val>
                                            <p:strVal val="#ppt_x"/>
                                          </p:val>
                                        </p:tav>
                                      </p:tavLst>
                                    </p:anim>
                                    <p:animEffect transition="in" filter="wipe(right)">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P spid="4" grpId="0" build="p" bldLvl="4" animBg="1"/>
      <p:bldP spid="5" grpId="0" build="p" bldLvl="4"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5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8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2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0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5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7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0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2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4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57200" y="1600832"/>
            <a:ext cx="8314267" cy="830997"/>
          </a:xfrm>
          <a:prstGeom prst="rect">
            <a:avLst/>
          </a:prstGeom>
          <a:solidFill>
            <a:schemeClr val="tx1"/>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1: Sacrifices</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1790257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8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1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12410</TotalTime>
  <Words>2272</Words>
  <Application>Microsoft Macintosh PowerPoint</Application>
  <PresentationFormat>On-screen Show (4:3)</PresentationFormat>
  <Paragraphs>324</Paragraphs>
  <Slides>110</Slides>
  <Notes>38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110</vt:i4>
      </vt:variant>
    </vt:vector>
  </HeadingPairs>
  <TitlesOfParts>
    <vt:vector size="114" baseType="lpstr">
      <vt:lpstr>Office Theme</vt:lpstr>
      <vt:lpstr>1_Office Theme</vt:lpstr>
      <vt:lpstr>2_Office Theme</vt:lpstr>
      <vt:lpstr>Document</vt:lpstr>
      <vt:lpstr>PowerPoint Presentation</vt:lpstr>
      <vt:lpstr>Don’t Call it          iteracy</vt:lpstr>
      <vt:lpstr>PowerPoint Presentation</vt:lpstr>
      <vt:lpstr>Aims:</vt:lpstr>
      <vt:lpstr>Fellows’ bonus: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vt:lpstr>
      <vt:lpstr>Approach:</vt:lpstr>
      <vt:lpstr>Hypothesis:</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109</cp:revision>
  <dcterms:created xsi:type="dcterms:W3CDTF">2011-09-30T06:30:16Z</dcterms:created>
  <dcterms:modified xsi:type="dcterms:W3CDTF">2014-08-18T08:01:15Z</dcterms:modified>
</cp:coreProperties>
</file>