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8"/>
  </p:notesMasterIdLst>
  <p:sldIdLst>
    <p:sldId id="258" r:id="rId2"/>
    <p:sldId id="259" r:id="rId3"/>
    <p:sldId id="256" r:id="rId4"/>
    <p:sldId id="260" r:id="rId5"/>
    <p:sldId id="282" r:id="rId6"/>
    <p:sldId id="261" r:id="rId7"/>
    <p:sldId id="271" r:id="rId8"/>
    <p:sldId id="265" r:id="rId9"/>
    <p:sldId id="268" r:id="rId10"/>
    <p:sldId id="270" r:id="rId11"/>
    <p:sldId id="274" r:id="rId12"/>
    <p:sldId id="269" r:id="rId13"/>
    <p:sldId id="272" r:id="rId14"/>
    <p:sldId id="275" r:id="rId15"/>
    <p:sldId id="273" r:id="rId16"/>
    <p:sldId id="266" r:id="rId17"/>
    <p:sldId id="408" r:id="rId18"/>
    <p:sldId id="267"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34"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62" r:id="rId59"/>
    <p:sldId id="363" r:id="rId60"/>
    <p:sldId id="364" r:id="rId61"/>
    <p:sldId id="365" r:id="rId62"/>
    <p:sldId id="366" r:id="rId63"/>
    <p:sldId id="367" r:id="rId64"/>
    <p:sldId id="368" r:id="rId65"/>
    <p:sldId id="369" r:id="rId66"/>
    <p:sldId id="370" r:id="rId67"/>
    <p:sldId id="371" r:id="rId68"/>
    <p:sldId id="372" r:id="rId69"/>
    <p:sldId id="373" r:id="rId70"/>
    <p:sldId id="374" r:id="rId71"/>
    <p:sldId id="385" r:id="rId72"/>
    <p:sldId id="386" r:id="rId73"/>
    <p:sldId id="387" r:id="rId74"/>
    <p:sldId id="388" r:id="rId75"/>
    <p:sldId id="412" r:id="rId76"/>
    <p:sldId id="389" r:id="rId77"/>
    <p:sldId id="390" r:id="rId78"/>
    <p:sldId id="391" r:id="rId79"/>
    <p:sldId id="392" r:id="rId80"/>
    <p:sldId id="393" r:id="rId81"/>
    <p:sldId id="394" r:id="rId82"/>
    <p:sldId id="410" r:id="rId83"/>
    <p:sldId id="411" r:id="rId84"/>
    <p:sldId id="405" r:id="rId85"/>
    <p:sldId id="406" r:id="rId86"/>
    <p:sldId id="413" r:id="rId8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98" d="100"/>
          <a:sy n="98" d="100"/>
        </p:scale>
        <p:origin x="-117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496"/>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presProps" Target="presProps.xml"/><Relationship Id="rId91" Type="http://schemas.openxmlformats.org/officeDocument/2006/relationships/viewProps" Target="viewProps.xml"/><Relationship Id="rId92" Type="http://schemas.openxmlformats.org/officeDocument/2006/relationships/theme" Target="theme/theme1.xml"/><Relationship Id="rId93"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notesMaster" Target="notesMasters/notesMaster1.xml"/><Relationship Id="rId89"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EFEE0A-CD61-C442-AFDF-9D444F2C3A55}" type="datetimeFigureOut">
              <a:rPr lang="en-US" smtClean="0"/>
              <a:t>19/06/2014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5C1CAD-7A99-974A-9F5D-7D25FCF23F43}" type="slidenum">
              <a:rPr lang="en-US" smtClean="0"/>
              <a:t>‹#›</a:t>
            </a:fld>
            <a:endParaRPr lang="en-US"/>
          </a:p>
        </p:txBody>
      </p:sp>
    </p:spTree>
    <p:extLst>
      <p:ext uri="{BB962C8B-B14F-4D97-AF65-F5344CB8AC3E}">
        <p14:creationId xmlns:p14="http://schemas.microsoft.com/office/powerpoint/2010/main" val="35670325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5</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pPr/>
              <a:t>44</a:t>
            </a:fld>
            <a:endParaRPr lang="en-US"/>
          </a:p>
        </p:txBody>
      </p:sp>
      <p:sp>
        <p:nvSpPr>
          <p:cNvPr id="911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B6737CA-85C4-FE48-AFD0-D30335B9E1CB}" type="slidenum">
              <a:rPr lang="en-US"/>
              <a:pPr/>
              <a:t>59</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5E2B464-13C6-B14C-85B0-3118A7CF0D99}" type="slidenum">
              <a:rPr lang="en-US"/>
              <a:pPr/>
              <a:t>60</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62</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63</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284888F-390C-884E-8650-AB5C51AF7E82}" type="slidenum">
              <a:rPr lang="en-US">
                <a:latin typeface="Arial" charset="0"/>
                <a:ea typeface="ＭＳ Ｐゴシック" charset="-128"/>
                <a:cs typeface="ＭＳ Ｐゴシック" charset="-128"/>
              </a:rPr>
              <a:pPr/>
              <a:t>64</a:t>
            </a:fld>
            <a:endParaRPr lang="en-US">
              <a:latin typeface="Arial" charset="0"/>
              <a:ea typeface="ＭＳ Ｐゴシック" charset="-128"/>
              <a:cs typeface="ＭＳ Ｐゴシック"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EE1DBF0-D59D-2A43-A07C-93B0751694B0}" type="slidenum">
              <a:rPr lang="en-US">
                <a:latin typeface="Arial" charset="0"/>
                <a:ea typeface="ＭＳ Ｐゴシック" charset="-128"/>
                <a:cs typeface="ＭＳ Ｐゴシック" charset="-128"/>
              </a:rPr>
              <a:pPr/>
              <a:t>65</a:t>
            </a:fld>
            <a:endParaRPr lang="en-US">
              <a:latin typeface="Arial" charset="0"/>
              <a:ea typeface="ＭＳ Ｐゴシック" charset="-128"/>
              <a:cs typeface="ＭＳ Ｐゴシック"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9A34F13-D133-4242-941F-DCD5A0762D98}" type="slidenum">
              <a:rPr lang="en-US">
                <a:latin typeface="Arial" charset="0"/>
                <a:ea typeface="ＭＳ Ｐゴシック" charset="-128"/>
                <a:cs typeface="ＭＳ Ｐゴシック" charset="-128"/>
              </a:rPr>
              <a:pPr/>
              <a:t>66</a:t>
            </a:fld>
            <a:endParaRPr lang="en-US">
              <a:latin typeface="Arial"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F5A4EE8-6F79-B947-8AC5-D63889034C22}" type="slidenum">
              <a:rPr lang="en-US">
                <a:latin typeface="Arial" charset="0"/>
                <a:ea typeface="ＭＳ Ｐゴシック" charset="-128"/>
                <a:cs typeface="ＭＳ Ｐゴシック" charset="-128"/>
              </a:rPr>
              <a:pPr/>
              <a:t>67</a:t>
            </a:fld>
            <a:endParaRPr lang="en-US">
              <a:latin typeface="Arial" charset="0"/>
              <a:ea typeface="ＭＳ Ｐゴシック" charset="-128"/>
              <a:cs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5E7E411-6185-DE4B-96EE-129B93020532}" type="slidenum">
              <a:rPr lang="en-US">
                <a:latin typeface="Arial" charset="0"/>
                <a:ea typeface="ＭＳ Ｐゴシック" charset="-128"/>
                <a:cs typeface="ＭＳ Ｐゴシック" charset="-128"/>
              </a:rPr>
              <a:pPr/>
              <a:t>68</a:t>
            </a:fld>
            <a:endParaRPr lang="en-US">
              <a:latin typeface="Arial" charset="0"/>
              <a:ea typeface="ＭＳ Ｐゴシック" charset="-128"/>
              <a:cs typeface="ＭＳ Ｐゴシック"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35</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7A64650-AE1B-994C-AA2E-179BC8C71F28}" type="slidenum">
              <a:rPr lang="en-US">
                <a:latin typeface="Arial" charset="0"/>
                <a:ea typeface="ＭＳ Ｐゴシック" charset="-128"/>
                <a:cs typeface="ＭＳ Ｐゴシック" charset="-128"/>
              </a:rPr>
              <a:pPr/>
              <a:t>69</a:t>
            </a:fld>
            <a:endParaRPr lang="en-US">
              <a:latin typeface="Arial" charset="0"/>
              <a:ea typeface="ＭＳ Ｐゴシック" charset="-128"/>
              <a:cs typeface="ＭＳ Ｐゴシック"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1D13E2-0F32-BD47-B9A4-3F2151D50B7D}" type="slidenum">
              <a:rPr lang="en-US">
                <a:latin typeface="Arial" charset="0"/>
                <a:ea typeface="ＭＳ Ｐゴシック" charset="-128"/>
                <a:cs typeface="ＭＳ Ｐゴシック" charset="-128"/>
              </a:rPr>
              <a:pPr/>
              <a:t>70</a:t>
            </a:fld>
            <a:endParaRPr lang="en-US">
              <a:latin typeface="Arial" charset="0"/>
              <a:ea typeface="ＭＳ Ｐゴシック" charset="-128"/>
              <a:cs typeface="ＭＳ Ｐゴシック"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71</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72</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D43DAB37-4C29-7348-BBBC-200254134F15}" type="slidenum">
              <a:rPr lang="en-US"/>
              <a:pPr/>
              <a:t>73</a:t>
            </a:fld>
            <a:endParaRPr lang="en-US"/>
          </a:p>
        </p:txBody>
      </p:sp>
      <p:sp>
        <p:nvSpPr>
          <p:cNvPr id="952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a:lstStyle/>
          <a:p>
            <a:fld id="{95F22D61-49A1-0E43-B379-BF7CA24EC488}" type="slidenum">
              <a:rPr lang="en-US"/>
              <a:pPr/>
              <a:t>74</a:t>
            </a:fld>
            <a:endParaRPr lang="en-US"/>
          </a:p>
        </p:txBody>
      </p:sp>
      <p:sp>
        <p:nvSpPr>
          <p:cNvPr id="972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a:lstStyle/>
          <a:p>
            <a:fld id="{95F22D61-49A1-0E43-B379-BF7CA24EC488}" type="slidenum">
              <a:rPr lang="en-US"/>
              <a:pPr/>
              <a:t>75</a:t>
            </a:fld>
            <a:endParaRPr lang="en-US"/>
          </a:p>
        </p:txBody>
      </p:sp>
      <p:sp>
        <p:nvSpPr>
          <p:cNvPr id="972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78</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79</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80</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36</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A560A35E-A7EE-8049-A0E6-00AB00B56CEC}" type="slidenum">
              <a:rPr lang="en-US"/>
              <a:pPr/>
              <a:t>81</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37</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39</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40</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41</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42</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43</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DE38337-45B3-544A-912C-71163D04EB4D}" type="datetimeFigureOut">
              <a:rPr lang="en-US" smtClean="0"/>
              <a:t>19/06/2014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53831-A28E-6C41-94C0-855C8EC29F30}" type="slidenum">
              <a:rPr lang="en-US" smtClean="0"/>
              <a:t>‹#›</a:t>
            </a:fld>
            <a:endParaRPr lang="en-US"/>
          </a:p>
        </p:txBody>
      </p:sp>
    </p:spTree>
    <p:extLst>
      <p:ext uri="{BB962C8B-B14F-4D97-AF65-F5344CB8AC3E}">
        <p14:creationId xmlns:p14="http://schemas.microsoft.com/office/powerpoint/2010/main" val="14967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DE38337-45B3-544A-912C-71163D04EB4D}" type="datetimeFigureOut">
              <a:rPr lang="en-US" smtClean="0"/>
              <a:t>19/06/2014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53831-A28E-6C41-94C0-855C8EC29F30}" type="slidenum">
              <a:rPr lang="en-US" smtClean="0"/>
              <a:t>‹#›</a:t>
            </a:fld>
            <a:endParaRPr lang="en-US"/>
          </a:p>
        </p:txBody>
      </p:sp>
    </p:spTree>
    <p:extLst>
      <p:ext uri="{BB962C8B-B14F-4D97-AF65-F5344CB8AC3E}">
        <p14:creationId xmlns:p14="http://schemas.microsoft.com/office/powerpoint/2010/main" val="139983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DE38337-45B3-544A-912C-71163D04EB4D}" type="datetimeFigureOut">
              <a:rPr lang="en-US" smtClean="0"/>
              <a:t>19/06/2014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53831-A28E-6C41-94C0-855C8EC29F30}" type="slidenum">
              <a:rPr lang="en-US" smtClean="0"/>
              <a:t>‹#›</a:t>
            </a:fld>
            <a:endParaRPr lang="en-US"/>
          </a:p>
        </p:txBody>
      </p:sp>
    </p:spTree>
    <p:extLst>
      <p:ext uri="{BB962C8B-B14F-4D97-AF65-F5344CB8AC3E}">
        <p14:creationId xmlns:p14="http://schemas.microsoft.com/office/powerpoint/2010/main" val="4202967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DE38337-45B3-544A-912C-71163D04EB4D}" type="datetimeFigureOut">
              <a:rPr lang="en-US" smtClean="0"/>
              <a:t>19/06/2014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53831-A28E-6C41-94C0-855C8EC29F30}" type="slidenum">
              <a:rPr lang="en-US" smtClean="0"/>
              <a:t>‹#›</a:t>
            </a:fld>
            <a:endParaRPr lang="en-US"/>
          </a:p>
        </p:txBody>
      </p:sp>
    </p:spTree>
    <p:extLst>
      <p:ext uri="{BB962C8B-B14F-4D97-AF65-F5344CB8AC3E}">
        <p14:creationId xmlns:p14="http://schemas.microsoft.com/office/powerpoint/2010/main" val="4274725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DE38337-45B3-544A-912C-71163D04EB4D}" type="datetimeFigureOut">
              <a:rPr lang="en-US" smtClean="0"/>
              <a:t>19/06/2014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53831-A28E-6C41-94C0-855C8EC29F30}" type="slidenum">
              <a:rPr lang="en-US" smtClean="0"/>
              <a:t>‹#›</a:t>
            </a:fld>
            <a:endParaRPr lang="en-US"/>
          </a:p>
        </p:txBody>
      </p:sp>
    </p:spTree>
    <p:extLst>
      <p:ext uri="{BB962C8B-B14F-4D97-AF65-F5344CB8AC3E}">
        <p14:creationId xmlns:p14="http://schemas.microsoft.com/office/powerpoint/2010/main" val="1631431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DE38337-45B3-544A-912C-71163D04EB4D}" type="datetimeFigureOut">
              <a:rPr lang="en-US" smtClean="0"/>
              <a:t>19/06/2014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53831-A28E-6C41-94C0-855C8EC29F30}" type="slidenum">
              <a:rPr lang="en-US" smtClean="0"/>
              <a:t>‹#›</a:t>
            </a:fld>
            <a:endParaRPr lang="en-US"/>
          </a:p>
        </p:txBody>
      </p:sp>
    </p:spTree>
    <p:extLst>
      <p:ext uri="{BB962C8B-B14F-4D97-AF65-F5344CB8AC3E}">
        <p14:creationId xmlns:p14="http://schemas.microsoft.com/office/powerpoint/2010/main" val="415629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DE38337-45B3-544A-912C-71163D04EB4D}" type="datetimeFigureOut">
              <a:rPr lang="en-US" smtClean="0"/>
              <a:t>19/06/2014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053831-A28E-6C41-94C0-855C8EC29F30}" type="slidenum">
              <a:rPr lang="en-US" smtClean="0"/>
              <a:t>‹#›</a:t>
            </a:fld>
            <a:endParaRPr lang="en-US"/>
          </a:p>
        </p:txBody>
      </p:sp>
    </p:spTree>
    <p:extLst>
      <p:ext uri="{BB962C8B-B14F-4D97-AF65-F5344CB8AC3E}">
        <p14:creationId xmlns:p14="http://schemas.microsoft.com/office/powerpoint/2010/main" val="2841721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DE38337-45B3-544A-912C-71163D04EB4D}" type="datetimeFigureOut">
              <a:rPr lang="en-US" smtClean="0"/>
              <a:t>19/06/2014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053831-A28E-6C41-94C0-855C8EC29F30}" type="slidenum">
              <a:rPr lang="en-US" smtClean="0"/>
              <a:t>‹#›</a:t>
            </a:fld>
            <a:endParaRPr lang="en-US"/>
          </a:p>
        </p:txBody>
      </p:sp>
    </p:spTree>
    <p:extLst>
      <p:ext uri="{BB962C8B-B14F-4D97-AF65-F5344CB8AC3E}">
        <p14:creationId xmlns:p14="http://schemas.microsoft.com/office/powerpoint/2010/main" val="349609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38337-45B3-544A-912C-71163D04EB4D}" type="datetimeFigureOut">
              <a:rPr lang="en-US" smtClean="0"/>
              <a:t>19/06/2014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053831-A28E-6C41-94C0-855C8EC29F30}" type="slidenum">
              <a:rPr lang="en-US" smtClean="0"/>
              <a:t>‹#›</a:t>
            </a:fld>
            <a:endParaRPr lang="en-US"/>
          </a:p>
        </p:txBody>
      </p:sp>
    </p:spTree>
    <p:extLst>
      <p:ext uri="{BB962C8B-B14F-4D97-AF65-F5344CB8AC3E}">
        <p14:creationId xmlns:p14="http://schemas.microsoft.com/office/powerpoint/2010/main" val="2470776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DE38337-45B3-544A-912C-71163D04EB4D}" type="datetimeFigureOut">
              <a:rPr lang="en-US" smtClean="0"/>
              <a:t>19/06/2014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53831-A28E-6C41-94C0-855C8EC29F30}" type="slidenum">
              <a:rPr lang="en-US" smtClean="0"/>
              <a:t>‹#›</a:t>
            </a:fld>
            <a:endParaRPr lang="en-US"/>
          </a:p>
        </p:txBody>
      </p:sp>
    </p:spTree>
    <p:extLst>
      <p:ext uri="{BB962C8B-B14F-4D97-AF65-F5344CB8AC3E}">
        <p14:creationId xmlns:p14="http://schemas.microsoft.com/office/powerpoint/2010/main" val="406669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DE38337-45B3-544A-912C-71163D04EB4D}" type="datetimeFigureOut">
              <a:rPr lang="en-US" smtClean="0"/>
              <a:t>19/06/2014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53831-A28E-6C41-94C0-855C8EC29F30}" type="slidenum">
              <a:rPr lang="en-US" smtClean="0"/>
              <a:t>‹#›</a:t>
            </a:fld>
            <a:endParaRPr lang="en-US"/>
          </a:p>
        </p:txBody>
      </p:sp>
    </p:spTree>
    <p:extLst>
      <p:ext uri="{BB962C8B-B14F-4D97-AF65-F5344CB8AC3E}">
        <p14:creationId xmlns:p14="http://schemas.microsoft.com/office/powerpoint/2010/main" val="41284627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38337-45B3-544A-912C-71163D04EB4D}" type="datetimeFigureOut">
              <a:rPr lang="en-US" smtClean="0"/>
              <a:t>19/06/2014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53831-A28E-6C41-94C0-855C8EC29F30}" type="slidenum">
              <a:rPr lang="en-US" smtClean="0"/>
              <a:t>‹#›</a:t>
            </a:fld>
            <a:endParaRPr lang="en-US"/>
          </a:p>
        </p:txBody>
      </p:sp>
    </p:spTree>
    <p:extLst>
      <p:ext uri="{BB962C8B-B14F-4D97-AF65-F5344CB8AC3E}">
        <p14:creationId xmlns:p14="http://schemas.microsoft.com/office/powerpoint/2010/main" val="219409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14.emf"/><Relationship Id="rId5"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hyperlink" Target="file://localhost/Users/geoff/Documents/PowerPoint/Suffolk/On%20Writing.pptx%23-1,1,Slide%201" TargetMode="External"/><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hyperlink" Target="file://localhost/Users/geoff/Documents/PowerPoint/Suffolk/On%20Writing.pptx%23-1,1,Slide%201" TargetMode="External"/><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Microsoft_Word_97_-_2004_Document3.doc"/><Relationship Id="rId4" Type="http://schemas.openxmlformats.org/officeDocument/2006/relationships/image" Target="../media/image14.emf"/><Relationship Id="rId5" Type="http://schemas.openxmlformats.org/officeDocument/2006/relationships/image" Target="../media/image10.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Microsoft_Word_97_-_2004_Document4.doc"/><Relationship Id="rId4" Type="http://schemas.openxmlformats.org/officeDocument/2006/relationships/image" Target="../media/image14.emf"/><Relationship Id="rId5" Type="http://schemas.openxmlformats.org/officeDocument/2006/relationships/image" Target="../media/image10.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hyperlink" Target="file://localhost/Users/geoff/Documents/Consultancy/Literacy/Think-Pad.docx" TargetMode="External"/><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9713881" cy="6858000"/>
          </a:xfrm>
          <a:prstGeom prst="rect">
            <a:avLst/>
          </a:prstGeom>
        </p:spPr>
      </p:pic>
      <p:sp>
        <p:nvSpPr>
          <p:cNvPr id="4" name="Rectangle 3"/>
          <p:cNvSpPr/>
          <p:nvPr/>
        </p:nvSpPr>
        <p:spPr>
          <a:xfrm>
            <a:off x="0" y="1956652"/>
            <a:ext cx="4522595" cy="30839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33258" y="1956652"/>
            <a:ext cx="5002068" cy="2677656"/>
          </a:xfrm>
          <a:prstGeom prst="rect">
            <a:avLst/>
          </a:prstGeom>
          <a:noFill/>
        </p:spPr>
        <p:txBody>
          <a:bodyPr wrap="square" rtlCol="0">
            <a:spAutoFit/>
          </a:bodyPr>
          <a:lstStyle/>
          <a:p>
            <a:r>
              <a:rPr lang="en-US" sz="2800" b="1" dirty="0"/>
              <a:t>MIRANDA: </a:t>
            </a:r>
            <a:endParaRPr lang="en-US" sz="2800" b="1" dirty="0" smtClean="0"/>
          </a:p>
          <a:p>
            <a:r>
              <a:rPr lang="en-US" sz="2800" b="1" dirty="0" smtClean="0"/>
              <a:t>O brave </a:t>
            </a:r>
            <a:r>
              <a:rPr lang="en-US" sz="2800" b="1" dirty="0"/>
              <a:t>new world,  That has such people </a:t>
            </a:r>
            <a:r>
              <a:rPr lang="en-US" sz="2800" b="1" dirty="0" err="1"/>
              <a:t>in't</a:t>
            </a:r>
            <a:r>
              <a:rPr lang="en-US" sz="2800" b="1" dirty="0"/>
              <a:t>! </a:t>
            </a:r>
            <a:r>
              <a:rPr lang="en-US" sz="2800" b="1" dirty="0" smtClean="0"/>
              <a:t> </a:t>
            </a:r>
          </a:p>
          <a:p>
            <a:r>
              <a:rPr lang="en-US" sz="2800" b="1" dirty="0" smtClean="0"/>
              <a:t>PROSPERO</a:t>
            </a:r>
            <a:r>
              <a:rPr lang="en-US" sz="2800" b="1" dirty="0"/>
              <a:t>: </a:t>
            </a:r>
            <a:endParaRPr lang="en-US" sz="2800" b="1" dirty="0" smtClean="0"/>
          </a:p>
          <a:p>
            <a:r>
              <a:rPr lang="en-US" sz="2800" b="1" dirty="0" err="1" smtClean="0"/>
              <a:t>'</a:t>
            </a:r>
            <a:r>
              <a:rPr lang="en-US" sz="2800" b="1" dirty="0" err="1"/>
              <a:t>Tis</a:t>
            </a:r>
            <a:r>
              <a:rPr lang="en-US" sz="2800" b="1" dirty="0"/>
              <a:t> new to thee.</a:t>
            </a:r>
            <a:endParaRPr lang="en-US" sz="2800" dirty="0"/>
          </a:p>
        </p:txBody>
      </p:sp>
    </p:spTree>
    <p:extLst>
      <p:ext uri="{BB962C8B-B14F-4D97-AF65-F5344CB8AC3E}">
        <p14:creationId xmlns:p14="http://schemas.microsoft.com/office/powerpoint/2010/main" val="1378515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008445" y="2095634"/>
            <a:ext cx="7391400" cy="1938992"/>
          </a:xfrm>
          <a:prstGeom prst="rect">
            <a:avLst/>
          </a:prstGeom>
          <a:noFill/>
          <a:ln w="9525">
            <a:noFill/>
            <a:miter lim="800000"/>
            <a:headEnd/>
            <a:tailEnd/>
          </a:ln>
        </p:spPr>
        <p:txBody>
          <a:bodyPr wrap="square">
            <a:prstTxWarp prst="textNoShape">
              <a:avLst/>
            </a:prstTxWarp>
            <a:spAutoFit/>
          </a:bodyPr>
          <a:lstStyle/>
          <a:p>
            <a:r>
              <a:rPr lang="en-GB" sz="2400" dirty="0" smtClean="0"/>
              <a:t>1 The </a:t>
            </a:r>
            <a:r>
              <a:rPr lang="en-GB" sz="2400" dirty="0"/>
              <a:t>report is based on evidence from inspections of English between April 2008 and March 2011 in 133 primary schools, </a:t>
            </a:r>
            <a:r>
              <a:rPr lang="en-GB" sz="2400" b="1" dirty="0"/>
              <a:t>128</a:t>
            </a:r>
            <a:r>
              <a:rPr lang="en-GB" sz="2400" dirty="0"/>
              <a:t> secondary schools and four special schools in England, supplemented by three additional good practice visits. </a:t>
            </a:r>
            <a:endParaRPr lang="en-US" sz="2400" dirty="0">
              <a:latin typeface="Calibri" charset="0"/>
            </a:endParaRPr>
          </a:p>
        </p:txBody>
      </p:sp>
    </p:spTree>
    <p:extLst>
      <p:ext uri="{BB962C8B-B14F-4D97-AF65-F5344CB8AC3E}">
        <p14:creationId xmlns:p14="http://schemas.microsoft.com/office/powerpoint/2010/main" val="2480835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008445" y="2095634"/>
            <a:ext cx="7391400" cy="1938992"/>
          </a:xfrm>
          <a:prstGeom prst="rect">
            <a:avLst/>
          </a:prstGeom>
          <a:noFill/>
          <a:ln w="9525">
            <a:noFill/>
            <a:miter lim="800000"/>
            <a:headEnd/>
            <a:tailEnd/>
          </a:ln>
        </p:spPr>
        <p:txBody>
          <a:bodyPr wrap="square">
            <a:prstTxWarp prst="textNoShape">
              <a:avLst/>
            </a:prstTxWarp>
            <a:spAutoFit/>
          </a:bodyPr>
          <a:lstStyle/>
          <a:p>
            <a:r>
              <a:rPr lang="en-GB" sz="2400" dirty="0" smtClean="0"/>
              <a:t>1 The </a:t>
            </a:r>
            <a:r>
              <a:rPr lang="en-GB" sz="2400" dirty="0"/>
              <a:t>report is based on evidence from inspections of English between April 2008 and March 2011 in 133 primary schools, </a:t>
            </a:r>
            <a:r>
              <a:rPr lang="en-GB" sz="2400" b="1" dirty="0"/>
              <a:t>128</a:t>
            </a:r>
            <a:r>
              <a:rPr lang="en-GB" sz="2400" dirty="0"/>
              <a:t> secondary schools and four special schools in England, supplemented by three additional good practice visits. </a:t>
            </a:r>
            <a:endParaRPr lang="en-US" sz="2400" dirty="0">
              <a:latin typeface="Calibri" charset="0"/>
            </a:endParaRPr>
          </a:p>
        </p:txBody>
      </p:sp>
    </p:spTree>
    <p:extLst>
      <p:ext uri="{BB962C8B-B14F-4D97-AF65-F5344CB8AC3E}">
        <p14:creationId xmlns:p14="http://schemas.microsoft.com/office/powerpoint/2010/main" val="1590078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878857" y="1915127"/>
            <a:ext cx="7391400" cy="2308324"/>
          </a:xfrm>
          <a:prstGeom prst="rect">
            <a:avLst/>
          </a:prstGeom>
          <a:noFill/>
          <a:ln w="9525">
            <a:noFill/>
            <a:miter lim="800000"/>
            <a:headEnd/>
            <a:tailEnd/>
          </a:ln>
        </p:spPr>
        <p:txBody>
          <a:bodyPr wrap="square">
            <a:prstTxWarp prst="textNoShape">
              <a:avLst/>
            </a:prstTxWarp>
            <a:spAutoFit/>
          </a:bodyPr>
          <a:lstStyle/>
          <a:p>
            <a:pPr lvl="0"/>
            <a:r>
              <a:rPr lang="en-GB" sz="2400" dirty="0" smtClean="0">
                <a:solidFill>
                  <a:srgbClr val="000000"/>
                </a:solidFill>
              </a:rPr>
              <a:t>2 The quality of teaching was good or outstanding in seven in 10 of the lessons seen. In these lessons, teaching plans were clear about the key learning for pupils, teaching was flexible and responded to </a:t>
            </a:r>
            <a:r>
              <a:rPr lang="en-GB" sz="2400" b="1" dirty="0" smtClean="0">
                <a:solidFill>
                  <a:srgbClr val="000000"/>
                </a:solidFill>
              </a:rPr>
              <a:t>pupils’ needs</a:t>
            </a:r>
            <a:r>
              <a:rPr lang="en-GB" sz="2400" dirty="0" smtClean="0">
                <a:solidFill>
                  <a:srgbClr val="000000"/>
                </a:solidFill>
              </a:rPr>
              <a:t> as the lesson developed, and tasks were meaningful, giving pupils real audiences and contexts where possible.</a:t>
            </a:r>
            <a:endParaRPr lang="en-GB" sz="2400" dirty="0">
              <a:solidFill>
                <a:srgbClr val="000000"/>
              </a:solidFill>
            </a:endParaRPr>
          </a:p>
        </p:txBody>
      </p:sp>
    </p:spTree>
    <p:extLst>
      <p:ext uri="{BB962C8B-B14F-4D97-AF65-F5344CB8AC3E}">
        <p14:creationId xmlns:p14="http://schemas.microsoft.com/office/powerpoint/2010/main" val="2935175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008445" y="2199298"/>
            <a:ext cx="7391400" cy="2308324"/>
          </a:xfrm>
          <a:prstGeom prst="rect">
            <a:avLst/>
          </a:prstGeom>
          <a:noFill/>
          <a:ln w="9525">
            <a:noFill/>
            <a:miter lim="800000"/>
            <a:headEnd/>
            <a:tailEnd/>
          </a:ln>
        </p:spPr>
        <p:txBody>
          <a:bodyPr wrap="square">
            <a:prstTxWarp prst="textNoShape">
              <a:avLst/>
            </a:prstTxWarp>
            <a:spAutoFit/>
          </a:bodyPr>
          <a:lstStyle/>
          <a:p>
            <a:pPr lvl="0"/>
            <a:r>
              <a:rPr lang="en-GB" sz="2400" dirty="0" smtClean="0">
                <a:solidFill>
                  <a:srgbClr val="000000"/>
                </a:solidFill>
              </a:rPr>
              <a:t>3 The curriculum for English was judged to be good or outstanding in the large majority of schools inspected. </a:t>
            </a:r>
          </a:p>
          <a:p>
            <a:pPr lvl="0"/>
            <a:endParaRPr lang="en-GB" sz="2400" dirty="0" smtClean="0">
              <a:solidFill>
                <a:srgbClr val="000000"/>
              </a:solidFill>
            </a:endParaRPr>
          </a:p>
          <a:p>
            <a:pPr lvl="0"/>
            <a:r>
              <a:rPr lang="en-GB" sz="2400" dirty="0" smtClean="0">
                <a:solidFill>
                  <a:srgbClr val="000000"/>
                </a:solidFill>
              </a:rPr>
              <a:t>The most successful schools were those that had identified the particular needs of their pupils and then designed a </a:t>
            </a:r>
            <a:r>
              <a:rPr lang="en-GB" sz="2400" b="1" dirty="0" smtClean="0">
                <a:solidFill>
                  <a:srgbClr val="000000"/>
                </a:solidFill>
              </a:rPr>
              <a:t>distinctive</a:t>
            </a:r>
            <a:r>
              <a:rPr lang="en-GB" sz="2400" dirty="0" smtClean="0">
                <a:solidFill>
                  <a:srgbClr val="000000"/>
                </a:solidFill>
              </a:rPr>
              <a:t> curriculum to meet those needs </a:t>
            </a:r>
            <a:endParaRPr lang="en-GB" sz="2400" dirty="0">
              <a:solidFill>
                <a:srgbClr val="000000"/>
              </a:solidFill>
            </a:endParaRPr>
          </a:p>
        </p:txBody>
      </p:sp>
    </p:spTree>
    <p:extLst>
      <p:ext uri="{BB962C8B-B14F-4D97-AF65-F5344CB8AC3E}">
        <p14:creationId xmlns:p14="http://schemas.microsoft.com/office/powerpoint/2010/main" val="3987796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008445" y="773923"/>
            <a:ext cx="7391400" cy="4524315"/>
          </a:xfrm>
          <a:prstGeom prst="rect">
            <a:avLst/>
          </a:prstGeom>
          <a:noFill/>
          <a:ln w="9525">
            <a:noFill/>
            <a:miter lim="800000"/>
            <a:headEnd/>
            <a:tailEnd/>
          </a:ln>
        </p:spPr>
        <p:txBody>
          <a:bodyPr wrap="square">
            <a:prstTxWarp prst="textNoShape">
              <a:avLst/>
            </a:prstTxWarp>
            <a:spAutoFit/>
          </a:bodyPr>
          <a:lstStyle/>
          <a:p>
            <a:pPr lvl="0"/>
            <a:r>
              <a:rPr lang="en-GB" sz="2400" dirty="0" smtClean="0">
                <a:solidFill>
                  <a:srgbClr val="000000"/>
                </a:solidFill>
              </a:rPr>
              <a:t>4 The quality of pupils’ learning was hampered in weaker lessons by a number of ‘</a:t>
            </a:r>
            <a:r>
              <a:rPr lang="en-GB" sz="2400" b="1" dirty="0" smtClean="0">
                <a:solidFill>
                  <a:srgbClr val="000000"/>
                </a:solidFill>
              </a:rPr>
              <a:t>myths</a:t>
            </a:r>
            <a:r>
              <a:rPr lang="en-GB" sz="2400" dirty="0" smtClean="0">
                <a:solidFill>
                  <a:srgbClr val="000000"/>
                </a:solidFill>
              </a:rPr>
              <a:t>’ about what makes a good lesson. The factors that most commonly limited learning included: </a:t>
            </a:r>
          </a:p>
          <a:p>
            <a:pPr lvl="0"/>
            <a:endParaRPr lang="en-GB" sz="2400" dirty="0" smtClean="0">
              <a:solidFill>
                <a:srgbClr val="000000"/>
              </a:solidFill>
            </a:endParaRPr>
          </a:p>
          <a:p>
            <a:pPr lvl="1"/>
            <a:r>
              <a:rPr lang="en-GB" sz="2400" dirty="0" smtClean="0">
                <a:solidFill>
                  <a:srgbClr val="000000"/>
                </a:solidFill>
              </a:rPr>
              <a:t>an excessive pace; an overloading of activities; inflexible planning; and limited time for pupils to work independently. </a:t>
            </a:r>
          </a:p>
          <a:p>
            <a:pPr lvl="0"/>
            <a:endParaRPr lang="en-GB" sz="2400" dirty="0" smtClean="0">
              <a:solidFill>
                <a:srgbClr val="000000"/>
              </a:solidFill>
            </a:endParaRPr>
          </a:p>
          <a:p>
            <a:pPr lvl="0"/>
            <a:r>
              <a:rPr lang="en-GB" sz="2400" dirty="0" smtClean="0">
                <a:solidFill>
                  <a:srgbClr val="000000"/>
                </a:solidFill>
              </a:rPr>
              <a:t>Learning was also constrained in schools where teachers concentrated too much or too early on a narrow range of test or examination skills.</a:t>
            </a:r>
            <a:endParaRPr lang="en-GB" sz="2400" dirty="0">
              <a:solidFill>
                <a:srgbClr val="000000"/>
              </a:solidFill>
            </a:endParaRPr>
          </a:p>
        </p:txBody>
      </p:sp>
    </p:spTree>
    <p:extLst>
      <p:ext uri="{BB962C8B-B14F-4D97-AF65-F5344CB8AC3E}">
        <p14:creationId xmlns:p14="http://schemas.microsoft.com/office/powerpoint/2010/main" val="37422214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917734" y="1447737"/>
            <a:ext cx="7391400" cy="3785652"/>
          </a:xfrm>
          <a:prstGeom prst="rect">
            <a:avLst/>
          </a:prstGeom>
          <a:noFill/>
          <a:ln w="9525">
            <a:noFill/>
            <a:miter lim="800000"/>
            <a:headEnd/>
            <a:tailEnd/>
          </a:ln>
        </p:spPr>
        <p:txBody>
          <a:bodyPr wrap="square">
            <a:prstTxWarp prst="textNoShape">
              <a:avLst/>
            </a:prstTxWarp>
            <a:spAutoFit/>
          </a:bodyPr>
          <a:lstStyle/>
          <a:p>
            <a:pPr lvl="0"/>
            <a:r>
              <a:rPr lang="en-GB" sz="2400" dirty="0" smtClean="0">
                <a:solidFill>
                  <a:srgbClr val="000000"/>
                </a:solidFill>
              </a:rPr>
              <a:t>5 However, few of the secondary schools visited had taken the opportunity, following the ending of the Year 9 statutory tests, to refresh their Key Stage 3 schemes of work. </a:t>
            </a:r>
          </a:p>
          <a:p>
            <a:pPr lvl="0"/>
            <a:endParaRPr lang="en-GB" sz="2400" dirty="0" smtClean="0">
              <a:solidFill>
                <a:srgbClr val="000000"/>
              </a:solidFill>
            </a:endParaRPr>
          </a:p>
          <a:p>
            <a:pPr lvl="0"/>
            <a:r>
              <a:rPr lang="en-GB" sz="2400" dirty="0" smtClean="0">
                <a:solidFill>
                  <a:srgbClr val="000000"/>
                </a:solidFill>
              </a:rPr>
              <a:t>The best schools provided students with tasks that had practical outcomes beyond the classroom, thus reinforcing the importance and </a:t>
            </a:r>
            <a:r>
              <a:rPr lang="en-GB" sz="2400" b="1" dirty="0" smtClean="0">
                <a:solidFill>
                  <a:srgbClr val="000000"/>
                </a:solidFill>
              </a:rPr>
              <a:t>relevance</a:t>
            </a:r>
            <a:r>
              <a:rPr lang="en-GB" sz="2400" dirty="0" smtClean="0">
                <a:solidFill>
                  <a:srgbClr val="000000"/>
                </a:solidFill>
              </a:rPr>
              <a:t> of the subject, but this was not common enough across the survey schools.</a:t>
            </a:r>
            <a:endParaRPr lang="en-GB" sz="2400" dirty="0">
              <a:solidFill>
                <a:srgbClr val="000000"/>
              </a:solidFill>
            </a:endParaRPr>
          </a:p>
        </p:txBody>
      </p:sp>
    </p:spTree>
    <p:extLst>
      <p:ext uri="{BB962C8B-B14F-4D97-AF65-F5344CB8AC3E}">
        <p14:creationId xmlns:p14="http://schemas.microsoft.com/office/powerpoint/2010/main" val="2565565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332723" y="1501231"/>
            <a:ext cx="8496944" cy="4832093"/>
          </a:xfrm>
          <a:prstGeom prst="rect">
            <a:avLst/>
          </a:prstGeom>
          <a:noFill/>
          <a:ln w="9525">
            <a:noFill/>
            <a:miter lim="800000"/>
            <a:headEnd/>
            <a:tailEnd/>
          </a:ln>
        </p:spPr>
        <p:txBody>
          <a:bodyPr wrap="square">
            <a:prstTxWarp prst="textNoShape">
              <a:avLst/>
            </a:prstTxWarp>
            <a:spAutoFit/>
          </a:bodyPr>
          <a:lstStyle/>
          <a:p>
            <a:pPr marL="742950" indent="-742950">
              <a:buFont typeface="+mj-lt"/>
              <a:buAutoNum type="arabicPeriod"/>
            </a:pPr>
            <a:r>
              <a:rPr lang="en-US" sz="2800" dirty="0" smtClean="0">
                <a:solidFill>
                  <a:srgbClr val="000000"/>
                </a:solidFill>
                <a:latin typeface="Calibri" charset="0"/>
              </a:rPr>
              <a:t>What is English ‘for’ at your school? Specifically, what is KS3 for?</a:t>
            </a:r>
          </a:p>
          <a:p>
            <a:pPr marL="742950" indent="-742950">
              <a:buFont typeface="+mj-lt"/>
              <a:buAutoNum type="arabicPeriod"/>
            </a:pPr>
            <a:r>
              <a:rPr lang="en-US" sz="2800" dirty="0">
                <a:solidFill>
                  <a:srgbClr val="000000"/>
                </a:solidFill>
                <a:latin typeface="Calibri" charset="0"/>
              </a:rPr>
              <a:t>What skills and </a:t>
            </a:r>
            <a:r>
              <a:rPr lang="en-US" sz="2800" dirty="0" smtClean="0">
                <a:solidFill>
                  <a:srgbClr val="000000"/>
                </a:solidFill>
                <a:latin typeface="Calibri" charset="0"/>
              </a:rPr>
              <a:t>knowledge and experiences </a:t>
            </a:r>
            <a:r>
              <a:rPr lang="en-US" sz="2800" dirty="0">
                <a:solidFill>
                  <a:srgbClr val="000000"/>
                </a:solidFill>
                <a:latin typeface="Calibri" charset="0"/>
              </a:rPr>
              <a:t>do you want learners to leave with – beyond what is statutory</a:t>
            </a:r>
            <a:r>
              <a:rPr lang="en-US" sz="2800" dirty="0" smtClean="0">
                <a:solidFill>
                  <a:srgbClr val="000000"/>
                </a:solidFill>
                <a:latin typeface="Calibri" charset="0"/>
              </a:rPr>
              <a:t>?</a:t>
            </a:r>
          </a:p>
          <a:p>
            <a:pPr marL="742950" indent="-742950">
              <a:buFont typeface="+mj-lt"/>
              <a:buAutoNum type="arabicPeriod"/>
            </a:pPr>
            <a:r>
              <a:rPr lang="en-US" sz="2800" dirty="0">
                <a:solidFill>
                  <a:srgbClr val="000000"/>
                </a:solidFill>
                <a:latin typeface="Calibri" charset="0"/>
              </a:rPr>
              <a:t>What does </a:t>
            </a:r>
            <a:r>
              <a:rPr lang="en-US" sz="2800" dirty="0" smtClean="0">
                <a:solidFill>
                  <a:srgbClr val="000000"/>
                </a:solidFill>
                <a:latin typeface="Calibri" charset="0"/>
              </a:rPr>
              <a:t>your school teach </a:t>
            </a:r>
            <a:r>
              <a:rPr lang="en-US" sz="2800" dirty="0">
                <a:solidFill>
                  <a:srgbClr val="000000"/>
                </a:solidFill>
                <a:latin typeface="Calibri" charset="0"/>
              </a:rPr>
              <a:t>students about the ‘relevance’ of English</a:t>
            </a:r>
            <a:r>
              <a:rPr lang="en-US" sz="2800" dirty="0" smtClean="0">
                <a:solidFill>
                  <a:srgbClr val="000000"/>
                </a:solidFill>
                <a:latin typeface="Calibri" charset="0"/>
              </a:rPr>
              <a:t>?</a:t>
            </a:r>
          </a:p>
          <a:p>
            <a:pPr marL="742950" indent="-742950">
              <a:buFont typeface="+mj-lt"/>
              <a:buAutoNum type="arabicPeriod"/>
            </a:pPr>
            <a:r>
              <a:rPr lang="en-US" sz="2800" dirty="0" smtClean="0">
                <a:solidFill>
                  <a:srgbClr val="000000"/>
                </a:solidFill>
                <a:latin typeface="Calibri" charset="0"/>
              </a:rPr>
              <a:t>Is there anything you need to do more of and less of?</a:t>
            </a:r>
          </a:p>
          <a:p>
            <a:pPr marL="742950" indent="-742950">
              <a:buFont typeface="+mj-lt"/>
              <a:buAutoNum type="arabicPeriod"/>
            </a:pPr>
            <a:r>
              <a:rPr lang="en-US" sz="2800" dirty="0" smtClean="0">
                <a:solidFill>
                  <a:srgbClr val="000000"/>
                </a:solidFill>
                <a:latin typeface="Calibri" charset="0"/>
              </a:rPr>
              <a:t>How are you bringing the ‘word poor’ into the Literacy Club?</a:t>
            </a:r>
            <a:endParaRPr lang="en-US" sz="2800" dirty="0">
              <a:solidFill>
                <a:srgbClr val="000000"/>
              </a:solidFill>
              <a:latin typeface="Calibri" charset="0"/>
            </a:endParaRPr>
          </a:p>
        </p:txBody>
      </p:sp>
      <p:sp>
        <p:nvSpPr>
          <p:cNvPr id="3" name="TextBox 2"/>
          <p:cNvSpPr txBox="1"/>
          <p:nvPr/>
        </p:nvSpPr>
        <p:spPr>
          <a:xfrm>
            <a:off x="155505" y="349865"/>
            <a:ext cx="8674162" cy="707886"/>
          </a:xfrm>
          <a:prstGeom prst="rect">
            <a:avLst/>
          </a:prstGeom>
          <a:noFill/>
        </p:spPr>
        <p:txBody>
          <a:bodyPr wrap="square" rtlCol="0">
            <a:spAutoFit/>
          </a:bodyPr>
          <a:lstStyle/>
          <a:p>
            <a:r>
              <a:rPr lang="en-US" sz="4000" dirty="0" smtClean="0"/>
              <a:t>IMPLICATIONS:</a:t>
            </a:r>
            <a:endParaRPr lang="en-US" sz="4000" dirty="0"/>
          </a:p>
        </p:txBody>
      </p:sp>
      <p:cxnSp>
        <p:nvCxnSpPr>
          <p:cNvPr id="5" name="Straight Connector 4"/>
          <p:cNvCxnSpPr/>
          <p:nvPr/>
        </p:nvCxnSpPr>
        <p:spPr>
          <a:xfrm>
            <a:off x="332723" y="1057751"/>
            <a:ext cx="849694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9474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9713881" cy="6858000"/>
          </a:xfrm>
          <a:prstGeom prst="rect">
            <a:avLst/>
          </a:prstGeom>
        </p:spPr>
      </p:pic>
      <p:sp>
        <p:nvSpPr>
          <p:cNvPr id="4" name="Rectangle 3"/>
          <p:cNvSpPr/>
          <p:nvPr/>
        </p:nvSpPr>
        <p:spPr>
          <a:xfrm>
            <a:off x="0" y="0"/>
            <a:ext cx="4522595"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81422" y="440571"/>
            <a:ext cx="4172709" cy="5693867"/>
          </a:xfrm>
          <a:prstGeom prst="rect">
            <a:avLst/>
          </a:prstGeom>
          <a:noFill/>
        </p:spPr>
        <p:txBody>
          <a:bodyPr wrap="square" rtlCol="0">
            <a:spAutoFit/>
          </a:bodyPr>
          <a:lstStyle/>
          <a:p>
            <a:r>
              <a:rPr lang="en-US" sz="2800" b="1" dirty="0" smtClean="0"/>
              <a:t>1	The state of English: </a:t>
            </a:r>
          </a:p>
          <a:p>
            <a:r>
              <a:rPr lang="en-US" sz="2800" b="1" dirty="0" smtClean="0">
                <a:solidFill>
                  <a:srgbClr val="0000FF"/>
                </a:solidFill>
              </a:rPr>
              <a:t>	What matters?</a:t>
            </a:r>
          </a:p>
          <a:p>
            <a:endParaRPr lang="en-US" sz="2800" b="1" dirty="0" smtClean="0">
              <a:solidFill>
                <a:srgbClr val="0000FF"/>
              </a:solidFill>
            </a:endParaRPr>
          </a:p>
          <a:p>
            <a:r>
              <a:rPr lang="en-US" sz="2800" b="1" dirty="0" smtClean="0"/>
              <a:t>2	You &amp; your team:</a:t>
            </a:r>
          </a:p>
          <a:p>
            <a:r>
              <a:rPr lang="en-US" sz="2800" b="1" dirty="0" smtClean="0">
                <a:solidFill>
                  <a:srgbClr val="0000FF"/>
                </a:solidFill>
              </a:rPr>
              <a:t>	How are you surviving?</a:t>
            </a:r>
          </a:p>
          <a:p>
            <a:r>
              <a:rPr lang="en-US" sz="2800" b="1" dirty="0" smtClean="0">
                <a:solidFill>
                  <a:srgbClr val="0000FF"/>
                </a:solidFill>
              </a:rPr>
              <a:t>	How are you improving 	teaching?</a:t>
            </a:r>
          </a:p>
          <a:p>
            <a:r>
              <a:rPr lang="en-US" sz="2800" b="1" dirty="0" smtClean="0">
                <a:solidFill>
                  <a:srgbClr val="0000FF"/>
                </a:solidFill>
              </a:rPr>
              <a:t>	How are you managing 	‘the management’?</a:t>
            </a:r>
          </a:p>
          <a:p>
            <a:endParaRPr lang="en-US" sz="2800" b="1" dirty="0" smtClean="0">
              <a:solidFill>
                <a:srgbClr val="0000FF"/>
              </a:solidFill>
            </a:endParaRPr>
          </a:p>
          <a:p>
            <a:r>
              <a:rPr lang="en-US" sz="2800" b="1" dirty="0" smtClean="0"/>
              <a:t>3	You &amp; your students:</a:t>
            </a:r>
          </a:p>
          <a:p>
            <a:r>
              <a:rPr lang="en-US" sz="2800" b="1" dirty="0" smtClean="0">
                <a:solidFill>
                  <a:srgbClr val="0000FF"/>
                </a:solidFill>
              </a:rPr>
              <a:t>	What elements lead to 	most progress?</a:t>
            </a:r>
            <a:endParaRPr lang="en-US" sz="2800" dirty="0">
              <a:solidFill>
                <a:srgbClr val="0000FF"/>
              </a:solidFill>
            </a:endParaRPr>
          </a:p>
        </p:txBody>
      </p:sp>
    </p:spTree>
    <p:extLst>
      <p:ext uri="{BB962C8B-B14F-4D97-AF65-F5344CB8AC3E}">
        <p14:creationId xmlns:p14="http://schemas.microsoft.com/office/powerpoint/2010/main" val="3537608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54000"/>
            <a:ext cx="9144000" cy="6349042"/>
          </a:xfrm>
          <a:prstGeom prst="rect">
            <a:avLst/>
          </a:prstGeom>
        </p:spPr>
      </p:pic>
      <p:pic>
        <p:nvPicPr>
          <p:cNvPr id="3" name="Picture 2"/>
          <p:cNvPicPr>
            <a:picLocks noChangeAspect="1"/>
          </p:cNvPicPr>
          <p:nvPr/>
        </p:nvPicPr>
        <p:blipFill>
          <a:blip r:embed="rId3"/>
          <a:stretch>
            <a:fillRect/>
          </a:stretch>
        </p:blipFill>
        <p:spPr>
          <a:xfrm>
            <a:off x="1505911" y="4071876"/>
            <a:ext cx="2433458" cy="1642584"/>
          </a:xfrm>
          <a:prstGeom prst="rect">
            <a:avLst/>
          </a:prstGeom>
        </p:spPr>
      </p:pic>
      <p:sp>
        <p:nvSpPr>
          <p:cNvPr id="4" name="TextBox 3"/>
          <p:cNvSpPr txBox="1"/>
          <p:nvPr/>
        </p:nvSpPr>
        <p:spPr>
          <a:xfrm>
            <a:off x="4872480" y="1192132"/>
            <a:ext cx="3291516" cy="3970318"/>
          </a:xfrm>
          <a:prstGeom prst="rect">
            <a:avLst/>
          </a:prstGeom>
          <a:noFill/>
        </p:spPr>
        <p:txBody>
          <a:bodyPr wrap="square" rtlCol="0">
            <a:spAutoFit/>
          </a:bodyPr>
          <a:lstStyle/>
          <a:p>
            <a:pPr marL="342900" indent="-342900">
              <a:buFont typeface="+mj-lt"/>
              <a:buAutoNum type="arabicPeriod"/>
            </a:pPr>
            <a:r>
              <a:rPr lang="en-US" dirty="0" smtClean="0"/>
              <a:t>Book frenzies</a:t>
            </a:r>
          </a:p>
          <a:p>
            <a:pPr marL="342900" indent="-342900">
              <a:buFont typeface="+mj-lt"/>
              <a:buAutoNum type="arabicPeriod"/>
            </a:pPr>
            <a:r>
              <a:rPr lang="en-US" dirty="0" smtClean="0"/>
              <a:t>Library centrality</a:t>
            </a:r>
          </a:p>
          <a:p>
            <a:pPr marL="342900" indent="-342900">
              <a:buFont typeface="+mj-lt"/>
              <a:buAutoNum type="arabicPeriod"/>
            </a:pPr>
            <a:r>
              <a:rPr lang="en-US" dirty="0" smtClean="0"/>
              <a:t>Idiolect</a:t>
            </a:r>
          </a:p>
          <a:p>
            <a:pPr marL="342900" indent="-342900">
              <a:buFont typeface="+mj-lt"/>
              <a:buAutoNum type="arabicPeriod"/>
            </a:pPr>
            <a:r>
              <a:rPr lang="en-US" dirty="0" smtClean="0"/>
              <a:t>Global English</a:t>
            </a:r>
          </a:p>
          <a:p>
            <a:pPr marL="342900" indent="-342900">
              <a:buFont typeface="+mj-lt"/>
              <a:buAutoNum type="arabicPeriod"/>
            </a:pPr>
            <a:r>
              <a:rPr lang="en-US" dirty="0" smtClean="0"/>
              <a:t>Self-regulation &amp; resilience</a:t>
            </a:r>
          </a:p>
          <a:p>
            <a:pPr marL="342900" indent="-342900">
              <a:buFont typeface="+mj-lt"/>
              <a:buAutoNum type="arabicPeriod"/>
            </a:pPr>
            <a:r>
              <a:rPr lang="en-US" dirty="0" smtClean="0"/>
              <a:t>Wow factor</a:t>
            </a:r>
          </a:p>
          <a:p>
            <a:pPr marL="342900" indent="-342900">
              <a:buFont typeface="+mj-lt"/>
              <a:buAutoNum type="arabicPeriod"/>
            </a:pPr>
            <a:r>
              <a:rPr lang="en-US" dirty="0" smtClean="0"/>
              <a:t>The word-poor are stretched as the word-rich are indulged</a:t>
            </a:r>
          </a:p>
          <a:p>
            <a:pPr marL="342900" indent="-342900">
              <a:buFont typeface="+mj-lt"/>
              <a:buAutoNum type="arabicPeriod"/>
            </a:pPr>
            <a:r>
              <a:rPr lang="en-US" dirty="0" smtClean="0"/>
              <a:t>Teachers who … </a:t>
            </a:r>
          </a:p>
          <a:p>
            <a:pPr marL="285750" indent="-285750">
              <a:buFont typeface="Arial"/>
              <a:buChar char="•"/>
            </a:pPr>
            <a:r>
              <a:rPr lang="en-US" dirty="0"/>
              <a:t>m</a:t>
            </a:r>
            <a:r>
              <a:rPr lang="en-US" dirty="0" smtClean="0"/>
              <a:t>odel exploratory talk, explaining and questioning</a:t>
            </a:r>
          </a:p>
          <a:p>
            <a:pPr marL="285750" indent="-285750">
              <a:buFont typeface="Arial"/>
              <a:buChar char="•"/>
            </a:pPr>
            <a:r>
              <a:rPr lang="en-US" dirty="0" smtClean="0"/>
              <a:t>read obsessively </a:t>
            </a:r>
          </a:p>
          <a:p>
            <a:pPr marL="285750" indent="-285750">
              <a:buFont typeface="Arial"/>
              <a:buChar char="•"/>
            </a:pPr>
            <a:r>
              <a:rPr lang="en-US" dirty="0" smtClean="0"/>
              <a:t>know what constitutes good writing</a:t>
            </a:r>
          </a:p>
        </p:txBody>
      </p:sp>
    </p:spTree>
    <p:extLst>
      <p:ext uri="{BB962C8B-B14F-4D97-AF65-F5344CB8AC3E}">
        <p14:creationId xmlns:p14="http://schemas.microsoft.com/office/powerpoint/2010/main" val="3478674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584776"/>
          </a:xfrm>
          <a:prstGeom prst="rect">
            <a:avLst/>
          </a:prstGeom>
          <a:noFill/>
        </p:spPr>
        <p:txBody>
          <a:bodyPr wrap="square" rtlCol="0">
            <a:spAutoFit/>
          </a:bodyPr>
          <a:lstStyle/>
          <a:p>
            <a:pPr algn="ctr"/>
            <a:r>
              <a:rPr lang="en-US" sz="3200" dirty="0" smtClean="0">
                <a:solidFill>
                  <a:srgbClr val="FFFFFF"/>
                </a:solidFill>
              </a:rPr>
              <a:t>(Robert K Merton)</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3070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76200" y="228600"/>
            <a:ext cx="9261738" cy="6431763"/>
          </a:xfrm>
          <a:prstGeom prst="rect">
            <a:avLst/>
          </a:prstGeom>
        </p:spPr>
      </p:pic>
      <p:sp>
        <p:nvSpPr>
          <p:cNvPr id="6" name="Rectangle 5"/>
          <p:cNvSpPr/>
          <p:nvPr/>
        </p:nvSpPr>
        <p:spPr>
          <a:xfrm>
            <a:off x="3810000" y="0"/>
            <a:ext cx="5432502"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199" y="0"/>
            <a:ext cx="215841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1569660"/>
          </a:xfrm>
          <a:prstGeom prst="rect">
            <a:avLst/>
          </a:prstGeom>
          <a:noFill/>
          <a:ln w="9525">
            <a:noFill/>
            <a:miter lim="800000"/>
            <a:headEnd/>
            <a:tailEnd/>
          </a:ln>
        </p:spPr>
        <p:txBody>
          <a:bodyPr wrap="square">
            <a:prstTxWarp prst="textNoShape">
              <a:avLst/>
            </a:prstTxWarp>
            <a:spAutoFit/>
          </a:bodyPr>
          <a:lstStyle/>
          <a:p>
            <a:r>
              <a:rPr lang="en-US" sz="4800" dirty="0" smtClean="0">
                <a:solidFill>
                  <a:schemeClr val="bg1"/>
                </a:solidFill>
              </a:rPr>
              <a:t>The </a:t>
            </a:r>
            <a:r>
              <a:rPr lang="en-US" sz="4800" dirty="0" smtClean="0">
                <a:solidFill>
                  <a:srgbClr val="FFFF00"/>
                </a:solidFill>
              </a:rPr>
              <a:t>rich </a:t>
            </a:r>
            <a:r>
              <a:rPr lang="en-US" sz="4800" dirty="0" smtClean="0">
                <a:solidFill>
                  <a:schemeClr val="bg1"/>
                </a:solidFill>
              </a:rPr>
              <a:t>shall get richer and the </a:t>
            </a:r>
            <a:r>
              <a:rPr lang="en-US" sz="4800" dirty="0" smtClean="0">
                <a:solidFill>
                  <a:srgbClr val="FFFF00"/>
                </a:solidFill>
              </a:rPr>
              <a:t>poor </a:t>
            </a:r>
            <a:r>
              <a:rPr lang="en-US" sz="4800" dirty="0" smtClean="0">
                <a:solidFill>
                  <a:schemeClr val="bg1"/>
                </a:solidFill>
              </a:rPr>
              <a:t>shall get poorer</a:t>
            </a:r>
            <a:endParaRPr lang="en-US" sz="4800" dirty="0">
              <a:solidFill>
                <a:schemeClr val="bg1"/>
              </a:solidFill>
              <a:latin typeface="Calibri" charset="0"/>
            </a:endParaRPr>
          </a:p>
        </p:txBody>
      </p:sp>
      <p:sp>
        <p:nvSpPr>
          <p:cNvPr id="4" name="Rectangle 3"/>
          <p:cNvSpPr/>
          <p:nvPr/>
        </p:nvSpPr>
        <p:spPr>
          <a:xfrm>
            <a:off x="6553200" y="5169932"/>
            <a:ext cx="1698827" cy="369332"/>
          </a:xfrm>
          <a:prstGeom prst="rect">
            <a:avLst/>
          </a:prstGeom>
        </p:spPr>
        <p:txBody>
          <a:bodyPr wrap="none">
            <a:spAutoFit/>
          </a:bodyPr>
          <a:lstStyle/>
          <a:p>
            <a:r>
              <a:rPr lang="en-US" dirty="0" smtClean="0">
                <a:solidFill>
                  <a:schemeClr val="bg1"/>
                </a:solidFill>
              </a:rPr>
              <a:t>Matthew 13:12</a:t>
            </a:r>
            <a:endParaRPr lang="en-GB" dirty="0" smtClean="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2308324"/>
          </a:xfrm>
          <a:prstGeom prst="rect">
            <a:avLst/>
          </a:prstGeom>
          <a:noFill/>
          <a:ln w="9525">
            <a:noFill/>
            <a:miter lim="800000"/>
            <a:headEnd/>
            <a:tailEnd/>
          </a:ln>
        </p:spPr>
        <p:txBody>
          <a:bodyPr wrap="square">
            <a:prstTxWarp prst="textNoShape">
              <a:avLst/>
            </a:prstTxWarp>
            <a:spAutoFit/>
          </a:bodyPr>
          <a:lstStyle/>
          <a:p>
            <a:r>
              <a:rPr lang="en-US" sz="4800" dirty="0" smtClean="0">
                <a:solidFill>
                  <a:srgbClr val="FFFFFF"/>
                </a:solidFill>
              </a:rPr>
              <a:t>“The </a:t>
            </a:r>
            <a:r>
              <a:rPr lang="en-US" sz="4800" dirty="0" smtClean="0">
                <a:solidFill>
                  <a:srgbClr val="FFFF00"/>
                </a:solidFill>
              </a:rPr>
              <a:t>word-rich </a:t>
            </a:r>
            <a:r>
              <a:rPr lang="en-US" sz="4800" dirty="0" smtClean="0">
                <a:solidFill>
                  <a:srgbClr val="FFFFFF"/>
                </a:solidFill>
              </a:rPr>
              <a:t>get richer while the </a:t>
            </a:r>
            <a:r>
              <a:rPr lang="en-US" sz="4800" dirty="0" smtClean="0">
                <a:solidFill>
                  <a:srgbClr val="FFFF00"/>
                </a:solidFill>
              </a:rPr>
              <a:t>word-poor </a:t>
            </a:r>
            <a:r>
              <a:rPr lang="en-US" sz="4800" dirty="0" smtClean="0">
                <a:solidFill>
                  <a:srgbClr val="FFFFFF"/>
                </a:solidFill>
              </a:rPr>
              <a:t>get poorer” in their reading skills</a:t>
            </a:r>
            <a:endParaRPr lang="en-US" sz="48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US" dirty="0" smtClean="0">
                <a:solidFill>
                  <a:srgbClr val="FFFFFF"/>
                </a:solidFill>
              </a:rPr>
              <a:t>(CASL) </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“While good readers gain new skills very rapidly, and quickly move from </a:t>
            </a:r>
            <a:r>
              <a:rPr lang="en-US" sz="3600" b="1" dirty="0" smtClean="0">
                <a:solidFill>
                  <a:srgbClr val="FFFF00"/>
                </a:solidFill>
              </a:rPr>
              <a:t>learning to read</a:t>
            </a:r>
            <a:r>
              <a:rPr lang="en-US" sz="3600" dirty="0" smtClean="0">
                <a:solidFill>
                  <a:srgbClr val="FFFFFF"/>
                </a:solidFill>
              </a:rPr>
              <a:t> to </a:t>
            </a:r>
            <a:r>
              <a:rPr lang="en-US" sz="3600" b="1" dirty="0" smtClean="0">
                <a:solidFill>
                  <a:srgbClr val="FFFF00"/>
                </a:solidFill>
              </a:rPr>
              <a:t>reading to learn</a:t>
            </a:r>
            <a:r>
              <a:rPr lang="en-US" sz="3600" dirty="0" smtClean="0">
                <a:solidFill>
                  <a:srgbClr val="FFFFFF"/>
                </a:solidFill>
              </a:rPr>
              <a:t>, poor readers become increasingly frustrated with the act of reading, and try to avoid reading where possible” </a:t>
            </a:r>
            <a:endParaRPr lang="en-US" sz="3600" dirty="0">
              <a:solidFill>
                <a:srgbClr val="FFFFFF"/>
              </a:solidFill>
              <a:latin typeface="Calibri" charset="0"/>
            </a:endParaRPr>
          </a:p>
        </p:txBody>
      </p:sp>
      <p:sp>
        <p:nvSpPr>
          <p:cNvPr id="4" name="Rectangle 3"/>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80586" y="1916832"/>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“Students who begin with high verbal aptitudes find themselves in </a:t>
            </a:r>
            <a:r>
              <a:rPr lang="en-US" sz="3600" dirty="0" smtClean="0">
                <a:solidFill>
                  <a:srgbClr val="FFFF00"/>
                </a:solidFill>
              </a:rPr>
              <a:t>verbally enriched</a:t>
            </a:r>
            <a:r>
              <a:rPr lang="en-US" sz="3600" dirty="0" smtClean="0">
                <a:solidFill>
                  <a:srgbClr val="FFFFFF"/>
                </a:solidFill>
              </a:rPr>
              <a:t> social environments and have a double advantage.”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321510"/>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a:t>
            </a:r>
            <a:r>
              <a:rPr lang="en-US" sz="3600" dirty="0" smtClean="0">
                <a:solidFill>
                  <a:srgbClr val="FFFF00"/>
                </a:solidFill>
              </a:rPr>
              <a:t>Good readers </a:t>
            </a:r>
            <a:r>
              <a:rPr lang="en-US" sz="3600" dirty="0" smtClean="0">
                <a:solidFill>
                  <a:srgbClr val="FFFFFF"/>
                </a:solidFill>
              </a:rPr>
              <a:t>may choose friends who also read avidly while </a:t>
            </a:r>
            <a:r>
              <a:rPr lang="en-US" sz="3600" dirty="0" smtClean="0">
                <a:solidFill>
                  <a:srgbClr val="FFFF00"/>
                </a:solidFill>
              </a:rPr>
              <a:t>poor readers </a:t>
            </a:r>
            <a:r>
              <a:rPr lang="en-US" sz="3600" dirty="0" smtClean="0">
                <a:solidFill>
                  <a:srgbClr val="FFFFFF"/>
                </a:solidFill>
              </a:rPr>
              <a:t>seek friends with whom they share other enjoyments”</a:t>
            </a:r>
            <a:r>
              <a:rPr lang="en-GB" sz="3600" dirty="0" smtClean="0">
                <a:solidFill>
                  <a:srgbClr val="FFFFFF"/>
                </a:solidFill>
              </a:rPr>
              <a:t>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1200329"/>
          </a:xfrm>
          <a:prstGeom prst="rect">
            <a:avLst/>
          </a:prstGeom>
          <a:noFill/>
          <a:ln w="9525">
            <a:noFill/>
            <a:miter lim="800000"/>
            <a:headEnd/>
            <a:tailEnd/>
          </a:ln>
        </p:spPr>
        <p:txBody>
          <a:bodyPr wrap="square">
            <a:prstTxWarp prst="textNoShape">
              <a:avLst/>
            </a:prstTxWarp>
            <a:spAutoFit/>
          </a:bodyPr>
          <a:lstStyle/>
          <a:p>
            <a:r>
              <a:rPr lang="en-US" sz="3600" dirty="0" err="1" smtClean="0">
                <a:solidFill>
                  <a:srgbClr val="FFFFFF"/>
                </a:solidFill>
              </a:rPr>
              <a:t>Stricht’s</a:t>
            </a:r>
            <a:r>
              <a:rPr lang="en-US" sz="3600" dirty="0" smtClean="0">
                <a:solidFill>
                  <a:srgbClr val="FFFFFF"/>
                </a:solidFill>
              </a:rPr>
              <a:t> Law: “</a:t>
            </a:r>
            <a:r>
              <a:rPr lang="en-US" sz="3600" dirty="0" smtClean="0">
                <a:solidFill>
                  <a:srgbClr val="FFFF00"/>
                </a:solidFill>
              </a:rPr>
              <a:t>reading </a:t>
            </a:r>
            <a:r>
              <a:rPr lang="en-US" sz="3600" dirty="0" smtClean="0">
                <a:solidFill>
                  <a:srgbClr val="FFFFFF"/>
                </a:solidFill>
              </a:rPr>
              <a:t>ability in children cannot exceed their </a:t>
            </a:r>
            <a:r>
              <a:rPr lang="en-US" sz="3600" dirty="0" smtClean="0">
                <a:solidFill>
                  <a:srgbClr val="FFFF00"/>
                </a:solidFill>
              </a:rPr>
              <a:t>listening </a:t>
            </a:r>
            <a:r>
              <a:rPr lang="en-US" sz="3600" dirty="0" smtClean="0">
                <a:solidFill>
                  <a:srgbClr val="FFFFFF"/>
                </a:solidFill>
              </a:rPr>
              <a:t>ability …</a:t>
            </a:r>
            <a:r>
              <a:rPr lang="en-GB" sz="3600" dirty="0" smtClean="0">
                <a:solidFill>
                  <a:srgbClr val="FFFFFF"/>
                </a:solidFill>
              </a:rPr>
              <a:t>”</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2862322"/>
          </a:xfrm>
          <a:prstGeom prst="rect">
            <a:avLst/>
          </a:prstGeom>
          <a:noFill/>
          <a:ln w="9525">
            <a:noFill/>
            <a:miter lim="800000"/>
            <a:headEnd/>
            <a:tailEnd/>
          </a:ln>
        </p:spPr>
        <p:txBody>
          <a:bodyPr wrap="square">
            <a:prstTxWarp prst="textNoShape">
              <a:avLst/>
            </a:prstTxWarp>
            <a:spAutoFit/>
          </a:bodyPr>
          <a:lstStyle/>
          <a:p>
            <a:r>
              <a:rPr lang="en-GB" sz="3600" dirty="0" smtClean="0">
                <a:solidFill>
                  <a:srgbClr val="FFFFFF"/>
                </a:solidFill>
                <a:latin typeface="Tahoma" charset="0"/>
              </a:rPr>
              <a:t>“</a:t>
            </a:r>
            <a:r>
              <a:rPr lang="en-GB" sz="3600" dirty="0" smtClean="0">
                <a:solidFill>
                  <a:srgbClr val="FFFF00"/>
                </a:solidFill>
                <a:latin typeface="Tahoma" charset="0"/>
              </a:rPr>
              <a:t>Spoken language </a:t>
            </a:r>
            <a:r>
              <a:rPr lang="en-GB" sz="3600" dirty="0" smtClean="0">
                <a:solidFill>
                  <a:srgbClr val="FFFFFF"/>
                </a:solidFill>
                <a:latin typeface="Tahoma" charset="0"/>
              </a:rPr>
              <a:t>forms a constraint, a ceiling not only on the ability to comprehend but also on the ability to write, beyond which literacy cannot progress” </a:t>
            </a:r>
            <a:endParaRPr lang="en-US" sz="36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GB" dirty="0" err="1" smtClean="0">
                <a:solidFill>
                  <a:srgbClr val="FFFFFF"/>
                </a:solidFill>
                <a:latin typeface="Tahoma" charset="0"/>
              </a:rPr>
              <a:t>Myhill</a:t>
            </a:r>
            <a:r>
              <a:rPr lang="en-GB" dirty="0" smtClean="0">
                <a:solidFill>
                  <a:srgbClr val="FFFFFF"/>
                </a:solidFill>
                <a:latin typeface="Tahoma" charset="0"/>
              </a:rPr>
              <a:t> and Fisher</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196752"/>
            <a:ext cx="8458200" cy="3970318"/>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“The children who possess intellectual capital when they first arrive at school have the </a:t>
            </a:r>
            <a:r>
              <a:rPr lang="en-US" sz="3600" dirty="0" smtClean="0">
                <a:solidFill>
                  <a:srgbClr val="FFFF00"/>
                </a:solidFill>
              </a:rPr>
              <a:t>mental scaffolding </a:t>
            </a:r>
            <a:r>
              <a:rPr lang="en-US" sz="3600" dirty="0" smtClean="0">
                <a:solidFill>
                  <a:srgbClr val="FFFFFF"/>
                </a:solidFill>
              </a:rPr>
              <a:t>and </a:t>
            </a:r>
            <a:r>
              <a:rPr lang="en-US" sz="3600" dirty="0" smtClean="0">
                <a:solidFill>
                  <a:srgbClr val="FFFF00"/>
                </a:solidFill>
              </a:rPr>
              <a:t>Velcro </a:t>
            </a:r>
            <a:r>
              <a:rPr lang="en-US" sz="3600" dirty="0" smtClean="0">
                <a:solidFill>
                  <a:srgbClr val="FFFFFF"/>
                </a:solidFill>
              </a:rPr>
              <a:t>to catch hold of what is going on, and they can turn the new knowledge into still more Velcro to gain still more knowledge”.</a:t>
            </a:r>
            <a:r>
              <a:rPr lang="en-GB" sz="3600" dirty="0" smtClean="0">
                <a:solidFill>
                  <a:srgbClr val="FFFFFF"/>
                </a:solidFill>
              </a:rPr>
              <a:t>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pPr marL="457200" indent="-457200">
              <a:spcBef>
                <a:spcPct val="50000"/>
              </a:spcBef>
            </a:pPr>
            <a:r>
              <a:rPr lang="en-US" sz="3600" dirty="0" smtClean="0">
                <a:solidFill>
                  <a:srgbClr val="FFFFFF"/>
                </a:solidFill>
              </a:rPr>
              <a:t>	Aged 7: </a:t>
            </a:r>
          </a:p>
          <a:p>
            <a:pPr marL="457200" indent="-457200">
              <a:spcBef>
                <a:spcPct val="50000"/>
              </a:spcBef>
            </a:pPr>
            <a:r>
              <a:rPr lang="en-US" sz="3600" dirty="0" smtClean="0">
                <a:solidFill>
                  <a:srgbClr val="FFFFFF"/>
                </a:solidFill>
              </a:rPr>
              <a:t>	Children in the top quartile have 7100 </a:t>
            </a:r>
            <a:r>
              <a:rPr lang="en-US" sz="3600" dirty="0" smtClean="0">
                <a:solidFill>
                  <a:srgbClr val="FFFF00"/>
                </a:solidFill>
              </a:rPr>
              <a:t>words</a:t>
            </a:r>
            <a:r>
              <a:rPr lang="en-US" sz="3600" dirty="0" smtClean="0">
                <a:solidFill>
                  <a:srgbClr val="FFFFFF"/>
                </a:solidFill>
              </a:rPr>
              <a:t>; children in the lowest have around 3000. </a:t>
            </a:r>
          </a:p>
          <a:p>
            <a:pPr marL="457200" indent="-457200">
              <a:spcBef>
                <a:spcPct val="50000"/>
              </a:spcBef>
            </a:pPr>
            <a:r>
              <a:rPr lang="en-US" sz="3600" dirty="0" smtClean="0">
                <a:solidFill>
                  <a:srgbClr val="FFFFFF"/>
                </a:solidFill>
              </a:rPr>
              <a:t>	The main influence is parents. </a:t>
            </a:r>
            <a:endParaRPr lang="en-US" sz="3600" dirty="0">
              <a:solidFill>
                <a:srgbClr val="FFFFFF"/>
              </a:solidFill>
            </a:endParaRPr>
          </a:p>
        </p:txBody>
      </p:sp>
      <p:sp>
        <p:nvSpPr>
          <p:cNvPr id="5" name="Rectangle 4"/>
          <p:cNvSpPr/>
          <p:nvPr/>
        </p:nvSpPr>
        <p:spPr>
          <a:xfrm>
            <a:off x="5638800" y="5322332"/>
            <a:ext cx="4572000" cy="369332"/>
          </a:xfrm>
          <a:prstGeom prst="rect">
            <a:avLst/>
          </a:prstGeom>
        </p:spPr>
        <p:txBody>
          <a:bodyPr>
            <a:spAutoFit/>
          </a:bodyPr>
          <a:lstStyle/>
          <a:p>
            <a:r>
              <a:rPr lang="en-GB" dirty="0" err="1" smtClean="0">
                <a:solidFill>
                  <a:srgbClr val="FFFFFF"/>
                </a:solidFill>
              </a:rPr>
              <a:t>DfE</a:t>
            </a:r>
            <a:r>
              <a:rPr lang="en-GB" dirty="0" smtClean="0">
                <a:solidFill>
                  <a:srgbClr val="FFFFFF"/>
                </a:solidFill>
              </a:rPr>
              <a:t> Research Unit</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7887"/>
            <a:ext cx="7772400" cy="1470025"/>
          </a:xfrm>
        </p:spPr>
        <p:txBody>
          <a:bodyPr>
            <a:noAutofit/>
          </a:bodyPr>
          <a:lstStyle/>
          <a:p>
            <a:r>
              <a:rPr lang="en-US" sz="3600" b="1" dirty="0"/>
              <a:t>English</a:t>
            </a:r>
            <a:r>
              <a:rPr lang="en-US" sz="3600" dirty="0"/>
              <a:t> &amp; </a:t>
            </a:r>
            <a:r>
              <a:rPr lang="en-US" sz="3600" b="1" dirty="0" smtClean="0"/>
              <a:t>literacy</a:t>
            </a:r>
            <a:r>
              <a:rPr lang="en-US" sz="3600" dirty="0" smtClean="0"/>
              <a:t> </a:t>
            </a:r>
            <a:r>
              <a:rPr lang="en-US" sz="3600" dirty="0"/>
              <a:t>in a brave new world:</a:t>
            </a:r>
            <a:br>
              <a:rPr lang="en-US" sz="3600" dirty="0"/>
            </a:br>
            <a:r>
              <a:rPr lang="en-US" sz="3600" dirty="0"/>
              <a:t>B</a:t>
            </a:r>
            <a:r>
              <a:rPr lang="en-US" sz="3600" dirty="0" smtClean="0"/>
              <a:t>eyond </a:t>
            </a:r>
            <a:r>
              <a:rPr lang="en-US" sz="3600" dirty="0"/>
              <a:t>exam syllabuses and </a:t>
            </a:r>
            <a:r>
              <a:rPr lang="en-US" sz="3600" dirty="0" err="1"/>
              <a:t>Ofsted</a:t>
            </a:r>
            <a:endParaRPr lang="en-US" sz="3600" dirty="0"/>
          </a:p>
        </p:txBody>
      </p:sp>
      <p:sp>
        <p:nvSpPr>
          <p:cNvPr id="4" name="TextBox 3"/>
          <p:cNvSpPr txBox="1"/>
          <p:nvPr/>
        </p:nvSpPr>
        <p:spPr>
          <a:xfrm>
            <a:off x="5265338" y="5962905"/>
            <a:ext cx="3456384" cy="338554"/>
          </a:xfrm>
          <a:prstGeom prst="rect">
            <a:avLst/>
          </a:prstGeom>
          <a:noFill/>
        </p:spPr>
        <p:txBody>
          <a:bodyPr wrap="square" rtlCol="0">
            <a:spAutoFit/>
          </a:bodyPr>
          <a:lstStyle/>
          <a:p>
            <a:pPr algn="ctr"/>
            <a:r>
              <a:rPr lang="en-US" sz="1600" kern="1200" dirty="0" smtClean="0">
                <a:solidFill>
                  <a:srgbClr val="7F7F7F"/>
                </a:solidFill>
              </a:rPr>
              <a:t>Twitter: @</a:t>
            </a:r>
            <a:r>
              <a:rPr lang="en-US" sz="1600" kern="1200" dirty="0" err="1" smtClean="0">
                <a:solidFill>
                  <a:srgbClr val="7F7F7F"/>
                </a:solidFill>
              </a:rPr>
              <a:t>RealGeoffBarton</a:t>
            </a:r>
            <a:endParaRPr lang="en-US" sz="1600" kern="1200" dirty="0">
              <a:solidFill>
                <a:srgbClr val="7F7F7F"/>
              </a:solidFill>
            </a:endParaRPr>
          </a:p>
        </p:txBody>
      </p:sp>
      <p:sp>
        <p:nvSpPr>
          <p:cNvPr id="5" name="TextBox 4"/>
          <p:cNvSpPr txBox="1">
            <a:spLocks noChangeArrowheads="1"/>
          </p:cNvSpPr>
          <p:nvPr/>
        </p:nvSpPr>
        <p:spPr bwMode="auto">
          <a:xfrm>
            <a:off x="685800" y="5930379"/>
            <a:ext cx="4876800" cy="584200"/>
          </a:xfrm>
          <a:prstGeom prst="rect">
            <a:avLst/>
          </a:prstGeom>
          <a:noFill/>
          <a:ln w="9525">
            <a:noFill/>
            <a:miter lim="800000"/>
            <a:headEnd/>
            <a:tailEnd/>
          </a:ln>
        </p:spPr>
        <p:txBody>
          <a:bodyPr>
            <a:prstTxWarp prst="textNoShape">
              <a:avLst/>
            </a:prstTxWarp>
            <a:spAutoFit/>
          </a:bodyPr>
          <a:lstStyle/>
          <a:p>
            <a:r>
              <a:rPr lang="en-US" sz="1600" kern="1200" dirty="0">
                <a:solidFill>
                  <a:schemeClr val="bg1">
                    <a:lumMod val="50000"/>
                  </a:schemeClr>
                </a:solidFill>
                <a:latin typeface="Calibri" charset="0"/>
              </a:rPr>
              <a:t>Download this presentation at </a:t>
            </a:r>
            <a:r>
              <a:rPr lang="en-US" sz="1600" kern="1200" dirty="0" err="1">
                <a:solidFill>
                  <a:schemeClr val="bg1">
                    <a:lumMod val="50000"/>
                  </a:schemeClr>
                </a:solidFill>
                <a:latin typeface="Calibri" charset="0"/>
              </a:rPr>
              <a:t>www.geoffbarton.co.uk</a:t>
            </a:r>
            <a:endParaRPr lang="en-US" sz="1600" kern="1200" dirty="0">
              <a:solidFill>
                <a:schemeClr val="bg1">
                  <a:lumMod val="50000"/>
                </a:schemeClr>
              </a:solidFill>
              <a:latin typeface="Calibri" charset="0"/>
            </a:endParaRPr>
          </a:p>
          <a:p>
            <a:pPr algn="ctr"/>
            <a:r>
              <a:rPr lang="en-US" sz="1600" kern="1200" dirty="0" smtClean="0">
                <a:solidFill>
                  <a:schemeClr val="bg1">
                    <a:lumMod val="50000"/>
                  </a:schemeClr>
                </a:solidFill>
                <a:latin typeface="Calibri" charset="0"/>
              </a:rPr>
              <a:t>(Presentation </a:t>
            </a:r>
            <a:r>
              <a:rPr lang="en-US" sz="1600" kern="1200" dirty="0">
                <a:solidFill>
                  <a:schemeClr val="bg1">
                    <a:lumMod val="50000"/>
                  </a:schemeClr>
                </a:solidFill>
                <a:latin typeface="Calibri" charset="0"/>
              </a:rPr>
              <a:t>number</a:t>
            </a:r>
            <a:r>
              <a:rPr lang="en-US" sz="1600" kern="1200" dirty="0" smtClean="0">
                <a:solidFill>
                  <a:schemeClr val="bg1">
                    <a:lumMod val="50000"/>
                  </a:schemeClr>
                </a:solidFill>
                <a:latin typeface="Calibri" charset="0"/>
              </a:rPr>
              <a:t> </a:t>
            </a:r>
            <a:r>
              <a:rPr lang="en-US" sz="1600" kern="1200" dirty="0" smtClean="0">
                <a:solidFill>
                  <a:schemeClr val="bg1">
                    <a:lumMod val="50000"/>
                  </a:schemeClr>
                </a:solidFill>
                <a:latin typeface="Calibri" charset="0"/>
              </a:rPr>
              <a:t>128)</a:t>
            </a:r>
            <a:endParaRPr lang="en-US" sz="1600" kern="1200" dirty="0">
              <a:solidFill>
                <a:schemeClr val="bg1">
                  <a:lumMod val="50000"/>
                </a:schemeClr>
              </a:solidFill>
              <a:latin typeface="Calibri" charset="0"/>
            </a:endParaRPr>
          </a:p>
        </p:txBody>
      </p:sp>
      <p:sp>
        <p:nvSpPr>
          <p:cNvPr id="6" name="Subtitle 2"/>
          <p:cNvSpPr>
            <a:spLocks noGrp="1"/>
          </p:cNvSpPr>
          <p:nvPr/>
        </p:nvSpPr>
        <p:spPr bwMode="auto">
          <a:xfrm>
            <a:off x="685800" y="3931292"/>
            <a:ext cx="7994848"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128"/>
                <a:cs typeface="ＭＳ Ｐゴシック" charset="-128"/>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hangingPunct="1">
              <a:spcBef>
                <a:spcPts val="0"/>
              </a:spcBef>
            </a:pPr>
            <a:r>
              <a:rPr lang="en-US" sz="2800" kern="1200" dirty="0" smtClean="0">
                <a:solidFill>
                  <a:srgbClr val="0000FF"/>
                </a:solidFill>
              </a:rPr>
              <a:t>Geoff Barton</a:t>
            </a:r>
          </a:p>
          <a:p>
            <a:pPr eaLnBrk="1" hangingPunct="1">
              <a:spcBef>
                <a:spcPts val="0"/>
              </a:spcBef>
            </a:pPr>
            <a:r>
              <a:rPr lang="en-US" sz="2800" dirty="0" smtClean="0">
                <a:solidFill>
                  <a:srgbClr val="0000FF"/>
                </a:solidFill>
              </a:rPr>
              <a:t>Head, King Edward VI School, Bury St Edmunds</a:t>
            </a:r>
            <a:endParaRPr lang="en-US" sz="2800" kern="1200" dirty="0">
              <a:solidFill>
                <a:srgbClr val="0000FF"/>
              </a:solidFill>
            </a:endParaRPr>
          </a:p>
          <a:p>
            <a:pPr eaLnBrk="1" hangingPunct="1">
              <a:spcBef>
                <a:spcPts val="0"/>
              </a:spcBef>
            </a:pPr>
            <a:r>
              <a:rPr lang="en-GB" sz="2400" kern="1200" dirty="0" smtClean="0">
                <a:solidFill>
                  <a:srgbClr val="0000FF"/>
                </a:solidFill>
              </a:rPr>
              <a:t> </a:t>
            </a:r>
            <a:fld id="{A04CB24A-2C61-AE4B-A4AE-71E73F743454}" type="datetime3">
              <a:rPr lang="en-GB" sz="2400" kern="1200" smtClean="0">
                <a:solidFill>
                  <a:srgbClr val="0000FF"/>
                </a:solidFill>
              </a:rPr>
              <a:pPr eaLnBrk="1" hangingPunct="1">
                <a:spcBef>
                  <a:spcPts val="0"/>
                </a:spcBef>
              </a:pPr>
              <a:t>18 June 2014</a:t>
            </a:fld>
            <a:endParaRPr lang="en-US" sz="2400" kern="1200" dirty="0" smtClean="0">
              <a:solidFill>
                <a:srgbClr val="0000FF"/>
              </a:solidFill>
            </a:endParaRPr>
          </a:p>
        </p:txBody>
      </p:sp>
      <p:cxnSp>
        <p:nvCxnSpPr>
          <p:cNvPr id="9" name="Straight Connector 8"/>
          <p:cNvCxnSpPr/>
          <p:nvPr/>
        </p:nvCxnSpPr>
        <p:spPr>
          <a:xfrm flipV="1">
            <a:off x="1281718" y="3833190"/>
            <a:ext cx="6773116" cy="1175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29476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1077218"/>
          </a:xfrm>
          <a:prstGeom prst="rect">
            <a:avLst/>
          </a:prstGeom>
          <a:noFill/>
        </p:spPr>
        <p:txBody>
          <a:bodyPr wrap="square" rtlCol="0">
            <a:spAutoFit/>
          </a:bodyPr>
          <a:lstStyle/>
          <a:p>
            <a:pPr algn="ctr"/>
            <a:r>
              <a:rPr lang="en-US" sz="3200" dirty="0" smtClean="0">
                <a:solidFill>
                  <a:srgbClr val="FFFFFF"/>
                </a:solidFill>
              </a:rPr>
              <a:t>The rich will get richer &amp;</a:t>
            </a:r>
          </a:p>
          <a:p>
            <a:pPr algn="ctr"/>
            <a:r>
              <a:rPr lang="en-US" sz="3200" dirty="0" smtClean="0">
                <a:solidFill>
                  <a:srgbClr val="FFFFFF"/>
                </a:solidFill>
              </a:rPr>
              <a:t>the poor will get poorer</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627784" y="2276872"/>
            <a:ext cx="3480387" cy="2088232"/>
          </a:xfrm>
          <a:prstGeom prst="rect">
            <a:avLst/>
          </a:prstGeom>
          <a:noFill/>
          <a:ln w="9525">
            <a:noFill/>
            <a:miter lim="800000"/>
            <a:headEnd/>
            <a:tailEnd/>
          </a:ln>
        </p:spPr>
      </p:pic>
      <p:sp>
        <p:nvSpPr>
          <p:cNvPr id="2" name="TextBox 1"/>
          <p:cNvSpPr txBox="1"/>
          <p:nvPr/>
        </p:nvSpPr>
        <p:spPr>
          <a:xfrm>
            <a:off x="2195736" y="2924944"/>
            <a:ext cx="1584176" cy="769441"/>
          </a:xfrm>
          <a:prstGeom prst="rect">
            <a:avLst/>
          </a:prstGeom>
          <a:noFill/>
        </p:spPr>
        <p:txBody>
          <a:bodyPr wrap="square" rtlCol="0">
            <a:spAutoFit/>
          </a:bodyPr>
          <a:lstStyle/>
          <a:p>
            <a:r>
              <a:rPr lang="en-US" sz="4400" dirty="0" smtClean="0">
                <a:solidFill>
                  <a:schemeClr val="bg1"/>
                </a:solidFill>
              </a:rPr>
              <a:t>The</a:t>
            </a:r>
            <a:endParaRPr lang="en-US" sz="4400" dirty="0">
              <a:solidFill>
                <a:schemeClr val="bg1"/>
              </a:solidFill>
            </a:endParaRPr>
          </a:p>
        </p:txBody>
      </p:sp>
      <p:sp>
        <p:nvSpPr>
          <p:cNvPr id="5" name="TextBox 4"/>
          <p:cNvSpPr txBox="1"/>
          <p:nvPr/>
        </p:nvSpPr>
        <p:spPr>
          <a:xfrm>
            <a:off x="5316083" y="2924944"/>
            <a:ext cx="1584176" cy="769441"/>
          </a:xfrm>
          <a:prstGeom prst="rect">
            <a:avLst/>
          </a:prstGeom>
          <a:noFill/>
        </p:spPr>
        <p:txBody>
          <a:bodyPr wrap="square" rtlCol="0">
            <a:spAutoFit/>
          </a:bodyPr>
          <a:lstStyle/>
          <a:p>
            <a:r>
              <a:rPr lang="en-US" sz="4400" dirty="0" smtClean="0">
                <a:solidFill>
                  <a:schemeClr val="bg1"/>
                </a:solidFill>
              </a:rPr>
              <a:t>view</a:t>
            </a:r>
            <a:endParaRPr lang="en-US" sz="4400" dirty="0">
              <a:solidFill>
                <a:schemeClr val="bg1"/>
              </a:solidFill>
            </a:endParaRPr>
          </a:p>
        </p:txBody>
      </p:sp>
      <p:sp>
        <p:nvSpPr>
          <p:cNvPr id="6" name="TextBox 5"/>
          <p:cNvSpPr txBox="1"/>
          <p:nvPr/>
        </p:nvSpPr>
        <p:spPr>
          <a:xfrm>
            <a:off x="3131840" y="3858014"/>
            <a:ext cx="4176464" cy="769441"/>
          </a:xfrm>
          <a:prstGeom prst="rect">
            <a:avLst/>
          </a:prstGeom>
          <a:noFill/>
        </p:spPr>
        <p:txBody>
          <a:bodyPr wrap="square" rtlCol="0">
            <a:spAutoFit/>
          </a:bodyPr>
          <a:lstStyle/>
          <a:p>
            <a:r>
              <a:rPr lang="en-US" sz="4400" dirty="0">
                <a:solidFill>
                  <a:schemeClr val="bg1"/>
                </a:solidFill>
              </a:rPr>
              <a:t>o</a:t>
            </a:r>
            <a:r>
              <a:rPr lang="en-US" sz="4400" dirty="0" smtClean="0">
                <a:solidFill>
                  <a:schemeClr val="bg1"/>
                </a:solidFill>
              </a:rPr>
              <a:t>f literacy</a:t>
            </a:r>
            <a:endParaRPr lang="en-US" sz="4400" dirty="0">
              <a:solidFill>
                <a:schemeClr val="bg1"/>
              </a:solidFill>
            </a:endParaRPr>
          </a:p>
        </p:txBody>
      </p:sp>
    </p:spTree>
    <p:extLst>
      <p:ext uri="{BB962C8B-B14F-4D97-AF65-F5344CB8AC3E}">
        <p14:creationId xmlns:p14="http://schemas.microsoft.com/office/powerpoint/2010/main" val="14787423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52536" y="-28688"/>
            <a:ext cx="2040227" cy="1224136"/>
          </a:xfrm>
          <a:prstGeom prst="rect">
            <a:avLst/>
          </a:prstGeom>
          <a:noFill/>
          <a:ln w="9525">
            <a:noFill/>
            <a:miter lim="800000"/>
            <a:headEnd/>
            <a:tailEnd/>
          </a:ln>
        </p:spPr>
      </p:pic>
      <p:sp>
        <p:nvSpPr>
          <p:cNvPr id="2" name="TextBox 1"/>
          <p:cNvSpPr txBox="1"/>
          <p:nvPr/>
        </p:nvSpPr>
        <p:spPr>
          <a:xfrm>
            <a:off x="1691680" y="1628800"/>
            <a:ext cx="6948264" cy="4401205"/>
          </a:xfrm>
          <a:prstGeom prst="rect">
            <a:avLst/>
          </a:prstGeom>
          <a:noFill/>
        </p:spPr>
        <p:txBody>
          <a:bodyPr wrap="square" rtlCol="0">
            <a:spAutoFit/>
          </a:bodyPr>
          <a:lstStyle/>
          <a:p>
            <a:pPr marL="342900" lvl="0" indent="-342900">
              <a:buFont typeface="+mj-lt"/>
              <a:buAutoNum type="arabicPeriod"/>
            </a:pPr>
            <a:r>
              <a:rPr lang="en-US" sz="2800" b="1" dirty="0" smtClean="0">
                <a:solidFill>
                  <a:srgbClr val="FFFFFF"/>
                </a:solidFill>
              </a:rPr>
              <a:t> Key </a:t>
            </a:r>
            <a:r>
              <a:rPr lang="en-US" sz="2800" b="1" dirty="0">
                <a:solidFill>
                  <a:srgbClr val="FFFFFF"/>
                </a:solidFill>
              </a:rPr>
              <a:t>terms and vocabulary</a:t>
            </a:r>
            <a:r>
              <a:rPr lang="en-US" sz="2800" dirty="0">
                <a:solidFill>
                  <a:srgbClr val="FFFFFF"/>
                </a:solidFill>
              </a:rPr>
              <a:t> </a:t>
            </a:r>
          </a:p>
          <a:p>
            <a:pPr marL="342900" lvl="0" indent="-342900">
              <a:buFont typeface="+mj-lt"/>
              <a:buAutoNum type="arabicPeriod"/>
            </a:pPr>
            <a:r>
              <a:rPr lang="en-US" sz="2800" b="1" dirty="0" smtClean="0">
                <a:solidFill>
                  <a:srgbClr val="FFFFFF"/>
                </a:solidFill>
              </a:rPr>
              <a:t> Spelling</a:t>
            </a:r>
          </a:p>
          <a:p>
            <a:pPr marL="342900" lvl="0" indent="-342900">
              <a:buFont typeface="+mj-lt"/>
              <a:buAutoNum type="arabicPeriod"/>
            </a:pPr>
            <a:r>
              <a:rPr lang="en-US" sz="2800" b="1" dirty="0" smtClean="0">
                <a:solidFill>
                  <a:srgbClr val="FFFFFF"/>
                </a:solidFill>
              </a:rPr>
              <a:t> Core skills (skimming, scanning)</a:t>
            </a:r>
          </a:p>
          <a:p>
            <a:pPr marL="342900" lvl="0" indent="-342900">
              <a:buFont typeface="+mj-lt"/>
              <a:buAutoNum type="arabicPeriod"/>
            </a:pPr>
            <a:r>
              <a:rPr lang="en-US" sz="2800" b="1" dirty="0" smtClean="0">
                <a:solidFill>
                  <a:srgbClr val="FFFFFF"/>
                </a:solidFill>
              </a:rPr>
              <a:t> Conventions</a:t>
            </a:r>
          </a:p>
          <a:p>
            <a:pPr marL="342900" lvl="0" indent="-342900">
              <a:buFont typeface="+mj-lt"/>
              <a:buAutoNum type="arabicPeriod"/>
            </a:pPr>
            <a:r>
              <a:rPr lang="en-US" sz="2800" b="1" dirty="0" smtClean="0">
                <a:solidFill>
                  <a:srgbClr val="FFFFFF"/>
                </a:solidFill>
              </a:rPr>
              <a:t> Accuracy</a:t>
            </a:r>
          </a:p>
          <a:p>
            <a:pPr marL="342900" lvl="0" indent="-342900">
              <a:buFont typeface="+mj-lt"/>
              <a:buAutoNum type="arabicPeriod"/>
            </a:pPr>
            <a:r>
              <a:rPr lang="en-US" sz="2800" b="1" dirty="0" smtClean="0">
                <a:solidFill>
                  <a:srgbClr val="FFFFFF"/>
                </a:solidFill>
              </a:rPr>
              <a:t> Standard English</a:t>
            </a:r>
          </a:p>
          <a:p>
            <a:pPr marL="342900" lvl="0" indent="-342900">
              <a:buFont typeface="+mj-lt"/>
              <a:buAutoNum type="arabicPeriod"/>
            </a:pPr>
            <a:r>
              <a:rPr lang="en-US" sz="2800" b="1" dirty="0" smtClean="0">
                <a:solidFill>
                  <a:srgbClr val="FFFFFF"/>
                </a:solidFill>
              </a:rPr>
              <a:t> Spelling</a:t>
            </a:r>
            <a:r>
              <a:rPr lang="en-US" sz="2800" b="1" dirty="0">
                <a:solidFill>
                  <a:srgbClr val="FFFFFF"/>
                </a:solidFill>
              </a:rPr>
              <a:t>, grammar or </a:t>
            </a:r>
            <a:r>
              <a:rPr lang="en-US" sz="2800" b="1" dirty="0" smtClean="0">
                <a:solidFill>
                  <a:srgbClr val="FFFFFF"/>
                </a:solidFill>
              </a:rPr>
              <a:t>punctuation</a:t>
            </a:r>
          </a:p>
          <a:p>
            <a:pPr marL="342900" lvl="0" indent="-342900">
              <a:buFont typeface="+mj-lt"/>
              <a:buAutoNum type="arabicPeriod"/>
            </a:pPr>
            <a:r>
              <a:rPr lang="en-US" sz="2800" b="1" dirty="0" smtClean="0">
                <a:solidFill>
                  <a:srgbClr val="FFFFFF"/>
                </a:solidFill>
              </a:rPr>
              <a:t> Marking to support literacy</a:t>
            </a:r>
            <a:r>
              <a:rPr lang="en-US" sz="2800" dirty="0" smtClean="0">
                <a:solidFill>
                  <a:srgbClr val="FFFFFF"/>
                </a:solidFill>
              </a:rPr>
              <a:t> </a:t>
            </a:r>
            <a:endParaRPr lang="en-US" sz="2800" b="1" dirty="0" smtClean="0">
              <a:solidFill>
                <a:srgbClr val="FFFFFF"/>
              </a:solidFill>
            </a:endParaRPr>
          </a:p>
          <a:p>
            <a:pPr marL="342900" lvl="0" indent="-342900"/>
            <a:endParaRPr lang="en-GB" sz="2800" dirty="0">
              <a:solidFill>
                <a:srgbClr val="FFFFFF"/>
              </a:solidFill>
            </a:endParaRPr>
          </a:p>
          <a:p>
            <a:pPr marL="342900" indent="-342900"/>
            <a:endParaRPr lang="en-GB" sz="2800" dirty="0">
              <a:solidFill>
                <a:srgbClr val="FFFFFF"/>
              </a:solidFill>
            </a:endParaRPr>
          </a:p>
        </p:txBody>
      </p:sp>
    </p:spTree>
    <p:extLst>
      <p:ext uri="{BB962C8B-B14F-4D97-AF65-F5344CB8AC3E}">
        <p14:creationId xmlns:p14="http://schemas.microsoft.com/office/powerpoint/2010/main" val="1610155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5"/>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684584" y="-315416"/>
            <a:ext cx="3480387" cy="2088232"/>
          </a:xfrm>
          <a:prstGeom prst="rect">
            <a:avLst/>
          </a:prstGeom>
          <a:noFill/>
          <a:ln w="9525">
            <a:noFill/>
            <a:miter lim="800000"/>
            <a:headEnd/>
            <a:tailEnd/>
          </a:ln>
        </p:spPr>
      </p:pic>
      <p:pic>
        <p:nvPicPr>
          <p:cNvPr id="4" name="Picture 3" descr="Screen Shot 2012-10-24 at 07.17.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0"/>
            <a:ext cx="5080000" cy="6858000"/>
          </a:xfrm>
          <a:prstGeom prst="rect">
            <a:avLst/>
          </a:prstGeom>
        </p:spPr>
      </p:pic>
    </p:spTree>
    <p:extLst>
      <p:ext uri="{BB962C8B-B14F-4D97-AF65-F5344CB8AC3E}">
        <p14:creationId xmlns:p14="http://schemas.microsoft.com/office/powerpoint/2010/main" val="4229645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2-10-24 at 07.17.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672"/>
            <a:ext cx="9144000" cy="5788121"/>
          </a:xfrm>
          <a:prstGeom prst="rect">
            <a:avLst/>
          </a:prstGeom>
        </p:spPr>
      </p:pic>
    </p:spTree>
    <p:extLst>
      <p:ext uri="{BB962C8B-B14F-4D97-AF65-F5344CB8AC3E}">
        <p14:creationId xmlns:p14="http://schemas.microsoft.com/office/powerpoint/2010/main" val="10415233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144457" y="-401696"/>
            <a:ext cx="4536504" cy="2232248"/>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bg1"/>
                </a:solidFill>
              </a:rPr>
              <a:t>Talking Point</a:t>
            </a:r>
            <a:endParaRPr lang="en-US" sz="4000" dirty="0">
              <a:solidFill>
                <a:schemeClr val="bg1"/>
              </a:solidFill>
            </a:endParaRPr>
          </a:p>
        </p:txBody>
      </p:sp>
      <p:sp>
        <p:nvSpPr>
          <p:cNvPr id="3" name="TextBox 2"/>
          <p:cNvSpPr txBox="1"/>
          <p:nvPr/>
        </p:nvSpPr>
        <p:spPr>
          <a:xfrm>
            <a:off x="1351745" y="1869884"/>
            <a:ext cx="7272808" cy="4031873"/>
          </a:xfrm>
          <a:prstGeom prst="rect">
            <a:avLst/>
          </a:prstGeom>
          <a:noFill/>
        </p:spPr>
        <p:txBody>
          <a:bodyPr wrap="square" rtlCol="0">
            <a:spAutoFit/>
          </a:bodyPr>
          <a:lstStyle/>
          <a:p>
            <a:r>
              <a:rPr lang="en-US" sz="3200" dirty="0" smtClean="0">
                <a:solidFill>
                  <a:srgbClr val="FFFFFF"/>
                </a:solidFill>
              </a:rPr>
              <a:t>Your response?</a:t>
            </a:r>
          </a:p>
          <a:p>
            <a:endParaRPr lang="en-US" sz="3200" dirty="0" smtClean="0">
              <a:solidFill>
                <a:srgbClr val="FFFFFF"/>
              </a:solidFill>
            </a:endParaRPr>
          </a:p>
          <a:p>
            <a:pPr marL="514350" indent="-514350">
              <a:buFont typeface="+mj-lt"/>
              <a:buAutoNum type="arabicPeriod"/>
            </a:pPr>
            <a:r>
              <a:rPr lang="en-US" sz="3200" dirty="0" smtClean="0">
                <a:solidFill>
                  <a:srgbClr val="FFFFFF"/>
                </a:solidFill>
              </a:rPr>
              <a:t>How are you improving teaching?</a:t>
            </a:r>
          </a:p>
          <a:p>
            <a:pPr marL="514350" indent="-514350">
              <a:buFont typeface="+mj-lt"/>
              <a:buAutoNum type="arabicPeriod"/>
            </a:pPr>
            <a:r>
              <a:rPr lang="en-US" sz="3200" dirty="0" smtClean="0">
                <a:solidFill>
                  <a:srgbClr val="FFFFFF"/>
                </a:solidFill>
              </a:rPr>
              <a:t>How do you tackle teaching that’s not good enough?</a:t>
            </a:r>
          </a:p>
          <a:p>
            <a:pPr marL="514350" indent="-514350">
              <a:buFont typeface="+mj-lt"/>
              <a:buAutoNum type="arabicPeriod"/>
            </a:pPr>
            <a:r>
              <a:rPr lang="en-US" sz="3200" dirty="0" smtClean="0">
                <a:solidFill>
                  <a:srgbClr val="FFFFFF"/>
                </a:solidFill>
              </a:rPr>
              <a:t>How do teachers get to see and then </a:t>
            </a:r>
            <a:r>
              <a:rPr lang="en-US" sz="3200" dirty="0" err="1" smtClean="0">
                <a:solidFill>
                  <a:srgbClr val="FFFFFF"/>
                </a:solidFill>
              </a:rPr>
              <a:t>practise</a:t>
            </a:r>
            <a:r>
              <a:rPr lang="en-US" sz="3200" dirty="0" smtClean="0">
                <a:solidFill>
                  <a:srgbClr val="FFFFFF"/>
                </a:solidFill>
              </a:rPr>
              <a:t> what excellent teaching looks like?</a:t>
            </a:r>
            <a:endParaRPr lang="en-US" sz="3200" dirty="0">
              <a:solidFill>
                <a:srgbClr val="FFFFFF"/>
              </a:solidFill>
            </a:endParaRPr>
          </a:p>
        </p:txBody>
      </p:sp>
    </p:spTree>
    <p:extLst>
      <p:ext uri="{BB962C8B-B14F-4D97-AF65-F5344CB8AC3E}">
        <p14:creationId xmlns:p14="http://schemas.microsoft.com/office/powerpoint/2010/main" val="35099871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
        <p:nvSpPr>
          <p:cNvPr id="2" name="TextBox 1"/>
          <p:cNvSpPr txBox="1"/>
          <p:nvPr/>
        </p:nvSpPr>
        <p:spPr>
          <a:xfrm>
            <a:off x="1584428" y="4437112"/>
            <a:ext cx="5976664" cy="1569660"/>
          </a:xfrm>
          <a:prstGeom prst="rect">
            <a:avLst/>
          </a:prstGeom>
          <a:noFill/>
        </p:spPr>
        <p:txBody>
          <a:bodyPr wrap="square" rtlCol="0">
            <a:spAutoFit/>
          </a:bodyPr>
          <a:lstStyle/>
          <a:p>
            <a:pPr algn="ctr"/>
            <a:r>
              <a:rPr lang="en-US" sz="3200" dirty="0" smtClean="0">
                <a:solidFill>
                  <a:schemeClr val="bg1"/>
                </a:solidFill>
              </a:rPr>
              <a:t>5 key ingredients</a:t>
            </a:r>
          </a:p>
          <a:p>
            <a:pPr algn="ctr"/>
            <a:r>
              <a:rPr lang="en-US" sz="3200" dirty="0" smtClean="0">
                <a:solidFill>
                  <a:schemeClr val="bg1"/>
                </a:solidFill>
              </a:rPr>
              <a:t>Then teach you something</a:t>
            </a:r>
          </a:p>
          <a:p>
            <a:pPr algn="ctr"/>
            <a:r>
              <a:rPr lang="en-US" sz="3200" dirty="0" smtClean="0">
                <a:solidFill>
                  <a:schemeClr val="bg1"/>
                </a:solidFill>
              </a:rPr>
              <a:t>Then reflection</a:t>
            </a:r>
            <a:endParaRPr 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295400" y="2003425"/>
            <a:ext cx="7806188" cy="5632312"/>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Understand the significance of exploratory talk</a:t>
            </a:r>
          </a:p>
          <a:p>
            <a:pPr marL="742950" indent="-742950">
              <a:buFont typeface="Calibri" charset="0"/>
              <a:buAutoNum type="arabicPeriod"/>
            </a:pPr>
            <a:r>
              <a:rPr lang="en-US" sz="3600" dirty="0">
                <a:solidFill>
                  <a:srgbClr val="FFFFFF"/>
                </a:solidFill>
                <a:latin typeface="Calibri" charset="0"/>
              </a:rPr>
              <a:t>Model good talk – eg </a:t>
            </a:r>
            <a:r>
              <a:rPr lang="en-US" sz="3600" dirty="0" smtClean="0">
                <a:solidFill>
                  <a:srgbClr val="FFFFFF"/>
                </a:solidFill>
                <a:latin typeface="Calibri" charset="0"/>
              </a:rPr>
              <a:t>connectives</a:t>
            </a:r>
            <a:endParaRPr lang="en-US" sz="3600" dirty="0">
              <a:solidFill>
                <a:srgbClr val="FFFFFF"/>
              </a:solidFill>
              <a:latin typeface="Calibri" charset="0"/>
            </a:endParaRPr>
          </a:p>
          <a:p>
            <a:pPr marL="742950" indent="-742950">
              <a:buFont typeface="Calibri" charset="0"/>
              <a:buAutoNum type="arabicPeriod"/>
            </a:pPr>
            <a:r>
              <a:rPr lang="en-US" sz="3600" dirty="0">
                <a:solidFill>
                  <a:srgbClr val="FFFFFF"/>
                </a:solidFill>
                <a:latin typeface="Calibri" charset="0"/>
              </a:rPr>
              <a:t>Re-think </a:t>
            </a:r>
            <a:r>
              <a:rPr lang="en-US" sz="3600" dirty="0" smtClean="0">
                <a:solidFill>
                  <a:srgbClr val="FFFFFF"/>
                </a:solidFill>
                <a:latin typeface="Calibri" charset="0"/>
              </a:rPr>
              <a:t>questioning – ‘why </a:t>
            </a:r>
            <a:r>
              <a:rPr lang="en-US" sz="3600" dirty="0">
                <a:solidFill>
                  <a:srgbClr val="FFFFFF"/>
                </a:solidFill>
                <a:latin typeface="Calibri" charset="0"/>
              </a:rPr>
              <a:t>&amp; </a:t>
            </a:r>
            <a:r>
              <a:rPr lang="en-US" sz="3600" dirty="0" smtClean="0">
                <a:solidFill>
                  <a:srgbClr val="FFFFFF"/>
                </a:solidFill>
                <a:latin typeface="Calibri" charset="0"/>
              </a:rPr>
              <a:t>how’, thinking time, and no-hands-up</a:t>
            </a:r>
          </a:p>
          <a:p>
            <a:pPr marL="742950" indent="-742950">
              <a:buFont typeface="Calibri" charset="0"/>
              <a:buAutoNum type="arabicPeriod"/>
            </a:pPr>
            <a:r>
              <a:rPr lang="en-US" sz="3600" dirty="0" smtClean="0">
                <a:solidFill>
                  <a:srgbClr val="FFFFFF"/>
                </a:solidFill>
                <a:latin typeface="Calibri" charset="0"/>
              </a:rPr>
              <a:t>Consciously vary groupings</a:t>
            </a:r>
          </a:p>
          <a:p>
            <a:pPr marL="742950" indent="-742950">
              <a:buFont typeface="Calibri" charset="0"/>
              <a:buAutoNum type="arabicPeriod"/>
            </a:pPr>
            <a:r>
              <a:rPr lang="en-US" sz="3600" dirty="0">
                <a:solidFill>
                  <a:srgbClr val="FFFFFF"/>
                </a:solidFill>
                <a:latin typeface="Calibri" charset="0"/>
              </a:rPr>
              <a:t>Get </a:t>
            </a:r>
            <a:r>
              <a:rPr lang="en-US" sz="3600" dirty="0" smtClean="0">
                <a:solidFill>
                  <a:srgbClr val="FFFFFF"/>
                </a:solidFill>
                <a:latin typeface="Calibri" charset="0"/>
              </a:rPr>
              <a:t>conversation </a:t>
            </a:r>
            <a:r>
              <a:rPr lang="en-US" sz="3600" dirty="0">
                <a:solidFill>
                  <a:srgbClr val="FFFFFF"/>
                </a:solidFill>
                <a:latin typeface="Calibri" charset="0"/>
              </a:rPr>
              <a:t>into the school culture</a:t>
            </a:r>
          </a:p>
          <a:p>
            <a:pPr marL="742950" indent="-742950">
              <a:buFont typeface="Calibri" charset="0"/>
              <a:buAutoNum type="arabicPeriod"/>
            </a:pPr>
            <a:endParaRPr lang="en-US" sz="3600" dirty="0">
              <a:solidFill>
                <a:srgbClr val="FFFFFF"/>
              </a:solidFill>
              <a:latin typeface="Calibri" charset="0"/>
            </a:endParaRPr>
          </a:p>
          <a:p>
            <a:pPr marL="742950" indent="-742950"/>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52234"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926928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646331"/>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Focus: speaking in public</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2023531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410" y="173773"/>
            <a:ext cx="7772400" cy="1470025"/>
          </a:xfrm>
        </p:spPr>
        <p:txBody>
          <a:bodyPr>
            <a:noAutofit/>
          </a:bodyPr>
          <a:lstStyle/>
          <a:p>
            <a:pPr algn="l"/>
            <a:r>
              <a:rPr lang="en-US" sz="3600" b="1" dirty="0" smtClean="0"/>
              <a:t>Reclaiming English:</a:t>
            </a:r>
            <a:endParaRPr lang="en-US" sz="3600" dirty="0"/>
          </a:p>
        </p:txBody>
      </p:sp>
      <p:sp>
        <p:nvSpPr>
          <p:cNvPr id="7" name="Title 1"/>
          <p:cNvSpPr txBox="1">
            <a:spLocks/>
          </p:cNvSpPr>
          <p:nvPr/>
        </p:nvSpPr>
        <p:spPr>
          <a:xfrm>
            <a:off x="1149211" y="2690296"/>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t>1	The state of English: </a:t>
            </a:r>
          </a:p>
          <a:p>
            <a:pPr algn="l"/>
            <a:r>
              <a:rPr lang="en-US" sz="2800" b="1" dirty="0" smtClean="0">
                <a:solidFill>
                  <a:srgbClr val="0000FF"/>
                </a:solidFill>
              </a:rPr>
              <a:t>	What matters?</a:t>
            </a:r>
          </a:p>
          <a:p>
            <a:pPr algn="l"/>
            <a:r>
              <a:rPr lang="en-US" sz="2800" b="1" dirty="0" smtClean="0"/>
              <a:t>2	You &amp; your team:</a:t>
            </a:r>
          </a:p>
          <a:p>
            <a:pPr algn="l"/>
            <a:r>
              <a:rPr lang="en-US" sz="2800" b="1" dirty="0" smtClean="0">
                <a:solidFill>
                  <a:srgbClr val="0000FF"/>
                </a:solidFill>
              </a:rPr>
              <a:t>	How are you surviving?	</a:t>
            </a:r>
          </a:p>
          <a:p>
            <a:pPr algn="l"/>
            <a:r>
              <a:rPr lang="en-US" sz="2800" b="1" dirty="0" smtClean="0">
                <a:solidFill>
                  <a:srgbClr val="0000FF"/>
                </a:solidFill>
              </a:rPr>
              <a:t>	How are you improving teaching?</a:t>
            </a:r>
          </a:p>
          <a:p>
            <a:pPr algn="l"/>
            <a:r>
              <a:rPr lang="en-US" sz="2800" b="1" dirty="0" smtClean="0">
                <a:solidFill>
                  <a:srgbClr val="0000FF"/>
                </a:solidFill>
              </a:rPr>
              <a:t>	How are you managing ‘the management’?</a:t>
            </a:r>
          </a:p>
          <a:p>
            <a:pPr algn="l"/>
            <a:r>
              <a:rPr lang="en-US" sz="2800" b="1" dirty="0" smtClean="0"/>
              <a:t>3	You &amp; your students:</a:t>
            </a:r>
          </a:p>
          <a:p>
            <a:pPr algn="l"/>
            <a:r>
              <a:rPr lang="en-US" sz="2800" b="1" dirty="0" smtClean="0">
                <a:solidFill>
                  <a:srgbClr val="0000FF"/>
                </a:solidFill>
              </a:rPr>
              <a:t>	What elements lead to most progress?</a:t>
            </a:r>
            <a:endParaRPr lang="en-US" sz="2800" dirty="0">
              <a:solidFill>
                <a:srgbClr val="0000FF"/>
              </a:solidFill>
            </a:endParaRPr>
          </a:p>
        </p:txBody>
      </p:sp>
      <p:sp>
        <p:nvSpPr>
          <p:cNvPr id="8" name="Title 1"/>
          <p:cNvSpPr txBox="1">
            <a:spLocks/>
          </p:cNvSpPr>
          <p:nvPr/>
        </p:nvSpPr>
        <p:spPr>
          <a:xfrm>
            <a:off x="1265839" y="0"/>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9600" b="1" dirty="0" smtClean="0"/>
              <a:t>3</a:t>
            </a:r>
            <a:endParaRPr lang="en-US" sz="9600" dirty="0"/>
          </a:p>
        </p:txBody>
      </p:sp>
    </p:spTree>
    <p:extLst>
      <p:ext uri="{BB962C8B-B14F-4D97-AF65-F5344CB8AC3E}">
        <p14:creationId xmlns:p14="http://schemas.microsoft.com/office/powerpoint/2010/main" val="42735754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4"/>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Barriers:</a:t>
            </a:r>
          </a:p>
          <a:p>
            <a:pPr algn="ctr"/>
            <a:r>
              <a:rPr lang="en-US" sz="3600" dirty="0" smtClean="0">
                <a:solidFill>
                  <a:srgbClr val="FFFFFF"/>
                </a:solidFill>
                <a:latin typeface="Calibri" charset="0"/>
              </a:rPr>
              <a:t>Lack of confidence</a:t>
            </a:r>
          </a:p>
          <a:p>
            <a:pPr algn="ctr"/>
            <a:r>
              <a:rPr lang="en-US" sz="3600" dirty="0" smtClean="0">
                <a:solidFill>
                  <a:srgbClr val="FFFFFF"/>
                </a:solidFill>
                <a:latin typeface="Calibri" charset="0"/>
              </a:rPr>
              <a:t>Lack of structure</a:t>
            </a:r>
          </a:p>
          <a:p>
            <a:pPr algn="ctr"/>
            <a:r>
              <a:rPr lang="en-US" sz="3600" dirty="0" smtClean="0">
                <a:solidFill>
                  <a:srgbClr val="FFFFFF"/>
                </a:solidFill>
                <a:latin typeface="Calibri" charset="0"/>
              </a:rPr>
              <a:t>Lack of </a:t>
            </a:r>
            <a:r>
              <a:rPr lang="en-US" sz="3600" dirty="0" err="1" smtClean="0">
                <a:solidFill>
                  <a:srgbClr val="FFFFFF"/>
                </a:solidFill>
                <a:latin typeface="Calibri" charset="0"/>
              </a:rPr>
              <a:t>depersonalised</a:t>
            </a:r>
            <a:r>
              <a:rPr lang="en-US" sz="3600" dirty="0" smtClean="0">
                <a:solidFill>
                  <a:srgbClr val="FFFFFF"/>
                </a:solidFill>
                <a:latin typeface="Calibri" charset="0"/>
              </a:rPr>
              <a:t> tone</a:t>
            </a: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4899243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1200329"/>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Task: why school uniform crushes our individuality</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0919591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323528" y="3068960"/>
            <a:ext cx="7806188"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Confidence</a:t>
            </a:r>
          </a:p>
          <a:p>
            <a:r>
              <a:rPr lang="en-US" sz="3600" dirty="0" smtClean="0">
                <a:solidFill>
                  <a:srgbClr val="FFFFFF"/>
                </a:solidFill>
                <a:latin typeface="Calibri" charset="0"/>
              </a:rPr>
              <a:t>Structure</a:t>
            </a:r>
          </a:p>
          <a:p>
            <a:r>
              <a:rPr lang="en-US" sz="3600" dirty="0" err="1">
                <a:solidFill>
                  <a:srgbClr val="FFFFFF"/>
                </a:solidFill>
                <a:latin typeface="Calibri" charset="0"/>
              </a:rPr>
              <a:t>D</a:t>
            </a:r>
            <a:r>
              <a:rPr lang="en-US" sz="3600" dirty="0" err="1" smtClean="0">
                <a:solidFill>
                  <a:srgbClr val="FFFFFF"/>
                </a:solidFill>
                <a:latin typeface="Calibri" charset="0"/>
              </a:rPr>
              <a:t>epersonalised</a:t>
            </a:r>
            <a:r>
              <a:rPr lang="en-US" sz="3600" dirty="0" smtClean="0">
                <a:solidFill>
                  <a:srgbClr val="FFFFFF"/>
                </a:solidFill>
                <a:latin typeface="Calibri" charset="0"/>
              </a:rPr>
              <a:t> tone</a:t>
            </a:r>
          </a:p>
          <a:p>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
        <p:nvSpPr>
          <p:cNvPr id="2" name="Cloud Callout 1"/>
          <p:cNvSpPr/>
          <p:nvPr/>
        </p:nvSpPr>
        <p:spPr>
          <a:xfrm>
            <a:off x="2667000" y="836712"/>
            <a:ext cx="3417168" cy="2016224"/>
          </a:xfrm>
          <a:prstGeom prst="cloudCallout">
            <a:avLst>
              <a:gd name="adj1" fmla="val -51929"/>
              <a:gd name="adj2" fmla="val 740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Stance, notes, pen</a:t>
            </a:r>
            <a:endParaRPr lang="en-US" sz="3200" dirty="0">
              <a:solidFill>
                <a:schemeClr val="tx1"/>
              </a:solidFill>
            </a:endParaRPr>
          </a:p>
        </p:txBody>
      </p:sp>
      <p:sp>
        <p:nvSpPr>
          <p:cNvPr id="7" name="Cloud Callout 6"/>
          <p:cNvSpPr/>
          <p:nvPr/>
        </p:nvSpPr>
        <p:spPr>
          <a:xfrm>
            <a:off x="3923928" y="2420888"/>
            <a:ext cx="5143929" cy="2016224"/>
          </a:xfrm>
          <a:prstGeom prst="cloudCallout">
            <a:avLst>
              <a:gd name="adj1" fmla="val -92216"/>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Number points</a:t>
            </a:r>
          </a:p>
          <a:p>
            <a:pPr algn="ctr"/>
            <a:r>
              <a:rPr lang="en-US" sz="3200" dirty="0" smtClean="0">
                <a:solidFill>
                  <a:schemeClr val="tx1"/>
                </a:solidFill>
              </a:rPr>
              <a:t>Be repetitive</a:t>
            </a:r>
          </a:p>
          <a:p>
            <a:pPr algn="ctr"/>
            <a:r>
              <a:rPr lang="en-US" sz="3200" dirty="0" smtClean="0">
                <a:solidFill>
                  <a:schemeClr val="tx1"/>
                </a:solidFill>
              </a:rPr>
              <a:t>Sentence functions</a:t>
            </a:r>
            <a:endParaRPr lang="en-US" sz="3200" dirty="0">
              <a:solidFill>
                <a:schemeClr val="tx1"/>
              </a:solidFill>
            </a:endParaRPr>
          </a:p>
        </p:txBody>
      </p:sp>
      <p:sp>
        <p:nvSpPr>
          <p:cNvPr id="8" name="Cloud Callout 7"/>
          <p:cNvSpPr/>
          <p:nvPr/>
        </p:nvSpPr>
        <p:spPr>
          <a:xfrm>
            <a:off x="2846517" y="4547918"/>
            <a:ext cx="6332512" cy="2016224"/>
          </a:xfrm>
          <a:prstGeom prst="cloudCallout">
            <a:avLst>
              <a:gd name="adj1" fmla="val -63317"/>
              <a:gd name="adj2" fmla="val -306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Avoid I / me</a:t>
            </a:r>
          </a:p>
          <a:p>
            <a:pPr algn="ctr"/>
            <a:r>
              <a:rPr lang="en-US" sz="3200" dirty="0" smtClean="0">
                <a:solidFill>
                  <a:schemeClr val="tx1"/>
                </a:solidFill>
              </a:rPr>
              <a:t>Use ‘so’, ‘because’, ‘however’ &amp; ‘therefore’</a:t>
            </a:r>
            <a:endParaRPr lang="en-US" sz="3200" dirty="0">
              <a:solidFill>
                <a:schemeClr val="tx1"/>
              </a:solidFill>
            </a:endParaRPr>
          </a:p>
        </p:txBody>
      </p:sp>
    </p:spTree>
    <p:extLst>
      <p:ext uri="{BB962C8B-B14F-4D97-AF65-F5344CB8AC3E}">
        <p14:creationId xmlns:p14="http://schemas.microsoft.com/office/powerpoint/2010/main" val="9829806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2" grpId="0" animBg="1"/>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437112"/>
            <a:ext cx="8712968" cy="2062103"/>
          </a:xfrm>
          <a:prstGeom prst="rect">
            <a:avLst/>
          </a:prstGeom>
          <a:noFill/>
        </p:spPr>
        <p:txBody>
          <a:bodyPr wrap="square" rtlCol="0">
            <a:spAutoFit/>
          </a:bodyPr>
          <a:lstStyle/>
          <a:p>
            <a:pPr algn="ctr"/>
            <a:r>
              <a:rPr lang="en-US" sz="3200" dirty="0" smtClean="0">
                <a:solidFill>
                  <a:srgbClr val="FFFF00"/>
                </a:solidFill>
              </a:rPr>
              <a:t>What are the main types of talk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3046988"/>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Understand the significance of exploratory talk</a:t>
            </a:r>
          </a:p>
          <a:p>
            <a:pPr marL="742950" indent="-742950">
              <a:buFont typeface="Calibri" charset="0"/>
              <a:buAutoNum type="arabicPeriod"/>
            </a:pPr>
            <a:r>
              <a:rPr lang="en-US" sz="2400" dirty="0">
                <a:solidFill>
                  <a:srgbClr val="FFFFFF"/>
                </a:solidFill>
                <a:latin typeface="Calibri" charset="0"/>
              </a:rPr>
              <a:t>Model good talk – eg </a:t>
            </a:r>
            <a:r>
              <a:rPr lang="en-US" sz="2400" dirty="0" smtClean="0">
                <a:solidFill>
                  <a:srgbClr val="FFFFFF"/>
                </a:solidFill>
                <a:latin typeface="Calibri" charset="0"/>
              </a:rPr>
              <a:t>connectives</a:t>
            </a:r>
            <a:endParaRPr lang="en-US" sz="2400" dirty="0">
              <a:solidFill>
                <a:srgbClr val="FFFFFF"/>
              </a:solidFill>
              <a:latin typeface="Calibri" charset="0"/>
            </a:endParaRPr>
          </a:p>
          <a:p>
            <a:pPr marL="742950" indent="-742950">
              <a:buFont typeface="Calibri" charset="0"/>
              <a:buAutoNum type="arabicPeriod"/>
            </a:pPr>
            <a:r>
              <a:rPr lang="en-US" sz="2400" dirty="0">
                <a:solidFill>
                  <a:srgbClr val="FFFFFF"/>
                </a:solidFill>
                <a:latin typeface="Calibri" charset="0"/>
              </a:rPr>
              <a:t>Re-think </a:t>
            </a:r>
            <a:r>
              <a:rPr lang="en-US" sz="2400" dirty="0" smtClean="0">
                <a:solidFill>
                  <a:srgbClr val="FFFFFF"/>
                </a:solidFill>
                <a:latin typeface="Calibri" charset="0"/>
              </a:rPr>
              <a:t>questioning – ‘why </a:t>
            </a:r>
            <a:r>
              <a:rPr lang="en-US" sz="2400" dirty="0">
                <a:solidFill>
                  <a:srgbClr val="FFFFFF"/>
                </a:solidFill>
                <a:latin typeface="Calibri" charset="0"/>
              </a:rPr>
              <a:t>&amp; </a:t>
            </a:r>
            <a:r>
              <a:rPr lang="en-US" sz="2400" dirty="0" smtClean="0">
                <a:solidFill>
                  <a:srgbClr val="FFFFFF"/>
                </a:solidFill>
                <a:latin typeface="Calibri" charset="0"/>
              </a:rPr>
              <a:t>how’, thinking time, and no-hands-up</a:t>
            </a:r>
          </a:p>
          <a:p>
            <a:pPr marL="742950" indent="-742950">
              <a:buFont typeface="Calibri" charset="0"/>
              <a:buAutoNum type="arabicPeriod"/>
            </a:pPr>
            <a:r>
              <a:rPr lang="en-US" sz="2400" dirty="0" smtClean="0">
                <a:solidFill>
                  <a:srgbClr val="FFFFFF"/>
                </a:solidFill>
                <a:latin typeface="Calibri" charset="0"/>
              </a:rPr>
              <a:t>Consciously vary groupings</a:t>
            </a:r>
          </a:p>
          <a:p>
            <a:pPr marL="742950" indent="-742950">
              <a:buFont typeface="Calibri" charset="0"/>
              <a:buAutoNum type="arabicPeriod"/>
            </a:pPr>
            <a:r>
              <a:rPr lang="en-US" sz="2400" dirty="0">
                <a:solidFill>
                  <a:srgbClr val="FFFFFF"/>
                </a:solidFill>
                <a:latin typeface="Calibri" charset="0"/>
              </a:rPr>
              <a:t>Get </a:t>
            </a:r>
            <a:r>
              <a:rPr lang="en-US" sz="2400" dirty="0" smtClean="0">
                <a:solidFill>
                  <a:srgbClr val="FFFFFF"/>
                </a:solidFill>
                <a:latin typeface="Calibri" charset="0"/>
              </a:rPr>
              <a:t>conversation </a:t>
            </a:r>
            <a:r>
              <a:rPr lang="en-US" sz="2400" dirty="0">
                <a:solidFill>
                  <a:srgbClr val="FFFFFF"/>
                </a:solidFill>
                <a:latin typeface="Calibri" charset="0"/>
              </a:rPr>
              <a:t>into the school culture</a:t>
            </a:r>
          </a:p>
          <a:p>
            <a:pPr marL="742950" indent="-742950">
              <a:buFont typeface="Calibri" charset="0"/>
              <a:buAutoNum type="arabicPeriod"/>
            </a:pPr>
            <a:endParaRPr lang="en-US" sz="2400" dirty="0">
              <a:solidFill>
                <a:srgbClr val="FFFFFF"/>
              </a:solidFill>
              <a:latin typeface="Calibri" charset="0"/>
            </a:endParaRP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2902610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Teach reading – scanning, skimming, analysis</a:t>
            </a:r>
          </a:p>
          <a:p>
            <a:pPr marL="742950" indent="-742950">
              <a:buFont typeface="Calibri" charset="0"/>
              <a:buAutoNum type="arabicPeriod"/>
            </a:pPr>
            <a:r>
              <a:rPr lang="en-US" sz="3600" dirty="0">
                <a:solidFill>
                  <a:srgbClr val="FFFFFF"/>
                </a:solidFill>
                <a:latin typeface="Calibri" charset="0"/>
              </a:rPr>
              <a:t>Read aloud and display</a:t>
            </a:r>
          </a:p>
          <a:p>
            <a:pPr marL="742950" indent="-742950">
              <a:buFont typeface="Calibri" charset="0"/>
              <a:buAutoNum type="arabicPeriod"/>
            </a:pPr>
            <a:r>
              <a:rPr lang="en-US" sz="3600" dirty="0">
                <a:solidFill>
                  <a:srgbClr val="FFFFFF"/>
                </a:solidFill>
                <a:latin typeface="Calibri" charset="0"/>
              </a:rPr>
              <a:t>Teach key vocabulary</a:t>
            </a:r>
          </a:p>
          <a:p>
            <a:pPr marL="742950" indent="-742950">
              <a:buFont typeface="Calibri" charset="0"/>
              <a:buAutoNum type="arabicPeriod"/>
            </a:pPr>
            <a:r>
              <a:rPr lang="en-US" sz="3600" dirty="0" smtClean="0">
                <a:solidFill>
                  <a:srgbClr val="FFFFFF"/>
                </a:solidFill>
                <a:latin typeface="Calibri" charset="0"/>
              </a:rPr>
              <a:t>Build habits of reading</a:t>
            </a:r>
            <a:endParaRPr lang="en-US" sz="3600" dirty="0">
              <a:solidFill>
                <a:srgbClr val="FFFFFF"/>
              </a:solidFill>
              <a:latin typeface="Calibri" charset="0"/>
            </a:endParaRPr>
          </a:p>
          <a:p>
            <a:pPr marL="742950" indent="-742950">
              <a:buFont typeface="Calibri" charset="0"/>
              <a:buAutoNum type="arabicPeriod"/>
            </a:pPr>
            <a:r>
              <a:rPr lang="en-US" sz="3600" dirty="0">
                <a:solidFill>
                  <a:srgbClr val="FFFFFF"/>
                </a:solidFill>
                <a:latin typeface="Calibri" charset="0"/>
              </a:rPr>
              <a:t>Teach research, not FOFO</a:t>
            </a:r>
          </a:p>
          <a:p>
            <a:pPr marL="742950" indent="-742950"/>
            <a:endParaRPr lang="en-US" sz="3600" dirty="0">
              <a:solidFill>
                <a:srgbClr val="FFFFFF"/>
              </a:solidFill>
              <a:latin typeface="Calibri" charset="0"/>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53258"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8916"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SKIMMING</a:t>
            </a:r>
          </a:p>
        </p:txBody>
      </p:sp>
      <p:pic>
        <p:nvPicPr>
          <p:cNvPr id="38917"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9940"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dirty="0">
                <a:solidFill>
                  <a:srgbClr val="FFFFFF"/>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solidFill>
                  <a:srgbClr val="FFFFFF"/>
                </a:solidFill>
                <a:latin typeface="Comic Sans MS" charset="0"/>
                <a:ea typeface="Comic Sans MS" charset="0"/>
                <a:cs typeface="Comic Sans MS" charset="0"/>
              </a:rPr>
              <a:t> </a:t>
            </a:r>
            <a:endParaRPr lang="en-GB" sz="28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dirty="0">
                <a:solidFill>
                  <a:srgbClr val="FFFFFF"/>
                </a:solidFill>
                <a:latin typeface="Comic Sans MS" charset="0"/>
                <a:ea typeface="Comic Sans MS" charset="0"/>
                <a:cs typeface="Comic Sans MS"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charset="0"/>
                <a:ea typeface="Comic Sans MS" charset="0"/>
                <a:cs typeface="Comic Sans MS" charset="0"/>
              </a:rPr>
              <a:t> </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600200" y="2971800"/>
            <a:ext cx="6705600" cy="646331"/>
          </a:xfrm>
          <a:prstGeom prst="rect">
            <a:avLst/>
          </a:prstGeom>
          <a:noFill/>
          <a:ln w="9525">
            <a:noFill/>
            <a:miter lim="800000"/>
            <a:headEnd/>
            <a:tailEnd/>
          </a:ln>
        </p:spPr>
        <p:txBody>
          <a:bodyPr>
            <a:prstTxWarp prst="textNoShape">
              <a:avLst/>
            </a:prstTxWarp>
            <a:spAutoFit/>
          </a:bodyPr>
          <a:lstStyle/>
          <a:p>
            <a:r>
              <a:rPr lang="en-GB" sz="3600" dirty="0" smtClean="0">
                <a:solidFill>
                  <a:srgbClr val="FFFFFF"/>
                </a:solidFill>
                <a:latin typeface="Comic Sans MS" charset="0"/>
                <a:ea typeface="Comic Sans MS" charset="0"/>
                <a:cs typeface="Comic Sans MS" charset="0"/>
              </a:rPr>
              <a:t>Lexical </a:t>
            </a:r>
            <a:r>
              <a:rPr lang="en-GB" sz="3600" dirty="0" err="1" smtClean="0">
                <a:solidFill>
                  <a:srgbClr val="FFFFFF"/>
                </a:solidFill>
                <a:latin typeface="Comic Sans MS" charset="0"/>
                <a:ea typeface="Comic Sans MS" charset="0"/>
                <a:cs typeface="Comic Sans MS" charset="0"/>
              </a:rPr>
              <a:t>v</a:t>
            </a:r>
            <a:r>
              <a:rPr lang="en-GB" sz="3600" dirty="0" smtClean="0">
                <a:solidFill>
                  <a:srgbClr val="FFFFFF"/>
                </a:solidFill>
                <a:latin typeface="Comic Sans MS" charset="0"/>
                <a:ea typeface="Comic Sans MS" charset="0"/>
                <a:cs typeface="Comic Sans MS" charset="0"/>
              </a:rPr>
              <a:t> Grammatical Words</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24300" y="2802078"/>
            <a:ext cx="1295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867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7912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SCANNING</a:t>
            </a:r>
          </a:p>
        </p:txBody>
      </p:sp>
      <p:pic>
        <p:nvPicPr>
          <p:cNvPr id="43013"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a:buFont typeface="Calibri" charset="0"/>
              <a:buAutoNum type="arabicPeriod"/>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a:buFont typeface="Calibri" charset="0"/>
              <a:buAutoNum type="arabicPeriod"/>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a:buFont typeface="Calibri" charset="0"/>
              <a:buAutoNum type="arabicPeriod"/>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marL="514350" indent="-514350"/>
            <a:endParaRPr lang="en-GB" sz="32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500"/>
          </a:xfrm>
          <a:prstGeom prst="rect">
            <a:avLst/>
          </a:prstGeom>
          <a:noFill/>
          <a:ln w="9525">
            <a:noFill/>
            <a:miter lim="800000"/>
            <a:headEnd/>
            <a:tailEnd/>
          </a:ln>
        </p:spPr>
        <p:txBody>
          <a:bodyPr>
            <a:prstTxWarp prst="textNoShape">
              <a:avLst/>
            </a:prstTxWarp>
            <a:spAutoFit/>
          </a:bodyPr>
          <a:lstStyle/>
          <a:p>
            <a:r>
              <a:rPr lang="en-US" sz="2000" b="1" dirty="0">
                <a:solidFill>
                  <a:srgbClr val="FFFFFF"/>
                </a:solidFill>
                <a:latin typeface="Calibri" charset="0"/>
              </a:rPr>
              <a:t>Cellular telephones</a:t>
            </a:r>
          </a:p>
          <a:p>
            <a:endParaRPr lang="en-US" sz="2000" b="1" dirty="0">
              <a:solidFill>
                <a:srgbClr val="FFFFFF"/>
              </a:solidFill>
              <a:latin typeface="Calibri" charset="0"/>
            </a:endParaRPr>
          </a:p>
          <a:p>
            <a:r>
              <a:rPr lang="en-US" sz="2000" dirty="0">
                <a:solidFill>
                  <a:srgbClr val="FFFFFF"/>
                </a:solidFill>
                <a:latin typeface="Calibri"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charset="0"/>
              <a:ea typeface="Times" charset="0"/>
              <a:cs typeface="Times" charset="0"/>
            </a:endParaRPr>
          </a:p>
        </p:txBody>
      </p:sp>
      <p:sp>
        <p:nvSpPr>
          <p:cNvPr id="45059" name="TextBox 4"/>
          <p:cNvSpPr txBox="1">
            <a:spLocks noChangeArrowheads="1"/>
          </p:cNvSpPr>
          <p:nvPr/>
        </p:nvSpPr>
        <p:spPr bwMode="auto">
          <a:xfrm>
            <a:off x="6553200" y="147638"/>
            <a:ext cx="2209800" cy="1016000"/>
          </a:xfrm>
          <a:prstGeom prst="rect">
            <a:avLst/>
          </a:prstGeom>
          <a:noFill/>
          <a:ln w="38100" cmpd="dbl">
            <a:solidFill>
              <a:schemeClr val="bg2"/>
            </a:solidFill>
            <a:miter lim="800000"/>
            <a:headEnd/>
            <a:tailEnd/>
          </a:ln>
        </p:spPr>
        <p:txBody>
          <a:bodyPr>
            <a:prstTxWarp prst="textNoShape">
              <a:avLst/>
            </a:prstTxWarp>
            <a:spAutoFit/>
          </a:bodyPr>
          <a:lstStyle/>
          <a:p>
            <a:pPr algn="r"/>
            <a:r>
              <a:rPr lang="en-US" sz="2000" dirty="0">
                <a:solidFill>
                  <a:srgbClr val="FFFFFF"/>
                </a:solidFill>
                <a:latin typeface="Calibri" charset="0"/>
              </a:rPr>
              <a:t>Where begin? </a:t>
            </a:r>
          </a:p>
          <a:p>
            <a:pPr algn="r"/>
            <a:r>
              <a:rPr lang="en-US" sz="2000" dirty="0">
                <a:solidFill>
                  <a:srgbClr val="FFFFFF"/>
                </a:solidFill>
                <a:latin typeface="Calibri" charset="0"/>
              </a:rPr>
              <a:t>Two features? </a:t>
            </a:r>
          </a:p>
          <a:p>
            <a:pPr algn="r"/>
            <a:r>
              <a:rPr lang="en-US" sz="2000" dirty="0">
                <a:solidFill>
                  <a:srgbClr val="FFFFFF"/>
                </a:solidFill>
                <a:latin typeface="Calibri" charset="0"/>
              </a:rPr>
              <a:t>Some countries?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CLOSE READING</a:t>
            </a: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7106"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47107" name="Picture 2" descr="HDD:Users:geoffbarton:Desktop:Picture 5.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415" y="814186"/>
            <a:ext cx="6548870" cy="4907708"/>
          </a:xfrm>
          <a:prstGeom prst="rect">
            <a:avLst/>
          </a:prstGeom>
        </p:spPr>
      </p:pic>
      <p:sp>
        <p:nvSpPr>
          <p:cNvPr id="3" name="TextBox 2"/>
          <p:cNvSpPr txBox="1"/>
          <p:nvPr/>
        </p:nvSpPr>
        <p:spPr>
          <a:xfrm>
            <a:off x="1075574" y="4755571"/>
            <a:ext cx="7671565" cy="769441"/>
          </a:xfrm>
          <a:prstGeom prst="rect">
            <a:avLst/>
          </a:prstGeom>
          <a:noFill/>
        </p:spPr>
        <p:txBody>
          <a:bodyPr wrap="square" rtlCol="0">
            <a:spAutoFit/>
          </a:bodyPr>
          <a:lstStyle/>
          <a:p>
            <a:pPr algn="ctr"/>
            <a:r>
              <a:rPr lang="en-US" sz="4400" dirty="0" smtClean="0">
                <a:solidFill>
                  <a:schemeClr val="bg1"/>
                </a:solidFill>
              </a:rPr>
              <a:t>The State of English</a:t>
            </a:r>
            <a:endParaRPr lang="en-US" sz="4400" dirty="0">
              <a:solidFill>
                <a:schemeClr val="bg1"/>
              </a:solidFill>
            </a:endParaRPr>
          </a:p>
        </p:txBody>
      </p:sp>
    </p:spTree>
    <p:extLst>
      <p:ext uri="{BB962C8B-B14F-4D97-AF65-F5344CB8AC3E}">
        <p14:creationId xmlns:p14="http://schemas.microsoft.com/office/powerpoint/2010/main" val="28840343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Screen shot 2010-03-04 at 06.06.09.png"/>
          <p:cNvPicPr>
            <a:picLocks noChangeAspect="1"/>
          </p:cNvPicPr>
          <p:nvPr/>
        </p:nvPicPr>
        <p:blipFill>
          <a:blip r:embed="rId3"/>
          <a:srcRect/>
          <a:stretch>
            <a:fillRect/>
          </a:stretch>
        </p:blipFill>
        <p:spPr bwMode="auto">
          <a:xfrm>
            <a:off x="228600" y="457200"/>
            <a:ext cx="5943600" cy="3133725"/>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1371600" y="1676400"/>
            <a:ext cx="3627438" cy="4638675"/>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4876800" y="2514600"/>
            <a:ext cx="3481388" cy="3494088"/>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5105400" y="762000"/>
            <a:ext cx="3556000" cy="3505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dirty="0" smtClean="0"/>
              <a:t>RESEARCH SKILLS</a:t>
            </a:r>
            <a:endParaRPr lang="en-US" dirty="0" smtClean="0">
              <a:ea typeface="ＭＳ Ｐゴシック" charset="-128"/>
              <a:cs typeface="ＭＳ Ｐゴシック" charset="-128"/>
            </a:endParaRP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600200" y="2438400"/>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Research the life of</a:t>
            </a:r>
            <a:endParaRPr lang="en-US" sz="4000" dirty="0">
              <a:solidFill>
                <a:schemeClr val="bg1"/>
              </a:solidFill>
              <a:latin typeface="Chalkduster"/>
              <a:cs typeface="Chalkduster"/>
            </a:endParaRPr>
          </a:p>
        </p:txBody>
      </p:sp>
      <p:sp>
        <p:nvSpPr>
          <p:cNvPr id="4" name="TextBox 3"/>
          <p:cNvSpPr txBox="1"/>
          <p:nvPr/>
        </p:nvSpPr>
        <p:spPr>
          <a:xfrm>
            <a:off x="1600200" y="3146286"/>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Martin Luther King</a:t>
            </a:r>
            <a:endParaRPr lang="en-US" sz="4000" dirty="0">
              <a:solidFill>
                <a:schemeClr val="bg1"/>
              </a:solidFill>
              <a:latin typeface="Chalkduster"/>
              <a:cs typeface="Chalkduste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2226"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4274"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632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56323"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8370"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0418"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2466"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4514"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803440" y="2112148"/>
            <a:ext cx="7671565" cy="2123658"/>
          </a:xfrm>
          <a:prstGeom prst="rect">
            <a:avLst/>
          </a:prstGeom>
          <a:noFill/>
        </p:spPr>
        <p:txBody>
          <a:bodyPr wrap="square" rtlCol="0">
            <a:spAutoFit/>
          </a:bodyPr>
          <a:lstStyle/>
          <a:p>
            <a:pPr algn="ctr"/>
            <a:r>
              <a:rPr lang="en-US" sz="6600" dirty="0" smtClean="0">
                <a:solidFill>
                  <a:schemeClr val="bg1"/>
                </a:solidFill>
              </a:rPr>
              <a:t>5 Questions;</a:t>
            </a:r>
          </a:p>
          <a:p>
            <a:pPr algn="ctr"/>
            <a:r>
              <a:rPr lang="en-US" sz="6600" dirty="0" smtClean="0">
                <a:solidFill>
                  <a:schemeClr val="bg1"/>
                </a:solidFill>
              </a:rPr>
              <a:t>5 Minutes</a:t>
            </a:r>
            <a:endParaRPr lang="en-US" sz="6600" dirty="0">
              <a:solidFill>
                <a:schemeClr val="bg1"/>
              </a:solidFill>
            </a:endParaRPr>
          </a:p>
        </p:txBody>
      </p:sp>
    </p:spTree>
    <p:extLst>
      <p:ext uri="{BB962C8B-B14F-4D97-AF65-F5344CB8AC3E}">
        <p14:creationId xmlns:p14="http://schemas.microsoft.com/office/powerpoint/2010/main" val="42750775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6562"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359070"/>
            <a:ext cx="8712968" cy="2062103"/>
          </a:xfrm>
          <a:prstGeom prst="rect">
            <a:avLst/>
          </a:prstGeom>
          <a:noFill/>
        </p:spPr>
        <p:txBody>
          <a:bodyPr wrap="square" rtlCol="0">
            <a:spAutoFit/>
          </a:bodyPr>
          <a:lstStyle/>
          <a:p>
            <a:pPr algn="ctr"/>
            <a:r>
              <a:rPr lang="en-US" sz="3200" dirty="0" smtClean="0">
                <a:solidFill>
                  <a:srgbClr val="FFFF00"/>
                </a:solidFill>
              </a:rPr>
              <a:t>What are the main types of reading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2308324"/>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Teach reading – scanning, skimming, analysis</a:t>
            </a:r>
          </a:p>
          <a:p>
            <a:pPr marL="742950" indent="-742950">
              <a:buFont typeface="Calibri" charset="0"/>
              <a:buAutoNum type="arabicPeriod"/>
            </a:pPr>
            <a:r>
              <a:rPr lang="en-US" sz="2400" dirty="0">
                <a:solidFill>
                  <a:srgbClr val="FFFFFF"/>
                </a:solidFill>
                <a:latin typeface="Calibri" charset="0"/>
              </a:rPr>
              <a:t>Read aloud and display</a:t>
            </a:r>
          </a:p>
          <a:p>
            <a:pPr marL="742950" indent="-742950">
              <a:buFont typeface="Calibri" charset="0"/>
              <a:buAutoNum type="arabicPeriod"/>
            </a:pPr>
            <a:r>
              <a:rPr lang="en-US" sz="2400" dirty="0">
                <a:solidFill>
                  <a:srgbClr val="FFFFFF"/>
                </a:solidFill>
                <a:latin typeface="Calibri" charset="0"/>
              </a:rPr>
              <a:t>Teach key vocabulary</a:t>
            </a:r>
          </a:p>
          <a:p>
            <a:pPr marL="742950" indent="-742950">
              <a:buFont typeface="Calibri" charset="0"/>
              <a:buAutoNum type="arabicPeriod"/>
            </a:pPr>
            <a:r>
              <a:rPr lang="en-US" sz="2400" dirty="0" smtClean="0">
                <a:solidFill>
                  <a:srgbClr val="FFFFFF"/>
                </a:solidFill>
                <a:latin typeface="Calibri" charset="0"/>
              </a:rPr>
              <a:t>Build reading habits</a:t>
            </a:r>
            <a:endParaRPr lang="en-US" sz="2400" dirty="0">
              <a:solidFill>
                <a:srgbClr val="FFFFFF"/>
              </a:solidFill>
              <a:latin typeface="Calibri" charset="0"/>
            </a:endParaRPr>
          </a:p>
          <a:p>
            <a:pPr marL="742950" indent="-742950">
              <a:buFont typeface="Calibri" charset="0"/>
              <a:buAutoNum type="arabicPeriod"/>
            </a:pPr>
            <a:r>
              <a:rPr lang="en-US" sz="2400" dirty="0">
                <a:solidFill>
                  <a:srgbClr val="FFFFFF"/>
                </a:solidFill>
                <a:latin typeface="Calibri" charset="0"/>
              </a:rPr>
              <a:t>Teach research, not FOFO</a:t>
            </a: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28545440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2163"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4210" name="Text Box 6"/>
          <p:cNvSpPr txBox="1">
            <a:spLocks noChangeArrowheads="1"/>
          </p:cNvSpPr>
          <p:nvPr/>
        </p:nvSpPr>
        <p:spPr bwMode="auto">
          <a:xfrm>
            <a:off x="609600" y="762000"/>
            <a:ext cx="8077200" cy="59404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solidFill>
                  <a:srgbClr val="FFFF00"/>
                </a:solidFill>
                <a:latin typeface="Calibri" charset="0"/>
              </a:rPr>
              <a:t>Know your connectives</a:t>
            </a:r>
          </a:p>
          <a:p>
            <a:pPr algn="ctr">
              <a:spcBef>
                <a:spcPct val="50000"/>
              </a:spcBef>
            </a:pPr>
            <a:endParaRPr lang="en-US" sz="3200">
              <a:solidFill>
                <a:srgbClr val="FFFF00"/>
              </a:solidFill>
              <a:latin typeface="Calibri" charset="0"/>
            </a:endParaRPr>
          </a:p>
          <a:p>
            <a:pPr>
              <a:spcBef>
                <a:spcPct val="50000"/>
              </a:spcBef>
            </a:pPr>
            <a:r>
              <a:rPr lang="en-US" sz="2000" b="1">
                <a:solidFill>
                  <a:srgbClr val="FFFF00"/>
                </a:solidFill>
                <a:latin typeface="Calibri" charset="0"/>
              </a:rPr>
              <a:t>Adding</a:t>
            </a:r>
            <a:r>
              <a:rPr lang="en-US" sz="2000">
                <a:solidFill>
                  <a:srgbClr val="FFFFFF"/>
                </a:solidFill>
                <a:latin typeface="Calibri" charset="0"/>
              </a:rPr>
              <a:t>: and, also, as well as, moreover, too</a:t>
            </a:r>
          </a:p>
          <a:p>
            <a:pPr>
              <a:spcBef>
                <a:spcPct val="50000"/>
              </a:spcBef>
            </a:pPr>
            <a:r>
              <a:rPr lang="en-US" sz="2000" b="1">
                <a:solidFill>
                  <a:srgbClr val="FFFF00"/>
                </a:solidFill>
                <a:latin typeface="Calibri" charset="0"/>
              </a:rPr>
              <a:t>Cause &amp; effect</a:t>
            </a:r>
            <a:r>
              <a:rPr lang="en-US" sz="2000">
                <a:solidFill>
                  <a:srgbClr val="FFFFFF"/>
                </a:solidFill>
                <a:latin typeface="Calibri" charset="0"/>
              </a:rPr>
              <a:t>: because, so, therefore, thus, consequently</a:t>
            </a:r>
          </a:p>
          <a:p>
            <a:pPr>
              <a:spcBef>
                <a:spcPct val="50000"/>
              </a:spcBef>
            </a:pPr>
            <a:r>
              <a:rPr lang="en-US" sz="2000" b="1">
                <a:solidFill>
                  <a:srgbClr val="FFFF00"/>
                </a:solidFill>
                <a:latin typeface="Calibri" charset="0"/>
              </a:rPr>
              <a:t>Sequencing</a:t>
            </a:r>
            <a:r>
              <a:rPr lang="en-US" sz="2000">
                <a:solidFill>
                  <a:srgbClr val="FFFFFF"/>
                </a:solidFill>
                <a:latin typeface="Calibri" charset="0"/>
              </a:rPr>
              <a:t>: next, then, first, finally, meanwhile, before, after</a:t>
            </a:r>
          </a:p>
          <a:p>
            <a:pPr>
              <a:spcBef>
                <a:spcPct val="50000"/>
              </a:spcBef>
            </a:pPr>
            <a:r>
              <a:rPr lang="en-US" sz="2000" b="1">
                <a:solidFill>
                  <a:srgbClr val="FFFF00"/>
                </a:solidFill>
                <a:latin typeface="Calibri" charset="0"/>
              </a:rPr>
              <a:t>Qualifying</a:t>
            </a:r>
            <a:r>
              <a:rPr lang="en-US" sz="2000">
                <a:solidFill>
                  <a:srgbClr val="FFFFFF"/>
                </a:solidFill>
                <a:latin typeface="Calibri" charset="0"/>
              </a:rPr>
              <a:t>: however, although, unless, except, if, as long as, apart from, yet</a:t>
            </a:r>
          </a:p>
          <a:p>
            <a:pPr>
              <a:spcBef>
                <a:spcPct val="50000"/>
              </a:spcBef>
            </a:pPr>
            <a:r>
              <a:rPr lang="en-US" sz="2000" b="1">
                <a:solidFill>
                  <a:srgbClr val="FFFF00"/>
                </a:solidFill>
                <a:latin typeface="Calibri" charset="0"/>
              </a:rPr>
              <a:t>Emphasising</a:t>
            </a:r>
            <a:r>
              <a:rPr lang="en-US" sz="2000">
                <a:solidFill>
                  <a:srgbClr val="FFFFFF"/>
                </a:solidFill>
                <a:latin typeface="Calibri" charset="0"/>
              </a:rPr>
              <a:t>: above all, in particular, especially, significantly, indeed, notably</a:t>
            </a:r>
          </a:p>
          <a:p>
            <a:pPr>
              <a:spcBef>
                <a:spcPct val="50000"/>
              </a:spcBef>
            </a:pPr>
            <a:r>
              <a:rPr lang="en-US" sz="2000" b="1">
                <a:solidFill>
                  <a:srgbClr val="FFFF00"/>
                </a:solidFill>
                <a:latin typeface="Calibri" charset="0"/>
              </a:rPr>
              <a:t>Illustrating</a:t>
            </a:r>
            <a:r>
              <a:rPr lang="en-US" sz="2000">
                <a:solidFill>
                  <a:srgbClr val="FFFFFF"/>
                </a:solidFill>
                <a:latin typeface="Calibri" charset="0"/>
              </a:rPr>
              <a:t>: for example, such as, for instance, as revealed by, in the case of</a:t>
            </a:r>
          </a:p>
          <a:p>
            <a:pPr>
              <a:spcBef>
                <a:spcPct val="50000"/>
              </a:spcBef>
            </a:pPr>
            <a:r>
              <a:rPr lang="en-US" sz="2000" b="1">
                <a:solidFill>
                  <a:srgbClr val="FFFF00"/>
                </a:solidFill>
                <a:latin typeface="Calibri" charset="0"/>
              </a:rPr>
              <a:t>Comparing</a:t>
            </a:r>
            <a:r>
              <a:rPr lang="en-US" sz="2000">
                <a:solidFill>
                  <a:srgbClr val="FFFFFF"/>
                </a:solidFill>
                <a:latin typeface="Calibri" charset="0"/>
              </a:rPr>
              <a:t>: equally, in the same way, similarly, likewise, as with, like</a:t>
            </a:r>
          </a:p>
          <a:p>
            <a:pPr>
              <a:spcBef>
                <a:spcPct val="50000"/>
              </a:spcBef>
            </a:pPr>
            <a:r>
              <a:rPr lang="en-US" sz="2000" b="1">
                <a:solidFill>
                  <a:srgbClr val="FFFF00"/>
                </a:solidFill>
                <a:latin typeface="Calibri" charset="0"/>
              </a:rPr>
              <a:t>Contrasting</a:t>
            </a:r>
            <a:r>
              <a:rPr lang="en-US" sz="2000">
                <a:solidFill>
                  <a:srgbClr val="FFFFFF"/>
                </a:solidFill>
                <a:latin typeface="Calibri" charset="0"/>
              </a:rPr>
              <a:t>: whereas, instead of, alternatively, otherwise, unlike, on the other hand</a:t>
            </a:r>
          </a:p>
          <a:p>
            <a:pPr>
              <a:spcBef>
                <a:spcPct val="50000"/>
              </a:spcBef>
            </a:pPr>
            <a:r>
              <a:rPr lang="en-US" sz="2000">
                <a:solidFill>
                  <a:srgbClr val="FFFFFF"/>
                </a:solidFill>
                <a:latin typeface="Calibri" charset="0"/>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625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6259"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a:t>
            </a:r>
            <a:r>
              <a:rPr lang="en-US" sz="3600" dirty="0" smtClean="0">
                <a:solidFill>
                  <a:srgbClr val="FFFFFF"/>
                </a:solidFill>
                <a:latin typeface="Calibri" charset="0"/>
              </a:rPr>
              <a:t>self-regulation</a:t>
            </a:r>
            <a:endParaRPr lang="en-US" sz="3600" dirty="0" smtClean="0">
              <a:solidFill>
                <a:srgbClr val="FFFFFF"/>
              </a:solidFill>
              <a:latin typeface="Calibri" charset="0"/>
            </a:endParaRP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smtClean="0">
                <a:solidFill>
                  <a:srgbClr val="FFFFFF"/>
                </a:solidFill>
                <a:latin typeface="Calibri" charset="0"/>
              </a:rPr>
              <a:t>Teach s</a:t>
            </a:r>
            <a:r>
              <a:rPr lang="en-US" sz="3600" dirty="0" smtClean="0">
                <a:solidFill>
                  <a:srgbClr val="FFFFFF"/>
                </a:solidFill>
                <a:latin typeface="Calibri" charset="0"/>
              </a:rPr>
              <a:t>entence &amp; lexical variety</a:t>
            </a:r>
            <a:endParaRPr lang="en-US" sz="3600" dirty="0">
              <a:solidFill>
                <a:srgbClr val="FFFFFF"/>
              </a:solidFill>
              <a:latin typeface="Calibri" charset="0"/>
            </a:endParaRP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7" name="Picture 6" descr="Picture 5.png"/>
          <p:cNvPicPr>
            <a:picLocks noChangeAspect="1"/>
          </p:cNvPicPr>
          <p:nvPr/>
        </p:nvPicPr>
        <p:blipFill>
          <a:blip r:embed="rId4"/>
          <a:stretch>
            <a:fillRect/>
          </a:stretch>
        </p:blipFill>
        <p:spPr>
          <a:xfrm>
            <a:off x="8072888" y="23895"/>
            <a:ext cx="1028700" cy="2146300"/>
          </a:xfrm>
          <a:prstGeom prst="rect">
            <a:avLst/>
          </a:prstGeom>
        </p:spPr>
      </p:pic>
      <p:sp>
        <p:nvSpPr>
          <p:cNvPr id="6" name="Action Button: Custom 5">
            <a:hlinkClick r:id="rId5" action="ppaction://hlinkpres?slideindex=1&amp;slidetitle=Slide 1" highlightClick="1"/>
          </p:cNvPr>
          <p:cNvSpPr/>
          <p:nvPr/>
        </p:nvSpPr>
        <p:spPr>
          <a:xfrm>
            <a:off x="8072888" y="5486400"/>
            <a:ext cx="385312" cy="29210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625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6259"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a:t>
            </a:r>
            <a:r>
              <a:rPr lang="en-US" sz="3600" dirty="0" smtClean="0">
                <a:solidFill>
                  <a:srgbClr val="FFFFFF"/>
                </a:solidFill>
                <a:latin typeface="Calibri" charset="0"/>
              </a:rPr>
              <a:t>self-regulation</a:t>
            </a:r>
            <a:endParaRPr lang="en-US" sz="3600" dirty="0" smtClean="0">
              <a:solidFill>
                <a:srgbClr val="FFFFFF"/>
              </a:solidFill>
              <a:latin typeface="Calibri" charset="0"/>
            </a:endParaRP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smtClean="0">
                <a:solidFill>
                  <a:srgbClr val="FFFFFF"/>
                </a:solidFill>
                <a:latin typeface="Calibri" charset="0"/>
              </a:rPr>
              <a:t>Teach s</a:t>
            </a:r>
            <a:r>
              <a:rPr lang="en-US" sz="3600" dirty="0" smtClean="0">
                <a:solidFill>
                  <a:srgbClr val="FFFFFF"/>
                </a:solidFill>
                <a:latin typeface="Calibri" charset="0"/>
              </a:rPr>
              <a:t>entence &amp; lexical variety</a:t>
            </a:r>
            <a:endParaRPr lang="en-US" sz="3600" dirty="0">
              <a:solidFill>
                <a:srgbClr val="FFFFFF"/>
              </a:solidFill>
              <a:latin typeface="Calibri" charset="0"/>
            </a:endParaRP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7" name="Picture 6" descr="Picture 5.png"/>
          <p:cNvPicPr>
            <a:picLocks noChangeAspect="1"/>
          </p:cNvPicPr>
          <p:nvPr/>
        </p:nvPicPr>
        <p:blipFill>
          <a:blip r:embed="rId4"/>
          <a:stretch>
            <a:fillRect/>
          </a:stretch>
        </p:blipFill>
        <p:spPr>
          <a:xfrm>
            <a:off x="8072888" y="23895"/>
            <a:ext cx="1028700" cy="2146300"/>
          </a:xfrm>
          <a:prstGeom prst="rect">
            <a:avLst/>
          </a:prstGeom>
        </p:spPr>
      </p:pic>
      <p:sp>
        <p:nvSpPr>
          <p:cNvPr id="6" name="Action Button: Custom 5">
            <a:hlinkClick r:id="rId5" action="ppaction://hlinkpres?slideindex=1&amp;slidetitle=Slide 1" highlightClick="1"/>
          </p:cNvPr>
          <p:cNvSpPr/>
          <p:nvPr/>
        </p:nvSpPr>
        <p:spPr>
          <a:xfrm>
            <a:off x="8072888" y="5486400"/>
            <a:ext cx="385312" cy="29210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5474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3498"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4522"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1844824"/>
            <a:ext cx="4724400" cy="3416320"/>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Task: write a horror story set in a mundane setting</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42611032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Barriers:</a:t>
            </a:r>
          </a:p>
          <a:p>
            <a:pPr algn="ctr"/>
            <a:r>
              <a:rPr lang="en-US" sz="3600" dirty="0" smtClean="0">
                <a:solidFill>
                  <a:srgbClr val="FFFFFF"/>
                </a:solidFill>
                <a:latin typeface="Calibri" charset="0"/>
              </a:rPr>
              <a:t>Predictability</a:t>
            </a:r>
          </a:p>
          <a:p>
            <a:pPr algn="ctr"/>
            <a:r>
              <a:rPr lang="en-US" sz="3600" dirty="0" smtClean="0">
                <a:solidFill>
                  <a:srgbClr val="FFFFFF"/>
                </a:solidFill>
                <a:latin typeface="Calibri" charset="0"/>
              </a:rPr>
              <a:t>Telling, not showing</a:t>
            </a:r>
          </a:p>
          <a:p>
            <a:pPr algn="ctr"/>
            <a:r>
              <a:rPr lang="en-US" sz="3600" dirty="0" smtClean="0">
                <a:solidFill>
                  <a:srgbClr val="FFFFFF"/>
                </a:solidFill>
                <a:latin typeface="Calibri" charset="0"/>
              </a:rPr>
              <a:t>Lack of narrative ambition</a:t>
            </a: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3890265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Line 5"/>
          <p:cNvSpPr>
            <a:spLocks noChangeShapeType="1"/>
          </p:cNvSpPr>
          <p:nvPr/>
        </p:nvSpPr>
        <p:spPr bwMode="auto">
          <a:xfrm>
            <a:off x="1291088" y="764704"/>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266700" y="3068960"/>
            <a:ext cx="7806188" cy="1754327"/>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Predictability</a:t>
            </a:r>
          </a:p>
          <a:p>
            <a:r>
              <a:rPr lang="en-US" sz="3600" dirty="0" smtClean="0">
                <a:solidFill>
                  <a:srgbClr val="FFFFFF"/>
                </a:solidFill>
                <a:latin typeface="Calibri" charset="0"/>
              </a:rPr>
              <a:t>Telling, not showing</a:t>
            </a:r>
          </a:p>
          <a:p>
            <a:r>
              <a:rPr lang="en-US" sz="3600" dirty="0" smtClean="0">
                <a:solidFill>
                  <a:srgbClr val="FFFFFF"/>
                </a:solidFill>
                <a:latin typeface="Calibri" charset="0"/>
              </a:rPr>
              <a:t>Lack of narrative ambition</a:t>
            </a: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
        <p:nvSpPr>
          <p:cNvPr id="6" name="Cloud Callout 5"/>
          <p:cNvSpPr/>
          <p:nvPr/>
        </p:nvSpPr>
        <p:spPr>
          <a:xfrm>
            <a:off x="3359189" y="195986"/>
            <a:ext cx="4715544" cy="2016224"/>
          </a:xfrm>
          <a:prstGeom prst="cloudCallout">
            <a:avLst>
              <a:gd name="adj1" fmla="val -69997"/>
              <a:gd name="adj2" fmla="val 9142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Be sensuous; reject first word;  use pronouns</a:t>
            </a:r>
            <a:endParaRPr lang="en-US" sz="3200" dirty="0">
              <a:solidFill>
                <a:schemeClr val="tx1"/>
              </a:solidFill>
            </a:endParaRPr>
          </a:p>
        </p:txBody>
      </p:sp>
      <p:sp>
        <p:nvSpPr>
          <p:cNvPr id="7" name="Cloud Callout 6"/>
          <p:cNvSpPr/>
          <p:nvPr/>
        </p:nvSpPr>
        <p:spPr>
          <a:xfrm>
            <a:off x="3923928" y="2060848"/>
            <a:ext cx="4715544" cy="2016224"/>
          </a:xfrm>
          <a:prstGeom prst="cloudCallout">
            <a:avLst>
              <a:gd name="adj1" fmla="val -74944"/>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Experiment with point-of-view</a:t>
            </a:r>
            <a:endParaRPr lang="en-US" sz="3200" dirty="0">
              <a:solidFill>
                <a:schemeClr val="tx1"/>
              </a:solidFill>
            </a:endParaRPr>
          </a:p>
        </p:txBody>
      </p:sp>
      <p:sp>
        <p:nvSpPr>
          <p:cNvPr id="8" name="Cloud Callout 7"/>
          <p:cNvSpPr/>
          <p:nvPr/>
        </p:nvSpPr>
        <p:spPr>
          <a:xfrm>
            <a:off x="4788024" y="4509119"/>
            <a:ext cx="4313564" cy="1780627"/>
          </a:xfrm>
          <a:prstGeom prst="cloudCallout">
            <a:avLst>
              <a:gd name="adj1" fmla="val -87087"/>
              <a:gd name="adj2" fmla="val -4562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Use narrative disjuncture</a:t>
            </a:r>
            <a:endParaRPr lang="en-US" sz="3200" dirty="0">
              <a:solidFill>
                <a:schemeClr val="tx1"/>
              </a:solidFill>
            </a:endParaRPr>
          </a:p>
        </p:txBody>
      </p:sp>
      <p:sp>
        <p:nvSpPr>
          <p:cNvPr id="2" name="Action Button: Document 1">
            <a:hlinkClick r:id="rId5" action="ppaction://hlinkfile" highlightClick="1"/>
          </p:cNvPr>
          <p:cNvSpPr/>
          <p:nvPr/>
        </p:nvSpPr>
        <p:spPr>
          <a:xfrm>
            <a:off x="611560" y="6021288"/>
            <a:ext cx="360040" cy="720080"/>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5995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3"/>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0" y="0"/>
            <a:ext cx="4393008" cy="2734129"/>
          </a:xfrm>
          <a:prstGeom prst="cloudCallout">
            <a:avLst>
              <a:gd name="adj1" fmla="val 37574"/>
              <a:gd name="adj2" fmla="val 866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1 What is distinctive about English at your school?</a:t>
            </a:r>
            <a:endParaRPr lang="en-US" sz="2800" dirty="0">
              <a:solidFill>
                <a:srgbClr val="000000"/>
              </a:solidFill>
            </a:endParaRPr>
          </a:p>
        </p:txBody>
      </p:sp>
      <p:sp>
        <p:nvSpPr>
          <p:cNvPr id="7" name="Cloud Callout 6"/>
          <p:cNvSpPr/>
          <p:nvPr/>
        </p:nvSpPr>
        <p:spPr>
          <a:xfrm>
            <a:off x="4156645" y="0"/>
            <a:ext cx="5134407" cy="2734129"/>
          </a:xfrm>
          <a:prstGeom prst="cloudCallout">
            <a:avLst>
              <a:gd name="adj1" fmla="val -45022"/>
              <a:gd name="adj2" fmla="val 6581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2 What is English teaching students beyond what is in a prescribed syllabus?</a:t>
            </a:r>
            <a:endParaRPr lang="en-US" sz="2800" dirty="0">
              <a:solidFill>
                <a:srgbClr val="000000"/>
              </a:solidFill>
            </a:endParaRPr>
          </a:p>
        </p:txBody>
      </p:sp>
      <p:sp>
        <p:nvSpPr>
          <p:cNvPr id="8" name="Cloud Callout 7"/>
          <p:cNvSpPr/>
          <p:nvPr/>
        </p:nvSpPr>
        <p:spPr>
          <a:xfrm>
            <a:off x="-356679" y="2552318"/>
            <a:ext cx="4840397" cy="2734129"/>
          </a:xfrm>
          <a:prstGeom prst="cloudCallout">
            <a:avLst>
              <a:gd name="adj1" fmla="val 43228"/>
              <a:gd name="adj2" fmla="val -534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3 What does it give students that is distinctive to your context?</a:t>
            </a:r>
            <a:endParaRPr lang="en-US" sz="2800" dirty="0">
              <a:solidFill>
                <a:srgbClr val="000000"/>
              </a:solidFill>
            </a:endParaRPr>
          </a:p>
        </p:txBody>
      </p:sp>
      <p:sp>
        <p:nvSpPr>
          <p:cNvPr id="9" name="Cloud Callout 8"/>
          <p:cNvSpPr/>
          <p:nvPr/>
        </p:nvSpPr>
        <p:spPr>
          <a:xfrm>
            <a:off x="4716976" y="2552318"/>
            <a:ext cx="4671925" cy="2734129"/>
          </a:xfrm>
          <a:prstGeom prst="cloudCallout">
            <a:avLst>
              <a:gd name="adj1" fmla="val -60542"/>
              <a:gd name="adj2" fmla="val -534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4 How is English perceived by your students? By the management?</a:t>
            </a:r>
            <a:endParaRPr lang="en-US" sz="2800" dirty="0">
              <a:solidFill>
                <a:srgbClr val="000000"/>
              </a:solidFill>
            </a:endParaRPr>
          </a:p>
        </p:txBody>
      </p:sp>
      <p:sp>
        <p:nvSpPr>
          <p:cNvPr id="10" name="Cloud Callout 9"/>
          <p:cNvSpPr/>
          <p:nvPr/>
        </p:nvSpPr>
        <p:spPr>
          <a:xfrm>
            <a:off x="-227263" y="4821531"/>
            <a:ext cx="9518316" cy="2243796"/>
          </a:xfrm>
          <a:prstGeom prst="cloudCallout">
            <a:avLst>
              <a:gd name="adj1" fmla="val -7685"/>
              <a:gd name="adj2" fmla="val -1190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5 What will a teacher be doing in your school now that helps a child speak, read, write better - as a result of your leadership?</a:t>
            </a:r>
            <a:endParaRPr lang="en-US" sz="2800" dirty="0">
              <a:solidFill>
                <a:srgbClr val="000000"/>
              </a:solidFill>
            </a:endParaRPr>
          </a:p>
        </p:txBody>
      </p:sp>
    </p:spTree>
    <p:extLst>
      <p:ext uri="{BB962C8B-B14F-4D97-AF65-F5344CB8AC3E}">
        <p14:creationId xmlns:p14="http://schemas.microsoft.com/office/powerpoint/2010/main" val="2343310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437112"/>
            <a:ext cx="8712968" cy="2062103"/>
          </a:xfrm>
          <a:prstGeom prst="rect">
            <a:avLst/>
          </a:prstGeom>
          <a:noFill/>
        </p:spPr>
        <p:txBody>
          <a:bodyPr wrap="square" rtlCol="0">
            <a:spAutoFit/>
          </a:bodyPr>
          <a:lstStyle/>
          <a:p>
            <a:pPr algn="ctr"/>
            <a:r>
              <a:rPr lang="en-US" sz="3200" dirty="0" smtClean="0">
                <a:solidFill>
                  <a:srgbClr val="FFFF00"/>
                </a:solidFill>
              </a:rPr>
              <a:t>What are the main types of writing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1938992"/>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smtClean="0">
                <a:solidFill>
                  <a:srgbClr val="FFFFFF"/>
                </a:solidFill>
                <a:latin typeface="Calibri" charset="0"/>
              </a:rPr>
              <a:t>Demonstrate writing</a:t>
            </a:r>
          </a:p>
          <a:p>
            <a:pPr marL="742950" indent="-742950">
              <a:buFont typeface="Calibri" charset="0"/>
              <a:buAutoNum type="arabicPeriod"/>
            </a:pPr>
            <a:r>
              <a:rPr lang="en-US" sz="2400" dirty="0" smtClean="0">
                <a:solidFill>
                  <a:srgbClr val="FFFFFF"/>
                </a:solidFill>
                <a:latin typeface="Calibri" charset="0"/>
              </a:rPr>
              <a:t>Teach self-regulation</a:t>
            </a:r>
          </a:p>
          <a:p>
            <a:pPr marL="742950" indent="-742950">
              <a:buFont typeface="Calibri" charset="0"/>
              <a:buAutoNum type="arabicPeriod"/>
            </a:pPr>
            <a:r>
              <a:rPr lang="en-US" sz="2400" dirty="0" smtClean="0">
                <a:solidFill>
                  <a:srgbClr val="FFFFFF"/>
                </a:solidFill>
                <a:latin typeface="Calibri" charset="0"/>
              </a:rPr>
              <a:t>Allow oral rehearsal</a:t>
            </a:r>
          </a:p>
          <a:p>
            <a:pPr marL="742950" indent="-742950">
              <a:buFont typeface="Calibri" charset="0"/>
              <a:buAutoNum type="arabicPeriod"/>
            </a:pPr>
            <a:r>
              <a:rPr lang="en-US" sz="2400" dirty="0" smtClean="0">
                <a:solidFill>
                  <a:srgbClr val="FFFFFF"/>
                </a:solidFill>
                <a:latin typeface="Calibri" charset="0"/>
              </a:rPr>
              <a:t>Teach sentence &amp; lexical variety</a:t>
            </a:r>
          </a:p>
          <a:p>
            <a:pPr marL="742950" indent="-742950">
              <a:buFont typeface="Calibri" charset="0"/>
              <a:buAutoNum type="arabicPeriod"/>
            </a:pPr>
            <a:r>
              <a:rPr lang="en-US" sz="2400" dirty="0" smtClean="0">
                <a:solidFill>
                  <a:srgbClr val="FFFFFF"/>
                </a:solidFill>
                <a:latin typeface="Calibri" charset="0"/>
              </a:rPr>
              <a:t>Connectives</a:t>
            </a:r>
          </a:p>
        </p:txBody>
      </p:sp>
    </p:spTree>
    <p:extLst>
      <p:ext uri="{BB962C8B-B14F-4D97-AF65-F5344CB8AC3E}">
        <p14:creationId xmlns:p14="http://schemas.microsoft.com/office/powerpoint/2010/main" val="41911263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7887"/>
            <a:ext cx="7772400" cy="1470025"/>
          </a:xfrm>
        </p:spPr>
        <p:txBody>
          <a:bodyPr>
            <a:noAutofit/>
          </a:bodyPr>
          <a:lstStyle/>
          <a:p>
            <a:r>
              <a:rPr lang="en-US" sz="3600" b="1" dirty="0"/>
              <a:t>English</a:t>
            </a:r>
            <a:r>
              <a:rPr lang="en-US" sz="3600" dirty="0"/>
              <a:t> &amp; </a:t>
            </a:r>
            <a:r>
              <a:rPr lang="en-US" sz="3600" b="1" dirty="0" smtClean="0"/>
              <a:t>literacy</a:t>
            </a:r>
            <a:r>
              <a:rPr lang="en-US" sz="3600" dirty="0" smtClean="0"/>
              <a:t> </a:t>
            </a:r>
            <a:r>
              <a:rPr lang="en-US" sz="3600" dirty="0"/>
              <a:t>in a brave new world:</a:t>
            </a:r>
            <a:br>
              <a:rPr lang="en-US" sz="3600" dirty="0"/>
            </a:br>
            <a:r>
              <a:rPr lang="en-US" sz="3600" dirty="0"/>
              <a:t>B</a:t>
            </a:r>
            <a:r>
              <a:rPr lang="en-US" sz="3600" dirty="0" smtClean="0"/>
              <a:t>eyond </a:t>
            </a:r>
            <a:r>
              <a:rPr lang="en-US" sz="3600" dirty="0"/>
              <a:t>exam syllabuses and </a:t>
            </a:r>
            <a:r>
              <a:rPr lang="en-US" sz="3600" dirty="0" err="1"/>
              <a:t>Ofsted</a:t>
            </a:r>
            <a:endParaRPr lang="en-US" sz="3600" dirty="0"/>
          </a:p>
        </p:txBody>
      </p:sp>
      <p:sp>
        <p:nvSpPr>
          <p:cNvPr id="4" name="TextBox 3"/>
          <p:cNvSpPr txBox="1"/>
          <p:nvPr/>
        </p:nvSpPr>
        <p:spPr>
          <a:xfrm>
            <a:off x="5265338" y="5962905"/>
            <a:ext cx="3456384" cy="338554"/>
          </a:xfrm>
          <a:prstGeom prst="rect">
            <a:avLst/>
          </a:prstGeom>
          <a:noFill/>
        </p:spPr>
        <p:txBody>
          <a:bodyPr wrap="square" rtlCol="0">
            <a:spAutoFit/>
          </a:bodyPr>
          <a:lstStyle/>
          <a:p>
            <a:pPr algn="ctr"/>
            <a:r>
              <a:rPr lang="en-US" sz="1600" kern="1200" dirty="0" smtClean="0">
                <a:solidFill>
                  <a:srgbClr val="7F7F7F"/>
                </a:solidFill>
              </a:rPr>
              <a:t>Twitter: @</a:t>
            </a:r>
            <a:r>
              <a:rPr lang="en-US" sz="1600" kern="1200" dirty="0" err="1" smtClean="0">
                <a:solidFill>
                  <a:srgbClr val="7F7F7F"/>
                </a:solidFill>
              </a:rPr>
              <a:t>RealGeoffBarton</a:t>
            </a:r>
            <a:endParaRPr lang="en-US" sz="1600" kern="1200" dirty="0">
              <a:solidFill>
                <a:srgbClr val="7F7F7F"/>
              </a:solidFill>
            </a:endParaRPr>
          </a:p>
        </p:txBody>
      </p:sp>
      <p:sp>
        <p:nvSpPr>
          <p:cNvPr id="5" name="TextBox 4"/>
          <p:cNvSpPr txBox="1">
            <a:spLocks noChangeArrowheads="1"/>
          </p:cNvSpPr>
          <p:nvPr/>
        </p:nvSpPr>
        <p:spPr bwMode="auto">
          <a:xfrm>
            <a:off x="685800" y="5930379"/>
            <a:ext cx="4876800" cy="584200"/>
          </a:xfrm>
          <a:prstGeom prst="rect">
            <a:avLst/>
          </a:prstGeom>
          <a:noFill/>
          <a:ln w="9525">
            <a:noFill/>
            <a:miter lim="800000"/>
            <a:headEnd/>
            <a:tailEnd/>
          </a:ln>
        </p:spPr>
        <p:txBody>
          <a:bodyPr>
            <a:prstTxWarp prst="textNoShape">
              <a:avLst/>
            </a:prstTxWarp>
            <a:spAutoFit/>
          </a:bodyPr>
          <a:lstStyle/>
          <a:p>
            <a:r>
              <a:rPr lang="en-US" sz="1600" kern="1200" dirty="0">
                <a:solidFill>
                  <a:schemeClr val="bg1">
                    <a:lumMod val="50000"/>
                  </a:schemeClr>
                </a:solidFill>
                <a:latin typeface="Calibri" charset="0"/>
              </a:rPr>
              <a:t>Download this presentation at </a:t>
            </a:r>
            <a:r>
              <a:rPr lang="en-US" sz="1600" kern="1200" dirty="0" err="1">
                <a:solidFill>
                  <a:schemeClr val="bg1">
                    <a:lumMod val="50000"/>
                  </a:schemeClr>
                </a:solidFill>
                <a:latin typeface="Calibri" charset="0"/>
              </a:rPr>
              <a:t>www.geoffbarton.co.uk</a:t>
            </a:r>
            <a:endParaRPr lang="en-US" sz="1600" kern="1200" dirty="0">
              <a:solidFill>
                <a:schemeClr val="bg1">
                  <a:lumMod val="50000"/>
                </a:schemeClr>
              </a:solidFill>
              <a:latin typeface="Calibri" charset="0"/>
            </a:endParaRPr>
          </a:p>
          <a:p>
            <a:pPr algn="ctr"/>
            <a:r>
              <a:rPr lang="en-US" sz="1600" kern="1200" dirty="0" smtClean="0">
                <a:solidFill>
                  <a:schemeClr val="bg1">
                    <a:lumMod val="50000"/>
                  </a:schemeClr>
                </a:solidFill>
                <a:latin typeface="Calibri" charset="0"/>
              </a:rPr>
              <a:t>(Presentation </a:t>
            </a:r>
            <a:r>
              <a:rPr lang="en-US" sz="1600" kern="1200" dirty="0">
                <a:solidFill>
                  <a:schemeClr val="bg1">
                    <a:lumMod val="50000"/>
                  </a:schemeClr>
                </a:solidFill>
                <a:latin typeface="Calibri" charset="0"/>
              </a:rPr>
              <a:t>number</a:t>
            </a:r>
            <a:r>
              <a:rPr lang="en-US" sz="1600" kern="1200" dirty="0" smtClean="0">
                <a:solidFill>
                  <a:schemeClr val="bg1">
                    <a:lumMod val="50000"/>
                  </a:schemeClr>
                </a:solidFill>
                <a:latin typeface="Calibri" charset="0"/>
              </a:rPr>
              <a:t> </a:t>
            </a:r>
            <a:r>
              <a:rPr lang="en-US" sz="1600" kern="1200" dirty="0" smtClean="0">
                <a:solidFill>
                  <a:schemeClr val="bg1">
                    <a:lumMod val="50000"/>
                  </a:schemeClr>
                </a:solidFill>
                <a:latin typeface="Calibri" charset="0"/>
              </a:rPr>
              <a:t>128)</a:t>
            </a:r>
            <a:endParaRPr lang="en-US" sz="1600" kern="1200" dirty="0">
              <a:solidFill>
                <a:schemeClr val="bg1">
                  <a:lumMod val="50000"/>
                </a:schemeClr>
              </a:solidFill>
              <a:latin typeface="Calibri" charset="0"/>
            </a:endParaRPr>
          </a:p>
        </p:txBody>
      </p:sp>
      <p:sp>
        <p:nvSpPr>
          <p:cNvPr id="6" name="Subtitle 2"/>
          <p:cNvSpPr>
            <a:spLocks noGrp="1"/>
          </p:cNvSpPr>
          <p:nvPr/>
        </p:nvSpPr>
        <p:spPr bwMode="auto">
          <a:xfrm>
            <a:off x="685800" y="3931292"/>
            <a:ext cx="7994848"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128"/>
                <a:cs typeface="ＭＳ Ｐゴシック" charset="-128"/>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hangingPunct="1">
              <a:spcBef>
                <a:spcPts val="0"/>
              </a:spcBef>
            </a:pPr>
            <a:r>
              <a:rPr lang="en-US" sz="2800" kern="1200" dirty="0" smtClean="0">
                <a:solidFill>
                  <a:srgbClr val="0000FF"/>
                </a:solidFill>
              </a:rPr>
              <a:t>Geoff Barton</a:t>
            </a:r>
          </a:p>
          <a:p>
            <a:pPr eaLnBrk="1" hangingPunct="1">
              <a:spcBef>
                <a:spcPts val="0"/>
              </a:spcBef>
            </a:pPr>
            <a:r>
              <a:rPr lang="en-US" sz="2800" dirty="0" smtClean="0">
                <a:solidFill>
                  <a:srgbClr val="0000FF"/>
                </a:solidFill>
              </a:rPr>
              <a:t>Head, King Edward VI School, Bury St Edmunds</a:t>
            </a:r>
            <a:endParaRPr lang="en-US" sz="2800" kern="1200" dirty="0">
              <a:solidFill>
                <a:srgbClr val="0000FF"/>
              </a:solidFill>
            </a:endParaRPr>
          </a:p>
          <a:p>
            <a:pPr eaLnBrk="1" hangingPunct="1">
              <a:spcBef>
                <a:spcPts val="0"/>
              </a:spcBef>
            </a:pPr>
            <a:r>
              <a:rPr lang="en-GB" sz="2400" kern="1200" dirty="0" smtClean="0">
                <a:solidFill>
                  <a:srgbClr val="0000FF"/>
                </a:solidFill>
              </a:rPr>
              <a:t> </a:t>
            </a:r>
            <a:fld id="{A04CB24A-2C61-AE4B-A4AE-71E73F743454}" type="datetime3">
              <a:rPr lang="en-GB" sz="2400" kern="1200" smtClean="0">
                <a:solidFill>
                  <a:srgbClr val="0000FF"/>
                </a:solidFill>
              </a:rPr>
              <a:pPr eaLnBrk="1" hangingPunct="1">
                <a:spcBef>
                  <a:spcPts val="0"/>
                </a:spcBef>
              </a:pPr>
              <a:t>19 June 2014</a:t>
            </a:fld>
            <a:endParaRPr lang="en-US" sz="2400" kern="1200" dirty="0" smtClean="0">
              <a:solidFill>
                <a:srgbClr val="0000FF"/>
              </a:solidFill>
            </a:endParaRPr>
          </a:p>
        </p:txBody>
      </p:sp>
      <p:cxnSp>
        <p:nvCxnSpPr>
          <p:cNvPr id="9" name="Straight Connector 8"/>
          <p:cNvCxnSpPr/>
          <p:nvPr/>
        </p:nvCxnSpPr>
        <p:spPr>
          <a:xfrm flipV="1">
            <a:off x="1281718" y="3833190"/>
            <a:ext cx="6773116" cy="1175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5011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410" y="173773"/>
            <a:ext cx="7772400" cy="1470025"/>
          </a:xfrm>
        </p:spPr>
        <p:txBody>
          <a:bodyPr>
            <a:noAutofit/>
          </a:bodyPr>
          <a:lstStyle/>
          <a:p>
            <a:pPr algn="l"/>
            <a:r>
              <a:rPr lang="en-US" sz="3600" b="1" dirty="0" smtClean="0"/>
              <a:t>Reclaiming English:</a:t>
            </a:r>
            <a:endParaRPr lang="en-US" sz="3600" dirty="0"/>
          </a:p>
        </p:txBody>
      </p:sp>
      <p:sp>
        <p:nvSpPr>
          <p:cNvPr id="7" name="Title 1"/>
          <p:cNvSpPr txBox="1">
            <a:spLocks/>
          </p:cNvSpPr>
          <p:nvPr/>
        </p:nvSpPr>
        <p:spPr>
          <a:xfrm>
            <a:off x="1149211" y="2690296"/>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t>1	The state of English: </a:t>
            </a:r>
          </a:p>
          <a:p>
            <a:pPr algn="l"/>
            <a:r>
              <a:rPr lang="en-US" sz="2800" b="1" dirty="0" smtClean="0">
                <a:solidFill>
                  <a:srgbClr val="0000FF"/>
                </a:solidFill>
              </a:rPr>
              <a:t>	What matters?</a:t>
            </a:r>
          </a:p>
          <a:p>
            <a:pPr algn="l"/>
            <a:r>
              <a:rPr lang="en-US" sz="2800" b="1" dirty="0" smtClean="0"/>
              <a:t>2	You &amp; your team:</a:t>
            </a:r>
          </a:p>
          <a:p>
            <a:pPr algn="l"/>
            <a:r>
              <a:rPr lang="en-US" sz="2800" b="1" dirty="0" smtClean="0">
                <a:solidFill>
                  <a:srgbClr val="0000FF"/>
                </a:solidFill>
              </a:rPr>
              <a:t>	How are you surviving?	</a:t>
            </a:r>
          </a:p>
          <a:p>
            <a:pPr algn="l"/>
            <a:r>
              <a:rPr lang="en-US" sz="2800" b="1" dirty="0" smtClean="0">
                <a:solidFill>
                  <a:srgbClr val="0000FF"/>
                </a:solidFill>
              </a:rPr>
              <a:t>	How are you improving teaching?</a:t>
            </a:r>
          </a:p>
          <a:p>
            <a:pPr algn="l"/>
            <a:r>
              <a:rPr lang="en-US" sz="2800" b="1" dirty="0" smtClean="0">
                <a:solidFill>
                  <a:srgbClr val="0000FF"/>
                </a:solidFill>
              </a:rPr>
              <a:t>	How are you managing ‘the management’?</a:t>
            </a:r>
          </a:p>
          <a:p>
            <a:pPr algn="l"/>
            <a:r>
              <a:rPr lang="en-US" sz="2800" b="1" dirty="0" smtClean="0"/>
              <a:t>3	You &amp; your students:</a:t>
            </a:r>
          </a:p>
          <a:p>
            <a:pPr algn="l"/>
            <a:r>
              <a:rPr lang="en-US" sz="2800" b="1" dirty="0" smtClean="0">
                <a:solidFill>
                  <a:srgbClr val="0000FF"/>
                </a:solidFill>
              </a:rPr>
              <a:t>	What elements lead to most progress?</a:t>
            </a:r>
            <a:endParaRPr lang="en-US" sz="2800" dirty="0">
              <a:solidFill>
                <a:srgbClr val="0000FF"/>
              </a:solidFill>
            </a:endParaRPr>
          </a:p>
        </p:txBody>
      </p:sp>
      <p:sp>
        <p:nvSpPr>
          <p:cNvPr id="8" name="Title 1"/>
          <p:cNvSpPr txBox="1">
            <a:spLocks/>
          </p:cNvSpPr>
          <p:nvPr/>
        </p:nvSpPr>
        <p:spPr>
          <a:xfrm>
            <a:off x="1265839" y="0"/>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9600" b="1" dirty="0" smtClean="0"/>
              <a:t>3</a:t>
            </a:r>
            <a:endParaRPr lang="en-US" sz="9600" dirty="0"/>
          </a:p>
        </p:txBody>
      </p:sp>
    </p:spTree>
    <p:extLst>
      <p:ext uri="{BB962C8B-B14F-4D97-AF65-F5344CB8AC3E}">
        <p14:creationId xmlns:p14="http://schemas.microsoft.com/office/powerpoint/2010/main" val="8919531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4"/>
    </p:bld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638800" y="1841500"/>
            <a:ext cx="3175000" cy="3175000"/>
          </a:xfrm>
          <a:prstGeom prst="rect">
            <a:avLst/>
          </a:prstGeom>
        </p:spPr>
      </p:pic>
      <p:sp>
        <p:nvSpPr>
          <p:cNvPr id="10" name="TextBox 9"/>
          <p:cNvSpPr txBox="1"/>
          <p:nvPr/>
        </p:nvSpPr>
        <p:spPr>
          <a:xfrm>
            <a:off x="467544" y="2276872"/>
            <a:ext cx="4838700" cy="1569660"/>
          </a:xfrm>
          <a:prstGeom prst="rect">
            <a:avLst/>
          </a:prstGeom>
          <a:noFill/>
        </p:spPr>
        <p:txBody>
          <a:bodyPr wrap="square" rtlCol="0">
            <a:spAutoFit/>
          </a:bodyPr>
          <a:lstStyle/>
          <a:p>
            <a:pPr algn="r"/>
            <a:r>
              <a:rPr lang="en-US" sz="4800" dirty="0" smtClean="0">
                <a:solidFill>
                  <a:srgbClr val="000000"/>
                </a:solidFill>
              </a:rPr>
              <a:t>This is an expensive plug  </a:t>
            </a:r>
            <a:r>
              <a:rPr lang="en-US" sz="4800" dirty="0" smtClean="0">
                <a:solidFill>
                  <a:srgbClr val="000000"/>
                </a:solidFill>
                <a:latin typeface="Wingdings"/>
                <a:ea typeface="Wingdings"/>
                <a:cs typeface="Wingdings"/>
                <a:sym typeface="Wingdings"/>
              </a:rPr>
              <a:t></a:t>
            </a:r>
            <a:endParaRPr lang="en-US" sz="4800" dirty="0">
              <a:solidFill>
                <a:srgbClr val="000000"/>
              </a:solidFill>
            </a:endParaRPr>
          </a:p>
        </p:txBody>
      </p:sp>
    </p:spTree>
    <p:extLst>
      <p:ext uri="{BB962C8B-B14F-4D97-AF65-F5344CB8AC3E}">
        <p14:creationId xmlns:p14="http://schemas.microsoft.com/office/powerpoint/2010/main" val="3176727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342900" y="2806700"/>
            <a:ext cx="4838700" cy="1569660"/>
          </a:xfrm>
          <a:prstGeom prst="rect">
            <a:avLst/>
          </a:prstGeom>
          <a:noFill/>
        </p:spPr>
        <p:txBody>
          <a:bodyPr wrap="square" rtlCol="0">
            <a:spAutoFit/>
          </a:bodyPr>
          <a:lstStyle/>
          <a:p>
            <a:r>
              <a:rPr lang="en-US" sz="4800" dirty="0" smtClean="0">
                <a:solidFill>
                  <a:srgbClr val="000000"/>
                </a:solidFill>
              </a:rPr>
              <a:t>This is a </a:t>
            </a:r>
          </a:p>
          <a:p>
            <a:r>
              <a:rPr lang="en-US" sz="4800" dirty="0" smtClean="0">
                <a:solidFill>
                  <a:srgbClr val="000000"/>
                </a:solidFill>
              </a:rPr>
              <a:t>cheap plug  </a:t>
            </a:r>
            <a:r>
              <a:rPr lang="en-US" sz="4800" dirty="0" smtClean="0">
                <a:solidFill>
                  <a:srgbClr val="000000"/>
                </a:solidFill>
                <a:latin typeface="Wingdings"/>
                <a:ea typeface="Wingdings"/>
                <a:cs typeface="Wingdings"/>
                <a:sym typeface="Wingdings"/>
              </a:rPr>
              <a:t></a:t>
            </a:r>
            <a:endParaRPr lang="en-US" sz="4800" dirty="0">
              <a:solidFill>
                <a:srgbClr val="000000"/>
              </a:solidFill>
            </a:endParaRPr>
          </a:p>
        </p:txBody>
      </p:sp>
      <p:pic>
        <p:nvPicPr>
          <p:cNvPr id="2" name="Picture 1"/>
          <p:cNvPicPr>
            <a:picLocks noChangeAspect="1"/>
          </p:cNvPicPr>
          <p:nvPr/>
        </p:nvPicPr>
        <p:blipFill>
          <a:blip r:embed="rId2"/>
          <a:stretch>
            <a:fillRect/>
          </a:stretch>
        </p:blipFill>
        <p:spPr>
          <a:xfrm rot="804962">
            <a:off x="4660901" y="914978"/>
            <a:ext cx="3999611" cy="5194300"/>
          </a:xfrm>
          <a:prstGeom prst="rect">
            <a:avLst/>
          </a:prstGeom>
        </p:spPr>
      </p:pic>
    </p:spTree>
    <p:extLst>
      <p:ext uri="{BB962C8B-B14F-4D97-AF65-F5344CB8AC3E}">
        <p14:creationId xmlns:p14="http://schemas.microsoft.com/office/powerpoint/2010/main" val="15255201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9713881" cy="6858000"/>
          </a:xfrm>
          <a:prstGeom prst="rect">
            <a:avLst/>
          </a:prstGeom>
        </p:spPr>
      </p:pic>
      <p:sp>
        <p:nvSpPr>
          <p:cNvPr id="3" name="TextBox 2"/>
          <p:cNvSpPr txBox="1"/>
          <p:nvPr/>
        </p:nvSpPr>
        <p:spPr>
          <a:xfrm>
            <a:off x="692786" y="1873727"/>
            <a:ext cx="4838700" cy="1569660"/>
          </a:xfrm>
          <a:prstGeom prst="rect">
            <a:avLst/>
          </a:prstGeom>
          <a:noFill/>
        </p:spPr>
        <p:txBody>
          <a:bodyPr wrap="square" rtlCol="0">
            <a:spAutoFit/>
          </a:bodyPr>
          <a:lstStyle/>
          <a:p>
            <a:pPr algn="ctr"/>
            <a:r>
              <a:rPr lang="en-US" sz="4800" dirty="0" smtClean="0">
                <a:solidFill>
                  <a:srgbClr val="000000"/>
                </a:solidFill>
              </a:rPr>
              <a:t>English for a brave new world</a:t>
            </a:r>
            <a:endParaRPr lang="en-US" sz="4800" dirty="0">
              <a:solidFill>
                <a:srgbClr val="000000"/>
              </a:solidFill>
            </a:endParaRPr>
          </a:p>
        </p:txBody>
      </p:sp>
    </p:spTree>
    <p:extLst>
      <p:ext uri="{BB962C8B-B14F-4D97-AF65-F5344CB8AC3E}">
        <p14:creationId xmlns:p14="http://schemas.microsoft.com/office/powerpoint/2010/main" val="4758110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0-01 at 06.42.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08" y="1196752"/>
            <a:ext cx="8826500" cy="33655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883378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TotalTime>
  <Words>2231</Words>
  <Application>Microsoft Macintosh PowerPoint</Application>
  <PresentationFormat>On-screen Show (4:3)</PresentationFormat>
  <Paragraphs>292</Paragraphs>
  <Slides>86</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88" baseType="lpstr">
      <vt:lpstr>Office Theme</vt:lpstr>
      <vt:lpstr>Document</vt:lpstr>
      <vt:lpstr>PowerPoint Presentation</vt:lpstr>
      <vt:lpstr>PowerPoint Presentation</vt:lpstr>
      <vt:lpstr>English &amp; literacy in a brave new world: Beyond exam syllabuses and Ofsted</vt:lpstr>
      <vt:lpstr>Reclaiming 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SCANNING</vt:lpstr>
      <vt:lpstr>PowerPoint Presentation</vt:lpstr>
      <vt:lpstr>PowerPoint Presentation</vt:lpstr>
      <vt:lpstr>CLOSE READING</vt:lpstr>
      <vt:lpstr>PowerPoint Presentation</vt:lpstr>
      <vt:lpstr>PowerPoint Presentation</vt:lpstr>
      <vt:lpstr>RESEARCH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English &amp; literacy in a brave new world: Beyond exam syllabuses and Ofsted</vt:lpstr>
      <vt:lpstr>Reclaiming English:</vt:lpstr>
      <vt:lpstr>PowerPoint Presentation</vt:lpstr>
      <vt:lpstr>PowerPoint Presentation</vt:lpstr>
      <vt:lpstr>PowerPoint Presentation</vt:lpstr>
    </vt:vector>
  </TitlesOfParts>
  <Company>King Edward VI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&amp; whole-school literacy in a brave new world: Beyond exam syllabuses and Ofsted</dc:title>
  <dc:creator>Geoff Barton</dc:creator>
  <cp:lastModifiedBy>Geoff Barton</cp:lastModifiedBy>
  <cp:revision>18</cp:revision>
  <dcterms:created xsi:type="dcterms:W3CDTF">2014-06-19T04:14:49Z</dcterms:created>
  <dcterms:modified xsi:type="dcterms:W3CDTF">2014-06-19T06:37:06Z</dcterms:modified>
</cp:coreProperties>
</file>