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sldIdLst>
    <p:sldId id="692" r:id="rId2"/>
    <p:sldId id="525" r:id="rId3"/>
    <p:sldId id="657" r:id="rId4"/>
    <p:sldId id="736" r:id="rId5"/>
    <p:sldId id="731" r:id="rId6"/>
    <p:sldId id="527" r:id="rId7"/>
    <p:sldId id="526" r:id="rId8"/>
    <p:sldId id="528" r:id="rId9"/>
    <p:sldId id="749" r:id="rId10"/>
    <p:sldId id="656" r:id="rId11"/>
    <p:sldId id="741" r:id="rId12"/>
    <p:sldId id="742" r:id="rId13"/>
    <p:sldId id="751" r:id="rId14"/>
    <p:sldId id="743" r:id="rId15"/>
    <p:sldId id="752" r:id="rId16"/>
    <p:sldId id="744" r:id="rId17"/>
    <p:sldId id="755" r:id="rId18"/>
    <p:sldId id="750" r:id="rId19"/>
    <p:sldId id="745" r:id="rId20"/>
    <p:sldId id="746" r:id="rId21"/>
    <p:sldId id="747" r:id="rId22"/>
    <p:sldId id="756" r:id="rId23"/>
    <p:sldId id="655" r:id="rId24"/>
    <p:sldId id="658" r:id="rId25"/>
    <p:sldId id="659" r:id="rId26"/>
    <p:sldId id="555" r:id="rId27"/>
    <p:sldId id="654"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605" r:id="rId41"/>
    <p:sldId id="550" r:id="rId42"/>
    <p:sldId id="553" r:id="rId43"/>
    <p:sldId id="554" r:id="rId44"/>
    <p:sldId id="674" r:id="rId45"/>
    <p:sldId id="668" r:id="rId46"/>
    <p:sldId id="669" r:id="rId47"/>
    <p:sldId id="672" r:id="rId48"/>
    <p:sldId id="670" r:id="rId49"/>
    <p:sldId id="671" r:id="rId50"/>
    <p:sldId id="652" r:id="rId51"/>
    <p:sldId id="675" r:id="rId52"/>
    <p:sldId id="614" r:id="rId53"/>
    <p:sldId id="615" r:id="rId54"/>
    <p:sldId id="616" r:id="rId55"/>
    <p:sldId id="617" r:id="rId56"/>
    <p:sldId id="618" r:id="rId57"/>
    <p:sldId id="619" r:id="rId58"/>
    <p:sldId id="620" r:id="rId59"/>
    <p:sldId id="621" r:id="rId60"/>
    <p:sldId id="622" r:id="rId61"/>
    <p:sldId id="623" r:id="rId62"/>
    <p:sldId id="624" r:id="rId63"/>
    <p:sldId id="625" r:id="rId64"/>
    <p:sldId id="626" r:id="rId65"/>
    <p:sldId id="627" r:id="rId66"/>
    <p:sldId id="628" r:id="rId67"/>
    <p:sldId id="629" r:id="rId68"/>
    <p:sldId id="630" r:id="rId69"/>
    <p:sldId id="631" r:id="rId70"/>
    <p:sldId id="632" r:id="rId71"/>
    <p:sldId id="633" r:id="rId72"/>
    <p:sldId id="634" r:id="rId73"/>
    <p:sldId id="635" r:id="rId74"/>
    <p:sldId id="636" r:id="rId75"/>
    <p:sldId id="637" r:id="rId76"/>
    <p:sldId id="638" r:id="rId77"/>
    <p:sldId id="639" r:id="rId78"/>
    <p:sldId id="641" r:id="rId79"/>
    <p:sldId id="642" r:id="rId80"/>
    <p:sldId id="644" r:id="rId81"/>
    <p:sldId id="643" r:id="rId82"/>
    <p:sldId id="645" r:id="rId83"/>
    <p:sldId id="646" r:id="rId84"/>
    <p:sldId id="647" r:id="rId85"/>
    <p:sldId id="648" r:id="rId86"/>
    <p:sldId id="649" r:id="rId87"/>
    <p:sldId id="673" r:id="rId88"/>
    <p:sldId id="594" r:id="rId89"/>
    <p:sldId id="595" r:id="rId90"/>
    <p:sldId id="597" r:id="rId91"/>
    <p:sldId id="676" r:id="rId92"/>
    <p:sldId id="683" r:id="rId93"/>
    <p:sldId id="684" r:id="rId94"/>
    <p:sldId id="685" r:id="rId95"/>
    <p:sldId id="677" r:id="rId96"/>
    <p:sldId id="598" r:id="rId97"/>
    <p:sldId id="754"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1904"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13/02/2014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65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71</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72</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73</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74</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75</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76</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77</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88</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89</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90</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41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96</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13/02/2014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13/02/2014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13/02/2014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13/02/2014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13/02/2014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13/02/2014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13/02/2014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13/02/2014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13/02/2014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13/02/2014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13/02/2014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13/02/2014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file://localhost/Users/geoff/Documents/Consultancy/Literacy/Think-Pad.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2.emf"/><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2.emf"/><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2.emf"/><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8.emf"/><Relationship Id="rId5"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29.emf"/><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0.e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1.emf"/><Relationship Id="rId5"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2.emf"/><Relationship Id="rId5"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3.emf"/><Relationship Id="rId5"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34.emf"/><Relationship Id="rId5"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35.emf"/><Relationship Id="rId5"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2.emf"/><Relationship Id="rId5"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Word_97_-_2004_Document13.doc"/><Relationship Id="rId4" Type="http://schemas.openxmlformats.org/officeDocument/2006/relationships/image" Target="../media/image12.emf"/><Relationship Id="rId5"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601" y="2636912"/>
            <a:ext cx="7994848" cy="1752600"/>
          </a:xfrm>
        </p:spPr>
        <p:txBody>
          <a:bodyPr>
            <a:noAutofit/>
          </a:bodyPr>
          <a:lstStyle/>
          <a:p>
            <a:pPr eaLnBrk="1" hangingPunct="1">
              <a:spcBef>
                <a:spcPts val="0"/>
              </a:spcBef>
            </a:pPr>
            <a:r>
              <a:rPr lang="en-US" sz="4000" dirty="0" smtClean="0">
                <a:solidFill>
                  <a:srgbClr val="FFFFFF"/>
                </a:solidFill>
              </a:rPr>
              <a:t>Chancellor’s / Mount </a:t>
            </a:r>
            <a:r>
              <a:rPr lang="en-US" sz="4000" dirty="0">
                <a:solidFill>
                  <a:srgbClr val="FFFFFF"/>
                </a:solidFill>
              </a:rPr>
              <a:t>Grace </a:t>
            </a:r>
            <a:r>
              <a:rPr lang="en-US" sz="4000" dirty="0" smtClean="0">
                <a:solidFill>
                  <a:srgbClr val="FFFFFF"/>
                </a:solidFill>
              </a:rPr>
              <a:t>School</a:t>
            </a:r>
          </a:p>
          <a:p>
            <a:pPr eaLnBrk="1" hangingPunct="1">
              <a:spcBef>
                <a:spcPts val="0"/>
              </a:spcBef>
            </a:pPr>
            <a:r>
              <a:rPr lang="en-US" sz="4000" dirty="0" smtClean="0">
                <a:solidFill>
                  <a:srgbClr val="FFFFFF"/>
                </a:solidFill>
              </a:rPr>
              <a:t>Partnership </a:t>
            </a:r>
            <a:r>
              <a:rPr lang="en-US" sz="4000" dirty="0" smtClean="0">
                <a:solidFill>
                  <a:srgbClr val="FFFFFF"/>
                </a:solidFill>
              </a:rPr>
              <a:t>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13 February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 </a:t>
            </a:r>
            <a:r>
              <a:rPr lang="en-US" dirty="0" smtClean="0">
                <a:solidFill>
                  <a:schemeClr val="bg1"/>
                </a:solidFill>
              </a:rPr>
              <a:t>Deep Learning &amp;         </a:t>
            </a:r>
            <a:r>
              <a:rPr lang="en-US" dirty="0" err="1" smtClean="0">
                <a:solidFill>
                  <a:schemeClr val="bg1"/>
                </a:solidFill>
              </a:rPr>
              <a:t>iteracy</a:t>
            </a:r>
            <a:r>
              <a:rPr lang="en-US" dirty="0" smtClean="0">
                <a:solidFill>
                  <a:schemeClr val="bg1"/>
                </a:solidFill>
              </a:rPr>
              <a:t>!</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126)</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709" y="253511"/>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Barriers to learning</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
        <p:nvSpPr>
          <p:cNvPr id="8" name="TextBox 7"/>
          <p:cNvSpPr txBox="1">
            <a:spLocks noChangeArrowheads="1"/>
          </p:cNvSpPr>
          <p:nvPr/>
        </p:nvSpPr>
        <p:spPr bwMode="auto">
          <a:xfrm>
            <a:off x="313359" y="2276872"/>
            <a:ext cx="3456384" cy="1446550"/>
          </a:xfrm>
          <a:prstGeom prst="rect">
            <a:avLst/>
          </a:prstGeom>
          <a:noFill/>
          <a:ln w="9525">
            <a:noFill/>
            <a:miter lim="800000"/>
            <a:headEnd/>
            <a:tailEnd/>
          </a:ln>
        </p:spPr>
        <p:txBody>
          <a:bodyPr wrap="square">
            <a:prstTxWarp prst="textNoShape">
              <a:avLst/>
            </a:prstTxWarp>
            <a:spAutoFit/>
          </a:bodyPr>
          <a:lstStyle/>
          <a:p>
            <a:pPr algn="ctr"/>
            <a:r>
              <a:rPr lang="en-US" sz="8800" dirty="0">
                <a:solidFill>
                  <a:srgbClr val="FFFFFF"/>
                </a:solidFill>
                <a:latin typeface="Calibri" charset="0"/>
              </a:rPr>
              <a:t>3</a:t>
            </a:r>
            <a:endParaRPr lang="en-US" sz="8800" dirty="0">
              <a:solidFill>
                <a:srgbClr val="FFFFFF"/>
              </a:solidFill>
              <a:latin typeface="Calibri" charset="0"/>
            </a:endParaRPr>
          </a:p>
        </p:txBody>
      </p:sp>
    </p:spTree>
    <p:extLst>
      <p:ext uri="{BB962C8B-B14F-4D97-AF65-F5344CB8AC3E}">
        <p14:creationId xmlns:p14="http://schemas.microsoft.com/office/powerpoint/2010/main" val="3890820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938992"/>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1: Accuracy</a:t>
            </a:r>
          </a:p>
          <a:p>
            <a:pPr algn="ctr"/>
            <a:r>
              <a:rPr lang="en-US" sz="4000" dirty="0" smtClean="0">
                <a:solidFill>
                  <a:srgbClr val="FFFFFF"/>
                </a:solidFill>
                <a:latin typeface="Calibri" charset="0"/>
              </a:rPr>
              <a:t>2: Confidence</a:t>
            </a:r>
          </a:p>
          <a:p>
            <a:pPr algn="ctr"/>
            <a:r>
              <a:rPr lang="en-US" sz="4000" dirty="0" smtClean="0">
                <a:solidFill>
                  <a:srgbClr val="FFFFFF"/>
                </a:solidFill>
                <a:latin typeface="Calibri" charset="0"/>
              </a:rPr>
              <a:t>3: Interestingness</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3708748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Teaching for Learning ….</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558830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Self-regulation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3398077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Interestingness</a:t>
            </a:r>
            <a:r>
              <a:rPr lang="en-US" sz="4000" dirty="0" smtClean="0">
                <a:solidFill>
                  <a:srgbClr val="FFFFFF"/>
                </a:solidFill>
                <a:latin typeface="Calibri" charset="0"/>
              </a:rPr>
              <a:t>:</a:t>
            </a:r>
          </a:p>
          <a:p>
            <a:pPr algn="ctr"/>
            <a:r>
              <a:rPr lang="en-US" sz="4000" dirty="0" smtClean="0">
                <a:solidFill>
                  <a:srgbClr val="FFFFFF"/>
                </a:solidFill>
                <a:latin typeface="Calibri" charset="0"/>
              </a:rPr>
              <a:t>Genres &amp; </a:t>
            </a:r>
            <a:r>
              <a:rPr lang="en-US" sz="4000" dirty="0" err="1" smtClean="0">
                <a:solidFill>
                  <a:srgbClr val="FFFFFF"/>
                </a:solidFill>
                <a:latin typeface="Calibri" charset="0"/>
              </a:rPr>
              <a:t>modelling</a:t>
            </a:r>
            <a:endParaRPr lang="en-US" sz="4000" dirty="0" smtClean="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2307060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492896"/>
            <a:ext cx="8458200" cy="2554545"/>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Write an article for a newspaper arguing that school uniform is an outdated idea</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2783401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Genre</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846439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700293"/>
            <a:ext cx="7385854" cy="1470025"/>
          </a:xfrm>
        </p:spPr>
        <p:txBody>
          <a:bodyPr>
            <a:noAutofit/>
          </a:bodyPr>
          <a:lstStyle/>
          <a:p>
            <a:r>
              <a:rPr lang="en-GB" sz="3200" dirty="0" smtClean="0">
                <a:solidFill>
                  <a:schemeClr val="bg1"/>
                </a:solidFill>
              </a:rPr>
              <a:t>Are tattoos a good thing?</a:t>
            </a:r>
            <a:endParaRPr lang="en-GB" sz="3200" dirty="0">
              <a:solidFill>
                <a:schemeClr val="bg1"/>
              </a:solidFill>
            </a:endParaRPr>
          </a:p>
        </p:txBody>
      </p:sp>
      <p:sp>
        <p:nvSpPr>
          <p:cNvPr id="3" name="Subtitle 2"/>
          <p:cNvSpPr>
            <a:spLocks noGrp="1"/>
          </p:cNvSpPr>
          <p:nvPr>
            <p:ph type="subTitle" idx="1"/>
          </p:nvPr>
        </p:nvSpPr>
        <p:spPr>
          <a:xfrm>
            <a:off x="2915816" y="4170318"/>
            <a:ext cx="6400800" cy="1752600"/>
          </a:xfrm>
        </p:spPr>
        <p:txBody>
          <a:bodyPr>
            <a:normAutofit/>
          </a:bodyPr>
          <a:lstStyle/>
          <a:p>
            <a:r>
              <a:rPr lang="en-US" sz="1800" dirty="0" smtClean="0"/>
              <a:t>Tony Parsons, Daily Mirror</a:t>
            </a:r>
            <a:endParaRPr lang="en-US" sz="1800" dirty="0" smtClean="0"/>
          </a:p>
        </p:txBody>
      </p:sp>
    </p:spTree>
    <p:extLst>
      <p:ext uri="{BB962C8B-B14F-4D97-AF65-F5344CB8AC3E}">
        <p14:creationId xmlns:p14="http://schemas.microsoft.com/office/powerpoint/2010/main" val="405860473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700293"/>
            <a:ext cx="7385854" cy="1470025"/>
          </a:xfrm>
        </p:spPr>
        <p:txBody>
          <a:bodyPr>
            <a:noAutofit/>
          </a:bodyPr>
          <a:lstStyle/>
          <a:p>
            <a:pPr algn="l"/>
            <a:r>
              <a:rPr lang="en-US" sz="2400" dirty="0">
                <a:solidFill>
                  <a:schemeClr val="bg1"/>
                </a:solidFill>
              </a:rPr>
              <a:t>AS soon as the sun starts shining, I </a:t>
            </a:r>
            <a:r>
              <a:rPr lang="en-US" sz="2400" dirty="0" err="1">
                <a:solidFill>
                  <a:schemeClr val="bg1"/>
                </a:solidFill>
              </a:rPr>
              <a:t>realise</a:t>
            </a:r>
            <a:r>
              <a:rPr lang="en-US" sz="2400" dirty="0">
                <a:solidFill>
                  <a:schemeClr val="bg1"/>
                </a:solidFill>
              </a:rPr>
              <a:t> with a sinking heart that Britain is now a tattooed nation.</a:t>
            </a:r>
            <a:r>
              <a:rPr lang="en-GB" sz="2400" dirty="0">
                <a:solidFill>
                  <a:schemeClr val="bg1"/>
                </a:solidFill>
              </a:rPr>
              <a:t/>
            </a:r>
            <a:br>
              <a:rPr lang="en-GB" sz="2400" dirty="0">
                <a:solidFill>
                  <a:schemeClr val="bg1"/>
                </a:solidFill>
              </a:rPr>
            </a:br>
            <a:r>
              <a:rPr lang="en-GB" sz="2400" dirty="0" smtClean="0">
                <a:solidFill>
                  <a:schemeClr val="bg1"/>
                </a:solidFill>
              </a:rPr>
              <a:t/>
            </a:r>
            <a:br>
              <a:rPr lang="en-GB" sz="2400" dirty="0" smtClean="0">
                <a:solidFill>
                  <a:schemeClr val="bg1"/>
                </a:solidFill>
              </a:rPr>
            </a:br>
            <a:r>
              <a:rPr lang="en-US" sz="2400" dirty="0" smtClean="0">
                <a:solidFill>
                  <a:schemeClr val="bg1"/>
                </a:solidFill>
              </a:rPr>
              <a:t>Tattoos </a:t>
            </a:r>
            <a:r>
              <a:rPr lang="en-US" sz="2400" dirty="0">
                <a:solidFill>
                  <a:schemeClr val="bg1"/>
                </a:solidFill>
              </a:rPr>
              <a:t>are everywhere. You see them on firm young flesh and on wobbly, middle-aged flab, as common now on the school run and in the supermarket queue as they are on some footballer or his wife.</a:t>
            </a:r>
            <a:r>
              <a:rPr lang="en-GB" sz="2400" dirty="0">
                <a:solidFill>
                  <a:schemeClr val="bg1"/>
                </a:solidFill>
              </a:rPr>
              <a:t/>
            </a:r>
            <a:br>
              <a:rPr lang="en-GB" sz="2400" dirty="0">
                <a:solidFill>
                  <a:schemeClr val="bg1"/>
                </a:solidFill>
              </a:rPr>
            </a:br>
            <a:r>
              <a:rPr lang="en-US" sz="2400" dirty="0">
                <a:solidFill>
                  <a:schemeClr val="bg1"/>
                </a:solidFill>
              </a:rPr>
              <a:t>I feel like the last man left alive whose skin crawls at the sight of these crass </a:t>
            </a:r>
            <a:r>
              <a:rPr lang="en-US" sz="2400" dirty="0" err="1">
                <a:solidFill>
                  <a:schemeClr val="bg1"/>
                </a:solidFill>
              </a:rPr>
              <a:t>daubings</a:t>
            </a:r>
            <a:r>
              <a:rPr lang="en-US" sz="2400" dirty="0">
                <a:solidFill>
                  <a:schemeClr val="bg1"/>
                </a:solidFill>
              </a:rPr>
              <a:t>.</a:t>
            </a:r>
            <a:r>
              <a:rPr lang="en-GB" sz="2400" dirty="0">
                <a:solidFill>
                  <a:schemeClr val="bg1"/>
                </a:solidFill>
              </a:rPr>
              <a:t/>
            </a:r>
            <a:br>
              <a:rPr lang="en-GB" sz="2400" dirty="0">
                <a:solidFill>
                  <a:schemeClr val="bg1"/>
                </a:solidFill>
              </a:rPr>
            </a:br>
            <a:r>
              <a:rPr lang="en-GB" sz="2400" dirty="0" smtClean="0">
                <a:solidFill>
                  <a:schemeClr val="bg1"/>
                </a:solidFill>
              </a:rPr>
              <a:t/>
            </a:r>
            <a:br>
              <a:rPr lang="en-GB" sz="2400" dirty="0" smtClean="0">
                <a:solidFill>
                  <a:schemeClr val="bg1"/>
                </a:solidFill>
              </a:rPr>
            </a:br>
            <a:r>
              <a:rPr lang="en-US" sz="2400" dirty="0" smtClean="0">
                <a:solidFill>
                  <a:schemeClr val="bg1"/>
                </a:solidFill>
              </a:rPr>
              <a:t>I </a:t>
            </a:r>
            <a:r>
              <a:rPr lang="en-US" sz="2400" dirty="0">
                <a:solidFill>
                  <a:schemeClr val="bg1"/>
                </a:solidFill>
              </a:rPr>
              <a:t>wish it were just a celebrity fad. But when the Military Wives had the Christmas No 1 with their haunting ­Wherever You Are, their soloist, Samantha Stevenson, had so many hearts and flowers tattooed across her chest that she resembled a box of Cadbury’s Roses.</a:t>
            </a:r>
            <a:endParaRPr lang="en-GB" sz="2400" dirty="0">
              <a:solidFill>
                <a:schemeClr val="bg1"/>
              </a:solidFill>
            </a:endParaRPr>
          </a:p>
        </p:txBody>
      </p:sp>
    </p:spTree>
    <p:extLst>
      <p:ext uri="{BB962C8B-B14F-4D97-AF65-F5344CB8AC3E}">
        <p14:creationId xmlns:p14="http://schemas.microsoft.com/office/powerpoint/2010/main" val="9696489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r>
              <a:rPr lang="en-US" sz="2800" dirty="0" smtClean="0">
                <a:solidFill>
                  <a:srgbClr val="FFFFFF"/>
                </a:solidFill>
              </a:rPr>
              <a:t>Are expensive overseas holidays a waste of money?</a:t>
            </a:r>
            <a:endParaRPr lang="en-US" sz="2800" dirty="0">
              <a:solidFill>
                <a:srgbClr val="FFFFFF"/>
              </a:solidFill>
            </a:endParaRPr>
          </a:p>
        </p:txBody>
      </p:sp>
      <p:sp>
        <p:nvSpPr>
          <p:cNvPr id="3" name="Subtitle 2"/>
          <p:cNvSpPr>
            <a:spLocks noGrp="1"/>
          </p:cNvSpPr>
          <p:nvPr>
            <p:ph type="subTitle" idx="1"/>
          </p:nvPr>
        </p:nvSpPr>
        <p:spPr>
          <a:xfrm>
            <a:off x="2229654" y="5434911"/>
            <a:ext cx="6400800" cy="1752600"/>
          </a:xfrm>
        </p:spPr>
        <p:txBody>
          <a:bodyPr>
            <a:normAutofit/>
          </a:bodyPr>
          <a:lstStyle/>
          <a:p>
            <a:r>
              <a:rPr lang="en-US" sz="1800" dirty="0" smtClean="0"/>
              <a:t>Jeremy Clarkson, Sunday Times</a:t>
            </a:r>
          </a:p>
        </p:txBody>
      </p:sp>
    </p:spTree>
    <p:extLst>
      <p:ext uri="{BB962C8B-B14F-4D97-AF65-F5344CB8AC3E}">
        <p14:creationId xmlns:p14="http://schemas.microsoft.com/office/powerpoint/2010/main" val="188381239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Autofit/>
          </a:bodyPr>
          <a:lstStyle/>
          <a:p>
            <a:pPr marL="742950" indent="-742950" algn="l"/>
            <a:r>
              <a:rPr lang="en-US" sz="2800" dirty="0" smtClean="0">
                <a:solidFill>
                  <a:srgbClr val="FFFFFF"/>
                </a:solidFill>
              </a:rPr>
              <a:t>	For your next holiday, why don’t you take all your money and put it on the fire? Then stand in a fridge for a week, beating your children with a baseball bat until their arms and legs break. And then, after you’ve eaten some melted cheese, dislocate your shoulder.</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If all of this appeals then you are probably one of the 1.3 million British people …</a:t>
            </a:r>
            <a:endParaRPr lang="en-US" sz="2800" dirty="0">
              <a:solidFill>
                <a:srgbClr val="FFFFFF"/>
              </a:solidFill>
            </a:endParaRPr>
          </a:p>
        </p:txBody>
      </p:sp>
      <p:sp>
        <p:nvSpPr>
          <p:cNvPr id="3" name="TextBox 2"/>
          <p:cNvSpPr txBox="1"/>
          <p:nvPr/>
        </p:nvSpPr>
        <p:spPr>
          <a:xfrm>
            <a:off x="996483" y="5219015"/>
            <a:ext cx="8147517" cy="523220"/>
          </a:xfrm>
          <a:prstGeom prst="rect">
            <a:avLst/>
          </a:prstGeom>
          <a:noFill/>
        </p:spPr>
        <p:txBody>
          <a:bodyPr wrap="square" rtlCol="0">
            <a:spAutoFit/>
          </a:bodyPr>
          <a:lstStyle/>
          <a:p>
            <a:pPr marL="742950" indent="-742950"/>
            <a:r>
              <a:rPr lang="en-US" sz="2800" dirty="0" smtClean="0">
                <a:solidFill>
                  <a:srgbClr val="FFFFFF"/>
                </a:solidFill>
              </a:rPr>
              <a:t> … who go on a skiing holiday at this time of year. </a:t>
            </a:r>
            <a:endParaRPr lang="en-US" sz="2800" dirty="0">
              <a:solidFill>
                <a:srgbClr val="FFFFFF"/>
              </a:solidFill>
            </a:endParaRPr>
          </a:p>
        </p:txBody>
      </p:sp>
    </p:spTree>
    <p:extLst>
      <p:ext uri="{BB962C8B-B14F-4D97-AF65-F5344CB8AC3E}">
        <p14:creationId xmlns:p14="http://schemas.microsoft.com/office/powerpoint/2010/main" val="99633691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Model</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2" name="Action Button: Custom 1">
            <a:hlinkClick r:id="rId3" action="ppaction://hlinkfile" highlightClick="1"/>
          </p:cNvPr>
          <p:cNvSpPr/>
          <p:nvPr/>
        </p:nvSpPr>
        <p:spPr>
          <a:xfrm>
            <a:off x="8604448" y="6093296"/>
            <a:ext cx="216024" cy="36004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75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3182509"/>
            <a:ext cx="7272808" cy="584776"/>
          </a:xfrm>
          <a:prstGeom prst="rect">
            <a:avLst/>
          </a:prstGeom>
          <a:noFill/>
        </p:spPr>
        <p:txBody>
          <a:bodyPr wrap="square" rtlCol="0">
            <a:spAutoFit/>
          </a:bodyPr>
          <a:lstStyle/>
          <a:p>
            <a:pPr algn="ctr"/>
            <a:r>
              <a:rPr lang="en-US" sz="3200" dirty="0" smtClean="0">
                <a:solidFill>
                  <a:srgbClr val="FFFFFF"/>
                </a:solidFill>
              </a:rPr>
              <a:t>Respite</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B</a:t>
            </a:r>
            <a:r>
              <a:rPr lang="en-US" dirty="0" smtClean="0">
                <a:solidFill>
                  <a:schemeClr val="bg1"/>
                </a:solidFill>
              </a:rPr>
              <a:t>onus experience:</a:t>
            </a:r>
            <a:endParaRPr lang="en-US" dirty="0" smtClean="0">
              <a:solidFill>
                <a:schemeClr val="bg1"/>
              </a:solidFill>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451087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98"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‘because’, ‘however’ &amp;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94"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a:t>
            </a:r>
            <a:r>
              <a:rPr lang="en-US" sz="2400" dirty="0" smtClean="0">
                <a:solidFill>
                  <a:srgbClr val="FFFFFF"/>
                </a:solidFill>
              </a:rPr>
              <a:t>matters to deep learning</a:t>
            </a:r>
            <a:endParaRPr lang="en-US" sz="2400" dirty="0" smtClean="0">
              <a:solidFill>
                <a:srgbClr val="FFFFFF"/>
              </a:solidFill>
            </a:endParaRP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a:t>
            </a:r>
            <a:r>
              <a:rPr lang="en-US" sz="2400" dirty="0" smtClean="0">
                <a:solidFill>
                  <a:srgbClr val="FFFFFF"/>
                </a:solidFill>
              </a:rPr>
              <a:t>impact on learning:</a:t>
            </a:r>
            <a:endParaRPr lang="en-US" sz="2400" dirty="0" smtClean="0">
              <a:solidFill>
                <a:srgbClr val="FFFFFF"/>
              </a:solidFill>
            </a:endParaRP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8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1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Demo</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5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3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8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0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3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5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7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a:t>
            </a:r>
            <a:r>
              <a:rPr lang="en-US" sz="4000" dirty="0" smtClean="0">
                <a:solidFill>
                  <a:srgbClr val="FFFFFF"/>
                </a:solidFill>
                <a:latin typeface="Calibri" charset="0"/>
              </a:rPr>
              <a:t>five minutes</a:t>
            </a:r>
            <a:endParaRPr lang="en-US" sz="4000" dirty="0">
              <a:solidFill>
                <a:srgbClr val="FFFFFF"/>
              </a:solidFill>
              <a:latin typeface="Calibri" charset="0"/>
            </a:endParaRPr>
          </a:p>
        </p:txBody>
      </p:sp>
    </p:spTree>
    <p:extLst>
      <p:ext uri="{BB962C8B-B14F-4D97-AF65-F5344CB8AC3E}">
        <p14:creationId xmlns:p14="http://schemas.microsoft.com/office/powerpoint/2010/main" val="85254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18"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42"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601" y="2636912"/>
            <a:ext cx="7994848" cy="1752600"/>
          </a:xfrm>
        </p:spPr>
        <p:txBody>
          <a:bodyPr>
            <a:noAutofit/>
          </a:bodyPr>
          <a:lstStyle/>
          <a:p>
            <a:pPr eaLnBrk="1" hangingPunct="1">
              <a:spcBef>
                <a:spcPts val="0"/>
              </a:spcBef>
            </a:pPr>
            <a:r>
              <a:rPr lang="en-US" sz="4000" dirty="0" smtClean="0">
                <a:solidFill>
                  <a:srgbClr val="FFFFFF"/>
                </a:solidFill>
              </a:rPr>
              <a:t>Chancellor’s / Mount </a:t>
            </a:r>
            <a:r>
              <a:rPr lang="en-US" sz="4000" dirty="0">
                <a:solidFill>
                  <a:srgbClr val="FFFFFF"/>
                </a:solidFill>
              </a:rPr>
              <a:t>Grace </a:t>
            </a:r>
            <a:r>
              <a:rPr lang="en-US" sz="4000" dirty="0" smtClean="0">
                <a:solidFill>
                  <a:srgbClr val="FFFFFF"/>
                </a:solidFill>
              </a:rPr>
              <a:t>School</a:t>
            </a:r>
          </a:p>
          <a:p>
            <a:pPr eaLnBrk="1" hangingPunct="1">
              <a:spcBef>
                <a:spcPts val="0"/>
              </a:spcBef>
            </a:pPr>
            <a:r>
              <a:rPr lang="en-US" sz="4000" dirty="0" smtClean="0">
                <a:solidFill>
                  <a:srgbClr val="FFFFFF"/>
                </a:solidFill>
              </a:rPr>
              <a:t>Partnership </a:t>
            </a:r>
            <a:r>
              <a:rPr lang="en-US" sz="4000" dirty="0" smtClean="0">
                <a:solidFill>
                  <a:srgbClr val="FFFFFF"/>
                </a:solidFill>
              </a:rPr>
              <a:t>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14 February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 </a:t>
            </a:r>
            <a:r>
              <a:rPr lang="en-US" dirty="0" smtClean="0">
                <a:solidFill>
                  <a:schemeClr val="bg1"/>
                </a:solidFill>
              </a:rPr>
              <a:t>Deep Learning &amp;         </a:t>
            </a:r>
            <a:r>
              <a:rPr lang="en-US" dirty="0" err="1" smtClean="0">
                <a:solidFill>
                  <a:schemeClr val="bg1"/>
                </a:solidFill>
              </a:rPr>
              <a:t>iteracy</a:t>
            </a:r>
            <a:r>
              <a:rPr lang="en-US" dirty="0" smtClean="0">
                <a:solidFill>
                  <a:schemeClr val="bg1"/>
                </a:solidFill>
              </a:rPr>
              <a:t>!</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126)</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709" y="253511"/>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354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15241</TotalTime>
  <Words>1833</Words>
  <Application>Microsoft Macintosh PowerPoint</Application>
  <PresentationFormat>On-screen Show (4:3)</PresentationFormat>
  <Paragraphs>283</Paragraphs>
  <Slides>97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Office Theme</vt:lpstr>
      <vt:lpstr>Document</vt:lpstr>
      <vt:lpstr> Deep Learning &amp;         iteracy!</vt:lpstr>
      <vt:lpstr>PowerPoint Presentation</vt:lpstr>
      <vt:lpstr>Bonus experience:</vt:lpstr>
      <vt:lpstr>PowerPoint Presentation</vt:lpstr>
      <vt:lpstr>PowerPoint Presentation</vt:lpstr>
      <vt:lpstr>Structure:</vt:lpstr>
      <vt:lpstr>Approach:</vt:lpstr>
      <vt:lpstr>PowerPoint Presentation</vt:lpstr>
      <vt:lpstr>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tattoos a good thing?</vt:lpstr>
      <vt:lpstr>AS soon as the sun starts shining, I realise with a sinking heart that Britain is now a tattooed nation.  Tattoos are everywhere. You see them on firm young flesh and on wobbly, middle-aged flab, as common now on the school run and in the supermarket queue as they are on some footballer or his wife. I feel like the last man left alive whose skin crawls at the sight of these crass daubings.  I wish it were just a celebrity fad. But when the Military Wives had the Christmas No 1 with their haunting ­Wherever You Are, their soloist, Samantha Stevenson, had so many hearts and flowers tattooed across her chest that she resembled a box of Cadbury’s Roses.</vt:lpstr>
      <vt:lpstr>Are expensive overseas holidays a waste of money?</vt:lpstr>
      <vt:lpstr> For your next holiday, why don’t you take all your money and put it on the fire? Then stand in a fridge for a week, beating your children with a baseball bat until their arms and legs break. And then, after you’ve eaten some melted cheese, dislocate your shoulder.  If all of this appeals then you are probably one of the 1.3 million British people …</vt:lpstr>
      <vt:lpstr>PowerPoint Presentation</vt:lpstr>
      <vt:lpstr>Hypothesis:</vt:lpstr>
      <vt:lpstr>Q:</vt:lpstr>
      <vt:lpstr>A:</vt:lpstr>
      <vt:lpstr>PowerPoint Presentation</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Deep Learning &amp;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136</cp:revision>
  <dcterms:created xsi:type="dcterms:W3CDTF">2011-09-30T06:30:16Z</dcterms:created>
  <dcterms:modified xsi:type="dcterms:W3CDTF">2014-02-14T21:47:16Z</dcterms:modified>
</cp:coreProperties>
</file>