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notesMasterIdLst>
    <p:notesMasterId r:id="rId114"/>
  </p:notesMasterIdLst>
  <p:sldIdLst>
    <p:sldId id="691" r:id="rId4"/>
    <p:sldId id="692" r:id="rId5"/>
    <p:sldId id="525" r:id="rId6"/>
    <p:sldId id="653" r:id="rId7"/>
    <p:sldId id="657" r:id="rId8"/>
    <p:sldId id="730" r:id="rId9"/>
    <p:sldId id="731" r:id="rId10"/>
    <p:sldId id="714" r:id="rId11"/>
    <p:sldId id="715" r:id="rId12"/>
    <p:sldId id="716" r:id="rId13"/>
    <p:sldId id="717" r:id="rId14"/>
    <p:sldId id="718" r:id="rId15"/>
    <p:sldId id="720" r:id="rId16"/>
    <p:sldId id="721" r:id="rId17"/>
    <p:sldId id="723" r:id="rId18"/>
    <p:sldId id="527" r:id="rId19"/>
    <p:sldId id="526" r:id="rId20"/>
    <p:sldId id="528" r:id="rId21"/>
    <p:sldId id="656" r:id="rId22"/>
    <p:sldId id="655" r:id="rId23"/>
    <p:sldId id="658" r:id="rId24"/>
    <p:sldId id="659" r:id="rId25"/>
    <p:sldId id="654" r:id="rId26"/>
    <p:sldId id="529" r:id="rId27"/>
    <p:sldId id="531" r:id="rId28"/>
    <p:sldId id="532" r:id="rId29"/>
    <p:sldId id="533" r:id="rId30"/>
    <p:sldId id="534" r:id="rId31"/>
    <p:sldId id="535" r:id="rId32"/>
    <p:sldId id="536" r:id="rId33"/>
    <p:sldId id="537" r:id="rId34"/>
    <p:sldId id="538" r:id="rId35"/>
    <p:sldId id="539" r:id="rId36"/>
    <p:sldId id="540" r:id="rId37"/>
    <p:sldId id="605" r:id="rId38"/>
    <p:sldId id="661" r:id="rId39"/>
    <p:sldId id="662" r:id="rId40"/>
    <p:sldId id="663" r:id="rId41"/>
    <p:sldId id="664" r:id="rId42"/>
    <p:sldId id="665" r:id="rId43"/>
    <p:sldId id="666" r:id="rId44"/>
    <p:sldId id="667" r:id="rId45"/>
    <p:sldId id="555" r:id="rId46"/>
    <p:sldId id="553" r:id="rId47"/>
    <p:sldId id="554" r:id="rId48"/>
    <p:sldId id="674" r:id="rId49"/>
    <p:sldId id="668" r:id="rId50"/>
    <p:sldId id="669" r:id="rId51"/>
    <p:sldId id="672" r:id="rId52"/>
    <p:sldId id="670" r:id="rId53"/>
    <p:sldId id="671" r:id="rId54"/>
    <p:sldId id="652" r:id="rId55"/>
    <p:sldId id="675" r:id="rId56"/>
    <p:sldId id="614" r:id="rId57"/>
    <p:sldId id="615" r:id="rId58"/>
    <p:sldId id="616" r:id="rId59"/>
    <p:sldId id="617" r:id="rId60"/>
    <p:sldId id="618" r:id="rId61"/>
    <p:sldId id="619" r:id="rId62"/>
    <p:sldId id="620" r:id="rId63"/>
    <p:sldId id="621" r:id="rId64"/>
    <p:sldId id="622" r:id="rId65"/>
    <p:sldId id="623" r:id="rId66"/>
    <p:sldId id="624" r:id="rId67"/>
    <p:sldId id="625" r:id="rId68"/>
    <p:sldId id="626" r:id="rId69"/>
    <p:sldId id="627" r:id="rId70"/>
    <p:sldId id="628" r:id="rId71"/>
    <p:sldId id="629" r:id="rId72"/>
    <p:sldId id="630" r:id="rId73"/>
    <p:sldId id="631" r:id="rId74"/>
    <p:sldId id="632" r:id="rId75"/>
    <p:sldId id="633" r:id="rId76"/>
    <p:sldId id="634" r:id="rId77"/>
    <p:sldId id="635" r:id="rId78"/>
    <p:sldId id="636" r:id="rId79"/>
    <p:sldId id="637" r:id="rId80"/>
    <p:sldId id="638" r:id="rId81"/>
    <p:sldId id="639" r:id="rId82"/>
    <p:sldId id="641" r:id="rId83"/>
    <p:sldId id="642" r:id="rId84"/>
    <p:sldId id="644" r:id="rId85"/>
    <p:sldId id="643" r:id="rId86"/>
    <p:sldId id="645" r:id="rId87"/>
    <p:sldId id="646" r:id="rId88"/>
    <p:sldId id="647" r:id="rId89"/>
    <p:sldId id="648" r:id="rId90"/>
    <p:sldId id="649" r:id="rId91"/>
    <p:sldId id="673" r:id="rId92"/>
    <p:sldId id="594" r:id="rId93"/>
    <p:sldId id="595" r:id="rId94"/>
    <p:sldId id="597" r:id="rId95"/>
    <p:sldId id="676" r:id="rId96"/>
    <p:sldId id="683" r:id="rId97"/>
    <p:sldId id="684" r:id="rId98"/>
    <p:sldId id="685" r:id="rId99"/>
    <p:sldId id="677" r:id="rId100"/>
    <p:sldId id="598" r:id="rId101"/>
    <p:sldId id="600" r:id="rId102"/>
    <p:sldId id="678" r:id="rId103"/>
    <p:sldId id="679" r:id="rId104"/>
    <p:sldId id="680" r:id="rId105"/>
    <p:sldId id="601" r:id="rId106"/>
    <p:sldId id="602" r:id="rId107"/>
    <p:sldId id="603" r:id="rId108"/>
    <p:sldId id="681" r:id="rId109"/>
    <p:sldId id="694" r:id="rId110"/>
    <p:sldId id="687" r:id="rId111"/>
    <p:sldId id="688" r:id="rId112"/>
    <p:sldId id="693" r:id="rId11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Objects="1">
      <p:cViewPr>
        <p:scale>
          <a:sx n="99" d="100"/>
          <a:sy n="99" d="100"/>
        </p:scale>
        <p:origin x="-472"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slide" Target="slides/slide103.xml"/><Relationship Id="rId107" Type="http://schemas.openxmlformats.org/officeDocument/2006/relationships/slide" Target="slides/slide104.xml"/><Relationship Id="rId108" Type="http://schemas.openxmlformats.org/officeDocument/2006/relationships/slide" Target="slides/slide105.xml"/><Relationship Id="rId109" Type="http://schemas.openxmlformats.org/officeDocument/2006/relationships/slide" Target="slides/slide106.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00" Type="http://schemas.openxmlformats.org/officeDocument/2006/relationships/slide" Target="slides/slide97.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110" Type="http://schemas.openxmlformats.org/officeDocument/2006/relationships/slide" Target="slides/slide107.xml"/><Relationship Id="rId111" Type="http://schemas.openxmlformats.org/officeDocument/2006/relationships/slide" Target="slides/slide108.xml"/><Relationship Id="rId112" Type="http://schemas.openxmlformats.org/officeDocument/2006/relationships/slide" Target="slides/slide109.xml"/><Relationship Id="rId113" Type="http://schemas.openxmlformats.org/officeDocument/2006/relationships/slide" Target="slides/slide110.xml"/><Relationship Id="rId114" Type="http://schemas.openxmlformats.org/officeDocument/2006/relationships/notesMaster" Target="notesMasters/notesMaster1.xml"/><Relationship Id="rId115" Type="http://schemas.openxmlformats.org/officeDocument/2006/relationships/printerSettings" Target="printerSettings/printerSettings1.bin"/><Relationship Id="rId116" Type="http://schemas.openxmlformats.org/officeDocument/2006/relationships/presProps" Target="presProps.xml"/><Relationship Id="rId117" Type="http://schemas.openxmlformats.org/officeDocument/2006/relationships/viewProps" Target="viewProps.xml"/><Relationship Id="rId118" Type="http://schemas.openxmlformats.org/officeDocument/2006/relationships/theme" Target="theme/theme1.xml"/><Relationship Id="rId119" Type="http://schemas.openxmlformats.org/officeDocument/2006/relationships/tableStyles" Target="tableStyles.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EB6C0514-59F6-8C41-AA9E-DBBF20A05154}" type="datetime1">
              <a:rPr lang="en-US"/>
              <a:pPr>
                <a:defRPr/>
              </a:pPr>
              <a:t>19/08/2013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29D98033-837C-2643-A54C-3C1F5F76FBDD}" type="slidenum">
              <a:rPr lang="en-US"/>
              <a:pPr>
                <a:defRPr/>
              </a:pPr>
              <a:t>‹#›</a:t>
            </a:fld>
            <a:endParaRPr lang="en-US"/>
          </a:p>
        </p:txBody>
      </p:sp>
    </p:spTree>
    <p:extLst>
      <p:ext uri="{BB962C8B-B14F-4D97-AF65-F5344CB8AC3E}">
        <p14:creationId xmlns:p14="http://schemas.microsoft.com/office/powerpoint/2010/main" val="258805217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3</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pPr/>
              <a:t>52</a:t>
            </a:fld>
            <a:endParaRPr lang="en-US"/>
          </a:p>
        </p:txBody>
      </p:sp>
      <p:sp>
        <p:nvSpPr>
          <p:cNvPr id="911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B6737CA-85C4-FE48-AFD0-D30335B9E1CB}" type="slidenum">
              <a:rPr lang="en-US"/>
              <a:pPr/>
              <a:t>67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5E2B464-13C6-B14C-85B0-3118A7CF0D99}" type="slidenum">
              <a:rPr lang="en-US"/>
              <a:pPr/>
              <a:t>68</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70</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71</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284888F-390C-884E-8650-AB5C51AF7E82}" type="slidenum">
              <a:rPr lang="en-US">
                <a:latin typeface="Arial" charset="0"/>
                <a:ea typeface="ＭＳ Ｐゴシック" charset="-128"/>
                <a:cs typeface="ＭＳ Ｐゴシック" charset="-128"/>
              </a:rPr>
              <a:pPr/>
              <a:t>72</a:t>
            </a:fld>
            <a:endParaRPr lang="en-US">
              <a:latin typeface="Arial" charset="0"/>
              <a:ea typeface="ＭＳ Ｐゴシック" charset="-128"/>
              <a:cs typeface="ＭＳ Ｐゴシック"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EE1DBF0-D59D-2A43-A07C-93B0751694B0}" type="slidenum">
              <a:rPr lang="en-US">
                <a:latin typeface="Arial" charset="0"/>
                <a:ea typeface="ＭＳ Ｐゴシック" charset="-128"/>
                <a:cs typeface="ＭＳ Ｐゴシック" charset="-128"/>
              </a:rPr>
              <a:pPr/>
              <a:t>73</a:t>
            </a:fld>
            <a:endParaRPr lang="en-US">
              <a:latin typeface="Arial" charset="0"/>
              <a:ea typeface="ＭＳ Ｐゴシック" charset="-128"/>
              <a:cs typeface="ＭＳ Ｐゴシック"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9A34F13-D133-4242-941F-DCD5A0762D98}" type="slidenum">
              <a:rPr lang="en-US">
                <a:latin typeface="Arial" charset="0"/>
                <a:ea typeface="ＭＳ Ｐゴシック" charset="-128"/>
                <a:cs typeface="ＭＳ Ｐゴシック" charset="-128"/>
              </a:rPr>
              <a:pPr/>
              <a:t>74</a:t>
            </a:fld>
            <a:endParaRPr lang="en-US">
              <a:latin typeface="Arial"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F5A4EE8-6F79-B947-8AC5-D63889034C22}" type="slidenum">
              <a:rPr lang="en-US">
                <a:latin typeface="Arial" charset="0"/>
                <a:ea typeface="ＭＳ Ｐゴシック" charset="-128"/>
                <a:cs typeface="ＭＳ Ｐゴシック" charset="-128"/>
              </a:rPr>
              <a:pPr/>
              <a:t>75</a:t>
            </a:fld>
            <a:endParaRPr lang="en-US">
              <a:latin typeface="Arial" charset="0"/>
              <a:ea typeface="ＭＳ Ｐゴシック" charset="-128"/>
              <a:cs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5E7E411-6185-DE4B-96EE-129B93020532}" type="slidenum">
              <a:rPr lang="en-US">
                <a:latin typeface="Arial" charset="0"/>
                <a:ea typeface="ＭＳ Ｐゴシック" charset="-128"/>
                <a:cs typeface="ＭＳ Ｐゴシック" charset="-128"/>
              </a:rPr>
              <a:pPr/>
              <a:t>76</a:t>
            </a:fld>
            <a:endParaRPr lang="en-US">
              <a:latin typeface="Arial" charset="0"/>
              <a:ea typeface="ＭＳ Ｐゴシック" charset="-128"/>
              <a:cs typeface="ＭＳ Ｐゴシック"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43</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7A64650-AE1B-994C-AA2E-179BC8C71F28}" type="slidenum">
              <a:rPr lang="en-US">
                <a:latin typeface="Arial" charset="0"/>
                <a:ea typeface="ＭＳ Ｐゴシック" charset="-128"/>
                <a:cs typeface="ＭＳ Ｐゴシック" charset="-128"/>
              </a:rPr>
              <a:pPr/>
              <a:t>77</a:t>
            </a:fld>
            <a:endParaRPr lang="en-US">
              <a:latin typeface="Arial" charset="0"/>
              <a:ea typeface="ＭＳ Ｐゴシック" charset="-128"/>
              <a:cs typeface="ＭＳ Ｐゴシック"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1D13E2-0F32-BD47-B9A4-3F2151D50B7D}" type="slidenum">
              <a:rPr lang="en-US">
                <a:latin typeface="Arial" charset="0"/>
                <a:ea typeface="ＭＳ Ｐゴシック" charset="-128"/>
                <a:cs typeface="ＭＳ Ｐゴシック" charset="-128"/>
              </a:rPr>
              <a:pPr/>
              <a:t>78</a:t>
            </a:fld>
            <a:endParaRPr lang="en-US">
              <a:latin typeface="Arial" charset="0"/>
              <a:ea typeface="ＭＳ Ｐゴシック" charset="-128"/>
              <a:cs typeface="ＭＳ Ｐゴシック"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2281141D-443D-3544-8B1C-A188896EC12D}" type="slidenum">
              <a:rPr lang="en-US">
                <a:latin typeface="Arial" charset="0"/>
              </a:rPr>
              <a:pPr/>
              <a:t>79</a:t>
            </a:fld>
            <a:endParaRPr lang="en-US">
              <a:latin typeface="Arial"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pPr eaLnBrk="1" hangingPunct="1">
              <a:spcBef>
                <a:spcPct val="0"/>
              </a:spcBef>
            </a:pPr>
            <a:r>
              <a:rPr lang="en-US" sz="2000" dirty="0" smtClean="0">
                <a:latin typeface="Arial" charset="0"/>
              </a:rPr>
              <a:t>7 spellings: Government – February – parliament</a:t>
            </a:r>
            <a:r>
              <a:rPr lang="en-US" sz="2000" baseline="0" dirty="0" smtClean="0">
                <a:latin typeface="Arial" charset="0"/>
              </a:rPr>
              <a:t> </a:t>
            </a:r>
            <a:r>
              <a:rPr lang="en-US" sz="2000" dirty="0" smtClean="0">
                <a:latin typeface="Arial" charset="0"/>
              </a:rPr>
              <a:t>– separate – believe – necessary - accommodation</a:t>
            </a:r>
            <a:endParaRPr lang="en-US" sz="2000" dirty="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89</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90</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D43DAB37-4C29-7348-BBBC-200254134F15}" type="slidenum">
              <a:rPr lang="en-US"/>
              <a:pPr/>
              <a:t>91</a:t>
            </a:fld>
            <a:endParaRPr lang="en-US"/>
          </a:p>
        </p:txBody>
      </p:sp>
      <p:sp>
        <p:nvSpPr>
          <p:cNvPr id="952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a:lstStyle/>
          <a:p>
            <a:fld id="{95F22D61-49A1-0E43-B379-BF7CA24EC488}" type="slidenum">
              <a:rPr lang="en-US"/>
              <a:pPr/>
              <a:t>92</a:t>
            </a:fld>
            <a:endParaRPr lang="en-US"/>
          </a:p>
        </p:txBody>
      </p:sp>
      <p:sp>
        <p:nvSpPr>
          <p:cNvPr id="972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95</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96</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97</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44</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A560A35E-A7EE-8049-A0E6-00AB00B56CEC}" type="slidenum">
              <a:rPr lang="en-US"/>
              <a:pPr/>
              <a:t>98</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99</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100</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101</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102</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103</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104</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105</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106</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45</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47</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48</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49</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50</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51</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8F730B-05AD-374A-940A-34BAECE5D919}" type="datetime1">
              <a:rPr lang="en-US"/>
              <a:pPr>
                <a:defRPr/>
              </a:pPr>
              <a:t>19/08/2013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E5A9D-8753-1448-B69E-5FCEF25B338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1D6D28-1760-294A-8E71-34E352B62639}" type="datetime1">
              <a:rPr lang="en-US"/>
              <a:pPr>
                <a:defRPr/>
              </a:pPr>
              <a:t>19/08/2013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1949B-194D-6348-AD10-7AD7589358D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88CCCE-D21B-E64C-83AE-1B1B42309679}" type="datetime1">
              <a:rPr lang="en-US"/>
              <a:pPr>
                <a:defRPr/>
              </a:pPr>
              <a:t>19/08/2013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6A08C-09F7-C048-9E0F-B7C38640522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438F730B-05AD-374A-940A-34BAECE5D919}" type="datetime1">
              <a:rPr lang="en-US" smtClean="0">
                <a:solidFill>
                  <a:prstClr val="black">
                    <a:tint val="75000"/>
                  </a:prstClr>
                </a:solidFill>
              </a:rPr>
              <a:pPr>
                <a:defRPr/>
              </a:pPr>
              <a:t>19/08/2013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D4E5A9D-8753-1448-B69E-5FCEF25B338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2009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67BBE4A4-6BE3-EC4B-B419-516B0278AC07}" type="datetime1">
              <a:rPr lang="en-US" smtClean="0">
                <a:solidFill>
                  <a:prstClr val="black">
                    <a:tint val="75000"/>
                  </a:prstClr>
                </a:solidFill>
              </a:rPr>
              <a:pPr>
                <a:defRPr/>
              </a:pPr>
              <a:t>19/08/2013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A0CBD87-A148-C642-A017-DFC1EAA16CF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4378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B99D0B0-737B-B741-9A6B-5FD00FF1068E}" type="datetime1">
              <a:rPr lang="en-US" smtClean="0">
                <a:solidFill>
                  <a:prstClr val="black">
                    <a:tint val="75000"/>
                  </a:prstClr>
                </a:solidFill>
              </a:rPr>
              <a:pPr>
                <a:defRPr/>
              </a:pPr>
              <a:t>19/08/2013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9CBEC67-4393-124A-AC4E-A2551D981B4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4601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E4A0FC6D-9763-7B45-AA0D-6871D3A619B4}" type="datetime1">
              <a:rPr lang="en-US" smtClean="0">
                <a:solidFill>
                  <a:prstClr val="black">
                    <a:tint val="75000"/>
                  </a:prstClr>
                </a:solidFill>
              </a:rPr>
              <a:pPr>
                <a:defRPr/>
              </a:pPr>
              <a:t>19/08/2013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A347D4F-1B46-3746-957B-BCFEAFB8A63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1570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17E44935-0FC9-0043-A1E3-F05344F8399C}" type="datetime1">
              <a:rPr lang="en-US" smtClean="0">
                <a:solidFill>
                  <a:prstClr val="black">
                    <a:tint val="75000"/>
                  </a:prstClr>
                </a:solidFill>
              </a:rPr>
              <a:pPr>
                <a:defRPr/>
              </a:pPr>
              <a:t>19/08/2013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FB9F599B-5D06-F642-9DDE-753504DC1E9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8179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FC7F8FD6-D987-4E42-8FBE-1034DBBE85D6}" type="datetime1">
              <a:rPr lang="en-US" smtClean="0">
                <a:solidFill>
                  <a:prstClr val="black">
                    <a:tint val="75000"/>
                  </a:prstClr>
                </a:solidFill>
              </a:rPr>
              <a:pPr>
                <a:defRPr/>
              </a:pPr>
              <a:t>19/08/2013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4FEB6EE-CD69-2C4E-9424-4B23E021366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8187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91E0869-CCAC-5E4C-98E0-C7A0238D43E1}" type="datetime1">
              <a:rPr lang="en-US" smtClean="0">
                <a:solidFill>
                  <a:prstClr val="black">
                    <a:tint val="75000"/>
                  </a:prstClr>
                </a:solidFill>
              </a:rPr>
              <a:pPr>
                <a:defRPr/>
              </a:pPr>
              <a:t>19/08/2013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71FCB25-FA31-7F41-ABF9-621AF4860D2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6918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B300CA-E39F-8F4E-AEB6-EEB16842A219}" type="datetime1">
              <a:rPr lang="en-US" smtClean="0">
                <a:solidFill>
                  <a:prstClr val="black">
                    <a:tint val="75000"/>
                  </a:prstClr>
                </a:solidFill>
              </a:rPr>
              <a:pPr>
                <a:defRPr/>
              </a:pPr>
              <a:t>19/08/2013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6EB78A7-1367-2B4B-9FE8-377FF7DA025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7208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BBE4A4-6BE3-EC4B-B419-516B0278AC07}" type="datetime1">
              <a:rPr lang="en-US"/>
              <a:pPr>
                <a:defRPr/>
              </a:pPr>
              <a:t>19/08/2013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CBD87-A148-C642-A017-DFC1EAA16CF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356B272-E944-E944-B9AD-EDD861A6BDAA}" type="datetime1">
              <a:rPr lang="en-US" smtClean="0">
                <a:solidFill>
                  <a:prstClr val="black">
                    <a:tint val="75000"/>
                  </a:prstClr>
                </a:solidFill>
              </a:rPr>
              <a:pPr>
                <a:defRPr/>
              </a:pPr>
              <a:t>19/08/2013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94A90CF-5262-124C-B531-34E4513E844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8175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EC1D6D28-1760-294A-8E71-34E352B62639}" type="datetime1">
              <a:rPr lang="en-US" smtClean="0">
                <a:solidFill>
                  <a:prstClr val="black">
                    <a:tint val="75000"/>
                  </a:prstClr>
                </a:solidFill>
              </a:rPr>
              <a:pPr>
                <a:defRPr/>
              </a:pPr>
              <a:t>19/08/2013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151949B-194D-6348-AD10-7AD7589358D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5527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6B88CCCE-D21B-E64C-83AE-1B1B42309679}" type="datetime1">
              <a:rPr lang="en-US" smtClean="0">
                <a:solidFill>
                  <a:prstClr val="black">
                    <a:tint val="75000"/>
                  </a:prstClr>
                </a:solidFill>
              </a:rPr>
              <a:pPr>
                <a:defRPr/>
              </a:pPr>
              <a:t>19/08/2013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536A08C-09F7-C048-9E0F-B7C38640522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8812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C9C4139-F555-674F-9882-8FCA486DB22C}" type="datetimeFigureOut">
              <a:rPr lang="en-US" smtClean="0">
                <a:solidFill>
                  <a:prstClr val="black">
                    <a:tint val="75000"/>
                  </a:prstClr>
                </a:solidFill>
                <a:latin typeface="Calibri"/>
              </a:rPr>
              <a:pPr/>
              <a:t>19/08/2013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2C87086-885B-164B-891C-3923E4484A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11301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C9C4139-F555-674F-9882-8FCA486DB22C}" type="datetimeFigureOut">
              <a:rPr lang="en-US" smtClean="0">
                <a:solidFill>
                  <a:prstClr val="black">
                    <a:tint val="75000"/>
                  </a:prstClr>
                </a:solidFill>
                <a:latin typeface="Calibri"/>
              </a:rPr>
              <a:pPr/>
              <a:t>19/08/2013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2C87086-885B-164B-891C-3923E4484A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2988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C9C4139-F555-674F-9882-8FCA486DB22C}" type="datetimeFigureOut">
              <a:rPr lang="en-US" smtClean="0">
                <a:solidFill>
                  <a:prstClr val="black">
                    <a:tint val="75000"/>
                  </a:prstClr>
                </a:solidFill>
                <a:latin typeface="Calibri"/>
              </a:rPr>
              <a:pPr/>
              <a:t>19/08/2013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2C87086-885B-164B-891C-3923E4484A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85054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C9C4139-F555-674F-9882-8FCA486DB22C}" type="datetimeFigureOut">
              <a:rPr lang="en-US" smtClean="0">
                <a:solidFill>
                  <a:prstClr val="black">
                    <a:tint val="75000"/>
                  </a:prstClr>
                </a:solidFill>
                <a:latin typeface="Calibri"/>
              </a:rPr>
              <a:pPr/>
              <a:t>19/08/2013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2C87086-885B-164B-891C-3923E4484A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19698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C9C4139-F555-674F-9882-8FCA486DB22C}" type="datetimeFigureOut">
              <a:rPr lang="en-US" smtClean="0">
                <a:solidFill>
                  <a:prstClr val="black">
                    <a:tint val="75000"/>
                  </a:prstClr>
                </a:solidFill>
                <a:latin typeface="Calibri"/>
              </a:rPr>
              <a:pPr/>
              <a:t>19/08/2013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2C87086-885B-164B-891C-3923E4484A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0355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C9C4139-F555-674F-9882-8FCA486DB22C}" type="datetimeFigureOut">
              <a:rPr lang="en-US" smtClean="0">
                <a:solidFill>
                  <a:prstClr val="black">
                    <a:tint val="75000"/>
                  </a:prstClr>
                </a:solidFill>
                <a:latin typeface="Calibri"/>
              </a:rPr>
              <a:pPr/>
              <a:t>19/08/2013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2C87086-885B-164B-891C-3923E4484A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97259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9C4139-F555-674F-9882-8FCA486DB22C}" type="datetimeFigureOut">
              <a:rPr lang="en-US" smtClean="0">
                <a:solidFill>
                  <a:prstClr val="black">
                    <a:tint val="75000"/>
                  </a:prstClr>
                </a:solidFill>
                <a:latin typeface="Calibri"/>
              </a:rPr>
              <a:pPr/>
              <a:t>19/08/2013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2C87086-885B-164B-891C-3923E4484A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729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99D0B0-737B-B741-9A6B-5FD00FF1068E}" type="datetime1">
              <a:rPr lang="en-US"/>
              <a:pPr>
                <a:defRPr/>
              </a:pPr>
              <a:t>19/08/2013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BEC67-4393-124A-AC4E-A2551D981B4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C9C4139-F555-674F-9882-8FCA486DB22C}" type="datetimeFigureOut">
              <a:rPr lang="en-US" smtClean="0">
                <a:solidFill>
                  <a:prstClr val="black">
                    <a:tint val="75000"/>
                  </a:prstClr>
                </a:solidFill>
                <a:latin typeface="Calibri"/>
              </a:rPr>
              <a:pPr/>
              <a:t>19/08/2013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2C87086-885B-164B-891C-3923E4484A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84786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C9C4139-F555-674F-9882-8FCA486DB22C}" type="datetimeFigureOut">
              <a:rPr lang="en-US" smtClean="0">
                <a:solidFill>
                  <a:prstClr val="black">
                    <a:tint val="75000"/>
                  </a:prstClr>
                </a:solidFill>
                <a:latin typeface="Calibri"/>
              </a:rPr>
              <a:pPr/>
              <a:t>19/08/2013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2C87086-885B-164B-891C-3923E4484A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70761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C9C4139-F555-674F-9882-8FCA486DB22C}" type="datetimeFigureOut">
              <a:rPr lang="en-US" smtClean="0">
                <a:solidFill>
                  <a:prstClr val="black">
                    <a:tint val="75000"/>
                  </a:prstClr>
                </a:solidFill>
                <a:latin typeface="Calibri"/>
              </a:rPr>
              <a:pPr/>
              <a:t>19/08/2013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2C87086-885B-164B-891C-3923E4484A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14119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C9C4139-F555-674F-9882-8FCA486DB22C}" type="datetimeFigureOut">
              <a:rPr lang="en-US" smtClean="0">
                <a:solidFill>
                  <a:prstClr val="black">
                    <a:tint val="75000"/>
                  </a:prstClr>
                </a:solidFill>
                <a:latin typeface="Calibri"/>
              </a:rPr>
              <a:pPr/>
              <a:t>19/08/2013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2C87086-885B-164B-891C-3923E4484A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76042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A0FC6D-9763-7B45-AA0D-6871D3A619B4}" type="datetime1">
              <a:rPr lang="en-US"/>
              <a:pPr>
                <a:defRPr/>
              </a:pPr>
              <a:t>19/08/2013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347D4F-1B46-3746-957B-BCFEAFB8A63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44935-0FC9-0043-A1E3-F05344F8399C}" type="datetime1">
              <a:rPr lang="en-US"/>
              <a:pPr>
                <a:defRPr/>
              </a:pPr>
              <a:t>19/08/2013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9F599B-5D06-F642-9DDE-753504DC1E9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7F8FD6-D987-4E42-8FBE-1034DBBE85D6}" type="datetime1">
              <a:rPr lang="en-US"/>
              <a:pPr>
                <a:defRPr/>
              </a:pPr>
              <a:t>19/08/2013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FEB6EE-CD69-2C4E-9424-4B23E021366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1E0869-CCAC-5E4C-98E0-C7A0238D43E1}" type="datetime1">
              <a:rPr lang="en-US"/>
              <a:pPr>
                <a:defRPr/>
              </a:pPr>
              <a:t>19/08/2013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1FCB25-FA31-7F41-ABF9-621AF4860D2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B300CA-E39F-8F4E-AEB6-EEB16842A219}" type="datetime1">
              <a:rPr lang="en-US"/>
              <a:pPr>
                <a:defRPr/>
              </a:pPr>
              <a:t>19/08/2013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EB78A7-1367-2B4B-9FE8-377FF7DA025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56B272-E944-E944-B9AD-EDD861A6BDAA}" type="datetime1">
              <a:rPr lang="en-US"/>
              <a:pPr>
                <a:defRPr/>
              </a:pPr>
              <a:t>19/08/2013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4A90CF-5262-124C-B531-34E4513E844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080F"/>
            </a:gs>
            <a:gs pos="89999">
              <a:srgbClr val="03080F"/>
            </a:gs>
            <a:gs pos="100000">
              <a:srgbClr val="FFFFFF"/>
            </a:gs>
          </a:gsLst>
          <a:lin ang="378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B6C7E0FA-D803-6245-994C-38D7B196184B}" type="datetime1">
              <a:rPr lang="en-US"/>
              <a:pPr>
                <a:defRPr/>
              </a:pPr>
              <a:t>19/08/2013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6511AF8B-733C-CA45-A62A-FCEC9829E7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6C7E0FA-D803-6245-994C-38D7B196184B}" type="datetime1">
              <a:rPr lang="en-US" smtClean="0">
                <a:solidFill>
                  <a:prstClr val="black">
                    <a:tint val="75000"/>
                  </a:prstClr>
                </a:solidFill>
              </a:rPr>
              <a:pPr>
                <a:defRPr/>
              </a:pPr>
              <a:t>19/08/2013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511AF8B-733C-CA45-A62A-FCEC9829E7E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7074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C9C4139-F555-674F-9882-8FCA486DB22C}" type="datetimeFigureOut">
              <a:rPr lang="en-US" smtClean="0">
                <a:solidFill>
                  <a:prstClr val="black">
                    <a:tint val="75000"/>
                  </a:prstClr>
                </a:solidFill>
                <a:latin typeface="Calibri"/>
                <a:ea typeface="+mn-ea"/>
                <a:cs typeface="+mn-cs"/>
              </a:rPr>
              <a:pPr fontAlgn="auto">
                <a:spcBef>
                  <a:spcPts val="0"/>
                </a:spcBef>
                <a:spcAft>
                  <a:spcPts val="0"/>
                </a:spcAft>
              </a:pPr>
              <a:t>19/08/2013</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2C87086-885B-164B-891C-3923E4484A4C}"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7035261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 Id="rId3"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15.emf"/><Relationship Id="rId5"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15.emf"/><Relationship Id="rId5"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Microsoft_Word_97_-_2004_Document3.doc"/><Relationship Id="rId4" Type="http://schemas.openxmlformats.org/officeDocument/2006/relationships/image" Target="../media/image15.emf"/><Relationship Id="rId5" Type="http://schemas.openxmlformats.org/officeDocument/2006/relationships/image" Target="../media/image6.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Microsoft_Word_97_-_2004_Document4.doc"/><Relationship Id="rId4" Type="http://schemas.openxmlformats.org/officeDocument/2006/relationships/image" Target="../media/image31.emf"/><Relationship Id="rId5" Type="http://schemas.openxmlformats.org/officeDocument/2006/relationships/image" Target="../media/image6.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Microsoft_Word_97_-_2004_Document5.doc"/><Relationship Id="rId4" Type="http://schemas.openxmlformats.org/officeDocument/2006/relationships/image" Target="../media/image32.emf"/><Relationship Id="rId5" Type="http://schemas.openxmlformats.org/officeDocument/2006/relationships/image" Target="../media/image6.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Microsoft_Word_97_-_2004_Document6.doc"/><Relationship Id="rId4" Type="http://schemas.openxmlformats.org/officeDocument/2006/relationships/image" Target="../media/image33.emf"/><Relationship Id="rId5" Type="http://schemas.openxmlformats.org/officeDocument/2006/relationships/image" Target="../media/image6.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Microsoft_Word_97_-_2004_Document7.doc"/><Relationship Id="rId4" Type="http://schemas.openxmlformats.org/officeDocument/2006/relationships/image" Target="../media/image34.emf"/><Relationship Id="rId5" Type="http://schemas.openxmlformats.org/officeDocument/2006/relationships/image" Target="../media/image6.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Microsoft_Word_97_-_2004_Document8.doc"/><Relationship Id="rId4" Type="http://schemas.openxmlformats.org/officeDocument/2006/relationships/image" Target="../media/image35.emf"/><Relationship Id="rId5" Type="http://schemas.openxmlformats.org/officeDocument/2006/relationships/image" Target="../media/image6.pn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Microsoft_Word_97_-_2004_Document9.doc"/><Relationship Id="rId4" Type="http://schemas.openxmlformats.org/officeDocument/2006/relationships/image" Target="../media/image36.emf"/><Relationship Id="rId5" Type="http://schemas.openxmlformats.org/officeDocument/2006/relationships/image" Target="../media/image6.png"/><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Microsoft_Word_97_-_2004_Document10.doc"/><Relationship Id="rId4" Type="http://schemas.openxmlformats.org/officeDocument/2006/relationships/image" Target="../media/image37.emf"/><Relationship Id="rId5" Type="http://schemas.openxmlformats.org/officeDocument/2006/relationships/image" Target="../media/image6.png"/><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Microsoft_Word_97_-_2004_Document11.doc"/><Relationship Id="rId4" Type="http://schemas.openxmlformats.org/officeDocument/2006/relationships/image" Target="../media/image38.emf"/><Relationship Id="rId5" Type="http://schemas.openxmlformats.org/officeDocument/2006/relationships/image" Target="../media/image6.png"/><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hyperlink" Target="file://localhost/Users/geoff/Documents/PowerPoint/Suffolk/On%20Writing.pptx%23-1,1,Slide%201" TargetMode="External"/><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Microsoft_Word_97_-_2004_Document12.doc"/><Relationship Id="rId4" Type="http://schemas.openxmlformats.org/officeDocument/2006/relationships/image" Target="../media/image15.emf"/><Relationship Id="rId5" Type="http://schemas.openxmlformats.org/officeDocument/2006/relationships/image" Target="../media/image6.png"/><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Microsoft_Word_97_-_2004_Document13.doc"/><Relationship Id="rId4" Type="http://schemas.openxmlformats.org/officeDocument/2006/relationships/image" Target="../media/image15.emf"/><Relationship Id="rId5" Type="http://schemas.openxmlformats.org/officeDocument/2006/relationships/image" Target="../media/image6.png"/><Relationship Id="rId1" Type="http://schemas.openxmlformats.org/officeDocument/2006/relationships/vmlDrawing" Target="../drawings/vmlDrawing13.vml"/><Relationship Id="rId2"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hyperlink" Target="file://localhost/Users/geoff/Documents/Consultancy/Literacy/Think-Pad.docx" TargetMode="External"/><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9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79474" y="2626710"/>
            <a:ext cx="4356484" cy="1354217"/>
          </a:xfrm>
          <a:prstGeom prst="rect">
            <a:avLst/>
          </a:prstGeom>
          <a:noFill/>
        </p:spPr>
        <p:txBody>
          <a:bodyPr wrap="square" rtlCol="0">
            <a:spAutoFit/>
          </a:bodyPr>
          <a:lstStyle/>
          <a:p>
            <a:r>
              <a:rPr lang="en-GB" sz="3200" dirty="0" smtClean="0">
                <a:solidFill>
                  <a:srgbClr val="1F497D"/>
                </a:solidFill>
                <a:latin typeface="Arial" pitchFamily="34" charset="0"/>
                <a:cs typeface="Arial" pitchFamily="34" charset="0"/>
              </a:rPr>
              <a:t>Don’t Call it Literacy</a:t>
            </a:r>
          </a:p>
          <a:p>
            <a:r>
              <a:rPr lang="en-GB" sz="3200" dirty="0" smtClean="0">
                <a:solidFill>
                  <a:srgbClr val="505050"/>
                </a:solidFill>
                <a:latin typeface="Arial" pitchFamily="34" charset="0"/>
                <a:cs typeface="Arial" pitchFamily="34" charset="0"/>
              </a:rPr>
              <a:t>Geoff </a:t>
            </a:r>
            <a:r>
              <a:rPr lang="en-GB" sz="3200" dirty="0" smtClean="0">
                <a:solidFill>
                  <a:srgbClr val="505050"/>
                </a:solidFill>
                <a:latin typeface="Arial" pitchFamily="34" charset="0"/>
                <a:cs typeface="Arial" pitchFamily="34" charset="0"/>
              </a:rPr>
              <a:t>Barton</a:t>
            </a:r>
          </a:p>
          <a:p>
            <a:endParaRPr lang="en-GB" dirty="0">
              <a:solidFill>
                <a:prstClr val="black"/>
              </a:solidFill>
              <a:latin typeface="Arial" pitchFamily="34" charset="0"/>
              <a:cs typeface="Arial"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2921" y="620688"/>
            <a:ext cx="3132348" cy="4256332"/>
          </a:xfrm>
        </p:spPr>
      </p:pic>
    </p:spTree>
    <p:extLst>
      <p:ext uri="{BB962C8B-B14F-4D97-AF65-F5344CB8AC3E}">
        <p14:creationId xmlns:p14="http://schemas.microsoft.com/office/powerpoint/2010/main" val="596293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100667" y="1720740"/>
            <a:ext cx="7247466" cy="2677656"/>
          </a:xfrm>
          <a:prstGeom prst="rect">
            <a:avLst/>
          </a:prstGeom>
          <a:noFill/>
        </p:spPr>
        <p:txBody>
          <a:bodyPr wrap="square" rtlCol="0">
            <a:spAutoFit/>
          </a:bodyPr>
          <a:lstStyle/>
          <a:p>
            <a:pPr fontAlgn="auto">
              <a:spcBef>
                <a:spcPts val="0"/>
              </a:spcBef>
              <a:spcAft>
                <a:spcPts val="0"/>
              </a:spcAft>
            </a:pPr>
            <a:r>
              <a:rPr lang="en-US" sz="2800" b="1" dirty="0" smtClean="0">
                <a:solidFill>
                  <a:schemeClr val="bg1"/>
                </a:solidFill>
                <a:latin typeface="Calibri"/>
                <a:ea typeface="+mn-ea"/>
                <a:cs typeface="+mn-cs"/>
              </a:rPr>
              <a:t>From Prince to King:</a:t>
            </a:r>
          </a:p>
          <a:p>
            <a:pPr fontAlgn="auto">
              <a:spcBef>
                <a:spcPts val="0"/>
              </a:spcBef>
              <a:spcAft>
                <a:spcPts val="0"/>
              </a:spcAft>
            </a:pPr>
            <a:endParaRPr lang="en-US" sz="2800" dirty="0">
              <a:solidFill>
                <a:schemeClr val="bg1"/>
              </a:solidFill>
              <a:latin typeface="Calibri"/>
              <a:ea typeface="+mn-ea"/>
              <a:cs typeface="+mn-cs"/>
            </a:endParaRPr>
          </a:p>
          <a:p>
            <a:pPr fontAlgn="auto">
              <a:spcBef>
                <a:spcPts val="0"/>
              </a:spcBef>
              <a:spcAft>
                <a:spcPts val="0"/>
              </a:spcAft>
            </a:pPr>
            <a:r>
              <a:rPr lang="en-US" sz="2800" dirty="0" smtClean="0">
                <a:solidFill>
                  <a:schemeClr val="bg1"/>
                </a:solidFill>
                <a:latin typeface="Calibri"/>
                <a:ea typeface="+mn-ea"/>
                <a:cs typeface="+mn-cs"/>
              </a:rPr>
              <a:t>The </a:t>
            </a:r>
            <a:r>
              <a:rPr lang="en-US" sz="2800" dirty="0">
                <a:solidFill>
                  <a:schemeClr val="bg1"/>
                </a:solidFill>
                <a:latin typeface="Calibri"/>
                <a:ea typeface="+mn-ea"/>
                <a:cs typeface="+mn-cs"/>
              </a:rPr>
              <a:t>courses of his youth promised it </a:t>
            </a:r>
            <a:r>
              <a:rPr lang="en-US" sz="2800" dirty="0" smtClean="0">
                <a:solidFill>
                  <a:schemeClr val="bg1"/>
                </a:solidFill>
                <a:latin typeface="Calibri"/>
                <a:ea typeface="+mn-ea"/>
                <a:cs typeface="+mn-cs"/>
              </a:rPr>
              <a:t>not.        The </a:t>
            </a:r>
            <a:r>
              <a:rPr lang="en-US" sz="2800" dirty="0">
                <a:solidFill>
                  <a:schemeClr val="bg1"/>
                </a:solidFill>
                <a:latin typeface="Calibri"/>
                <a:ea typeface="+mn-ea"/>
                <a:cs typeface="+mn-cs"/>
              </a:rPr>
              <a:t>breath no sooner left his father's body</a:t>
            </a:r>
            <a:r>
              <a:rPr lang="en-US" sz="2800" dirty="0" smtClean="0">
                <a:solidFill>
                  <a:schemeClr val="bg1"/>
                </a:solidFill>
                <a:latin typeface="Calibri"/>
                <a:ea typeface="+mn-ea"/>
                <a:cs typeface="+mn-cs"/>
              </a:rPr>
              <a:t>,     But </a:t>
            </a:r>
            <a:r>
              <a:rPr lang="en-US" sz="2800" dirty="0">
                <a:solidFill>
                  <a:schemeClr val="bg1"/>
                </a:solidFill>
                <a:latin typeface="Calibri"/>
                <a:ea typeface="+mn-ea"/>
                <a:cs typeface="+mn-cs"/>
              </a:rPr>
              <a:t>that his wildness, mortified in him</a:t>
            </a:r>
            <a:r>
              <a:rPr lang="en-US" sz="2800" dirty="0" smtClean="0">
                <a:solidFill>
                  <a:schemeClr val="bg1"/>
                </a:solidFill>
                <a:latin typeface="Calibri"/>
                <a:ea typeface="+mn-ea"/>
                <a:cs typeface="+mn-cs"/>
              </a:rPr>
              <a:t>,      </a:t>
            </a:r>
            <a:r>
              <a:rPr lang="en-US" sz="2800" dirty="0" err="1" smtClean="0">
                <a:solidFill>
                  <a:schemeClr val="bg1"/>
                </a:solidFill>
                <a:latin typeface="Calibri"/>
                <a:ea typeface="+mn-ea"/>
                <a:cs typeface="+mn-cs"/>
              </a:rPr>
              <a:t>Seem'd</a:t>
            </a:r>
            <a:r>
              <a:rPr lang="en-US" sz="2800" dirty="0" smtClean="0">
                <a:solidFill>
                  <a:schemeClr val="bg1"/>
                </a:solidFill>
                <a:latin typeface="Calibri"/>
                <a:ea typeface="+mn-ea"/>
                <a:cs typeface="+mn-cs"/>
              </a:rPr>
              <a:t> </a:t>
            </a:r>
            <a:r>
              <a:rPr lang="en-US" sz="2800" dirty="0">
                <a:solidFill>
                  <a:schemeClr val="bg1"/>
                </a:solidFill>
                <a:latin typeface="Calibri"/>
                <a:ea typeface="+mn-ea"/>
                <a:cs typeface="+mn-cs"/>
              </a:rPr>
              <a:t>to die </a:t>
            </a:r>
            <a:r>
              <a:rPr lang="en-US" sz="2800" dirty="0" smtClean="0">
                <a:solidFill>
                  <a:schemeClr val="bg1"/>
                </a:solidFill>
                <a:latin typeface="Calibri"/>
                <a:ea typeface="+mn-ea"/>
                <a:cs typeface="+mn-cs"/>
              </a:rPr>
              <a:t>too</a:t>
            </a:r>
            <a:r>
              <a:rPr lang="en-US" sz="2800" dirty="0">
                <a:solidFill>
                  <a:schemeClr val="bg1"/>
                </a:solidFill>
                <a:latin typeface="Calibri"/>
                <a:ea typeface="+mn-ea"/>
                <a:cs typeface="+mn-cs"/>
              </a:rPr>
              <a:t>.</a:t>
            </a:r>
          </a:p>
        </p:txBody>
      </p:sp>
    </p:spTree>
    <p:extLst>
      <p:ext uri="{BB962C8B-B14F-4D97-AF65-F5344CB8AC3E}">
        <p14:creationId xmlns:p14="http://schemas.microsoft.com/office/powerpoint/2010/main" val="6259924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p:tgtEl>
                                          <p:spTgt spid="4">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92896"/>
            <a:ext cx="6172200" cy="769441"/>
          </a:xfrm>
          <a:prstGeom prst="rect">
            <a:avLst/>
          </a:prstGeom>
          <a:noFill/>
        </p:spPr>
        <p:txBody>
          <a:bodyPr wrap="square" rtlCol="0">
            <a:spAutoFit/>
          </a:bodyPr>
          <a:lstStyle/>
          <a:p>
            <a:pPr algn="ctr"/>
            <a:r>
              <a:rPr lang="en-US" sz="4400" dirty="0" smtClean="0">
                <a:solidFill>
                  <a:srgbClr val="FFFFFF"/>
                </a:solidFill>
              </a:rPr>
              <a:t>Stand by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0839427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92896"/>
            <a:ext cx="6172200" cy="769441"/>
          </a:xfrm>
          <a:prstGeom prst="rect">
            <a:avLst/>
          </a:prstGeom>
          <a:noFill/>
        </p:spPr>
        <p:txBody>
          <a:bodyPr wrap="square" rtlCol="0">
            <a:spAutoFit/>
          </a:bodyPr>
          <a:lstStyle/>
          <a:p>
            <a:pPr algn="ctr"/>
            <a:r>
              <a:rPr lang="en-US" sz="4400" dirty="0" smtClean="0">
                <a:solidFill>
                  <a:srgbClr val="FFFFFF"/>
                </a:solidFill>
              </a:rPr>
              <a:t>Ready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3360747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683568" y="2492896"/>
            <a:ext cx="7704856" cy="769441"/>
          </a:xfrm>
          <a:prstGeom prst="rect">
            <a:avLst/>
          </a:prstGeom>
          <a:noFill/>
        </p:spPr>
        <p:txBody>
          <a:bodyPr wrap="square" rtlCol="0">
            <a:spAutoFit/>
          </a:bodyPr>
          <a:lstStyle/>
          <a:p>
            <a:pPr algn="ctr"/>
            <a:r>
              <a:rPr lang="en-US" sz="4400" dirty="0" smtClean="0">
                <a:solidFill>
                  <a:srgbClr val="FFFFFF"/>
                </a:solidFill>
              </a:rPr>
              <a:t>Tension now intolerable …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0790514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670720"/>
            <a:ext cx="6172200" cy="769441"/>
          </a:xfrm>
          <a:prstGeom prst="rect">
            <a:avLst/>
          </a:prstGeom>
          <a:noFill/>
        </p:spPr>
        <p:txBody>
          <a:bodyPr wrap="square" rtlCol="0">
            <a:spAutoFit/>
          </a:bodyPr>
          <a:lstStyle/>
          <a:p>
            <a:pPr algn="ctr"/>
            <a:r>
              <a:rPr lang="en-US" sz="4400" dirty="0" smtClean="0">
                <a:solidFill>
                  <a:srgbClr val="FFFFFF"/>
                </a:solidFill>
              </a:rPr>
              <a:t>Well, it’s not literacy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 it’s making the implicit explicit – and </a:t>
            </a:r>
            <a:r>
              <a:rPr lang="en-US" sz="4400" dirty="0" err="1" smtClean="0">
                <a:solidFill>
                  <a:srgbClr val="FFFFFF"/>
                </a:solidFill>
              </a:rPr>
              <a:t>modelling</a:t>
            </a:r>
            <a:r>
              <a:rPr lang="en-US" sz="4400" dirty="0" smtClean="0">
                <a:solidFill>
                  <a:srgbClr val="FFFFFF"/>
                </a:solidFill>
              </a:rPr>
              <a:t> it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 without which, the rich will get richer &amp; the poor will get poorer</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187624" y="2438400"/>
            <a:ext cx="6885264" cy="1446550"/>
          </a:xfrm>
          <a:prstGeom prst="rect">
            <a:avLst/>
          </a:prstGeom>
          <a:noFill/>
        </p:spPr>
        <p:txBody>
          <a:bodyPr wrap="square" rtlCol="0">
            <a:spAutoFit/>
          </a:bodyPr>
          <a:lstStyle/>
          <a:p>
            <a:pPr algn="ctr"/>
            <a:r>
              <a:rPr lang="en-US" sz="4400" dirty="0" smtClean="0">
                <a:solidFill>
                  <a:srgbClr val="FFFFFF"/>
                </a:solidFill>
              </a:rPr>
              <a:t>… so we could just call it </a:t>
            </a:r>
            <a:r>
              <a:rPr lang="en-US" sz="4400" dirty="0" smtClean="0">
                <a:solidFill>
                  <a:srgbClr val="FFFF00"/>
                </a:solidFill>
              </a:rPr>
              <a:t>‘what great teachers do’</a:t>
            </a:r>
            <a:endParaRPr lang="en-US" sz="4400" dirty="0">
              <a:solidFill>
                <a:srgbClr val="FFFF00"/>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8352297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86200"/>
            <a:ext cx="7994848" cy="1752600"/>
          </a:xfrm>
        </p:spPr>
        <p:txBody>
          <a:bodyPr>
            <a:noAutofit/>
          </a:bodyPr>
          <a:lstStyle/>
          <a:p>
            <a:pPr eaLnBrk="1" hangingPunct="1">
              <a:spcBef>
                <a:spcPts val="0"/>
              </a:spcBef>
            </a:pPr>
            <a:r>
              <a:rPr lang="en-US" sz="4000" dirty="0" smtClean="0">
                <a:solidFill>
                  <a:srgbClr val="FFFFFF"/>
                </a:solidFill>
              </a:rPr>
              <a:t>Teaching Leaders Residential</a:t>
            </a:r>
            <a:endParaRPr lang="en-US" sz="4000" dirty="0">
              <a:solidFill>
                <a:srgbClr val="FFFFFF"/>
              </a:solidFill>
            </a:endParaRPr>
          </a:p>
          <a:p>
            <a:pPr eaLnBrk="1" hangingPunct="1">
              <a:spcBef>
                <a:spcPts val="0"/>
              </a:spcBef>
            </a:pPr>
            <a:r>
              <a:rPr lang="en-GB" sz="2400" dirty="0" smtClean="0">
                <a:solidFill>
                  <a:srgbClr val="FFFFFF"/>
                </a:solidFill>
              </a:rPr>
              <a:t> August 2013</a:t>
            </a:r>
            <a:endParaRPr lang="en-US" sz="2400" dirty="0" smtClean="0">
              <a:solidFill>
                <a:srgbClr val="FFFFFF"/>
              </a:solidFill>
            </a:endParaRPr>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90558" y="577850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120)</a:t>
            </a:r>
            <a:endParaRPr lang="en-US" sz="1600" dirty="0">
              <a:solidFill>
                <a:srgbClr val="FFFFFF"/>
              </a:solidFill>
              <a:latin typeface="Calibri" charset="0"/>
            </a:endParaRPr>
          </a:p>
        </p:txBody>
      </p:sp>
      <p:sp>
        <p:nvSpPr>
          <p:cNvPr id="22" name="TextBox 21"/>
          <p:cNvSpPr txBox="1"/>
          <p:nvPr/>
        </p:nvSpPr>
        <p:spPr>
          <a:xfrm>
            <a:off x="2765064" y="5229200"/>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spTree>
    <p:extLst>
      <p:ext uri="{BB962C8B-B14F-4D97-AF65-F5344CB8AC3E}">
        <p14:creationId xmlns:p14="http://schemas.microsoft.com/office/powerpoint/2010/main" val="3906978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638800" y="1841500"/>
            <a:ext cx="3175000" cy="3175000"/>
          </a:xfrm>
          <a:prstGeom prst="rect">
            <a:avLst/>
          </a:prstGeom>
        </p:spPr>
      </p:pic>
      <p:sp>
        <p:nvSpPr>
          <p:cNvPr id="10" name="TextBox 9"/>
          <p:cNvSpPr txBox="1"/>
          <p:nvPr/>
        </p:nvSpPr>
        <p:spPr>
          <a:xfrm>
            <a:off x="467544" y="2276872"/>
            <a:ext cx="4838700" cy="2308324"/>
          </a:xfrm>
          <a:prstGeom prst="rect">
            <a:avLst/>
          </a:prstGeom>
          <a:noFill/>
        </p:spPr>
        <p:txBody>
          <a:bodyPr wrap="square" rtlCol="0">
            <a:spAutoFit/>
          </a:bodyPr>
          <a:lstStyle/>
          <a:p>
            <a:pPr algn="r"/>
            <a:r>
              <a:rPr lang="en-US" sz="4800" dirty="0" smtClean="0">
                <a:solidFill>
                  <a:schemeClr val="bg1"/>
                </a:solidFill>
              </a:rPr>
              <a:t>This is an expensive plug  </a:t>
            </a:r>
            <a:r>
              <a:rPr lang="en-US" sz="4800" dirty="0" smtClean="0">
                <a:solidFill>
                  <a:schemeClr val="bg1"/>
                </a:solidFill>
                <a:latin typeface="Wingdings"/>
                <a:ea typeface="Wingdings"/>
                <a:cs typeface="Wingdings"/>
                <a:sym typeface="Wingdings"/>
              </a:rPr>
              <a:t></a:t>
            </a:r>
            <a:endParaRPr lang="en-US" sz="4800" dirty="0">
              <a:solidFill>
                <a:schemeClr val="bg1"/>
              </a:solidFill>
            </a:endParaRPr>
          </a:p>
        </p:txBody>
      </p:sp>
    </p:spTree>
    <p:extLst>
      <p:ext uri="{BB962C8B-B14F-4D97-AF65-F5344CB8AC3E}">
        <p14:creationId xmlns:p14="http://schemas.microsoft.com/office/powerpoint/2010/main" val="3176727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2900" y="2806700"/>
            <a:ext cx="4838700" cy="1569660"/>
          </a:xfrm>
          <a:prstGeom prst="rect">
            <a:avLst/>
          </a:prstGeom>
          <a:noFill/>
        </p:spPr>
        <p:txBody>
          <a:bodyPr wrap="square" rtlCol="0">
            <a:spAutoFit/>
          </a:bodyPr>
          <a:lstStyle/>
          <a:p>
            <a:r>
              <a:rPr lang="en-US" sz="4800" dirty="0" smtClean="0">
                <a:solidFill>
                  <a:srgbClr val="FFFFFF"/>
                </a:solidFill>
              </a:rPr>
              <a:t>This is a </a:t>
            </a:r>
          </a:p>
          <a:p>
            <a:r>
              <a:rPr lang="en-US" sz="4800" dirty="0" smtClean="0">
                <a:solidFill>
                  <a:srgbClr val="FFFFFF"/>
                </a:solidFill>
              </a:rPr>
              <a:t>cheap plug  </a:t>
            </a:r>
            <a:r>
              <a:rPr lang="en-US" sz="4800" dirty="0" smtClean="0">
                <a:solidFill>
                  <a:srgbClr val="FFFFFF"/>
                </a:solidFill>
                <a:latin typeface="Wingdings"/>
                <a:ea typeface="Wingdings"/>
                <a:cs typeface="Wingdings"/>
                <a:sym typeface="Wingdings"/>
              </a:rPr>
              <a:t></a:t>
            </a:r>
            <a:endParaRPr lang="en-US" sz="4800" dirty="0">
              <a:solidFill>
                <a:srgbClr val="FFFFFF"/>
              </a:solidFill>
            </a:endParaRPr>
          </a:p>
        </p:txBody>
      </p:sp>
      <p:pic>
        <p:nvPicPr>
          <p:cNvPr id="2" name="Picture 1"/>
          <p:cNvPicPr>
            <a:picLocks noChangeAspect="1"/>
          </p:cNvPicPr>
          <p:nvPr/>
        </p:nvPicPr>
        <p:blipFill>
          <a:blip r:embed="rId2"/>
          <a:stretch>
            <a:fillRect/>
          </a:stretch>
        </p:blipFill>
        <p:spPr>
          <a:xfrm rot="804962">
            <a:off x="4660901" y="914978"/>
            <a:ext cx="3999611" cy="5194300"/>
          </a:xfrm>
          <a:prstGeom prst="rect">
            <a:avLst/>
          </a:prstGeom>
        </p:spPr>
      </p:pic>
    </p:spTree>
    <p:extLst>
      <p:ext uri="{BB962C8B-B14F-4D97-AF65-F5344CB8AC3E}">
        <p14:creationId xmlns:p14="http://schemas.microsoft.com/office/powerpoint/2010/main" val="15255201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100667" y="914399"/>
            <a:ext cx="7247466" cy="954107"/>
          </a:xfrm>
          <a:prstGeom prst="rect">
            <a:avLst/>
          </a:prstGeom>
          <a:noFill/>
        </p:spPr>
        <p:txBody>
          <a:bodyPr wrap="square" rtlCol="0">
            <a:spAutoFit/>
          </a:bodyPr>
          <a:lstStyle/>
          <a:p>
            <a:pPr fontAlgn="auto">
              <a:spcBef>
                <a:spcPts val="0"/>
              </a:spcBef>
              <a:spcAft>
                <a:spcPts val="0"/>
              </a:spcAft>
            </a:pPr>
            <a:r>
              <a:rPr lang="en-US" sz="2800" b="1" dirty="0" smtClean="0">
                <a:solidFill>
                  <a:srgbClr val="FFFFFF"/>
                </a:solidFill>
                <a:latin typeface="Calibri"/>
                <a:ea typeface="+mn-ea"/>
                <a:cs typeface="+mn-cs"/>
              </a:rPr>
              <a:t>Mistress Quickly about Henry’s old friend:</a:t>
            </a:r>
          </a:p>
          <a:p>
            <a:pPr fontAlgn="auto">
              <a:spcBef>
                <a:spcPts val="0"/>
              </a:spcBef>
              <a:spcAft>
                <a:spcPts val="0"/>
              </a:spcAft>
            </a:pPr>
            <a:endParaRPr lang="en-US" sz="2800" dirty="0">
              <a:solidFill>
                <a:srgbClr val="FFFFFF"/>
              </a:solidFill>
              <a:latin typeface="Calibri"/>
              <a:ea typeface="+mn-ea"/>
              <a:cs typeface="+mn-cs"/>
            </a:endParaRPr>
          </a:p>
        </p:txBody>
      </p:sp>
      <p:sp>
        <p:nvSpPr>
          <p:cNvPr id="3" name="TextBox 2"/>
          <p:cNvSpPr txBox="1"/>
          <p:nvPr/>
        </p:nvSpPr>
        <p:spPr>
          <a:xfrm>
            <a:off x="1082318" y="2276872"/>
            <a:ext cx="7247466" cy="646331"/>
          </a:xfrm>
          <a:prstGeom prst="rect">
            <a:avLst/>
          </a:prstGeom>
          <a:noFill/>
        </p:spPr>
        <p:txBody>
          <a:bodyPr wrap="square" rtlCol="0">
            <a:spAutoFit/>
          </a:bodyPr>
          <a:lstStyle/>
          <a:p>
            <a:pPr fontAlgn="auto">
              <a:spcBef>
                <a:spcPts val="0"/>
              </a:spcBef>
              <a:spcAft>
                <a:spcPts val="0"/>
              </a:spcAft>
            </a:pPr>
            <a:r>
              <a:rPr lang="en-US" sz="2800" dirty="0">
                <a:solidFill>
                  <a:srgbClr val="FFFFFF"/>
                </a:solidFill>
                <a:latin typeface="Calibri"/>
                <a:ea typeface="+mn-ea"/>
                <a:cs typeface="+mn-cs"/>
              </a:rPr>
              <a:t>‘The king has killed his heart</a:t>
            </a:r>
            <a:r>
              <a:rPr lang="en-US" sz="3600" dirty="0" smtClean="0">
                <a:solidFill>
                  <a:srgbClr val="FFFFFF"/>
                </a:solidFill>
                <a:latin typeface="Calibri"/>
                <a:ea typeface="+mn-ea"/>
                <a:cs typeface="+mn-cs"/>
              </a:rPr>
              <a:t>’</a:t>
            </a:r>
            <a:endParaRPr lang="en-US" sz="3600" dirty="0">
              <a:solidFill>
                <a:srgbClr val="FFFFFF"/>
              </a:solidFill>
              <a:latin typeface="Calibri"/>
              <a:ea typeface="+mn-ea"/>
              <a:cs typeface="+mn-cs"/>
            </a:endParaRPr>
          </a:p>
        </p:txBody>
      </p:sp>
    </p:spTree>
    <p:extLst>
      <p:ext uri="{BB962C8B-B14F-4D97-AF65-F5344CB8AC3E}">
        <p14:creationId xmlns:p14="http://schemas.microsoft.com/office/powerpoint/2010/main" val="17861192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P spid="3" grpId="0" build="p" bldLvl="5"/>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86200"/>
            <a:ext cx="7994848" cy="1752600"/>
          </a:xfrm>
        </p:spPr>
        <p:txBody>
          <a:bodyPr>
            <a:noAutofit/>
          </a:bodyPr>
          <a:lstStyle/>
          <a:p>
            <a:pPr eaLnBrk="1" hangingPunct="1">
              <a:spcBef>
                <a:spcPts val="0"/>
              </a:spcBef>
            </a:pPr>
            <a:r>
              <a:rPr lang="en-US" sz="4000" dirty="0" smtClean="0">
                <a:solidFill>
                  <a:srgbClr val="FFFFFF"/>
                </a:solidFill>
              </a:rPr>
              <a:t>Teaching Leaders Residential</a:t>
            </a:r>
            <a:endParaRPr lang="en-US" sz="4000" dirty="0">
              <a:solidFill>
                <a:srgbClr val="FFFFFF"/>
              </a:solidFill>
            </a:endParaRPr>
          </a:p>
          <a:p>
            <a:pPr eaLnBrk="1" hangingPunct="1">
              <a:spcBef>
                <a:spcPts val="0"/>
              </a:spcBef>
            </a:pPr>
            <a:r>
              <a:rPr lang="en-GB" sz="2400" dirty="0" smtClean="0">
                <a:solidFill>
                  <a:srgbClr val="FFFFFF"/>
                </a:solidFill>
              </a:rPr>
              <a:t> August 2013</a:t>
            </a:r>
            <a:endParaRPr lang="en-US" sz="2400" dirty="0" smtClean="0">
              <a:solidFill>
                <a:srgbClr val="FFFFFF"/>
              </a:solidFill>
            </a:endParaRPr>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90558" y="577850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120)</a:t>
            </a:r>
            <a:endParaRPr lang="en-US" sz="1600" dirty="0">
              <a:solidFill>
                <a:srgbClr val="FFFFFF"/>
              </a:solidFill>
              <a:latin typeface="Calibri" charset="0"/>
            </a:endParaRPr>
          </a:p>
        </p:txBody>
      </p:sp>
      <p:sp>
        <p:nvSpPr>
          <p:cNvPr id="22" name="TextBox 21"/>
          <p:cNvSpPr txBox="1"/>
          <p:nvPr/>
        </p:nvSpPr>
        <p:spPr>
          <a:xfrm>
            <a:off x="2765064" y="5229200"/>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spTree>
    <p:extLst>
      <p:ext uri="{BB962C8B-B14F-4D97-AF65-F5344CB8AC3E}">
        <p14:creationId xmlns:p14="http://schemas.microsoft.com/office/powerpoint/2010/main" val="32175222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04800" y="2492896"/>
            <a:ext cx="8619067" cy="830997"/>
          </a:xfrm>
          <a:prstGeom prst="rect">
            <a:avLst/>
          </a:prstGeom>
          <a:solidFill>
            <a:schemeClr val="tx1"/>
          </a:solidFill>
        </p:spPr>
        <p:txBody>
          <a:bodyPr wrap="square" rtlCol="0">
            <a:spAutoFit/>
          </a:bodyPr>
          <a:lstStyle/>
          <a:p>
            <a:pPr algn="ctr" fontAlgn="auto">
              <a:spcBef>
                <a:spcPts val="0"/>
              </a:spcBef>
              <a:spcAft>
                <a:spcPts val="0"/>
              </a:spcAft>
            </a:pPr>
            <a:r>
              <a:rPr lang="en-US" sz="4800" dirty="0">
                <a:solidFill>
                  <a:srgbClr val="FFFFFF"/>
                </a:solidFill>
                <a:latin typeface="Calibri"/>
                <a:ea typeface="+mn-ea"/>
                <a:cs typeface="+mn-cs"/>
              </a:rPr>
              <a:t>2</a:t>
            </a:r>
            <a:r>
              <a:rPr lang="en-US" sz="4800" dirty="0" smtClean="0">
                <a:solidFill>
                  <a:srgbClr val="FFFFFF"/>
                </a:solidFill>
                <a:latin typeface="Calibri"/>
                <a:ea typeface="+mn-ea"/>
                <a:cs typeface="+mn-cs"/>
              </a:rPr>
              <a:t>: </a:t>
            </a:r>
            <a:r>
              <a:rPr lang="en-US" sz="4800" dirty="0" smtClean="0">
                <a:solidFill>
                  <a:srgbClr val="FFFFFF"/>
                </a:solidFill>
                <a:latin typeface="Calibri"/>
                <a:ea typeface="+mn-ea"/>
                <a:cs typeface="+mn-cs"/>
              </a:rPr>
              <a:t>Language</a:t>
            </a:r>
            <a:endParaRPr lang="en-US" sz="4800" dirty="0">
              <a:solidFill>
                <a:srgbClr val="FFFFFF"/>
              </a:solidFill>
              <a:latin typeface="Calibri"/>
              <a:ea typeface="+mn-ea"/>
              <a:cs typeface="+mn-cs"/>
            </a:endParaRPr>
          </a:p>
        </p:txBody>
      </p:sp>
    </p:spTree>
    <p:extLst>
      <p:ext uri="{BB962C8B-B14F-4D97-AF65-F5344CB8AC3E}">
        <p14:creationId xmlns:p14="http://schemas.microsoft.com/office/powerpoint/2010/main" val="7583056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p:tgtEl>
                                          <p:spTgt spid="2">
                                            <p:bg/>
                                          </p:spTgt>
                                        </p:tgtEl>
                                        <p:attrNameLst>
                                          <p:attrName>ppt_x</p:attrName>
                                        </p:attrNameLst>
                                      </p:cBhvr>
                                      <p:tavLst>
                                        <p:tav tm="0">
                                          <p:val>
                                            <p:strVal val="#ppt_x-#ppt_w*1.125000"/>
                                          </p:val>
                                        </p:tav>
                                        <p:tav tm="100000">
                                          <p:val>
                                            <p:strVal val="#ppt_x"/>
                                          </p:val>
                                        </p:tav>
                                      </p:tavLst>
                                    </p:anim>
                                    <p:animEffect transition="in" filter="wipe(right)">
                                      <p:cBhvr>
                                        <p:cTn id="8" dur="500"/>
                                        <p:tgtEl>
                                          <p:spTgt spid="2">
                                            <p:bg/>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683568" y="1484784"/>
            <a:ext cx="8331200" cy="3539431"/>
          </a:xfrm>
          <a:prstGeom prst="rect">
            <a:avLst/>
          </a:prstGeom>
          <a:noFill/>
        </p:spPr>
        <p:txBody>
          <a:bodyPr wrap="square" rtlCol="0">
            <a:spAutoFit/>
          </a:bodyPr>
          <a:lstStyle/>
          <a:p>
            <a:pPr fontAlgn="auto">
              <a:spcBef>
                <a:spcPts val="0"/>
              </a:spcBef>
              <a:spcAft>
                <a:spcPts val="0"/>
              </a:spcAft>
            </a:pPr>
            <a:r>
              <a:rPr lang="en-US" sz="2800" dirty="0" smtClean="0">
                <a:solidFill>
                  <a:srgbClr val="FFFFFF"/>
                </a:solidFill>
                <a:latin typeface="Calibri"/>
                <a:ea typeface="+mn-ea"/>
                <a:cs typeface="+mn-cs"/>
              </a:rPr>
              <a:t>Your </a:t>
            </a:r>
            <a:r>
              <a:rPr lang="en-US" sz="2800" dirty="0">
                <a:solidFill>
                  <a:srgbClr val="FFFFFF"/>
                </a:solidFill>
                <a:latin typeface="Calibri"/>
                <a:ea typeface="+mn-ea"/>
                <a:cs typeface="+mn-cs"/>
              </a:rPr>
              <a:t>fathers taken by the silver beards,</a:t>
            </a:r>
          </a:p>
          <a:p>
            <a:pPr fontAlgn="auto">
              <a:spcBef>
                <a:spcPts val="0"/>
              </a:spcBef>
              <a:spcAft>
                <a:spcPts val="0"/>
              </a:spcAft>
            </a:pPr>
            <a:r>
              <a:rPr lang="en-US" sz="2800" dirty="0">
                <a:solidFill>
                  <a:srgbClr val="FFFFFF"/>
                </a:solidFill>
                <a:latin typeface="Calibri"/>
                <a:ea typeface="+mn-ea"/>
                <a:cs typeface="+mn-cs"/>
              </a:rPr>
              <a:t>And their most reverend heads </a:t>
            </a:r>
            <a:r>
              <a:rPr lang="en-US" sz="2800" dirty="0" err="1">
                <a:solidFill>
                  <a:srgbClr val="FFFFFF"/>
                </a:solidFill>
                <a:latin typeface="Calibri"/>
                <a:ea typeface="+mn-ea"/>
                <a:cs typeface="+mn-cs"/>
              </a:rPr>
              <a:t>dash'd</a:t>
            </a:r>
            <a:r>
              <a:rPr lang="en-US" sz="2800" dirty="0">
                <a:solidFill>
                  <a:srgbClr val="FFFFFF"/>
                </a:solidFill>
                <a:latin typeface="Calibri"/>
                <a:ea typeface="+mn-ea"/>
                <a:cs typeface="+mn-cs"/>
              </a:rPr>
              <a:t> to the walls,</a:t>
            </a:r>
          </a:p>
          <a:p>
            <a:pPr fontAlgn="auto">
              <a:spcBef>
                <a:spcPts val="0"/>
              </a:spcBef>
              <a:spcAft>
                <a:spcPts val="0"/>
              </a:spcAft>
            </a:pPr>
            <a:r>
              <a:rPr lang="en-US" sz="2800" dirty="0">
                <a:solidFill>
                  <a:srgbClr val="FFFFFF"/>
                </a:solidFill>
                <a:latin typeface="Calibri"/>
                <a:ea typeface="+mn-ea"/>
                <a:cs typeface="+mn-cs"/>
              </a:rPr>
              <a:t>Your naked infants spitted upon pikes,</a:t>
            </a:r>
          </a:p>
          <a:p>
            <a:pPr fontAlgn="auto">
              <a:spcBef>
                <a:spcPts val="0"/>
              </a:spcBef>
              <a:spcAft>
                <a:spcPts val="0"/>
              </a:spcAft>
            </a:pPr>
            <a:r>
              <a:rPr lang="en-US" sz="2800" dirty="0" smtClean="0">
                <a:solidFill>
                  <a:srgbClr val="FFFFFF"/>
                </a:solidFill>
                <a:latin typeface="Calibri"/>
                <a:ea typeface="+mn-ea"/>
                <a:cs typeface="+mn-cs"/>
              </a:rPr>
              <a:t>While </a:t>
            </a:r>
            <a:r>
              <a:rPr lang="en-US" sz="2800" dirty="0">
                <a:solidFill>
                  <a:srgbClr val="FFFFFF"/>
                </a:solidFill>
                <a:latin typeface="Calibri"/>
                <a:ea typeface="+mn-ea"/>
                <a:cs typeface="+mn-cs"/>
              </a:rPr>
              <a:t>the mad mothers with their howls confused</a:t>
            </a:r>
          </a:p>
          <a:p>
            <a:pPr fontAlgn="auto">
              <a:spcBef>
                <a:spcPts val="0"/>
              </a:spcBef>
              <a:spcAft>
                <a:spcPts val="0"/>
              </a:spcAft>
            </a:pPr>
            <a:r>
              <a:rPr lang="en-US" sz="2800" dirty="0">
                <a:solidFill>
                  <a:srgbClr val="FFFFFF"/>
                </a:solidFill>
                <a:latin typeface="Calibri"/>
                <a:ea typeface="+mn-ea"/>
                <a:cs typeface="+mn-cs"/>
              </a:rPr>
              <a:t>Do break the </a:t>
            </a:r>
            <a:r>
              <a:rPr lang="en-US" sz="2800" dirty="0" smtClean="0">
                <a:solidFill>
                  <a:srgbClr val="FFFFFF"/>
                </a:solidFill>
                <a:latin typeface="Calibri"/>
                <a:ea typeface="+mn-ea"/>
                <a:cs typeface="+mn-cs"/>
              </a:rPr>
              <a:t>clouds</a:t>
            </a:r>
            <a:r>
              <a:rPr lang="en-US" sz="2800" dirty="0">
                <a:solidFill>
                  <a:srgbClr val="FFFFFF"/>
                </a:solidFill>
                <a:latin typeface="Calibri"/>
                <a:ea typeface="+mn-ea"/>
                <a:cs typeface="+mn-cs"/>
              </a:rPr>
              <a:t> </a:t>
            </a:r>
            <a:r>
              <a:rPr lang="en-US" sz="2800" dirty="0" smtClean="0">
                <a:solidFill>
                  <a:srgbClr val="FFFFFF"/>
                </a:solidFill>
                <a:latin typeface="Calibri"/>
                <a:ea typeface="+mn-ea"/>
                <a:cs typeface="+mn-cs"/>
              </a:rPr>
              <a:t>…</a:t>
            </a:r>
          </a:p>
          <a:p>
            <a:pPr fontAlgn="auto">
              <a:spcBef>
                <a:spcPts val="0"/>
              </a:spcBef>
              <a:spcAft>
                <a:spcPts val="0"/>
              </a:spcAft>
            </a:pPr>
            <a:endParaRPr lang="en-US" sz="2800" dirty="0">
              <a:solidFill>
                <a:srgbClr val="FFFFFF"/>
              </a:solidFill>
              <a:latin typeface="Calibri"/>
              <a:ea typeface="+mn-ea"/>
              <a:cs typeface="+mn-cs"/>
            </a:endParaRPr>
          </a:p>
          <a:p>
            <a:pPr fontAlgn="auto">
              <a:spcBef>
                <a:spcPts val="0"/>
              </a:spcBef>
              <a:spcAft>
                <a:spcPts val="0"/>
              </a:spcAft>
            </a:pPr>
            <a:r>
              <a:rPr lang="en-US" sz="2800" dirty="0" smtClean="0">
                <a:solidFill>
                  <a:srgbClr val="FFFFFF"/>
                </a:solidFill>
                <a:latin typeface="Calibri"/>
                <a:ea typeface="+mn-ea"/>
                <a:cs typeface="+mn-cs"/>
              </a:rPr>
              <a:t>What </a:t>
            </a:r>
            <a:r>
              <a:rPr lang="en-US" sz="2800" dirty="0">
                <a:solidFill>
                  <a:srgbClr val="FFFFFF"/>
                </a:solidFill>
                <a:latin typeface="Calibri"/>
                <a:ea typeface="+mn-ea"/>
                <a:cs typeface="+mn-cs"/>
              </a:rPr>
              <a:t>say you? will you yield, and this avoid,</a:t>
            </a:r>
          </a:p>
          <a:p>
            <a:pPr fontAlgn="auto">
              <a:spcBef>
                <a:spcPts val="0"/>
              </a:spcBef>
              <a:spcAft>
                <a:spcPts val="0"/>
              </a:spcAft>
            </a:pPr>
            <a:r>
              <a:rPr lang="en-US" sz="2800" dirty="0">
                <a:solidFill>
                  <a:srgbClr val="FFFFFF"/>
                </a:solidFill>
                <a:latin typeface="Calibri"/>
                <a:ea typeface="+mn-ea"/>
                <a:cs typeface="+mn-cs"/>
              </a:rPr>
              <a:t>Or, guilty in </a:t>
            </a:r>
            <a:r>
              <a:rPr lang="en-US" sz="2800" dirty="0" err="1">
                <a:solidFill>
                  <a:srgbClr val="FFFFFF"/>
                </a:solidFill>
                <a:latin typeface="Calibri"/>
                <a:ea typeface="+mn-ea"/>
                <a:cs typeface="+mn-cs"/>
              </a:rPr>
              <a:t>defence</a:t>
            </a:r>
            <a:r>
              <a:rPr lang="en-US" sz="2800" dirty="0">
                <a:solidFill>
                  <a:srgbClr val="FFFFFF"/>
                </a:solidFill>
                <a:latin typeface="Calibri"/>
                <a:ea typeface="+mn-ea"/>
                <a:cs typeface="+mn-cs"/>
              </a:rPr>
              <a:t>, be thus </a:t>
            </a:r>
            <a:r>
              <a:rPr lang="en-US" sz="2800" dirty="0" err="1">
                <a:solidFill>
                  <a:srgbClr val="FFFFFF"/>
                </a:solidFill>
                <a:latin typeface="Calibri"/>
                <a:ea typeface="+mn-ea"/>
                <a:cs typeface="+mn-cs"/>
              </a:rPr>
              <a:t>destroy'd</a:t>
            </a:r>
            <a:r>
              <a:rPr lang="en-US" sz="2800" dirty="0">
                <a:solidFill>
                  <a:srgbClr val="FFFFFF"/>
                </a:solidFill>
                <a:latin typeface="Calibri"/>
                <a:ea typeface="+mn-ea"/>
                <a:cs typeface="+mn-cs"/>
              </a:rPr>
              <a:t>?</a:t>
            </a:r>
          </a:p>
        </p:txBody>
      </p:sp>
      <p:sp>
        <p:nvSpPr>
          <p:cNvPr id="3" name="TextBox 2"/>
          <p:cNvSpPr txBox="1"/>
          <p:nvPr/>
        </p:nvSpPr>
        <p:spPr>
          <a:xfrm>
            <a:off x="524933" y="491066"/>
            <a:ext cx="8331200" cy="523220"/>
          </a:xfrm>
          <a:prstGeom prst="rect">
            <a:avLst/>
          </a:prstGeom>
          <a:noFill/>
        </p:spPr>
        <p:txBody>
          <a:bodyPr wrap="square" rtlCol="0">
            <a:spAutoFit/>
          </a:bodyPr>
          <a:lstStyle/>
          <a:p>
            <a:pPr fontAlgn="auto">
              <a:spcBef>
                <a:spcPts val="0"/>
              </a:spcBef>
              <a:spcAft>
                <a:spcPts val="0"/>
              </a:spcAft>
            </a:pPr>
            <a:r>
              <a:rPr lang="en-US" sz="2800" b="1" dirty="0" smtClean="0">
                <a:solidFill>
                  <a:srgbClr val="FFFFFF"/>
                </a:solidFill>
                <a:latin typeface="Calibri"/>
                <a:ea typeface="+mn-ea"/>
                <a:cs typeface="+mn-cs"/>
              </a:rPr>
              <a:t>Henry to the enemy:</a:t>
            </a:r>
            <a:endParaRPr lang="en-US" sz="2800" b="1" dirty="0">
              <a:solidFill>
                <a:srgbClr val="FFFFFF"/>
              </a:solidFill>
              <a:latin typeface="Calibri"/>
              <a:ea typeface="+mn-ea"/>
              <a:cs typeface="+mn-cs"/>
            </a:endParaRPr>
          </a:p>
        </p:txBody>
      </p:sp>
    </p:spTree>
    <p:extLst>
      <p:ext uri="{BB962C8B-B14F-4D97-AF65-F5344CB8AC3E}">
        <p14:creationId xmlns:p14="http://schemas.microsoft.com/office/powerpoint/2010/main" val="38433415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righ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3"/>
      <p:bldP spid="3" grpId="0" bldLvl="5"/>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04800" y="2803098"/>
            <a:ext cx="8619067" cy="830997"/>
          </a:xfrm>
          <a:prstGeom prst="rect">
            <a:avLst/>
          </a:prstGeom>
          <a:solidFill>
            <a:srgbClr val="000000"/>
          </a:solidFill>
        </p:spPr>
        <p:txBody>
          <a:bodyPr wrap="square" rtlCol="0">
            <a:spAutoFit/>
          </a:bodyPr>
          <a:lstStyle/>
          <a:p>
            <a:pPr algn="ctr" fontAlgn="auto">
              <a:spcBef>
                <a:spcPts val="0"/>
              </a:spcBef>
              <a:spcAft>
                <a:spcPts val="0"/>
              </a:spcAft>
            </a:pPr>
            <a:r>
              <a:rPr lang="en-US" sz="4800" dirty="0" smtClean="0">
                <a:solidFill>
                  <a:srgbClr val="FFFFFF"/>
                </a:solidFill>
                <a:latin typeface="Calibri"/>
                <a:ea typeface="+mn-ea"/>
                <a:cs typeface="+mn-cs"/>
              </a:rPr>
              <a:t>3: </a:t>
            </a:r>
            <a:r>
              <a:rPr lang="en-US" sz="4800" dirty="0" smtClean="0">
                <a:solidFill>
                  <a:srgbClr val="FFFFFF"/>
                </a:solidFill>
                <a:latin typeface="Calibri"/>
                <a:ea typeface="+mn-ea"/>
                <a:cs typeface="+mn-cs"/>
              </a:rPr>
              <a:t>Authenticity</a:t>
            </a:r>
            <a:endParaRPr lang="en-US" sz="4800" dirty="0">
              <a:solidFill>
                <a:srgbClr val="FFFFFF"/>
              </a:solidFill>
              <a:latin typeface="Calibri"/>
              <a:ea typeface="+mn-ea"/>
              <a:cs typeface="+mn-cs"/>
            </a:endParaRPr>
          </a:p>
        </p:txBody>
      </p:sp>
    </p:spTree>
    <p:extLst>
      <p:ext uri="{BB962C8B-B14F-4D97-AF65-F5344CB8AC3E}">
        <p14:creationId xmlns:p14="http://schemas.microsoft.com/office/powerpoint/2010/main" val="12165162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p:tgtEl>
                                          <p:spTgt spid="2">
                                            <p:bg/>
                                          </p:spTgt>
                                        </p:tgtEl>
                                        <p:attrNameLst>
                                          <p:attrName>ppt_x</p:attrName>
                                        </p:attrNameLst>
                                      </p:cBhvr>
                                      <p:tavLst>
                                        <p:tav tm="0">
                                          <p:val>
                                            <p:strVal val="#ppt_x-#ppt_w*1.125000"/>
                                          </p:val>
                                        </p:tav>
                                        <p:tav tm="100000">
                                          <p:val>
                                            <p:strVal val="#ppt_x"/>
                                          </p:val>
                                        </p:tav>
                                      </p:tavLst>
                                    </p:anim>
                                    <p:animEffect transition="in" filter="wipe(right)">
                                      <p:cBhvr>
                                        <p:cTn id="8" dur="500"/>
                                        <p:tgtEl>
                                          <p:spTgt spid="2">
                                            <p:bg/>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608666" y="2336799"/>
            <a:ext cx="8331200" cy="2677656"/>
          </a:xfrm>
          <a:prstGeom prst="rect">
            <a:avLst/>
          </a:prstGeom>
          <a:noFill/>
        </p:spPr>
        <p:txBody>
          <a:bodyPr wrap="square" rtlCol="0">
            <a:spAutoFit/>
          </a:bodyPr>
          <a:lstStyle/>
          <a:p>
            <a:pPr fontAlgn="auto">
              <a:spcBef>
                <a:spcPts val="0"/>
              </a:spcBef>
              <a:spcAft>
                <a:spcPts val="0"/>
              </a:spcAft>
            </a:pPr>
            <a:r>
              <a:rPr lang="en-US" sz="2800" dirty="0">
                <a:solidFill>
                  <a:srgbClr val="FFFFFF"/>
                </a:solidFill>
                <a:latin typeface="Calibri"/>
                <a:ea typeface="+mn-ea"/>
                <a:cs typeface="+mn-cs"/>
              </a:rPr>
              <a:t>I speak to thee plain soldier: </a:t>
            </a:r>
            <a:endParaRPr lang="en-US" sz="2800" dirty="0" smtClean="0">
              <a:solidFill>
                <a:srgbClr val="FFFFFF"/>
              </a:solidFill>
              <a:latin typeface="Calibri"/>
              <a:ea typeface="+mn-ea"/>
              <a:cs typeface="+mn-cs"/>
            </a:endParaRPr>
          </a:p>
          <a:p>
            <a:pPr fontAlgn="auto">
              <a:spcBef>
                <a:spcPts val="0"/>
              </a:spcBef>
              <a:spcAft>
                <a:spcPts val="0"/>
              </a:spcAft>
            </a:pPr>
            <a:endParaRPr lang="en-US" sz="2800" dirty="0">
              <a:solidFill>
                <a:srgbClr val="FFFFFF"/>
              </a:solidFill>
              <a:latin typeface="Calibri"/>
              <a:ea typeface="+mn-ea"/>
              <a:cs typeface="+mn-cs"/>
            </a:endParaRPr>
          </a:p>
          <a:p>
            <a:pPr fontAlgn="auto">
              <a:spcBef>
                <a:spcPts val="0"/>
              </a:spcBef>
              <a:spcAft>
                <a:spcPts val="0"/>
              </a:spcAft>
            </a:pPr>
            <a:r>
              <a:rPr lang="en-US" sz="2800" dirty="0" smtClean="0">
                <a:solidFill>
                  <a:srgbClr val="FFFFFF"/>
                </a:solidFill>
                <a:latin typeface="Calibri"/>
                <a:ea typeface="+mn-ea"/>
                <a:cs typeface="+mn-cs"/>
              </a:rPr>
              <a:t>Take </a:t>
            </a:r>
            <a:r>
              <a:rPr lang="en-US" sz="2800" dirty="0">
                <a:solidFill>
                  <a:srgbClr val="FFFFFF"/>
                </a:solidFill>
                <a:latin typeface="Calibri"/>
                <a:ea typeface="+mn-ea"/>
                <a:cs typeface="+mn-cs"/>
              </a:rPr>
              <a:t>me, take a soldier; take a soldier,</a:t>
            </a:r>
          </a:p>
          <a:p>
            <a:pPr fontAlgn="auto">
              <a:spcBef>
                <a:spcPts val="0"/>
              </a:spcBef>
              <a:spcAft>
                <a:spcPts val="0"/>
              </a:spcAft>
            </a:pPr>
            <a:r>
              <a:rPr lang="en-US" sz="2800" dirty="0">
                <a:solidFill>
                  <a:srgbClr val="FFFFFF"/>
                </a:solidFill>
                <a:latin typeface="Calibri"/>
                <a:ea typeface="+mn-ea"/>
                <a:cs typeface="+mn-cs"/>
              </a:rPr>
              <a:t>take a king. </a:t>
            </a:r>
            <a:endParaRPr lang="en-US" sz="2800" dirty="0" smtClean="0">
              <a:solidFill>
                <a:srgbClr val="FFFFFF"/>
              </a:solidFill>
              <a:latin typeface="Calibri"/>
              <a:ea typeface="+mn-ea"/>
              <a:cs typeface="+mn-cs"/>
            </a:endParaRPr>
          </a:p>
          <a:p>
            <a:pPr fontAlgn="auto">
              <a:spcBef>
                <a:spcPts val="0"/>
              </a:spcBef>
              <a:spcAft>
                <a:spcPts val="0"/>
              </a:spcAft>
            </a:pPr>
            <a:endParaRPr lang="en-US" sz="2800" dirty="0">
              <a:solidFill>
                <a:srgbClr val="FFFFFF"/>
              </a:solidFill>
              <a:latin typeface="Calibri"/>
              <a:ea typeface="+mn-ea"/>
              <a:cs typeface="+mn-cs"/>
            </a:endParaRPr>
          </a:p>
          <a:p>
            <a:pPr fontAlgn="auto">
              <a:spcBef>
                <a:spcPts val="0"/>
              </a:spcBef>
              <a:spcAft>
                <a:spcPts val="0"/>
              </a:spcAft>
            </a:pPr>
            <a:endParaRPr lang="en-US" sz="2800" dirty="0">
              <a:solidFill>
                <a:srgbClr val="FFFFFF"/>
              </a:solidFill>
              <a:latin typeface="Calibri"/>
              <a:ea typeface="+mn-ea"/>
              <a:cs typeface="+mn-cs"/>
            </a:endParaRPr>
          </a:p>
        </p:txBody>
      </p:sp>
      <p:sp>
        <p:nvSpPr>
          <p:cNvPr id="3" name="TextBox 2"/>
          <p:cNvSpPr txBox="1"/>
          <p:nvPr/>
        </p:nvSpPr>
        <p:spPr>
          <a:xfrm>
            <a:off x="1608666" y="1117599"/>
            <a:ext cx="8331200" cy="523220"/>
          </a:xfrm>
          <a:prstGeom prst="rect">
            <a:avLst/>
          </a:prstGeom>
          <a:noFill/>
        </p:spPr>
        <p:txBody>
          <a:bodyPr wrap="square" rtlCol="0">
            <a:spAutoFit/>
          </a:bodyPr>
          <a:lstStyle/>
          <a:p>
            <a:pPr fontAlgn="auto">
              <a:spcBef>
                <a:spcPts val="0"/>
              </a:spcBef>
              <a:spcAft>
                <a:spcPts val="0"/>
              </a:spcAft>
            </a:pPr>
            <a:r>
              <a:rPr lang="en-US" sz="2800" b="1" dirty="0" smtClean="0">
                <a:solidFill>
                  <a:srgbClr val="FFFFFF"/>
                </a:solidFill>
                <a:latin typeface="Calibri"/>
                <a:ea typeface="+mn-ea"/>
                <a:cs typeface="+mn-cs"/>
              </a:rPr>
              <a:t>Henry to Catherine:</a:t>
            </a:r>
            <a:endParaRPr lang="en-US" sz="2800" b="1" dirty="0">
              <a:solidFill>
                <a:srgbClr val="FFFFFF"/>
              </a:solidFill>
              <a:latin typeface="Calibri"/>
              <a:ea typeface="+mn-ea"/>
              <a:cs typeface="+mn-cs"/>
            </a:endParaRPr>
          </a:p>
        </p:txBody>
      </p:sp>
    </p:spTree>
    <p:extLst>
      <p:ext uri="{BB962C8B-B14F-4D97-AF65-F5344CB8AC3E}">
        <p14:creationId xmlns:p14="http://schemas.microsoft.com/office/powerpoint/2010/main" val="34647819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righ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5"/>
      <p:bldP spid="3" grpId="0"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Structure:</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1547664" y="2060848"/>
            <a:ext cx="8263388" cy="3785652"/>
          </a:xfrm>
          <a:prstGeom prst="rect">
            <a:avLst/>
          </a:prstGeom>
          <a:noFill/>
        </p:spPr>
        <p:txBody>
          <a:bodyPr wrap="square" rtlCol="0">
            <a:spAutoFit/>
          </a:bodyPr>
          <a:lstStyle/>
          <a:p>
            <a:r>
              <a:rPr lang="en-US" sz="2400" dirty="0" smtClean="0">
                <a:solidFill>
                  <a:srgbClr val="FFFFFF"/>
                </a:solidFill>
              </a:rPr>
              <a:t>Session 1: 	Why literacy matters</a:t>
            </a:r>
          </a:p>
          <a:p>
            <a:endParaRPr lang="en-US" sz="2400" dirty="0" smtClean="0">
              <a:solidFill>
                <a:srgbClr val="FFFFFF"/>
              </a:solidFill>
            </a:endParaRPr>
          </a:p>
          <a:p>
            <a:r>
              <a:rPr lang="en-US" sz="2400" dirty="0" smtClean="0">
                <a:solidFill>
                  <a:srgbClr val="FFFFFF"/>
                </a:solidFill>
              </a:rPr>
              <a:t>Session 2: 	The </a:t>
            </a:r>
            <a:r>
              <a:rPr lang="en-US" sz="2400" dirty="0" err="1" smtClean="0">
                <a:solidFill>
                  <a:srgbClr val="FFFFFF"/>
                </a:solidFill>
              </a:rPr>
              <a:t>Ofsted</a:t>
            </a:r>
            <a:r>
              <a:rPr lang="en-US" sz="2400" dirty="0" smtClean="0">
                <a:solidFill>
                  <a:srgbClr val="FFFFFF"/>
                </a:solidFill>
              </a:rPr>
              <a:t> view</a:t>
            </a:r>
          </a:p>
          <a:p>
            <a:endParaRPr lang="en-US" sz="2400" dirty="0" smtClean="0">
              <a:solidFill>
                <a:srgbClr val="FFFFFF"/>
              </a:solidFill>
            </a:endParaRPr>
          </a:p>
          <a:p>
            <a:r>
              <a:rPr lang="en-US" sz="2400" dirty="0" smtClean="0">
                <a:solidFill>
                  <a:srgbClr val="FFFFFF"/>
                </a:solidFill>
              </a:rPr>
              <a:t>Session 3: 	Essentials for impact:</a:t>
            </a:r>
          </a:p>
          <a:p>
            <a:endParaRPr lang="en-US" sz="2400" dirty="0" smtClean="0">
              <a:solidFill>
                <a:srgbClr val="FFFFFF"/>
              </a:solidFill>
            </a:endParaRPr>
          </a:p>
          <a:p>
            <a:r>
              <a:rPr lang="en-US" sz="2400" dirty="0">
                <a:solidFill>
                  <a:srgbClr val="FFFFFF"/>
                </a:solidFill>
              </a:rPr>
              <a:t>	</a:t>
            </a:r>
            <a:r>
              <a:rPr lang="en-US" sz="2400" dirty="0" smtClean="0">
                <a:solidFill>
                  <a:srgbClr val="FFFFFF"/>
                </a:solidFill>
              </a:rPr>
              <a:t>			- Speaking &amp; Listening</a:t>
            </a:r>
          </a:p>
          <a:p>
            <a:r>
              <a:rPr lang="en-US" sz="2400" dirty="0">
                <a:solidFill>
                  <a:srgbClr val="FFFFFF"/>
                </a:solidFill>
              </a:rPr>
              <a:t>	</a:t>
            </a:r>
            <a:r>
              <a:rPr lang="en-US" sz="2400" dirty="0" smtClean="0">
                <a:solidFill>
                  <a:srgbClr val="FFFFFF"/>
                </a:solidFill>
              </a:rPr>
              <a:t>			- Reading</a:t>
            </a:r>
          </a:p>
          <a:p>
            <a:r>
              <a:rPr lang="en-US" sz="2400" dirty="0">
                <a:solidFill>
                  <a:srgbClr val="FFFFFF"/>
                </a:solidFill>
              </a:rPr>
              <a:t>	</a:t>
            </a:r>
            <a:r>
              <a:rPr lang="en-US" sz="2400" dirty="0" smtClean="0">
                <a:solidFill>
                  <a:srgbClr val="FFFFFF"/>
                </a:solidFill>
              </a:rPr>
              <a:t>			- Writing</a:t>
            </a:r>
          </a:p>
          <a:p>
            <a:r>
              <a:rPr lang="en-US" sz="2400" dirty="0" smtClean="0">
                <a:solidFill>
                  <a:srgbClr val="FFFFFF"/>
                </a:solidFill>
              </a:rPr>
              <a:t>				</a:t>
            </a:r>
            <a:endParaRPr lang="en-US" sz="24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slide(fromLeft)">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slide(fromLeft)">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slide(fromLeft)">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slide(fromLeft)">
                                      <p:cBhvr>
                                        <p:cTn id="27" dur="500"/>
                                        <p:tgtEl>
                                          <p:spTgt spid="10">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0">
                                            <p:txEl>
                                              <p:pRg st="8" end="8"/>
                                            </p:txEl>
                                          </p:spTgt>
                                        </p:tgtEl>
                                        <p:attrNameLst>
                                          <p:attrName>style.visibility</p:attrName>
                                        </p:attrNameLst>
                                      </p:cBhvr>
                                      <p:to>
                                        <p:strVal val="visible"/>
                                      </p:to>
                                    </p:set>
                                    <p:animEffect transition="in" filter="slide(fromLeft)">
                                      <p:cBhvr>
                                        <p:cTn id="32" dur="500"/>
                                        <p:tgtEl>
                                          <p:spTgt spid="10">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0">
                                            <p:txEl>
                                              <p:pRg st="9" end="9"/>
                                            </p:txEl>
                                          </p:spTgt>
                                        </p:tgtEl>
                                        <p:attrNameLst>
                                          <p:attrName>style.visibility</p:attrName>
                                        </p:attrNameLst>
                                      </p:cBhvr>
                                      <p:to>
                                        <p:strVal val="visible"/>
                                      </p:to>
                                    </p:set>
                                    <p:animEffect transition="in" filter="slide(fromLeft)">
                                      <p:cBhvr>
                                        <p:cTn id="37"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rcRect/>
          <a:stretch>
            <a:fillRect/>
          </a:stretch>
        </p:blipFill>
        <p:spPr bwMode="auto">
          <a:xfrm>
            <a:off x="838200" y="1573213"/>
            <a:ext cx="2641600" cy="2625725"/>
          </a:xfrm>
          <a:prstGeom prst="rect">
            <a:avLst/>
          </a:prstGeom>
          <a:noFill/>
          <a:ln w="9525">
            <a:noFill/>
            <a:miter lim="800000"/>
            <a:headEnd/>
            <a:tailEnd/>
          </a:ln>
        </p:spPr>
      </p:pic>
      <p:sp>
        <p:nvSpPr>
          <p:cNvPr id="16387"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Approach:</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rcRect/>
          <a:stretch>
            <a:fillRect/>
          </a:stretch>
        </p:blipFill>
        <p:spPr bwMode="auto">
          <a:xfrm>
            <a:off x="3201988" y="3319463"/>
            <a:ext cx="3328987" cy="2219325"/>
          </a:xfrm>
          <a:prstGeom prst="rect">
            <a:avLst/>
          </a:prstGeom>
          <a:noFill/>
          <a:ln w="9525">
            <a:noFill/>
            <a:miter lim="800000"/>
            <a:headEnd/>
            <a:tailEnd/>
          </a:ln>
        </p:spPr>
      </p:pic>
      <p:pic>
        <p:nvPicPr>
          <p:cNvPr id="4" name="Picture 3"/>
          <p:cNvPicPr>
            <a:picLocks noChangeAspect="1"/>
          </p:cNvPicPr>
          <p:nvPr/>
        </p:nvPicPr>
        <p:blipFill>
          <a:blip r:embed="rId4"/>
          <a:srcRect/>
          <a:stretch>
            <a:fillRect/>
          </a:stretch>
        </p:blipFill>
        <p:spPr bwMode="auto">
          <a:xfrm>
            <a:off x="6078538" y="4471988"/>
            <a:ext cx="2227262" cy="2133600"/>
          </a:xfrm>
          <a:prstGeom prst="rect">
            <a:avLst/>
          </a:prstGeom>
          <a:noFill/>
          <a:ln w="9525">
            <a:noFill/>
            <a:miter lim="800000"/>
            <a:headEnd/>
            <a:tailEnd/>
          </a:ln>
        </p:spPr>
      </p:pic>
      <p:pic>
        <p:nvPicPr>
          <p:cNvPr id="9" name="Picture 8"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Hypothesis:</a:t>
            </a:r>
          </a:p>
        </p:txBody>
      </p:sp>
      <p:sp>
        <p:nvSpPr>
          <p:cNvPr id="3" name="TextBox 2"/>
          <p:cNvSpPr txBox="1">
            <a:spLocks noChangeArrowheads="1"/>
          </p:cNvSpPr>
          <p:nvPr/>
        </p:nvSpPr>
        <p:spPr bwMode="auto">
          <a:xfrm>
            <a:off x="533400" y="3140968"/>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Become a Year 11 writer again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extBox 6"/>
          <p:cNvSpPr txBox="1">
            <a:spLocks noChangeArrowheads="1"/>
          </p:cNvSpPr>
          <p:nvPr/>
        </p:nvSpPr>
        <p:spPr bwMode="auto">
          <a:xfrm>
            <a:off x="685800" y="3912724"/>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 for four minutes</a:t>
            </a:r>
            <a:endParaRPr lang="en-US" sz="4000" dirty="0">
              <a:solidFill>
                <a:srgbClr val="FFFFFF"/>
              </a:solidFill>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7" grpId="0" build="p" bldLvl="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708920"/>
            <a:ext cx="8458200" cy="1323439"/>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Task:</a:t>
            </a:r>
          </a:p>
          <a:p>
            <a:pPr algn="ctr"/>
            <a:r>
              <a:rPr lang="en-US" sz="4000" dirty="0" smtClean="0">
                <a:solidFill>
                  <a:srgbClr val="FFFFFF"/>
                </a:solidFill>
                <a:latin typeface="Calibri" charset="0"/>
              </a:rPr>
              <a:t>Describe the room we are in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Tree>
    <p:extLst>
      <p:ext uri="{BB962C8B-B14F-4D97-AF65-F5344CB8AC3E}">
        <p14:creationId xmlns:p14="http://schemas.microsoft.com/office/powerpoint/2010/main" val="9401354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86200"/>
            <a:ext cx="7994848" cy="1752600"/>
          </a:xfrm>
        </p:spPr>
        <p:txBody>
          <a:bodyPr>
            <a:noAutofit/>
          </a:bodyPr>
          <a:lstStyle/>
          <a:p>
            <a:pPr eaLnBrk="1" hangingPunct="1">
              <a:spcBef>
                <a:spcPts val="0"/>
              </a:spcBef>
            </a:pPr>
            <a:r>
              <a:rPr lang="en-US" sz="4000" dirty="0" smtClean="0">
                <a:solidFill>
                  <a:srgbClr val="FFFFFF"/>
                </a:solidFill>
              </a:rPr>
              <a:t>Teaching Leaders Residential</a:t>
            </a:r>
            <a:endParaRPr lang="en-US" sz="4000" dirty="0">
              <a:solidFill>
                <a:srgbClr val="FFFFFF"/>
              </a:solidFill>
            </a:endParaRPr>
          </a:p>
          <a:p>
            <a:pPr eaLnBrk="1" hangingPunct="1">
              <a:spcBef>
                <a:spcPts val="0"/>
              </a:spcBef>
            </a:pPr>
            <a:r>
              <a:rPr lang="en-GB" sz="2400" dirty="0" smtClean="0">
                <a:solidFill>
                  <a:srgbClr val="FFFFFF"/>
                </a:solidFill>
              </a:rPr>
              <a:t> August 2013</a:t>
            </a:r>
            <a:endParaRPr lang="en-US" sz="2400" dirty="0" smtClean="0">
              <a:solidFill>
                <a:srgbClr val="FFFFFF"/>
              </a:solidFill>
            </a:endParaRPr>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90558" y="577850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120)</a:t>
            </a:r>
            <a:endParaRPr lang="en-US" sz="1600" dirty="0">
              <a:solidFill>
                <a:srgbClr val="FFFFFF"/>
              </a:solidFill>
              <a:latin typeface="Calibri" charset="0"/>
            </a:endParaRPr>
          </a:p>
        </p:txBody>
      </p:sp>
      <p:sp>
        <p:nvSpPr>
          <p:cNvPr id="22" name="TextBox 21"/>
          <p:cNvSpPr txBox="1"/>
          <p:nvPr/>
        </p:nvSpPr>
        <p:spPr>
          <a:xfrm>
            <a:off x="2765064" y="5229200"/>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060848"/>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Unconfident</a:t>
            </a:r>
            <a:endParaRPr lang="en-US" sz="24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Hypothesis:</a:t>
            </a:r>
          </a:p>
        </p:txBody>
      </p:sp>
      <p:sp>
        <p:nvSpPr>
          <p:cNvPr id="9" name="TextBox 8"/>
          <p:cNvSpPr txBox="1">
            <a:spLocks noChangeArrowheads="1"/>
          </p:cNvSpPr>
          <p:nvPr/>
        </p:nvSpPr>
        <p:spPr bwMode="auto">
          <a:xfrm>
            <a:off x="6499448" y="2060848"/>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a:solidFill>
                  <a:srgbClr val="FFFFFF"/>
                </a:solidFill>
                <a:latin typeface="Calibri" charset="0"/>
              </a:rPr>
              <a:t>C</a:t>
            </a:r>
            <a:r>
              <a:rPr lang="en-US" sz="2400" dirty="0" smtClean="0">
                <a:solidFill>
                  <a:srgbClr val="FFFFFF"/>
                </a:solidFill>
                <a:latin typeface="Calibri" charset="0"/>
              </a:rPr>
              <a:t>onfident</a:t>
            </a:r>
            <a:endParaRPr lang="en-US" sz="2400" dirty="0">
              <a:solidFill>
                <a:srgbClr val="FFFFFF"/>
              </a:solidFill>
              <a:latin typeface="Calibri" charset="0"/>
            </a:endParaRPr>
          </a:p>
        </p:txBody>
      </p:sp>
      <p:sp>
        <p:nvSpPr>
          <p:cNvPr id="4" name="Striped Right Arrow 3"/>
          <p:cNvSpPr/>
          <p:nvPr/>
        </p:nvSpPr>
        <p:spPr>
          <a:xfrm>
            <a:off x="2555776" y="2071556"/>
            <a:ext cx="3744416" cy="46166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827584" y="2924944"/>
            <a:ext cx="2592288" cy="1200328"/>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What?</a:t>
            </a:r>
          </a:p>
          <a:p>
            <a:pPr algn="ctr"/>
            <a:endParaRPr lang="en-US" sz="2400" dirty="0">
              <a:solidFill>
                <a:srgbClr val="FFFFFF"/>
              </a:solidFill>
              <a:latin typeface="Calibri" charset="0"/>
            </a:endParaRPr>
          </a:p>
          <a:p>
            <a:pPr algn="ctr"/>
            <a:endParaRPr lang="en-US" sz="2400" dirty="0" smtClean="0">
              <a:solidFill>
                <a:srgbClr val="FFFFFF"/>
              </a:solidFill>
              <a:latin typeface="Calibri" charset="0"/>
            </a:endParaRPr>
          </a:p>
        </p:txBody>
      </p:sp>
      <p:sp>
        <p:nvSpPr>
          <p:cNvPr id="12" name="TextBox 11"/>
          <p:cNvSpPr txBox="1">
            <a:spLocks noChangeArrowheads="1"/>
          </p:cNvSpPr>
          <p:nvPr/>
        </p:nvSpPr>
        <p:spPr bwMode="auto">
          <a:xfrm>
            <a:off x="5035292" y="2924944"/>
            <a:ext cx="3270507" cy="830997"/>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How?</a:t>
            </a:r>
          </a:p>
          <a:p>
            <a:pPr algn="ctr"/>
            <a:endParaRPr lang="en-US" sz="2400" dirty="0">
              <a:solidFill>
                <a:srgbClr val="FFFFFF"/>
              </a:solidFill>
              <a:latin typeface="Calibri" charset="0"/>
            </a:endParaRPr>
          </a:p>
        </p:txBody>
      </p:sp>
    </p:spTree>
    <p:extLst>
      <p:ext uri="{BB962C8B-B14F-4D97-AF65-F5344CB8AC3E}">
        <p14:creationId xmlns:p14="http://schemas.microsoft.com/office/powerpoint/2010/main" val="24507356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subTnLst>
                                    <p:animClr clrSpc="rgb" dir="cw">
                                      <p:cBhvr override="childStyle">
                                        <p:cTn dur="1" fill="hold" display="0" masterRel="nextClick" afterEffect="1"/>
                                        <p:tgtEl>
                                          <p:spTgt spid="11">
                                            <p:txEl>
                                              <p:pRg st="0" end="0"/>
                                            </p:txEl>
                                          </p:spTgt>
                                        </p:tgtEl>
                                        <p:attrNameLst>
                                          <p:attrName>ppt_c</p:attrName>
                                        </p:attrNameLst>
                                      </p:cBhvr>
                                      <p:to>
                                        <a:schemeClr val="accent1"/>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wipe(left)">
                                      <p:cBhvr>
                                        <p:cTn id="28" dur="500"/>
                                        <p:tgtEl>
                                          <p:spTgt spid="12">
                                            <p:txEl>
                                              <p:pRg st="0" end="0"/>
                                            </p:txEl>
                                          </p:spTgt>
                                        </p:tgtEl>
                                      </p:cBhvr>
                                    </p:animEffect>
                                  </p:childTnLst>
                                  <p:subTnLst>
                                    <p:animClr clrSpc="rgb" dir="cw">
                                      <p:cBhvr override="childStyle">
                                        <p:cTn dur="1" fill="hold" display="0" masterRel="nextClick" afterEffect="1"/>
                                        <p:tgtEl>
                                          <p:spTgt spid="12">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9" grpId="0" build="p" bldLvl="3"/>
      <p:bldP spid="4" grpId="0" animBg="1"/>
      <p:bldP spid="11" grpId="0" build="p" bldLvl="3"/>
      <p:bldP spid="12"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20273"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Unconfident</a:t>
            </a:r>
            <a:endParaRPr lang="en-US" sz="24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Q:</a:t>
            </a:r>
          </a:p>
        </p:txBody>
      </p:sp>
      <p:sp>
        <p:nvSpPr>
          <p:cNvPr id="9" name="TextBox 8"/>
          <p:cNvSpPr txBox="1">
            <a:spLocks noChangeArrowheads="1"/>
          </p:cNvSpPr>
          <p:nvPr/>
        </p:nvSpPr>
        <p:spPr bwMode="auto">
          <a:xfrm>
            <a:off x="6523479"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a:solidFill>
                  <a:srgbClr val="FFFFFF"/>
                </a:solidFill>
                <a:latin typeface="Calibri" charset="0"/>
              </a:rPr>
              <a:t>C</a:t>
            </a:r>
            <a:r>
              <a:rPr lang="en-US" sz="2400" dirty="0" smtClean="0">
                <a:solidFill>
                  <a:srgbClr val="FFFFFF"/>
                </a:solidFill>
                <a:latin typeface="Calibri" charset="0"/>
              </a:rPr>
              <a:t>onfident</a:t>
            </a:r>
            <a:endParaRPr lang="en-US" sz="2400" dirty="0">
              <a:solidFill>
                <a:srgbClr val="FFFFFF"/>
              </a:solidFill>
              <a:latin typeface="Calibri" charset="0"/>
            </a:endParaRPr>
          </a:p>
        </p:txBody>
      </p:sp>
      <p:sp>
        <p:nvSpPr>
          <p:cNvPr id="4" name="Striped Right Arrow 3"/>
          <p:cNvSpPr/>
          <p:nvPr/>
        </p:nvSpPr>
        <p:spPr>
          <a:xfrm>
            <a:off x="2555776" y="3429000"/>
            <a:ext cx="3744416" cy="46166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a:spLocks noChangeArrowheads="1"/>
          </p:cNvSpPr>
          <p:nvPr/>
        </p:nvSpPr>
        <p:spPr bwMode="auto">
          <a:xfrm>
            <a:off x="2555776" y="4043064"/>
            <a:ext cx="3600400"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Irrespective of background</a:t>
            </a:r>
            <a:endParaRPr lang="en-US" sz="2400" dirty="0">
              <a:solidFill>
                <a:srgbClr val="FFFFFF"/>
              </a:solidFill>
              <a:latin typeface="Calibri" charset="0"/>
            </a:endParaRPr>
          </a:p>
        </p:txBody>
      </p:sp>
      <p:sp>
        <p:nvSpPr>
          <p:cNvPr id="2" name="TextBox 1"/>
          <p:cNvSpPr txBox="1"/>
          <p:nvPr/>
        </p:nvSpPr>
        <p:spPr>
          <a:xfrm>
            <a:off x="4067944" y="2409147"/>
            <a:ext cx="432048" cy="1200329"/>
          </a:xfrm>
          <a:prstGeom prst="rect">
            <a:avLst/>
          </a:prstGeom>
          <a:noFill/>
        </p:spPr>
        <p:txBody>
          <a:bodyPr wrap="square" rtlCol="0">
            <a:spAutoFit/>
          </a:bodyPr>
          <a:lstStyle/>
          <a:p>
            <a:r>
              <a:rPr lang="en-US" sz="7200" dirty="0" smtClean="0">
                <a:solidFill>
                  <a:srgbClr val="FFFFFF"/>
                </a:solidFill>
              </a:rPr>
              <a:t>?</a:t>
            </a:r>
            <a:endParaRPr lang="en-US" sz="7200" dirty="0">
              <a:solidFill>
                <a:srgbClr val="FFFFFF"/>
              </a:solidFill>
            </a:endParaRPr>
          </a:p>
        </p:txBody>
      </p:sp>
    </p:spTree>
    <p:extLst>
      <p:ext uri="{BB962C8B-B14F-4D97-AF65-F5344CB8AC3E}">
        <p14:creationId xmlns:p14="http://schemas.microsoft.com/office/powerpoint/2010/main" val="31169903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wipe(left)">
                                      <p:cBhvr>
                                        <p:cTn id="23"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9" grpId="0" build="p" bldLvl="3"/>
      <p:bldP spid="4" grpId="0" animBg="1"/>
      <p:bldP spid="15" grpId="0" build="p" bldLvl="3"/>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a:solidFill>
                  <a:schemeClr val="bg1"/>
                </a:solidFill>
              </a:rPr>
              <a:t>A</a:t>
            </a:r>
            <a:r>
              <a:rPr lang="en-US" dirty="0" smtClean="0">
                <a:solidFill>
                  <a:schemeClr val="bg1"/>
                </a:solidFill>
              </a:rPr>
              <a:t>:</a:t>
            </a:r>
          </a:p>
        </p:txBody>
      </p:sp>
      <p:sp>
        <p:nvSpPr>
          <p:cNvPr id="15" name="TextBox 14"/>
          <p:cNvSpPr txBox="1">
            <a:spLocks noChangeArrowheads="1"/>
          </p:cNvSpPr>
          <p:nvPr/>
        </p:nvSpPr>
        <p:spPr bwMode="auto">
          <a:xfrm>
            <a:off x="2555776" y="3284984"/>
            <a:ext cx="3600400"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FFFFFF"/>
                </a:solidFill>
                <a:latin typeface="Calibri" charset="0"/>
              </a:rPr>
              <a:t>Teach them</a:t>
            </a:r>
            <a:endParaRPr lang="en-US" sz="4400" dirty="0">
              <a:solidFill>
                <a:srgbClr val="FFFFFF"/>
              </a:solidFill>
              <a:latin typeface="Calibri" charset="0"/>
            </a:endParaRPr>
          </a:p>
        </p:txBody>
      </p:sp>
    </p:spTree>
    <p:extLst>
      <p:ext uri="{BB962C8B-B14F-4D97-AF65-F5344CB8AC3E}">
        <p14:creationId xmlns:p14="http://schemas.microsoft.com/office/powerpoint/2010/main" val="15688187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Provocations:</a:t>
            </a:r>
          </a:p>
        </p:txBody>
      </p:sp>
      <p:sp>
        <p:nvSpPr>
          <p:cNvPr id="3" name="TextBox 2"/>
          <p:cNvSpPr txBox="1">
            <a:spLocks noChangeArrowheads="1"/>
          </p:cNvSpPr>
          <p:nvPr/>
        </p:nvSpPr>
        <p:spPr bwMode="auto">
          <a:xfrm>
            <a:off x="533400" y="1828800"/>
            <a:ext cx="8458200" cy="2862322"/>
          </a:xfrm>
          <a:prstGeom prst="rect">
            <a:avLst/>
          </a:prstGeom>
          <a:noFill/>
          <a:ln w="9525">
            <a:noFill/>
            <a:miter lim="800000"/>
            <a:headEnd/>
            <a:tailEnd/>
          </a:ln>
        </p:spPr>
        <p:txBody>
          <a:bodyPr wrap="square">
            <a:prstTxWarp prst="textNoShape">
              <a:avLst/>
            </a:prstTxWarp>
            <a:spAutoFit/>
          </a:bodyPr>
          <a:lstStyle/>
          <a:p>
            <a:pPr marL="742950" indent="-742950">
              <a:buFont typeface="Arial" charset="0"/>
              <a:buChar char="•"/>
            </a:pPr>
            <a:r>
              <a:rPr lang="en-US" sz="3600" dirty="0" smtClean="0">
                <a:solidFill>
                  <a:srgbClr val="FFFFFF"/>
                </a:solidFill>
                <a:latin typeface="Calibri" charset="0"/>
              </a:rPr>
              <a:t>We haven’t done literacy</a:t>
            </a:r>
          </a:p>
          <a:p>
            <a:pPr marL="742950" indent="-742950">
              <a:buFont typeface="Arial" charset="0"/>
              <a:buChar char="•"/>
            </a:pPr>
            <a:r>
              <a:rPr lang="en-US" sz="3600" dirty="0" smtClean="0">
                <a:solidFill>
                  <a:srgbClr val="FFFFFF"/>
                </a:solidFill>
                <a:latin typeface="Calibri" charset="0"/>
              </a:rPr>
              <a:t>It’s </a:t>
            </a:r>
            <a:r>
              <a:rPr lang="en-US" sz="3600" dirty="0">
                <a:solidFill>
                  <a:srgbClr val="FFFFFF"/>
                </a:solidFill>
                <a:latin typeface="Calibri" charset="0"/>
              </a:rPr>
              <a:t>all about the classroom</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Knowledge and instruction may be more important than we </a:t>
            </a:r>
            <a:r>
              <a:rPr lang="en-US" sz="3600" dirty="0" err="1" smtClean="0">
                <a:solidFill>
                  <a:srgbClr val="FFFFFF"/>
                </a:solidFill>
                <a:latin typeface="Calibri" charset="0"/>
              </a:rPr>
              <a:t>realised</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Remember the “Matthew Effect”</a:t>
            </a:r>
            <a:endParaRPr lang="en-US" sz="36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3016626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584776"/>
          </a:xfrm>
          <a:prstGeom prst="rect">
            <a:avLst/>
          </a:prstGeom>
          <a:noFill/>
        </p:spPr>
        <p:txBody>
          <a:bodyPr wrap="square" rtlCol="0">
            <a:spAutoFit/>
          </a:bodyPr>
          <a:lstStyle/>
          <a:p>
            <a:pPr algn="ctr"/>
            <a:r>
              <a:rPr lang="en-US" sz="3200" dirty="0" smtClean="0">
                <a:solidFill>
                  <a:srgbClr val="FFFFFF"/>
                </a:solidFill>
              </a:rPr>
              <a:t>(Robert K Merton)</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1569660"/>
          </a:xfrm>
          <a:prstGeom prst="rect">
            <a:avLst/>
          </a:prstGeom>
          <a:noFill/>
          <a:ln w="9525">
            <a:noFill/>
            <a:miter lim="800000"/>
            <a:headEnd/>
            <a:tailEnd/>
          </a:ln>
        </p:spPr>
        <p:txBody>
          <a:bodyPr wrap="square">
            <a:prstTxWarp prst="textNoShape">
              <a:avLst/>
            </a:prstTxWarp>
            <a:spAutoFit/>
          </a:bodyPr>
          <a:lstStyle/>
          <a:p>
            <a:r>
              <a:rPr lang="en-US" sz="4800" dirty="0" smtClean="0">
                <a:solidFill>
                  <a:schemeClr val="bg1"/>
                </a:solidFill>
              </a:rPr>
              <a:t>The </a:t>
            </a:r>
            <a:r>
              <a:rPr lang="en-US" sz="4800" dirty="0" smtClean="0">
                <a:solidFill>
                  <a:srgbClr val="FFFF00"/>
                </a:solidFill>
              </a:rPr>
              <a:t>rich </a:t>
            </a:r>
            <a:r>
              <a:rPr lang="en-US" sz="4800" dirty="0" smtClean="0">
                <a:solidFill>
                  <a:schemeClr val="bg1"/>
                </a:solidFill>
              </a:rPr>
              <a:t>shall get richer and the </a:t>
            </a:r>
            <a:r>
              <a:rPr lang="en-US" sz="4800" dirty="0" smtClean="0">
                <a:solidFill>
                  <a:srgbClr val="FFFF00"/>
                </a:solidFill>
              </a:rPr>
              <a:t>poor </a:t>
            </a:r>
            <a:r>
              <a:rPr lang="en-US" sz="4800" dirty="0" smtClean="0">
                <a:solidFill>
                  <a:schemeClr val="bg1"/>
                </a:solidFill>
              </a:rPr>
              <a:t>shall get poorer</a:t>
            </a:r>
            <a:endParaRPr lang="en-US" sz="4800" dirty="0">
              <a:solidFill>
                <a:schemeClr val="bg1"/>
              </a:solidFill>
              <a:latin typeface="Calibri" charset="0"/>
            </a:endParaRPr>
          </a:p>
        </p:txBody>
      </p:sp>
      <p:sp>
        <p:nvSpPr>
          <p:cNvPr id="4" name="Rectangle 3"/>
          <p:cNvSpPr/>
          <p:nvPr/>
        </p:nvSpPr>
        <p:spPr>
          <a:xfrm>
            <a:off x="6553200" y="5169932"/>
            <a:ext cx="1698827" cy="369332"/>
          </a:xfrm>
          <a:prstGeom prst="rect">
            <a:avLst/>
          </a:prstGeom>
        </p:spPr>
        <p:txBody>
          <a:bodyPr wrap="none">
            <a:spAutoFit/>
          </a:bodyPr>
          <a:lstStyle/>
          <a:p>
            <a:r>
              <a:rPr lang="en-US" dirty="0" smtClean="0">
                <a:solidFill>
                  <a:schemeClr val="bg1"/>
                </a:solidFill>
              </a:rPr>
              <a:t>Matthew 13:12</a:t>
            </a:r>
            <a:endParaRPr lang="en-GB" dirty="0" smtClean="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2308324"/>
          </a:xfrm>
          <a:prstGeom prst="rect">
            <a:avLst/>
          </a:prstGeom>
          <a:noFill/>
          <a:ln w="9525">
            <a:noFill/>
            <a:miter lim="800000"/>
            <a:headEnd/>
            <a:tailEnd/>
          </a:ln>
        </p:spPr>
        <p:txBody>
          <a:bodyPr wrap="square">
            <a:prstTxWarp prst="textNoShape">
              <a:avLst/>
            </a:prstTxWarp>
            <a:spAutoFit/>
          </a:bodyPr>
          <a:lstStyle/>
          <a:p>
            <a:r>
              <a:rPr lang="en-US" sz="4800" dirty="0" smtClean="0">
                <a:solidFill>
                  <a:srgbClr val="FFFFFF"/>
                </a:solidFill>
              </a:rPr>
              <a:t>“The </a:t>
            </a:r>
            <a:r>
              <a:rPr lang="en-US" sz="4800" dirty="0" smtClean="0">
                <a:solidFill>
                  <a:srgbClr val="FFFF00"/>
                </a:solidFill>
              </a:rPr>
              <a:t>word-rich </a:t>
            </a:r>
            <a:r>
              <a:rPr lang="en-US" sz="4800" dirty="0" smtClean="0">
                <a:solidFill>
                  <a:srgbClr val="FFFFFF"/>
                </a:solidFill>
              </a:rPr>
              <a:t>get richer while the </a:t>
            </a:r>
            <a:r>
              <a:rPr lang="en-US" sz="4800" dirty="0" smtClean="0">
                <a:solidFill>
                  <a:srgbClr val="FFFF00"/>
                </a:solidFill>
              </a:rPr>
              <a:t>word-poor </a:t>
            </a:r>
            <a:r>
              <a:rPr lang="en-US" sz="4800" dirty="0" smtClean="0">
                <a:solidFill>
                  <a:srgbClr val="FFFFFF"/>
                </a:solidFill>
              </a:rPr>
              <a:t>get poorer” in their reading skills</a:t>
            </a:r>
            <a:endParaRPr lang="en-US" sz="48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US" dirty="0" smtClean="0">
                <a:solidFill>
                  <a:srgbClr val="FFFFFF"/>
                </a:solidFill>
              </a:rPr>
              <a:t>(CASL) </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“While good readers gain new skills very rapidly, and quickly move from </a:t>
            </a:r>
            <a:r>
              <a:rPr lang="en-US" sz="3600" b="1" dirty="0" smtClean="0">
                <a:solidFill>
                  <a:srgbClr val="FFFF00"/>
                </a:solidFill>
              </a:rPr>
              <a:t>learning to read</a:t>
            </a:r>
            <a:r>
              <a:rPr lang="en-US" sz="3600" dirty="0" smtClean="0">
                <a:solidFill>
                  <a:srgbClr val="FFFFFF"/>
                </a:solidFill>
              </a:rPr>
              <a:t> to </a:t>
            </a:r>
            <a:r>
              <a:rPr lang="en-US" sz="3600" b="1" dirty="0" smtClean="0">
                <a:solidFill>
                  <a:srgbClr val="FFFF00"/>
                </a:solidFill>
              </a:rPr>
              <a:t>reading to learn</a:t>
            </a:r>
            <a:r>
              <a:rPr lang="en-US" sz="3600" dirty="0" smtClean="0">
                <a:solidFill>
                  <a:srgbClr val="FFFFFF"/>
                </a:solidFill>
              </a:rPr>
              <a:t>, poor readers become increasingly frustrated with the act of reading, and try to avoid reading where possible” </a:t>
            </a:r>
            <a:endParaRPr lang="en-US" sz="3600" dirty="0">
              <a:solidFill>
                <a:srgbClr val="FFFFFF"/>
              </a:solidFill>
              <a:latin typeface="Calibri" charset="0"/>
            </a:endParaRPr>
          </a:p>
        </p:txBody>
      </p:sp>
      <p:sp>
        <p:nvSpPr>
          <p:cNvPr id="4" name="Rectangle 3"/>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80586" y="1916832"/>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“Students who begin with high verbal aptitudes find themselves in </a:t>
            </a:r>
            <a:r>
              <a:rPr lang="en-US" sz="3600" dirty="0" smtClean="0">
                <a:solidFill>
                  <a:srgbClr val="FFFF00"/>
                </a:solidFill>
              </a:rPr>
              <a:t>verbally enriched</a:t>
            </a:r>
            <a:r>
              <a:rPr lang="en-US" sz="3600" dirty="0" smtClean="0">
                <a:solidFill>
                  <a:srgbClr val="FFFFFF"/>
                </a:solidFill>
              </a:rPr>
              <a:t> social environments and have a double advantage.”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321510"/>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a:t>
            </a:r>
            <a:r>
              <a:rPr lang="en-US" sz="3600" dirty="0" smtClean="0">
                <a:solidFill>
                  <a:srgbClr val="FFFF00"/>
                </a:solidFill>
              </a:rPr>
              <a:t>Good readers </a:t>
            </a:r>
            <a:r>
              <a:rPr lang="en-US" sz="3600" dirty="0" smtClean="0">
                <a:solidFill>
                  <a:srgbClr val="FFFFFF"/>
                </a:solidFill>
              </a:rPr>
              <a:t>may choose friends who also read avidly while </a:t>
            </a:r>
            <a:r>
              <a:rPr lang="en-US" sz="3600" dirty="0" smtClean="0">
                <a:solidFill>
                  <a:srgbClr val="FFFF00"/>
                </a:solidFill>
              </a:rPr>
              <a:t>poor readers </a:t>
            </a:r>
            <a:r>
              <a:rPr lang="en-US" sz="3600" dirty="0" smtClean="0">
                <a:solidFill>
                  <a:srgbClr val="FFFFFF"/>
                </a:solidFill>
              </a:rPr>
              <a:t>seek friends with whom they share other enjoyments”</a:t>
            </a:r>
            <a:r>
              <a:rPr lang="en-GB" sz="3600" dirty="0" smtClean="0">
                <a:solidFill>
                  <a:srgbClr val="FFFFFF"/>
                </a:solidFill>
              </a:rPr>
              <a:t>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1200329"/>
          </a:xfrm>
          <a:prstGeom prst="rect">
            <a:avLst/>
          </a:prstGeom>
          <a:noFill/>
          <a:ln w="9525">
            <a:noFill/>
            <a:miter lim="800000"/>
            <a:headEnd/>
            <a:tailEnd/>
          </a:ln>
        </p:spPr>
        <p:txBody>
          <a:bodyPr wrap="square">
            <a:prstTxWarp prst="textNoShape">
              <a:avLst/>
            </a:prstTxWarp>
            <a:spAutoFit/>
          </a:bodyPr>
          <a:lstStyle/>
          <a:p>
            <a:r>
              <a:rPr lang="en-US" sz="3600" dirty="0" err="1" smtClean="0">
                <a:solidFill>
                  <a:srgbClr val="FFFFFF"/>
                </a:solidFill>
              </a:rPr>
              <a:t>Stricht’s</a:t>
            </a:r>
            <a:r>
              <a:rPr lang="en-US" sz="3600" dirty="0" smtClean="0">
                <a:solidFill>
                  <a:srgbClr val="FFFFFF"/>
                </a:solidFill>
              </a:rPr>
              <a:t> Law: “</a:t>
            </a:r>
            <a:r>
              <a:rPr lang="en-US" sz="3600" dirty="0" smtClean="0">
                <a:solidFill>
                  <a:srgbClr val="FFFF00"/>
                </a:solidFill>
              </a:rPr>
              <a:t>reading </a:t>
            </a:r>
            <a:r>
              <a:rPr lang="en-US" sz="3600" dirty="0" smtClean="0">
                <a:solidFill>
                  <a:srgbClr val="FFFFFF"/>
                </a:solidFill>
              </a:rPr>
              <a:t>ability in children cannot exceed their </a:t>
            </a:r>
            <a:r>
              <a:rPr lang="en-US" sz="3600" dirty="0" smtClean="0">
                <a:solidFill>
                  <a:srgbClr val="FFFF00"/>
                </a:solidFill>
              </a:rPr>
              <a:t>listening </a:t>
            </a:r>
            <a:r>
              <a:rPr lang="en-US" sz="3600" dirty="0" smtClean="0">
                <a:solidFill>
                  <a:srgbClr val="FFFFFF"/>
                </a:solidFill>
              </a:rPr>
              <a:t>ability …</a:t>
            </a:r>
            <a:r>
              <a:rPr lang="en-GB" sz="3600" dirty="0" smtClean="0">
                <a:solidFill>
                  <a:srgbClr val="FFFFFF"/>
                </a:solidFill>
              </a:rPr>
              <a:t>”</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2862322"/>
          </a:xfrm>
          <a:prstGeom prst="rect">
            <a:avLst/>
          </a:prstGeom>
          <a:noFill/>
          <a:ln w="9525">
            <a:noFill/>
            <a:miter lim="800000"/>
            <a:headEnd/>
            <a:tailEnd/>
          </a:ln>
        </p:spPr>
        <p:txBody>
          <a:bodyPr wrap="square">
            <a:prstTxWarp prst="textNoShape">
              <a:avLst/>
            </a:prstTxWarp>
            <a:spAutoFit/>
          </a:bodyPr>
          <a:lstStyle/>
          <a:p>
            <a:r>
              <a:rPr lang="en-GB" sz="3600" dirty="0" smtClean="0">
                <a:solidFill>
                  <a:srgbClr val="FFFFFF"/>
                </a:solidFill>
                <a:latin typeface="Tahoma" charset="0"/>
              </a:rPr>
              <a:t>“</a:t>
            </a:r>
            <a:r>
              <a:rPr lang="en-GB" sz="3600" dirty="0" smtClean="0">
                <a:solidFill>
                  <a:srgbClr val="FFFF00"/>
                </a:solidFill>
                <a:latin typeface="Tahoma" charset="0"/>
              </a:rPr>
              <a:t>Spoken language </a:t>
            </a:r>
            <a:r>
              <a:rPr lang="en-GB" sz="3600" dirty="0" smtClean="0">
                <a:solidFill>
                  <a:srgbClr val="FFFFFF"/>
                </a:solidFill>
                <a:latin typeface="Tahoma" charset="0"/>
              </a:rPr>
              <a:t>forms a constraint, a ceiling not only on the ability to comprehend but also on the ability to write, beyond which literacy cannot progress” </a:t>
            </a:r>
            <a:endParaRPr lang="en-US" sz="36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GB" dirty="0" err="1" smtClean="0">
                <a:solidFill>
                  <a:srgbClr val="FFFFFF"/>
                </a:solidFill>
                <a:latin typeface="Tahoma" charset="0"/>
              </a:rPr>
              <a:t>Myhill</a:t>
            </a:r>
            <a:r>
              <a:rPr lang="en-GB" dirty="0" smtClean="0">
                <a:solidFill>
                  <a:srgbClr val="FFFFFF"/>
                </a:solidFill>
                <a:latin typeface="Tahoma" charset="0"/>
              </a:rPr>
              <a:t> and Fisher</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196752"/>
            <a:ext cx="8458200" cy="3970318"/>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“The children who possess intellectual capital when they first arrive at school have the </a:t>
            </a:r>
            <a:r>
              <a:rPr lang="en-US" sz="3600" dirty="0" smtClean="0">
                <a:solidFill>
                  <a:srgbClr val="FFFF00"/>
                </a:solidFill>
              </a:rPr>
              <a:t>mental scaffolding </a:t>
            </a:r>
            <a:r>
              <a:rPr lang="en-US" sz="3600" dirty="0" smtClean="0">
                <a:solidFill>
                  <a:srgbClr val="FFFFFF"/>
                </a:solidFill>
              </a:rPr>
              <a:t>and </a:t>
            </a:r>
            <a:r>
              <a:rPr lang="en-US" sz="3600" dirty="0" smtClean="0">
                <a:solidFill>
                  <a:srgbClr val="FFFF00"/>
                </a:solidFill>
              </a:rPr>
              <a:t>Velcro </a:t>
            </a:r>
            <a:r>
              <a:rPr lang="en-US" sz="3600" dirty="0" smtClean="0">
                <a:solidFill>
                  <a:srgbClr val="FFFFFF"/>
                </a:solidFill>
              </a:rPr>
              <a:t>to catch hold of what is going on, and they can turn the new knowledge into still more Velcro to gain still more knowledge”.</a:t>
            </a:r>
            <a:r>
              <a:rPr lang="en-GB" sz="3600" dirty="0" smtClean="0">
                <a:solidFill>
                  <a:srgbClr val="FFFFFF"/>
                </a:solidFill>
              </a:rPr>
              <a:t>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pPr marL="457200" indent="-457200">
              <a:spcBef>
                <a:spcPct val="50000"/>
              </a:spcBef>
            </a:pPr>
            <a:r>
              <a:rPr lang="en-US" sz="3600" dirty="0" smtClean="0">
                <a:solidFill>
                  <a:srgbClr val="FFFFFF"/>
                </a:solidFill>
              </a:rPr>
              <a:t>	Aged 7: </a:t>
            </a:r>
          </a:p>
          <a:p>
            <a:pPr marL="457200" indent="-457200">
              <a:spcBef>
                <a:spcPct val="50000"/>
              </a:spcBef>
            </a:pPr>
            <a:r>
              <a:rPr lang="en-US" sz="3600" dirty="0" smtClean="0">
                <a:solidFill>
                  <a:srgbClr val="FFFFFF"/>
                </a:solidFill>
              </a:rPr>
              <a:t>	Children in the top quartile have 7100 </a:t>
            </a:r>
            <a:r>
              <a:rPr lang="en-US" sz="3600" dirty="0" smtClean="0">
                <a:solidFill>
                  <a:srgbClr val="FFFF00"/>
                </a:solidFill>
              </a:rPr>
              <a:t>words</a:t>
            </a:r>
            <a:r>
              <a:rPr lang="en-US" sz="3600" dirty="0" smtClean="0">
                <a:solidFill>
                  <a:srgbClr val="FFFFFF"/>
                </a:solidFill>
              </a:rPr>
              <a:t>; children in the lowest have around 3000. </a:t>
            </a:r>
          </a:p>
          <a:p>
            <a:pPr marL="457200" indent="-457200">
              <a:spcBef>
                <a:spcPct val="50000"/>
              </a:spcBef>
            </a:pPr>
            <a:r>
              <a:rPr lang="en-US" sz="3600" dirty="0" smtClean="0">
                <a:solidFill>
                  <a:srgbClr val="FFFFFF"/>
                </a:solidFill>
              </a:rPr>
              <a:t>	The main influence is parents. </a:t>
            </a:r>
            <a:endParaRPr lang="en-US" sz="3600" dirty="0">
              <a:solidFill>
                <a:srgbClr val="FFFFFF"/>
              </a:solidFill>
            </a:endParaRPr>
          </a:p>
        </p:txBody>
      </p:sp>
      <p:sp>
        <p:nvSpPr>
          <p:cNvPr id="5" name="Rectangle 4"/>
          <p:cNvSpPr/>
          <p:nvPr/>
        </p:nvSpPr>
        <p:spPr>
          <a:xfrm>
            <a:off x="5638800" y="5322332"/>
            <a:ext cx="4572000" cy="369332"/>
          </a:xfrm>
          <a:prstGeom prst="rect">
            <a:avLst/>
          </a:prstGeom>
        </p:spPr>
        <p:txBody>
          <a:bodyPr>
            <a:spAutoFit/>
          </a:bodyPr>
          <a:lstStyle/>
          <a:p>
            <a:r>
              <a:rPr lang="en-GB" dirty="0" err="1" smtClean="0">
                <a:solidFill>
                  <a:srgbClr val="FFFFFF"/>
                </a:solidFill>
              </a:rPr>
              <a:t>DfE</a:t>
            </a:r>
            <a:r>
              <a:rPr lang="en-GB" dirty="0" smtClean="0">
                <a:solidFill>
                  <a:srgbClr val="FFFFFF"/>
                </a:solidFill>
              </a:rPr>
              <a:t> Research Unit</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1077218"/>
          </a:xfrm>
          <a:prstGeom prst="rect">
            <a:avLst/>
          </a:prstGeom>
          <a:noFill/>
        </p:spPr>
        <p:txBody>
          <a:bodyPr wrap="square" rtlCol="0">
            <a:spAutoFit/>
          </a:bodyPr>
          <a:lstStyle/>
          <a:p>
            <a:pPr algn="ctr"/>
            <a:r>
              <a:rPr lang="en-US" sz="3200" dirty="0" smtClean="0">
                <a:solidFill>
                  <a:srgbClr val="FFFFFF"/>
                </a:solidFill>
              </a:rPr>
              <a:t>The rich will get richer &amp;</a:t>
            </a:r>
          </a:p>
          <a:p>
            <a:pPr algn="ctr"/>
            <a:r>
              <a:rPr lang="en-US" sz="3200" dirty="0" smtClean="0">
                <a:solidFill>
                  <a:srgbClr val="FFFFFF"/>
                </a:solidFill>
              </a:rPr>
              <a:t>the poor will get poorer</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1371600" y="2286000"/>
            <a:ext cx="6629400" cy="1752600"/>
          </a:xfrm>
          <a:prstGeom prst="foldedCorner">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818" name="TextBox 3"/>
          <p:cNvSpPr txBox="1">
            <a:spLocks noChangeArrowheads="1"/>
          </p:cNvSpPr>
          <p:nvPr/>
        </p:nvSpPr>
        <p:spPr bwMode="auto">
          <a:xfrm>
            <a:off x="1676400" y="2667000"/>
            <a:ext cx="5867400" cy="923925"/>
          </a:xfrm>
          <a:prstGeom prst="rect">
            <a:avLst/>
          </a:prstGeom>
          <a:noFill/>
          <a:ln w="9525">
            <a:noFill/>
            <a:miter lim="800000"/>
            <a:headEnd/>
            <a:tailEnd/>
          </a:ln>
        </p:spPr>
        <p:txBody>
          <a:bodyPr>
            <a:prstTxWarp prst="textNoShape">
              <a:avLst/>
            </a:prstTxWarp>
            <a:spAutoFit/>
          </a:bodyPr>
          <a:lstStyle/>
          <a:p>
            <a:pPr algn="ctr"/>
            <a:r>
              <a:rPr lang="en-US" sz="5400">
                <a:latin typeface="Calibri" charset="0"/>
              </a:rPr>
              <a:t>The Literacy Club</a:t>
            </a:r>
            <a:endParaRPr lang="en-US" sz="4000">
              <a:latin typeface="Calibri" charset="0"/>
            </a:endParaRPr>
          </a:p>
        </p:txBody>
      </p:sp>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627784" y="2276872"/>
            <a:ext cx="3480387" cy="2088232"/>
          </a:xfrm>
          <a:prstGeom prst="rect">
            <a:avLst/>
          </a:prstGeom>
          <a:noFill/>
          <a:ln w="9525">
            <a:noFill/>
            <a:miter lim="800000"/>
            <a:headEnd/>
            <a:tailEnd/>
          </a:ln>
        </p:spPr>
      </p:pic>
      <p:sp>
        <p:nvSpPr>
          <p:cNvPr id="2" name="TextBox 1"/>
          <p:cNvSpPr txBox="1"/>
          <p:nvPr/>
        </p:nvSpPr>
        <p:spPr>
          <a:xfrm>
            <a:off x="2195736" y="2924944"/>
            <a:ext cx="1584176" cy="769441"/>
          </a:xfrm>
          <a:prstGeom prst="rect">
            <a:avLst/>
          </a:prstGeom>
          <a:noFill/>
        </p:spPr>
        <p:txBody>
          <a:bodyPr wrap="square" rtlCol="0">
            <a:spAutoFit/>
          </a:bodyPr>
          <a:lstStyle/>
          <a:p>
            <a:r>
              <a:rPr lang="en-US" sz="4400" dirty="0" smtClean="0">
                <a:solidFill>
                  <a:schemeClr val="bg1"/>
                </a:solidFill>
              </a:rPr>
              <a:t>The</a:t>
            </a:r>
            <a:endParaRPr lang="en-US" sz="4400" dirty="0">
              <a:solidFill>
                <a:schemeClr val="bg1"/>
              </a:solidFill>
            </a:endParaRPr>
          </a:p>
        </p:txBody>
      </p:sp>
      <p:sp>
        <p:nvSpPr>
          <p:cNvPr id="5" name="TextBox 4"/>
          <p:cNvSpPr txBox="1"/>
          <p:nvPr/>
        </p:nvSpPr>
        <p:spPr>
          <a:xfrm>
            <a:off x="5316083" y="2924944"/>
            <a:ext cx="1584176" cy="769441"/>
          </a:xfrm>
          <a:prstGeom prst="rect">
            <a:avLst/>
          </a:prstGeom>
          <a:noFill/>
        </p:spPr>
        <p:txBody>
          <a:bodyPr wrap="square" rtlCol="0">
            <a:spAutoFit/>
          </a:bodyPr>
          <a:lstStyle/>
          <a:p>
            <a:r>
              <a:rPr lang="en-US" sz="4400" dirty="0" smtClean="0">
                <a:solidFill>
                  <a:schemeClr val="bg1"/>
                </a:solidFill>
              </a:rPr>
              <a:t>view</a:t>
            </a:r>
            <a:endParaRPr lang="en-US" sz="4400" dirty="0">
              <a:solidFill>
                <a:schemeClr val="bg1"/>
              </a:solidFill>
            </a:endParaRPr>
          </a:p>
        </p:txBody>
      </p:sp>
      <p:sp>
        <p:nvSpPr>
          <p:cNvPr id="6" name="TextBox 5"/>
          <p:cNvSpPr txBox="1"/>
          <p:nvPr/>
        </p:nvSpPr>
        <p:spPr>
          <a:xfrm>
            <a:off x="3131840" y="3858014"/>
            <a:ext cx="4176464" cy="769441"/>
          </a:xfrm>
          <a:prstGeom prst="rect">
            <a:avLst/>
          </a:prstGeom>
          <a:noFill/>
        </p:spPr>
        <p:txBody>
          <a:bodyPr wrap="square" rtlCol="0">
            <a:spAutoFit/>
          </a:bodyPr>
          <a:lstStyle/>
          <a:p>
            <a:r>
              <a:rPr lang="en-US" sz="4400" dirty="0">
                <a:solidFill>
                  <a:schemeClr val="bg1"/>
                </a:solidFill>
              </a:rPr>
              <a:t>o</a:t>
            </a:r>
            <a:r>
              <a:rPr lang="en-US" sz="4400" dirty="0" smtClean="0">
                <a:solidFill>
                  <a:schemeClr val="bg1"/>
                </a:solidFill>
              </a:rPr>
              <a:t>f literacy</a:t>
            </a:r>
            <a:endParaRPr lang="en-US" sz="4400" dirty="0">
              <a:solidFill>
                <a:schemeClr val="bg1"/>
              </a:solidFill>
            </a:endParaRPr>
          </a:p>
        </p:txBody>
      </p:sp>
    </p:spTree>
    <p:extLst>
      <p:ext uri="{BB962C8B-B14F-4D97-AF65-F5344CB8AC3E}">
        <p14:creationId xmlns:p14="http://schemas.microsoft.com/office/powerpoint/2010/main" val="14787423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684584" y="-315416"/>
            <a:ext cx="3480387" cy="2088232"/>
          </a:xfrm>
          <a:prstGeom prst="rect">
            <a:avLst/>
          </a:prstGeom>
          <a:noFill/>
          <a:ln w="9525">
            <a:noFill/>
            <a:miter lim="800000"/>
            <a:headEnd/>
            <a:tailEnd/>
          </a:ln>
        </p:spPr>
      </p:pic>
      <p:sp>
        <p:nvSpPr>
          <p:cNvPr id="2" name="TextBox 1"/>
          <p:cNvSpPr txBox="1"/>
          <p:nvPr/>
        </p:nvSpPr>
        <p:spPr>
          <a:xfrm>
            <a:off x="1259632" y="2276872"/>
            <a:ext cx="6948264" cy="2308324"/>
          </a:xfrm>
          <a:prstGeom prst="rect">
            <a:avLst/>
          </a:prstGeom>
          <a:noFill/>
        </p:spPr>
        <p:txBody>
          <a:bodyPr wrap="square" rtlCol="0">
            <a:spAutoFit/>
          </a:bodyPr>
          <a:lstStyle/>
          <a:p>
            <a:r>
              <a:rPr lang="en-US" sz="3600" dirty="0" smtClean="0">
                <a:solidFill>
                  <a:schemeClr val="bg1"/>
                </a:solidFill>
                <a:latin typeface="Zapf Dingbats"/>
                <a:ea typeface="Zapf Dingbats"/>
                <a:cs typeface="Zapf Dingbats"/>
                <a:sym typeface="Zapf Dingbats"/>
              </a:rPr>
              <a:t>✗ </a:t>
            </a:r>
            <a:r>
              <a:rPr lang="en-US" sz="3600" dirty="0" smtClean="0">
                <a:solidFill>
                  <a:schemeClr val="bg1"/>
                </a:solidFill>
              </a:rPr>
              <a:t>May be mechanistic and superficial </a:t>
            </a:r>
          </a:p>
          <a:p>
            <a:endParaRPr lang="en-US" sz="3600" dirty="0">
              <a:solidFill>
                <a:schemeClr val="bg1"/>
              </a:solidFill>
            </a:endParaRPr>
          </a:p>
          <a:p>
            <a:r>
              <a:rPr lang="en-US" sz="3600" dirty="0" smtClean="0">
                <a:solidFill>
                  <a:schemeClr val="bg1"/>
                </a:solidFill>
                <a:latin typeface="Zapf Dingbats"/>
                <a:ea typeface="Zapf Dingbats"/>
                <a:cs typeface="Zapf Dingbats"/>
                <a:sym typeface="Zapf Dingbats"/>
              </a:rPr>
              <a:t>✔</a:t>
            </a:r>
            <a:r>
              <a:rPr lang="en-US" sz="3600" dirty="0">
                <a:solidFill>
                  <a:schemeClr val="bg1"/>
                </a:solidFill>
                <a:sym typeface="Zapf Dingbats"/>
              </a:rPr>
              <a:t> </a:t>
            </a:r>
            <a:r>
              <a:rPr lang="en-US" sz="3600" dirty="0" smtClean="0">
                <a:solidFill>
                  <a:schemeClr val="bg1"/>
                </a:solidFill>
              </a:rPr>
              <a:t>Yet may be very helpful</a:t>
            </a:r>
            <a:endParaRPr lang="en-US" sz="3600" dirty="0">
              <a:solidFill>
                <a:schemeClr val="bg1"/>
              </a:solidFill>
            </a:endParaRPr>
          </a:p>
        </p:txBody>
      </p:sp>
    </p:spTree>
    <p:extLst>
      <p:ext uri="{BB962C8B-B14F-4D97-AF65-F5344CB8AC3E}">
        <p14:creationId xmlns:p14="http://schemas.microsoft.com/office/powerpoint/2010/main" val="41193612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684584" y="-315416"/>
            <a:ext cx="3480387" cy="2088232"/>
          </a:xfrm>
          <a:prstGeom prst="rect">
            <a:avLst/>
          </a:prstGeom>
          <a:noFill/>
          <a:ln w="9525">
            <a:noFill/>
            <a:miter lim="800000"/>
            <a:headEnd/>
            <a:tailEnd/>
          </a:ln>
        </p:spPr>
      </p:pic>
      <p:pic>
        <p:nvPicPr>
          <p:cNvPr id="4" name="Picture 3" descr="Screen Shot 2012-10-24 at 07.17.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0"/>
            <a:ext cx="5080000" cy="6858000"/>
          </a:xfrm>
          <a:prstGeom prst="rect">
            <a:avLst/>
          </a:prstGeom>
        </p:spPr>
      </p:pic>
    </p:spTree>
    <p:extLst>
      <p:ext uri="{BB962C8B-B14F-4D97-AF65-F5344CB8AC3E}">
        <p14:creationId xmlns:p14="http://schemas.microsoft.com/office/powerpoint/2010/main" val="4229645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10-24 at 07.17.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672"/>
            <a:ext cx="9144000" cy="5788121"/>
          </a:xfrm>
          <a:prstGeom prst="rect">
            <a:avLst/>
          </a:prstGeom>
        </p:spPr>
      </p:pic>
    </p:spTree>
    <p:extLst>
      <p:ext uri="{BB962C8B-B14F-4D97-AF65-F5344CB8AC3E}">
        <p14:creationId xmlns:p14="http://schemas.microsoft.com/office/powerpoint/2010/main" val="10415233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Aims:</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4970250" y="1412776"/>
            <a:ext cx="2914118" cy="5016758"/>
          </a:xfrm>
          <a:prstGeom prst="rect">
            <a:avLst/>
          </a:prstGeom>
          <a:noFill/>
        </p:spPr>
        <p:txBody>
          <a:bodyPr wrap="square" rtlCol="0">
            <a:spAutoFit/>
          </a:bodyPr>
          <a:lstStyle/>
          <a:p>
            <a:pPr algn="ctr"/>
            <a:r>
              <a:rPr lang="en-US" sz="4000" dirty="0" smtClean="0">
                <a:solidFill>
                  <a:srgbClr val="FFFFFF"/>
                </a:solidFill>
              </a:rPr>
              <a:t>I will make you better at </a:t>
            </a:r>
            <a:r>
              <a:rPr lang="en-US" sz="4000" dirty="0" smtClean="0">
                <a:solidFill>
                  <a:srgbClr val="FFFF00"/>
                </a:solidFill>
              </a:rPr>
              <a:t>SPEAKING</a:t>
            </a:r>
            <a:r>
              <a:rPr lang="en-US" sz="4000" dirty="0" smtClean="0">
                <a:solidFill>
                  <a:srgbClr val="FFFFFF"/>
                </a:solidFill>
              </a:rPr>
              <a:t>&amp;  </a:t>
            </a:r>
            <a:r>
              <a:rPr lang="en-US" sz="4000" dirty="0" smtClean="0">
                <a:solidFill>
                  <a:srgbClr val="FFFF00"/>
                </a:solidFill>
              </a:rPr>
              <a:t>READING</a:t>
            </a:r>
            <a:endParaRPr lang="en-US" sz="4000" dirty="0" smtClean="0">
              <a:solidFill>
                <a:srgbClr val="FFFF00"/>
              </a:solidFill>
            </a:endParaRPr>
          </a:p>
          <a:p>
            <a:pPr algn="ctr"/>
            <a:r>
              <a:rPr lang="en-US" sz="4000" dirty="0">
                <a:solidFill>
                  <a:srgbClr val="FFFFFF"/>
                </a:solidFill>
              </a:rPr>
              <a:t>&amp; </a:t>
            </a:r>
            <a:r>
              <a:rPr lang="en-US" sz="4000" dirty="0" smtClean="0">
                <a:solidFill>
                  <a:srgbClr val="FBC01E"/>
                </a:solidFill>
              </a:rPr>
              <a:t> </a:t>
            </a:r>
            <a:r>
              <a:rPr lang="en-US" sz="4000" dirty="0" smtClean="0">
                <a:solidFill>
                  <a:srgbClr val="FFFF00"/>
                </a:solidFill>
              </a:rPr>
              <a:t>WRITING</a:t>
            </a:r>
            <a:endParaRPr lang="en-US" sz="4000" dirty="0">
              <a:solidFill>
                <a:srgbClr val="FFFF00"/>
              </a:solidFill>
            </a:endParaRPr>
          </a:p>
        </p:txBody>
      </p:sp>
      <p:pic>
        <p:nvPicPr>
          <p:cNvPr id="6" name="Picture 5" descr="paulmckenna.jpg"/>
          <p:cNvPicPr>
            <a:picLocks noChangeAspect="1"/>
          </p:cNvPicPr>
          <p:nvPr/>
        </p:nvPicPr>
        <p:blipFill>
          <a:blip r:embed="rId3"/>
          <a:stretch>
            <a:fillRect/>
          </a:stretch>
        </p:blipFill>
        <p:spPr>
          <a:xfrm>
            <a:off x="899592" y="1412776"/>
            <a:ext cx="3422732" cy="5053384"/>
          </a:xfrm>
          <a:prstGeom prst="rect">
            <a:avLst/>
          </a:prstGeom>
        </p:spPr>
      </p:pic>
    </p:spTree>
    <p:extLst>
      <p:ext uri="{BB962C8B-B14F-4D97-AF65-F5344CB8AC3E}">
        <p14:creationId xmlns:p14="http://schemas.microsoft.com/office/powerpoint/2010/main" val="37722667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4"/>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52536" y="-28688"/>
            <a:ext cx="2040227" cy="1224136"/>
          </a:xfrm>
          <a:prstGeom prst="rect">
            <a:avLst/>
          </a:prstGeom>
          <a:noFill/>
          <a:ln w="9525">
            <a:noFill/>
            <a:miter lim="800000"/>
            <a:headEnd/>
            <a:tailEnd/>
          </a:ln>
        </p:spPr>
      </p:pic>
      <p:sp>
        <p:nvSpPr>
          <p:cNvPr id="2" name="TextBox 1"/>
          <p:cNvSpPr txBox="1"/>
          <p:nvPr/>
        </p:nvSpPr>
        <p:spPr>
          <a:xfrm>
            <a:off x="1259632" y="980728"/>
            <a:ext cx="6948264" cy="5016758"/>
          </a:xfrm>
          <a:prstGeom prst="rect">
            <a:avLst/>
          </a:prstGeom>
          <a:noFill/>
        </p:spPr>
        <p:txBody>
          <a:bodyPr wrap="square" rtlCol="0">
            <a:spAutoFit/>
          </a:bodyPr>
          <a:lstStyle/>
          <a:p>
            <a:pPr marL="342900" lvl="0" indent="-342900">
              <a:buFont typeface="+mj-lt"/>
              <a:buAutoNum type="arabicPeriod"/>
            </a:pPr>
            <a:r>
              <a:rPr lang="en-US" sz="2000" dirty="0">
                <a:solidFill>
                  <a:srgbClr val="FFFFFF"/>
                </a:solidFill>
              </a:rPr>
              <a:t>Are </a:t>
            </a:r>
            <a:r>
              <a:rPr lang="en-US" sz="2000" b="1" dirty="0">
                <a:solidFill>
                  <a:srgbClr val="FFFF00"/>
                </a:solidFill>
              </a:rPr>
              <a:t>key terms and vocabulary</a:t>
            </a:r>
            <a:r>
              <a:rPr lang="en-US" sz="2000" dirty="0">
                <a:solidFill>
                  <a:srgbClr val="FFFF00"/>
                </a:solidFill>
              </a:rPr>
              <a:t> </a:t>
            </a:r>
            <a:r>
              <a:rPr lang="en-US" sz="2000" dirty="0">
                <a:solidFill>
                  <a:srgbClr val="FFFFFF"/>
                </a:solidFill>
              </a:rPr>
              <a:t>clear and explored with pupils to ensure that they </a:t>
            </a:r>
            <a:r>
              <a:rPr lang="en-US" sz="2000" dirty="0" err="1">
                <a:solidFill>
                  <a:srgbClr val="FFFFFF"/>
                </a:solidFill>
              </a:rPr>
              <a:t>recognise</a:t>
            </a:r>
            <a:r>
              <a:rPr lang="en-US" sz="2000" dirty="0">
                <a:solidFill>
                  <a:srgbClr val="FFFFFF"/>
                </a:solidFill>
              </a:rPr>
              <a:t> and understand them? Are they related to similar words or the root from which they are derived?</a:t>
            </a:r>
          </a:p>
          <a:p>
            <a:pPr marL="342900" lvl="0" indent="-342900"/>
            <a:endParaRPr lang="en-GB" sz="2000" dirty="0">
              <a:solidFill>
                <a:srgbClr val="FFFFFF"/>
              </a:solidFill>
            </a:endParaRPr>
          </a:p>
          <a:p>
            <a:pPr marL="342900" lvl="0" indent="-342900">
              <a:buFont typeface="+mj-lt"/>
              <a:buAutoNum type="arabicPeriod"/>
            </a:pPr>
            <a:r>
              <a:rPr lang="en-US" sz="2000" dirty="0">
                <a:solidFill>
                  <a:srgbClr val="FFFFFF"/>
                </a:solidFill>
              </a:rPr>
              <a:t>Do teachers identify any particular features of key terms and help pupils with strategies for remembering how to </a:t>
            </a:r>
            <a:r>
              <a:rPr lang="en-US" sz="2000" b="1" dirty="0">
                <a:solidFill>
                  <a:srgbClr val="FFFF00"/>
                </a:solidFill>
              </a:rPr>
              <a:t>spell</a:t>
            </a:r>
            <a:r>
              <a:rPr lang="en-US" sz="2000" b="1" dirty="0">
                <a:solidFill>
                  <a:srgbClr val="FFFFFF"/>
                </a:solidFill>
              </a:rPr>
              <a:t> </a:t>
            </a:r>
            <a:r>
              <a:rPr lang="en-US" sz="2000" dirty="0">
                <a:solidFill>
                  <a:srgbClr val="FFFFFF"/>
                </a:solidFill>
              </a:rPr>
              <a:t>them or why they might be </a:t>
            </a:r>
            <a:r>
              <a:rPr lang="en-US" sz="2000" b="1" dirty="0" err="1">
                <a:solidFill>
                  <a:srgbClr val="FFFFFF"/>
                </a:solidFill>
              </a:rPr>
              <a:t>capitalised</a:t>
            </a:r>
            <a:r>
              <a:rPr lang="en-US" sz="2000" b="1" dirty="0">
                <a:solidFill>
                  <a:srgbClr val="FFFFFF"/>
                </a:solidFill>
              </a:rPr>
              <a:t> </a:t>
            </a:r>
            <a:r>
              <a:rPr lang="en-US" sz="2000" dirty="0">
                <a:solidFill>
                  <a:srgbClr val="FFFFFF"/>
                </a:solidFill>
              </a:rPr>
              <a:t>(e.g. ‘Parliament’ in history or citizenship)?</a:t>
            </a:r>
          </a:p>
          <a:p>
            <a:pPr marL="342900" lvl="0" indent="-342900"/>
            <a:endParaRPr lang="en-GB" sz="2000" dirty="0">
              <a:solidFill>
                <a:srgbClr val="FFFFFF"/>
              </a:solidFill>
            </a:endParaRPr>
          </a:p>
          <a:p>
            <a:pPr marL="342900" lvl="0" indent="-342900">
              <a:buFont typeface="+mj-lt"/>
              <a:buAutoNum type="arabicPeriod"/>
            </a:pPr>
            <a:r>
              <a:rPr lang="en-US" sz="2000" dirty="0">
                <a:solidFill>
                  <a:srgbClr val="FFFFFF"/>
                </a:solidFill>
              </a:rPr>
              <a:t>Do teachers remind pupils of important </a:t>
            </a:r>
            <a:r>
              <a:rPr lang="en-US" sz="2000" b="1" dirty="0">
                <a:solidFill>
                  <a:srgbClr val="FFFF00"/>
                </a:solidFill>
              </a:rPr>
              <a:t>core skills</a:t>
            </a:r>
            <a:r>
              <a:rPr lang="en-US" sz="2000" dirty="0">
                <a:solidFill>
                  <a:srgbClr val="FFFF00"/>
                </a:solidFill>
              </a:rPr>
              <a:t> </a:t>
            </a:r>
            <a:r>
              <a:rPr lang="en-US" sz="2000" dirty="0">
                <a:solidFill>
                  <a:srgbClr val="FFFFFF"/>
                </a:solidFill>
              </a:rPr>
              <a:t>– for example how to skim a text to extract the main elements of its content quickly or to scan a text for information about a key word or topic?</a:t>
            </a:r>
          </a:p>
          <a:p>
            <a:pPr marL="342900" lvl="0" indent="-342900"/>
            <a:endParaRPr lang="en-GB" sz="2000" dirty="0">
              <a:solidFill>
                <a:srgbClr val="FFFFFF"/>
              </a:solidFill>
            </a:endParaRPr>
          </a:p>
          <a:p>
            <a:pPr marL="342900" indent="-342900"/>
            <a:endParaRPr lang="en-GB" sz="2000" dirty="0">
              <a:solidFill>
                <a:srgbClr val="FFFFFF"/>
              </a:solidFill>
            </a:endParaRPr>
          </a:p>
        </p:txBody>
      </p:sp>
    </p:spTree>
    <p:extLst>
      <p:ext uri="{BB962C8B-B14F-4D97-AF65-F5344CB8AC3E}">
        <p14:creationId xmlns:p14="http://schemas.microsoft.com/office/powerpoint/2010/main" val="1610155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p:tgtEl>
                                          <p:spTgt spid="2">
                                            <p:txEl>
                                              <p:pRg st="4" end="4"/>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52536" y="-28688"/>
            <a:ext cx="2040227" cy="1224136"/>
          </a:xfrm>
          <a:prstGeom prst="rect">
            <a:avLst/>
          </a:prstGeom>
          <a:noFill/>
          <a:ln w="9525">
            <a:noFill/>
            <a:miter lim="800000"/>
            <a:headEnd/>
            <a:tailEnd/>
          </a:ln>
        </p:spPr>
      </p:pic>
      <p:sp>
        <p:nvSpPr>
          <p:cNvPr id="2" name="TextBox 1"/>
          <p:cNvSpPr txBox="1"/>
          <p:nvPr/>
        </p:nvSpPr>
        <p:spPr>
          <a:xfrm>
            <a:off x="1259632" y="980728"/>
            <a:ext cx="6948264" cy="5324535"/>
          </a:xfrm>
          <a:prstGeom prst="rect">
            <a:avLst/>
          </a:prstGeom>
          <a:noFill/>
        </p:spPr>
        <p:txBody>
          <a:bodyPr wrap="square" rtlCol="0">
            <a:spAutoFit/>
          </a:bodyPr>
          <a:lstStyle/>
          <a:p>
            <a:pPr marL="457200" indent="-457200">
              <a:buFont typeface="+mj-lt"/>
              <a:buAutoNum type="arabicPeriod" startAt="4"/>
            </a:pPr>
            <a:r>
              <a:rPr lang="en-US" sz="2000" dirty="0">
                <a:solidFill>
                  <a:srgbClr val="FFFFFF"/>
                </a:solidFill>
              </a:rPr>
              <a:t>Do teachers make expectations clear before pupils begin a task – for example on the </a:t>
            </a:r>
            <a:r>
              <a:rPr lang="en-US" sz="2000" b="1" dirty="0">
                <a:solidFill>
                  <a:srgbClr val="FFFF00"/>
                </a:solidFill>
              </a:rPr>
              <a:t>conventions</a:t>
            </a:r>
            <a:r>
              <a:rPr lang="en-US" sz="2000" dirty="0">
                <a:solidFill>
                  <a:srgbClr val="FFFF00"/>
                </a:solidFill>
              </a:rPr>
              <a:t> </a:t>
            </a:r>
            <a:r>
              <a:rPr lang="en-US" sz="2000" dirty="0">
                <a:solidFill>
                  <a:srgbClr val="FFFFFF"/>
                </a:solidFill>
              </a:rPr>
              <a:t>of layout in a formal letter or on the main features of writing persuasively</a:t>
            </a:r>
            <a:r>
              <a:rPr lang="en-US" sz="2000" dirty="0" smtClean="0">
                <a:solidFill>
                  <a:srgbClr val="FFFFFF"/>
                </a:solidFill>
              </a:rPr>
              <a:t>?</a:t>
            </a:r>
          </a:p>
          <a:p>
            <a:pPr marL="457200" indent="-457200">
              <a:buFont typeface="+mj-lt"/>
              <a:buAutoNum type="arabicPeriod" startAt="4"/>
            </a:pPr>
            <a:endParaRPr lang="en-US" sz="2000" dirty="0">
              <a:solidFill>
                <a:srgbClr val="FFFFFF"/>
              </a:solidFill>
            </a:endParaRPr>
          </a:p>
          <a:p>
            <a:pPr marL="457200" lvl="0" indent="-457200">
              <a:buFont typeface="+mj-lt"/>
              <a:buAutoNum type="arabicPeriod" startAt="4"/>
            </a:pPr>
            <a:r>
              <a:rPr lang="en-US" sz="2000" dirty="0">
                <a:solidFill>
                  <a:srgbClr val="FFFFFF"/>
                </a:solidFill>
              </a:rPr>
              <a:t>Do teachers reinforce the importance of </a:t>
            </a:r>
            <a:r>
              <a:rPr lang="en-US" sz="2000" b="1" dirty="0">
                <a:solidFill>
                  <a:srgbClr val="FFFF00"/>
                </a:solidFill>
              </a:rPr>
              <a:t>accuracy</a:t>
            </a:r>
            <a:r>
              <a:rPr lang="en-US" sz="2000" dirty="0">
                <a:solidFill>
                  <a:srgbClr val="FFFF00"/>
                </a:solidFill>
              </a:rPr>
              <a:t> </a:t>
            </a:r>
            <a:r>
              <a:rPr lang="en-US" sz="2000" dirty="0">
                <a:solidFill>
                  <a:srgbClr val="FFFFFF"/>
                </a:solidFill>
              </a:rPr>
              <a:t>in spoken or written language – for example, </a:t>
            </a:r>
            <a:r>
              <a:rPr lang="en-US" sz="2000" dirty="0" err="1">
                <a:solidFill>
                  <a:srgbClr val="FFFFFF"/>
                </a:solidFill>
              </a:rPr>
              <a:t>emphasising</a:t>
            </a:r>
            <a:r>
              <a:rPr lang="en-US" sz="2000" dirty="0">
                <a:solidFill>
                  <a:srgbClr val="FFFFFF"/>
                </a:solidFill>
              </a:rPr>
              <a:t> the need for correct sentence punctuation in one-sentence answers or correcting ‘we was...’ in pupils’ speech?</a:t>
            </a:r>
          </a:p>
          <a:p>
            <a:pPr marL="457200" lvl="0" indent="-457200">
              <a:buFont typeface="+mj-lt"/>
              <a:buAutoNum type="arabicPeriod" startAt="4"/>
            </a:pPr>
            <a:endParaRPr lang="en-GB" sz="2000" dirty="0">
              <a:solidFill>
                <a:srgbClr val="FFFFFF"/>
              </a:solidFill>
            </a:endParaRPr>
          </a:p>
          <a:p>
            <a:pPr marL="457200" lvl="0" indent="-457200">
              <a:buFont typeface="+mj-lt"/>
              <a:buAutoNum type="arabicPeriod" startAt="4"/>
            </a:pPr>
            <a:r>
              <a:rPr lang="en-US" sz="2000" dirty="0">
                <a:solidFill>
                  <a:srgbClr val="FFFFFF"/>
                </a:solidFill>
              </a:rPr>
              <a:t>Do teachers identify when it is important to use </a:t>
            </a:r>
            <a:r>
              <a:rPr lang="en-US" sz="2000" b="1" dirty="0">
                <a:solidFill>
                  <a:srgbClr val="FFFF00"/>
                </a:solidFill>
              </a:rPr>
              <a:t>standard English</a:t>
            </a:r>
            <a:r>
              <a:rPr lang="en-US" sz="2000" dirty="0">
                <a:solidFill>
                  <a:srgbClr val="FFFF00"/>
                </a:solidFill>
              </a:rPr>
              <a:t> </a:t>
            </a:r>
            <a:r>
              <a:rPr lang="en-US" sz="2000" dirty="0">
                <a:solidFill>
                  <a:srgbClr val="FFFFFF"/>
                </a:solidFill>
              </a:rPr>
              <a:t>and when other registers or dialects may be used – for example, in a formal examination answer and when recreating dialogue as part of narrative writing?</a:t>
            </a:r>
          </a:p>
          <a:p>
            <a:pPr marL="457200" indent="-457200">
              <a:buFont typeface="+mj-lt"/>
              <a:buAutoNum type="arabicPeriod" startAt="4"/>
            </a:pPr>
            <a:endParaRPr lang="en-GB" sz="2000" dirty="0">
              <a:solidFill>
                <a:srgbClr val="FFFFFF"/>
              </a:solidFill>
            </a:endParaRPr>
          </a:p>
        </p:txBody>
      </p:sp>
    </p:spTree>
    <p:extLst>
      <p:ext uri="{BB962C8B-B14F-4D97-AF65-F5344CB8AC3E}">
        <p14:creationId xmlns:p14="http://schemas.microsoft.com/office/powerpoint/2010/main" val="28806477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p:tgtEl>
                                          <p:spTgt spid="2">
                                            <p:txEl>
                                              <p:pRg st="4" end="4"/>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52536" y="-28688"/>
            <a:ext cx="2040227" cy="1224136"/>
          </a:xfrm>
          <a:prstGeom prst="rect">
            <a:avLst/>
          </a:prstGeom>
          <a:noFill/>
          <a:ln w="9525">
            <a:noFill/>
            <a:miter lim="800000"/>
            <a:headEnd/>
            <a:tailEnd/>
          </a:ln>
        </p:spPr>
      </p:pic>
      <p:sp>
        <p:nvSpPr>
          <p:cNvPr id="2" name="TextBox 1"/>
          <p:cNvSpPr txBox="1"/>
          <p:nvPr/>
        </p:nvSpPr>
        <p:spPr>
          <a:xfrm>
            <a:off x="1259632" y="1844824"/>
            <a:ext cx="6948264" cy="2862322"/>
          </a:xfrm>
          <a:prstGeom prst="rect">
            <a:avLst/>
          </a:prstGeom>
          <a:noFill/>
        </p:spPr>
        <p:txBody>
          <a:bodyPr wrap="square" rtlCol="0">
            <a:spAutoFit/>
          </a:bodyPr>
          <a:lstStyle/>
          <a:p>
            <a:pPr marL="457200" lvl="0" indent="-457200">
              <a:buFont typeface="+mj-lt"/>
              <a:buAutoNum type="arabicPeriod" startAt="7"/>
            </a:pPr>
            <a:r>
              <a:rPr lang="en-US" sz="2000" dirty="0">
                <a:solidFill>
                  <a:schemeClr val="bg1"/>
                </a:solidFill>
              </a:rPr>
              <a:t>Do teachers help pupils with key elements of literacy as they support them in lessons? Do they point out </a:t>
            </a:r>
            <a:r>
              <a:rPr lang="en-US" sz="2000" b="1" dirty="0">
                <a:solidFill>
                  <a:srgbClr val="FFFF00"/>
                </a:solidFill>
              </a:rPr>
              <a:t>spelling, grammar or punctuation</a:t>
            </a:r>
            <a:r>
              <a:rPr lang="en-US" sz="2000" dirty="0">
                <a:solidFill>
                  <a:srgbClr val="FFFF00"/>
                </a:solidFill>
              </a:rPr>
              <a:t> </a:t>
            </a:r>
            <a:r>
              <a:rPr lang="en-US" sz="2000" dirty="0">
                <a:solidFill>
                  <a:schemeClr val="bg1"/>
                </a:solidFill>
              </a:rPr>
              <a:t>issues as they look at work around the class?</a:t>
            </a:r>
          </a:p>
          <a:p>
            <a:pPr marL="457200" lvl="0" indent="-457200">
              <a:buFont typeface="+mj-lt"/>
              <a:buAutoNum type="arabicPeriod" startAt="7"/>
            </a:pPr>
            <a:endParaRPr lang="en-GB" sz="2000" dirty="0">
              <a:solidFill>
                <a:schemeClr val="bg1"/>
              </a:solidFill>
            </a:endParaRPr>
          </a:p>
          <a:p>
            <a:pPr marL="457200" lvl="0" indent="-457200">
              <a:buFont typeface="+mj-lt"/>
              <a:buAutoNum type="arabicPeriod" startAt="7"/>
            </a:pPr>
            <a:r>
              <a:rPr lang="en-US" sz="2000" dirty="0">
                <a:solidFill>
                  <a:schemeClr val="bg1"/>
                </a:solidFill>
              </a:rPr>
              <a:t>Does teachers’ </a:t>
            </a:r>
            <a:r>
              <a:rPr lang="en-US" sz="2000" b="1" dirty="0">
                <a:solidFill>
                  <a:srgbClr val="FFFF00"/>
                </a:solidFill>
              </a:rPr>
              <a:t>marking</a:t>
            </a:r>
            <a:r>
              <a:rPr lang="en-US" sz="2000" dirty="0">
                <a:solidFill>
                  <a:srgbClr val="FFFF00"/>
                </a:solidFill>
              </a:rPr>
              <a:t> </a:t>
            </a:r>
            <a:r>
              <a:rPr lang="en-US" sz="2000" dirty="0">
                <a:solidFill>
                  <a:schemeClr val="bg1"/>
                </a:solidFill>
              </a:rPr>
              <a:t>support key literacy points? For example, are key subject terms always checked for correct spelling? Is sentence punctuation always corrected?</a:t>
            </a:r>
            <a:endParaRPr lang="en-GB" sz="2000" dirty="0">
              <a:solidFill>
                <a:schemeClr val="bg1"/>
              </a:solidFill>
            </a:endParaRPr>
          </a:p>
        </p:txBody>
      </p:sp>
    </p:spTree>
    <p:extLst>
      <p:ext uri="{BB962C8B-B14F-4D97-AF65-F5344CB8AC3E}">
        <p14:creationId xmlns:p14="http://schemas.microsoft.com/office/powerpoint/2010/main" val="26243576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179512" y="0"/>
            <a:ext cx="4536504" cy="2232248"/>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bg1"/>
                </a:solidFill>
              </a:rPr>
              <a:t>Talking Point</a:t>
            </a:r>
            <a:endParaRPr lang="en-US" sz="4000" dirty="0">
              <a:solidFill>
                <a:schemeClr val="bg1"/>
              </a:solidFill>
            </a:endParaRPr>
          </a:p>
        </p:txBody>
      </p:sp>
      <p:sp>
        <p:nvSpPr>
          <p:cNvPr id="3" name="TextBox 2"/>
          <p:cNvSpPr txBox="1"/>
          <p:nvPr/>
        </p:nvSpPr>
        <p:spPr>
          <a:xfrm>
            <a:off x="1079612" y="2536738"/>
            <a:ext cx="7272808" cy="1569660"/>
          </a:xfrm>
          <a:prstGeom prst="rect">
            <a:avLst/>
          </a:prstGeom>
          <a:noFill/>
        </p:spPr>
        <p:txBody>
          <a:bodyPr wrap="square" rtlCol="0">
            <a:spAutoFit/>
          </a:bodyPr>
          <a:lstStyle/>
          <a:p>
            <a:pPr algn="ctr"/>
            <a:r>
              <a:rPr lang="en-US" sz="3200" dirty="0" smtClean="0">
                <a:solidFill>
                  <a:srgbClr val="FFFFFF"/>
                </a:solidFill>
              </a:rPr>
              <a:t>Why literacy matters – ‘The Matthew Effect’ – the Literacy Club – the </a:t>
            </a:r>
            <a:r>
              <a:rPr lang="en-US" sz="3200" dirty="0" err="1" smtClean="0">
                <a:solidFill>
                  <a:srgbClr val="FFFFFF"/>
                </a:solidFill>
              </a:rPr>
              <a:t>Ofsted</a:t>
            </a:r>
            <a:r>
              <a:rPr lang="en-US" sz="3200" dirty="0" smtClean="0">
                <a:solidFill>
                  <a:srgbClr val="FFFFFF"/>
                </a:solidFill>
              </a:rPr>
              <a:t> view</a:t>
            </a:r>
            <a:endParaRPr lang="en-US" sz="3200" dirty="0">
              <a:solidFill>
                <a:srgbClr val="FFFFFF"/>
              </a:solidFill>
            </a:endParaRPr>
          </a:p>
        </p:txBody>
      </p:sp>
      <p:sp>
        <p:nvSpPr>
          <p:cNvPr id="10" name="TextBox 9"/>
          <p:cNvSpPr txBox="1"/>
          <p:nvPr/>
        </p:nvSpPr>
        <p:spPr>
          <a:xfrm>
            <a:off x="179512" y="4365104"/>
            <a:ext cx="8712968" cy="1077218"/>
          </a:xfrm>
          <a:prstGeom prst="rect">
            <a:avLst/>
          </a:prstGeom>
          <a:noFill/>
        </p:spPr>
        <p:txBody>
          <a:bodyPr wrap="square" rtlCol="0">
            <a:spAutoFit/>
          </a:bodyPr>
          <a:lstStyle/>
          <a:p>
            <a:pPr algn="ctr"/>
            <a:r>
              <a:rPr lang="en-US" sz="3200" dirty="0" smtClean="0">
                <a:solidFill>
                  <a:srgbClr val="FFFF00"/>
                </a:solidFill>
              </a:rPr>
              <a:t>What’s new? What’s familiar? </a:t>
            </a:r>
          </a:p>
          <a:p>
            <a:pPr algn="ctr"/>
            <a:r>
              <a:rPr lang="en-US" sz="3200" dirty="0" smtClean="0">
                <a:solidFill>
                  <a:srgbClr val="FFFF00"/>
                </a:solidFill>
              </a:rPr>
              <a:t>Implications for you and your subject?</a:t>
            </a:r>
            <a:endParaRPr lang="en-US" sz="3200" dirty="0">
              <a:solidFill>
                <a:srgbClr val="FFFF00"/>
              </a:solidFill>
            </a:endParaRPr>
          </a:p>
        </p:txBody>
      </p:sp>
      <p:cxnSp>
        <p:nvCxnSpPr>
          <p:cNvPr id="5" name="Straight Connector 4"/>
          <p:cNvCxnSpPr/>
          <p:nvPr/>
        </p:nvCxnSpPr>
        <p:spPr>
          <a:xfrm>
            <a:off x="1079612" y="4221088"/>
            <a:ext cx="727280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uild="p" bldLvl="5"/>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
        <p:nvSpPr>
          <p:cNvPr id="2" name="TextBox 1"/>
          <p:cNvSpPr txBox="1"/>
          <p:nvPr/>
        </p:nvSpPr>
        <p:spPr>
          <a:xfrm>
            <a:off x="1584428" y="4437112"/>
            <a:ext cx="5976664" cy="1569660"/>
          </a:xfrm>
          <a:prstGeom prst="rect">
            <a:avLst/>
          </a:prstGeom>
          <a:noFill/>
        </p:spPr>
        <p:txBody>
          <a:bodyPr wrap="square" rtlCol="0">
            <a:spAutoFit/>
          </a:bodyPr>
          <a:lstStyle/>
          <a:p>
            <a:pPr algn="ctr"/>
            <a:r>
              <a:rPr lang="en-US" sz="3200" dirty="0" smtClean="0">
                <a:solidFill>
                  <a:schemeClr val="bg1"/>
                </a:solidFill>
              </a:rPr>
              <a:t>5 key ingredients</a:t>
            </a:r>
          </a:p>
          <a:p>
            <a:pPr algn="ctr"/>
            <a:r>
              <a:rPr lang="en-US" sz="3200" dirty="0" smtClean="0">
                <a:solidFill>
                  <a:schemeClr val="bg1"/>
                </a:solidFill>
              </a:rPr>
              <a:t>Then teach you something</a:t>
            </a:r>
          </a:p>
          <a:p>
            <a:pPr algn="ctr"/>
            <a:r>
              <a:rPr lang="en-US" sz="3200" dirty="0" smtClean="0">
                <a:solidFill>
                  <a:schemeClr val="bg1"/>
                </a:solidFill>
              </a:rPr>
              <a:t>Then reflection</a:t>
            </a:r>
            <a:endParaRPr 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295400" y="2003425"/>
            <a:ext cx="7806188" cy="5632312"/>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Understand the significance of exploratory talk</a:t>
            </a:r>
          </a:p>
          <a:p>
            <a:pPr marL="742950" indent="-742950">
              <a:buFont typeface="Calibri" charset="0"/>
              <a:buAutoNum type="arabicPeriod"/>
            </a:pPr>
            <a:r>
              <a:rPr lang="en-US" sz="3600" dirty="0">
                <a:solidFill>
                  <a:srgbClr val="FFFFFF"/>
                </a:solidFill>
                <a:latin typeface="Calibri" charset="0"/>
              </a:rPr>
              <a:t>Model good talk – eg </a:t>
            </a:r>
            <a:r>
              <a:rPr lang="en-US" sz="3600" dirty="0" smtClean="0">
                <a:solidFill>
                  <a:srgbClr val="FFFFFF"/>
                </a:solidFill>
                <a:latin typeface="Calibri" charset="0"/>
              </a:rPr>
              <a:t>connectives</a:t>
            </a:r>
            <a:endParaRPr lang="en-US" sz="3600" dirty="0">
              <a:solidFill>
                <a:srgbClr val="FFFFFF"/>
              </a:solidFill>
              <a:latin typeface="Calibri" charset="0"/>
            </a:endParaRPr>
          </a:p>
          <a:p>
            <a:pPr marL="742950" indent="-742950">
              <a:buFont typeface="Calibri" charset="0"/>
              <a:buAutoNum type="arabicPeriod"/>
            </a:pPr>
            <a:r>
              <a:rPr lang="en-US" sz="3600" dirty="0">
                <a:solidFill>
                  <a:srgbClr val="FFFFFF"/>
                </a:solidFill>
                <a:latin typeface="Calibri" charset="0"/>
              </a:rPr>
              <a:t>Re-think </a:t>
            </a:r>
            <a:r>
              <a:rPr lang="en-US" sz="3600" dirty="0" smtClean="0">
                <a:solidFill>
                  <a:srgbClr val="FFFFFF"/>
                </a:solidFill>
                <a:latin typeface="Calibri" charset="0"/>
              </a:rPr>
              <a:t>questioning – ‘why </a:t>
            </a:r>
            <a:r>
              <a:rPr lang="en-US" sz="3600" dirty="0">
                <a:solidFill>
                  <a:srgbClr val="FFFFFF"/>
                </a:solidFill>
                <a:latin typeface="Calibri" charset="0"/>
              </a:rPr>
              <a:t>&amp; </a:t>
            </a:r>
            <a:r>
              <a:rPr lang="en-US" sz="3600" dirty="0" smtClean="0">
                <a:solidFill>
                  <a:srgbClr val="FFFFFF"/>
                </a:solidFill>
                <a:latin typeface="Calibri" charset="0"/>
              </a:rPr>
              <a:t>how’, thinking time, and no-hands-up</a:t>
            </a:r>
          </a:p>
          <a:p>
            <a:pPr marL="742950" indent="-742950">
              <a:buFont typeface="Calibri" charset="0"/>
              <a:buAutoNum type="arabicPeriod"/>
            </a:pPr>
            <a:r>
              <a:rPr lang="en-US" sz="3600" dirty="0" smtClean="0">
                <a:solidFill>
                  <a:srgbClr val="FFFFFF"/>
                </a:solidFill>
                <a:latin typeface="Calibri" charset="0"/>
              </a:rPr>
              <a:t>Consciously vary groupings</a:t>
            </a:r>
          </a:p>
          <a:p>
            <a:pPr marL="742950" indent="-742950">
              <a:buFont typeface="Calibri" charset="0"/>
              <a:buAutoNum type="arabicPeriod"/>
            </a:pPr>
            <a:r>
              <a:rPr lang="en-US" sz="3600" dirty="0">
                <a:solidFill>
                  <a:srgbClr val="FFFFFF"/>
                </a:solidFill>
                <a:latin typeface="Calibri" charset="0"/>
              </a:rPr>
              <a:t>Get </a:t>
            </a:r>
            <a:r>
              <a:rPr lang="en-US" sz="3600" dirty="0" smtClean="0">
                <a:solidFill>
                  <a:srgbClr val="FFFFFF"/>
                </a:solidFill>
                <a:latin typeface="Calibri" charset="0"/>
              </a:rPr>
              <a:t>conversation </a:t>
            </a:r>
            <a:r>
              <a:rPr lang="en-US" sz="3600" dirty="0">
                <a:solidFill>
                  <a:srgbClr val="FFFFFF"/>
                </a:solidFill>
                <a:latin typeface="Calibri" charset="0"/>
              </a:rPr>
              <a:t>into the school culture</a:t>
            </a:r>
          </a:p>
          <a:p>
            <a:pPr marL="742950" indent="-742950">
              <a:buFont typeface="Calibri" charset="0"/>
              <a:buAutoNum type="arabicPeriod"/>
            </a:pPr>
            <a:endParaRPr lang="en-US" sz="3600" dirty="0">
              <a:solidFill>
                <a:srgbClr val="FFFFFF"/>
              </a:solidFill>
              <a:latin typeface="Calibri" charset="0"/>
            </a:endParaRPr>
          </a:p>
          <a:p>
            <a:pPr marL="742950" indent="-742950"/>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1064"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926928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646331"/>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Focus: speaking in public</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2023531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Barriers:</a:t>
            </a:r>
          </a:p>
          <a:p>
            <a:pPr algn="ctr"/>
            <a:r>
              <a:rPr lang="en-US" sz="3600" dirty="0" smtClean="0">
                <a:solidFill>
                  <a:srgbClr val="FFFFFF"/>
                </a:solidFill>
                <a:latin typeface="Calibri" charset="0"/>
              </a:rPr>
              <a:t>Lack of confidence</a:t>
            </a:r>
          </a:p>
          <a:p>
            <a:pPr algn="ctr"/>
            <a:r>
              <a:rPr lang="en-US" sz="3600" dirty="0" smtClean="0">
                <a:solidFill>
                  <a:srgbClr val="FFFFFF"/>
                </a:solidFill>
                <a:latin typeface="Calibri" charset="0"/>
              </a:rPr>
              <a:t>Lack of structure</a:t>
            </a:r>
          </a:p>
          <a:p>
            <a:pPr algn="ctr"/>
            <a:r>
              <a:rPr lang="en-US" sz="3600" dirty="0" smtClean="0">
                <a:solidFill>
                  <a:srgbClr val="FFFFFF"/>
                </a:solidFill>
                <a:latin typeface="Calibri" charset="0"/>
              </a:rPr>
              <a:t>Lack of </a:t>
            </a:r>
            <a:r>
              <a:rPr lang="en-US" sz="3600" dirty="0" err="1" smtClean="0">
                <a:solidFill>
                  <a:srgbClr val="FFFFFF"/>
                </a:solidFill>
                <a:latin typeface="Calibri" charset="0"/>
              </a:rPr>
              <a:t>depersonalised</a:t>
            </a:r>
            <a:r>
              <a:rPr lang="en-US" sz="3600" dirty="0" smtClean="0">
                <a:solidFill>
                  <a:srgbClr val="FFFFFF"/>
                </a:solidFill>
                <a:latin typeface="Calibri" charset="0"/>
              </a:rPr>
              <a:t> tone</a:t>
            </a: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4899243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1200329"/>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Task: why school uniform crushes our individuality</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0919591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Fellows’ </a:t>
            </a:r>
            <a:r>
              <a:rPr lang="en-US" dirty="0" smtClean="0">
                <a:solidFill>
                  <a:schemeClr val="bg1"/>
                </a:solidFill>
              </a:rPr>
              <a:t>bonus</a:t>
            </a:r>
            <a:r>
              <a:rPr lang="en-US" dirty="0" smtClean="0">
                <a:solidFill>
                  <a:schemeClr val="bg1"/>
                </a:solidFill>
              </a:rPr>
              <a:t>:</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1187624" y="2492896"/>
            <a:ext cx="2886472" cy="2554545"/>
          </a:xfrm>
          <a:prstGeom prst="rect">
            <a:avLst/>
          </a:prstGeom>
          <a:noFill/>
        </p:spPr>
        <p:txBody>
          <a:bodyPr wrap="square" rtlCol="0">
            <a:spAutoFit/>
          </a:bodyPr>
          <a:lstStyle/>
          <a:p>
            <a:pPr algn="ctr"/>
            <a:r>
              <a:rPr lang="en-US" sz="4000" dirty="0" smtClean="0">
                <a:solidFill>
                  <a:srgbClr val="FFFFFF"/>
                </a:solidFill>
              </a:rPr>
              <a:t>Today I will reveal the secret of literacy</a:t>
            </a:r>
            <a:endParaRPr lang="en-US" sz="4000" dirty="0">
              <a:solidFill>
                <a:srgbClr val="FFFFFF"/>
              </a:solidFill>
            </a:endParaRPr>
          </a:p>
        </p:txBody>
      </p:sp>
      <p:pic>
        <p:nvPicPr>
          <p:cNvPr id="6" name="Picture 5"/>
          <p:cNvPicPr>
            <a:picLocks noChangeAspect="1"/>
          </p:cNvPicPr>
          <p:nvPr/>
        </p:nvPicPr>
        <p:blipFill>
          <a:blip r:embed="rId3"/>
          <a:stretch>
            <a:fillRect/>
          </a:stretch>
        </p:blipFill>
        <p:spPr>
          <a:xfrm>
            <a:off x="4427984" y="1916832"/>
            <a:ext cx="3181120" cy="4039441"/>
          </a:xfrm>
          <a:prstGeom prst="rect">
            <a:avLst/>
          </a:prstGeom>
        </p:spPr>
      </p:pic>
    </p:spTree>
    <p:extLst>
      <p:ext uri="{BB962C8B-B14F-4D97-AF65-F5344CB8AC3E}">
        <p14:creationId xmlns:p14="http://schemas.microsoft.com/office/powerpoint/2010/main" val="19147871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slide(fromLeft)">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323528" y="3068960"/>
            <a:ext cx="7806188"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Confidence</a:t>
            </a:r>
          </a:p>
          <a:p>
            <a:r>
              <a:rPr lang="en-US" sz="3600" dirty="0" smtClean="0">
                <a:solidFill>
                  <a:srgbClr val="FFFFFF"/>
                </a:solidFill>
                <a:latin typeface="Calibri" charset="0"/>
              </a:rPr>
              <a:t>Structure</a:t>
            </a:r>
          </a:p>
          <a:p>
            <a:r>
              <a:rPr lang="en-US" sz="3600" dirty="0" err="1">
                <a:solidFill>
                  <a:srgbClr val="FFFFFF"/>
                </a:solidFill>
                <a:latin typeface="Calibri" charset="0"/>
              </a:rPr>
              <a:t>D</a:t>
            </a:r>
            <a:r>
              <a:rPr lang="en-US" sz="3600" dirty="0" err="1" smtClean="0">
                <a:solidFill>
                  <a:srgbClr val="FFFFFF"/>
                </a:solidFill>
                <a:latin typeface="Calibri" charset="0"/>
              </a:rPr>
              <a:t>epersonalised</a:t>
            </a:r>
            <a:r>
              <a:rPr lang="en-US" sz="3600" dirty="0" smtClean="0">
                <a:solidFill>
                  <a:srgbClr val="FFFFFF"/>
                </a:solidFill>
                <a:latin typeface="Calibri" charset="0"/>
              </a:rPr>
              <a:t> tone</a:t>
            </a:r>
          </a:p>
          <a:p>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
        <p:nvSpPr>
          <p:cNvPr id="2" name="Cloud Callout 1"/>
          <p:cNvSpPr/>
          <p:nvPr/>
        </p:nvSpPr>
        <p:spPr>
          <a:xfrm>
            <a:off x="2667000" y="836712"/>
            <a:ext cx="3417168" cy="2016224"/>
          </a:xfrm>
          <a:prstGeom prst="cloudCallout">
            <a:avLst>
              <a:gd name="adj1" fmla="val -51929"/>
              <a:gd name="adj2" fmla="val 740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Stance, notes, pen</a:t>
            </a:r>
            <a:endParaRPr lang="en-US" sz="3200" dirty="0">
              <a:solidFill>
                <a:schemeClr val="tx1"/>
              </a:solidFill>
            </a:endParaRPr>
          </a:p>
        </p:txBody>
      </p:sp>
      <p:sp>
        <p:nvSpPr>
          <p:cNvPr id="7" name="Cloud Callout 6"/>
          <p:cNvSpPr/>
          <p:nvPr/>
        </p:nvSpPr>
        <p:spPr>
          <a:xfrm>
            <a:off x="3923928" y="2420888"/>
            <a:ext cx="5143929" cy="2016224"/>
          </a:xfrm>
          <a:prstGeom prst="cloudCallout">
            <a:avLst>
              <a:gd name="adj1" fmla="val -92216"/>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Number points</a:t>
            </a:r>
          </a:p>
          <a:p>
            <a:pPr algn="ctr"/>
            <a:r>
              <a:rPr lang="en-US" sz="3200" dirty="0" smtClean="0">
                <a:solidFill>
                  <a:schemeClr val="tx1"/>
                </a:solidFill>
              </a:rPr>
              <a:t>Be repetitive</a:t>
            </a:r>
          </a:p>
          <a:p>
            <a:pPr algn="ctr"/>
            <a:r>
              <a:rPr lang="en-US" sz="3200" dirty="0" smtClean="0">
                <a:solidFill>
                  <a:schemeClr val="tx1"/>
                </a:solidFill>
              </a:rPr>
              <a:t>Sentence functions</a:t>
            </a:r>
            <a:endParaRPr lang="en-US" sz="3200" dirty="0">
              <a:solidFill>
                <a:schemeClr val="tx1"/>
              </a:solidFill>
            </a:endParaRPr>
          </a:p>
        </p:txBody>
      </p:sp>
      <p:sp>
        <p:nvSpPr>
          <p:cNvPr id="8" name="Cloud Callout 7"/>
          <p:cNvSpPr/>
          <p:nvPr/>
        </p:nvSpPr>
        <p:spPr>
          <a:xfrm>
            <a:off x="2846517" y="4547918"/>
            <a:ext cx="6332512" cy="2016224"/>
          </a:xfrm>
          <a:prstGeom prst="cloudCallout">
            <a:avLst>
              <a:gd name="adj1" fmla="val -63317"/>
              <a:gd name="adj2" fmla="val -306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Avoid I / me</a:t>
            </a:r>
          </a:p>
          <a:p>
            <a:pPr algn="ctr"/>
            <a:r>
              <a:rPr lang="en-US" sz="3200" dirty="0" smtClean="0">
                <a:solidFill>
                  <a:schemeClr val="tx1"/>
                </a:solidFill>
              </a:rPr>
              <a:t>Use ‘so’ / ‘because’ / ‘however’ / ‘therefore’</a:t>
            </a:r>
            <a:endParaRPr lang="en-US" sz="3200" dirty="0">
              <a:solidFill>
                <a:schemeClr val="tx1"/>
              </a:solidFill>
            </a:endParaRPr>
          </a:p>
        </p:txBody>
      </p:sp>
    </p:spTree>
    <p:extLst>
      <p:ext uri="{BB962C8B-B14F-4D97-AF65-F5344CB8AC3E}">
        <p14:creationId xmlns:p14="http://schemas.microsoft.com/office/powerpoint/2010/main" val="9829806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2" grpId="0" animBg="1"/>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437112"/>
            <a:ext cx="8712968" cy="2062103"/>
          </a:xfrm>
          <a:prstGeom prst="rect">
            <a:avLst/>
          </a:prstGeom>
          <a:noFill/>
        </p:spPr>
        <p:txBody>
          <a:bodyPr wrap="square" rtlCol="0">
            <a:spAutoFit/>
          </a:bodyPr>
          <a:lstStyle/>
          <a:p>
            <a:pPr algn="ctr"/>
            <a:r>
              <a:rPr lang="en-US" sz="3200" dirty="0" smtClean="0">
                <a:solidFill>
                  <a:srgbClr val="FFFF00"/>
                </a:solidFill>
              </a:rPr>
              <a:t>What are the main types of talk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3046988"/>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Understand the significance of exploratory talk</a:t>
            </a:r>
          </a:p>
          <a:p>
            <a:pPr marL="742950" indent="-742950">
              <a:buFont typeface="Calibri" charset="0"/>
              <a:buAutoNum type="arabicPeriod"/>
            </a:pPr>
            <a:r>
              <a:rPr lang="en-US" sz="2400" dirty="0">
                <a:solidFill>
                  <a:srgbClr val="FFFFFF"/>
                </a:solidFill>
                <a:latin typeface="Calibri" charset="0"/>
              </a:rPr>
              <a:t>Model good talk – eg </a:t>
            </a:r>
            <a:r>
              <a:rPr lang="en-US" sz="2400" dirty="0" smtClean="0">
                <a:solidFill>
                  <a:srgbClr val="FFFFFF"/>
                </a:solidFill>
                <a:latin typeface="Calibri" charset="0"/>
              </a:rPr>
              <a:t>connectives</a:t>
            </a:r>
            <a:endParaRPr lang="en-US" sz="2400" dirty="0">
              <a:solidFill>
                <a:srgbClr val="FFFFFF"/>
              </a:solidFill>
              <a:latin typeface="Calibri" charset="0"/>
            </a:endParaRPr>
          </a:p>
          <a:p>
            <a:pPr marL="742950" indent="-742950">
              <a:buFont typeface="Calibri" charset="0"/>
              <a:buAutoNum type="arabicPeriod"/>
            </a:pPr>
            <a:r>
              <a:rPr lang="en-US" sz="2400" dirty="0">
                <a:solidFill>
                  <a:srgbClr val="FFFFFF"/>
                </a:solidFill>
                <a:latin typeface="Calibri" charset="0"/>
              </a:rPr>
              <a:t>Re-think </a:t>
            </a:r>
            <a:r>
              <a:rPr lang="en-US" sz="2400" dirty="0" smtClean="0">
                <a:solidFill>
                  <a:srgbClr val="FFFFFF"/>
                </a:solidFill>
                <a:latin typeface="Calibri" charset="0"/>
              </a:rPr>
              <a:t>questioning – ‘why </a:t>
            </a:r>
            <a:r>
              <a:rPr lang="en-US" sz="2400" dirty="0">
                <a:solidFill>
                  <a:srgbClr val="FFFFFF"/>
                </a:solidFill>
                <a:latin typeface="Calibri" charset="0"/>
              </a:rPr>
              <a:t>&amp; </a:t>
            </a:r>
            <a:r>
              <a:rPr lang="en-US" sz="2400" dirty="0" smtClean="0">
                <a:solidFill>
                  <a:srgbClr val="FFFFFF"/>
                </a:solidFill>
                <a:latin typeface="Calibri" charset="0"/>
              </a:rPr>
              <a:t>how’, thinking time, and no-hands-up</a:t>
            </a:r>
          </a:p>
          <a:p>
            <a:pPr marL="742950" indent="-742950">
              <a:buFont typeface="Calibri" charset="0"/>
              <a:buAutoNum type="arabicPeriod"/>
            </a:pPr>
            <a:r>
              <a:rPr lang="en-US" sz="2400" dirty="0" smtClean="0">
                <a:solidFill>
                  <a:srgbClr val="FFFFFF"/>
                </a:solidFill>
                <a:latin typeface="Calibri" charset="0"/>
              </a:rPr>
              <a:t>Consciously vary groupings</a:t>
            </a:r>
          </a:p>
          <a:p>
            <a:pPr marL="742950" indent="-742950">
              <a:buFont typeface="Calibri" charset="0"/>
              <a:buAutoNum type="arabicPeriod"/>
            </a:pPr>
            <a:r>
              <a:rPr lang="en-US" sz="2400" dirty="0">
                <a:solidFill>
                  <a:srgbClr val="FFFFFF"/>
                </a:solidFill>
                <a:latin typeface="Calibri" charset="0"/>
              </a:rPr>
              <a:t>Get </a:t>
            </a:r>
            <a:r>
              <a:rPr lang="en-US" sz="2400" dirty="0" smtClean="0">
                <a:solidFill>
                  <a:srgbClr val="FFFFFF"/>
                </a:solidFill>
                <a:latin typeface="Calibri" charset="0"/>
              </a:rPr>
              <a:t>conversation </a:t>
            </a:r>
            <a:r>
              <a:rPr lang="en-US" sz="2400" dirty="0">
                <a:solidFill>
                  <a:srgbClr val="FFFFFF"/>
                </a:solidFill>
                <a:latin typeface="Calibri" charset="0"/>
              </a:rPr>
              <a:t>into the school culture</a:t>
            </a:r>
          </a:p>
          <a:p>
            <a:pPr marL="742950" indent="-742950">
              <a:buFont typeface="Calibri" charset="0"/>
              <a:buAutoNum type="arabicPeriod"/>
            </a:pPr>
            <a:endParaRPr lang="en-US" sz="2400" dirty="0">
              <a:solidFill>
                <a:srgbClr val="FFFFFF"/>
              </a:solidFill>
              <a:latin typeface="Calibri" charset="0"/>
            </a:endParaRP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2902610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a:solidFill>
                  <a:srgbClr val="FFFFFF"/>
                </a:solidFill>
                <a:latin typeface="Calibri" charset="0"/>
              </a:rPr>
              <a:t>Teach reading – scanning, skimming, analysis</a:t>
            </a:r>
          </a:p>
          <a:p>
            <a:pPr marL="742950" indent="-742950">
              <a:buFont typeface="Calibri" charset="0"/>
              <a:buAutoNum type="arabicPeriod"/>
            </a:pPr>
            <a:r>
              <a:rPr lang="en-US" sz="3600">
                <a:solidFill>
                  <a:srgbClr val="FFFFFF"/>
                </a:solidFill>
                <a:latin typeface="Calibri" charset="0"/>
              </a:rPr>
              <a:t>Read aloud and display</a:t>
            </a:r>
          </a:p>
          <a:p>
            <a:pPr marL="742950" indent="-742950">
              <a:buFont typeface="Calibri" charset="0"/>
              <a:buAutoNum type="arabicPeriod"/>
            </a:pPr>
            <a:r>
              <a:rPr lang="en-US" sz="3600">
                <a:solidFill>
                  <a:srgbClr val="FFFFFF"/>
                </a:solidFill>
                <a:latin typeface="Calibri" charset="0"/>
              </a:rPr>
              <a:t>Teach key vocabulary</a:t>
            </a:r>
          </a:p>
          <a:p>
            <a:pPr marL="742950" indent="-742950">
              <a:buFont typeface="Calibri" charset="0"/>
              <a:buAutoNum type="arabicPeriod"/>
            </a:pPr>
            <a:r>
              <a:rPr lang="en-US" sz="3600">
                <a:solidFill>
                  <a:srgbClr val="FFFFFF"/>
                </a:solidFill>
                <a:latin typeface="Calibri" charset="0"/>
              </a:rPr>
              <a:t>Demystify spelling</a:t>
            </a:r>
          </a:p>
          <a:p>
            <a:pPr marL="742950" indent="-742950">
              <a:buFont typeface="Calibri" charset="0"/>
              <a:buAutoNum type="arabicPeriod"/>
            </a:pPr>
            <a:r>
              <a:rPr lang="en-US" sz="3600">
                <a:solidFill>
                  <a:srgbClr val="FFFFFF"/>
                </a:solidFill>
                <a:latin typeface="Calibri" charset="0"/>
              </a:rPr>
              <a:t>Teach research, not FOFO</a:t>
            </a:r>
          </a:p>
          <a:p>
            <a:pPr marL="742950" indent="-742950"/>
            <a:endParaRPr lang="en-US" sz="3600">
              <a:solidFill>
                <a:srgbClr val="FFFFFF"/>
              </a:solidFill>
              <a:latin typeface="Calibri" charset="0"/>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9560"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8916"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SKIMMING</a:t>
            </a:r>
          </a:p>
        </p:txBody>
      </p:sp>
      <p:pic>
        <p:nvPicPr>
          <p:cNvPr id="38917"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9940"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dirty="0">
                <a:solidFill>
                  <a:srgbClr val="FFFFFF"/>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solidFill>
                  <a:srgbClr val="FFFFFF"/>
                </a:solidFill>
                <a:latin typeface="Comic Sans MS" charset="0"/>
                <a:ea typeface="Comic Sans MS" charset="0"/>
                <a:cs typeface="Comic Sans MS" charset="0"/>
              </a:rPr>
              <a:t> </a:t>
            </a:r>
            <a:endParaRPr lang="en-GB" sz="28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dirty="0">
                <a:solidFill>
                  <a:srgbClr val="FFFFFF"/>
                </a:solidFill>
                <a:latin typeface="Comic Sans MS" charset="0"/>
                <a:ea typeface="Comic Sans MS" charset="0"/>
                <a:cs typeface="Comic Sans MS"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charset="0"/>
                <a:ea typeface="Comic Sans MS" charset="0"/>
                <a:cs typeface="Comic Sans MS" charset="0"/>
              </a:rPr>
              <a:t> </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600200" y="2971800"/>
            <a:ext cx="6705600" cy="646331"/>
          </a:xfrm>
          <a:prstGeom prst="rect">
            <a:avLst/>
          </a:prstGeom>
          <a:noFill/>
          <a:ln w="9525">
            <a:noFill/>
            <a:miter lim="800000"/>
            <a:headEnd/>
            <a:tailEnd/>
          </a:ln>
        </p:spPr>
        <p:txBody>
          <a:bodyPr>
            <a:prstTxWarp prst="textNoShape">
              <a:avLst/>
            </a:prstTxWarp>
            <a:spAutoFit/>
          </a:bodyPr>
          <a:lstStyle/>
          <a:p>
            <a:r>
              <a:rPr lang="en-GB" sz="3600" dirty="0" smtClean="0">
                <a:solidFill>
                  <a:srgbClr val="FFFFFF"/>
                </a:solidFill>
                <a:latin typeface="Comic Sans MS" charset="0"/>
                <a:ea typeface="Comic Sans MS" charset="0"/>
                <a:cs typeface="Comic Sans MS" charset="0"/>
              </a:rPr>
              <a:t>Lexical </a:t>
            </a:r>
            <a:r>
              <a:rPr lang="en-GB" sz="3600" dirty="0" err="1" smtClean="0">
                <a:solidFill>
                  <a:srgbClr val="FFFFFF"/>
                </a:solidFill>
                <a:latin typeface="Comic Sans MS" charset="0"/>
                <a:ea typeface="Comic Sans MS" charset="0"/>
                <a:cs typeface="Comic Sans MS" charset="0"/>
              </a:rPr>
              <a:t>v</a:t>
            </a:r>
            <a:r>
              <a:rPr lang="en-GB" sz="3600" dirty="0" smtClean="0">
                <a:solidFill>
                  <a:srgbClr val="FFFFFF"/>
                </a:solidFill>
                <a:latin typeface="Comic Sans MS" charset="0"/>
                <a:ea typeface="Comic Sans MS" charset="0"/>
                <a:cs typeface="Comic Sans MS" charset="0"/>
              </a:rPr>
              <a:t> Grammatical Words</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24300" y="2802078"/>
            <a:ext cx="1295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536" y="1600924"/>
            <a:ext cx="8458200" cy="2215991"/>
          </a:xfrm>
          <a:prstGeom prst="rect">
            <a:avLst/>
          </a:prstGeom>
          <a:noFill/>
          <a:ln w="9525">
            <a:noFill/>
            <a:miter lim="800000"/>
            <a:headEnd/>
            <a:tailEnd/>
          </a:ln>
        </p:spPr>
        <p:txBody>
          <a:bodyPr wrap="square">
            <a:prstTxWarp prst="textNoShape">
              <a:avLst/>
            </a:prstTxWarp>
            <a:spAutoFit/>
          </a:bodyPr>
          <a:lstStyle/>
          <a:p>
            <a:pPr algn="ctr"/>
            <a:r>
              <a:rPr lang="en-US" sz="13800" dirty="0" smtClean="0">
                <a:solidFill>
                  <a:srgbClr val="FFFFFF"/>
                </a:solidFill>
                <a:latin typeface="Calibri" charset="0"/>
              </a:rPr>
              <a:t>WHAT</a:t>
            </a:r>
            <a:endParaRPr lang="en-US" sz="13800" dirty="0">
              <a:solidFill>
                <a:srgbClr val="FFFFFF"/>
              </a:solidFill>
              <a:latin typeface="Calibri" charset="0"/>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22026654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867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7912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SCANNING</a:t>
            </a:r>
          </a:p>
        </p:txBody>
      </p:sp>
      <p:pic>
        <p:nvPicPr>
          <p:cNvPr id="43013"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a:buFont typeface="Calibri" charset="0"/>
              <a:buAutoNum type="arabicPeriod"/>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a:buFont typeface="Calibri" charset="0"/>
              <a:buAutoNum type="arabicPeriod"/>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a:buFont typeface="Calibri" charset="0"/>
              <a:buAutoNum type="arabicPeriod"/>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marL="514350" indent="-514350"/>
            <a:endParaRPr lang="en-GB" sz="32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500"/>
          </a:xfrm>
          <a:prstGeom prst="rect">
            <a:avLst/>
          </a:prstGeom>
          <a:noFill/>
          <a:ln w="9525">
            <a:noFill/>
            <a:miter lim="800000"/>
            <a:headEnd/>
            <a:tailEnd/>
          </a:ln>
        </p:spPr>
        <p:txBody>
          <a:bodyPr>
            <a:prstTxWarp prst="textNoShape">
              <a:avLst/>
            </a:prstTxWarp>
            <a:spAutoFit/>
          </a:bodyPr>
          <a:lstStyle/>
          <a:p>
            <a:r>
              <a:rPr lang="en-US" sz="2000" b="1" dirty="0">
                <a:solidFill>
                  <a:srgbClr val="FFFFFF"/>
                </a:solidFill>
                <a:latin typeface="Calibri" charset="0"/>
              </a:rPr>
              <a:t>Cellular telephones</a:t>
            </a:r>
          </a:p>
          <a:p>
            <a:endParaRPr lang="en-US" sz="2000" b="1" dirty="0">
              <a:solidFill>
                <a:srgbClr val="FFFFFF"/>
              </a:solidFill>
              <a:latin typeface="Calibri" charset="0"/>
            </a:endParaRPr>
          </a:p>
          <a:p>
            <a:r>
              <a:rPr lang="en-US" sz="2000" dirty="0">
                <a:solidFill>
                  <a:srgbClr val="FFFFFF"/>
                </a:solidFill>
                <a:latin typeface="Calibri"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charset="0"/>
              <a:ea typeface="Times" charset="0"/>
              <a:cs typeface="Times" charset="0"/>
            </a:endParaRPr>
          </a:p>
        </p:txBody>
      </p:sp>
      <p:sp>
        <p:nvSpPr>
          <p:cNvPr id="45059" name="TextBox 4"/>
          <p:cNvSpPr txBox="1">
            <a:spLocks noChangeArrowheads="1"/>
          </p:cNvSpPr>
          <p:nvPr/>
        </p:nvSpPr>
        <p:spPr bwMode="auto">
          <a:xfrm>
            <a:off x="6553200" y="147638"/>
            <a:ext cx="2209800" cy="1016000"/>
          </a:xfrm>
          <a:prstGeom prst="rect">
            <a:avLst/>
          </a:prstGeom>
          <a:noFill/>
          <a:ln w="38100" cmpd="dbl">
            <a:solidFill>
              <a:schemeClr val="bg2"/>
            </a:solidFill>
            <a:miter lim="800000"/>
            <a:headEnd/>
            <a:tailEnd/>
          </a:ln>
        </p:spPr>
        <p:txBody>
          <a:bodyPr>
            <a:prstTxWarp prst="textNoShape">
              <a:avLst/>
            </a:prstTxWarp>
            <a:spAutoFit/>
          </a:bodyPr>
          <a:lstStyle/>
          <a:p>
            <a:pPr algn="r"/>
            <a:r>
              <a:rPr lang="en-US" sz="2000" dirty="0">
                <a:solidFill>
                  <a:srgbClr val="FFFFFF"/>
                </a:solidFill>
                <a:latin typeface="Calibri" charset="0"/>
              </a:rPr>
              <a:t>Where begin? </a:t>
            </a:r>
          </a:p>
          <a:p>
            <a:pPr algn="r"/>
            <a:r>
              <a:rPr lang="en-US" sz="2000" dirty="0">
                <a:solidFill>
                  <a:srgbClr val="FFFFFF"/>
                </a:solidFill>
                <a:latin typeface="Calibri" charset="0"/>
              </a:rPr>
              <a:t>Two features? </a:t>
            </a:r>
          </a:p>
          <a:p>
            <a:pPr algn="r"/>
            <a:r>
              <a:rPr lang="en-US" sz="2000" dirty="0">
                <a:solidFill>
                  <a:srgbClr val="FFFFFF"/>
                </a:solidFill>
                <a:latin typeface="Calibri" charset="0"/>
              </a:rPr>
              <a:t>Some countries?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CLOSE READING</a:t>
            </a: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47107" name="Picture 2" descr="HDD:Users:geoffbarton:Desktop:Picture 5.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0-03-04 at 06.06.09.png"/>
          <p:cNvPicPr>
            <a:picLocks noChangeAspect="1"/>
          </p:cNvPicPr>
          <p:nvPr/>
        </p:nvPicPr>
        <p:blipFill>
          <a:blip r:embed="rId3"/>
          <a:srcRect/>
          <a:stretch>
            <a:fillRect/>
          </a:stretch>
        </p:blipFill>
        <p:spPr bwMode="auto">
          <a:xfrm>
            <a:off x="228600" y="457200"/>
            <a:ext cx="5943600" cy="3133725"/>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1371600" y="1676400"/>
            <a:ext cx="3627438" cy="4638675"/>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4876800" y="2514600"/>
            <a:ext cx="3481388" cy="3494088"/>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5105400" y="762000"/>
            <a:ext cx="3556000" cy="3505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dirty="0" smtClean="0"/>
              <a:t>RESEARCH SKILLS</a:t>
            </a:r>
            <a:endParaRPr lang="en-US" dirty="0" smtClean="0">
              <a:ea typeface="ＭＳ Ｐゴシック" charset="-128"/>
              <a:cs typeface="ＭＳ Ｐゴシック" charset="-128"/>
            </a:endParaRP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536" y="1600924"/>
            <a:ext cx="8458200" cy="2215991"/>
          </a:xfrm>
          <a:prstGeom prst="rect">
            <a:avLst/>
          </a:prstGeom>
          <a:noFill/>
          <a:ln w="9525">
            <a:noFill/>
            <a:miter lim="800000"/>
            <a:headEnd/>
            <a:tailEnd/>
          </a:ln>
        </p:spPr>
        <p:txBody>
          <a:bodyPr wrap="square">
            <a:prstTxWarp prst="textNoShape">
              <a:avLst/>
            </a:prstTxWarp>
            <a:spAutoFit/>
          </a:bodyPr>
          <a:lstStyle/>
          <a:p>
            <a:pPr algn="ctr"/>
            <a:r>
              <a:rPr lang="en-US" sz="13800" dirty="0" smtClean="0">
                <a:solidFill>
                  <a:srgbClr val="FFFFFF"/>
                </a:solidFill>
                <a:latin typeface="Calibri" charset="0"/>
              </a:rPr>
              <a:t>HOW</a:t>
            </a:r>
            <a:endParaRPr lang="en-US" sz="13800" dirty="0">
              <a:solidFill>
                <a:srgbClr val="FFFFFF"/>
              </a:solidFill>
              <a:latin typeface="Calibri" charset="0"/>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3899053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2438400"/>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Research the life of</a:t>
            </a:r>
            <a:endParaRPr lang="en-US" sz="4000" dirty="0">
              <a:solidFill>
                <a:schemeClr val="bg1"/>
              </a:solidFill>
              <a:latin typeface="Chalkduster"/>
              <a:cs typeface="Chalkduster"/>
            </a:endParaRPr>
          </a:p>
        </p:txBody>
      </p:sp>
      <p:sp>
        <p:nvSpPr>
          <p:cNvPr id="4" name="TextBox 3"/>
          <p:cNvSpPr txBox="1"/>
          <p:nvPr/>
        </p:nvSpPr>
        <p:spPr>
          <a:xfrm>
            <a:off x="1600200" y="3146286"/>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Martin Luther King</a:t>
            </a:r>
            <a:endParaRPr lang="en-US" sz="4000" dirty="0">
              <a:solidFill>
                <a:schemeClr val="bg1"/>
              </a:solidFill>
              <a:latin typeface="Chalkduster"/>
              <a:cs typeface="Chalkduste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56323"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2"/>
          <p:cNvSpPr txBox="1">
            <a:spLocks noChangeArrowheads="1"/>
          </p:cNvSpPr>
          <p:nvPr/>
        </p:nvSpPr>
        <p:spPr bwMode="auto">
          <a:xfrm>
            <a:off x="762000" y="1371600"/>
            <a:ext cx="8077200" cy="2800350"/>
          </a:xfrm>
          <a:prstGeom prst="rect">
            <a:avLst/>
          </a:prstGeom>
          <a:noFill/>
          <a:ln w="9525">
            <a:noFill/>
            <a:miter lim="800000"/>
            <a:headEnd/>
            <a:tailEnd/>
          </a:ln>
        </p:spPr>
        <p:txBody>
          <a:bodyPr>
            <a:prstTxWarp prst="textNoShape">
              <a:avLst/>
            </a:prstTxWarp>
            <a:spAutoFit/>
          </a:bodyPr>
          <a:lstStyle/>
          <a:p>
            <a:pPr algn="ctr"/>
            <a:r>
              <a:rPr lang="en-US" sz="8800">
                <a:solidFill>
                  <a:srgbClr val="FFFFFF"/>
                </a:solidFill>
                <a:latin typeface="Calibri" charset="0"/>
              </a:rPr>
              <a:t>DEMYSTIFYING</a:t>
            </a:r>
          </a:p>
          <a:p>
            <a:pPr algn="ctr"/>
            <a:r>
              <a:rPr lang="en-US" sz="8800">
                <a:solidFill>
                  <a:srgbClr val="FFFFFF"/>
                </a:solidFill>
                <a:latin typeface="Calibri" charset="0"/>
              </a:rPr>
              <a:t>SPELLING</a:t>
            </a:r>
          </a:p>
        </p:txBody>
      </p:sp>
      <p:sp>
        <p:nvSpPr>
          <p:cNvPr id="4" name="TextBox 3"/>
          <p:cNvSpPr txBox="1">
            <a:spLocks noChangeArrowheads="1"/>
          </p:cNvSpPr>
          <p:nvPr/>
        </p:nvSpPr>
        <p:spPr bwMode="auto">
          <a:xfrm>
            <a:off x="4343400" y="4171950"/>
            <a:ext cx="685800" cy="2800350"/>
          </a:xfrm>
          <a:prstGeom prst="rect">
            <a:avLst/>
          </a:prstGeom>
          <a:noFill/>
          <a:ln w="9525">
            <a:noFill/>
            <a:miter lim="800000"/>
            <a:headEnd/>
            <a:tailEnd/>
          </a:ln>
        </p:spPr>
        <p:txBody>
          <a:bodyPr>
            <a:prstTxWarp prst="textNoShape">
              <a:avLst/>
            </a:prstTxWarp>
            <a:spAutoFit/>
          </a:bodyPr>
          <a:lstStyle/>
          <a:p>
            <a:r>
              <a:rPr lang="en-US" sz="8800">
                <a:solidFill>
                  <a:schemeClr val="bg1"/>
                </a:solidFill>
              </a:rPr>
              <a:t>3</a:t>
            </a:r>
          </a:p>
        </p:txBody>
      </p:sp>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457200" y="2431829"/>
            <a:ext cx="8314267" cy="830997"/>
          </a:xfrm>
          <a:prstGeom prst="rect">
            <a:avLst/>
          </a:prstGeom>
          <a:solidFill>
            <a:srgbClr val="000000"/>
          </a:solidFill>
        </p:spPr>
        <p:txBody>
          <a:bodyPr wrap="square" rtlCol="0">
            <a:spAutoFit/>
          </a:bodyPr>
          <a:lstStyle/>
          <a:p>
            <a:pPr algn="ctr" fontAlgn="auto">
              <a:spcBef>
                <a:spcPts val="0"/>
              </a:spcBef>
              <a:spcAft>
                <a:spcPts val="0"/>
              </a:spcAft>
            </a:pPr>
            <a:r>
              <a:rPr lang="en-US" sz="4800" dirty="0" smtClean="0">
                <a:solidFill>
                  <a:srgbClr val="FFFFFF"/>
                </a:solidFill>
                <a:latin typeface="Calibri"/>
                <a:ea typeface="+mn-ea"/>
                <a:cs typeface="+mn-cs"/>
              </a:rPr>
              <a:t>2: The </a:t>
            </a:r>
            <a:r>
              <a:rPr lang="en-US" sz="4800" dirty="0" smtClean="0">
                <a:solidFill>
                  <a:srgbClr val="FFFFFF"/>
                </a:solidFill>
                <a:latin typeface="Calibri"/>
                <a:ea typeface="+mn-ea"/>
                <a:cs typeface="+mn-cs"/>
              </a:rPr>
              <a:t>language</a:t>
            </a:r>
            <a:endParaRPr lang="en-US" sz="4800" dirty="0">
              <a:solidFill>
                <a:srgbClr val="FFFFFF"/>
              </a:solidFill>
              <a:latin typeface="Calibri"/>
              <a:ea typeface="+mn-ea"/>
              <a:cs typeface="+mn-cs"/>
            </a:endParaRPr>
          </a:p>
        </p:txBody>
      </p:sp>
      <p:sp>
        <p:nvSpPr>
          <p:cNvPr id="4" name="TextBox 3"/>
          <p:cNvSpPr txBox="1"/>
          <p:nvPr/>
        </p:nvSpPr>
        <p:spPr>
          <a:xfrm>
            <a:off x="457200" y="1600832"/>
            <a:ext cx="8314267" cy="830997"/>
          </a:xfrm>
          <a:prstGeom prst="rect">
            <a:avLst/>
          </a:prstGeom>
          <a:solidFill>
            <a:schemeClr val="tx1"/>
          </a:solidFill>
        </p:spPr>
        <p:txBody>
          <a:bodyPr wrap="square" rtlCol="0">
            <a:spAutoFit/>
          </a:bodyPr>
          <a:lstStyle/>
          <a:p>
            <a:pPr algn="ctr" fontAlgn="auto">
              <a:spcBef>
                <a:spcPts val="0"/>
              </a:spcBef>
              <a:spcAft>
                <a:spcPts val="0"/>
              </a:spcAft>
            </a:pPr>
            <a:r>
              <a:rPr lang="en-US" sz="4800" dirty="0" smtClean="0">
                <a:solidFill>
                  <a:srgbClr val="FFFFFF"/>
                </a:solidFill>
                <a:latin typeface="Calibri"/>
                <a:ea typeface="+mn-ea"/>
                <a:cs typeface="+mn-cs"/>
              </a:rPr>
              <a:t>1: The </a:t>
            </a:r>
            <a:r>
              <a:rPr lang="en-US" sz="4800" dirty="0" smtClean="0">
                <a:solidFill>
                  <a:srgbClr val="FFFFFF"/>
                </a:solidFill>
                <a:latin typeface="Calibri"/>
                <a:ea typeface="+mn-ea"/>
                <a:cs typeface="+mn-cs"/>
              </a:rPr>
              <a:t>sacrifices</a:t>
            </a:r>
            <a:endParaRPr lang="en-US" sz="4800" dirty="0">
              <a:solidFill>
                <a:srgbClr val="FFFFFF"/>
              </a:solidFill>
              <a:latin typeface="Calibri"/>
              <a:ea typeface="+mn-ea"/>
              <a:cs typeface="+mn-cs"/>
            </a:endParaRPr>
          </a:p>
        </p:txBody>
      </p:sp>
      <p:sp>
        <p:nvSpPr>
          <p:cNvPr id="5" name="TextBox 4"/>
          <p:cNvSpPr txBox="1"/>
          <p:nvPr/>
        </p:nvSpPr>
        <p:spPr>
          <a:xfrm>
            <a:off x="475266" y="3269746"/>
            <a:ext cx="8314267" cy="830997"/>
          </a:xfrm>
          <a:prstGeom prst="rect">
            <a:avLst/>
          </a:prstGeom>
          <a:solidFill>
            <a:srgbClr val="000000"/>
          </a:solidFill>
        </p:spPr>
        <p:txBody>
          <a:bodyPr wrap="square" rtlCol="0">
            <a:spAutoFit/>
          </a:bodyPr>
          <a:lstStyle/>
          <a:p>
            <a:pPr algn="ctr" fontAlgn="auto">
              <a:spcBef>
                <a:spcPts val="0"/>
              </a:spcBef>
              <a:spcAft>
                <a:spcPts val="0"/>
              </a:spcAft>
            </a:pPr>
            <a:r>
              <a:rPr lang="en-US" sz="4800" dirty="0">
                <a:solidFill>
                  <a:srgbClr val="FFFFFF"/>
                </a:solidFill>
                <a:latin typeface="Calibri"/>
                <a:ea typeface="+mn-ea"/>
                <a:cs typeface="+mn-cs"/>
              </a:rPr>
              <a:t>3</a:t>
            </a:r>
            <a:r>
              <a:rPr lang="en-US" sz="4800" dirty="0" smtClean="0">
                <a:solidFill>
                  <a:srgbClr val="FFFFFF"/>
                </a:solidFill>
                <a:latin typeface="Calibri"/>
                <a:ea typeface="+mn-ea"/>
                <a:cs typeface="+mn-cs"/>
              </a:rPr>
              <a:t>: </a:t>
            </a:r>
            <a:r>
              <a:rPr lang="en-US" sz="4800" dirty="0" smtClean="0">
                <a:solidFill>
                  <a:srgbClr val="FFFFFF"/>
                </a:solidFill>
                <a:latin typeface="Calibri"/>
                <a:ea typeface="+mn-ea"/>
                <a:cs typeface="+mn-cs"/>
              </a:rPr>
              <a:t>The authenticity</a:t>
            </a:r>
            <a:endParaRPr lang="en-US" sz="4800" dirty="0">
              <a:solidFill>
                <a:srgbClr val="FFFFFF"/>
              </a:solidFill>
              <a:latin typeface="Calibri"/>
              <a:ea typeface="+mn-ea"/>
              <a:cs typeface="+mn-cs"/>
            </a:endParaRPr>
          </a:p>
        </p:txBody>
      </p:sp>
    </p:spTree>
    <p:extLst>
      <p:ext uri="{BB962C8B-B14F-4D97-AF65-F5344CB8AC3E}">
        <p14:creationId xmlns:p14="http://schemas.microsoft.com/office/powerpoint/2010/main" val="20500746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p:tgtEl>
                                          <p:spTgt spid="4">
                                            <p:bg/>
                                          </p:spTgt>
                                        </p:tgtEl>
                                        <p:attrNameLst>
                                          <p:attrName>ppt_x</p:attrName>
                                        </p:attrNameLst>
                                      </p:cBhvr>
                                      <p:tavLst>
                                        <p:tav tm="0">
                                          <p:val>
                                            <p:strVal val="#ppt_x-#ppt_w*1.125000"/>
                                          </p:val>
                                        </p:tav>
                                        <p:tav tm="100000">
                                          <p:val>
                                            <p:strVal val="#ppt_x"/>
                                          </p:val>
                                        </p:tav>
                                      </p:tavLst>
                                    </p:anim>
                                    <p:animEffect transition="in" filter="wipe(right)">
                                      <p:cBhvr>
                                        <p:cTn id="8" dur="500"/>
                                        <p:tgtEl>
                                          <p:spTgt spid="4">
                                            <p:bg/>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p:tgtEl>
                                          <p:spTgt spid="4">
                                            <p:txEl>
                                              <p:pRg st="0" end="0"/>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500"/>
                                        <p:tgtEl>
                                          <p:spTgt spid="3">
                                            <p:bg/>
                                          </p:spTgt>
                                        </p:tgtEl>
                                        <p:attrNameLst>
                                          <p:attrName>ppt_x</p:attrName>
                                        </p:attrNameLst>
                                      </p:cBhvr>
                                      <p:tavLst>
                                        <p:tav tm="0">
                                          <p:val>
                                            <p:strVal val="#ppt_x-#ppt_w*1.125000"/>
                                          </p:val>
                                        </p:tav>
                                        <p:tav tm="100000">
                                          <p:val>
                                            <p:strVal val="#ppt_x"/>
                                          </p:val>
                                        </p:tav>
                                      </p:tavLst>
                                    </p:anim>
                                    <p:animEffect transition="in" filter="wipe(right)">
                                      <p:cBhvr>
                                        <p:cTn id="20" dur="500"/>
                                        <p:tgtEl>
                                          <p:spTgt spid="3">
                                            <p:bg/>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5">
                                            <p:bg/>
                                          </p:spTgt>
                                        </p:tgtEl>
                                        <p:attrNameLst>
                                          <p:attrName>style.visibility</p:attrName>
                                        </p:attrNameLst>
                                      </p:cBhvr>
                                      <p:to>
                                        <p:strVal val="visible"/>
                                      </p:to>
                                    </p:set>
                                    <p:anim calcmode="lin" valueType="num">
                                      <p:cBhvr additive="base">
                                        <p:cTn id="31" dur="500"/>
                                        <p:tgtEl>
                                          <p:spTgt spid="5">
                                            <p:bg/>
                                          </p:spTgt>
                                        </p:tgtEl>
                                        <p:attrNameLst>
                                          <p:attrName>ppt_x</p:attrName>
                                        </p:attrNameLst>
                                      </p:cBhvr>
                                      <p:tavLst>
                                        <p:tav tm="0">
                                          <p:val>
                                            <p:strVal val="#ppt_x-#ppt_w*1.125000"/>
                                          </p:val>
                                        </p:tav>
                                        <p:tav tm="100000">
                                          <p:val>
                                            <p:strVal val="#ppt_x"/>
                                          </p:val>
                                        </p:tav>
                                      </p:tavLst>
                                    </p:anim>
                                    <p:animEffect transition="in" filter="wipe(right)">
                                      <p:cBhvr>
                                        <p:cTn id="32" dur="500"/>
                                        <p:tgtEl>
                                          <p:spTgt spid="5">
                                            <p:bg/>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p:tgtEl>
                                          <p:spTgt spid="5">
                                            <p:txEl>
                                              <p:pRg st="0" end="0"/>
                                            </p:txEl>
                                          </p:spTgt>
                                        </p:tgtEl>
                                        <p:attrNameLst>
                                          <p:attrName>ppt_x</p:attrName>
                                        </p:attrNameLst>
                                      </p:cBhvr>
                                      <p:tavLst>
                                        <p:tav tm="0">
                                          <p:val>
                                            <p:strVal val="#ppt_x-#ppt_w*1.125000"/>
                                          </p:val>
                                        </p:tav>
                                        <p:tav tm="100000">
                                          <p:val>
                                            <p:strVal val="#ppt_x"/>
                                          </p:val>
                                        </p:tav>
                                      </p:tavLst>
                                    </p:anim>
                                    <p:animEffect transition="in" filter="wipe(right)">
                                      <p:cBhvr>
                                        <p:cTn id="3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animBg="1"/>
      <p:bldP spid="4" grpId="0" build="p" bldLvl="4" animBg="1"/>
      <p:bldP spid="5" grpId="0" build="p" bldLvl="4"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0352"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1 - SOUNDS</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1376"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Gover</a:t>
            </a:r>
            <a:r>
              <a:rPr lang="en-US" sz="5400" dirty="0" smtClean="0">
                <a:solidFill>
                  <a:srgbClr val="FFFF00"/>
                </a:solidFill>
                <a:latin typeface="Calibri" charset="0"/>
              </a:rPr>
              <a:t>n</a:t>
            </a:r>
            <a:r>
              <a:rPr lang="en-US" sz="5400" dirty="0" smtClean="0">
                <a:solidFill>
                  <a:srgbClr val="FFFFFF"/>
                </a:solidFill>
                <a:latin typeface="Calibri" charset="0"/>
              </a:rPr>
              <a:t>ment</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3424"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Feb</a:t>
            </a:r>
            <a:r>
              <a:rPr lang="en-US" sz="5400" dirty="0" smtClean="0">
                <a:solidFill>
                  <a:srgbClr val="FFFF00"/>
                </a:solidFill>
                <a:latin typeface="Calibri" charset="0"/>
              </a:rPr>
              <a:t>ru</a:t>
            </a:r>
            <a:r>
              <a:rPr lang="en-US" sz="5400" dirty="0" smtClean="0">
                <a:solidFill>
                  <a:srgbClr val="FFFFFF"/>
                </a:solidFill>
                <a:latin typeface="Calibri" charset="0"/>
              </a:rPr>
              <a:t>ary</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2400"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Parl</a:t>
            </a:r>
            <a:r>
              <a:rPr lang="en-US" sz="5400" dirty="0" smtClean="0">
                <a:solidFill>
                  <a:srgbClr val="FFFF00"/>
                </a:solidFill>
                <a:latin typeface="Calibri" charset="0"/>
              </a:rPr>
              <a:t>iam</a:t>
            </a:r>
            <a:r>
              <a:rPr lang="en-US" sz="5400" dirty="0" smtClean="0">
                <a:solidFill>
                  <a:srgbClr val="FFFFFF"/>
                </a:solidFill>
                <a:latin typeface="Calibri" charset="0"/>
              </a:rPr>
              <a:t>ent</a:t>
            </a:r>
            <a:endParaRPr lang="en-US" sz="5400" dirty="0">
              <a:solidFill>
                <a:srgbClr val="FFFF00"/>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6018"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4448"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6020" name="TextBox 4"/>
          <p:cNvSpPr txBox="1">
            <a:spLocks noChangeArrowheads="1"/>
          </p:cNvSpPr>
          <p:nvPr/>
        </p:nvSpPr>
        <p:spPr bwMode="auto">
          <a:xfrm>
            <a:off x="2438400" y="2824163"/>
            <a:ext cx="47244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2 -VISUALS</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7042"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5472"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4" name="TextBox 4"/>
          <p:cNvSpPr txBox="1">
            <a:spLocks noChangeArrowheads="1"/>
          </p:cNvSpPr>
          <p:nvPr/>
        </p:nvSpPr>
        <p:spPr bwMode="auto">
          <a:xfrm>
            <a:off x="2438400" y="2514600"/>
            <a:ext cx="4724400" cy="1754188"/>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Se-</a:t>
            </a:r>
            <a:r>
              <a:rPr lang="en-US" sz="5400" dirty="0" err="1">
                <a:solidFill>
                  <a:srgbClr val="FFFF00"/>
                </a:solidFill>
                <a:latin typeface="Calibri" charset="0"/>
              </a:rPr>
              <a:t>para</a:t>
            </a:r>
            <a:r>
              <a:rPr lang="en-US" sz="5400" dirty="0" err="1">
                <a:solidFill>
                  <a:srgbClr val="FFFFFF"/>
                </a:solidFill>
                <a:latin typeface="Calibri" charset="0"/>
              </a:rPr>
              <a:t>-te</a:t>
            </a:r>
            <a:endParaRPr lang="en-US" sz="5400" dirty="0">
              <a:solidFill>
                <a:srgbClr val="FFFFFF"/>
              </a:solidFill>
              <a:latin typeface="Calibri" charset="0"/>
            </a:endParaRPr>
          </a:p>
          <a:p>
            <a:pPr algn="ctr"/>
            <a:r>
              <a:rPr lang="en-US" sz="5400" dirty="0">
                <a:solidFill>
                  <a:srgbClr val="FFFFFF"/>
                </a:solidFill>
                <a:latin typeface="Calibri" charset="0"/>
              </a:rPr>
              <a:t>Be-</a:t>
            </a:r>
            <a:r>
              <a:rPr lang="en-US" sz="5400" dirty="0">
                <a:solidFill>
                  <a:srgbClr val="FFFF00"/>
                </a:solidFill>
                <a:latin typeface="Calibri" charset="0"/>
              </a:rPr>
              <a:t>lie</a:t>
            </a:r>
            <a:r>
              <a:rPr lang="en-US" sz="5400" dirty="0">
                <a:solidFill>
                  <a:srgbClr val="FFFFFF"/>
                </a:solidFill>
                <a:latin typeface="Calibri" charset="0"/>
              </a:rPr>
              <a:t>-</a:t>
            </a:r>
            <a:r>
              <a:rPr lang="en-US" sz="5400" dirty="0" err="1">
                <a:solidFill>
                  <a:srgbClr val="FFFFFF"/>
                </a:solidFill>
                <a:latin typeface="Calibri" charset="0"/>
              </a:rPr>
              <a:t>ve</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762000" y="609600"/>
            <a:ext cx="7772400" cy="5791200"/>
          </a:xfrm>
          <a:prstGeom prst="rect">
            <a:avLst/>
          </a:prstGeom>
          <a:noFill/>
          <a:ln w="9525">
            <a:no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8066"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6496"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8068" name="TextBox 4"/>
          <p:cNvSpPr txBox="1">
            <a:spLocks noChangeArrowheads="1"/>
          </p:cNvSpPr>
          <p:nvPr/>
        </p:nvSpPr>
        <p:spPr bwMode="auto">
          <a:xfrm>
            <a:off x="2133600" y="2824163"/>
            <a:ext cx="53340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3 - MNEMONICS</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7520"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ne</a:t>
            </a:r>
            <a:r>
              <a:rPr lang="en-US" sz="5400" dirty="0">
                <a:solidFill>
                  <a:srgbClr val="FFFF00"/>
                </a:solidFill>
                <a:latin typeface="Calibri" charset="0"/>
              </a:rPr>
              <a:t>c</a:t>
            </a:r>
            <a:r>
              <a:rPr lang="en-US" sz="5400" dirty="0">
                <a:solidFill>
                  <a:srgbClr val="FFFFFF"/>
                </a:solidFill>
                <a:latin typeface="Calibri" charset="0"/>
              </a:rPr>
              <a:t>e</a:t>
            </a:r>
            <a:r>
              <a:rPr lang="en-US" sz="5400" dirty="0">
                <a:solidFill>
                  <a:srgbClr val="FFFF00"/>
                </a:solidFill>
                <a:latin typeface="Calibri" charset="0"/>
              </a:rPr>
              <a:t>ss</a:t>
            </a:r>
            <a:r>
              <a:rPr lang="en-US" sz="5400" dirty="0">
                <a:solidFill>
                  <a:srgbClr val="FFFFFF"/>
                </a:solidFill>
                <a:latin typeface="Calibri" charset="0"/>
              </a:rPr>
              <a:t>ary</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8544"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a</a:t>
            </a:r>
            <a:r>
              <a:rPr lang="en-US" sz="5400" dirty="0" smtClean="0">
                <a:solidFill>
                  <a:srgbClr val="FFFF00"/>
                </a:solidFill>
                <a:latin typeface="Calibri" charset="0"/>
              </a:rPr>
              <a:t>cc</a:t>
            </a:r>
            <a:r>
              <a:rPr lang="en-US" sz="5400" dirty="0" smtClean="0">
                <a:solidFill>
                  <a:srgbClr val="FFFFFF"/>
                </a:solidFill>
                <a:latin typeface="Calibri" charset="0"/>
              </a:rPr>
              <a:t>o</a:t>
            </a:r>
            <a:r>
              <a:rPr lang="en-US" sz="5400" dirty="0" smtClean="0">
                <a:solidFill>
                  <a:srgbClr val="FFFF00"/>
                </a:solidFill>
                <a:latin typeface="Calibri" charset="0"/>
              </a:rPr>
              <a:t>mm</a:t>
            </a:r>
            <a:r>
              <a:rPr lang="en-US" sz="5400" dirty="0" smtClean="0">
                <a:solidFill>
                  <a:srgbClr val="FFFFFF"/>
                </a:solidFill>
                <a:latin typeface="Calibri" charset="0"/>
              </a:rPr>
              <a:t>odation</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359070"/>
            <a:ext cx="8712968" cy="2062103"/>
          </a:xfrm>
          <a:prstGeom prst="rect">
            <a:avLst/>
          </a:prstGeom>
          <a:noFill/>
        </p:spPr>
        <p:txBody>
          <a:bodyPr wrap="square" rtlCol="0">
            <a:spAutoFit/>
          </a:bodyPr>
          <a:lstStyle/>
          <a:p>
            <a:pPr algn="ctr"/>
            <a:r>
              <a:rPr lang="en-US" sz="3200" dirty="0" smtClean="0">
                <a:solidFill>
                  <a:srgbClr val="FFFF00"/>
                </a:solidFill>
              </a:rPr>
              <a:t>What are the main types of reading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2308324"/>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Teach reading – scanning, skimming, analysis</a:t>
            </a:r>
          </a:p>
          <a:p>
            <a:pPr marL="742950" indent="-742950">
              <a:buFont typeface="Calibri" charset="0"/>
              <a:buAutoNum type="arabicPeriod"/>
            </a:pPr>
            <a:r>
              <a:rPr lang="en-US" sz="2400" dirty="0">
                <a:solidFill>
                  <a:srgbClr val="FFFFFF"/>
                </a:solidFill>
                <a:latin typeface="Calibri" charset="0"/>
              </a:rPr>
              <a:t>Read aloud and display</a:t>
            </a:r>
          </a:p>
          <a:p>
            <a:pPr marL="742950" indent="-742950">
              <a:buFont typeface="Calibri" charset="0"/>
              <a:buAutoNum type="arabicPeriod"/>
            </a:pPr>
            <a:r>
              <a:rPr lang="en-US" sz="2400" dirty="0">
                <a:solidFill>
                  <a:srgbClr val="FFFFFF"/>
                </a:solidFill>
                <a:latin typeface="Calibri" charset="0"/>
              </a:rPr>
              <a:t>Teach key vocabulary</a:t>
            </a:r>
          </a:p>
          <a:p>
            <a:pPr marL="742950" indent="-742950">
              <a:buFont typeface="Calibri" charset="0"/>
              <a:buAutoNum type="arabicPeriod"/>
            </a:pPr>
            <a:r>
              <a:rPr lang="en-US" sz="2400" dirty="0">
                <a:solidFill>
                  <a:srgbClr val="FFFFFF"/>
                </a:solidFill>
                <a:latin typeface="Calibri" charset="0"/>
              </a:rPr>
              <a:t>Demystify spelling</a:t>
            </a:r>
          </a:p>
          <a:p>
            <a:pPr marL="742950" indent="-742950">
              <a:buFont typeface="Calibri" charset="0"/>
              <a:buAutoNum type="arabicPeriod"/>
            </a:pPr>
            <a:r>
              <a:rPr lang="en-US" sz="2400" dirty="0">
                <a:solidFill>
                  <a:srgbClr val="FFFFFF"/>
                </a:solidFill>
                <a:latin typeface="Calibri" charset="0"/>
              </a:rPr>
              <a:t>Teach research, not FOFO</a:t>
            </a: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28545440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57200" y="1600832"/>
            <a:ext cx="8314267" cy="830997"/>
          </a:xfrm>
          <a:prstGeom prst="rect">
            <a:avLst/>
          </a:prstGeom>
          <a:solidFill>
            <a:schemeClr val="tx1"/>
          </a:solidFill>
        </p:spPr>
        <p:txBody>
          <a:bodyPr wrap="square" rtlCol="0">
            <a:spAutoFit/>
          </a:bodyPr>
          <a:lstStyle/>
          <a:p>
            <a:pPr algn="ctr" fontAlgn="auto">
              <a:spcBef>
                <a:spcPts val="0"/>
              </a:spcBef>
              <a:spcAft>
                <a:spcPts val="0"/>
              </a:spcAft>
            </a:pPr>
            <a:r>
              <a:rPr lang="en-US" sz="4800" dirty="0" smtClean="0">
                <a:solidFill>
                  <a:srgbClr val="FFFFFF"/>
                </a:solidFill>
                <a:latin typeface="Calibri"/>
                <a:ea typeface="+mn-ea"/>
                <a:cs typeface="+mn-cs"/>
              </a:rPr>
              <a:t>1: </a:t>
            </a:r>
            <a:r>
              <a:rPr lang="en-US" sz="4800" dirty="0" smtClean="0">
                <a:solidFill>
                  <a:srgbClr val="FFFFFF"/>
                </a:solidFill>
                <a:latin typeface="Calibri"/>
                <a:ea typeface="+mn-ea"/>
                <a:cs typeface="+mn-cs"/>
              </a:rPr>
              <a:t>Sacrifices</a:t>
            </a:r>
            <a:endParaRPr lang="en-US" sz="4800" dirty="0">
              <a:solidFill>
                <a:srgbClr val="FFFFFF"/>
              </a:solidFill>
              <a:latin typeface="Calibri"/>
              <a:ea typeface="+mn-ea"/>
              <a:cs typeface="+mn-cs"/>
            </a:endParaRPr>
          </a:p>
        </p:txBody>
      </p:sp>
    </p:spTree>
    <p:extLst>
      <p:ext uri="{BB962C8B-B14F-4D97-AF65-F5344CB8AC3E}">
        <p14:creationId xmlns:p14="http://schemas.microsoft.com/office/powerpoint/2010/main" val="17902576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2163"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6"/>
          <p:cNvSpPr txBox="1">
            <a:spLocks noChangeArrowheads="1"/>
          </p:cNvSpPr>
          <p:nvPr/>
        </p:nvSpPr>
        <p:spPr bwMode="auto">
          <a:xfrm>
            <a:off x="609600" y="762000"/>
            <a:ext cx="8077200" cy="59404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solidFill>
                  <a:srgbClr val="FFFF00"/>
                </a:solidFill>
                <a:latin typeface="Calibri" charset="0"/>
              </a:rPr>
              <a:t>Know your connectives</a:t>
            </a:r>
          </a:p>
          <a:p>
            <a:pPr algn="ctr">
              <a:spcBef>
                <a:spcPct val="50000"/>
              </a:spcBef>
            </a:pPr>
            <a:endParaRPr lang="en-US" sz="3200">
              <a:solidFill>
                <a:srgbClr val="FFFF00"/>
              </a:solidFill>
              <a:latin typeface="Calibri" charset="0"/>
            </a:endParaRPr>
          </a:p>
          <a:p>
            <a:pPr>
              <a:spcBef>
                <a:spcPct val="50000"/>
              </a:spcBef>
            </a:pPr>
            <a:r>
              <a:rPr lang="en-US" sz="2000" b="1">
                <a:solidFill>
                  <a:srgbClr val="FFFF00"/>
                </a:solidFill>
                <a:latin typeface="Calibri" charset="0"/>
              </a:rPr>
              <a:t>Adding</a:t>
            </a:r>
            <a:r>
              <a:rPr lang="en-US" sz="2000">
                <a:solidFill>
                  <a:srgbClr val="FFFFFF"/>
                </a:solidFill>
                <a:latin typeface="Calibri" charset="0"/>
              </a:rPr>
              <a:t>: and, also, as well as, moreover, too</a:t>
            </a:r>
          </a:p>
          <a:p>
            <a:pPr>
              <a:spcBef>
                <a:spcPct val="50000"/>
              </a:spcBef>
            </a:pPr>
            <a:r>
              <a:rPr lang="en-US" sz="2000" b="1">
                <a:solidFill>
                  <a:srgbClr val="FFFF00"/>
                </a:solidFill>
                <a:latin typeface="Calibri" charset="0"/>
              </a:rPr>
              <a:t>Cause &amp; effect</a:t>
            </a:r>
            <a:r>
              <a:rPr lang="en-US" sz="2000">
                <a:solidFill>
                  <a:srgbClr val="FFFFFF"/>
                </a:solidFill>
                <a:latin typeface="Calibri" charset="0"/>
              </a:rPr>
              <a:t>: because, so, therefore, thus, consequently</a:t>
            </a:r>
          </a:p>
          <a:p>
            <a:pPr>
              <a:spcBef>
                <a:spcPct val="50000"/>
              </a:spcBef>
            </a:pPr>
            <a:r>
              <a:rPr lang="en-US" sz="2000" b="1">
                <a:solidFill>
                  <a:srgbClr val="FFFF00"/>
                </a:solidFill>
                <a:latin typeface="Calibri" charset="0"/>
              </a:rPr>
              <a:t>Sequencing</a:t>
            </a:r>
            <a:r>
              <a:rPr lang="en-US" sz="2000">
                <a:solidFill>
                  <a:srgbClr val="FFFFFF"/>
                </a:solidFill>
                <a:latin typeface="Calibri" charset="0"/>
              </a:rPr>
              <a:t>: next, then, first, finally, meanwhile, before, after</a:t>
            </a:r>
          </a:p>
          <a:p>
            <a:pPr>
              <a:spcBef>
                <a:spcPct val="50000"/>
              </a:spcBef>
            </a:pPr>
            <a:r>
              <a:rPr lang="en-US" sz="2000" b="1">
                <a:solidFill>
                  <a:srgbClr val="FFFF00"/>
                </a:solidFill>
                <a:latin typeface="Calibri" charset="0"/>
              </a:rPr>
              <a:t>Qualifying</a:t>
            </a:r>
            <a:r>
              <a:rPr lang="en-US" sz="2000">
                <a:solidFill>
                  <a:srgbClr val="FFFFFF"/>
                </a:solidFill>
                <a:latin typeface="Calibri" charset="0"/>
              </a:rPr>
              <a:t>: however, although, unless, except, if, as long as, apart from, yet</a:t>
            </a:r>
          </a:p>
          <a:p>
            <a:pPr>
              <a:spcBef>
                <a:spcPct val="50000"/>
              </a:spcBef>
            </a:pPr>
            <a:r>
              <a:rPr lang="en-US" sz="2000" b="1">
                <a:solidFill>
                  <a:srgbClr val="FFFF00"/>
                </a:solidFill>
                <a:latin typeface="Calibri" charset="0"/>
              </a:rPr>
              <a:t>Emphasising</a:t>
            </a:r>
            <a:r>
              <a:rPr lang="en-US" sz="2000">
                <a:solidFill>
                  <a:srgbClr val="FFFFFF"/>
                </a:solidFill>
                <a:latin typeface="Calibri" charset="0"/>
              </a:rPr>
              <a:t>: above all, in particular, especially, significantly, indeed, notably</a:t>
            </a:r>
          </a:p>
          <a:p>
            <a:pPr>
              <a:spcBef>
                <a:spcPct val="50000"/>
              </a:spcBef>
            </a:pPr>
            <a:r>
              <a:rPr lang="en-US" sz="2000" b="1">
                <a:solidFill>
                  <a:srgbClr val="FFFF00"/>
                </a:solidFill>
                <a:latin typeface="Calibri" charset="0"/>
              </a:rPr>
              <a:t>Illustrating</a:t>
            </a:r>
            <a:r>
              <a:rPr lang="en-US" sz="2000">
                <a:solidFill>
                  <a:srgbClr val="FFFFFF"/>
                </a:solidFill>
                <a:latin typeface="Calibri" charset="0"/>
              </a:rPr>
              <a:t>: for example, such as, for instance, as revealed by, in the case of</a:t>
            </a:r>
          </a:p>
          <a:p>
            <a:pPr>
              <a:spcBef>
                <a:spcPct val="50000"/>
              </a:spcBef>
            </a:pPr>
            <a:r>
              <a:rPr lang="en-US" sz="2000" b="1">
                <a:solidFill>
                  <a:srgbClr val="FFFF00"/>
                </a:solidFill>
                <a:latin typeface="Calibri" charset="0"/>
              </a:rPr>
              <a:t>Comparing</a:t>
            </a:r>
            <a:r>
              <a:rPr lang="en-US" sz="2000">
                <a:solidFill>
                  <a:srgbClr val="FFFFFF"/>
                </a:solidFill>
                <a:latin typeface="Calibri" charset="0"/>
              </a:rPr>
              <a:t>: equally, in the same way, similarly, likewise, as with, like</a:t>
            </a:r>
          </a:p>
          <a:p>
            <a:pPr>
              <a:spcBef>
                <a:spcPct val="50000"/>
              </a:spcBef>
            </a:pPr>
            <a:r>
              <a:rPr lang="en-US" sz="2000" b="1">
                <a:solidFill>
                  <a:srgbClr val="FFFF00"/>
                </a:solidFill>
                <a:latin typeface="Calibri" charset="0"/>
              </a:rPr>
              <a:t>Contrasting</a:t>
            </a:r>
            <a:r>
              <a:rPr lang="en-US" sz="2000">
                <a:solidFill>
                  <a:srgbClr val="FFFFFF"/>
                </a:solidFill>
                <a:latin typeface="Calibri" charset="0"/>
              </a:rPr>
              <a:t>: whereas, instead of, alternatively, otherwise, unlike, on the other hand</a:t>
            </a:r>
          </a:p>
          <a:p>
            <a:pPr>
              <a:spcBef>
                <a:spcPct val="50000"/>
              </a:spcBef>
            </a:pPr>
            <a:r>
              <a:rPr lang="en-US" sz="2000">
                <a:solidFill>
                  <a:srgbClr val="FFFFFF"/>
                </a:solidFill>
                <a:latin typeface="Calibri" charset="0"/>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6259"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7" name="Picture 6" descr="Picture 5.png"/>
          <p:cNvPicPr>
            <a:picLocks noChangeAspect="1"/>
          </p:cNvPicPr>
          <p:nvPr/>
        </p:nvPicPr>
        <p:blipFill>
          <a:blip r:embed="rId4"/>
          <a:stretch>
            <a:fillRect/>
          </a:stretch>
        </p:blipFill>
        <p:spPr>
          <a:xfrm>
            <a:off x="8072888" y="23895"/>
            <a:ext cx="1028700" cy="2146300"/>
          </a:xfrm>
          <a:prstGeom prst="rect">
            <a:avLst/>
          </a:prstGeom>
        </p:spPr>
      </p:pic>
      <p:sp>
        <p:nvSpPr>
          <p:cNvPr id="6" name="Action Button: Custom 5">
            <a:hlinkClick r:id="rId5" action="ppaction://hlinkpres?slideindex=1&amp;slidetitle=Slide 1" highlightClick="1"/>
          </p:cNvPr>
          <p:cNvSpPr/>
          <p:nvPr/>
        </p:nvSpPr>
        <p:spPr>
          <a:xfrm>
            <a:off x="8072888" y="5486400"/>
            <a:ext cx="385312" cy="29210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20584"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21608"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1844824"/>
            <a:ext cx="4724400" cy="3416320"/>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Task: write a horror story set in a mundane setting</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42611032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Barriers:</a:t>
            </a:r>
          </a:p>
          <a:p>
            <a:pPr algn="ctr"/>
            <a:r>
              <a:rPr lang="en-US" sz="3600" dirty="0" smtClean="0">
                <a:solidFill>
                  <a:srgbClr val="FFFFFF"/>
                </a:solidFill>
                <a:latin typeface="Calibri" charset="0"/>
              </a:rPr>
              <a:t>Predictability</a:t>
            </a:r>
          </a:p>
          <a:p>
            <a:pPr algn="ctr"/>
            <a:r>
              <a:rPr lang="en-US" sz="3600" dirty="0" smtClean="0">
                <a:solidFill>
                  <a:srgbClr val="FFFFFF"/>
                </a:solidFill>
                <a:latin typeface="Calibri" charset="0"/>
              </a:rPr>
              <a:t>Telling, not showing</a:t>
            </a:r>
          </a:p>
          <a:p>
            <a:pPr algn="ctr"/>
            <a:r>
              <a:rPr lang="en-US" sz="3600" dirty="0" smtClean="0">
                <a:solidFill>
                  <a:srgbClr val="FFFFFF"/>
                </a:solidFill>
                <a:latin typeface="Calibri" charset="0"/>
              </a:rPr>
              <a:t>Lack of narrative ambition</a:t>
            </a: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3890265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291088" y="764704"/>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266700" y="3068960"/>
            <a:ext cx="7806188" cy="1754327"/>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Predictability</a:t>
            </a:r>
          </a:p>
          <a:p>
            <a:r>
              <a:rPr lang="en-US" sz="3600" dirty="0" smtClean="0">
                <a:solidFill>
                  <a:srgbClr val="FFFFFF"/>
                </a:solidFill>
                <a:latin typeface="Calibri" charset="0"/>
              </a:rPr>
              <a:t>Telling, not showing</a:t>
            </a:r>
          </a:p>
          <a:p>
            <a:r>
              <a:rPr lang="en-US" sz="3600" dirty="0" smtClean="0">
                <a:solidFill>
                  <a:srgbClr val="FFFFFF"/>
                </a:solidFill>
                <a:latin typeface="Calibri" charset="0"/>
              </a:rPr>
              <a:t>Lack of narrative ambition</a:t>
            </a: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
        <p:nvSpPr>
          <p:cNvPr id="6" name="Cloud Callout 5"/>
          <p:cNvSpPr/>
          <p:nvPr/>
        </p:nvSpPr>
        <p:spPr>
          <a:xfrm>
            <a:off x="3359189" y="195986"/>
            <a:ext cx="4715544" cy="2016224"/>
          </a:xfrm>
          <a:prstGeom prst="cloudCallout">
            <a:avLst>
              <a:gd name="adj1" fmla="val -69997"/>
              <a:gd name="adj2" fmla="val 9142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Be sensuous; reject first word;  use pronouns</a:t>
            </a:r>
            <a:endParaRPr lang="en-US" sz="3200" dirty="0">
              <a:solidFill>
                <a:schemeClr val="tx1"/>
              </a:solidFill>
            </a:endParaRPr>
          </a:p>
        </p:txBody>
      </p:sp>
      <p:sp>
        <p:nvSpPr>
          <p:cNvPr id="7" name="Cloud Callout 6"/>
          <p:cNvSpPr/>
          <p:nvPr/>
        </p:nvSpPr>
        <p:spPr>
          <a:xfrm>
            <a:off x="3923928" y="2060848"/>
            <a:ext cx="4715544" cy="2016224"/>
          </a:xfrm>
          <a:prstGeom prst="cloudCallout">
            <a:avLst>
              <a:gd name="adj1" fmla="val -74944"/>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Experiment with point-of-view</a:t>
            </a:r>
            <a:endParaRPr lang="en-US" sz="3200" dirty="0">
              <a:solidFill>
                <a:schemeClr val="tx1"/>
              </a:solidFill>
            </a:endParaRPr>
          </a:p>
        </p:txBody>
      </p:sp>
      <p:sp>
        <p:nvSpPr>
          <p:cNvPr id="8" name="Cloud Callout 7"/>
          <p:cNvSpPr/>
          <p:nvPr/>
        </p:nvSpPr>
        <p:spPr>
          <a:xfrm>
            <a:off x="4788024" y="4509119"/>
            <a:ext cx="4313564" cy="1780627"/>
          </a:xfrm>
          <a:prstGeom prst="cloudCallout">
            <a:avLst>
              <a:gd name="adj1" fmla="val -87087"/>
              <a:gd name="adj2" fmla="val -4562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Use narrative disjuncture</a:t>
            </a:r>
            <a:endParaRPr lang="en-US" sz="3200" dirty="0">
              <a:solidFill>
                <a:schemeClr val="tx1"/>
              </a:solidFill>
            </a:endParaRPr>
          </a:p>
        </p:txBody>
      </p:sp>
      <p:sp>
        <p:nvSpPr>
          <p:cNvPr id="2" name="Action Button: Document 1">
            <a:hlinkClick r:id="rId5" action="ppaction://hlinkfile" highlightClick="1"/>
          </p:cNvPr>
          <p:cNvSpPr/>
          <p:nvPr/>
        </p:nvSpPr>
        <p:spPr>
          <a:xfrm>
            <a:off x="611560" y="6021288"/>
            <a:ext cx="360040" cy="720080"/>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5995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3"/>
      <p:bldP spid="6" grpId="0" animBg="1"/>
      <p:bldP spid="7" grpId="0" animBg="1"/>
      <p:bldP spid="8"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437112"/>
            <a:ext cx="8712968" cy="2062103"/>
          </a:xfrm>
          <a:prstGeom prst="rect">
            <a:avLst/>
          </a:prstGeom>
          <a:noFill/>
        </p:spPr>
        <p:txBody>
          <a:bodyPr wrap="square" rtlCol="0">
            <a:spAutoFit/>
          </a:bodyPr>
          <a:lstStyle/>
          <a:p>
            <a:pPr algn="ctr"/>
            <a:r>
              <a:rPr lang="en-US" sz="3200" dirty="0" smtClean="0">
                <a:solidFill>
                  <a:srgbClr val="FFFF00"/>
                </a:solidFill>
              </a:rPr>
              <a:t>What are the main types of writing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2308324"/>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Demonstrate writing</a:t>
            </a:r>
          </a:p>
          <a:p>
            <a:pPr marL="742950" indent="-742950">
              <a:buFont typeface="Calibri" charset="0"/>
              <a:buAutoNum type="arabicPeriod"/>
            </a:pPr>
            <a:r>
              <a:rPr lang="en-US" sz="2400" dirty="0">
                <a:solidFill>
                  <a:srgbClr val="FFFFFF"/>
                </a:solidFill>
                <a:latin typeface="Calibri" charset="0"/>
              </a:rPr>
              <a:t>Teach composition &amp; planning</a:t>
            </a:r>
          </a:p>
          <a:p>
            <a:pPr marL="742950" indent="-742950">
              <a:buFont typeface="Calibri" charset="0"/>
              <a:buAutoNum type="arabicPeriod"/>
            </a:pPr>
            <a:r>
              <a:rPr lang="en-US" sz="2400" dirty="0">
                <a:solidFill>
                  <a:srgbClr val="FFFFFF"/>
                </a:solidFill>
                <a:latin typeface="Calibri" charset="0"/>
              </a:rPr>
              <a:t>Allow oral rehearsal</a:t>
            </a:r>
          </a:p>
          <a:p>
            <a:pPr marL="742950" indent="-742950">
              <a:buFont typeface="Calibri" charset="0"/>
              <a:buAutoNum type="arabicPeriod"/>
            </a:pPr>
            <a:r>
              <a:rPr lang="en-US" sz="2400" dirty="0">
                <a:solidFill>
                  <a:srgbClr val="FFFFFF"/>
                </a:solidFill>
                <a:latin typeface="Calibri" charset="0"/>
              </a:rPr>
              <a:t>Short &amp; long sentences</a:t>
            </a:r>
          </a:p>
          <a:p>
            <a:pPr marL="742950" indent="-742950">
              <a:buFont typeface="Calibri" charset="0"/>
              <a:buAutoNum type="arabicPeriod"/>
            </a:pPr>
            <a:r>
              <a:rPr lang="en-US" sz="2400" dirty="0">
                <a:solidFill>
                  <a:srgbClr val="FFFFFF"/>
                </a:solidFill>
                <a:latin typeface="Calibri" charset="0"/>
              </a:rPr>
              <a:t>Connectives</a:t>
            </a: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41911263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4572000" y="2420888"/>
            <a:ext cx="3979168" cy="2123658"/>
          </a:xfrm>
          <a:prstGeom prst="rect">
            <a:avLst/>
          </a:prstGeom>
          <a:noFill/>
        </p:spPr>
        <p:txBody>
          <a:bodyPr wrap="square" rtlCol="0">
            <a:spAutoFit/>
          </a:bodyPr>
          <a:lstStyle/>
          <a:p>
            <a:pPr algn="ctr"/>
            <a:r>
              <a:rPr lang="en-US" sz="4400" dirty="0" smtClean="0">
                <a:solidFill>
                  <a:srgbClr val="FFFFFF"/>
                </a:solidFill>
              </a:rPr>
              <a:t>SUMMARY:</a:t>
            </a:r>
          </a:p>
          <a:p>
            <a:pPr algn="ctr"/>
            <a:r>
              <a:rPr lang="en-US" sz="4400" dirty="0" smtClean="0">
                <a:solidFill>
                  <a:srgbClr val="FFFFFF"/>
                </a:solidFill>
              </a:rPr>
              <a:t>The Secret of Literacy</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pic>
        <p:nvPicPr>
          <p:cNvPr id="5" name="Picture 4"/>
          <p:cNvPicPr>
            <a:picLocks noChangeAspect="1"/>
          </p:cNvPicPr>
          <p:nvPr/>
        </p:nvPicPr>
        <p:blipFill>
          <a:blip r:embed="rId4"/>
          <a:stretch>
            <a:fillRect/>
          </a:stretch>
        </p:blipFill>
        <p:spPr>
          <a:xfrm>
            <a:off x="1192097" y="1315820"/>
            <a:ext cx="3181120" cy="403944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12410</TotalTime>
  <Words>2272</Words>
  <Application>Microsoft Macintosh PowerPoint</Application>
  <PresentationFormat>On-screen Show (4:3)</PresentationFormat>
  <Paragraphs>324</Paragraphs>
  <Slides>110</Slides>
  <Notes>38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110</vt:i4>
      </vt:variant>
    </vt:vector>
  </HeadingPairs>
  <TitlesOfParts>
    <vt:vector size="114" baseType="lpstr">
      <vt:lpstr>Office Theme</vt:lpstr>
      <vt:lpstr>1_Office Theme</vt:lpstr>
      <vt:lpstr>2_Office Theme</vt:lpstr>
      <vt:lpstr>Document</vt:lpstr>
      <vt:lpstr>PowerPoint Presentation</vt:lpstr>
      <vt:lpstr>Don’t Call it          iteracy</vt:lpstr>
      <vt:lpstr>PowerPoint Presentation</vt:lpstr>
      <vt:lpstr>Aims:</vt:lpstr>
      <vt:lpstr>Fellows’ bonus: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Structure:</vt:lpstr>
      <vt:lpstr>Approach:</vt:lpstr>
      <vt:lpstr>Hypothesis:</vt:lpstr>
      <vt:lpstr>PowerPoint Presentation</vt:lpstr>
      <vt:lpstr>Hypothesis:</vt:lpstr>
      <vt:lpstr>Q:</vt:lpstr>
      <vt:lpstr>A:</vt:lpstr>
      <vt:lpstr>Provocations: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SCANNING</vt:lpstr>
      <vt:lpstr>PowerPoint Presentation</vt:lpstr>
      <vt:lpstr>PowerPoint Presentation</vt:lpstr>
      <vt:lpstr>CLOSE READING</vt:lpstr>
      <vt:lpstr>PowerPoint Presentation</vt:lpstr>
      <vt:lpstr>PowerPoint Presentation</vt:lpstr>
      <vt:lpstr>RESEARCH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Call it          iteracy</vt:lpstr>
      <vt:lpstr>PowerPoint Presentation</vt:lpstr>
      <vt:lpstr>PowerPoint Presentation</vt:lpstr>
      <vt:lpstr>Don’t Call it          iteracy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107</cp:revision>
  <dcterms:created xsi:type="dcterms:W3CDTF">2011-09-30T06:30:16Z</dcterms:created>
  <dcterms:modified xsi:type="dcterms:W3CDTF">2013-08-20T08:31:55Z</dcterms:modified>
</cp:coreProperties>
</file>