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7.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759" r:id="rId2"/>
    <p:sldId id="760" r:id="rId3"/>
    <p:sldId id="761" r:id="rId4"/>
    <p:sldId id="762" r:id="rId5"/>
    <p:sldId id="763" r:id="rId6"/>
    <p:sldId id="764" r:id="rId7"/>
    <p:sldId id="765" r:id="rId8"/>
    <p:sldId id="766" r:id="rId9"/>
    <p:sldId id="767" r:id="rId10"/>
    <p:sldId id="768" r:id="rId11"/>
    <p:sldId id="769" r:id="rId12"/>
    <p:sldId id="770" r:id="rId13"/>
    <p:sldId id="771" r:id="rId14"/>
    <p:sldId id="774" r:id="rId15"/>
    <p:sldId id="775" r:id="rId16"/>
    <p:sldId id="840" r:id="rId17"/>
    <p:sldId id="835" r:id="rId18"/>
    <p:sldId id="839" r:id="rId19"/>
    <p:sldId id="836" r:id="rId20"/>
    <p:sldId id="837" r:id="rId21"/>
    <p:sldId id="838" r:id="rId22"/>
    <p:sldId id="776" r:id="rId23"/>
    <p:sldId id="777" r:id="rId24"/>
    <p:sldId id="778" r:id="rId25"/>
    <p:sldId id="779" r:id="rId26"/>
    <p:sldId id="780" r:id="rId27"/>
    <p:sldId id="781" r:id="rId28"/>
    <p:sldId id="782" r:id="rId29"/>
    <p:sldId id="783" r:id="rId30"/>
    <p:sldId id="784" r:id="rId31"/>
    <p:sldId id="785" r:id="rId32"/>
    <p:sldId id="786" r:id="rId33"/>
    <p:sldId id="787" r:id="rId34"/>
    <p:sldId id="788" r:id="rId35"/>
    <p:sldId id="789" r:id="rId36"/>
    <p:sldId id="790" r:id="rId37"/>
    <p:sldId id="791" r:id="rId38"/>
    <p:sldId id="792" r:id="rId39"/>
    <p:sldId id="793" r:id="rId40"/>
    <p:sldId id="794" r:id="rId41"/>
    <p:sldId id="795" r:id="rId42"/>
    <p:sldId id="796" r:id="rId43"/>
    <p:sldId id="797" r:id="rId44"/>
    <p:sldId id="798" r:id="rId45"/>
    <p:sldId id="799" r:id="rId46"/>
    <p:sldId id="800" r:id="rId47"/>
    <p:sldId id="801" r:id="rId48"/>
    <p:sldId id="802" r:id="rId49"/>
    <p:sldId id="803" r:id="rId50"/>
    <p:sldId id="804" r:id="rId51"/>
    <p:sldId id="805" r:id="rId52"/>
    <p:sldId id="806" r:id="rId53"/>
    <p:sldId id="807" r:id="rId54"/>
    <p:sldId id="808" r:id="rId55"/>
    <p:sldId id="809" r:id="rId56"/>
    <p:sldId id="810" r:id="rId57"/>
    <p:sldId id="811" r:id="rId58"/>
    <p:sldId id="822" r:id="rId59"/>
    <p:sldId id="823" r:id="rId60"/>
    <p:sldId id="824" r:id="rId61"/>
    <p:sldId id="825" r:id="rId62"/>
    <p:sldId id="826" r:id="rId63"/>
    <p:sldId id="827" r:id="rId64"/>
    <p:sldId id="828" r:id="rId65"/>
    <p:sldId id="829" r:id="rId66"/>
    <p:sldId id="830" r:id="rId67"/>
    <p:sldId id="831" r:id="rId68"/>
    <p:sldId id="739" r:id="rId69"/>
    <p:sldId id="740" r:id="rId70"/>
    <p:sldId id="833" r:id="rId71"/>
    <p:sldId id="834" r:id="rId7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9" d="100"/>
          <a:sy n="99" d="100"/>
        </p:scale>
        <p:origin x="-1032"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13/11/2013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23</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46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47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49</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50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51</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52</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53</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54</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55</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56</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24</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57</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58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59</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60</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61</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64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65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66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67</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31</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13/11/2013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13/11/2013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13/11/2013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13/11/2013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13/11/2013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13/11/2013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13/11/2013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13/11/2013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13/11/2013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13/11/2013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13/11/2013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13/11/2013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Word_97_-_2004_Document6.doc"/><Relationship Id="rId5" Type="http://schemas.openxmlformats.org/officeDocument/2006/relationships/image" Target="../media/image1.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Word_97_-_2004_Document7.doc"/><Relationship Id="rId5" Type="http://schemas.openxmlformats.org/officeDocument/2006/relationships/image" Target="../media/image1.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Word_97_-_2004_Document8.doc"/><Relationship Id="rId5" Type="http://schemas.openxmlformats.org/officeDocument/2006/relationships/image" Target="../media/image1.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Word_97_-_2004_Document9.doc"/><Relationship Id="rId5" Type="http://schemas.openxmlformats.org/officeDocument/2006/relationships/image" Target="../media/image1.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Microsoft_Word_97_-_2004_Document10.doc"/><Relationship Id="rId5" Type="http://schemas.openxmlformats.org/officeDocument/2006/relationships/image" Target="../media/image1.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oleObject" Target="../embeddings/Microsoft_Word_97_-_2004_Document11.doc"/><Relationship Id="rId5" Type="http://schemas.openxmlformats.org/officeDocument/2006/relationships/image" Target="../media/image1.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2.doc"/><Relationship Id="rId5" Type="http://schemas.openxmlformats.org/officeDocument/2006/relationships/image" Target="../media/image1.emf"/><Relationship Id="rId6" Type="http://schemas.openxmlformats.org/officeDocument/2006/relationships/image" Target="../media/image4.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Microsoft_Word_97_-_2004_Document13.doc"/><Relationship Id="rId5" Type="http://schemas.openxmlformats.org/officeDocument/2006/relationships/image" Target="../media/image1.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oleObject" Target="../embeddings/Microsoft_Word_97_-_2004_Document14.doc"/><Relationship Id="rId5" Type="http://schemas.openxmlformats.org/officeDocument/2006/relationships/image" Target="../media/image1.emf"/><Relationship Id="rId6" Type="http://schemas.openxmlformats.org/officeDocument/2006/relationships/image" Target="../media/image5.png"/><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oleObject" Target="../embeddings/Microsoft_Word_97_-_2004_Document15.doc"/><Relationship Id="rId5" Type="http://schemas.openxmlformats.org/officeDocument/2006/relationships/image" Target="../media/image1.emf"/><Relationship Id="rId6" Type="http://schemas.openxmlformats.org/officeDocument/2006/relationships/image" Target="../media/image6.png"/><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oleObject" Target="../embeddings/Microsoft_Word_97_-_2004_Document16.doc"/><Relationship Id="rId5" Type="http://schemas.openxmlformats.org/officeDocument/2006/relationships/image" Target="../media/image1.emf"/><Relationship Id="rId6" Type="http://schemas.openxmlformats.org/officeDocument/2006/relationships/image" Target="../media/image7.png"/><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oleObject" Target="../embeddings/Microsoft_Word_97_-_2004_Document17.doc"/><Relationship Id="rId5" Type="http://schemas.openxmlformats.org/officeDocument/2006/relationships/image" Target="../media/image1.em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2.doc"/><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oleObject" Target="../embeddings/Microsoft_Word_97_-_2004_Document18.doc"/><Relationship Id="rId5" Type="http://schemas.openxmlformats.org/officeDocument/2006/relationships/image" Target="../media/image1.emf"/><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oleObject" Target="../embeddings/Microsoft_Word_97_-_2004_Document19.doc"/><Relationship Id="rId5" Type="http://schemas.openxmlformats.org/officeDocument/2006/relationships/image" Target="../media/image1.emf"/><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3.doc"/><Relationship Id="rId5" Type="http://schemas.openxmlformats.org/officeDocument/2006/relationships/image" Target="../media/image1.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Word_97_-_2004_Document4.doc"/><Relationship Id="rId5"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Word_97_-_2004_Document5.doc"/><Relationship Id="rId5" Type="http://schemas.openxmlformats.org/officeDocument/2006/relationships/image" Target="../media/image1.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2943" y="2835931"/>
            <a:ext cx="7994848" cy="1752600"/>
          </a:xfrm>
        </p:spPr>
        <p:txBody>
          <a:bodyPr>
            <a:noAutofit/>
          </a:bodyPr>
          <a:lstStyle/>
          <a:p>
            <a:pPr eaLnBrk="1" hangingPunct="1">
              <a:spcBef>
                <a:spcPts val="0"/>
              </a:spcBef>
            </a:pPr>
            <a:r>
              <a:rPr lang="en-US" sz="4000" dirty="0" smtClean="0">
                <a:solidFill>
                  <a:srgbClr val="FFFFFF"/>
                </a:solidFill>
              </a:rPr>
              <a:t>Birmingham (Take Two)</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13 November 2013</a:t>
            </a:fld>
            <a:endParaRPr lang="en-US" sz="2400" dirty="0" smtClean="0">
              <a:solidFill>
                <a:srgbClr val="FFFFFF"/>
              </a:solidFill>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0" y="1268760"/>
            <a:ext cx="9144000" cy="1470025"/>
          </a:xfrm>
        </p:spPr>
        <p:txBody>
          <a:bodyPr/>
          <a:lstStyle/>
          <a:p>
            <a:r>
              <a:rPr lang="en-US" dirty="0" smtClean="0">
                <a:solidFill>
                  <a:schemeClr val="bg1"/>
                </a:solidFill>
              </a:rPr>
              <a:t>Reclaiming English</a:t>
            </a:r>
            <a:endParaRPr lang="en-US" dirty="0">
              <a:solidFill>
                <a:schemeClr val="bg1"/>
              </a:solidFill>
            </a:endParaRPr>
          </a:p>
        </p:txBody>
      </p:sp>
      <p:cxnSp>
        <p:nvCxnSpPr>
          <p:cNvPr id="5" name="Straight Connector 4"/>
          <p:cNvCxnSpPr/>
          <p:nvPr/>
        </p:nvCxnSpPr>
        <p:spPr>
          <a:xfrm>
            <a:off x="544601" y="2593181"/>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123728" y="479715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123)</a:t>
            </a:r>
            <a:endParaRPr lang="en-US" sz="1600" dirty="0">
              <a:solidFill>
                <a:srgbClr val="FFFFFF"/>
              </a:solidFill>
              <a:latin typeface="Calibri" charset="0"/>
            </a:endParaRPr>
          </a:p>
        </p:txBody>
      </p:sp>
      <p:sp>
        <p:nvSpPr>
          <p:cNvPr id="22" name="TextBox 21"/>
          <p:cNvSpPr txBox="1"/>
          <p:nvPr/>
        </p:nvSpPr>
        <p:spPr>
          <a:xfrm>
            <a:off x="2765064" y="4249977"/>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38356166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62532"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971177" y="2420888"/>
            <a:ext cx="7391400" cy="3046988"/>
          </a:xfrm>
          <a:prstGeom prst="rect">
            <a:avLst/>
          </a:prstGeom>
          <a:noFill/>
          <a:ln w="9525">
            <a:noFill/>
            <a:miter lim="800000"/>
            <a:headEnd/>
            <a:tailEnd/>
          </a:ln>
        </p:spPr>
        <p:txBody>
          <a:bodyPr wrap="square">
            <a:prstTxWarp prst="textNoShape">
              <a:avLst/>
            </a:prstTxWarp>
            <a:spAutoFit/>
          </a:bodyPr>
          <a:lstStyle/>
          <a:p>
            <a:pPr lvl="0"/>
            <a:r>
              <a:rPr lang="en-GB" sz="2400" dirty="0">
                <a:solidFill>
                  <a:srgbClr val="FFFFFF"/>
                </a:solidFill>
              </a:rPr>
              <a:t>The curriculum for English was judged to be good or outstanding in the large majority of schools inspected. </a:t>
            </a:r>
            <a:endParaRPr lang="en-GB" sz="2400" dirty="0" smtClean="0">
              <a:solidFill>
                <a:srgbClr val="FFFFFF"/>
              </a:solidFill>
            </a:endParaRPr>
          </a:p>
          <a:p>
            <a:pPr lvl="0"/>
            <a:endParaRPr lang="en-GB" sz="2400" dirty="0">
              <a:solidFill>
                <a:srgbClr val="FFFFFF"/>
              </a:solidFill>
            </a:endParaRPr>
          </a:p>
          <a:p>
            <a:pPr lvl="0"/>
            <a:r>
              <a:rPr lang="en-GB" sz="2400" dirty="0" smtClean="0">
                <a:solidFill>
                  <a:srgbClr val="FFFFFF"/>
                </a:solidFill>
              </a:rPr>
              <a:t>The </a:t>
            </a:r>
            <a:r>
              <a:rPr lang="en-GB" sz="2400" dirty="0">
                <a:solidFill>
                  <a:srgbClr val="FFFFFF"/>
                </a:solidFill>
              </a:rPr>
              <a:t>most successful schools were those that had identified the particular needs of their pupils and then designed a </a:t>
            </a:r>
            <a:r>
              <a:rPr lang="en-GB" sz="2400" b="1" dirty="0">
                <a:solidFill>
                  <a:srgbClr val="FFFF00"/>
                </a:solidFill>
              </a:rPr>
              <a:t>distinctive</a:t>
            </a:r>
            <a:r>
              <a:rPr lang="en-GB" sz="2400" dirty="0">
                <a:solidFill>
                  <a:srgbClr val="FFFF00"/>
                </a:solidFill>
              </a:rPr>
              <a:t> </a:t>
            </a:r>
            <a:r>
              <a:rPr lang="en-GB" sz="2400" dirty="0">
                <a:solidFill>
                  <a:srgbClr val="FFFFFF"/>
                </a:solidFill>
              </a:rPr>
              <a:t>curriculum to meet those needs </a:t>
            </a: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
        <p:nvSpPr>
          <p:cNvPr id="8" name="TextBox 7"/>
          <p:cNvSpPr txBox="1"/>
          <p:nvPr/>
        </p:nvSpPr>
        <p:spPr>
          <a:xfrm>
            <a:off x="323528" y="2060848"/>
            <a:ext cx="438472" cy="769441"/>
          </a:xfrm>
          <a:prstGeom prst="rect">
            <a:avLst/>
          </a:prstGeom>
          <a:noFill/>
        </p:spPr>
        <p:txBody>
          <a:bodyPr wrap="square" rtlCol="0">
            <a:spAutoFit/>
          </a:bodyPr>
          <a:lstStyle/>
          <a:p>
            <a:r>
              <a:rPr lang="en-US" sz="4400" dirty="0">
                <a:solidFill>
                  <a:srgbClr val="FFFFFF"/>
                </a:solidFill>
              </a:rPr>
              <a:t>4</a:t>
            </a:r>
          </a:p>
        </p:txBody>
      </p:sp>
    </p:spTree>
    <p:extLst>
      <p:ext uri="{BB962C8B-B14F-4D97-AF65-F5344CB8AC3E}">
        <p14:creationId xmlns:p14="http://schemas.microsoft.com/office/powerpoint/2010/main" val="4051143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63556"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971177" y="2060848"/>
            <a:ext cx="7391400" cy="3785652"/>
          </a:xfrm>
          <a:prstGeom prst="rect">
            <a:avLst/>
          </a:prstGeom>
          <a:noFill/>
          <a:ln w="9525">
            <a:noFill/>
            <a:miter lim="800000"/>
            <a:headEnd/>
            <a:tailEnd/>
          </a:ln>
        </p:spPr>
        <p:txBody>
          <a:bodyPr wrap="square">
            <a:prstTxWarp prst="textNoShape">
              <a:avLst/>
            </a:prstTxWarp>
            <a:spAutoFit/>
          </a:bodyPr>
          <a:lstStyle/>
          <a:p>
            <a:pPr lvl="0"/>
            <a:r>
              <a:rPr lang="en-GB" sz="2400" dirty="0">
                <a:solidFill>
                  <a:srgbClr val="FFFFFF"/>
                </a:solidFill>
              </a:rPr>
              <a:t>However, few of the secondary schools visited had taken the opportunity, following the ending of the Year 9 statutory tests, to refresh their Key Stage 3 schemes of work. </a:t>
            </a:r>
            <a:endParaRPr lang="en-GB" sz="2400" dirty="0" smtClean="0">
              <a:solidFill>
                <a:srgbClr val="FFFFFF"/>
              </a:solidFill>
            </a:endParaRPr>
          </a:p>
          <a:p>
            <a:pPr lvl="0"/>
            <a:endParaRPr lang="en-GB" sz="2400" dirty="0">
              <a:solidFill>
                <a:srgbClr val="FFFFFF"/>
              </a:solidFill>
            </a:endParaRPr>
          </a:p>
          <a:p>
            <a:pPr lvl="0"/>
            <a:r>
              <a:rPr lang="en-GB" sz="2400" dirty="0" smtClean="0">
                <a:solidFill>
                  <a:srgbClr val="FFFFFF"/>
                </a:solidFill>
              </a:rPr>
              <a:t>The </a:t>
            </a:r>
            <a:r>
              <a:rPr lang="en-GB" sz="2400" dirty="0">
                <a:solidFill>
                  <a:srgbClr val="FFFFFF"/>
                </a:solidFill>
              </a:rPr>
              <a:t>best schools provided students with tasks that had practical outcomes beyond the classroom, thus reinforcing the importance and </a:t>
            </a:r>
            <a:r>
              <a:rPr lang="en-GB" sz="2400" b="1" dirty="0">
                <a:solidFill>
                  <a:srgbClr val="FFFF00"/>
                </a:solidFill>
              </a:rPr>
              <a:t>relevance</a:t>
            </a:r>
            <a:r>
              <a:rPr lang="en-GB" sz="2400" dirty="0">
                <a:solidFill>
                  <a:srgbClr val="FFFFFF"/>
                </a:solidFill>
              </a:rPr>
              <a:t> of the subject, but this was not common enough across the survey schools.</a:t>
            </a: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
        <p:nvSpPr>
          <p:cNvPr id="8" name="TextBox 7"/>
          <p:cNvSpPr txBox="1"/>
          <p:nvPr/>
        </p:nvSpPr>
        <p:spPr>
          <a:xfrm>
            <a:off x="323528" y="2060848"/>
            <a:ext cx="438472" cy="769441"/>
          </a:xfrm>
          <a:prstGeom prst="rect">
            <a:avLst/>
          </a:prstGeom>
          <a:noFill/>
        </p:spPr>
        <p:txBody>
          <a:bodyPr wrap="square" rtlCol="0">
            <a:spAutoFit/>
          </a:bodyPr>
          <a:lstStyle/>
          <a:p>
            <a:r>
              <a:rPr lang="en-US" sz="4400" dirty="0">
                <a:solidFill>
                  <a:srgbClr val="FFFFFF"/>
                </a:solidFill>
              </a:rPr>
              <a:t>5</a:t>
            </a:r>
          </a:p>
        </p:txBody>
      </p:sp>
    </p:spTree>
    <p:extLst>
      <p:ext uri="{BB962C8B-B14F-4D97-AF65-F5344CB8AC3E}">
        <p14:creationId xmlns:p14="http://schemas.microsoft.com/office/powerpoint/2010/main" val="1873156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64580"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323528" y="2636912"/>
            <a:ext cx="8496944" cy="1754327"/>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FFFFFF"/>
                </a:solidFill>
                <a:latin typeface="Calibri" charset="0"/>
              </a:rPr>
              <a:t>So what’s distinctive about English at your school?</a:t>
            </a:r>
            <a:endParaRPr lang="en-US" sz="5400" dirty="0">
              <a:solidFill>
                <a:srgbClr val="FFFFFF"/>
              </a:solidFill>
              <a:latin typeface="Calibri" charset="0"/>
            </a:endParaRP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14950407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65604"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332723" y="1060661"/>
            <a:ext cx="8496944" cy="5632311"/>
          </a:xfrm>
          <a:prstGeom prst="rect">
            <a:avLst/>
          </a:prstGeom>
          <a:noFill/>
          <a:ln w="9525">
            <a:noFill/>
            <a:miter lim="800000"/>
            <a:headEnd/>
            <a:tailEnd/>
          </a:ln>
        </p:spPr>
        <p:txBody>
          <a:bodyPr wrap="square">
            <a:prstTxWarp prst="textNoShape">
              <a:avLst/>
            </a:prstTxWarp>
            <a:spAutoFit/>
          </a:bodyPr>
          <a:lstStyle/>
          <a:p>
            <a:pPr marL="742950" indent="-742950">
              <a:buFont typeface="+mj-lt"/>
              <a:buAutoNum type="arabicPeriod"/>
            </a:pPr>
            <a:r>
              <a:rPr lang="en-US" sz="4000" dirty="0" smtClean="0">
                <a:solidFill>
                  <a:srgbClr val="FFFFFF"/>
                </a:solidFill>
                <a:latin typeface="Calibri" charset="0"/>
              </a:rPr>
              <a:t>What is English ‘</a:t>
            </a:r>
            <a:r>
              <a:rPr lang="en-US" sz="4000" dirty="0" smtClean="0">
                <a:solidFill>
                  <a:srgbClr val="FFFF00"/>
                </a:solidFill>
                <a:latin typeface="Calibri" charset="0"/>
              </a:rPr>
              <a:t>for</a:t>
            </a:r>
            <a:r>
              <a:rPr lang="en-US" sz="4000" dirty="0" smtClean="0">
                <a:solidFill>
                  <a:srgbClr val="FFFFFF"/>
                </a:solidFill>
                <a:latin typeface="Calibri" charset="0"/>
              </a:rPr>
              <a:t>’ at your school? Specifically, what is KS3 for?</a:t>
            </a:r>
          </a:p>
          <a:p>
            <a:pPr marL="742950" indent="-742950">
              <a:buFont typeface="+mj-lt"/>
              <a:buAutoNum type="arabicPeriod"/>
            </a:pPr>
            <a:r>
              <a:rPr lang="en-US" sz="4000" dirty="0">
                <a:solidFill>
                  <a:srgbClr val="FFFFFF"/>
                </a:solidFill>
                <a:latin typeface="Calibri" charset="0"/>
              </a:rPr>
              <a:t>What </a:t>
            </a:r>
            <a:r>
              <a:rPr lang="en-US" sz="4000" dirty="0">
                <a:solidFill>
                  <a:srgbClr val="FFFF00"/>
                </a:solidFill>
                <a:latin typeface="Calibri" charset="0"/>
              </a:rPr>
              <a:t>skills and </a:t>
            </a:r>
            <a:r>
              <a:rPr lang="en-US" sz="4000" dirty="0" smtClean="0">
                <a:solidFill>
                  <a:srgbClr val="FFFF00"/>
                </a:solidFill>
                <a:latin typeface="Calibri" charset="0"/>
              </a:rPr>
              <a:t>knowledge and experiences </a:t>
            </a:r>
            <a:r>
              <a:rPr lang="en-US" sz="4000" dirty="0">
                <a:solidFill>
                  <a:srgbClr val="FFFFFF"/>
                </a:solidFill>
                <a:latin typeface="Calibri" charset="0"/>
              </a:rPr>
              <a:t>do you want learners to leave with – beyond what is statutory</a:t>
            </a:r>
            <a:r>
              <a:rPr lang="en-US" sz="4000" dirty="0" smtClean="0">
                <a:solidFill>
                  <a:srgbClr val="FFFFFF"/>
                </a:solidFill>
                <a:latin typeface="Calibri" charset="0"/>
              </a:rPr>
              <a:t>?</a:t>
            </a:r>
          </a:p>
          <a:p>
            <a:pPr marL="742950" indent="-742950">
              <a:buFont typeface="+mj-lt"/>
              <a:buAutoNum type="arabicPeriod"/>
            </a:pPr>
            <a:r>
              <a:rPr lang="en-US" sz="4000" dirty="0">
                <a:solidFill>
                  <a:srgbClr val="FFFFFF"/>
                </a:solidFill>
                <a:latin typeface="Calibri" charset="0"/>
              </a:rPr>
              <a:t>What does </a:t>
            </a:r>
            <a:r>
              <a:rPr lang="en-US" sz="4000" dirty="0" smtClean="0">
                <a:solidFill>
                  <a:srgbClr val="FFFFFF"/>
                </a:solidFill>
                <a:latin typeface="Calibri" charset="0"/>
              </a:rPr>
              <a:t>your school teach </a:t>
            </a:r>
            <a:r>
              <a:rPr lang="en-US" sz="4000" dirty="0">
                <a:solidFill>
                  <a:srgbClr val="FFFFFF"/>
                </a:solidFill>
                <a:latin typeface="Calibri" charset="0"/>
              </a:rPr>
              <a:t>students about the ‘</a:t>
            </a:r>
            <a:r>
              <a:rPr lang="en-US" sz="4000" dirty="0">
                <a:solidFill>
                  <a:srgbClr val="FFFF00"/>
                </a:solidFill>
                <a:latin typeface="Calibri" charset="0"/>
              </a:rPr>
              <a:t>relevance</a:t>
            </a:r>
            <a:r>
              <a:rPr lang="en-US" sz="4000" dirty="0">
                <a:solidFill>
                  <a:srgbClr val="FFFFFF"/>
                </a:solidFill>
                <a:latin typeface="Calibri" charset="0"/>
              </a:rPr>
              <a:t>’ of English</a:t>
            </a:r>
            <a:r>
              <a:rPr lang="en-US" sz="4000" dirty="0" smtClean="0">
                <a:solidFill>
                  <a:srgbClr val="FFFFFF"/>
                </a:solidFill>
                <a:latin typeface="Calibri" charset="0"/>
              </a:rPr>
              <a:t>?</a:t>
            </a:r>
            <a:endParaRPr lang="en-US" sz="4000" dirty="0">
              <a:solidFill>
                <a:srgbClr val="FFFFFF"/>
              </a:solidFill>
              <a:latin typeface="Calibri" charset="0"/>
            </a:endParaRP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1213641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sp>
        <p:nvSpPr>
          <p:cNvPr id="83972" name="TextBox 4"/>
          <p:cNvSpPr txBox="1">
            <a:spLocks noChangeArrowheads="1"/>
          </p:cNvSpPr>
          <p:nvPr/>
        </p:nvSpPr>
        <p:spPr bwMode="auto">
          <a:xfrm>
            <a:off x="349883" y="1988840"/>
            <a:ext cx="8496944" cy="3416320"/>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FFFFFF"/>
                </a:solidFill>
                <a:latin typeface="Calibri" charset="0"/>
              </a:rPr>
              <a:t>So what’s distinctive about English at your school:</a:t>
            </a:r>
          </a:p>
          <a:p>
            <a:pPr algn="ctr"/>
            <a:r>
              <a:rPr lang="en-US" sz="5400" dirty="0" smtClean="0">
                <a:solidFill>
                  <a:srgbClr val="FFFF00"/>
                </a:solidFill>
                <a:latin typeface="Calibri" charset="0"/>
              </a:rPr>
              <a:t>Is this a chance to reclaim English?</a:t>
            </a:r>
            <a:endParaRPr lang="en-US" sz="5400" dirty="0">
              <a:solidFill>
                <a:srgbClr val="FFFF00"/>
              </a:solidFill>
              <a:latin typeface="Calibri" charset="0"/>
            </a:endParaRP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854012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69700"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323528" y="2636912"/>
            <a:ext cx="8496944" cy="923330"/>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FFFFFF"/>
                </a:solidFill>
                <a:latin typeface="Calibri" charset="0"/>
              </a:rPr>
              <a:t>Introducing ‘self-regulation’</a:t>
            </a:r>
            <a:endParaRPr lang="en-US" sz="5400" dirty="0">
              <a:solidFill>
                <a:srgbClr val="FFFFFF"/>
              </a:solidFill>
              <a:latin typeface="Calibri" charset="0"/>
            </a:endParaRP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31967690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87107"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323528" y="2636912"/>
            <a:ext cx="8496944" cy="923330"/>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105968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27"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pic>
        <p:nvPicPr>
          <p:cNvPr id="2" name="Picture 1" descr="Screen Shot 2013-11-13 at 06.21.3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21458"/>
            <a:ext cx="9144000" cy="5893961"/>
          </a:xfrm>
          <a:prstGeom prst="rect">
            <a:avLst/>
          </a:prstGeom>
        </p:spPr>
      </p:pic>
    </p:spTree>
    <p:extLst>
      <p:ext uri="{BB962C8B-B14F-4D97-AF65-F5344CB8AC3E}">
        <p14:creationId xmlns:p14="http://schemas.microsoft.com/office/powerpoint/2010/main" val="34659693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86083"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323528" y="2636912"/>
            <a:ext cx="8496944" cy="1754327"/>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FFFFFF"/>
                </a:solidFill>
                <a:latin typeface="Calibri" charset="0"/>
              </a:rPr>
              <a:t>What does this student need from me as a teacher?</a:t>
            </a:r>
            <a:endParaRPr lang="en-US" sz="5400" dirty="0">
              <a:solidFill>
                <a:srgbClr val="FFFFFF"/>
              </a:solidFill>
              <a:latin typeface="Calibri" charset="0"/>
            </a:endParaRP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8546849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83011"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pic>
        <p:nvPicPr>
          <p:cNvPr id="3" name="Picture 2" descr="Screen Shot 2013-11-13 at 06.21.4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45190"/>
            <a:ext cx="9144000" cy="5564847"/>
          </a:xfrm>
          <a:prstGeom prst="rect">
            <a:avLst/>
          </a:prstGeom>
        </p:spPr>
      </p:pic>
    </p:spTree>
    <p:extLst>
      <p:ext uri="{BB962C8B-B14F-4D97-AF65-F5344CB8AC3E}">
        <p14:creationId xmlns:p14="http://schemas.microsoft.com/office/powerpoint/2010/main" val="19663103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57412"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TODAY</a:t>
            </a:r>
            <a:endParaRPr lang="en-US" sz="5400" dirty="0">
              <a:solidFill>
                <a:srgbClr val="FFFFFF"/>
              </a:solidFill>
              <a:latin typeface="Calibri" charset="0"/>
            </a:endParaRP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984099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84035"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pic>
        <p:nvPicPr>
          <p:cNvPr id="2" name="Picture 1" descr="Screen Shot 2013-11-13 at 06.22.2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6672"/>
            <a:ext cx="9144000" cy="5734786"/>
          </a:xfrm>
          <a:prstGeom prst="rect">
            <a:avLst/>
          </a:prstGeom>
        </p:spPr>
      </p:pic>
    </p:spTree>
    <p:extLst>
      <p:ext uri="{BB962C8B-B14F-4D97-AF65-F5344CB8AC3E}">
        <p14:creationId xmlns:p14="http://schemas.microsoft.com/office/powerpoint/2010/main" val="1968541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85059"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pic>
        <p:nvPicPr>
          <p:cNvPr id="2" name="Picture 1" descr="Screen Shot 2013-11-13 at 06.22.3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70809"/>
            <a:ext cx="9144000" cy="3713609"/>
          </a:xfrm>
          <a:prstGeom prst="rect">
            <a:avLst/>
          </a:prstGeom>
        </p:spPr>
      </p:pic>
    </p:spTree>
    <p:extLst>
      <p:ext uri="{BB962C8B-B14F-4D97-AF65-F5344CB8AC3E}">
        <p14:creationId xmlns:p14="http://schemas.microsoft.com/office/powerpoint/2010/main" val="17651794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SPEAKING</a:t>
            </a:r>
            <a:r>
              <a:rPr lang="en-US" sz="4000" dirty="0" smtClean="0">
                <a:solidFill>
                  <a:srgbClr val="FFFFFF"/>
                </a:solidFill>
              </a:rPr>
              <a:t>&amp;  </a:t>
            </a:r>
            <a:r>
              <a:rPr lang="en-US" sz="4000" dirty="0" smtClean="0">
                <a:solidFill>
                  <a:srgbClr val="FFFF00"/>
                </a:solidFill>
              </a:rPr>
              <a:t>READING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WRITING</a:t>
            </a:r>
            <a:endParaRPr lang="en-US" sz="4000" dirty="0">
              <a:solidFill>
                <a:srgbClr val="FFFF00"/>
              </a:solidFill>
            </a:endParaRPr>
          </a:p>
        </p:txBody>
      </p:sp>
      <p:pic>
        <p:nvPicPr>
          <p:cNvPr id="6" name="Picture 5" descr="paulmckenna.jpg"/>
          <p:cNvPicPr>
            <a:picLocks noChangeAspect="1"/>
          </p:cNvPicPr>
          <p:nvPr/>
        </p:nvPicPr>
        <p:blipFill>
          <a:blip r:embed="rId2"/>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900670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2" name="Picture 1"/>
          <p:cNvPicPr>
            <a:picLocks noChangeAspect="1"/>
          </p:cNvPicPr>
          <p:nvPr/>
        </p:nvPicPr>
        <p:blipFill>
          <a:blip r:embed="rId6"/>
          <a:stretch>
            <a:fillRect/>
          </a:stretch>
        </p:blipFill>
        <p:spPr>
          <a:xfrm>
            <a:off x="107504" y="116632"/>
            <a:ext cx="2159000" cy="1371600"/>
          </a:xfrm>
          <a:prstGeom prst="rect">
            <a:avLst/>
          </a:prstGeom>
        </p:spPr>
      </p:pic>
    </p:spTree>
    <p:extLst>
      <p:ext uri="{BB962C8B-B14F-4D97-AF65-F5344CB8AC3E}">
        <p14:creationId xmlns:p14="http://schemas.microsoft.com/office/powerpoint/2010/main" val="35156156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extLst>
      <p:ext uri="{BB962C8B-B14F-4D97-AF65-F5344CB8AC3E}">
        <p14:creationId xmlns:p14="http://schemas.microsoft.com/office/powerpoint/2010/main" val="12215396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Tree>
    <p:extLst>
      <p:ext uri="{BB962C8B-B14F-4D97-AF65-F5344CB8AC3E}">
        <p14:creationId xmlns:p14="http://schemas.microsoft.com/office/powerpoint/2010/main" val="309628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Tree>
    <p:extLst>
      <p:ext uri="{BB962C8B-B14F-4D97-AF65-F5344CB8AC3E}">
        <p14:creationId xmlns:p14="http://schemas.microsoft.com/office/powerpoint/2010/main" val="1644371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Tree>
    <p:extLst>
      <p:ext uri="{BB962C8B-B14F-4D97-AF65-F5344CB8AC3E}">
        <p14:creationId xmlns:p14="http://schemas.microsoft.com/office/powerpoint/2010/main" val="15796632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Tree>
    <p:extLst>
      <p:ext uri="{BB962C8B-B14F-4D97-AF65-F5344CB8AC3E}">
        <p14:creationId xmlns:p14="http://schemas.microsoft.com/office/powerpoint/2010/main" val="1539082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‘because’, ‘however’ &amp; ‘therefore’</a:t>
            </a:r>
            <a:endParaRPr lang="en-US" sz="3200" dirty="0">
              <a:solidFill>
                <a:schemeClr val="tx1"/>
              </a:solidFill>
            </a:endParaRPr>
          </a:p>
        </p:txBody>
      </p:sp>
    </p:spTree>
    <p:extLst>
      <p:ext uri="{BB962C8B-B14F-4D97-AF65-F5344CB8AC3E}">
        <p14:creationId xmlns:p14="http://schemas.microsoft.com/office/powerpoint/2010/main" val="10413435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
        <p:nvSpPr>
          <p:cNvPr id="6" name="TextBox 5"/>
          <p:cNvSpPr txBox="1"/>
          <p:nvPr/>
        </p:nvSpPr>
        <p:spPr>
          <a:xfrm>
            <a:off x="1547664" y="2348880"/>
            <a:ext cx="6408712" cy="3108544"/>
          </a:xfrm>
          <a:prstGeom prst="rect">
            <a:avLst/>
          </a:prstGeom>
          <a:noFill/>
        </p:spPr>
        <p:txBody>
          <a:bodyPr wrap="square" rtlCol="0">
            <a:spAutoFit/>
          </a:bodyPr>
          <a:lstStyle/>
          <a:p>
            <a:pPr marL="457200" indent="-457200">
              <a:buFont typeface="+mj-lt"/>
              <a:buAutoNum type="arabicPeriod"/>
            </a:pPr>
            <a:r>
              <a:rPr lang="en-US" sz="2800" dirty="0" smtClean="0">
                <a:solidFill>
                  <a:schemeClr val="bg1"/>
                </a:solidFill>
              </a:rPr>
              <a:t>What’s KS3 English for?: exploring ‘distinctiveness’</a:t>
            </a:r>
          </a:p>
          <a:p>
            <a:pPr marL="457200" indent="-457200">
              <a:buFont typeface="+mj-lt"/>
              <a:buAutoNum type="arabicPeriod"/>
            </a:pPr>
            <a:r>
              <a:rPr lang="en-US" sz="2800" dirty="0" smtClean="0">
                <a:solidFill>
                  <a:schemeClr val="bg1"/>
                </a:solidFill>
              </a:rPr>
              <a:t>Improving writing: introducing ‘self-regulation’</a:t>
            </a:r>
          </a:p>
          <a:p>
            <a:pPr marL="457200" indent="-457200">
              <a:buFont typeface="+mj-lt"/>
              <a:buAutoNum type="arabicPeriod"/>
            </a:pPr>
            <a:r>
              <a:rPr lang="en-US" sz="2800" dirty="0" smtClean="0">
                <a:solidFill>
                  <a:schemeClr val="bg1"/>
                </a:solidFill>
              </a:rPr>
              <a:t>Bonus: I’ll make you speak, read and write better</a:t>
            </a:r>
          </a:p>
          <a:p>
            <a:pPr marL="457200" indent="-457200">
              <a:buFont typeface="+mj-lt"/>
              <a:buAutoNum type="arabicPeriod"/>
            </a:pPr>
            <a:r>
              <a:rPr lang="en-US" sz="2800" dirty="0" smtClean="0">
                <a:solidFill>
                  <a:schemeClr val="bg1"/>
                </a:solidFill>
              </a:rPr>
              <a:t>Go home</a:t>
            </a:r>
            <a:endParaRPr lang="en-US" sz="2800" dirty="0">
              <a:solidFill>
                <a:schemeClr val="bg1"/>
              </a:solidFill>
            </a:endParaRPr>
          </a:p>
        </p:txBody>
      </p:sp>
    </p:spTree>
    <p:extLst>
      <p:ext uri="{BB962C8B-B14F-4D97-AF65-F5344CB8AC3E}">
        <p14:creationId xmlns:p14="http://schemas.microsoft.com/office/powerpoint/2010/main" val="1866392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762472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Tree>
    <p:extLst>
      <p:ext uri="{BB962C8B-B14F-4D97-AF65-F5344CB8AC3E}">
        <p14:creationId xmlns:p14="http://schemas.microsoft.com/office/powerpoint/2010/main" val="8565251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70724"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spTree>
    <p:extLst>
      <p:ext uri="{BB962C8B-B14F-4D97-AF65-F5344CB8AC3E}">
        <p14:creationId xmlns:p14="http://schemas.microsoft.com/office/powerpoint/2010/main" val="15896859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5160114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extLst>
      <p:ext uri="{BB962C8B-B14F-4D97-AF65-F5344CB8AC3E}">
        <p14:creationId xmlns:p14="http://schemas.microsoft.com/office/powerpoint/2010/main" val="2988374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extLst>
      <p:ext uri="{BB962C8B-B14F-4D97-AF65-F5344CB8AC3E}">
        <p14:creationId xmlns:p14="http://schemas.microsoft.com/office/powerpoint/2010/main" val="35708103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extLst>
      <p:ext uri="{BB962C8B-B14F-4D97-AF65-F5344CB8AC3E}">
        <p14:creationId xmlns:p14="http://schemas.microsoft.com/office/powerpoint/2010/main" val="2237787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846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3647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9599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58436"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175432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The State of English</a:t>
            </a:r>
            <a:endParaRPr lang="en-US" sz="5400" dirty="0">
              <a:solidFill>
                <a:srgbClr val="FFFFFF"/>
              </a:solidFill>
              <a:latin typeface="Calibri" charset="0"/>
            </a:endParaRP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580302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586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extLst>
      <p:ext uri="{BB962C8B-B14F-4D97-AF65-F5344CB8AC3E}">
        <p14:creationId xmlns:p14="http://schemas.microsoft.com/office/powerpoint/2010/main" val="13974048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298814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extLst>
      <p:ext uri="{BB962C8B-B14F-4D97-AF65-F5344CB8AC3E}">
        <p14:creationId xmlns:p14="http://schemas.microsoft.com/office/powerpoint/2010/main" val="2715415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extLst>
      <p:ext uri="{BB962C8B-B14F-4D97-AF65-F5344CB8AC3E}">
        <p14:creationId xmlns:p14="http://schemas.microsoft.com/office/powerpoint/2010/main" val="1959233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5498513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0213645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extLst>
      <p:ext uri="{BB962C8B-B14F-4D97-AF65-F5344CB8AC3E}">
        <p14:creationId xmlns:p14="http://schemas.microsoft.com/office/powerpoint/2010/main" val="28411646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926446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extLst>
      <p:ext uri="{BB962C8B-B14F-4D97-AF65-F5344CB8AC3E}">
        <p14:creationId xmlns:p14="http://schemas.microsoft.com/office/powerpoint/2010/main" val="4140060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814186"/>
            <a:ext cx="8064896" cy="6043814"/>
          </a:xfrm>
          <a:prstGeom prst="rect">
            <a:avLst/>
          </a:prstGeom>
        </p:spPr>
      </p:pic>
    </p:spTree>
    <p:extLst>
      <p:ext uri="{BB962C8B-B14F-4D97-AF65-F5344CB8AC3E}">
        <p14:creationId xmlns:p14="http://schemas.microsoft.com/office/powerpoint/2010/main" val="31567571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extLst>
      <p:ext uri="{BB962C8B-B14F-4D97-AF65-F5344CB8AC3E}">
        <p14:creationId xmlns:p14="http://schemas.microsoft.com/office/powerpoint/2010/main" val="41040575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extLst>
      <p:ext uri="{BB962C8B-B14F-4D97-AF65-F5344CB8AC3E}">
        <p14:creationId xmlns:p14="http://schemas.microsoft.com/office/powerpoint/2010/main" val="6079578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extLst>
      <p:ext uri="{BB962C8B-B14F-4D97-AF65-F5344CB8AC3E}">
        <p14:creationId xmlns:p14="http://schemas.microsoft.com/office/powerpoint/2010/main" val="4223070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extLst>
      <p:ext uri="{BB962C8B-B14F-4D97-AF65-F5344CB8AC3E}">
        <p14:creationId xmlns:p14="http://schemas.microsoft.com/office/powerpoint/2010/main" val="9075833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extLst>
      <p:ext uri="{BB962C8B-B14F-4D97-AF65-F5344CB8AC3E}">
        <p14:creationId xmlns:p14="http://schemas.microsoft.com/office/powerpoint/2010/main" val="1077037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extLst>
      <p:ext uri="{BB962C8B-B14F-4D97-AF65-F5344CB8AC3E}">
        <p14:creationId xmlns:p14="http://schemas.microsoft.com/office/powerpoint/2010/main" val="12265695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extLst>
      <p:ext uri="{BB962C8B-B14F-4D97-AF65-F5344CB8AC3E}">
        <p14:creationId xmlns:p14="http://schemas.microsoft.com/office/powerpoint/2010/main" val="3693870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extLst>
      <p:ext uri="{BB962C8B-B14F-4D97-AF65-F5344CB8AC3E}">
        <p14:creationId xmlns:p14="http://schemas.microsoft.com/office/powerpoint/2010/main" val="1499828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16641037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spTree>
    <p:extLst>
      <p:ext uri="{BB962C8B-B14F-4D97-AF65-F5344CB8AC3E}">
        <p14:creationId xmlns:p14="http://schemas.microsoft.com/office/powerpoint/2010/main" val="28468234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pic>
        <p:nvPicPr>
          <p:cNvPr id="3" name="Picture 2" descr="Screen Shot 2013-10-01 at 06.42.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08" y="1196752"/>
            <a:ext cx="8826500" cy="3365500"/>
          </a:xfrm>
          <a:prstGeom prst="rect">
            <a:avLst/>
          </a:prstGeom>
        </p:spPr>
      </p:pic>
    </p:spTree>
    <p:extLst>
      <p:ext uri="{BB962C8B-B14F-4D97-AF65-F5344CB8AC3E}">
        <p14:creationId xmlns:p14="http://schemas.microsoft.com/office/powerpoint/2010/main" val="14608322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spTree>
    <p:extLst>
      <p:ext uri="{BB962C8B-B14F-4D97-AF65-F5344CB8AC3E}">
        <p14:creationId xmlns:p14="http://schemas.microsoft.com/office/powerpoint/2010/main" val="28650084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sp>
        <p:nvSpPr>
          <p:cNvPr id="6" name="Action Button: Custom 5">
            <a:hlinkClick r:id="rId4" action="ppaction://hlinkfile"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911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80964"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spTree>
    <p:extLst>
      <p:ext uri="{BB962C8B-B14F-4D97-AF65-F5344CB8AC3E}">
        <p14:creationId xmlns:p14="http://schemas.microsoft.com/office/powerpoint/2010/main" val="737157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81988"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spTree>
    <p:extLst>
      <p:ext uri="{BB962C8B-B14F-4D97-AF65-F5344CB8AC3E}">
        <p14:creationId xmlns:p14="http://schemas.microsoft.com/office/powerpoint/2010/main" val="2763139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Tree>
    <p:extLst>
      <p:ext uri="{BB962C8B-B14F-4D97-AF65-F5344CB8AC3E}">
        <p14:creationId xmlns:p14="http://schemas.microsoft.com/office/powerpoint/2010/main" val="25399896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4"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441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793383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3276444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pic>
        <p:nvPicPr>
          <p:cNvPr id="4" name="Picture 3"/>
          <p:cNvPicPr>
            <a:picLocks noChangeAspect="1"/>
          </p:cNvPicPr>
          <p:nvPr/>
        </p:nvPicPr>
        <p:blipFill>
          <a:blip r:embed="rId3"/>
          <a:stretch>
            <a:fillRect/>
          </a:stretch>
        </p:blipFill>
        <p:spPr>
          <a:xfrm>
            <a:off x="10601" y="2048"/>
            <a:ext cx="9144000" cy="1329664"/>
          </a:xfrm>
          <a:prstGeom prst="rect">
            <a:avLst/>
          </a:prstGeom>
        </p:spPr>
      </p:pic>
      <p:sp>
        <p:nvSpPr>
          <p:cNvPr id="5" name="TextBox 4"/>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26481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1916832"/>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3" name="Picture 2"/>
          <p:cNvPicPr>
            <a:picLocks noChangeAspect="1"/>
          </p:cNvPicPr>
          <p:nvPr/>
        </p:nvPicPr>
        <p:blipFill>
          <a:blip r:embed="rId2"/>
          <a:stretch>
            <a:fillRect/>
          </a:stretch>
        </p:blipFill>
        <p:spPr>
          <a:xfrm rot="702383">
            <a:off x="4554727" y="2283312"/>
            <a:ext cx="1701800" cy="2133600"/>
          </a:xfrm>
          <a:prstGeom prst="rect">
            <a:avLst/>
          </a:prstGeom>
        </p:spPr>
      </p:pic>
      <p:pic>
        <p:nvPicPr>
          <p:cNvPr id="5" name="Picture 4"/>
          <p:cNvPicPr>
            <a:picLocks noChangeAspect="1"/>
          </p:cNvPicPr>
          <p:nvPr/>
        </p:nvPicPr>
        <p:blipFill>
          <a:blip r:embed="rId3"/>
          <a:stretch>
            <a:fillRect/>
          </a:stretch>
        </p:blipFill>
        <p:spPr>
          <a:xfrm rot="306198">
            <a:off x="6181336" y="1906921"/>
            <a:ext cx="1701800" cy="2133600"/>
          </a:xfrm>
          <a:prstGeom prst="rect">
            <a:avLst/>
          </a:prstGeom>
        </p:spPr>
      </p:pic>
      <p:pic>
        <p:nvPicPr>
          <p:cNvPr id="6" name="Picture 5"/>
          <p:cNvPicPr>
            <a:picLocks noChangeAspect="1"/>
          </p:cNvPicPr>
          <p:nvPr/>
        </p:nvPicPr>
        <p:blipFill>
          <a:blip r:embed="rId4"/>
          <a:stretch>
            <a:fillRect/>
          </a:stretch>
        </p:blipFill>
        <p:spPr>
          <a:xfrm rot="416494">
            <a:off x="7300815" y="1579756"/>
            <a:ext cx="1701800" cy="2146300"/>
          </a:xfrm>
          <a:prstGeom prst="rect">
            <a:avLst/>
          </a:prstGeom>
        </p:spPr>
      </p:pic>
      <p:pic>
        <p:nvPicPr>
          <p:cNvPr id="8" name="Picture 7"/>
          <p:cNvPicPr>
            <a:picLocks noChangeAspect="1"/>
          </p:cNvPicPr>
          <p:nvPr/>
        </p:nvPicPr>
        <p:blipFill>
          <a:blip r:embed="rId5"/>
          <a:stretch>
            <a:fillRect/>
          </a:stretch>
        </p:blipFill>
        <p:spPr>
          <a:xfrm>
            <a:off x="10601" y="2048"/>
            <a:ext cx="9144000" cy="1329664"/>
          </a:xfrm>
          <a:prstGeom prst="rect">
            <a:avLst/>
          </a:prstGeom>
        </p:spPr>
      </p:pic>
      <p:sp>
        <p:nvSpPr>
          <p:cNvPr id="9" name="TextBox 8"/>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Tree>
    <p:extLst>
      <p:ext uri="{BB962C8B-B14F-4D97-AF65-F5344CB8AC3E}">
        <p14:creationId xmlns:p14="http://schemas.microsoft.com/office/powerpoint/2010/main" val="2274990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59460"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1008445" y="2924944"/>
            <a:ext cx="7391400" cy="1938992"/>
          </a:xfrm>
          <a:prstGeom prst="rect">
            <a:avLst/>
          </a:prstGeom>
          <a:noFill/>
          <a:ln w="9525">
            <a:noFill/>
            <a:miter lim="800000"/>
            <a:headEnd/>
            <a:tailEnd/>
          </a:ln>
        </p:spPr>
        <p:txBody>
          <a:bodyPr wrap="square">
            <a:prstTxWarp prst="textNoShape">
              <a:avLst/>
            </a:prstTxWarp>
            <a:spAutoFit/>
          </a:bodyPr>
          <a:lstStyle/>
          <a:p>
            <a:r>
              <a:rPr lang="en-GB" sz="2400" dirty="0">
                <a:solidFill>
                  <a:srgbClr val="FFFFFF"/>
                </a:solidFill>
              </a:rPr>
              <a:t>The report is based on evidence from inspections of English between April 2008 and March 2011 in 133 primary schools, </a:t>
            </a:r>
            <a:r>
              <a:rPr lang="en-GB" sz="2400" b="1" dirty="0">
                <a:solidFill>
                  <a:srgbClr val="FFFF00"/>
                </a:solidFill>
              </a:rPr>
              <a:t>128</a:t>
            </a:r>
            <a:r>
              <a:rPr lang="en-GB" sz="2400" dirty="0">
                <a:solidFill>
                  <a:srgbClr val="FFFF00"/>
                </a:solidFill>
              </a:rPr>
              <a:t> </a:t>
            </a:r>
            <a:r>
              <a:rPr lang="en-GB" sz="2400" dirty="0">
                <a:solidFill>
                  <a:srgbClr val="FFFFFF"/>
                </a:solidFill>
              </a:rPr>
              <a:t>secondary schools and four special schools in England, supplemented by three additional good practice visits. </a:t>
            </a:r>
            <a:endParaRPr lang="en-US" sz="2400" dirty="0">
              <a:solidFill>
                <a:srgbClr val="FFFFFF"/>
              </a:solidFill>
              <a:latin typeface="Calibri" charset="0"/>
            </a:endParaRP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
        <p:nvSpPr>
          <p:cNvPr id="2" name="TextBox 1"/>
          <p:cNvSpPr txBox="1"/>
          <p:nvPr/>
        </p:nvSpPr>
        <p:spPr>
          <a:xfrm>
            <a:off x="323528" y="2060848"/>
            <a:ext cx="438472" cy="769441"/>
          </a:xfrm>
          <a:prstGeom prst="rect">
            <a:avLst/>
          </a:prstGeom>
          <a:noFill/>
        </p:spPr>
        <p:txBody>
          <a:bodyPr wrap="square" rtlCol="0">
            <a:spAutoFit/>
          </a:bodyPr>
          <a:lstStyle/>
          <a:p>
            <a:r>
              <a:rPr lang="en-US" sz="4400" dirty="0" smtClean="0">
                <a:solidFill>
                  <a:srgbClr val="FFFFFF"/>
                </a:solidFill>
              </a:rPr>
              <a:t>1</a:t>
            </a:r>
            <a:endParaRPr lang="en-US" sz="4400" dirty="0">
              <a:solidFill>
                <a:srgbClr val="FFFFFF"/>
              </a:solidFill>
            </a:endParaRPr>
          </a:p>
        </p:txBody>
      </p:sp>
    </p:spTree>
    <p:extLst>
      <p:ext uri="{BB962C8B-B14F-4D97-AF65-F5344CB8AC3E}">
        <p14:creationId xmlns:p14="http://schemas.microsoft.com/office/powerpoint/2010/main" val="1012001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pic>
        <p:nvPicPr>
          <p:cNvPr id="5" name="Picture 4" descr="Screen Shot 2013-10-01 at 06.29.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 y="332656"/>
            <a:ext cx="9144000" cy="5656881"/>
          </a:xfrm>
          <a:prstGeom prst="rect">
            <a:avLst/>
          </a:prstGeom>
        </p:spPr>
      </p:pic>
    </p:spTree>
    <p:extLst>
      <p:ext uri="{BB962C8B-B14F-4D97-AF65-F5344CB8AC3E}">
        <p14:creationId xmlns:p14="http://schemas.microsoft.com/office/powerpoint/2010/main" val="22422061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2943" y="2835931"/>
            <a:ext cx="7994848" cy="1752600"/>
          </a:xfrm>
        </p:spPr>
        <p:txBody>
          <a:bodyPr>
            <a:noAutofit/>
          </a:bodyPr>
          <a:lstStyle/>
          <a:p>
            <a:pPr eaLnBrk="1" hangingPunct="1">
              <a:spcBef>
                <a:spcPts val="0"/>
              </a:spcBef>
            </a:pPr>
            <a:r>
              <a:rPr lang="en-US" sz="4000" dirty="0" smtClean="0">
                <a:solidFill>
                  <a:srgbClr val="FFFFFF"/>
                </a:solidFill>
              </a:rPr>
              <a:t>Birmingham (Take Two)</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13 November 2013</a:t>
            </a:fld>
            <a:endParaRPr lang="en-US" sz="2400" dirty="0" smtClean="0">
              <a:solidFill>
                <a:srgbClr val="FFFFFF"/>
              </a:solidFill>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0" y="1268760"/>
            <a:ext cx="9144000" cy="1470025"/>
          </a:xfrm>
        </p:spPr>
        <p:txBody>
          <a:bodyPr/>
          <a:lstStyle/>
          <a:p>
            <a:r>
              <a:rPr lang="en-US" dirty="0" smtClean="0">
                <a:solidFill>
                  <a:schemeClr val="bg1"/>
                </a:solidFill>
              </a:rPr>
              <a:t>Reclaiming English</a:t>
            </a:r>
            <a:endParaRPr lang="en-US" dirty="0">
              <a:solidFill>
                <a:schemeClr val="bg1"/>
              </a:solidFill>
            </a:endParaRPr>
          </a:p>
        </p:txBody>
      </p:sp>
      <p:cxnSp>
        <p:nvCxnSpPr>
          <p:cNvPr id="5" name="Straight Connector 4"/>
          <p:cNvCxnSpPr/>
          <p:nvPr/>
        </p:nvCxnSpPr>
        <p:spPr>
          <a:xfrm>
            <a:off x="544601" y="2593181"/>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479715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123)</a:t>
            </a:r>
            <a:endParaRPr lang="en-US" sz="1600" dirty="0">
              <a:solidFill>
                <a:srgbClr val="FFFFFF"/>
              </a:solidFill>
              <a:latin typeface="Calibri" charset="0"/>
            </a:endParaRPr>
          </a:p>
        </p:txBody>
      </p:sp>
      <p:sp>
        <p:nvSpPr>
          <p:cNvPr id="22" name="TextBox 21"/>
          <p:cNvSpPr txBox="1"/>
          <p:nvPr/>
        </p:nvSpPr>
        <p:spPr>
          <a:xfrm>
            <a:off x="2765064" y="4249977"/>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28167626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60484"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1008445" y="2924944"/>
            <a:ext cx="7391400" cy="2677656"/>
          </a:xfrm>
          <a:prstGeom prst="rect">
            <a:avLst/>
          </a:prstGeom>
          <a:noFill/>
          <a:ln w="9525">
            <a:noFill/>
            <a:miter lim="800000"/>
            <a:headEnd/>
            <a:tailEnd/>
          </a:ln>
        </p:spPr>
        <p:txBody>
          <a:bodyPr wrap="square">
            <a:prstTxWarp prst="textNoShape">
              <a:avLst/>
            </a:prstTxWarp>
            <a:spAutoFit/>
          </a:bodyPr>
          <a:lstStyle/>
          <a:p>
            <a:pPr lvl="0"/>
            <a:r>
              <a:rPr lang="en-GB" sz="2400" dirty="0">
                <a:solidFill>
                  <a:srgbClr val="FFFFFF"/>
                </a:solidFill>
              </a:rPr>
              <a:t>The quality of teaching was good or outstanding in seven in 10 of the lessons seen. In these lessons, teaching plans were clear about the key learning for pupils, teaching was flexible and responded to </a:t>
            </a:r>
            <a:r>
              <a:rPr lang="en-GB" sz="2400" b="1" dirty="0">
                <a:solidFill>
                  <a:srgbClr val="FFFF00"/>
                </a:solidFill>
              </a:rPr>
              <a:t>pupils’ needs</a:t>
            </a:r>
            <a:r>
              <a:rPr lang="en-GB" sz="2400" dirty="0">
                <a:solidFill>
                  <a:srgbClr val="FFFFFF"/>
                </a:solidFill>
              </a:rPr>
              <a:t> as the lesson developed, and tasks were meaningful, giving pupils real audiences and contexts where possible.</a:t>
            </a: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
        <p:nvSpPr>
          <p:cNvPr id="8" name="TextBox 7"/>
          <p:cNvSpPr txBox="1"/>
          <p:nvPr/>
        </p:nvSpPr>
        <p:spPr>
          <a:xfrm>
            <a:off x="323528" y="2060848"/>
            <a:ext cx="438472" cy="769441"/>
          </a:xfrm>
          <a:prstGeom prst="rect">
            <a:avLst/>
          </a:prstGeom>
          <a:noFill/>
        </p:spPr>
        <p:txBody>
          <a:bodyPr wrap="square" rtlCol="0">
            <a:spAutoFit/>
          </a:bodyPr>
          <a:lstStyle/>
          <a:p>
            <a:r>
              <a:rPr lang="en-US" sz="4400" dirty="0">
                <a:solidFill>
                  <a:srgbClr val="FFFFFF"/>
                </a:solidFill>
              </a:rPr>
              <a:t>2</a:t>
            </a:r>
          </a:p>
        </p:txBody>
      </p:sp>
    </p:spTree>
    <p:extLst>
      <p:ext uri="{BB962C8B-B14F-4D97-AF65-F5344CB8AC3E}">
        <p14:creationId xmlns:p14="http://schemas.microsoft.com/office/powerpoint/2010/main" val="32339932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61508"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971177" y="1772816"/>
            <a:ext cx="7391400" cy="4524315"/>
          </a:xfrm>
          <a:prstGeom prst="rect">
            <a:avLst/>
          </a:prstGeom>
          <a:noFill/>
          <a:ln w="9525">
            <a:noFill/>
            <a:miter lim="800000"/>
            <a:headEnd/>
            <a:tailEnd/>
          </a:ln>
        </p:spPr>
        <p:txBody>
          <a:bodyPr wrap="square">
            <a:prstTxWarp prst="textNoShape">
              <a:avLst/>
            </a:prstTxWarp>
            <a:spAutoFit/>
          </a:bodyPr>
          <a:lstStyle/>
          <a:p>
            <a:pPr lvl="0"/>
            <a:r>
              <a:rPr lang="en-GB" sz="2400" dirty="0">
                <a:solidFill>
                  <a:srgbClr val="FFFFFF"/>
                </a:solidFill>
              </a:rPr>
              <a:t>The quality of pupils’ learning was hampered in weaker lessons by a number of ‘</a:t>
            </a:r>
            <a:r>
              <a:rPr lang="en-GB" sz="2400" b="1" dirty="0">
                <a:solidFill>
                  <a:srgbClr val="FFFF00"/>
                </a:solidFill>
              </a:rPr>
              <a:t>myths</a:t>
            </a:r>
            <a:r>
              <a:rPr lang="en-GB" sz="2400" dirty="0">
                <a:solidFill>
                  <a:srgbClr val="FFFFFF"/>
                </a:solidFill>
              </a:rPr>
              <a:t>’ about what makes a good lesson. The factors that most commonly limited learning included: </a:t>
            </a:r>
            <a:endParaRPr lang="en-GB" sz="2400" dirty="0" smtClean="0">
              <a:solidFill>
                <a:srgbClr val="FFFFFF"/>
              </a:solidFill>
            </a:endParaRPr>
          </a:p>
          <a:p>
            <a:pPr lvl="0"/>
            <a:endParaRPr lang="en-GB" sz="2400" dirty="0">
              <a:solidFill>
                <a:srgbClr val="FFFFFF"/>
              </a:solidFill>
            </a:endParaRPr>
          </a:p>
          <a:p>
            <a:pPr lvl="1"/>
            <a:r>
              <a:rPr lang="en-GB" sz="2400" dirty="0">
                <a:solidFill>
                  <a:srgbClr val="FFFFFF"/>
                </a:solidFill>
              </a:rPr>
              <a:t>a</a:t>
            </a:r>
            <a:r>
              <a:rPr lang="en-GB" sz="2400" dirty="0" smtClean="0">
                <a:solidFill>
                  <a:srgbClr val="FFFFFF"/>
                </a:solidFill>
              </a:rPr>
              <a:t>n excessive </a:t>
            </a:r>
            <a:r>
              <a:rPr lang="en-GB" sz="2400" dirty="0">
                <a:solidFill>
                  <a:srgbClr val="FFFFFF"/>
                </a:solidFill>
              </a:rPr>
              <a:t>pace; an overloading of activities; inflexible planning; and limited time for pupils to work independently. </a:t>
            </a:r>
            <a:endParaRPr lang="en-GB" sz="2400" dirty="0" smtClean="0">
              <a:solidFill>
                <a:srgbClr val="FFFFFF"/>
              </a:solidFill>
            </a:endParaRPr>
          </a:p>
          <a:p>
            <a:pPr lvl="0"/>
            <a:endParaRPr lang="en-GB" sz="2400" dirty="0">
              <a:solidFill>
                <a:srgbClr val="FFFFFF"/>
              </a:solidFill>
            </a:endParaRPr>
          </a:p>
          <a:p>
            <a:pPr lvl="0"/>
            <a:r>
              <a:rPr lang="en-GB" sz="2400" dirty="0" smtClean="0">
                <a:solidFill>
                  <a:srgbClr val="FFFFFF"/>
                </a:solidFill>
              </a:rPr>
              <a:t>Learning </a:t>
            </a:r>
            <a:r>
              <a:rPr lang="en-GB" sz="2400" dirty="0">
                <a:solidFill>
                  <a:srgbClr val="FFFFFF"/>
                </a:solidFill>
              </a:rPr>
              <a:t>was also constrained in schools where teachers concentrated too much or too early on a narrow range of test or examination skills.</a:t>
            </a:r>
          </a:p>
        </p:txBody>
      </p:sp>
      <p:sp>
        <p:nvSpPr>
          <p:cNvPr id="7" name="TextBox 6"/>
          <p:cNvSpPr txBox="1"/>
          <p:nvPr/>
        </p:nvSpPr>
        <p:spPr>
          <a:xfrm>
            <a:off x="2926020" y="332656"/>
            <a:ext cx="864096" cy="430887"/>
          </a:xfrm>
          <a:prstGeom prst="rect">
            <a:avLst/>
          </a:prstGeom>
          <a:noFill/>
        </p:spPr>
        <p:txBody>
          <a:bodyPr wrap="square" rtlCol="0">
            <a:spAutoFit/>
          </a:bodyPr>
          <a:lstStyle/>
          <a:p>
            <a:pPr algn="ctr"/>
            <a:r>
              <a:rPr lang="en-US" sz="1100" dirty="0" smtClean="0"/>
              <a:t>IGNITE ENGLISH</a:t>
            </a:r>
            <a:endParaRPr lang="en-US" sz="1100" dirty="0"/>
          </a:p>
        </p:txBody>
      </p:sp>
      <p:sp>
        <p:nvSpPr>
          <p:cNvPr id="8" name="TextBox 7"/>
          <p:cNvSpPr txBox="1"/>
          <p:nvPr/>
        </p:nvSpPr>
        <p:spPr>
          <a:xfrm>
            <a:off x="323528" y="2060848"/>
            <a:ext cx="438472" cy="769441"/>
          </a:xfrm>
          <a:prstGeom prst="rect">
            <a:avLst/>
          </a:prstGeom>
          <a:noFill/>
        </p:spPr>
        <p:txBody>
          <a:bodyPr wrap="square" rtlCol="0">
            <a:spAutoFit/>
          </a:bodyPr>
          <a:lstStyle/>
          <a:p>
            <a:r>
              <a:rPr lang="en-US" sz="4400" dirty="0">
                <a:solidFill>
                  <a:srgbClr val="FFFFFF"/>
                </a:solidFill>
              </a:rPr>
              <a:t>3</a:t>
            </a:r>
          </a:p>
        </p:txBody>
      </p:sp>
    </p:spTree>
    <p:extLst>
      <p:ext uri="{BB962C8B-B14F-4D97-AF65-F5344CB8AC3E}">
        <p14:creationId xmlns:p14="http://schemas.microsoft.com/office/powerpoint/2010/main" val="25569923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14344</TotalTime>
  <Words>1733</Words>
  <Application>Microsoft Macintosh PowerPoint</Application>
  <PresentationFormat>On-screen Show (4:3)</PresentationFormat>
  <Paragraphs>219</Paragraphs>
  <Slides>71</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Document</vt:lpstr>
      <vt:lpstr>Reclaiming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Reclaiming English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132</cp:revision>
  <dcterms:created xsi:type="dcterms:W3CDTF">2011-09-30T06:30:16Z</dcterms:created>
  <dcterms:modified xsi:type="dcterms:W3CDTF">2013-11-13T07:41:11Z</dcterms:modified>
</cp:coreProperties>
</file>