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74" r:id="rId3"/>
    <p:sldId id="291" r:id="rId4"/>
    <p:sldId id="258" r:id="rId5"/>
    <p:sldId id="261" r:id="rId6"/>
    <p:sldId id="259" r:id="rId7"/>
    <p:sldId id="262" r:id="rId8"/>
    <p:sldId id="263" r:id="rId9"/>
    <p:sldId id="286" r:id="rId10"/>
    <p:sldId id="273" r:id="rId11"/>
    <p:sldId id="277" r:id="rId12"/>
    <p:sldId id="293" r:id="rId13"/>
    <p:sldId id="294" r:id="rId14"/>
    <p:sldId id="295" r:id="rId15"/>
    <p:sldId id="269" r:id="rId16"/>
    <p:sldId id="284" r:id="rId17"/>
    <p:sldId id="285" r:id="rId18"/>
    <p:sldId id="266" r:id="rId19"/>
    <p:sldId id="290" r:id="rId20"/>
    <p:sldId id="289" r:id="rId21"/>
    <p:sldId id="288" r:id="rId22"/>
    <p:sldId id="29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2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-2720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D6A4A-440B-3744-B173-96039F3E118E}" type="datetimeFigureOut">
              <a:rPr lang="en-US" smtClean="0"/>
              <a:t>23/11/2013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76E42-5CB7-8A45-AD9B-292574960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57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dark times </a:t>
            </a:r>
            <a:r>
              <a:rPr lang="en-US" smtClean="0"/>
              <a:t>in education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76E42-5CB7-8A45-AD9B-292574960A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69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dark times </a:t>
            </a:r>
            <a:r>
              <a:rPr lang="en-US" smtClean="0"/>
              <a:t>in education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76E42-5CB7-8A45-AD9B-292574960A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69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dark times </a:t>
            </a:r>
            <a:r>
              <a:rPr lang="en-US" smtClean="0"/>
              <a:t>in education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76E42-5CB7-8A45-AD9B-292574960A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69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dark times </a:t>
            </a:r>
            <a:r>
              <a:rPr lang="en-US" smtClean="0"/>
              <a:t>in education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76E42-5CB7-8A45-AD9B-292574960A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69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Physical, musical, cultural, social,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76E42-5CB7-8A45-AD9B-292574960A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69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Physical, musical, cultural, social,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76E42-5CB7-8A45-AD9B-292574960A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690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dark times </a:t>
            </a:r>
            <a:r>
              <a:rPr lang="en-US" smtClean="0"/>
              <a:t>in education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76E42-5CB7-8A45-AD9B-292574960A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690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Creativity,</a:t>
            </a:r>
            <a:r>
              <a:rPr lang="en-US" baseline="0" dirty="0" smtClean="0"/>
              <a:t> discipline,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76E42-5CB7-8A45-AD9B-292574960AE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690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dark times </a:t>
            </a:r>
            <a:r>
              <a:rPr lang="en-US" smtClean="0"/>
              <a:t>in education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76E42-5CB7-8A45-AD9B-292574960A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69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Creativity,</a:t>
            </a:r>
            <a:r>
              <a:rPr lang="en-US" baseline="0" dirty="0" smtClean="0"/>
              <a:t> discipline, fundamentally about learning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76E42-5CB7-8A45-AD9B-292574960AE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690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dark times </a:t>
            </a:r>
            <a:r>
              <a:rPr lang="en-US" smtClean="0"/>
              <a:t>in education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76E42-5CB7-8A45-AD9B-292574960AE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69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dark times </a:t>
            </a:r>
            <a:r>
              <a:rPr lang="en-US" smtClean="0"/>
              <a:t>in education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76E42-5CB7-8A45-AD9B-292574960A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690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dark times </a:t>
            </a:r>
            <a:r>
              <a:rPr lang="en-US" smtClean="0"/>
              <a:t>in education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76E42-5CB7-8A45-AD9B-292574960AE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69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dark times in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76E42-5CB7-8A45-AD9B-292574960A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69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dark times in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76E42-5CB7-8A45-AD9B-292574960A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69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dark times </a:t>
            </a:r>
            <a:r>
              <a:rPr lang="en-US" smtClean="0"/>
              <a:t>in education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76E42-5CB7-8A45-AD9B-292574960A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69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dark times </a:t>
            </a:r>
            <a:r>
              <a:rPr lang="en-US" smtClean="0"/>
              <a:t>in education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76E42-5CB7-8A45-AD9B-292574960A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69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dark times </a:t>
            </a:r>
            <a:r>
              <a:rPr lang="en-US" smtClean="0"/>
              <a:t>in education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76E42-5CB7-8A45-AD9B-292574960A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69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dark times </a:t>
            </a:r>
            <a:r>
              <a:rPr lang="en-US" smtClean="0"/>
              <a:t>in education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76E42-5CB7-8A45-AD9B-292574960A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69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dark times </a:t>
            </a:r>
            <a:r>
              <a:rPr lang="en-US" smtClean="0"/>
              <a:t>in education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76E42-5CB7-8A45-AD9B-292574960A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69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40BD-FFB4-BF49-AECF-EED962F7352E}" type="datetimeFigureOut">
              <a:rPr lang="en-US" smtClean="0"/>
              <a:t>23/11/2013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A30A-C3EE-A542-84FB-FEE915B97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0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40BD-FFB4-BF49-AECF-EED962F7352E}" type="datetimeFigureOut">
              <a:rPr lang="en-US" smtClean="0"/>
              <a:t>23/11/2013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A30A-C3EE-A542-84FB-FEE915B97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3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40BD-FFB4-BF49-AECF-EED962F7352E}" type="datetimeFigureOut">
              <a:rPr lang="en-US" smtClean="0"/>
              <a:t>23/11/2013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A30A-C3EE-A542-84FB-FEE915B97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40BD-FFB4-BF49-AECF-EED962F7352E}" type="datetimeFigureOut">
              <a:rPr lang="en-US" smtClean="0"/>
              <a:t>23/11/2013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A30A-C3EE-A542-84FB-FEE915B97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9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40BD-FFB4-BF49-AECF-EED962F7352E}" type="datetimeFigureOut">
              <a:rPr lang="en-US" smtClean="0"/>
              <a:t>23/11/2013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A30A-C3EE-A542-84FB-FEE915B97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2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40BD-FFB4-BF49-AECF-EED962F7352E}" type="datetimeFigureOut">
              <a:rPr lang="en-US" smtClean="0"/>
              <a:t>23/11/2013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A30A-C3EE-A542-84FB-FEE915B97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7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40BD-FFB4-BF49-AECF-EED962F7352E}" type="datetimeFigureOut">
              <a:rPr lang="en-US" smtClean="0"/>
              <a:t>23/11/2013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A30A-C3EE-A542-84FB-FEE915B97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1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40BD-FFB4-BF49-AECF-EED962F7352E}" type="datetimeFigureOut">
              <a:rPr lang="en-US" smtClean="0"/>
              <a:t>23/11/2013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A30A-C3EE-A542-84FB-FEE915B97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5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40BD-FFB4-BF49-AECF-EED962F7352E}" type="datetimeFigureOut">
              <a:rPr lang="en-US" smtClean="0"/>
              <a:t>23/11/2013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A30A-C3EE-A542-84FB-FEE915B97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8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40BD-FFB4-BF49-AECF-EED962F7352E}" type="datetimeFigureOut">
              <a:rPr lang="en-US" smtClean="0"/>
              <a:t>23/11/2013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A30A-C3EE-A542-84FB-FEE915B97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1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40BD-FFB4-BF49-AECF-EED962F7352E}" type="datetimeFigureOut">
              <a:rPr lang="en-US" smtClean="0"/>
              <a:t>23/11/2013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A30A-C3EE-A542-84FB-FEE915B97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0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/>
            </a:gs>
            <a:gs pos="33000">
              <a:schemeClr val="tx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840BD-FFB4-BF49-AECF-EED962F7352E}" type="datetimeFigureOut">
              <a:rPr lang="en-US" smtClean="0"/>
              <a:t>23/11/2013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7A30A-C3EE-A542-84FB-FEE915B97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3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NDTA Conference </a:t>
            </a:r>
            <a:r>
              <a:rPr lang="en-US" b="1" dirty="0" smtClean="0">
                <a:solidFill>
                  <a:schemeClr val="bg1"/>
                </a:solidFill>
              </a:rPr>
              <a:t>2013: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‘Moving On’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780" y="4054519"/>
            <a:ext cx="8103458" cy="1752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Geoff Barton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Headteacher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King Edward VI School, Suffolk</a:t>
            </a:r>
          </a:p>
          <a:p>
            <a:endParaRPr lang="en-US" sz="1600" dirty="0" smtClean="0">
              <a:solidFill>
                <a:srgbClr val="FFFFFF"/>
              </a:solidFill>
            </a:endParaRPr>
          </a:p>
          <a:p>
            <a:r>
              <a:rPr lang="en-US" sz="1600" dirty="0" smtClean="0"/>
              <a:t>Twitter: @</a:t>
            </a:r>
            <a:r>
              <a:rPr lang="en-US" sz="1600" dirty="0" err="1" smtClean="0"/>
              <a:t>RealGeoffBarton</a:t>
            </a:r>
            <a:endParaRPr lang="en-US" sz="1600" dirty="0" smtClean="0"/>
          </a:p>
          <a:p>
            <a:r>
              <a:rPr lang="en-US" sz="1600" dirty="0" err="1" smtClean="0"/>
              <a:t>www.geoffbarton.co.uk</a:t>
            </a:r>
            <a:endParaRPr lang="en-US" sz="16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601365" y="3727549"/>
            <a:ext cx="6005118" cy="138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02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5140" y="2363026"/>
            <a:ext cx="4694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</a:rPr>
              <a:t>Now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57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5140" y="2363026"/>
            <a:ext cx="4694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</a:rPr>
              <a:t>Next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6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59" y="2363026"/>
            <a:ext cx="87139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</a:rPr>
              <a:t>Value-added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72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59" y="2363026"/>
            <a:ext cx="87139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</a:rPr>
              <a:t>Value</a:t>
            </a:r>
            <a:r>
              <a:rPr lang="en-US" sz="9600" dirty="0" smtClean="0">
                <a:solidFill>
                  <a:srgbClr val="FFFF00"/>
                </a:solidFill>
              </a:rPr>
              <a:t>s</a:t>
            </a:r>
            <a:r>
              <a:rPr lang="en-US" sz="9600" dirty="0" smtClean="0">
                <a:solidFill>
                  <a:schemeClr val="bg1"/>
                </a:solidFill>
              </a:rPr>
              <a:t>-added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3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542" y="2014665"/>
            <a:ext cx="887068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smtClean="0">
                <a:solidFill>
                  <a:schemeClr val="bg1"/>
                </a:solidFill>
              </a:rPr>
              <a:t>3</a:t>
            </a:r>
            <a:endParaRPr lang="en-US" sz="1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46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542" y="2512990"/>
            <a:ext cx="8870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1: Dance challenges …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14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542" y="2512990"/>
            <a:ext cx="8870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</a:rPr>
              <a:t>2: Partnership matters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31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542" y="2882715"/>
            <a:ext cx="8870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</a:rPr>
              <a:t>3</a:t>
            </a:r>
            <a:r>
              <a:rPr lang="en-US" sz="7200" dirty="0" smtClean="0">
                <a:solidFill>
                  <a:schemeClr val="bg1"/>
                </a:solidFill>
              </a:rPr>
              <a:t>: Tell your story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59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4697" y="-114873"/>
            <a:ext cx="9453489" cy="709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3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542" y="1918215"/>
            <a:ext cx="88706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‘I am always doing that which I cannot do, in order that I may learn how to do it’ </a:t>
            </a:r>
            <a:endParaRPr lang="en-US" sz="5400" dirty="0" smtClean="0">
              <a:solidFill>
                <a:srgbClr val="FFFFFF"/>
              </a:solidFill>
            </a:endParaRPr>
          </a:p>
          <a:p>
            <a:pPr algn="r"/>
            <a:r>
              <a:rPr lang="en-US" sz="5400" dirty="0" smtClean="0">
                <a:solidFill>
                  <a:srgbClr val="FFFFFF"/>
                </a:solidFill>
              </a:rPr>
              <a:t>Pablo </a:t>
            </a:r>
            <a:r>
              <a:rPr lang="en-US" sz="5400" dirty="0">
                <a:solidFill>
                  <a:srgbClr val="FFFFFF"/>
                </a:solidFill>
              </a:rPr>
              <a:t>Picasso</a:t>
            </a:r>
            <a:endParaRPr lang="en-GB" sz="5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09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7570" y="4918952"/>
            <a:ext cx="7379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‘Those who can't dance say the music is no good.’ Jamaican Saying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7967" y="0"/>
            <a:ext cx="1027896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934" y="610850"/>
            <a:ext cx="8424538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‘When it is dark enough, you can see the </a:t>
            </a:r>
            <a:r>
              <a:rPr lang="en-US" sz="5400" dirty="0" smtClean="0">
                <a:solidFill>
                  <a:srgbClr val="FFFFFF"/>
                </a:solidFill>
              </a:rPr>
              <a:t>stars’ </a:t>
            </a:r>
            <a:endParaRPr lang="en-US" sz="5400" dirty="0">
              <a:solidFill>
                <a:srgbClr val="FFFFFF"/>
              </a:solidFill>
            </a:endParaRPr>
          </a:p>
          <a:p>
            <a:pPr algn="r"/>
            <a:endParaRPr lang="en-US" sz="4400" dirty="0" smtClean="0">
              <a:solidFill>
                <a:srgbClr val="FFFFFF"/>
              </a:solidFill>
            </a:endParaRPr>
          </a:p>
          <a:p>
            <a:pPr algn="r"/>
            <a:r>
              <a:rPr lang="en-US" sz="4400" dirty="0" smtClean="0">
                <a:solidFill>
                  <a:srgbClr val="FFFFFF"/>
                </a:solidFill>
              </a:rPr>
              <a:t>Ralph </a:t>
            </a:r>
            <a:r>
              <a:rPr lang="en-US" sz="4400" dirty="0">
                <a:solidFill>
                  <a:srgbClr val="FFFFFF"/>
                </a:solidFill>
              </a:rPr>
              <a:t>Waldo Emerson</a:t>
            </a:r>
            <a:endParaRPr lang="en-GB" sz="4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22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7570" y="4918952"/>
            <a:ext cx="7379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‘Those who can't dance say the music is no good.’ Jamaican Saying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7967" y="0"/>
            <a:ext cx="10278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0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1934" y="2588075"/>
            <a:ext cx="842453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‘Darkness </a:t>
            </a:r>
            <a:r>
              <a:rPr lang="en-US" sz="5400" dirty="0">
                <a:solidFill>
                  <a:schemeClr val="bg1"/>
                </a:solidFill>
              </a:rPr>
              <a:t>is my closest </a:t>
            </a:r>
            <a:r>
              <a:rPr lang="en-US" sz="5400" dirty="0" smtClean="0">
                <a:solidFill>
                  <a:schemeClr val="bg1"/>
                </a:solidFill>
              </a:rPr>
              <a:t>friend’</a:t>
            </a:r>
            <a:endParaRPr lang="en-US" sz="5400" i="1" dirty="0" smtClean="0">
              <a:solidFill>
                <a:schemeClr val="bg1"/>
              </a:solidFill>
            </a:endParaRPr>
          </a:p>
          <a:p>
            <a:pPr algn="r"/>
            <a:r>
              <a:rPr lang="en-US" sz="4000" i="1" dirty="0" smtClean="0">
                <a:solidFill>
                  <a:schemeClr val="bg1">
                    <a:lumMod val="50000"/>
                  </a:schemeClr>
                </a:solidFill>
              </a:rPr>
              <a:t>Psalm </a:t>
            </a:r>
            <a:r>
              <a:rPr lang="en-US" sz="4000" i="1" dirty="0">
                <a:solidFill>
                  <a:schemeClr val="bg1">
                    <a:lumMod val="50000"/>
                  </a:schemeClr>
                </a:solidFill>
              </a:rPr>
              <a:t>88</a:t>
            </a:r>
            <a:endParaRPr lang="en-GB" sz="4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50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NDTA Conference </a:t>
            </a:r>
            <a:r>
              <a:rPr lang="en-US" b="1" dirty="0" smtClean="0">
                <a:solidFill>
                  <a:schemeClr val="bg1"/>
                </a:solidFill>
              </a:rPr>
              <a:t>2013: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‘Moving On’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780" y="4054519"/>
            <a:ext cx="8103458" cy="1752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Geoff Barton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Headteacher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King Edward VI School, Suffolk</a:t>
            </a:r>
          </a:p>
          <a:p>
            <a:endParaRPr lang="en-US" sz="1600" dirty="0" smtClean="0">
              <a:solidFill>
                <a:srgbClr val="FFFFFF"/>
              </a:solidFill>
            </a:endParaRPr>
          </a:p>
          <a:p>
            <a:r>
              <a:rPr lang="en-US" sz="1600" dirty="0" smtClean="0"/>
              <a:t>Twitter: @</a:t>
            </a:r>
            <a:r>
              <a:rPr lang="en-US" sz="1600" dirty="0" err="1" smtClean="0"/>
              <a:t>RealGeoffBarton</a:t>
            </a:r>
            <a:endParaRPr lang="en-US" sz="1600" dirty="0" smtClean="0"/>
          </a:p>
          <a:p>
            <a:r>
              <a:rPr lang="en-US" sz="1600" dirty="0" err="1" smtClean="0"/>
              <a:t>www.geoffbarton.co.uk</a:t>
            </a:r>
            <a:endParaRPr lang="en-US" sz="16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601365" y="3727549"/>
            <a:ext cx="6005118" cy="138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98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7570" y="4918952"/>
            <a:ext cx="7379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‘Those who can't dance say the music is no good.’ Jamaican Saying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01934" y="610850"/>
            <a:ext cx="8424538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‘When it is dark enough, you can see the </a:t>
            </a:r>
            <a:r>
              <a:rPr lang="en-US" sz="5400" dirty="0" smtClean="0">
                <a:solidFill>
                  <a:srgbClr val="FFFFFF"/>
                </a:solidFill>
              </a:rPr>
              <a:t>stars’ </a:t>
            </a:r>
            <a:endParaRPr lang="en-US" sz="5400" dirty="0">
              <a:solidFill>
                <a:srgbClr val="FFFFFF"/>
              </a:solidFill>
            </a:endParaRPr>
          </a:p>
          <a:p>
            <a:pPr algn="r"/>
            <a:endParaRPr lang="en-US" sz="4400" dirty="0" smtClean="0">
              <a:solidFill>
                <a:srgbClr val="FFFFFF"/>
              </a:solidFill>
            </a:endParaRPr>
          </a:p>
          <a:p>
            <a:pPr algn="r"/>
            <a:r>
              <a:rPr lang="en-US" sz="4400" dirty="0" smtClean="0">
                <a:solidFill>
                  <a:srgbClr val="FFFFFF"/>
                </a:solidFill>
              </a:rPr>
              <a:t>Ralph </a:t>
            </a:r>
            <a:r>
              <a:rPr lang="en-US" sz="4400" dirty="0">
                <a:solidFill>
                  <a:srgbClr val="FFFFFF"/>
                </a:solidFill>
              </a:rPr>
              <a:t>Waldo Emerson</a:t>
            </a:r>
            <a:endParaRPr lang="en-GB" sz="4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71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223" y="1943249"/>
            <a:ext cx="4716472" cy="31364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7570" y="4758202"/>
            <a:ext cx="73795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‘We should measure what we value, not just value what we can measure’</a:t>
            </a:r>
          </a:p>
          <a:p>
            <a:pPr algn="r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John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MacBeath</a:t>
            </a:r>
            <a:endParaRPr lang="en-US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r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University of Cambridge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30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7570" y="4758202"/>
            <a:ext cx="7379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‘We should measure what we value, not value only what we can measure’</a:t>
            </a:r>
          </a:p>
        </p:txBody>
      </p:sp>
      <p:sp>
        <p:nvSpPr>
          <p:cNvPr id="4" name="Rectangle 3"/>
          <p:cNvSpPr/>
          <p:nvPr/>
        </p:nvSpPr>
        <p:spPr>
          <a:xfrm>
            <a:off x="659173" y="4758202"/>
            <a:ext cx="3585252" cy="95410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72201" y="4758201"/>
            <a:ext cx="2211566" cy="95410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04833" y="5235254"/>
            <a:ext cx="3585252" cy="95410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5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5140" y="2363026"/>
            <a:ext cx="4694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</a:rPr>
              <a:t>Then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5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5140" y="2363026"/>
            <a:ext cx="4694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</a:rPr>
              <a:t>Now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21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5140" y="2363026"/>
            <a:ext cx="4694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</a:rPr>
              <a:t>Next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59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5140" y="2363026"/>
            <a:ext cx="4694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</a:rPr>
              <a:t>1550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89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353</Words>
  <Application>Microsoft Macintosh PowerPoint</Application>
  <PresentationFormat>On-screen Show (4:3)</PresentationFormat>
  <Paragraphs>83</Paragraphs>
  <Slides>22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NDTA Conference 2013: ‘Moving On’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NDTA Conference 2013: ‘Moving On’</vt:lpstr>
    </vt:vector>
  </TitlesOfParts>
  <Company>King Edward VI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NDTA Conference 2013: ‘Moving On’</dc:title>
  <dc:creator>Geoff Barton</dc:creator>
  <cp:lastModifiedBy>Geoff Barton</cp:lastModifiedBy>
  <cp:revision>22</cp:revision>
  <dcterms:created xsi:type="dcterms:W3CDTF">2013-11-22T21:24:21Z</dcterms:created>
  <dcterms:modified xsi:type="dcterms:W3CDTF">2013-11-23T08:24:18Z</dcterms:modified>
</cp:coreProperties>
</file>