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notesMasterIdLst>
    <p:notesMasterId r:id="rId98"/>
  </p:notesMasterIdLst>
  <p:sldIdLst>
    <p:sldId id="717" r:id="rId5"/>
    <p:sldId id="721" r:id="rId6"/>
    <p:sldId id="257" r:id="rId7"/>
    <p:sldId id="258" r:id="rId8"/>
    <p:sldId id="328" r:id="rId9"/>
    <p:sldId id="722" r:id="rId10"/>
    <p:sldId id="271" r:id="rId11"/>
    <p:sldId id="319" r:id="rId12"/>
    <p:sldId id="730" r:id="rId13"/>
    <p:sldId id="729" r:id="rId14"/>
    <p:sldId id="278" r:id="rId15"/>
    <p:sldId id="281" r:id="rId16"/>
    <p:sldId id="282" r:id="rId17"/>
    <p:sldId id="732" r:id="rId18"/>
    <p:sldId id="259" r:id="rId19"/>
    <p:sldId id="728" r:id="rId20"/>
    <p:sldId id="724" r:id="rId21"/>
    <p:sldId id="725" r:id="rId22"/>
    <p:sldId id="726" r:id="rId23"/>
    <p:sldId id="260" r:id="rId24"/>
    <p:sldId id="262" r:id="rId25"/>
    <p:sldId id="264" r:id="rId26"/>
    <p:sldId id="265" r:id="rId27"/>
    <p:sldId id="266" r:id="rId28"/>
    <p:sldId id="267" r:id="rId29"/>
    <p:sldId id="269" r:id="rId30"/>
    <p:sldId id="270" r:id="rId31"/>
    <p:sldId id="276" r:id="rId32"/>
    <p:sldId id="272" r:id="rId33"/>
    <p:sldId id="277" r:id="rId34"/>
    <p:sldId id="275" r:id="rId35"/>
    <p:sldId id="274" r:id="rId36"/>
    <p:sldId id="279" r:id="rId37"/>
    <p:sldId id="280" r:id="rId38"/>
    <p:sldId id="294" r:id="rId39"/>
    <p:sldId id="471" r:id="rId40"/>
    <p:sldId id="474" r:id="rId41"/>
    <p:sldId id="475" r:id="rId42"/>
    <p:sldId id="284" r:id="rId43"/>
    <p:sldId id="285" r:id="rId44"/>
    <p:sldId id="286" r:id="rId45"/>
    <p:sldId id="288" r:id="rId46"/>
    <p:sldId id="472" r:id="rId47"/>
    <p:sldId id="733" r:id="rId48"/>
    <p:sldId id="351" r:id="rId49"/>
    <p:sldId id="352" r:id="rId50"/>
    <p:sldId id="353" r:id="rId51"/>
    <p:sldId id="354" r:id="rId52"/>
    <p:sldId id="355" r:id="rId53"/>
    <p:sldId id="356" r:id="rId54"/>
    <p:sldId id="357" r:id="rId55"/>
    <p:sldId id="358" r:id="rId56"/>
    <p:sldId id="359" r:id="rId57"/>
    <p:sldId id="360" r:id="rId58"/>
    <p:sldId id="361" r:id="rId59"/>
    <p:sldId id="362" r:id="rId60"/>
    <p:sldId id="363" r:id="rId61"/>
    <p:sldId id="670" r:id="rId62"/>
    <p:sldId id="671" r:id="rId63"/>
    <p:sldId id="672" r:id="rId64"/>
    <p:sldId id="673" r:id="rId65"/>
    <p:sldId id="674" r:id="rId66"/>
    <p:sldId id="675" r:id="rId67"/>
    <p:sldId id="676" r:id="rId68"/>
    <p:sldId id="677" r:id="rId69"/>
    <p:sldId id="678" r:id="rId70"/>
    <p:sldId id="679" r:id="rId71"/>
    <p:sldId id="680" r:id="rId72"/>
    <p:sldId id="737" r:id="rId73"/>
    <p:sldId id="681" r:id="rId74"/>
    <p:sldId id="682" r:id="rId75"/>
    <p:sldId id="683" r:id="rId76"/>
    <p:sldId id="687" r:id="rId77"/>
    <p:sldId id="688" r:id="rId78"/>
    <p:sldId id="689" r:id="rId79"/>
    <p:sldId id="690" r:id="rId80"/>
    <p:sldId id="691" r:id="rId81"/>
    <p:sldId id="692" r:id="rId82"/>
    <p:sldId id="693" r:id="rId83"/>
    <p:sldId id="694" r:id="rId84"/>
    <p:sldId id="695" r:id="rId85"/>
    <p:sldId id="696" r:id="rId86"/>
    <p:sldId id="736" r:id="rId87"/>
    <p:sldId id="743" r:id="rId88"/>
    <p:sldId id="742" r:id="rId89"/>
    <p:sldId id="734" r:id="rId90"/>
    <p:sldId id="735" r:id="rId91"/>
    <p:sldId id="715" r:id="rId92"/>
    <p:sldId id="746" r:id="rId93"/>
    <p:sldId id="748" r:id="rId94"/>
    <p:sldId id="749" r:id="rId95"/>
    <p:sldId id="747" r:id="rId96"/>
    <p:sldId id="611" r:id="rId9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91" d="100"/>
          <a:sy n="91" d="100"/>
        </p:scale>
        <p:origin x="-2104"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744"/>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slide" Target="slides/slide93.xml"/><Relationship Id="rId98" Type="http://schemas.openxmlformats.org/officeDocument/2006/relationships/notesMaster" Target="notesMasters/notesMaster1.xml"/><Relationship Id="rId99" Type="http://schemas.openxmlformats.org/officeDocument/2006/relationships/printerSettings" Target="printerSettings/printerSettings1.bin"/><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00" Type="http://schemas.openxmlformats.org/officeDocument/2006/relationships/presProps" Target="presProps.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45ACE0-FB87-2145-A3EE-F587D28BBCFD}" type="datetimeFigureOut">
              <a:rPr lang="en-US" smtClean="0"/>
              <a:t>08/03/2013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FA554C-F0F9-E441-AD11-7D6AFBFD21EC}" type="slidenum">
              <a:rPr lang="en-US" smtClean="0"/>
              <a:t>‹#›</a:t>
            </a:fld>
            <a:endParaRPr lang="en-US"/>
          </a:p>
        </p:txBody>
      </p:sp>
    </p:spTree>
    <p:extLst>
      <p:ext uri="{BB962C8B-B14F-4D97-AF65-F5344CB8AC3E}">
        <p14:creationId xmlns:p14="http://schemas.microsoft.com/office/powerpoint/2010/main" val="13446540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FA554C-F0F9-E441-AD11-7D6AFBFD21EC}" type="slidenum">
              <a:rPr lang="en-US" smtClean="0"/>
              <a:t>34</a:t>
            </a:fld>
            <a:endParaRPr lang="en-US"/>
          </a:p>
        </p:txBody>
      </p:sp>
    </p:spTree>
    <p:extLst>
      <p:ext uri="{BB962C8B-B14F-4D97-AF65-F5344CB8AC3E}">
        <p14:creationId xmlns:p14="http://schemas.microsoft.com/office/powerpoint/2010/main" val="2920447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F5A4EE8-6F79-B947-8AC5-D63889034C22}" type="slidenum">
              <a:rPr lang="en-US">
                <a:solidFill>
                  <a:prstClr val="black"/>
                </a:solidFill>
                <a:latin typeface="Arial" charset="0"/>
              </a:rPr>
              <a:pPr/>
              <a:t>79</a:t>
            </a:fld>
            <a:endParaRPr lang="en-US">
              <a:solidFill>
                <a:prstClr val="black"/>
              </a:solidFill>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5E7E411-6185-DE4B-96EE-129B93020532}" type="slidenum">
              <a:rPr lang="en-US">
                <a:solidFill>
                  <a:prstClr val="black"/>
                </a:solidFill>
                <a:latin typeface="Arial" charset="0"/>
              </a:rPr>
              <a:pPr/>
              <a:t>80</a:t>
            </a:fld>
            <a:endParaRPr lang="en-US">
              <a:solidFill>
                <a:prstClr val="black"/>
              </a:solidFill>
              <a:latin typeface="Arial"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17A64650-AE1B-994C-AA2E-179BC8C71F28}" type="slidenum">
              <a:rPr lang="en-US">
                <a:solidFill>
                  <a:prstClr val="black"/>
                </a:solidFill>
                <a:latin typeface="Arial" charset="0"/>
              </a:rPr>
              <a:pPr/>
              <a:t>81</a:t>
            </a:fld>
            <a:endParaRPr lang="en-US">
              <a:solidFill>
                <a:prstClr val="black"/>
              </a:solidFill>
              <a:latin typeface="Arial"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61D13E2-0F32-BD47-B9A4-3F2151D50B7D}" type="slidenum">
              <a:rPr lang="en-US">
                <a:solidFill>
                  <a:prstClr val="black"/>
                </a:solidFill>
                <a:latin typeface="Arial" charset="0"/>
              </a:rPr>
              <a:pPr/>
              <a:t>82</a:t>
            </a:fld>
            <a:endParaRPr lang="en-US">
              <a:solidFill>
                <a:prstClr val="black"/>
              </a:solidFill>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FA554C-F0F9-E441-AD11-7D6AFBFD21EC}" type="slidenum">
              <a:rPr lang="en-US" smtClean="0"/>
              <a:t>36</a:t>
            </a:fld>
            <a:endParaRPr lang="en-US"/>
          </a:p>
        </p:txBody>
      </p:sp>
    </p:spTree>
    <p:extLst>
      <p:ext uri="{BB962C8B-B14F-4D97-AF65-F5344CB8AC3E}">
        <p14:creationId xmlns:p14="http://schemas.microsoft.com/office/powerpoint/2010/main" val="2572352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FA554C-F0F9-E441-AD11-7D6AFBFD21EC}" type="slidenum">
              <a:rPr lang="en-US" smtClean="0"/>
              <a:t>38</a:t>
            </a:fld>
            <a:endParaRPr lang="en-US"/>
          </a:p>
        </p:txBody>
      </p:sp>
    </p:spTree>
    <p:extLst>
      <p:ext uri="{BB962C8B-B14F-4D97-AF65-F5344CB8AC3E}">
        <p14:creationId xmlns:p14="http://schemas.microsoft.com/office/powerpoint/2010/main" val="2572352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a:lstStyle/>
          <a:p>
            <a:fld id="{C9B8DC55-4AA3-EB48-9E92-15485D5CC4D1}" type="slidenum">
              <a:rPr lang="en-US">
                <a:solidFill>
                  <a:prstClr val="black"/>
                </a:solidFill>
              </a:rPr>
              <a:pPr/>
              <a:t>58</a:t>
            </a:fld>
            <a:endParaRPr lang="en-US">
              <a:solidFill>
                <a:prstClr val="black"/>
              </a:solidFill>
            </a:endParaRPr>
          </a:p>
        </p:txBody>
      </p:sp>
      <p:sp>
        <p:nvSpPr>
          <p:cNvPr id="9113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9114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7E712E3-F87D-F04A-A698-6FEA9F4BDD8E}" type="slidenum">
              <a:rPr lang="en-US">
                <a:solidFill>
                  <a:prstClr val="black"/>
                </a:solidFill>
                <a:latin typeface="Arial" charset="0"/>
              </a:rPr>
              <a:pPr/>
              <a:t>74</a:t>
            </a:fld>
            <a:endParaRPr lang="en-US">
              <a:solidFill>
                <a:prstClr val="black"/>
              </a:solidFill>
              <a:latin typeface="Arial"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7E712E3-F87D-F04A-A698-6FEA9F4BDD8E}" type="slidenum">
              <a:rPr lang="en-US">
                <a:solidFill>
                  <a:prstClr val="black"/>
                </a:solidFill>
                <a:latin typeface="Arial" charset="0"/>
              </a:rPr>
              <a:pPr/>
              <a:t>75</a:t>
            </a:fld>
            <a:endParaRPr lang="en-US">
              <a:solidFill>
                <a:prstClr val="black"/>
              </a:solidFill>
              <a:latin typeface="Arial"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B284888F-390C-884E-8650-AB5C51AF7E82}" type="slidenum">
              <a:rPr lang="en-US">
                <a:solidFill>
                  <a:prstClr val="black"/>
                </a:solidFill>
                <a:latin typeface="Arial" charset="0"/>
              </a:rPr>
              <a:pPr/>
              <a:t>76</a:t>
            </a:fld>
            <a:endParaRPr lang="en-US">
              <a:solidFill>
                <a:prstClr val="black"/>
              </a:solidFill>
              <a:latin typeface="Arial"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EE1DBF0-D59D-2A43-A07C-93B0751694B0}" type="slidenum">
              <a:rPr lang="en-US">
                <a:solidFill>
                  <a:prstClr val="black"/>
                </a:solidFill>
                <a:latin typeface="Arial" charset="0"/>
              </a:rPr>
              <a:pPr/>
              <a:t>77</a:t>
            </a:fld>
            <a:endParaRPr lang="en-US">
              <a:solidFill>
                <a:prstClr val="black"/>
              </a:solidFill>
              <a:latin typeface="Arial"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59A34F13-D133-4242-941F-DCD5A0762D98}" type="slidenum">
              <a:rPr lang="en-US">
                <a:solidFill>
                  <a:prstClr val="black"/>
                </a:solidFill>
                <a:latin typeface="Arial" charset="0"/>
              </a:rPr>
              <a:pPr/>
              <a:t>78</a:t>
            </a:fld>
            <a:endParaRPr lang="en-US">
              <a:solidFill>
                <a:prstClr val="black"/>
              </a:solidFill>
              <a:latin typeface="Arial"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t>08/03/2013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6599401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t>08/03/2013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213761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t>08/03/2013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2367938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08/03/2013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08/03/2013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08/03/2013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08/03/2013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08/03/2013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08/03/2013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08/03/2013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08/03/2013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t>08/03/2013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1189779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08/03/2013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08/03/2013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08/03/2013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6B2C710-C81D-084C-9456-450CF922EDA1}" type="datetime1">
              <a:rPr lang="en-US"/>
              <a:pPr>
                <a:defRPr/>
              </a:pPr>
              <a:t>08/03/2013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EBCE76-25C5-404D-ABEF-F58228170054}"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4054D83-851D-2945-B9F0-58DD29474A78}" type="datetime1">
              <a:rPr lang="en-US"/>
              <a:pPr>
                <a:defRPr/>
              </a:pPr>
              <a:t>08/03/2013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4B2442-C609-434F-9FAD-31AE3A34465B}"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BFED756-35B6-A940-9762-5CAE47A025B6}" type="datetime1">
              <a:rPr lang="en-US"/>
              <a:pPr>
                <a:defRPr/>
              </a:pPr>
              <a:t>08/03/2013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77B56A-1455-5146-817B-B18F0F57B0F5}"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F4B0C02-B8B7-C84D-BBCF-4B5FD0BC1A2E}" type="datetime1">
              <a:rPr lang="en-US"/>
              <a:pPr>
                <a:defRPr/>
              </a:pPr>
              <a:t>08/03/2013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695FA1-7473-D94F-B23F-91AF781D3838}"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869D5F-6455-5447-A0B7-FFBCFDC73953}" type="datetime1">
              <a:rPr lang="en-US"/>
              <a:pPr>
                <a:defRPr/>
              </a:pPr>
              <a:t>08/03/2013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AAB6E1-9E85-5046-BDFE-083EC3E89C24}"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FED5A17-7710-E44A-A390-FC368AFB4C20}" type="datetime1">
              <a:rPr lang="en-US"/>
              <a:pPr>
                <a:defRPr/>
              </a:pPr>
              <a:t>08/03/2013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0A9A8B3-107D-274F-9403-F5ED3BD6792C}"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F2E522-066C-E747-B1DD-8727DFAE6761}" type="datetime1">
              <a:rPr lang="en-US"/>
              <a:pPr>
                <a:defRPr/>
              </a:pPr>
              <a:t>08/03/2013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1F2966C-74D3-254A-AEC6-C0BC35A491F6}"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D399CA5-160C-F943-80F3-04FC6F94324C}" type="datetimeFigureOut">
              <a:rPr lang="en-US" smtClean="0"/>
              <a:t>08/03/2013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7412375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4906502-9C64-BD48-86DA-B9606F763D61}" type="datetime1">
              <a:rPr lang="en-US"/>
              <a:pPr>
                <a:defRPr/>
              </a:pPr>
              <a:t>08/03/2013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9B3871-3E28-5B4F-8764-0E63D45238CE}"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C1F05B5-DC8C-D140-878A-E4F0CDC871AC}" type="datetime1">
              <a:rPr lang="en-US"/>
              <a:pPr>
                <a:defRPr/>
              </a:pPr>
              <a:t>08/03/2013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79F646-DC3A-2946-9FC4-0159DE26208D}"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816CB1-8CCA-9144-A9BB-16B0FCD66C04}" type="datetime1">
              <a:rPr lang="en-US"/>
              <a:pPr>
                <a:defRPr/>
              </a:pPr>
              <a:t>08/03/2013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4A37C1-C126-A746-8D05-EEB96B16EBA1}"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DD18BE-DBE5-0A41-9055-E864753BDF4D}" type="datetime1">
              <a:rPr lang="en-US"/>
              <a:pPr>
                <a:defRPr/>
              </a:pPr>
              <a:t>08/03/2013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208E0B-5C66-DB4E-9F84-84DE95A9C686}"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38F730B-05AD-374A-940A-34BAECE5D919}" type="datetime1">
              <a:rPr lang="en-US"/>
              <a:pPr>
                <a:defRPr/>
              </a:pPr>
              <a:t>08/03/2013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4E5A9D-8753-1448-B69E-5FCEF25B338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BBE4A4-6BE3-EC4B-B419-516B0278AC07}" type="datetime1">
              <a:rPr lang="en-US"/>
              <a:pPr>
                <a:defRPr/>
              </a:pPr>
              <a:t>08/03/2013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0CBD87-A148-C642-A017-DFC1EAA16CF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B99D0B0-737B-B741-9A6B-5FD00FF1068E}" type="datetime1">
              <a:rPr lang="en-US"/>
              <a:pPr>
                <a:defRPr/>
              </a:pPr>
              <a:t>08/03/2013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CBEC67-4393-124A-AC4E-A2551D981B4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4A0FC6D-9763-7B45-AA0D-6871D3A619B4}" type="datetime1">
              <a:rPr lang="en-US"/>
              <a:pPr>
                <a:defRPr/>
              </a:pPr>
              <a:t>08/03/2013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347D4F-1B46-3746-957B-BCFEAFB8A63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7E44935-0FC9-0043-A1E3-F05344F8399C}" type="datetime1">
              <a:rPr lang="en-US"/>
              <a:pPr>
                <a:defRPr/>
              </a:pPr>
              <a:t>08/03/2013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B9F599B-5D06-F642-9DDE-753504DC1E9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C7F8FD6-D987-4E42-8FBE-1034DBBE85D6}" type="datetime1">
              <a:rPr lang="en-US"/>
              <a:pPr>
                <a:defRPr/>
              </a:pPr>
              <a:t>08/03/2013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4FEB6EE-CD69-2C4E-9424-4B23E021366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D399CA5-160C-F943-80F3-04FC6F94324C}" type="datetimeFigureOut">
              <a:rPr lang="en-US" smtClean="0"/>
              <a:t>08/03/2013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1181718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91E0869-CCAC-5E4C-98E0-C7A0238D43E1}" type="datetime1">
              <a:rPr lang="en-US"/>
              <a:pPr>
                <a:defRPr/>
              </a:pPr>
              <a:t>08/03/2013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71FCB25-FA31-7F41-ABF9-621AF4860D2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4B300CA-E39F-8F4E-AEB6-EEB16842A219}" type="datetime1">
              <a:rPr lang="en-US"/>
              <a:pPr>
                <a:defRPr/>
              </a:pPr>
              <a:t>08/03/2013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EB78A7-1367-2B4B-9FE8-377FF7DA025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56B272-E944-E944-B9AD-EDD861A6BDAA}" type="datetime1">
              <a:rPr lang="en-US"/>
              <a:pPr>
                <a:defRPr/>
              </a:pPr>
              <a:t>08/03/2013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4A90CF-5262-124C-B531-34E4513E844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1D6D28-1760-294A-8E71-34E352B62639}" type="datetime1">
              <a:rPr lang="en-US"/>
              <a:pPr>
                <a:defRPr/>
              </a:pPr>
              <a:t>08/03/2013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51949B-194D-6348-AD10-7AD7589358D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B88CCCE-D21B-E64C-83AE-1B1B42309679}" type="datetime1">
              <a:rPr lang="en-US"/>
              <a:pPr>
                <a:defRPr/>
              </a:pPr>
              <a:t>08/03/2013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36A08C-09F7-C048-9E0F-B7C38640522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D399CA5-160C-F943-80F3-04FC6F94324C}" type="datetimeFigureOut">
              <a:rPr lang="en-US" smtClean="0"/>
              <a:t>08/03/2013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27318610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D399CA5-160C-F943-80F3-04FC6F94324C}" type="datetimeFigureOut">
              <a:rPr lang="en-US" smtClean="0"/>
              <a:t>08/03/2013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9879037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399CA5-160C-F943-80F3-04FC6F94324C}" type="datetimeFigureOut">
              <a:rPr lang="en-US" smtClean="0"/>
              <a:t>08/03/2013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851590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399CA5-160C-F943-80F3-04FC6F94324C}" type="datetimeFigureOut">
              <a:rPr lang="en-US" smtClean="0"/>
              <a:t>08/03/2013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11932073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399CA5-160C-F943-80F3-04FC6F94324C}" type="datetimeFigureOut">
              <a:rPr lang="en-US" smtClean="0"/>
              <a:t>08/03/2013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370476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399CA5-160C-F943-80F3-04FC6F94324C}" type="datetimeFigureOut">
              <a:rPr lang="en-US" smtClean="0"/>
              <a:t>08/03/2013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4D426-879C-2243-B640-9D57A1C22E10}" type="slidenum">
              <a:rPr lang="en-US" smtClean="0"/>
              <a:t>‹#›</a:t>
            </a:fld>
            <a:endParaRPr lang="en-US"/>
          </a:p>
        </p:txBody>
      </p:sp>
    </p:spTree>
    <p:extLst>
      <p:ext uri="{BB962C8B-B14F-4D97-AF65-F5344CB8AC3E}">
        <p14:creationId xmlns:p14="http://schemas.microsoft.com/office/powerpoint/2010/main" val="1933093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2E8BB-B931-9545-B491-01A4626E1090}" type="datetimeFigureOut">
              <a:rPr lang="en-US" smtClean="0">
                <a:solidFill>
                  <a:prstClr val="black">
                    <a:tint val="75000"/>
                  </a:prstClr>
                </a:solidFill>
                <a:latin typeface="Calibri"/>
              </a:rPr>
              <a:pPr/>
              <a:t>08/03/2013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spd="slow">
    <p:dissolv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3080F"/>
            </a:gs>
            <a:gs pos="89999">
              <a:srgbClr val="03080F"/>
            </a:gs>
            <a:gs pos="100000">
              <a:srgbClr val="FFFFFF"/>
            </a:gs>
          </a:gsLst>
          <a:lin ang="3780000"/>
        </a:gra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76C07200-6B97-E749-AD37-DBE2905FE0F3}" type="datetime1">
              <a:rPr lang="en-US"/>
              <a:pPr>
                <a:defRPr/>
              </a:pPr>
              <a:t>08/03/2013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E4BF788B-AD3C-1846-833F-C973FE082F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xmlns:p14="http://schemas.microsoft.com/office/powerpoint/2010/main" spd="slow">
    <p:dissolve/>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3080F"/>
            </a:gs>
            <a:gs pos="89999">
              <a:srgbClr val="03080F"/>
            </a:gs>
            <a:gs pos="100000">
              <a:srgbClr val="FFFFFF"/>
            </a:gs>
          </a:gsLst>
          <a:lin ang="378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defRPr>
            </a:lvl1pPr>
          </a:lstStyle>
          <a:p>
            <a:pPr fontAlgn="base">
              <a:spcBef>
                <a:spcPct val="0"/>
              </a:spcBef>
              <a:spcAft>
                <a:spcPct val="0"/>
              </a:spcAft>
              <a:defRPr/>
            </a:pPr>
            <a:fld id="{B6C7E0FA-D803-6245-994C-38D7B196184B}" type="datetime1">
              <a:rPr lang="en-US">
                <a:ea typeface="ＭＳ Ｐゴシック" charset="-128"/>
                <a:cs typeface="ＭＳ Ｐゴシック" charset="-128"/>
              </a:rPr>
              <a:pPr fontAlgn="base">
                <a:spcBef>
                  <a:spcPct val="0"/>
                </a:spcBef>
                <a:spcAft>
                  <a:spcPct val="0"/>
                </a:spcAft>
                <a:defRPr/>
              </a:pPr>
              <a:t>08/03/2013</a:t>
            </a:fld>
            <a:endParaRPr lang="en-US">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defRPr/>
            </a:pPr>
            <a:endParaRPr lang="en-US">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defRPr>
            </a:lvl1pPr>
          </a:lstStyle>
          <a:p>
            <a:pPr fontAlgn="base">
              <a:spcBef>
                <a:spcPct val="0"/>
              </a:spcBef>
              <a:spcAft>
                <a:spcPct val="0"/>
              </a:spcAft>
              <a:defRPr/>
            </a:pPr>
            <a:fld id="{6511AF8B-733C-CA45-A62A-FCEC9829E7EA}" type="slidenum">
              <a:rPr lang="en-US">
                <a:ea typeface="ＭＳ Ｐゴシック" charset="-128"/>
                <a:cs typeface="ＭＳ Ｐゴシック" charset="-128"/>
              </a:rPr>
              <a:pPr fontAlgn="base">
                <a:spcBef>
                  <a:spcPct val="0"/>
                </a:spcBef>
                <a:spcAft>
                  <a:spcPct val="0"/>
                </a:spcAft>
                <a:defRPr/>
              </a:pPr>
              <a:t>‹#›</a:t>
            </a:fld>
            <a:endParaRPr lang="en-US">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hyperlink" Target="http://www.geoffbarton.co.uk/teacher-resource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34.xml"/><Relationship Id="rId2" Type="http://schemas.openxmlformats.org/officeDocument/2006/relationships/notesSlide" Target="../notesSlides/notesSlide4.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40.emf"/><Relationship Id="rId5" Type="http://schemas.openxmlformats.org/officeDocument/2006/relationships/image" Target="../media/image39.png"/><Relationship Id="rId1" Type="http://schemas.openxmlformats.org/officeDocument/2006/relationships/vmlDrawing" Target="../drawings/vmlDrawing1.vml"/><Relationship Id="rId2"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4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4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4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 Id="rId3" Type="http://schemas.openxmlformats.org/officeDocument/2006/relationships/image" Target="../media/image4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 Id="rId3" Type="http://schemas.openxmlformats.org/officeDocument/2006/relationships/image" Target="../media/image43.png"/></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34.xml"/><Relationship Id="rId2" Type="http://schemas.openxmlformats.org/officeDocument/2006/relationships/notesSlide" Target="../notesSlides/notesSlide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image" Target="../media/image4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 Id="rId3"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 Id="rId3" Type="http://schemas.openxmlformats.org/officeDocument/2006/relationships/image" Target="../media/image4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xml"/><Relationship Id="rId3" Type="http://schemas.openxmlformats.org/officeDocument/2006/relationships/image" Target="../media/image4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 Id="rId3" Type="http://schemas.openxmlformats.org/officeDocument/2006/relationships/image" Target="../media/image5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5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5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
            <a:ext cx="9252151" cy="2958833"/>
          </a:xfrm>
          <a:prstGeom prst="rect">
            <a:avLst/>
          </a:prstGeom>
        </p:spPr>
      </p:pic>
      <p:sp>
        <p:nvSpPr>
          <p:cNvPr id="8" name="TextBox 7"/>
          <p:cNvSpPr txBox="1"/>
          <p:nvPr/>
        </p:nvSpPr>
        <p:spPr>
          <a:xfrm>
            <a:off x="627975" y="3518607"/>
            <a:ext cx="8247392" cy="2308324"/>
          </a:xfrm>
          <a:prstGeom prst="rect">
            <a:avLst/>
          </a:prstGeom>
          <a:noFill/>
        </p:spPr>
        <p:txBody>
          <a:bodyPr wrap="square" rtlCol="0">
            <a:spAutoFit/>
          </a:bodyPr>
          <a:lstStyle/>
          <a:p>
            <a:pPr algn="ctr"/>
            <a:r>
              <a:rPr lang="en-US" sz="3200" b="1" dirty="0" smtClean="0">
                <a:solidFill>
                  <a:srgbClr val="0000FF"/>
                </a:solidFill>
              </a:rPr>
              <a:t>Hertfordshire </a:t>
            </a:r>
            <a:r>
              <a:rPr lang="en-US" sz="3200" b="1" dirty="0" err="1" smtClean="0">
                <a:solidFill>
                  <a:srgbClr val="0000FF"/>
                </a:solidFill>
              </a:rPr>
              <a:t>Headteachers</a:t>
            </a:r>
            <a:r>
              <a:rPr lang="en-US" sz="3200" b="1" dirty="0" smtClean="0">
                <a:solidFill>
                  <a:srgbClr val="0000FF"/>
                </a:solidFill>
              </a:rPr>
              <a:t>’ Conference:</a:t>
            </a:r>
          </a:p>
          <a:p>
            <a:pPr algn="ctr"/>
            <a:r>
              <a:rPr lang="en-US" sz="3200" b="1" dirty="0" smtClean="0">
                <a:solidFill>
                  <a:srgbClr val="0000FF"/>
                </a:solidFill>
              </a:rPr>
              <a:t>‘Assembling the Jigsaw’</a:t>
            </a:r>
            <a:endParaRPr lang="en-US" sz="3200" b="1" dirty="0" smtClean="0">
              <a:solidFill>
                <a:srgbClr val="0000FF"/>
              </a:solidFill>
            </a:endParaRPr>
          </a:p>
          <a:p>
            <a:pPr algn="ctr"/>
            <a:endParaRPr lang="en-US" sz="2000" b="1" dirty="0"/>
          </a:p>
          <a:p>
            <a:pPr algn="ctr"/>
            <a:r>
              <a:rPr lang="en-US" sz="2000" b="1" dirty="0" smtClean="0">
                <a:solidFill>
                  <a:schemeClr val="bg1">
                    <a:lumMod val="50000"/>
                  </a:schemeClr>
                </a:solidFill>
              </a:rPr>
              <a:t>Geoff Barton</a:t>
            </a:r>
          </a:p>
          <a:p>
            <a:pPr algn="ctr"/>
            <a:r>
              <a:rPr lang="en-US" sz="2000" b="1" dirty="0" smtClean="0">
                <a:solidFill>
                  <a:schemeClr val="bg1">
                    <a:lumMod val="50000"/>
                  </a:schemeClr>
                </a:solidFill>
              </a:rPr>
              <a:t>Headteacher, King Edward VI </a:t>
            </a:r>
            <a:r>
              <a:rPr lang="en-US" sz="2000" b="1" dirty="0" smtClean="0">
                <a:solidFill>
                  <a:schemeClr val="bg1">
                    <a:lumMod val="50000"/>
                  </a:schemeClr>
                </a:solidFill>
              </a:rPr>
              <a:t>School, Suffolk</a:t>
            </a:r>
          </a:p>
          <a:p>
            <a:pPr algn="ctr"/>
            <a:endParaRPr lang="en-US" sz="2000" b="1" dirty="0">
              <a:solidFill>
                <a:schemeClr val="bg1">
                  <a:lumMod val="50000"/>
                </a:schemeClr>
              </a:solidFill>
            </a:endParaRPr>
          </a:p>
        </p:txBody>
      </p:sp>
      <p:sp>
        <p:nvSpPr>
          <p:cNvPr id="6" name="TextBox 5"/>
          <p:cNvSpPr txBox="1"/>
          <p:nvPr/>
        </p:nvSpPr>
        <p:spPr>
          <a:xfrm>
            <a:off x="223280" y="5682583"/>
            <a:ext cx="8791636" cy="923330"/>
          </a:xfrm>
          <a:prstGeom prst="rect">
            <a:avLst/>
          </a:prstGeom>
          <a:noFill/>
        </p:spPr>
        <p:txBody>
          <a:bodyPr wrap="square" rtlCol="0">
            <a:spAutoFit/>
          </a:bodyPr>
          <a:lstStyle/>
          <a:p>
            <a:pPr algn="ctr"/>
            <a:r>
              <a:rPr lang="en-US" b="1" dirty="0">
                <a:solidFill>
                  <a:schemeClr val="bg1">
                    <a:lumMod val="50000"/>
                  </a:schemeClr>
                </a:solidFill>
              </a:rPr>
              <a:t>Twitter: </a:t>
            </a:r>
            <a:r>
              <a:rPr lang="en-US" b="1" dirty="0">
                <a:solidFill>
                  <a:srgbClr val="0000FF"/>
                </a:solidFill>
              </a:rPr>
              <a:t>@</a:t>
            </a:r>
            <a:r>
              <a:rPr lang="en-US" b="1" dirty="0" err="1">
                <a:solidFill>
                  <a:srgbClr val="0000FF"/>
                </a:solidFill>
              </a:rPr>
              <a:t>RealGeoffBarton</a:t>
            </a:r>
            <a:endParaRPr lang="en-US" b="1" dirty="0">
              <a:solidFill>
                <a:srgbClr val="0000FF"/>
              </a:solidFill>
            </a:endParaRPr>
          </a:p>
          <a:p>
            <a:pPr algn="ctr"/>
            <a:r>
              <a:rPr lang="en-US" b="1" dirty="0">
                <a:solidFill>
                  <a:schemeClr val="bg1">
                    <a:lumMod val="50000"/>
                  </a:schemeClr>
                </a:solidFill>
              </a:rPr>
              <a:t>Download presentation at </a:t>
            </a:r>
            <a:r>
              <a:rPr lang="en-US" b="1" dirty="0">
                <a:solidFill>
                  <a:srgbClr val="7F7F7F"/>
                </a:solidFill>
                <a:hlinkClick r:id="rId3"/>
              </a:rPr>
              <a:t>www.geoffbarton.co.uk/teacher-resources</a:t>
            </a:r>
            <a:r>
              <a:rPr lang="en-US" b="1" dirty="0">
                <a:solidFill>
                  <a:srgbClr val="7F7F7F"/>
                </a:solidFill>
              </a:rPr>
              <a:t> </a:t>
            </a:r>
            <a:r>
              <a:rPr lang="en-US" b="1" dirty="0">
                <a:solidFill>
                  <a:schemeClr val="bg1">
                    <a:lumMod val="50000"/>
                  </a:schemeClr>
                </a:solidFill>
              </a:rPr>
              <a:t>(114)</a:t>
            </a:r>
          </a:p>
          <a:p>
            <a:endParaRPr lang="en-US" dirty="0"/>
          </a:p>
        </p:txBody>
      </p:sp>
    </p:spTree>
    <p:extLst>
      <p:ext uri="{BB962C8B-B14F-4D97-AF65-F5344CB8AC3E}">
        <p14:creationId xmlns:p14="http://schemas.microsoft.com/office/powerpoint/2010/main" val="35136852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63279" y="1387179"/>
            <a:ext cx="4270224" cy="4524315"/>
          </a:xfrm>
          <a:prstGeom prst="rect">
            <a:avLst/>
          </a:prstGeom>
          <a:noFill/>
        </p:spPr>
        <p:txBody>
          <a:bodyPr wrap="square" rtlCol="0">
            <a:spAutoFit/>
          </a:bodyPr>
          <a:lstStyle/>
          <a:p>
            <a:r>
              <a:rPr lang="en-US" sz="2400" dirty="0" smtClean="0"/>
              <a:t>Sir Michael </a:t>
            </a:r>
            <a:r>
              <a:rPr lang="en-US" sz="2400" dirty="0" err="1" smtClean="0"/>
              <a:t>Wilshaw</a:t>
            </a:r>
            <a:r>
              <a:rPr lang="en-US" sz="2400" dirty="0" smtClean="0"/>
              <a:t>, 7 March 2013:</a:t>
            </a:r>
          </a:p>
          <a:p>
            <a:endParaRPr lang="en-US" sz="2400" dirty="0"/>
          </a:p>
          <a:p>
            <a:r>
              <a:rPr lang="en-US" sz="2400" dirty="0"/>
              <a:t>C</a:t>
            </a:r>
            <a:r>
              <a:rPr lang="en-US" sz="2400" dirty="0" smtClean="0"/>
              <a:t>hanges </a:t>
            </a:r>
            <a:r>
              <a:rPr lang="en-US" sz="2400" dirty="0"/>
              <a:t>to </a:t>
            </a:r>
            <a:r>
              <a:rPr lang="en-US" sz="2400" dirty="0" err="1"/>
              <a:t>Ofsted's</a:t>
            </a:r>
            <a:r>
              <a:rPr lang="en-US" sz="2400" dirty="0"/>
              <a:t> inspection regime - and the scrapping of the "satisfactory" rating - had driven standards </a:t>
            </a:r>
            <a:r>
              <a:rPr lang="en-US" sz="2400" dirty="0" smtClean="0"/>
              <a:t>up</a:t>
            </a:r>
            <a:r>
              <a:rPr lang="en-US" sz="2400" dirty="0"/>
              <a:t> </a:t>
            </a:r>
            <a:r>
              <a:rPr lang="en-US" sz="2400" dirty="0" smtClean="0"/>
              <a:t>… </a:t>
            </a:r>
          </a:p>
          <a:p>
            <a:endParaRPr lang="en-US" sz="2400" dirty="0"/>
          </a:p>
          <a:p>
            <a:r>
              <a:rPr lang="en-US" sz="2400" dirty="0" err="1" smtClean="0"/>
              <a:t>Ofsted's</a:t>
            </a:r>
            <a:r>
              <a:rPr lang="en-US" sz="2400" dirty="0" smtClean="0"/>
              <a:t> </a:t>
            </a:r>
            <a:r>
              <a:rPr lang="en-US" sz="2400" dirty="0"/>
              <a:t>new framework </a:t>
            </a:r>
            <a:r>
              <a:rPr lang="en-US" sz="2400" dirty="0" smtClean="0"/>
              <a:t>is having </a:t>
            </a:r>
            <a:r>
              <a:rPr lang="en-US" sz="2400" dirty="0"/>
              <a:t>a "</a:t>
            </a:r>
            <a:r>
              <a:rPr lang="en-US" sz="2400" dirty="0" err="1"/>
              <a:t>galvanising</a:t>
            </a:r>
            <a:r>
              <a:rPr lang="en-US" sz="2400" dirty="0"/>
              <a:t> effect" on the schools system.</a:t>
            </a:r>
            <a:endParaRPr lang="en-US" sz="2400" dirty="0"/>
          </a:p>
          <a:p>
            <a:endParaRPr lang="en-US" sz="2400" dirty="0"/>
          </a:p>
        </p:txBody>
      </p:sp>
      <p:pic>
        <p:nvPicPr>
          <p:cNvPr id="3" name="Picture 2"/>
          <p:cNvPicPr>
            <a:picLocks noChangeAspect="1"/>
          </p:cNvPicPr>
          <p:nvPr/>
        </p:nvPicPr>
        <p:blipFill>
          <a:blip r:embed="rId2"/>
          <a:stretch>
            <a:fillRect/>
          </a:stretch>
        </p:blipFill>
        <p:spPr>
          <a:xfrm>
            <a:off x="-1479325" y="1847752"/>
            <a:ext cx="5842000" cy="3644900"/>
          </a:xfrm>
          <a:prstGeom prst="rect">
            <a:avLst/>
          </a:prstGeom>
        </p:spPr>
      </p:pic>
    </p:spTree>
    <p:extLst>
      <p:ext uri="{BB962C8B-B14F-4D97-AF65-F5344CB8AC3E}">
        <p14:creationId xmlns:p14="http://schemas.microsoft.com/office/powerpoint/2010/main" val="13931189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0-17 at 06.25.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44268">
            <a:off x="389642" y="949478"/>
            <a:ext cx="5931243" cy="5014596"/>
          </a:xfrm>
          <a:prstGeom prst="rect">
            <a:avLst/>
          </a:prstGeom>
        </p:spPr>
      </p:pic>
      <p:pic>
        <p:nvPicPr>
          <p:cNvPr id="6" name="Picture 5" descr="Screen Shot 2012-10-17 at 06.25.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42681">
            <a:off x="2142983" y="602612"/>
            <a:ext cx="6953159" cy="5891023"/>
          </a:xfrm>
          <a:prstGeom prst="rect">
            <a:avLst/>
          </a:prstGeom>
        </p:spPr>
      </p:pic>
      <p:pic>
        <p:nvPicPr>
          <p:cNvPr id="7" name="Picture 6" descr="Screen Shot 2012-10-17 at 06.26.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3937">
            <a:off x="1385904" y="-144303"/>
            <a:ext cx="6752816" cy="6858000"/>
          </a:xfrm>
          <a:prstGeom prst="rect">
            <a:avLst/>
          </a:prstGeom>
        </p:spPr>
      </p:pic>
    </p:spTree>
    <p:extLst>
      <p:ext uri="{BB962C8B-B14F-4D97-AF65-F5344CB8AC3E}">
        <p14:creationId xmlns:p14="http://schemas.microsoft.com/office/powerpoint/2010/main" val="9206219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360"/>
                                          </p:val>
                                        </p:tav>
                                        <p:tav tm="100000">
                                          <p:val>
                                            <p:fltVal val="0"/>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 calcmode="lin" valueType="num">
                                      <p:cBhvr>
                                        <p:cTn id="25" dur="500" fill="hold"/>
                                        <p:tgtEl>
                                          <p:spTgt spid="7"/>
                                        </p:tgtEl>
                                        <p:attrNameLst>
                                          <p:attrName>style.rotation</p:attrName>
                                        </p:attrNameLst>
                                      </p:cBhvr>
                                      <p:tavLst>
                                        <p:tav tm="0">
                                          <p:val>
                                            <p:fltVal val="360"/>
                                          </p:val>
                                        </p:tav>
                                        <p:tav tm="100000">
                                          <p:val>
                                            <p:fltVal val="0"/>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0-17 at 06.30.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346" y="836957"/>
            <a:ext cx="7606794" cy="6858000"/>
          </a:xfrm>
          <a:prstGeom prst="rect">
            <a:avLst/>
          </a:prstGeom>
        </p:spPr>
      </p:pic>
    </p:spTree>
    <p:extLst>
      <p:ext uri="{BB962C8B-B14F-4D97-AF65-F5344CB8AC3E}">
        <p14:creationId xmlns:p14="http://schemas.microsoft.com/office/powerpoint/2010/main" val="31593196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41.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7696" y="0"/>
            <a:ext cx="4898571" cy="6858000"/>
          </a:xfrm>
          <a:prstGeom prst="rect">
            <a:avLst/>
          </a:prstGeom>
        </p:spPr>
      </p:pic>
    </p:spTree>
    <p:extLst>
      <p:ext uri="{BB962C8B-B14F-4D97-AF65-F5344CB8AC3E}">
        <p14:creationId xmlns:p14="http://schemas.microsoft.com/office/powerpoint/2010/main" val="21987146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3-08 at 06.46.5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388" y="0"/>
            <a:ext cx="6286500" cy="6858000"/>
          </a:xfrm>
          <a:prstGeom prst="rect">
            <a:avLst/>
          </a:prstGeom>
        </p:spPr>
      </p:pic>
    </p:spTree>
    <p:extLst>
      <p:ext uri="{BB962C8B-B14F-4D97-AF65-F5344CB8AC3E}">
        <p14:creationId xmlns:p14="http://schemas.microsoft.com/office/powerpoint/2010/main" val="3177734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2-06 at 05.43.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5289" y="584904"/>
            <a:ext cx="4127500" cy="5626100"/>
          </a:xfrm>
          <a:prstGeom prst="rect">
            <a:avLst/>
          </a:prstGeom>
        </p:spPr>
      </p:pic>
      <p:sp>
        <p:nvSpPr>
          <p:cNvPr id="6" name="TextBox 5"/>
          <p:cNvSpPr txBox="1"/>
          <p:nvPr/>
        </p:nvSpPr>
        <p:spPr>
          <a:xfrm>
            <a:off x="1146583" y="2701452"/>
            <a:ext cx="2846817" cy="1569660"/>
          </a:xfrm>
          <a:prstGeom prst="rect">
            <a:avLst/>
          </a:prstGeom>
          <a:noFill/>
        </p:spPr>
        <p:txBody>
          <a:bodyPr wrap="square" rtlCol="0">
            <a:spAutoFit/>
          </a:bodyPr>
          <a:lstStyle/>
          <a:p>
            <a:pPr algn="ctr"/>
            <a:r>
              <a:rPr lang="en-US" sz="2400" b="1" dirty="0" smtClean="0"/>
              <a:t>Speech to Social Market Foundation</a:t>
            </a:r>
          </a:p>
          <a:p>
            <a:pPr algn="ctr"/>
            <a:endParaRPr lang="en-US" sz="2400" b="1" i="1" dirty="0"/>
          </a:p>
          <a:p>
            <a:pPr algn="ctr"/>
            <a:r>
              <a:rPr lang="en-US" sz="2400" b="1" dirty="0" smtClean="0"/>
              <a:t>5 February 2013</a:t>
            </a:r>
            <a:endParaRPr lang="en-US" sz="2400" b="1" dirty="0"/>
          </a:p>
        </p:txBody>
      </p:sp>
    </p:spTree>
    <p:extLst>
      <p:ext uri="{BB962C8B-B14F-4D97-AF65-F5344CB8AC3E}">
        <p14:creationId xmlns:p14="http://schemas.microsoft.com/office/powerpoint/2010/main" val="32548519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2-06 at 05.40.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8327"/>
            <a:ext cx="9144000" cy="5140118"/>
          </a:xfrm>
          <a:prstGeom prst="rect">
            <a:avLst/>
          </a:prstGeom>
        </p:spPr>
      </p:pic>
    </p:spTree>
    <p:extLst>
      <p:ext uri="{BB962C8B-B14F-4D97-AF65-F5344CB8AC3E}">
        <p14:creationId xmlns:p14="http://schemas.microsoft.com/office/powerpoint/2010/main" val="13753751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88879" y="2556866"/>
            <a:ext cx="4628393" cy="1384995"/>
          </a:xfrm>
          <a:prstGeom prst="rect">
            <a:avLst/>
          </a:prstGeom>
          <a:noFill/>
        </p:spPr>
        <p:txBody>
          <a:bodyPr wrap="square" rtlCol="0">
            <a:spAutoFit/>
          </a:bodyPr>
          <a:lstStyle/>
          <a:p>
            <a:r>
              <a:rPr lang="en-US" sz="2800" dirty="0" smtClean="0"/>
              <a:t>“Two </a:t>
            </a:r>
            <a:r>
              <a:rPr lang="en-US" sz="2800" dirty="0"/>
              <a:t>particular individuals have influenced me more than any </a:t>
            </a:r>
            <a:r>
              <a:rPr lang="en-US" sz="2800" dirty="0" smtClean="0"/>
              <a:t>others …”</a:t>
            </a:r>
            <a:endParaRPr lang="en-US" sz="2800" dirty="0"/>
          </a:p>
        </p:txBody>
      </p:sp>
    </p:spTree>
    <p:extLst>
      <p:ext uri="{BB962C8B-B14F-4D97-AF65-F5344CB8AC3E}">
        <p14:creationId xmlns:p14="http://schemas.microsoft.com/office/powerpoint/2010/main" val="21337193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36800" y="1841500"/>
            <a:ext cx="2235200" cy="3162300"/>
          </a:xfrm>
          <a:prstGeom prst="rect">
            <a:avLst/>
          </a:prstGeom>
        </p:spPr>
      </p:pic>
      <p:pic>
        <p:nvPicPr>
          <p:cNvPr id="4" name="Picture 3"/>
          <p:cNvPicPr>
            <a:picLocks noChangeAspect="1"/>
          </p:cNvPicPr>
          <p:nvPr/>
        </p:nvPicPr>
        <p:blipFill>
          <a:blip r:embed="rId3"/>
          <a:stretch>
            <a:fillRect/>
          </a:stretch>
        </p:blipFill>
        <p:spPr>
          <a:xfrm>
            <a:off x="4923277" y="1897882"/>
            <a:ext cx="2345137" cy="3113013"/>
          </a:xfrm>
          <a:prstGeom prst="rect">
            <a:avLst/>
          </a:prstGeom>
        </p:spPr>
      </p:pic>
    </p:spTree>
    <p:extLst>
      <p:ext uri="{BB962C8B-B14F-4D97-AF65-F5344CB8AC3E}">
        <p14:creationId xmlns:p14="http://schemas.microsoft.com/office/powerpoint/2010/main" val="36231661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757" y="1804847"/>
            <a:ext cx="7118034" cy="3539431"/>
          </a:xfrm>
          <a:prstGeom prst="rect">
            <a:avLst/>
          </a:prstGeom>
          <a:noFill/>
        </p:spPr>
        <p:txBody>
          <a:bodyPr wrap="square" rtlCol="0">
            <a:spAutoFit/>
          </a:bodyPr>
          <a:lstStyle/>
          <a:p>
            <a:r>
              <a:rPr lang="en-US" sz="2800" dirty="0"/>
              <a:t>At a tragically early age Jade was diagnosed with cervical cancer. Terminally ill, she had to make plans for her two beloved </a:t>
            </a:r>
            <a:r>
              <a:rPr lang="en-US" sz="2800" dirty="0" smtClean="0"/>
              <a:t>boys … </a:t>
            </a:r>
          </a:p>
          <a:p>
            <a:endParaRPr lang="en-US" sz="2800" dirty="0"/>
          </a:p>
          <a:p>
            <a:r>
              <a:rPr lang="en-US" sz="2800" dirty="0" smtClean="0"/>
              <a:t>She </a:t>
            </a:r>
            <a:r>
              <a:rPr lang="en-US" sz="2800" dirty="0"/>
              <a:t>used her money to send them to the most traditional, academically demanding prep school she could find. So they could enjoy the best education reality TV could buy.</a:t>
            </a:r>
          </a:p>
        </p:txBody>
      </p:sp>
    </p:spTree>
    <p:extLst>
      <p:ext uri="{BB962C8B-B14F-4D97-AF65-F5344CB8AC3E}">
        <p14:creationId xmlns:p14="http://schemas.microsoft.com/office/powerpoint/2010/main" val="32372673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11760" y="2988249"/>
            <a:ext cx="5885745" cy="1569660"/>
          </a:xfrm>
          <a:prstGeom prst="rect">
            <a:avLst/>
          </a:prstGeom>
          <a:noFill/>
        </p:spPr>
        <p:txBody>
          <a:bodyPr wrap="square" rtlCol="0">
            <a:spAutoFit/>
          </a:bodyPr>
          <a:lstStyle/>
          <a:p>
            <a:pPr algn="ctr"/>
            <a:r>
              <a:rPr lang="en-US" sz="2400" b="1" dirty="0" smtClean="0"/>
              <a:t>‘O Brave New World’:</a:t>
            </a:r>
          </a:p>
          <a:p>
            <a:pPr algn="ctr"/>
            <a:r>
              <a:rPr lang="en-US" sz="2400" b="1" dirty="0" smtClean="0"/>
              <a:t>What kind of leaders does our education system need?</a:t>
            </a:r>
          </a:p>
          <a:p>
            <a:pPr algn="ctr"/>
            <a:endParaRPr lang="en-US" sz="2400" b="1" dirty="0"/>
          </a:p>
        </p:txBody>
      </p:sp>
    </p:spTree>
    <p:extLst>
      <p:ext uri="{BB962C8B-B14F-4D97-AF65-F5344CB8AC3E}">
        <p14:creationId xmlns:p14="http://schemas.microsoft.com/office/powerpoint/2010/main" val="28294025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0-17 at 05.47.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572" y="905627"/>
            <a:ext cx="4864100" cy="1562100"/>
          </a:xfrm>
          <a:prstGeom prst="rect">
            <a:avLst/>
          </a:prstGeom>
        </p:spPr>
      </p:pic>
      <p:pic>
        <p:nvPicPr>
          <p:cNvPr id="6" name="Picture 5" descr="Screen Shot 2012-10-17 at 05.48.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950" y="2467727"/>
            <a:ext cx="6724154" cy="3047083"/>
          </a:xfrm>
          <a:prstGeom prst="rect">
            <a:avLst/>
          </a:prstGeom>
        </p:spPr>
      </p:pic>
    </p:spTree>
    <p:extLst>
      <p:ext uri="{BB962C8B-B14F-4D97-AF65-F5344CB8AC3E}">
        <p14:creationId xmlns:p14="http://schemas.microsoft.com/office/powerpoint/2010/main" val="41999250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2.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213" y="0"/>
            <a:ext cx="8715787" cy="6858000"/>
          </a:xfrm>
          <a:prstGeom prst="rect">
            <a:avLst/>
          </a:prstGeom>
        </p:spPr>
      </p:pic>
    </p:spTree>
    <p:extLst>
      <p:ext uri="{BB962C8B-B14F-4D97-AF65-F5344CB8AC3E}">
        <p14:creationId xmlns:p14="http://schemas.microsoft.com/office/powerpoint/2010/main" val="615414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2.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24"/>
            <a:ext cx="9144000" cy="4566335"/>
          </a:xfrm>
          <a:prstGeom prst="rect">
            <a:avLst/>
          </a:prstGeom>
        </p:spPr>
      </p:pic>
    </p:spTree>
    <p:extLst>
      <p:ext uri="{BB962C8B-B14F-4D97-AF65-F5344CB8AC3E}">
        <p14:creationId xmlns:p14="http://schemas.microsoft.com/office/powerpoint/2010/main" val="6239190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3.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293"/>
            <a:ext cx="9144000" cy="6568225"/>
          </a:xfrm>
          <a:prstGeom prst="rect">
            <a:avLst/>
          </a:prstGeom>
        </p:spPr>
      </p:pic>
    </p:spTree>
    <p:extLst>
      <p:ext uri="{BB962C8B-B14F-4D97-AF65-F5344CB8AC3E}">
        <p14:creationId xmlns:p14="http://schemas.microsoft.com/office/powerpoint/2010/main" val="15587823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3.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5238"/>
            <a:ext cx="9144000" cy="3979122"/>
          </a:xfrm>
          <a:prstGeom prst="rect">
            <a:avLst/>
          </a:prstGeom>
        </p:spPr>
      </p:pic>
    </p:spTree>
    <p:extLst>
      <p:ext uri="{BB962C8B-B14F-4D97-AF65-F5344CB8AC3E}">
        <p14:creationId xmlns:p14="http://schemas.microsoft.com/office/powerpoint/2010/main" val="4814586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3.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0517"/>
            <a:ext cx="9144000" cy="4018489"/>
          </a:xfrm>
          <a:prstGeom prst="rect">
            <a:avLst/>
          </a:prstGeom>
        </p:spPr>
      </p:pic>
    </p:spTree>
    <p:extLst>
      <p:ext uri="{BB962C8B-B14F-4D97-AF65-F5344CB8AC3E}">
        <p14:creationId xmlns:p14="http://schemas.microsoft.com/office/powerpoint/2010/main" val="15762294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5.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839" y="788654"/>
            <a:ext cx="4271889" cy="5117808"/>
          </a:xfrm>
          <a:prstGeom prst="rect">
            <a:avLst/>
          </a:prstGeom>
          <a:effectLst>
            <a:glow rad="101600">
              <a:schemeClr val="accent1">
                <a:satMod val="175000"/>
                <a:alpha val="40000"/>
              </a:schemeClr>
            </a:glow>
            <a:outerShdw blurRad="76200" dir="13500000" sy="23000" kx="1200000" algn="br" rotWithShape="0">
              <a:prstClr val="black">
                <a:alpha val="20000"/>
              </a:prstClr>
            </a:outerShdw>
          </a:effectLst>
        </p:spPr>
      </p:pic>
      <p:sp>
        <p:nvSpPr>
          <p:cNvPr id="3" name="TextBox 2"/>
          <p:cNvSpPr txBox="1"/>
          <p:nvPr/>
        </p:nvSpPr>
        <p:spPr>
          <a:xfrm>
            <a:off x="6600705" y="4368464"/>
            <a:ext cx="2218842" cy="646331"/>
          </a:xfrm>
          <a:prstGeom prst="rect">
            <a:avLst/>
          </a:prstGeom>
          <a:noFill/>
        </p:spPr>
        <p:txBody>
          <a:bodyPr wrap="square" rtlCol="0">
            <a:spAutoFit/>
          </a:bodyPr>
          <a:lstStyle/>
          <a:p>
            <a:r>
              <a:rPr lang="en-US" dirty="0" smtClean="0"/>
              <a:t>Wendy Cope</a:t>
            </a:r>
          </a:p>
          <a:p>
            <a:r>
              <a:rPr lang="en-US" i="1" dirty="0" smtClean="0"/>
              <a:t>Reading Scheme</a:t>
            </a:r>
            <a:endParaRPr lang="en-US" i="1" dirty="0"/>
          </a:p>
        </p:txBody>
      </p:sp>
      <p:sp>
        <p:nvSpPr>
          <p:cNvPr id="4" name="TextBox 3"/>
          <p:cNvSpPr txBox="1"/>
          <p:nvPr/>
        </p:nvSpPr>
        <p:spPr>
          <a:xfrm>
            <a:off x="5400577" y="635032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6836146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1317" y="2916962"/>
            <a:ext cx="6070416" cy="707886"/>
          </a:xfrm>
          <a:prstGeom prst="rect">
            <a:avLst/>
          </a:prstGeom>
          <a:noFill/>
        </p:spPr>
        <p:txBody>
          <a:bodyPr wrap="square" rtlCol="0">
            <a:spAutoFit/>
          </a:bodyPr>
          <a:lstStyle/>
          <a:p>
            <a:pPr algn="ctr"/>
            <a:r>
              <a:rPr lang="en-US" sz="4000" dirty="0" smtClean="0"/>
              <a:t>Unintended consequences</a:t>
            </a:r>
            <a:endParaRPr lang="en-US" sz="4000" dirty="0"/>
          </a:p>
        </p:txBody>
      </p:sp>
    </p:spTree>
    <p:extLst>
      <p:ext uri="{BB962C8B-B14F-4D97-AF65-F5344CB8AC3E}">
        <p14:creationId xmlns:p14="http://schemas.microsoft.com/office/powerpoint/2010/main" val="25320362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21.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30" y="1709138"/>
            <a:ext cx="8980664" cy="3384758"/>
          </a:xfrm>
          <a:prstGeom prst="rect">
            <a:avLst/>
          </a:prstGeom>
        </p:spPr>
      </p:pic>
    </p:spTree>
    <p:extLst>
      <p:ext uri="{BB962C8B-B14F-4D97-AF65-F5344CB8AC3E}">
        <p14:creationId xmlns:p14="http://schemas.microsoft.com/office/powerpoint/2010/main" val="37638973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6894" y="1500751"/>
            <a:ext cx="7764011" cy="3785652"/>
          </a:xfrm>
          <a:prstGeom prst="rect">
            <a:avLst/>
          </a:prstGeom>
          <a:noFill/>
        </p:spPr>
        <p:txBody>
          <a:bodyPr wrap="square" rtlCol="0">
            <a:spAutoFit/>
          </a:bodyPr>
          <a:lstStyle/>
          <a:p>
            <a:pPr marL="285750" indent="-285750">
              <a:buFont typeface="Arial"/>
              <a:buChar char="•"/>
            </a:pPr>
            <a:r>
              <a:rPr lang="en-US" sz="2400" dirty="0"/>
              <a:t>37%	are actively planning to leave the profession.	</a:t>
            </a:r>
          </a:p>
          <a:p>
            <a:pPr marL="285750" indent="-285750">
              <a:buFont typeface="Arial"/>
              <a:buChar char="•"/>
            </a:pPr>
            <a:r>
              <a:rPr lang="en-US" sz="2400" dirty="0" smtClean="0"/>
              <a:t>92</a:t>
            </a:r>
            <a:r>
              <a:rPr lang="en-US" sz="2400" dirty="0"/>
              <a:t>%	don’t think the government is supportive of the teaching profession.	</a:t>
            </a:r>
          </a:p>
          <a:p>
            <a:pPr marL="285750" indent="-285750">
              <a:buFont typeface="Arial"/>
              <a:buChar char="•"/>
            </a:pPr>
            <a:r>
              <a:rPr lang="en-US" sz="2400" dirty="0"/>
              <a:t>23%	would recommend headship to their colleagues the corollary of which is that 77% wouldn’t recommend it.	</a:t>
            </a:r>
          </a:p>
          <a:p>
            <a:pPr marL="285750" indent="-285750">
              <a:buFont typeface="Arial"/>
              <a:buChar char="•"/>
            </a:pPr>
            <a:r>
              <a:rPr lang="en-US" sz="2400" dirty="0"/>
              <a:t>61%	said the government’s education reforms will have a detrimental impact on state education.	</a:t>
            </a:r>
            <a:endParaRPr lang="en-US" sz="2400" dirty="0" smtClean="0"/>
          </a:p>
          <a:p>
            <a:pPr marL="285750" indent="-285750">
              <a:buFont typeface="Arial"/>
              <a:buChar char="•"/>
            </a:pPr>
            <a:r>
              <a:rPr lang="en-US" sz="2400" dirty="0" smtClean="0"/>
              <a:t>73</a:t>
            </a:r>
            <a:r>
              <a:rPr lang="en-US" sz="2400" dirty="0"/>
              <a:t>% of deputies and assistant </a:t>
            </a:r>
            <a:r>
              <a:rPr lang="en-US" sz="2400" dirty="0" err="1"/>
              <a:t>headteachers</a:t>
            </a:r>
            <a:r>
              <a:rPr lang="en-US" sz="2400" dirty="0"/>
              <a:t> said they were less likely to want to take up a headship than they would have been 12 months ago.</a:t>
            </a:r>
          </a:p>
        </p:txBody>
      </p:sp>
    </p:spTree>
    <p:extLst>
      <p:ext uri="{BB962C8B-B14F-4D97-AF65-F5344CB8AC3E}">
        <p14:creationId xmlns:p14="http://schemas.microsoft.com/office/powerpoint/2010/main" val="32175611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p:tgtEl>
                                          <p:spTgt spid="4">
                                            <p:txEl>
                                              <p:pRg st="2" end="2"/>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p:tgtEl>
                                          <p:spTgt spid="4">
                                            <p:txEl>
                                              <p:pRg st="3" end="3"/>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p:tgtEl>
                                          <p:spTgt spid="4">
                                            <p:txEl>
                                              <p:pRg st="4" end="4"/>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9876082">
            <a:off x="1046518" y="1292524"/>
            <a:ext cx="5759729" cy="4289483"/>
          </a:xfrm>
          <a:prstGeom prst="rect">
            <a:avLst/>
          </a:prstGeom>
        </p:spPr>
      </p:pic>
    </p:spTree>
    <p:extLst>
      <p:ext uri="{BB962C8B-B14F-4D97-AF65-F5344CB8AC3E}">
        <p14:creationId xmlns:p14="http://schemas.microsoft.com/office/powerpoint/2010/main" val="2402506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6894" y="1500751"/>
            <a:ext cx="7764011" cy="3785652"/>
          </a:xfrm>
          <a:prstGeom prst="rect">
            <a:avLst/>
          </a:prstGeom>
          <a:noFill/>
        </p:spPr>
        <p:txBody>
          <a:bodyPr wrap="square" rtlCol="0">
            <a:spAutoFit/>
          </a:bodyPr>
          <a:lstStyle/>
          <a:p>
            <a:pPr marL="285750" indent="-285750">
              <a:buFont typeface="Arial"/>
              <a:buChar char="•"/>
            </a:pPr>
            <a:r>
              <a:rPr lang="en-US" sz="2400" dirty="0"/>
              <a:t>37%	are actively planning to leave the profession.	</a:t>
            </a:r>
          </a:p>
          <a:p>
            <a:pPr marL="285750" indent="-285750">
              <a:buFont typeface="Arial"/>
              <a:buChar char="•"/>
            </a:pPr>
            <a:r>
              <a:rPr lang="en-US" sz="2400" dirty="0" smtClean="0"/>
              <a:t>92</a:t>
            </a:r>
            <a:r>
              <a:rPr lang="en-US" sz="2400" dirty="0"/>
              <a:t>%	don’t think the government is supportive of the teaching profession.	</a:t>
            </a:r>
          </a:p>
          <a:p>
            <a:pPr marL="285750" indent="-285750">
              <a:buFont typeface="Arial"/>
              <a:buChar char="•"/>
            </a:pPr>
            <a:r>
              <a:rPr lang="en-US" sz="2400" dirty="0"/>
              <a:t>23%	would recommend headship to their colleagues the corollary of which is that 77% wouldn’t recommend it.	</a:t>
            </a:r>
          </a:p>
          <a:p>
            <a:pPr marL="285750" indent="-285750">
              <a:buFont typeface="Arial"/>
              <a:buChar char="•"/>
            </a:pPr>
            <a:r>
              <a:rPr lang="en-US" sz="2400" dirty="0"/>
              <a:t>61%	said the government’s education reforms will have a detrimental impact on state education.	</a:t>
            </a:r>
            <a:endParaRPr lang="en-US" sz="2400" dirty="0" smtClean="0"/>
          </a:p>
          <a:p>
            <a:pPr marL="285750" indent="-285750">
              <a:buFont typeface="Arial"/>
              <a:buChar char="•"/>
            </a:pPr>
            <a:r>
              <a:rPr lang="en-US" sz="2400" dirty="0" smtClean="0"/>
              <a:t>73</a:t>
            </a:r>
            <a:r>
              <a:rPr lang="en-US" sz="2400" dirty="0"/>
              <a:t>% of deputies and assistant </a:t>
            </a:r>
            <a:r>
              <a:rPr lang="en-US" sz="2400" dirty="0" err="1"/>
              <a:t>headteachers</a:t>
            </a:r>
            <a:r>
              <a:rPr lang="en-US" sz="2400" dirty="0"/>
              <a:t> said they were less likely to want to take up a headship than they would have been 12 months ago.</a:t>
            </a:r>
          </a:p>
        </p:txBody>
      </p:sp>
      <p:sp>
        <p:nvSpPr>
          <p:cNvPr id="2" name="Rectangle 1"/>
          <p:cNvSpPr/>
          <p:nvPr/>
        </p:nvSpPr>
        <p:spPr>
          <a:xfrm>
            <a:off x="375212" y="995691"/>
            <a:ext cx="8500006" cy="16594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75212" y="3456938"/>
            <a:ext cx="8500006" cy="2026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0458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8777" y="851362"/>
            <a:ext cx="7075174" cy="5324535"/>
          </a:xfrm>
          <a:prstGeom prst="rect">
            <a:avLst/>
          </a:prstGeom>
          <a:noFill/>
        </p:spPr>
        <p:txBody>
          <a:bodyPr wrap="square" rtlCol="0">
            <a:spAutoFit/>
          </a:bodyPr>
          <a:lstStyle/>
          <a:p>
            <a:r>
              <a:rPr lang="en-US" sz="2000" dirty="0"/>
              <a:t>I am a head of a fantastic school. It was designated satisfactory by </a:t>
            </a:r>
            <a:r>
              <a:rPr lang="en-US" sz="2000" dirty="0" err="1"/>
              <a:t>Ofsted</a:t>
            </a:r>
            <a:r>
              <a:rPr lang="en-US" sz="2000" dirty="0"/>
              <a:t> following 16 months in special measures. </a:t>
            </a:r>
          </a:p>
          <a:p>
            <a:endParaRPr lang="en-US" sz="2000" dirty="0"/>
          </a:p>
          <a:p>
            <a:r>
              <a:rPr lang="en-US" sz="2000" dirty="0"/>
              <a:t>My job is currently secure in spite of </a:t>
            </a:r>
            <a:r>
              <a:rPr lang="en-US" sz="2000" dirty="0" err="1"/>
              <a:t>flatlining</a:t>
            </a:r>
            <a:r>
              <a:rPr lang="en-US" sz="2000" dirty="0"/>
              <a:t> this year due to the English issue at 54% 5 A*-C </a:t>
            </a:r>
            <a:r>
              <a:rPr lang="en-US" sz="2000" dirty="0" err="1"/>
              <a:t>inc</a:t>
            </a:r>
            <a:r>
              <a:rPr lang="en-US" sz="2000" dirty="0"/>
              <a:t> E and M. All other indicators soared. I have invited </a:t>
            </a:r>
            <a:r>
              <a:rPr lang="en-US" sz="2000" dirty="0" err="1"/>
              <a:t>Ofsted</a:t>
            </a:r>
            <a:r>
              <a:rPr lang="en-US" sz="2000" dirty="0"/>
              <a:t> in to </a:t>
            </a:r>
            <a:r>
              <a:rPr lang="en-US" sz="2000" dirty="0" err="1"/>
              <a:t>redesignate</a:t>
            </a:r>
            <a:r>
              <a:rPr lang="en-US" sz="2000" dirty="0"/>
              <a:t> and am awaiting the call.</a:t>
            </a:r>
          </a:p>
          <a:p>
            <a:endParaRPr lang="en-US" sz="2000" dirty="0"/>
          </a:p>
          <a:p>
            <a:r>
              <a:rPr lang="en-US" sz="2000" dirty="0"/>
              <a:t>We are </a:t>
            </a:r>
            <a:r>
              <a:rPr lang="en-US" sz="2000" dirty="0" err="1"/>
              <a:t>resitting</a:t>
            </a:r>
            <a:r>
              <a:rPr lang="en-US" sz="2000" dirty="0"/>
              <a:t> with our students - all who have come back from college on a Friday night to undertake intensive revision sessions with the Head of English. She is a teacher with real integrity and professionalism, who on results day spent the morning throwing up and </a:t>
            </a:r>
            <a:r>
              <a:rPr lang="en-US" sz="2000" dirty="0" err="1"/>
              <a:t>apologising</a:t>
            </a:r>
            <a:r>
              <a:rPr lang="en-US" sz="2000" dirty="0"/>
              <a:t> for the mess she had made when in reality it was none of her doing. </a:t>
            </a:r>
          </a:p>
          <a:p>
            <a:endParaRPr lang="en-US" sz="2000" dirty="0"/>
          </a:p>
          <a:p>
            <a:r>
              <a:rPr lang="en-US" sz="2000" dirty="0"/>
              <a:t>My frustration at this is immense. The young men who it has mostly affected deserve better. The teachers deserve better.</a:t>
            </a:r>
          </a:p>
        </p:txBody>
      </p:sp>
      <p:sp>
        <p:nvSpPr>
          <p:cNvPr id="3" name="TextBox 2"/>
          <p:cNvSpPr txBox="1"/>
          <p:nvPr/>
        </p:nvSpPr>
        <p:spPr>
          <a:xfrm>
            <a:off x="209325" y="1046757"/>
            <a:ext cx="1060578" cy="369332"/>
          </a:xfrm>
          <a:prstGeom prst="rect">
            <a:avLst/>
          </a:prstGeom>
          <a:noFill/>
        </p:spPr>
        <p:txBody>
          <a:bodyPr wrap="square" rtlCol="0">
            <a:spAutoFit/>
          </a:bodyPr>
          <a:lstStyle/>
          <a:p>
            <a:r>
              <a:rPr lang="en-US" dirty="0" smtClean="0"/>
              <a:t>Head 1:</a:t>
            </a:r>
            <a:endParaRPr lang="en-US" dirty="0"/>
          </a:p>
        </p:txBody>
      </p:sp>
    </p:spTree>
    <p:extLst>
      <p:ext uri="{BB962C8B-B14F-4D97-AF65-F5344CB8AC3E}">
        <p14:creationId xmlns:p14="http://schemas.microsoft.com/office/powerpoint/2010/main" val="35099327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8777" y="237265"/>
            <a:ext cx="7075174" cy="6247864"/>
          </a:xfrm>
          <a:prstGeom prst="rect">
            <a:avLst/>
          </a:prstGeom>
          <a:noFill/>
        </p:spPr>
        <p:txBody>
          <a:bodyPr wrap="square" rtlCol="0">
            <a:spAutoFit/>
          </a:bodyPr>
          <a:lstStyle/>
          <a:p>
            <a:r>
              <a:rPr lang="en-US" sz="2000" dirty="0"/>
              <a:t>Friday morning. Sick in the stomach. Just picked up your blog via Twitter.</a:t>
            </a:r>
          </a:p>
          <a:p>
            <a:endParaRPr lang="en-US" sz="2000" dirty="0"/>
          </a:p>
          <a:p>
            <a:r>
              <a:rPr lang="en-US" sz="2000" dirty="0"/>
              <a:t>Yesterday I invited my Head of English to a meeting to further discuss English performance and his leadership.</a:t>
            </a:r>
          </a:p>
          <a:p>
            <a:endParaRPr lang="en-US" sz="2000" dirty="0"/>
          </a:p>
          <a:p>
            <a:r>
              <a:rPr lang="en-US" sz="2000" dirty="0" err="1"/>
              <a:t>HoD</a:t>
            </a:r>
            <a:r>
              <a:rPr lang="en-US" sz="2000" dirty="0"/>
              <a:t> opens letter and after reading the contents (pretty ominous but genuinely praising his professionalism, and suggestions of how to improve things) promptly resigns. </a:t>
            </a:r>
          </a:p>
          <a:p>
            <a:endParaRPr lang="en-US" sz="2000" dirty="0"/>
          </a:p>
          <a:p>
            <a:r>
              <a:rPr lang="en-US" sz="2000" dirty="0"/>
              <a:t>Tears (sadness &amp; relief) follow. </a:t>
            </a:r>
            <a:r>
              <a:rPr lang="en-US" sz="2000" dirty="0" smtClean="0"/>
              <a:t>Relief</a:t>
            </a:r>
            <a:r>
              <a:rPr lang="en-US" sz="2000" dirty="0"/>
              <a:t>? That there wasn’t going to be a </a:t>
            </a:r>
            <a:r>
              <a:rPr lang="en-US" sz="2000" dirty="0" smtClean="0"/>
              <a:t>sacking. Relief </a:t>
            </a:r>
            <a:r>
              <a:rPr lang="en-US" sz="2000" dirty="0"/>
              <a:t>from me that I took a step to deal with a matter which in truth I wanted to ignore - for my colleague is a very decent person.</a:t>
            </a:r>
          </a:p>
          <a:p>
            <a:endParaRPr lang="en-US" sz="2000" dirty="0"/>
          </a:p>
          <a:p>
            <a:r>
              <a:rPr lang="en-US" sz="2000" dirty="0"/>
              <a:t>I used to love my job as a </a:t>
            </a:r>
            <a:r>
              <a:rPr lang="en-US" sz="2000" dirty="0" err="1"/>
              <a:t>Headteacher</a:t>
            </a:r>
            <a:r>
              <a:rPr lang="en-US" sz="2000" dirty="0"/>
              <a:t>. </a:t>
            </a:r>
            <a:r>
              <a:rPr lang="en-US" sz="2000" dirty="0" smtClean="0"/>
              <a:t>Yesterday </a:t>
            </a:r>
            <a:r>
              <a:rPr lang="en-US" sz="2000" dirty="0"/>
              <a:t>wasn’t an easy call. Since our 5+A*-C E/M dropped a long way I haven’t loved my job. </a:t>
            </a:r>
            <a:endParaRPr lang="en-US" sz="2000" dirty="0" smtClean="0"/>
          </a:p>
          <a:p>
            <a:endParaRPr lang="en-US" sz="2000" dirty="0"/>
          </a:p>
          <a:p>
            <a:r>
              <a:rPr lang="en-US" sz="2000" dirty="0" smtClean="0"/>
              <a:t>I </a:t>
            </a:r>
            <a:r>
              <a:rPr lang="en-US" sz="2000" dirty="0"/>
              <a:t>feel impotent, a failure and, like now, I cry over work issues.</a:t>
            </a:r>
          </a:p>
        </p:txBody>
      </p:sp>
      <p:sp>
        <p:nvSpPr>
          <p:cNvPr id="3" name="TextBox 2"/>
          <p:cNvSpPr txBox="1"/>
          <p:nvPr/>
        </p:nvSpPr>
        <p:spPr>
          <a:xfrm>
            <a:off x="209325" y="1046757"/>
            <a:ext cx="1060578" cy="369332"/>
          </a:xfrm>
          <a:prstGeom prst="rect">
            <a:avLst/>
          </a:prstGeom>
          <a:noFill/>
        </p:spPr>
        <p:txBody>
          <a:bodyPr wrap="square" rtlCol="0">
            <a:spAutoFit/>
          </a:bodyPr>
          <a:lstStyle/>
          <a:p>
            <a:r>
              <a:rPr lang="en-US" dirty="0" smtClean="0"/>
              <a:t>Head 2:</a:t>
            </a:r>
            <a:endParaRPr lang="en-US" dirty="0"/>
          </a:p>
        </p:txBody>
      </p:sp>
    </p:spTree>
    <p:extLst>
      <p:ext uri="{BB962C8B-B14F-4D97-AF65-F5344CB8AC3E}">
        <p14:creationId xmlns:p14="http://schemas.microsoft.com/office/powerpoint/2010/main" val="20018962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61345" y="-375188"/>
            <a:ext cx="10266948" cy="7334200"/>
          </a:xfrm>
          <a:prstGeom prst="rect">
            <a:avLst/>
          </a:prstGeom>
        </p:spPr>
      </p:pic>
      <p:sp>
        <p:nvSpPr>
          <p:cNvPr id="2" name="TextBox 1"/>
          <p:cNvSpPr txBox="1"/>
          <p:nvPr/>
        </p:nvSpPr>
        <p:spPr>
          <a:xfrm>
            <a:off x="-1408643" y="623279"/>
            <a:ext cx="6070416" cy="707886"/>
          </a:xfrm>
          <a:prstGeom prst="rect">
            <a:avLst/>
          </a:prstGeom>
          <a:noFill/>
        </p:spPr>
        <p:txBody>
          <a:bodyPr wrap="square" rtlCol="0">
            <a:spAutoFit/>
          </a:bodyPr>
          <a:lstStyle/>
          <a:p>
            <a:pPr algn="ctr"/>
            <a:r>
              <a:rPr lang="en-US" sz="4000" dirty="0" smtClean="0"/>
              <a:t>Issues:</a:t>
            </a:r>
            <a:endParaRPr lang="en-US" sz="4000" dirty="0"/>
          </a:p>
        </p:txBody>
      </p:sp>
      <p:sp>
        <p:nvSpPr>
          <p:cNvPr id="3" name="Right Arrow 2"/>
          <p:cNvSpPr/>
          <p:nvPr/>
        </p:nvSpPr>
        <p:spPr>
          <a:xfrm rot="2592928">
            <a:off x="5902955" y="4912777"/>
            <a:ext cx="1590868" cy="474530"/>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12122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61345" y="-375188"/>
            <a:ext cx="10266948" cy="7334200"/>
          </a:xfrm>
          <a:prstGeom prst="rect">
            <a:avLst/>
          </a:prstGeom>
        </p:spPr>
      </p:pic>
      <p:sp>
        <p:nvSpPr>
          <p:cNvPr id="2" name="TextBox 1"/>
          <p:cNvSpPr txBox="1"/>
          <p:nvPr/>
        </p:nvSpPr>
        <p:spPr>
          <a:xfrm>
            <a:off x="-1408643" y="623279"/>
            <a:ext cx="6070416" cy="707886"/>
          </a:xfrm>
          <a:prstGeom prst="rect">
            <a:avLst/>
          </a:prstGeom>
          <a:noFill/>
        </p:spPr>
        <p:txBody>
          <a:bodyPr wrap="square" rtlCol="0">
            <a:spAutoFit/>
          </a:bodyPr>
          <a:lstStyle/>
          <a:p>
            <a:pPr algn="ctr"/>
            <a:r>
              <a:rPr lang="en-US" sz="4000" dirty="0" smtClean="0">
                <a:solidFill>
                  <a:srgbClr val="000000"/>
                </a:solidFill>
              </a:rPr>
              <a:t>Issues:</a:t>
            </a:r>
            <a:endParaRPr lang="en-US" sz="4000" dirty="0">
              <a:solidFill>
                <a:srgbClr val="000000"/>
              </a:solidFill>
            </a:endParaRPr>
          </a:p>
        </p:txBody>
      </p:sp>
      <p:sp>
        <p:nvSpPr>
          <p:cNvPr id="4" name="Rectangle 3"/>
          <p:cNvSpPr/>
          <p:nvPr/>
        </p:nvSpPr>
        <p:spPr>
          <a:xfrm>
            <a:off x="4661774" y="-115443"/>
            <a:ext cx="4743830" cy="721515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845611" y="11102"/>
            <a:ext cx="4101764" cy="6863417"/>
          </a:xfrm>
          <a:prstGeom prst="rect">
            <a:avLst/>
          </a:prstGeom>
          <a:noFill/>
        </p:spPr>
        <p:txBody>
          <a:bodyPr wrap="square" rtlCol="0">
            <a:spAutoFit/>
          </a:bodyPr>
          <a:lstStyle/>
          <a:p>
            <a:pPr algn="ctr">
              <a:spcAft>
                <a:spcPts val="2400"/>
              </a:spcAft>
            </a:pPr>
            <a:r>
              <a:rPr lang="en-US" sz="3200" dirty="0" smtClean="0">
                <a:solidFill>
                  <a:srgbClr val="000000"/>
                </a:solidFill>
              </a:rPr>
              <a:t>Pace of reform</a:t>
            </a:r>
          </a:p>
          <a:p>
            <a:pPr algn="ctr">
              <a:spcAft>
                <a:spcPts val="2400"/>
              </a:spcAft>
            </a:pPr>
            <a:r>
              <a:rPr lang="en-US" sz="3200" dirty="0" smtClean="0">
                <a:solidFill>
                  <a:srgbClr val="000000"/>
                </a:solidFill>
              </a:rPr>
              <a:t>Nature of reform</a:t>
            </a:r>
          </a:p>
          <a:p>
            <a:pPr algn="ctr">
              <a:spcAft>
                <a:spcPts val="2400"/>
              </a:spcAft>
            </a:pPr>
            <a:r>
              <a:rPr lang="en-US" sz="3200" dirty="0" smtClean="0">
                <a:solidFill>
                  <a:srgbClr val="000000"/>
                </a:solidFill>
              </a:rPr>
              <a:t>Tone of reform</a:t>
            </a:r>
          </a:p>
          <a:p>
            <a:pPr algn="ctr">
              <a:spcAft>
                <a:spcPts val="2400"/>
              </a:spcAft>
            </a:pPr>
            <a:r>
              <a:rPr lang="en-US" sz="3200" dirty="0" smtClean="0">
                <a:solidFill>
                  <a:srgbClr val="000000"/>
                </a:solidFill>
              </a:rPr>
              <a:t>Disconnect</a:t>
            </a:r>
          </a:p>
          <a:p>
            <a:pPr algn="ctr">
              <a:spcAft>
                <a:spcPts val="2400"/>
              </a:spcAft>
            </a:pPr>
            <a:r>
              <a:rPr lang="en-US" sz="3200" dirty="0" smtClean="0">
                <a:solidFill>
                  <a:srgbClr val="000000"/>
                </a:solidFill>
              </a:rPr>
              <a:t>Feeling of being run by people who haven’t run things</a:t>
            </a:r>
          </a:p>
          <a:p>
            <a:pPr algn="ctr">
              <a:spcAft>
                <a:spcPts val="2400"/>
              </a:spcAft>
            </a:pPr>
            <a:r>
              <a:rPr lang="en-US" sz="3200" dirty="0" smtClean="0">
                <a:solidFill>
                  <a:srgbClr val="000000"/>
                </a:solidFill>
              </a:rPr>
              <a:t>Ironically mechanistic view of education</a:t>
            </a:r>
          </a:p>
          <a:p>
            <a:pPr algn="ctr">
              <a:spcAft>
                <a:spcPts val="2400"/>
              </a:spcAft>
            </a:pPr>
            <a:r>
              <a:rPr lang="en-US" sz="3200" dirty="0" smtClean="0">
                <a:solidFill>
                  <a:srgbClr val="000000"/>
                </a:solidFill>
              </a:rPr>
              <a:t>Swagger.</a:t>
            </a:r>
            <a:endParaRPr lang="en-US" sz="3200" dirty="0">
              <a:solidFill>
                <a:srgbClr val="000000"/>
              </a:solidFill>
            </a:endParaRPr>
          </a:p>
        </p:txBody>
      </p:sp>
    </p:spTree>
    <p:extLst>
      <p:ext uri="{BB962C8B-B14F-4D97-AF65-F5344CB8AC3E}">
        <p14:creationId xmlns:p14="http://schemas.microsoft.com/office/powerpoint/2010/main" val="38991793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left)">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bldLvl="5"/>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0781" y="-139568"/>
            <a:ext cx="11285326" cy="7173772"/>
          </a:xfrm>
          <a:prstGeom prst="rect">
            <a:avLst/>
          </a:prstGeom>
        </p:spPr>
      </p:pic>
      <p:sp>
        <p:nvSpPr>
          <p:cNvPr id="6" name="TextBox 5"/>
          <p:cNvSpPr txBox="1"/>
          <p:nvPr/>
        </p:nvSpPr>
        <p:spPr>
          <a:xfrm>
            <a:off x="155704" y="683370"/>
            <a:ext cx="5179789" cy="2585323"/>
          </a:xfrm>
          <a:prstGeom prst="rect">
            <a:avLst/>
          </a:prstGeom>
          <a:noFill/>
        </p:spPr>
        <p:txBody>
          <a:bodyPr wrap="square" rtlCol="0">
            <a:spAutoFit/>
          </a:bodyPr>
          <a:lstStyle/>
          <a:p>
            <a:r>
              <a:rPr lang="en-US" sz="5400" dirty="0" smtClean="0"/>
              <a:t>Part 2:</a:t>
            </a:r>
          </a:p>
          <a:p>
            <a:r>
              <a:rPr lang="en-US" sz="5400" dirty="0" smtClean="0"/>
              <a:t>What’s missing for our students?</a:t>
            </a:r>
            <a:endParaRPr lang="en-US" sz="5400" dirty="0" smtClean="0"/>
          </a:p>
        </p:txBody>
      </p:sp>
    </p:spTree>
    <p:extLst>
      <p:ext uri="{BB962C8B-B14F-4D97-AF65-F5344CB8AC3E}">
        <p14:creationId xmlns:p14="http://schemas.microsoft.com/office/powerpoint/2010/main" val="2594633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2-06 at 06.12.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38758">
            <a:off x="2653221" y="802154"/>
            <a:ext cx="3683000" cy="5270500"/>
          </a:xfrm>
          <a:prstGeom prst="rect">
            <a:avLst/>
          </a:prstGeom>
        </p:spPr>
      </p:pic>
    </p:spTree>
    <p:extLst>
      <p:ext uri="{BB962C8B-B14F-4D97-AF65-F5344CB8AC3E}">
        <p14:creationId xmlns:p14="http://schemas.microsoft.com/office/powerpoint/2010/main" val="11254458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34133" y="433613"/>
            <a:ext cx="8001000" cy="569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2800" dirty="0" smtClean="0"/>
              <a:t>	‘When </a:t>
            </a:r>
            <a:r>
              <a:rPr lang="en-GB" sz="2800" dirty="0"/>
              <a:t>the classroom door is closed, the teacher will always remain in charge. Where students are concerned, the teacher will always be more powerful than the principal, the president or the prime minister. </a:t>
            </a:r>
            <a:endParaRPr lang="en-GB" sz="2800" dirty="0" smtClean="0"/>
          </a:p>
          <a:p>
            <a:r>
              <a:rPr lang="en-GB" sz="2800" dirty="0"/>
              <a:t>	</a:t>
            </a:r>
            <a:endParaRPr lang="en-GB" sz="2800" dirty="0" smtClean="0"/>
          </a:p>
          <a:p>
            <a:r>
              <a:rPr lang="en-GB" sz="2800" dirty="0"/>
              <a:t>	</a:t>
            </a:r>
            <a:r>
              <a:rPr lang="en-GB" sz="2800" dirty="0" smtClean="0"/>
              <a:t>Successful </a:t>
            </a:r>
            <a:r>
              <a:rPr lang="en-GB" sz="2800" dirty="0"/>
              <a:t>and sustainable improvement can therefore never be done to </a:t>
            </a:r>
            <a:endParaRPr lang="en-GB" sz="2800" dirty="0" smtClean="0"/>
          </a:p>
          <a:p>
            <a:r>
              <a:rPr lang="en-GB" sz="2800" dirty="0" smtClean="0"/>
              <a:t>	or </a:t>
            </a:r>
            <a:r>
              <a:rPr lang="en-GB" sz="2800" dirty="0"/>
              <a:t>even for teachers</a:t>
            </a:r>
            <a:r>
              <a:rPr lang="en-GB" sz="2800" dirty="0" smtClean="0"/>
              <a:t>.</a:t>
            </a:r>
          </a:p>
          <a:p>
            <a:r>
              <a:rPr lang="en-GB" sz="2800" dirty="0"/>
              <a:t>	</a:t>
            </a:r>
            <a:endParaRPr lang="en-GB" sz="2800" dirty="0" smtClean="0"/>
          </a:p>
          <a:p>
            <a:r>
              <a:rPr lang="en-GB" sz="2800" dirty="0"/>
              <a:t>	</a:t>
            </a:r>
            <a:r>
              <a:rPr lang="en-GB" sz="2800" dirty="0" smtClean="0"/>
              <a:t>It </a:t>
            </a:r>
            <a:r>
              <a:rPr lang="en-GB" sz="2800" dirty="0"/>
              <a:t>can only ever be achieved </a:t>
            </a:r>
            <a:endParaRPr lang="en-GB" sz="2800" dirty="0" smtClean="0"/>
          </a:p>
          <a:p>
            <a:r>
              <a:rPr lang="en-GB" sz="2800" dirty="0" smtClean="0"/>
              <a:t>	by </a:t>
            </a:r>
            <a:r>
              <a:rPr lang="en-GB" sz="2800" dirty="0"/>
              <a:t>and with them</a:t>
            </a:r>
            <a:r>
              <a:rPr lang="en-GB" sz="2800" dirty="0" smtClean="0"/>
              <a:t>.’ </a:t>
            </a:r>
            <a:endParaRPr lang="en-GB" sz="2800" dirty="0"/>
          </a:p>
        </p:txBody>
      </p:sp>
      <p:pic>
        <p:nvPicPr>
          <p:cNvPr id="4" name="Picture 3" descr="Screen Shot 2013-02-06 at 06.12.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6236">
            <a:off x="7254273" y="3878383"/>
            <a:ext cx="2363244" cy="3381883"/>
          </a:xfrm>
          <a:prstGeom prst="rect">
            <a:avLst/>
          </a:prstGeom>
        </p:spPr>
      </p:pic>
    </p:spTree>
    <p:extLst>
      <p:ext uri="{BB962C8B-B14F-4D97-AF65-F5344CB8AC3E}">
        <p14:creationId xmlns:p14="http://schemas.microsoft.com/office/powerpoint/2010/main" val="7292934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lide(from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slide(from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slide(from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slide(from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slide(from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slide(fromLeft)">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439597">
            <a:off x="678007" y="966614"/>
            <a:ext cx="4935568" cy="493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5199384" y="2632881"/>
            <a:ext cx="2184400" cy="2705100"/>
          </a:xfrm>
          <a:prstGeom prst="rect">
            <a:avLst/>
          </a:prstGeom>
        </p:spPr>
      </p:pic>
    </p:spTree>
    <p:extLst>
      <p:ext uri="{BB962C8B-B14F-4D97-AF65-F5344CB8AC3E}">
        <p14:creationId xmlns:p14="http://schemas.microsoft.com/office/powerpoint/2010/main" val="13248101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11579">
            <a:off x="6347604" y="4048952"/>
            <a:ext cx="2932916" cy="293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762000" y="2438400"/>
            <a:ext cx="8001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indent="0"/>
            <a:r>
              <a:rPr lang="en-GB" sz="2800" dirty="0"/>
              <a:t>Much of the research on change in schools is pessimistic: </a:t>
            </a:r>
            <a:r>
              <a:rPr lang="en-GB" sz="2800" dirty="0" err="1"/>
              <a:t>Milbrey</a:t>
            </a:r>
            <a:r>
              <a:rPr lang="en-GB" sz="2800" dirty="0"/>
              <a:t> McLaughlin once wrote that ‘policy cannot mandate what matters’ </a:t>
            </a:r>
            <a:endParaRPr lang="en-US" sz="2800" dirty="0"/>
          </a:p>
        </p:txBody>
      </p:sp>
    </p:spTree>
    <p:extLst>
      <p:ext uri="{BB962C8B-B14F-4D97-AF65-F5344CB8AC3E}">
        <p14:creationId xmlns:p14="http://schemas.microsoft.com/office/powerpoint/2010/main" val="2893350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72665" y="1756097"/>
            <a:ext cx="3338729" cy="2677656"/>
          </a:xfrm>
          <a:prstGeom prst="rect">
            <a:avLst/>
          </a:prstGeom>
          <a:noFill/>
        </p:spPr>
        <p:txBody>
          <a:bodyPr wrap="square" rtlCol="0">
            <a:spAutoFit/>
          </a:bodyPr>
          <a:lstStyle/>
          <a:p>
            <a:r>
              <a:rPr lang="en-US" sz="2400" b="1" dirty="0" smtClean="0"/>
              <a:t>Miranda</a:t>
            </a:r>
            <a:r>
              <a:rPr lang="en-US" sz="2400" dirty="0" smtClean="0"/>
              <a:t>:</a:t>
            </a:r>
          </a:p>
          <a:p>
            <a:pPr lvl="1"/>
            <a:r>
              <a:rPr lang="en-US" sz="2400" i="1" dirty="0" smtClean="0"/>
              <a:t>“O </a:t>
            </a:r>
            <a:r>
              <a:rPr lang="en-US" sz="2400" i="1" dirty="0"/>
              <a:t>brave new world</a:t>
            </a:r>
            <a:r>
              <a:rPr lang="en-US" sz="2400" i="1" dirty="0" smtClean="0"/>
              <a:t>, That </a:t>
            </a:r>
            <a:r>
              <a:rPr lang="en-US" sz="2400" i="1" dirty="0"/>
              <a:t>has such people </a:t>
            </a:r>
            <a:r>
              <a:rPr lang="en-US" sz="2400" i="1" dirty="0" err="1"/>
              <a:t>in't</a:t>
            </a:r>
            <a:r>
              <a:rPr lang="en-US" sz="2400" i="1" dirty="0" smtClean="0"/>
              <a:t>!”</a:t>
            </a:r>
          </a:p>
          <a:p>
            <a:endParaRPr lang="en-US" sz="2400" b="1" i="1" dirty="0"/>
          </a:p>
          <a:p>
            <a:r>
              <a:rPr lang="en-US" sz="2400" b="1" i="1" dirty="0" smtClean="0"/>
              <a:t>Prospero:</a:t>
            </a:r>
          </a:p>
          <a:p>
            <a:r>
              <a:rPr lang="en-US" sz="2400" i="1" dirty="0" smtClean="0"/>
              <a:t>	“Tis new to thee”</a:t>
            </a:r>
            <a:endParaRPr lang="en-US" sz="2400" i="1" dirty="0"/>
          </a:p>
        </p:txBody>
      </p:sp>
      <p:pic>
        <p:nvPicPr>
          <p:cNvPr id="4" name="Picture 3"/>
          <p:cNvPicPr>
            <a:picLocks noChangeAspect="1"/>
          </p:cNvPicPr>
          <p:nvPr/>
        </p:nvPicPr>
        <p:blipFill>
          <a:blip r:embed="rId2"/>
          <a:stretch>
            <a:fillRect/>
          </a:stretch>
        </p:blipFill>
        <p:spPr>
          <a:xfrm>
            <a:off x="0" y="0"/>
            <a:ext cx="5100638" cy="6858000"/>
          </a:xfrm>
          <a:prstGeom prst="rect">
            <a:avLst/>
          </a:prstGeom>
        </p:spPr>
      </p:pic>
    </p:spTree>
    <p:extLst>
      <p:ext uri="{BB962C8B-B14F-4D97-AF65-F5344CB8AC3E}">
        <p14:creationId xmlns:p14="http://schemas.microsoft.com/office/powerpoint/2010/main" val="16896117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4"/>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762000" y="2438400"/>
            <a:ext cx="8001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2800" dirty="0"/>
              <a:t>	</a:t>
            </a:r>
            <a:r>
              <a:rPr lang="en-GB" sz="2800" dirty="0" smtClean="0"/>
              <a:t>‘We </a:t>
            </a:r>
            <a:r>
              <a:rPr lang="en-GB" sz="2800" dirty="0"/>
              <a:t>need to distinguish change from </a:t>
            </a:r>
            <a:r>
              <a:rPr lang="en-GB" sz="2800" dirty="0" smtClean="0"/>
              <a:t>improvement’ </a:t>
            </a:r>
            <a:endParaRPr lang="en-GB"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11579">
            <a:off x="6347604" y="4048952"/>
            <a:ext cx="2932916" cy="293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8508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11579">
            <a:off x="6347604" y="4048952"/>
            <a:ext cx="2932916" cy="293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95288" y="1642473"/>
            <a:ext cx="8001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2800" dirty="0"/>
              <a:t>	</a:t>
            </a:r>
            <a:r>
              <a:rPr lang="en-GB" sz="2800" dirty="0" smtClean="0"/>
              <a:t>‘I </a:t>
            </a:r>
            <a:r>
              <a:rPr lang="en-GB" sz="2800" dirty="0"/>
              <a:t>put teaching and learning practices far ahead of curriculum as a means of improving student outcomes and believe that the emphasis on curriculum in many places has not been the best priority for limited time, energy and resources</a:t>
            </a:r>
            <a:r>
              <a:rPr lang="en-GB" sz="2800" dirty="0" smtClean="0"/>
              <a:t>.’ </a:t>
            </a:r>
            <a:endParaRPr lang="en-GB" sz="2800" dirty="0"/>
          </a:p>
        </p:txBody>
      </p:sp>
    </p:spTree>
    <p:extLst>
      <p:ext uri="{BB962C8B-B14F-4D97-AF65-F5344CB8AC3E}">
        <p14:creationId xmlns:p14="http://schemas.microsoft.com/office/powerpoint/2010/main" val="29119197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11579">
            <a:off x="6347604" y="4048952"/>
            <a:ext cx="2932916" cy="293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468313" y="1553287"/>
            <a:ext cx="8001000" cy="353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2800" dirty="0"/>
              <a:t>	</a:t>
            </a:r>
            <a:r>
              <a:rPr lang="en-GB" sz="2800" dirty="0" smtClean="0"/>
              <a:t>It is a myth </a:t>
            </a:r>
            <a:r>
              <a:rPr lang="en-GB" sz="2800" dirty="0"/>
              <a:t>that you have to address students’ personal problems before you get to their learning: </a:t>
            </a:r>
            <a:r>
              <a:rPr lang="en-GB" sz="2800" dirty="0" smtClean="0"/>
              <a:t>‘as </a:t>
            </a:r>
            <a:r>
              <a:rPr lang="en-GB" sz="2800" dirty="0"/>
              <a:t>more kids learned to read and were successful, behaviour problems declined </a:t>
            </a:r>
            <a:r>
              <a:rPr lang="en-GB" sz="2800" dirty="0" smtClean="0"/>
              <a:t>precipitously: good </a:t>
            </a:r>
            <a:r>
              <a:rPr lang="en-GB" sz="2800" dirty="0"/>
              <a:t>teaching was the best </a:t>
            </a:r>
            <a:r>
              <a:rPr lang="en-GB" sz="2800" dirty="0" smtClean="0"/>
              <a:t>strategy </a:t>
            </a:r>
            <a:r>
              <a:rPr lang="en-GB" sz="2800" dirty="0"/>
              <a:t>to improve </a:t>
            </a:r>
            <a:r>
              <a:rPr lang="en-GB" sz="2800" dirty="0" smtClean="0"/>
              <a:t>student behaviour’ </a:t>
            </a:r>
            <a:endParaRPr lang="en-GB" sz="2800" dirty="0"/>
          </a:p>
        </p:txBody>
      </p:sp>
    </p:spTree>
    <p:extLst>
      <p:ext uri="{BB962C8B-B14F-4D97-AF65-F5344CB8AC3E}">
        <p14:creationId xmlns:p14="http://schemas.microsoft.com/office/powerpoint/2010/main" val="10018077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11579">
            <a:off x="6347604" y="4048952"/>
            <a:ext cx="2932916" cy="293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468313" y="1987788"/>
            <a:ext cx="8001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2800" dirty="0" smtClean="0"/>
              <a:t>	‘Curriculum </a:t>
            </a:r>
            <a:r>
              <a:rPr lang="en-GB" sz="2800" dirty="0"/>
              <a:t>matters less than quality of teaching, as shown by the very significant differences in achievement from one teacher to another in the same course or curriculum</a:t>
            </a:r>
            <a:r>
              <a:rPr lang="en-GB" sz="2800" dirty="0" smtClean="0"/>
              <a:t>.’ </a:t>
            </a:r>
            <a:endParaRPr lang="en-GB" sz="2800" dirty="0"/>
          </a:p>
        </p:txBody>
      </p:sp>
    </p:spTree>
    <p:extLst>
      <p:ext uri="{BB962C8B-B14F-4D97-AF65-F5344CB8AC3E}">
        <p14:creationId xmlns:p14="http://schemas.microsoft.com/office/powerpoint/2010/main" val="5299074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919631" y="3952711"/>
            <a:ext cx="8001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buFont typeface="+mj-lt"/>
              <a:buAutoNum type="arabicPeriod"/>
            </a:pPr>
            <a:r>
              <a:rPr lang="en-GB" sz="2800" dirty="0" smtClean="0"/>
              <a:t>Real teaching &amp; learning</a:t>
            </a:r>
          </a:p>
          <a:p>
            <a:pPr>
              <a:buFont typeface="+mj-lt"/>
              <a:buAutoNum type="arabicPeriod"/>
            </a:pPr>
            <a:r>
              <a:rPr lang="en-GB" sz="2800" dirty="0" smtClean="0"/>
              <a:t>Character-building</a:t>
            </a:r>
            <a:endParaRPr lang="en-GB" sz="2800" dirty="0"/>
          </a:p>
        </p:txBody>
      </p:sp>
      <p:pic>
        <p:nvPicPr>
          <p:cNvPr id="4" name="Picture 3"/>
          <p:cNvPicPr>
            <a:picLocks noChangeAspect="1"/>
          </p:cNvPicPr>
          <p:nvPr/>
        </p:nvPicPr>
        <p:blipFill>
          <a:blip r:embed="rId2"/>
          <a:stretch>
            <a:fillRect/>
          </a:stretch>
        </p:blipFill>
        <p:spPr>
          <a:xfrm>
            <a:off x="0" y="0"/>
            <a:ext cx="9144000" cy="3105509"/>
          </a:xfrm>
          <a:prstGeom prst="rect">
            <a:avLst/>
          </a:prstGeom>
        </p:spPr>
      </p:pic>
    </p:spTree>
    <p:extLst>
      <p:ext uri="{BB962C8B-B14F-4D97-AF65-F5344CB8AC3E}">
        <p14:creationId xmlns:p14="http://schemas.microsoft.com/office/powerpoint/2010/main" val="24420173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lide(from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1"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p:tgtEl>
                                          <p:spTgt spid="2">
                                            <p:txEl>
                                              <p:pRg st="0" end="0"/>
                                            </p:txEl>
                                          </p:spTgt>
                                        </p:tgtEl>
                                        <p:attrNameLst>
                                          <p:attrName>ppt_x</p:attrName>
                                        </p:attrNameLst>
                                      </p:cBhvr>
                                      <p:tavLst>
                                        <p:tav tm="0">
                                          <p:val>
                                            <p:strVal val="#ppt_x-#ppt_w*1.125000"/>
                                          </p:val>
                                        </p:tav>
                                        <p:tav tm="100000">
                                          <p:val>
                                            <p:strVal val="#ppt_x"/>
                                          </p:val>
                                        </p:tav>
                                      </p:tavLst>
                                    </p:anim>
                                    <p:animEffect transition="in" filter="wipe(right)">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1"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p:tgtEl>
                                          <p:spTgt spid="2">
                                            <p:txEl>
                                              <p:pRg st="1" end="1"/>
                                            </p:txEl>
                                          </p:spTgt>
                                        </p:tgtEl>
                                        <p:attrNameLst>
                                          <p:attrName>ppt_x</p:attrName>
                                        </p:attrNameLst>
                                      </p:cBhvr>
                                      <p:tavLst>
                                        <p:tav tm="0">
                                          <p:val>
                                            <p:strVal val="#ppt_x-#ppt_w*1.125000"/>
                                          </p:val>
                                        </p:tav>
                                        <p:tav tm="100000">
                                          <p:val>
                                            <p:strVal val="#ppt_x"/>
                                          </p:val>
                                        </p:tav>
                                      </p:tavLst>
                                    </p:anim>
                                    <p:animEffect transition="in" filter="wipe(right)">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P spid="2" grpId="1" build="p" bldLvl="5"/>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905000" y="3027363"/>
            <a:ext cx="5715000" cy="769937"/>
          </a:xfrm>
          <a:prstGeom prst="rect">
            <a:avLst/>
          </a:prstGeom>
          <a:noFill/>
          <a:ln w="9525">
            <a:noFill/>
            <a:miter lim="800000"/>
            <a:headEnd/>
            <a:tailEnd/>
          </a:ln>
        </p:spPr>
        <p:txBody>
          <a:bodyPr>
            <a:prstTxWarp prst="textNoShape">
              <a:avLst/>
            </a:prstTxWarp>
            <a:spAutoFit/>
          </a:bodyPr>
          <a:lstStyle/>
          <a:p>
            <a:pPr algn="ctr"/>
            <a:r>
              <a:rPr lang="en-US" sz="4400">
                <a:solidFill>
                  <a:srgbClr val="FFFFFF"/>
                </a:solidFill>
                <a:latin typeface="Calibri"/>
              </a:rPr>
              <a:t>The Matthew Effect</a:t>
            </a:r>
          </a:p>
        </p:txBody>
      </p:sp>
      <p:sp>
        <p:nvSpPr>
          <p:cNvPr id="6" name="TextBox 5"/>
          <p:cNvSpPr txBox="1">
            <a:spLocks noChangeArrowheads="1"/>
          </p:cNvSpPr>
          <p:nvPr/>
        </p:nvSpPr>
        <p:spPr bwMode="auto">
          <a:xfrm>
            <a:off x="1905000" y="3797300"/>
            <a:ext cx="5715000" cy="585788"/>
          </a:xfrm>
          <a:prstGeom prst="rect">
            <a:avLst/>
          </a:prstGeom>
          <a:noFill/>
          <a:ln w="9525">
            <a:noFill/>
            <a:miter lim="800000"/>
            <a:headEnd/>
            <a:tailEnd/>
          </a:ln>
        </p:spPr>
        <p:txBody>
          <a:bodyPr>
            <a:prstTxWarp prst="textNoShape">
              <a:avLst/>
            </a:prstTxWarp>
            <a:spAutoFit/>
          </a:bodyPr>
          <a:lstStyle/>
          <a:p>
            <a:pPr algn="ctr"/>
            <a:r>
              <a:rPr lang="en-US" sz="3200">
                <a:solidFill>
                  <a:srgbClr val="FFFFFF"/>
                </a:solidFill>
                <a:latin typeface="Calibri"/>
              </a:rPr>
              <a:t>(Robert K Merton)</a:t>
            </a:r>
          </a:p>
        </p:txBody>
      </p:sp>
      <p:cxnSp>
        <p:nvCxnSpPr>
          <p:cNvPr id="8" name="Straight Connector 7"/>
          <p:cNvCxnSpPr/>
          <p:nvPr/>
        </p:nvCxnSpPr>
        <p:spPr>
          <a:xfrm>
            <a:off x="2133600" y="3797300"/>
            <a:ext cx="54864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ctrTitle"/>
          </p:nvPr>
        </p:nvSpPr>
        <p:spPr/>
        <p:txBody>
          <a:bodyPr/>
          <a:lstStyle/>
          <a:p>
            <a:endParaRPr lang="en-US">
              <a:ea typeface="ＭＳ Ｐゴシック" pitchFamily="1" charset="-128"/>
              <a:cs typeface="ＭＳ Ｐゴシック" pitchFamily="1" charset="-128"/>
            </a:endParaRPr>
          </a:p>
        </p:txBody>
      </p:sp>
      <p:sp>
        <p:nvSpPr>
          <p:cNvPr id="3" name="Subtitle 2"/>
          <p:cNvSpPr>
            <a:spLocks noGrp="1"/>
          </p:cNvSpPr>
          <p:nvPr>
            <p:ph type="subTitle" idx="1"/>
          </p:nvPr>
        </p:nvSpPr>
        <p:spPr/>
        <p:txBody>
          <a:bodyPr/>
          <a:lstStyle/>
          <a:p>
            <a:pPr>
              <a:buFont typeface="Arial" charset="0"/>
              <a:buNone/>
              <a:defRPr/>
            </a:pPr>
            <a:endParaRPr lang="en-US"/>
          </a:p>
        </p:txBody>
      </p:sp>
      <p:pic>
        <p:nvPicPr>
          <p:cNvPr id="56324" name="Picture 4"/>
          <p:cNvPicPr>
            <a:picLocks noChangeAspect="1"/>
          </p:cNvPicPr>
          <p:nvPr/>
        </p:nvPicPr>
        <p:blipFill>
          <a:blip r:embed="rId2"/>
          <a:srcRect/>
          <a:stretch>
            <a:fillRect/>
          </a:stretch>
        </p:blipFill>
        <p:spPr bwMode="auto">
          <a:xfrm>
            <a:off x="-76200" y="228600"/>
            <a:ext cx="9261475" cy="6432550"/>
          </a:xfrm>
          <a:prstGeom prst="rect">
            <a:avLst/>
          </a:prstGeom>
          <a:noFill/>
          <a:ln w="9525">
            <a:noFill/>
            <a:miter lim="800000"/>
            <a:headEnd/>
            <a:tailEnd/>
          </a:ln>
        </p:spPr>
      </p:pic>
      <p:sp>
        <p:nvSpPr>
          <p:cNvPr id="6" name="Rectangle 5"/>
          <p:cNvSpPr/>
          <p:nvPr/>
        </p:nvSpPr>
        <p:spPr>
          <a:xfrm>
            <a:off x="3810000" y="0"/>
            <a:ext cx="5432425"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7" name="Rectangle 6"/>
          <p:cNvSpPr/>
          <p:nvPr/>
        </p:nvSpPr>
        <p:spPr>
          <a:xfrm>
            <a:off x="-76200" y="0"/>
            <a:ext cx="2159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2133600"/>
            <a:ext cx="8458200" cy="1570038"/>
          </a:xfrm>
          <a:prstGeom prst="rect">
            <a:avLst/>
          </a:prstGeom>
          <a:noFill/>
          <a:ln w="9525">
            <a:noFill/>
            <a:miter lim="800000"/>
            <a:headEnd/>
            <a:tailEnd/>
          </a:ln>
        </p:spPr>
        <p:txBody>
          <a:bodyPr>
            <a:prstTxWarp prst="textNoShape">
              <a:avLst/>
            </a:prstTxWarp>
            <a:spAutoFit/>
          </a:bodyPr>
          <a:lstStyle/>
          <a:p>
            <a:r>
              <a:rPr lang="en-US" sz="4800">
                <a:solidFill>
                  <a:prstClr val="white"/>
                </a:solidFill>
                <a:latin typeface="Calibri"/>
              </a:rPr>
              <a:t>The </a:t>
            </a:r>
            <a:r>
              <a:rPr lang="en-US" sz="4800">
                <a:solidFill>
                  <a:srgbClr val="FFFF00"/>
                </a:solidFill>
                <a:latin typeface="Calibri"/>
              </a:rPr>
              <a:t>rich </a:t>
            </a:r>
            <a:r>
              <a:rPr lang="en-US" sz="4800">
                <a:solidFill>
                  <a:prstClr val="white"/>
                </a:solidFill>
                <a:latin typeface="Calibri"/>
              </a:rPr>
              <a:t>shall get richer and the </a:t>
            </a:r>
            <a:r>
              <a:rPr lang="en-US" sz="4800">
                <a:solidFill>
                  <a:srgbClr val="FFFF00"/>
                </a:solidFill>
                <a:latin typeface="Calibri"/>
              </a:rPr>
              <a:t>poor </a:t>
            </a:r>
            <a:r>
              <a:rPr lang="en-US" sz="4800">
                <a:solidFill>
                  <a:prstClr val="white"/>
                </a:solidFill>
                <a:latin typeface="Calibri"/>
              </a:rPr>
              <a:t>shall get poorer</a:t>
            </a:r>
            <a:endParaRPr lang="en-US" sz="4800">
              <a:solidFill>
                <a:prstClr val="white"/>
              </a:solidFill>
              <a:latin typeface="Calibri" pitchFamily="1" charset="0"/>
            </a:endParaRPr>
          </a:p>
        </p:txBody>
      </p:sp>
      <p:sp>
        <p:nvSpPr>
          <p:cNvPr id="57347" name="Rectangle 3"/>
          <p:cNvSpPr>
            <a:spLocks noChangeArrowheads="1"/>
          </p:cNvSpPr>
          <p:nvPr/>
        </p:nvSpPr>
        <p:spPr bwMode="auto">
          <a:xfrm>
            <a:off x="6553200" y="5170488"/>
            <a:ext cx="1698625" cy="368300"/>
          </a:xfrm>
          <a:prstGeom prst="rect">
            <a:avLst/>
          </a:prstGeom>
          <a:noFill/>
          <a:ln w="9525">
            <a:noFill/>
            <a:miter lim="800000"/>
            <a:headEnd/>
            <a:tailEnd/>
          </a:ln>
        </p:spPr>
        <p:txBody>
          <a:bodyPr wrap="none">
            <a:prstTxWarp prst="textNoShape">
              <a:avLst/>
            </a:prstTxWarp>
            <a:spAutoFit/>
          </a:bodyPr>
          <a:lstStyle/>
          <a:p>
            <a:r>
              <a:rPr lang="en-US">
                <a:solidFill>
                  <a:prstClr val="white"/>
                </a:solidFill>
                <a:latin typeface="Calibri"/>
              </a:rPr>
              <a:t>Matthew 13:12</a:t>
            </a:r>
            <a:endParaRPr lang="en-GB">
              <a:solidFill>
                <a:prstClr val="white"/>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2"/>
          <p:cNvSpPr txBox="1">
            <a:spLocks noChangeArrowheads="1"/>
          </p:cNvSpPr>
          <p:nvPr/>
        </p:nvSpPr>
        <p:spPr bwMode="auto">
          <a:xfrm>
            <a:off x="457200" y="2133600"/>
            <a:ext cx="8458200" cy="2308225"/>
          </a:xfrm>
          <a:prstGeom prst="rect">
            <a:avLst/>
          </a:prstGeom>
          <a:noFill/>
          <a:ln w="9525">
            <a:noFill/>
            <a:miter lim="800000"/>
            <a:headEnd/>
            <a:tailEnd/>
          </a:ln>
        </p:spPr>
        <p:txBody>
          <a:bodyPr>
            <a:prstTxWarp prst="textNoShape">
              <a:avLst/>
            </a:prstTxWarp>
            <a:spAutoFit/>
          </a:bodyPr>
          <a:lstStyle/>
          <a:p>
            <a:r>
              <a:rPr lang="en-US" sz="4800">
                <a:solidFill>
                  <a:srgbClr val="FFFFFF"/>
                </a:solidFill>
                <a:latin typeface="Calibri"/>
              </a:rPr>
              <a:t>“The </a:t>
            </a:r>
            <a:r>
              <a:rPr lang="en-US" sz="4800">
                <a:solidFill>
                  <a:srgbClr val="FFFF00"/>
                </a:solidFill>
                <a:latin typeface="Calibri"/>
              </a:rPr>
              <a:t>word-rich </a:t>
            </a:r>
            <a:r>
              <a:rPr lang="en-US" sz="4800">
                <a:solidFill>
                  <a:srgbClr val="FFFFFF"/>
                </a:solidFill>
                <a:latin typeface="Calibri"/>
              </a:rPr>
              <a:t>get richer while the </a:t>
            </a:r>
            <a:r>
              <a:rPr lang="en-US" sz="4800">
                <a:solidFill>
                  <a:srgbClr val="FFFF00"/>
                </a:solidFill>
                <a:latin typeface="Calibri"/>
              </a:rPr>
              <a:t>word-poor </a:t>
            </a:r>
            <a:r>
              <a:rPr lang="en-US" sz="4800">
                <a:solidFill>
                  <a:srgbClr val="FFFFFF"/>
                </a:solidFill>
                <a:latin typeface="Calibri"/>
              </a:rPr>
              <a:t>get poorer” in their reading skills</a:t>
            </a:r>
            <a:endParaRPr lang="en-US" sz="4800">
              <a:solidFill>
                <a:srgbClr val="FFFFFF"/>
              </a:solidFill>
              <a:latin typeface="Calibri" pitchFamily="1" charset="0"/>
            </a:endParaRPr>
          </a:p>
        </p:txBody>
      </p:sp>
      <p:sp>
        <p:nvSpPr>
          <p:cNvPr id="58371" name="Rectangle 4"/>
          <p:cNvSpPr>
            <a:spLocks noChangeArrowheads="1"/>
          </p:cNvSpPr>
          <p:nvPr/>
        </p:nvSpPr>
        <p:spPr bwMode="auto">
          <a:xfrm>
            <a:off x="5638800" y="4953000"/>
            <a:ext cx="4572000" cy="369888"/>
          </a:xfrm>
          <a:prstGeom prst="rect">
            <a:avLst/>
          </a:prstGeom>
          <a:noFill/>
          <a:ln w="9525">
            <a:noFill/>
            <a:miter lim="800000"/>
            <a:headEnd/>
            <a:tailEnd/>
          </a:ln>
        </p:spPr>
        <p:txBody>
          <a:bodyPr>
            <a:prstTxWarp prst="textNoShape">
              <a:avLst/>
            </a:prstTxWarp>
            <a:spAutoFit/>
          </a:bodyPr>
          <a:lstStyle/>
          <a:p>
            <a:r>
              <a:rPr lang="en-US">
                <a:solidFill>
                  <a:srgbClr val="FFFFFF"/>
                </a:solidFill>
                <a:latin typeface="Calibri"/>
              </a:rPr>
              <a:t>(CASL) </a:t>
            </a:r>
            <a:endParaRPr lang="en-GB">
              <a:solidFill>
                <a:srgbClr val="FFFFFF"/>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2"/>
          <p:cNvSpPr txBox="1">
            <a:spLocks noChangeArrowheads="1"/>
          </p:cNvSpPr>
          <p:nvPr/>
        </p:nvSpPr>
        <p:spPr bwMode="auto">
          <a:xfrm>
            <a:off x="457200" y="1536700"/>
            <a:ext cx="8458200" cy="3416300"/>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Calibri"/>
              </a:rPr>
              <a:t>“While good readers gain new skills very rapidly, and quickly move from </a:t>
            </a:r>
            <a:r>
              <a:rPr lang="en-US" sz="3600" b="1">
                <a:solidFill>
                  <a:srgbClr val="FFFF00"/>
                </a:solidFill>
                <a:latin typeface="Calibri"/>
              </a:rPr>
              <a:t>learning to read</a:t>
            </a:r>
            <a:r>
              <a:rPr lang="en-US" sz="3600">
                <a:solidFill>
                  <a:srgbClr val="FFFFFF"/>
                </a:solidFill>
                <a:latin typeface="Calibri"/>
              </a:rPr>
              <a:t> to </a:t>
            </a:r>
            <a:r>
              <a:rPr lang="en-US" sz="3600" b="1">
                <a:solidFill>
                  <a:srgbClr val="FFFF00"/>
                </a:solidFill>
                <a:latin typeface="Calibri"/>
              </a:rPr>
              <a:t>reading to learn</a:t>
            </a:r>
            <a:r>
              <a:rPr lang="en-US" sz="3600">
                <a:solidFill>
                  <a:srgbClr val="FFFFFF"/>
                </a:solidFill>
                <a:latin typeface="Calibri"/>
              </a:rPr>
              <a:t>, poor readers become increasingly frustrated with the act of reading, and try to avoid reading where possible” </a:t>
            </a:r>
            <a:endParaRPr lang="en-US" sz="3600">
              <a:solidFill>
                <a:srgbClr val="FFFFFF"/>
              </a:solidFill>
              <a:latin typeface="Calibri" pitchFamily="1" charset="0"/>
            </a:endParaRPr>
          </a:p>
        </p:txBody>
      </p:sp>
      <p:sp>
        <p:nvSpPr>
          <p:cNvPr id="59395" name="Rectangle 3"/>
          <p:cNvSpPr>
            <a:spLocks noChangeArrowheads="1"/>
          </p:cNvSpPr>
          <p:nvPr/>
        </p:nvSpPr>
        <p:spPr bwMode="auto">
          <a:xfrm>
            <a:off x="5638800" y="4953000"/>
            <a:ext cx="4572000" cy="646113"/>
          </a:xfrm>
          <a:prstGeom prst="rect">
            <a:avLst/>
          </a:prstGeom>
          <a:noFill/>
          <a:ln w="9525">
            <a:noFill/>
            <a:miter lim="800000"/>
            <a:headEnd/>
            <a:tailEnd/>
          </a:ln>
        </p:spPr>
        <p:txBody>
          <a:bodyPr>
            <a:prstTxWarp prst="textNoShape">
              <a:avLst/>
            </a:prstTxWarp>
            <a:spAutoFit/>
          </a:bodyPr>
          <a:lstStyle/>
          <a:p>
            <a:r>
              <a:rPr lang="en-US">
                <a:solidFill>
                  <a:srgbClr val="FFFFFF"/>
                </a:solidFill>
                <a:latin typeface="Calibri"/>
              </a:rPr>
              <a:t>The Matthew Effect</a:t>
            </a:r>
            <a:endParaRPr lang="en-GB">
              <a:solidFill>
                <a:srgbClr val="FFFFFF"/>
              </a:solidFill>
              <a:latin typeface="Calibri"/>
            </a:endParaRPr>
          </a:p>
          <a:p>
            <a:r>
              <a:rPr lang="en-US">
                <a:solidFill>
                  <a:srgbClr val="FFFFFF"/>
                </a:solidFill>
                <a:latin typeface="Calibri"/>
              </a:rPr>
              <a:t>Daniel Rigney</a:t>
            </a:r>
            <a:endParaRPr lang="en-GB">
              <a:solidFill>
                <a:srgbClr val="FFFFFF"/>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a:stretch>
            <a:fillRect/>
          </a:stretch>
        </p:blipFill>
        <p:spPr bwMode="auto">
          <a:xfrm>
            <a:off x="-153250" y="1544660"/>
            <a:ext cx="3080780" cy="3062266"/>
          </a:xfrm>
          <a:prstGeom prst="rect">
            <a:avLst/>
          </a:prstGeom>
          <a:noFill/>
          <a:ln w="9525">
            <a:noFill/>
            <a:miter lim="800000"/>
            <a:headEnd/>
            <a:tailEnd/>
          </a:ln>
        </p:spPr>
      </p:pic>
      <p:pic>
        <p:nvPicPr>
          <p:cNvPr id="9" name="Picture 8"/>
          <p:cNvPicPr>
            <a:picLocks noChangeAspect="1"/>
          </p:cNvPicPr>
          <p:nvPr/>
        </p:nvPicPr>
        <p:blipFill>
          <a:blip r:embed="rId3"/>
          <a:srcRect/>
          <a:stretch>
            <a:fillRect/>
          </a:stretch>
        </p:blipFill>
        <p:spPr bwMode="auto">
          <a:xfrm>
            <a:off x="2614612" y="2133600"/>
            <a:ext cx="3328988" cy="2219325"/>
          </a:xfrm>
          <a:prstGeom prst="rect">
            <a:avLst/>
          </a:prstGeom>
          <a:noFill/>
          <a:ln w="9525">
            <a:noFill/>
            <a:miter lim="800000"/>
            <a:headEnd/>
            <a:tailEnd/>
          </a:ln>
        </p:spPr>
      </p:pic>
      <p:pic>
        <p:nvPicPr>
          <p:cNvPr id="11" name="Picture 10"/>
          <p:cNvPicPr>
            <a:picLocks noChangeAspect="1"/>
          </p:cNvPicPr>
          <p:nvPr/>
        </p:nvPicPr>
        <p:blipFill>
          <a:blip r:embed="rId4"/>
          <a:srcRect/>
          <a:stretch>
            <a:fillRect/>
          </a:stretch>
        </p:blipFill>
        <p:spPr bwMode="auto">
          <a:xfrm>
            <a:off x="5943600" y="2057400"/>
            <a:ext cx="2227263" cy="2133600"/>
          </a:xfrm>
          <a:prstGeom prst="rect">
            <a:avLst/>
          </a:prstGeom>
          <a:noFill/>
          <a:ln w="9525">
            <a:noFill/>
            <a:miter lim="800000"/>
            <a:headEnd/>
            <a:tailEnd/>
          </a:ln>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900" decel="100000" fill="hold"/>
                                        <p:tgtEl>
                                          <p:spTgt spid="11"/>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2"/>
          <p:cNvSpPr txBox="1">
            <a:spLocks noChangeArrowheads="1"/>
          </p:cNvSpPr>
          <p:nvPr/>
        </p:nvSpPr>
        <p:spPr bwMode="auto">
          <a:xfrm>
            <a:off x="457200" y="1905000"/>
            <a:ext cx="8458200" cy="2308225"/>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Calibri"/>
              </a:rPr>
              <a:t>“Students who begin with high verbal aptitudes find themselves in </a:t>
            </a:r>
            <a:r>
              <a:rPr lang="en-US" sz="3600">
                <a:solidFill>
                  <a:srgbClr val="FFFF00"/>
                </a:solidFill>
                <a:latin typeface="Calibri"/>
              </a:rPr>
              <a:t>verbally enriched</a:t>
            </a:r>
            <a:r>
              <a:rPr lang="en-US" sz="3600">
                <a:solidFill>
                  <a:srgbClr val="FFFFFF"/>
                </a:solidFill>
                <a:latin typeface="Calibri"/>
              </a:rPr>
              <a:t> social environments and have a double advantage.” </a:t>
            </a:r>
            <a:endParaRPr lang="en-US" sz="3600">
              <a:solidFill>
                <a:srgbClr val="FFFFFF"/>
              </a:solidFill>
              <a:latin typeface="Calibri" pitchFamily="1" charset="0"/>
            </a:endParaRPr>
          </a:p>
        </p:txBody>
      </p:sp>
      <p:sp>
        <p:nvSpPr>
          <p:cNvPr id="60419" name="Rectangle 4"/>
          <p:cNvSpPr>
            <a:spLocks noChangeArrowheads="1"/>
          </p:cNvSpPr>
          <p:nvPr/>
        </p:nvSpPr>
        <p:spPr bwMode="auto">
          <a:xfrm>
            <a:off x="5638800" y="4953000"/>
            <a:ext cx="4572000" cy="646113"/>
          </a:xfrm>
          <a:prstGeom prst="rect">
            <a:avLst/>
          </a:prstGeom>
          <a:noFill/>
          <a:ln w="9525">
            <a:noFill/>
            <a:miter lim="800000"/>
            <a:headEnd/>
            <a:tailEnd/>
          </a:ln>
        </p:spPr>
        <p:txBody>
          <a:bodyPr>
            <a:prstTxWarp prst="textNoShape">
              <a:avLst/>
            </a:prstTxWarp>
            <a:spAutoFit/>
          </a:bodyPr>
          <a:lstStyle/>
          <a:p>
            <a:r>
              <a:rPr lang="en-US">
                <a:solidFill>
                  <a:srgbClr val="FFFFFF"/>
                </a:solidFill>
                <a:latin typeface="Calibri"/>
              </a:rPr>
              <a:t>The Matthew Effect</a:t>
            </a:r>
            <a:endParaRPr lang="en-GB">
              <a:solidFill>
                <a:srgbClr val="FFFFFF"/>
              </a:solidFill>
              <a:latin typeface="Calibri"/>
            </a:endParaRPr>
          </a:p>
          <a:p>
            <a:r>
              <a:rPr lang="en-US">
                <a:solidFill>
                  <a:srgbClr val="FFFFFF"/>
                </a:solidFill>
                <a:latin typeface="Calibri"/>
              </a:rPr>
              <a:t>Daniel Rigney</a:t>
            </a:r>
            <a:endParaRPr lang="en-GB">
              <a:solidFill>
                <a:srgbClr val="FFFFFF"/>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2"/>
          <p:cNvSpPr txBox="1">
            <a:spLocks noChangeArrowheads="1"/>
          </p:cNvSpPr>
          <p:nvPr/>
        </p:nvSpPr>
        <p:spPr bwMode="auto">
          <a:xfrm>
            <a:off x="457200" y="2320925"/>
            <a:ext cx="8458200" cy="2308225"/>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Calibri"/>
              </a:rPr>
              <a:t>“</a:t>
            </a:r>
            <a:r>
              <a:rPr lang="en-US" sz="3600">
                <a:solidFill>
                  <a:srgbClr val="FFFF00"/>
                </a:solidFill>
                <a:latin typeface="Calibri"/>
              </a:rPr>
              <a:t>Good readers </a:t>
            </a:r>
            <a:r>
              <a:rPr lang="en-US" sz="3600">
                <a:solidFill>
                  <a:srgbClr val="FFFFFF"/>
                </a:solidFill>
                <a:latin typeface="Calibri"/>
              </a:rPr>
              <a:t>may choose friends who also read avidly while </a:t>
            </a:r>
            <a:r>
              <a:rPr lang="en-US" sz="3600">
                <a:solidFill>
                  <a:srgbClr val="FFFF00"/>
                </a:solidFill>
                <a:latin typeface="Calibri"/>
              </a:rPr>
              <a:t>poor readers </a:t>
            </a:r>
            <a:r>
              <a:rPr lang="en-US" sz="3600">
                <a:solidFill>
                  <a:srgbClr val="FFFFFF"/>
                </a:solidFill>
                <a:latin typeface="Calibri"/>
              </a:rPr>
              <a:t>seek friends with whom they share other enjoyments”</a:t>
            </a:r>
            <a:r>
              <a:rPr lang="en-GB" sz="3600">
                <a:solidFill>
                  <a:srgbClr val="FFFFFF"/>
                </a:solidFill>
                <a:latin typeface="Calibri"/>
              </a:rPr>
              <a:t> </a:t>
            </a:r>
            <a:endParaRPr lang="en-US" sz="3600">
              <a:solidFill>
                <a:srgbClr val="FFFFFF"/>
              </a:solidFill>
              <a:latin typeface="Calibri" pitchFamily="1" charset="0"/>
            </a:endParaRPr>
          </a:p>
        </p:txBody>
      </p:sp>
      <p:sp>
        <p:nvSpPr>
          <p:cNvPr id="61443" name="Rectangle 4"/>
          <p:cNvSpPr>
            <a:spLocks noChangeArrowheads="1"/>
          </p:cNvSpPr>
          <p:nvPr/>
        </p:nvSpPr>
        <p:spPr bwMode="auto">
          <a:xfrm>
            <a:off x="5638800" y="4953000"/>
            <a:ext cx="4572000" cy="646113"/>
          </a:xfrm>
          <a:prstGeom prst="rect">
            <a:avLst/>
          </a:prstGeom>
          <a:noFill/>
          <a:ln w="9525">
            <a:noFill/>
            <a:miter lim="800000"/>
            <a:headEnd/>
            <a:tailEnd/>
          </a:ln>
        </p:spPr>
        <p:txBody>
          <a:bodyPr>
            <a:prstTxWarp prst="textNoShape">
              <a:avLst/>
            </a:prstTxWarp>
            <a:spAutoFit/>
          </a:bodyPr>
          <a:lstStyle/>
          <a:p>
            <a:r>
              <a:rPr lang="en-US">
                <a:solidFill>
                  <a:srgbClr val="FFFFFF"/>
                </a:solidFill>
                <a:latin typeface="Calibri"/>
              </a:rPr>
              <a:t>The Matthew Effect</a:t>
            </a:r>
            <a:endParaRPr lang="en-GB">
              <a:solidFill>
                <a:srgbClr val="FFFFFF"/>
              </a:solidFill>
              <a:latin typeface="Calibri"/>
            </a:endParaRPr>
          </a:p>
          <a:p>
            <a:r>
              <a:rPr lang="en-US">
                <a:solidFill>
                  <a:srgbClr val="FFFFFF"/>
                </a:solidFill>
                <a:latin typeface="Calibri"/>
              </a:rPr>
              <a:t>Daniel Rigney</a:t>
            </a:r>
            <a:endParaRPr lang="en-GB">
              <a:solidFill>
                <a:srgbClr val="FFFFFF"/>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2"/>
          <p:cNvSpPr txBox="1">
            <a:spLocks noChangeArrowheads="1"/>
          </p:cNvSpPr>
          <p:nvPr/>
        </p:nvSpPr>
        <p:spPr bwMode="auto">
          <a:xfrm>
            <a:off x="457200" y="2438400"/>
            <a:ext cx="8458200" cy="1200150"/>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Calibri"/>
              </a:rPr>
              <a:t>Stricht’s Law: “</a:t>
            </a:r>
            <a:r>
              <a:rPr lang="en-US" sz="3600">
                <a:solidFill>
                  <a:srgbClr val="FFFF00"/>
                </a:solidFill>
                <a:latin typeface="Calibri"/>
              </a:rPr>
              <a:t>reading </a:t>
            </a:r>
            <a:r>
              <a:rPr lang="en-US" sz="3600">
                <a:solidFill>
                  <a:srgbClr val="FFFFFF"/>
                </a:solidFill>
                <a:latin typeface="Calibri"/>
              </a:rPr>
              <a:t>ability in children cannot exceed their </a:t>
            </a:r>
            <a:r>
              <a:rPr lang="en-US" sz="3600">
                <a:solidFill>
                  <a:srgbClr val="FFFF00"/>
                </a:solidFill>
                <a:latin typeface="Calibri"/>
              </a:rPr>
              <a:t>listening </a:t>
            </a:r>
            <a:r>
              <a:rPr lang="en-US" sz="3600">
                <a:solidFill>
                  <a:srgbClr val="FFFFFF"/>
                </a:solidFill>
                <a:latin typeface="Calibri"/>
              </a:rPr>
              <a:t>ability …</a:t>
            </a:r>
            <a:r>
              <a:rPr lang="en-GB" sz="3600">
                <a:solidFill>
                  <a:srgbClr val="FFFFFF"/>
                </a:solidFill>
                <a:latin typeface="Calibri"/>
              </a:rPr>
              <a:t>”</a:t>
            </a:r>
            <a:endParaRPr lang="en-US" sz="3600">
              <a:solidFill>
                <a:srgbClr val="FFFFFF"/>
              </a:solidFill>
              <a:latin typeface="Calibri" pitchFamily="1" charset="0"/>
            </a:endParaRPr>
          </a:p>
        </p:txBody>
      </p:sp>
      <p:sp>
        <p:nvSpPr>
          <p:cNvPr id="62467" name="Rectangle 4"/>
          <p:cNvSpPr>
            <a:spLocks noChangeArrowheads="1"/>
          </p:cNvSpPr>
          <p:nvPr/>
        </p:nvSpPr>
        <p:spPr bwMode="auto">
          <a:xfrm>
            <a:off x="5638800" y="4953000"/>
            <a:ext cx="4572000" cy="646113"/>
          </a:xfrm>
          <a:prstGeom prst="rect">
            <a:avLst/>
          </a:prstGeom>
          <a:noFill/>
          <a:ln w="9525">
            <a:noFill/>
            <a:miter lim="800000"/>
            <a:headEnd/>
            <a:tailEnd/>
          </a:ln>
        </p:spPr>
        <p:txBody>
          <a:bodyPr>
            <a:prstTxWarp prst="textNoShape">
              <a:avLst/>
            </a:prstTxWarp>
            <a:spAutoFit/>
          </a:bodyPr>
          <a:lstStyle/>
          <a:p>
            <a:r>
              <a:rPr lang="en-GB">
                <a:solidFill>
                  <a:srgbClr val="FFFFFF"/>
                </a:solidFill>
                <a:latin typeface="Calibri"/>
              </a:rPr>
              <a:t>E.D. Hirsch</a:t>
            </a:r>
          </a:p>
          <a:p>
            <a:r>
              <a:rPr lang="en-GB">
                <a:solidFill>
                  <a:srgbClr val="FFFFFF"/>
                </a:solidFill>
                <a:latin typeface="Calibri"/>
              </a:rPr>
              <a:t>The Schools We Need</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2"/>
          <p:cNvSpPr txBox="1">
            <a:spLocks noChangeArrowheads="1"/>
          </p:cNvSpPr>
          <p:nvPr/>
        </p:nvSpPr>
        <p:spPr bwMode="auto">
          <a:xfrm>
            <a:off x="457200" y="2090738"/>
            <a:ext cx="8458200" cy="2862262"/>
          </a:xfrm>
          <a:prstGeom prst="rect">
            <a:avLst/>
          </a:prstGeom>
          <a:noFill/>
          <a:ln w="9525">
            <a:noFill/>
            <a:miter lim="800000"/>
            <a:headEnd/>
            <a:tailEnd/>
          </a:ln>
        </p:spPr>
        <p:txBody>
          <a:bodyPr>
            <a:prstTxWarp prst="textNoShape">
              <a:avLst/>
            </a:prstTxWarp>
            <a:spAutoFit/>
          </a:bodyPr>
          <a:lstStyle/>
          <a:p>
            <a:r>
              <a:rPr lang="en-GB" sz="3600">
                <a:solidFill>
                  <a:srgbClr val="FFFFFF"/>
                </a:solidFill>
                <a:latin typeface="Tahoma" pitchFamily="1" charset="0"/>
              </a:rPr>
              <a:t>“</a:t>
            </a:r>
            <a:r>
              <a:rPr lang="en-GB" sz="3600">
                <a:solidFill>
                  <a:srgbClr val="FFFF00"/>
                </a:solidFill>
                <a:latin typeface="Tahoma" pitchFamily="1" charset="0"/>
              </a:rPr>
              <a:t>Spoken language </a:t>
            </a:r>
            <a:r>
              <a:rPr lang="en-GB" sz="3600">
                <a:solidFill>
                  <a:srgbClr val="FFFFFF"/>
                </a:solidFill>
                <a:latin typeface="Tahoma" pitchFamily="1" charset="0"/>
              </a:rPr>
              <a:t>forms a constraint, a ceiling not only on the ability to comprehend but also on the ability to write, beyond which literacy cannot progress” </a:t>
            </a:r>
            <a:endParaRPr lang="en-US" sz="3600">
              <a:solidFill>
                <a:srgbClr val="FFFFFF"/>
              </a:solidFill>
              <a:latin typeface="Calibri" pitchFamily="1" charset="0"/>
            </a:endParaRPr>
          </a:p>
        </p:txBody>
      </p:sp>
      <p:sp>
        <p:nvSpPr>
          <p:cNvPr id="63491" name="Rectangle 4"/>
          <p:cNvSpPr>
            <a:spLocks noChangeArrowheads="1"/>
          </p:cNvSpPr>
          <p:nvPr/>
        </p:nvSpPr>
        <p:spPr bwMode="auto">
          <a:xfrm>
            <a:off x="5638800" y="4953000"/>
            <a:ext cx="4572000" cy="369888"/>
          </a:xfrm>
          <a:prstGeom prst="rect">
            <a:avLst/>
          </a:prstGeom>
          <a:noFill/>
          <a:ln w="9525">
            <a:noFill/>
            <a:miter lim="800000"/>
            <a:headEnd/>
            <a:tailEnd/>
          </a:ln>
        </p:spPr>
        <p:txBody>
          <a:bodyPr>
            <a:prstTxWarp prst="textNoShape">
              <a:avLst/>
            </a:prstTxWarp>
            <a:spAutoFit/>
          </a:bodyPr>
          <a:lstStyle/>
          <a:p>
            <a:r>
              <a:rPr lang="en-GB">
                <a:solidFill>
                  <a:srgbClr val="FFFFFF"/>
                </a:solidFill>
                <a:latin typeface="Tahoma" pitchFamily="1" charset="0"/>
              </a:rPr>
              <a:t>Myhill and Fisher</a:t>
            </a:r>
            <a:endParaRPr lang="en-GB">
              <a:solidFill>
                <a:srgbClr val="FFFFFF"/>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2"/>
          <p:cNvSpPr txBox="1">
            <a:spLocks noChangeArrowheads="1"/>
          </p:cNvSpPr>
          <p:nvPr/>
        </p:nvSpPr>
        <p:spPr bwMode="auto">
          <a:xfrm>
            <a:off x="457200" y="1536700"/>
            <a:ext cx="8458200" cy="3046413"/>
          </a:xfrm>
          <a:prstGeom prst="rect">
            <a:avLst/>
          </a:prstGeom>
          <a:noFill/>
          <a:ln w="9525">
            <a:noFill/>
            <a:miter lim="800000"/>
            <a:headEnd/>
            <a:tailEnd/>
          </a:ln>
        </p:spPr>
        <p:txBody>
          <a:bodyPr>
            <a:prstTxWarp prst="textNoShape">
              <a:avLst/>
            </a:prstTxWarp>
            <a:spAutoFit/>
          </a:bodyPr>
          <a:lstStyle/>
          <a:p>
            <a:r>
              <a:rPr lang="en-US" sz="3200">
                <a:solidFill>
                  <a:srgbClr val="FFFFFF"/>
                </a:solidFill>
                <a:latin typeface="Calibri"/>
              </a:rPr>
              <a:t>“The children who possess intellectual capital when they first arrive at school have the </a:t>
            </a:r>
            <a:r>
              <a:rPr lang="en-US" sz="3200">
                <a:solidFill>
                  <a:srgbClr val="FFFF00"/>
                </a:solidFill>
                <a:latin typeface="Calibri"/>
              </a:rPr>
              <a:t>mental scaffolding </a:t>
            </a:r>
            <a:r>
              <a:rPr lang="en-US" sz="3200">
                <a:solidFill>
                  <a:srgbClr val="FFFFFF"/>
                </a:solidFill>
                <a:latin typeface="Calibri"/>
              </a:rPr>
              <a:t>and </a:t>
            </a:r>
            <a:r>
              <a:rPr lang="en-US" sz="3200">
                <a:solidFill>
                  <a:srgbClr val="FFFF00"/>
                </a:solidFill>
                <a:latin typeface="Calibri"/>
              </a:rPr>
              <a:t>Velcro </a:t>
            </a:r>
            <a:r>
              <a:rPr lang="en-US" sz="3200">
                <a:solidFill>
                  <a:srgbClr val="FFFFFF"/>
                </a:solidFill>
                <a:latin typeface="Calibri"/>
              </a:rPr>
              <a:t>to catch hold of what is going on, and they can turn the new knowledge into still more Velcro to gain still more knowledge”.</a:t>
            </a:r>
            <a:r>
              <a:rPr lang="en-GB" sz="3200">
                <a:solidFill>
                  <a:srgbClr val="FFFFFF"/>
                </a:solidFill>
                <a:latin typeface="Calibri"/>
              </a:rPr>
              <a:t> </a:t>
            </a:r>
            <a:endParaRPr lang="en-US" sz="3200">
              <a:solidFill>
                <a:srgbClr val="FFFFFF"/>
              </a:solidFill>
              <a:latin typeface="Calibri" pitchFamily="1" charset="0"/>
            </a:endParaRPr>
          </a:p>
        </p:txBody>
      </p:sp>
      <p:sp>
        <p:nvSpPr>
          <p:cNvPr id="64515" name="Rectangle 4"/>
          <p:cNvSpPr>
            <a:spLocks noChangeArrowheads="1"/>
          </p:cNvSpPr>
          <p:nvPr/>
        </p:nvSpPr>
        <p:spPr bwMode="auto">
          <a:xfrm>
            <a:off x="5638800" y="4953000"/>
            <a:ext cx="4572000" cy="646113"/>
          </a:xfrm>
          <a:prstGeom prst="rect">
            <a:avLst/>
          </a:prstGeom>
          <a:noFill/>
          <a:ln w="9525">
            <a:noFill/>
            <a:miter lim="800000"/>
            <a:headEnd/>
            <a:tailEnd/>
          </a:ln>
        </p:spPr>
        <p:txBody>
          <a:bodyPr>
            <a:prstTxWarp prst="textNoShape">
              <a:avLst/>
            </a:prstTxWarp>
            <a:spAutoFit/>
          </a:bodyPr>
          <a:lstStyle/>
          <a:p>
            <a:r>
              <a:rPr lang="en-GB">
                <a:solidFill>
                  <a:srgbClr val="FFFFFF"/>
                </a:solidFill>
                <a:latin typeface="Calibri"/>
              </a:rPr>
              <a:t>E.D. Hirsch</a:t>
            </a:r>
          </a:p>
          <a:p>
            <a:r>
              <a:rPr lang="en-GB">
                <a:solidFill>
                  <a:srgbClr val="FFFFFF"/>
                </a:solidFill>
                <a:latin typeface="Calibri"/>
              </a:rPr>
              <a:t>The Schools We Need</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2"/>
          <p:cNvSpPr txBox="1">
            <a:spLocks noChangeArrowheads="1"/>
          </p:cNvSpPr>
          <p:nvPr/>
        </p:nvSpPr>
        <p:spPr bwMode="auto">
          <a:xfrm>
            <a:off x="457200" y="1536700"/>
            <a:ext cx="8458200" cy="3046413"/>
          </a:xfrm>
          <a:prstGeom prst="rect">
            <a:avLst/>
          </a:prstGeom>
          <a:noFill/>
          <a:ln w="9525">
            <a:noFill/>
            <a:miter lim="800000"/>
            <a:headEnd/>
            <a:tailEnd/>
          </a:ln>
        </p:spPr>
        <p:txBody>
          <a:bodyPr>
            <a:prstTxWarp prst="textNoShape">
              <a:avLst/>
            </a:prstTxWarp>
            <a:spAutoFit/>
          </a:bodyPr>
          <a:lstStyle/>
          <a:p>
            <a:pPr marL="457200" indent="-457200">
              <a:spcBef>
                <a:spcPct val="50000"/>
              </a:spcBef>
            </a:pPr>
            <a:r>
              <a:rPr lang="en-US" sz="3200">
                <a:solidFill>
                  <a:srgbClr val="FFFFFF"/>
                </a:solidFill>
                <a:latin typeface="Calibri"/>
              </a:rPr>
              <a:t>	Aged 7: </a:t>
            </a:r>
          </a:p>
          <a:p>
            <a:pPr marL="457200" indent="-457200">
              <a:spcBef>
                <a:spcPct val="50000"/>
              </a:spcBef>
            </a:pPr>
            <a:r>
              <a:rPr lang="en-US" sz="3200">
                <a:solidFill>
                  <a:srgbClr val="FFFFFF"/>
                </a:solidFill>
                <a:latin typeface="Calibri"/>
              </a:rPr>
              <a:t>	Children in the top quartile have 7100 </a:t>
            </a:r>
            <a:r>
              <a:rPr lang="en-US" sz="3200">
                <a:solidFill>
                  <a:srgbClr val="FFFF00"/>
                </a:solidFill>
                <a:latin typeface="Calibri"/>
              </a:rPr>
              <a:t>words</a:t>
            </a:r>
            <a:r>
              <a:rPr lang="en-US" sz="3200">
                <a:solidFill>
                  <a:srgbClr val="FFFFFF"/>
                </a:solidFill>
                <a:latin typeface="Calibri"/>
              </a:rPr>
              <a:t>; children in the lowest have around 3000. </a:t>
            </a:r>
          </a:p>
          <a:p>
            <a:pPr marL="457200" indent="-457200">
              <a:spcBef>
                <a:spcPct val="50000"/>
              </a:spcBef>
            </a:pPr>
            <a:r>
              <a:rPr lang="en-US" sz="3200">
                <a:solidFill>
                  <a:srgbClr val="FFFFFF"/>
                </a:solidFill>
                <a:latin typeface="Calibri"/>
              </a:rPr>
              <a:t>	The main influence is parents. </a:t>
            </a:r>
          </a:p>
        </p:txBody>
      </p:sp>
      <p:sp>
        <p:nvSpPr>
          <p:cNvPr id="65539" name="Rectangle 4"/>
          <p:cNvSpPr>
            <a:spLocks noChangeArrowheads="1"/>
          </p:cNvSpPr>
          <p:nvPr/>
        </p:nvSpPr>
        <p:spPr bwMode="auto">
          <a:xfrm>
            <a:off x="5638800" y="4953000"/>
            <a:ext cx="4572000" cy="369888"/>
          </a:xfrm>
          <a:prstGeom prst="rect">
            <a:avLst/>
          </a:prstGeom>
          <a:noFill/>
          <a:ln w="9525">
            <a:noFill/>
            <a:miter lim="800000"/>
            <a:headEnd/>
            <a:tailEnd/>
          </a:ln>
        </p:spPr>
        <p:txBody>
          <a:bodyPr>
            <a:prstTxWarp prst="textNoShape">
              <a:avLst/>
            </a:prstTxWarp>
            <a:spAutoFit/>
          </a:bodyPr>
          <a:lstStyle/>
          <a:p>
            <a:r>
              <a:rPr lang="en-GB">
                <a:solidFill>
                  <a:srgbClr val="FFFFFF"/>
                </a:solidFill>
                <a:latin typeface="Calibri"/>
              </a:rPr>
              <a:t>DfE Research Unit</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3"/>
          <p:cNvSpPr txBox="1">
            <a:spLocks noChangeArrowheads="1"/>
          </p:cNvSpPr>
          <p:nvPr/>
        </p:nvSpPr>
        <p:spPr bwMode="auto">
          <a:xfrm>
            <a:off x="1676400" y="2667000"/>
            <a:ext cx="5867400" cy="1446213"/>
          </a:xfrm>
          <a:prstGeom prst="rect">
            <a:avLst/>
          </a:prstGeom>
          <a:noFill/>
          <a:ln w="9525">
            <a:noFill/>
            <a:miter lim="800000"/>
            <a:headEnd/>
            <a:tailEnd/>
          </a:ln>
        </p:spPr>
        <p:txBody>
          <a:bodyPr>
            <a:prstTxWarp prst="textNoShape">
              <a:avLst/>
            </a:prstTxWarp>
            <a:spAutoFit/>
          </a:bodyPr>
          <a:lstStyle/>
          <a:p>
            <a:pPr algn="ctr"/>
            <a:r>
              <a:rPr lang="en-US" sz="4400">
                <a:solidFill>
                  <a:prstClr val="white"/>
                </a:solidFill>
                <a:latin typeface="Calibri" pitchFamily="1" charset="0"/>
              </a:rPr>
              <a:t>Every teacher in English is a teacher of English</a:t>
            </a:r>
          </a:p>
        </p:txBody>
      </p:sp>
      <p:sp>
        <p:nvSpPr>
          <p:cNvPr id="3" name="TextBox 2"/>
          <p:cNvSpPr txBox="1">
            <a:spLocks noChangeArrowheads="1"/>
          </p:cNvSpPr>
          <p:nvPr/>
        </p:nvSpPr>
        <p:spPr bwMode="auto">
          <a:xfrm>
            <a:off x="4953000" y="4800600"/>
            <a:ext cx="3505200" cy="461963"/>
          </a:xfrm>
          <a:prstGeom prst="rect">
            <a:avLst/>
          </a:prstGeom>
          <a:noFill/>
          <a:ln w="9525">
            <a:noFill/>
            <a:miter lim="800000"/>
            <a:headEnd/>
            <a:tailEnd/>
          </a:ln>
        </p:spPr>
        <p:txBody>
          <a:bodyPr>
            <a:prstTxWarp prst="textNoShape">
              <a:avLst/>
            </a:prstTxWarp>
            <a:spAutoFit/>
          </a:bodyPr>
          <a:lstStyle/>
          <a:p>
            <a:r>
              <a:rPr lang="en-US" sz="2400">
                <a:solidFill>
                  <a:prstClr val="white"/>
                </a:solidFill>
                <a:latin typeface="Calibri" pitchFamily="1" charset="0"/>
              </a:rPr>
              <a:t>George Sampson, 1922</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wipe(left)">
                                      <p:cBhvr>
                                        <p:cTn id="7" dur="5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838200" y="3027363"/>
            <a:ext cx="7696200" cy="769937"/>
          </a:xfrm>
          <a:prstGeom prst="rect">
            <a:avLst/>
          </a:prstGeom>
          <a:noFill/>
          <a:ln w="9525">
            <a:noFill/>
            <a:miter lim="800000"/>
            <a:headEnd/>
            <a:tailEnd/>
          </a:ln>
        </p:spPr>
        <p:txBody>
          <a:bodyPr>
            <a:prstTxWarp prst="textNoShape">
              <a:avLst/>
            </a:prstTxWarp>
            <a:spAutoFit/>
          </a:bodyPr>
          <a:lstStyle/>
          <a:p>
            <a:pPr algn="ctr"/>
            <a:r>
              <a:rPr lang="en-US" sz="4400">
                <a:solidFill>
                  <a:srgbClr val="FFFFFF"/>
                </a:solidFill>
                <a:latin typeface="Calibri"/>
              </a:rPr>
              <a:t>The Matthew Effect:</a:t>
            </a:r>
          </a:p>
        </p:txBody>
      </p:sp>
      <p:sp>
        <p:nvSpPr>
          <p:cNvPr id="6" name="TextBox 5"/>
          <p:cNvSpPr txBox="1">
            <a:spLocks noChangeArrowheads="1"/>
          </p:cNvSpPr>
          <p:nvPr/>
        </p:nvSpPr>
        <p:spPr bwMode="auto">
          <a:xfrm>
            <a:off x="1905000" y="3797300"/>
            <a:ext cx="5715000" cy="1077913"/>
          </a:xfrm>
          <a:prstGeom prst="rect">
            <a:avLst/>
          </a:prstGeom>
          <a:noFill/>
          <a:ln w="9525">
            <a:noFill/>
            <a:miter lim="800000"/>
            <a:headEnd/>
            <a:tailEnd/>
          </a:ln>
        </p:spPr>
        <p:txBody>
          <a:bodyPr>
            <a:prstTxWarp prst="textNoShape">
              <a:avLst/>
            </a:prstTxWarp>
            <a:spAutoFit/>
          </a:bodyPr>
          <a:lstStyle/>
          <a:p>
            <a:pPr algn="ctr"/>
            <a:r>
              <a:rPr lang="en-US" sz="3200">
                <a:solidFill>
                  <a:srgbClr val="FFFFFF"/>
                </a:solidFill>
                <a:latin typeface="Calibri"/>
              </a:rPr>
              <a:t>The rich will get richer &amp;</a:t>
            </a:r>
          </a:p>
          <a:p>
            <a:pPr algn="ctr"/>
            <a:r>
              <a:rPr lang="en-US" sz="3200">
                <a:solidFill>
                  <a:srgbClr val="FFFFFF"/>
                </a:solidFill>
                <a:latin typeface="Calibri"/>
              </a:rPr>
              <a:t>the poor will get poorer</a:t>
            </a:r>
          </a:p>
        </p:txBody>
      </p:sp>
      <p:cxnSp>
        <p:nvCxnSpPr>
          <p:cNvPr id="8" name="Straight Connector 7"/>
          <p:cNvCxnSpPr/>
          <p:nvPr/>
        </p:nvCxnSpPr>
        <p:spPr>
          <a:xfrm>
            <a:off x="2133600" y="3797300"/>
            <a:ext cx="54864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charset="0"/>
              <a:ea typeface="ＭＳ Ｐゴシック" charset="-128"/>
              <a:cs typeface="ＭＳ Ｐゴシック" charset="-128"/>
            </a:endParaRPr>
          </a:p>
        </p:txBody>
      </p:sp>
      <p:sp>
        <p:nvSpPr>
          <p:cNvPr id="20" name="TextBox 19"/>
          <p:cNvSpPr txBox="1">
            <a:spLocks noChangeArrowheads="1"/>
          </p:cNvSpPr>
          <p:nvPr/>
        </p:nvSpPr>
        <p:spPr bwMode="auto">
          <a:xfrm>
            <a:off x="1578715" y="2766946"/>
            <a:ext cx="7162800" cy="2308324"/>
          </a:xfrm>
          <a:prstGeom prst="rect">
            <a:avLst/>
          </a:prstGeom>
          <a:noFill/>
          <a:ln w="9525">
            <a:noFill/>
            <a:miter lim="800000"/>
            <a:headEnd/>
            <a:tailEnd/>
          </a:ln>
        </p:spPr>
        <p:txBody>
          <a:bodyPr>
            <a:prstTxWarp prst="textNoShape">
              <a:avLst/>
            </a:prstTxWarp>
            <a:spAutoFit/>
          </a:bodyPr>
          <a:lstStyle/>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Teach reading – scanning, skimming, analysis</a:t>
            </a:r>
          </a:p>
          <a:p>
            <a:pPr marL="742950" indent="-742950" fontAlgn="base">
              <a:spcBef>
                <a:spcPct val="0"/>
              </a:spcBef>
              <a:spcAft>
                <a:spcPct val="0"/>
              </a:spcAft>
              <a:buFont typeface="Calibri" charset="0"/>
              <a:buAutoNum type="arabicPeriod"/>
            </a:pPr>
            <a:r>
              <a:rPr lang="en-US" sz="3600" dirty="0" smtClean="0">
                <a:solidFill>
                  <a:srgbClr val="FFFFFF"/>
                </a:solidFill>
                <a:latin typeface="Calibri" charset="0"/>
                <a:ea typeface="ＭＳ Ｐゴシック" charset="-128"/>
                <a:cs typeface="ＭＳ Ｐゴシック" charset="-128"/>
              </a:rPr>
              <a:t>Teach </a:t>
            </a:r>
            <a:r>
              <a:rPr lang="en-US" sz="3600" dirty="0">
                <a:solidFill>
                  <a:srgbClr val="FFFFFF"/>
                </a:solidFill>
                <a:latin typeface="Calibri" charset="0"/>
                <a:ea typeface="ＭＳ Ｐゴシック" charset="-128"/>
                <a:cs typeface="ＭＳ Ｐゴシック" charset="-128"/>
              </a:rPr>
              <a:t>research, not FOFO</a:t>
            </a:r>
          </a:p>
          <a:p>
            <a:pPr marL="742950" indent="-742950" fontAlgn="base">
              <a:spcBef>
                <a:spcPct val="0"/>
              </a:spcBef>
              <a:spcAft>
                <a:spcPct val="0"/>
              </a:spcAft>
            </a:pPr>
            <a:endParaRPr lang="en-US" sz="3600" dirty="0">
              <a:solidFill>
                <a:srgbClr val="FFFFFF"/>
              </a:solidFill>
              <a:latin typeface="Calibri" charset="0"/>
              <a:ea typeface="ＭＳ Ｐゴシック" charset="-128"/>
              <a:cs typeface="ＭＳ Ｐゴシック" charset="-128"/>
            </a:endParaRPr>
          </a:p>
        </p:txBody>
      </p:sp>
      <p:pic>
        <p:nvPicPr>
          <p:cNvPr id="90116" name="Picture 4"/>
          <p:cNvPicPr>
            <a:picLocks noChangeAspect="1" noChangeArrowheads="1"/>
          </p:cNvPicPr>
          <p:nvPr/>
        </p:nvPicPr>
        <p:blipFill>
          <a:blip r:embed="rId3"/>
          <a:srcRect/>
          <a:stretch>
            <a:fillRect/>
          </a:stretch>
        </p:blipFill>
        <p:spPr bwMode="auto">
          <a:xfrm>
            <a:off x="0" y="0"/>
            <a:ext cx="1905000" cy="1905000"/>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397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35861"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3972"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dirty="0" smtClean="0">
                <a:solidFill>
                  <a:srgbClr val="FFFFFF"/>
                </a:solidFill>
                <a:latin typeface="Calibri" charset="0"/>
                <a:ea typeface="ＭＳ Ｐゴシック" charset="-128"/>
                <a:cs typeface="ＭＳ Ｐゴシック" charset="-128"/>
              </a:rPr>
              <a:t>DEMO</a:t>
            </a:r>
            <a:endParaRPr lang="en-US" sz="5400" dirty="0">
              <a:solidFill>
                <a:srgbClr val="FFFFFF"/>
              </a:solidFill>
              <a:latin typeface="Calibri" charset="0"/>
              <a:ea typeface="ＭＳ Ｐゴシック" charset="-128"/>
              <a:cs typeface="ＭＳ Ｐゴシック" charset="-128"/>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19598751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4203" y="1926032"/>
            <a:ext cx="3263866" cy="3307384"/>
          </a:xfrm>
          <a:prstGeom prst="rect">
            <a:avLst/>
          </a:prstGeom>
        </p:spPr>
      </p:pic>
      <p:sp>
        <p:nvSpPr>
          <p:cNvPr id="3" name="TextBox 2"/>
          <p:cNvSpPr txBox="1"/>
          <p:nvPr/>
        </p:nvSpPr>
        <p:spPr>
          <a:xfrm>
            <a:off x="4046943" y="2330779"/>
            <a:ext cx="5320336" cy="3539430"/>
          </a:xfrm>
          <a:prstGeom prst="rect">
            <a:avLst/>
          </a:prstGeom>
          <a:noFill/>
        </p:spPr>
        <p:txBody>
          <a:bodyPr wrap="square" rtlCol="0">
            <a:spAutoFit/>
          </a:bodyPr>
          <a:lstStyle/>
          <a:p>
            <a:r>
              <a:rPr lang="en-US" sz="3200" dirty="0" smtClean="0"/>
              <a:t>Missing pieces:</a:t>
            </a:r>
          </a:p>
          <a:p>
            <a:endParaRPr lang="en-US" sz="3200" dirty="0" smtClean="0"/>
          </a:p>
          <a:p>
            <a:r>
              <a:rPr lang="en-US" sz="3200" dirty="0" smtClean="0"/>
              <a:t>1 </a:t>
            </a:r>
            <a:r>
              <a:rPr lang="en-US" sz="3200" dirty="0" smtClean="0">
                <a:solidFill>
                  <a:srgbClr val="0000FF"/>
                </a:solidFill>
              </a:rPr>
              <a:t>Real</a:t>
            </a:r>
            <a:r>
              <a:rPr lang="en-US" sz="3200" dirty="0" smtClean="0"/>
              <a:t> teaching &amp; learning*</a:t>
            </a:r>
          </a:p>
          <a:p>
            <a:r>
              <a:rPr lang="en-US" sz="3200" dirty="0" smtClean="0"/>
              <a:t>2 </a:t>
            </a:r>
            <a:r>
              <a:rPr lang="en-US" sz="3200" dirty="0" smtClean="0">
                <a:solidFill>
                  <a:srgbClr val="0000FF"/>
                </a:solidFill>
              </a:rPr>
              <a:t>Character</a:t>
            </a:r>
            <a:r>
              <a:rPr lang="en-US" sz="3200" dirty="0" smtClean="0"/>
              <a:t>-building</a:t>
            </a:r>
          </a:p>
          <a:p>
            <a:endParaRPr lang="en-US" sz="3200" dirty="0"/>
          </a:p>
          <a:p>
            <a:endParaRPr lang="en-US" sz="3200" dirty="0" smtClean="0"/>
          </a:p>
          <a:p>
            <a:r>
              <a:rPr lang="en-US" sz="3200" dirty="0" smtClean="0"/>
              <a:t>*</a:t>
            </a:r>
            <a:r>
              <a:rPr lang="en-US" sz="3200" dirty="0" smtClean="0">
                <a:solidFill>
                  <a:srgbClr val="0000FF"/>
                </a:solidFill>
              </a:rPr>
              <a:t>Literacy</a:t>
            </a:r>
            <a:endParaRPr lang="en-US" sz="3200" dirty="0">
              <a:solidFill>
                <a:srgbClr val="0000FF"/>
              </a:solidFill>
            </a:endParaRPr>
          </a:p>
        </p:txBody>
      </p:sp>
    </p:spTree>
    <p:extLst>
      <p:ext uri="{BB962C8B-B14F-4D97-AF65-F5344CB8AC3E}">
        <p14:creationId xmlns:p14="http://schemas.microsoft.com/office/powerpoint/2010/main" val="1507975850"/>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38916" name="Title 4"/>
          <p:cNvSpPr>
            <a:spLocks noGrp="1"/>
          </p:cNvSpPr>
          <p:nvPr>
            <p:ph type="ctrTitle"/>
          </p:nvPr>
        </p:nvSpPr>
        <p:spPr>
          <a:xfrm>
            <a:off x="762000" y="3097213"/>
            <a:ext cx="7620000" cy="1470025"/>
          </a:xfrm>
          <a:solidFill>
            <a:schemeClr val="bg1"/>
          </a:solidFill>
        </p:spPr>
        <p:txBody>
          <a:bodyPr/>
          <a:lstStyle/>
          <a:p>
            <a:pPr eaLnBrk="1" hangingPunct="1"/>
            <a:r>
              <a:rPr lang="en-US" smtClean="0">
                <a:ea typeface="ＭＳ Ｐゴシック" charset="-128"/>
                <a:cs typeface="ＭＳ Ｐゴシック" charset="-128"/>
              </a:rPr>
              <a:t>SKIMMING</a:t>
            </a:r>
          </a:p>
        </p:txBody>
      </p:sp>
      <p:pic>
        <p:nvPicPr>
          <p:cNvPr id="38917" name="Picture 6"/>
          <p:cNvPicPr>
            <a:picLocks noChangeAspect="1"/>
          </p:cNvPicPr>
          <p:nvPr/>
        </p:nvPicPr>
        <p:blipFill>
          <a:blip r:embed="rId2"/>
          <a:srcRect/>
          <a:stretch>
            <a:fillRect/>
          </a:stretch>
        </p:blipFill>
        <p:spPr bwMode="auto">
          <a:xfrm>
            <a:off x="5105400" y="868363"/>
            <a:ext cx="2971800" cy="2228850"/>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39940" name="Text Box 4"/>
          <p:cNvSpPr txBox="1">
            <a:spLocks noChangeArrowheads="1"/>
          </p:cNvSpPr>
          <p:nvPr/>
        </p:nvSpPr>
        <p:spPr bwMode="auto">
          <a:xfrm>
            <a:off x="1371600" y="609600"/>
            <a:ext cx="6705600" cy="6124575"/>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GB" sz="2800" dirty="0">
                <a:solidFill>
                  <a:srgbClr val="FFFFFF"/>
                </a:solidFill>
                <a:latin typeface="Comic Sans MS" charset="0"/>
                <a:ea typeface="Comic Sans MS" charset="0"/>
                <a:cs typeface="Comic Sans MS" charset="0"/>
              </a:rPr>
              <a:t>The climate of the Earth is always changing. In the past it has altered as a result of natural causes. Nowadays, however, the term climate change is generally used when referring to changes in our climate which have been identified since the early part of the 1900's . The changes we've seen over recent years and those which are predicted over the next 80 years are thought to be mainly as a result of human behaviour rather than due to natural changes in the atmosphere. </a:t>
            </a:r>
          </a:p>
          <a:p>
            <a:pPr fontAlgn="base">
              <a:spcBef>
                <a:spcPct val="0"/>
              </a:spcBef>
              <a:spcAft>
                <a:spcPct val="0"/>
              </a:spcAft>
            </a:pPr>
            <a:r>
              <a:rPr lang="en-GB" sz="2800" dirty="0">
                <a:solidFill>
                  <a:srgbClr val="FFFFFF"/>
                </a:solidFill>
                <a:latin typeface="Comic Sans MS" charset="0"/>
                <a:ea typeface="Comic Sans MS" charset="0"/>
                <a:cs typeface="Comic Sans MS" charset="0"/>
              </a:rPr>
              <a:t> </a:t>
            </a:r>
            <a:endParaRPr lang="en-GB" sz="28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0964" name="Text Box 4"/>
          <p:cNvSpPr txBox="1">
            <a:spLocks noChangeArrowheads="1"/>
          </p:cNvSpPr>
          <p:nvPr/>
        </p:nvSpPr>
        <p:spPr bwMode="auto">
          <a:xfrm>
            <a:off x="1371600" y="1219200"/>
            <a:ext cx="6705600" cy="5078413"/>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3600" dirty="0">
                <a:solidFill>
                  <a:srgbClr val="FFFFFF"/>
                </a:solidFill>
                <a:latin typeface="Comic Sans MS" charset="0"/>
                <a:ea typeface="Comic Sans MS" charset="0"/>
                <a:cs typeface="Comic Sans MS" charset="0"/>
              </a:rPr>
              <a:t>The best treatment for mouth ulcers. Gargle with salt water. You should find that it works a treat. Salt is cheap and easy to get hold of and we all have it at home, so no need to splash out and spend lots of money on expensive mouth ulcer creams.</a:t>
            </a:r>
            <a:r>
              <a:rPr lang="en-GB" sz="3600" dirty="0">
                <a:solidFill>
                  <a:srgbClr val="FFFFFF"/>
                </a:solidFill>
                <a:latin typeface="Comic Sans MS" charset="0"/>
                <a:ea typeface="Comic Sans MS" charset="0"/>
                <a:cs typeface="Comic Sans MS" charset="0"/>
              </a:rPr>
              <a:t> </a:t>
            </a:r>
            <a:endParaRPr lang="en-GB" sz="36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0964" name="Text Box 4"/>
          <p:cNvSpPr txBox="1">
            <a:spLocks noChangeArrowheads="1"/>
          </p:cNvSpPr>
          <p:nvPr/>
        </p:nvSpPr>
        <p:spPr bwMode="auto">
          <a:xfrm>
            <a:off x="1600200" y="2971800"/>
            <a:ext cx="6705600" cy="646331"/>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GB" sz="3600" dirty="0" smtClean="0">
                <a:solidFill>
                  <a:srgbClr val="FFFFFF"/>
                </a:solidFill>
                <a:latin typeface="Comic Sans MS" charset="0"/>
                <a:ea typeface="Comic Sans MS" charset="0"/>
                <a:cs typeface="Comic Sans MS" charset="0"/>
              </a:rPr>
              <a:t>Lexical </a:t>
            </a:r>
            <a:r>
              <a:rPr lang="en-GB" sz="3600" dirty="0" err="1" smtClean="0">
                <a:solidFill>
                  <a:srgbClr val="FFFFFF"/>
                </a:solidFill>
                <a:latin typeface="Comic Sans MS" charset="0"/>
                <a:ea typeface="Comic Sans MS" charset="0"/>
                <a:cs typeface="Comic Sans MS" charset="0"/>
              </a:rPr>
              <a:t>v</a:t>
            </a:r>
            <a:r>
              <a:rPr lang="en-GB" sz="3600" dirty="0" smtClean="0">
                <a:solidFill>
                  <a:srgbClr val="FFFFFF"/>
                </a:solidFill>
                <a:latin typeface="Comic Sans MS" charset="0"/>
                <a:ea typeface="Comic Sans MS" charset="0"/>
                <a:cs typeface="Comic Sans MS" charset="0"/>
              </a:rPr>
              <a:t> Grammatical Words</a:t>
            </a:r>
            <a:endParaRPr lang="en-GB" sz="36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2"/>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5" name="Rectangle 4"/>
          <p:cNvSpPr/>
          <p:nvPr/>
        </p:nvSpPr>
        <p:spPr>
          <a:xfrm>
            <a:off x="4572000" y="779322"/>
            <a:ext cx="23622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Rectangle 5"/>
          <p:cNvSpPr/>
          <p:nvPr/>
        </p:nvSpPr>
        <p:spPr>
          <a:xfrm>
            <a:off x="1981200" y="1659078"/>
            <a:ext cx="4953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7" name="Rectangle 6"/>
          <p:cNvSpPr/>
          <p:nvPr/>
        </p:nvSpPr>
        <p:spPr>
          <a:xfrm>
            <a:off x="1295400" y="2514600"/>
            <a:ext cx="518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9" name="Rectangle 8"/>
          <p:cNvSpPr/>
          <p:nvPr/>
        </p:nvSpPr>
        <p:spPr>
          <a:xfrm>
            <a:off x="762000" y="2133600"/>
            <a:ext cx="1905000" cy="55763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0" name="Rectangle 9"/>
          <p:cNvSpPr/>
          <p:nvPr/>
        </p:nvSpPr>
        <p:spPr>
          <a:xfrm>
            <a:off x="1295400" y="3276600"/>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1" name="Rectangle 10"/>
          <p:cNvSpPr/>
          <p:nvPr/>
        </p:nvSpPr>
        <p:spPr>
          <a:xfrm>
            <a:off x="762000" y="2802078"/>
            <a:ext cx="2590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2" name="Rectangle 11"/>
          <p:cNvSpPr/>
          <p:nvPr/>
        </p:nvSpPr>
        <p:spPr>
          <a:xfrm>
            <a:off x="3924300" y="2802078"/>
            <a:ext cx="1295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3" name="Rectangle 12"/>
          <p:cNvSpPr/>
          <p:nvPr/>
        </p:nvSpPr>
        <p:spPr>
          <a:xfrm>
            <a:off x="1752600" y="3751122"/>
            <a:ext cx="4572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4" name="Rectangle 13"/>
          <p:cNvSpPr/>
          <p:nvPr/>
        </p:nvSpPr>
        <p:spPr>
          <a:xfrm>
            <a:off x="1295400" y="4225644"/>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5" name="Rectangle 14"/>
          <p:cNvSpPr/>
          <p:nvPr/>
        </p:nvSpPr>
        <p:spPr>
          <a:xfrm>
            <a:off x="6934200" y="3751122"/>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7" name="Rectangle 16"/>
          <p:cNvSpPr/>
          <p:nvPr/>
        </p:nvSpPr>
        <p:spPr>
          <a:xfrm>
            <a:off x="5219700" y="2989122"/>
            <a:ext cx="8763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8" name="Rectangle 17"/>
          <p:cNvSpPr/>
          <p:nvPr/>
        </p:nvSpPr>
        <p:spPr>
          <a:xfrm>
            <a:off x="3048000" y="3276600"/>
            <a:ext cx="4724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9" name="Rectangle 18"/>
          <p:cNvSpPr/>
          <p:nvPr/>
        </p:nvSpPr>
        <p:spPr>
          <a:xfrm>
            <a:off x="2514600" y="5486400"/>
            <a:ext cx="5257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0" name="Rectangle 19"/>
          <p:cNvSpPr/>
          <p:nvPr/>
        </p:nvSpPr>
        <p:spPr>
          <a:xfrm>
            <a:off x="1295400" y="5926278"/>
            <a:ext cx="5638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2"/>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5" name="Rectangle 4"/>
          <p:cNvSpPr/>
          <p:nvPr/>
        </p:nvSpPr>
        <p:spPr>
          <a:xfrm>
            <a:off x="4572000" y="779322"/>
            <a:ext cx="23622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Rectangle 5"/>
          <p:cNvSpPr/>
          <p:nvPr/>
        </p:nvSpPr>
        <p:spPr>
          <a:xfrm>
            <a:off x="1981200" y="1659078"/>
            <a:ext cx="4953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7" name="Rectangle 6"/>
          <p:cNvSpPr/>
          <p:nvPr/>
        </p:nvSpPr>
        <p:spPr>
          <a:xfrm>
            <a:off x="1295400" y="2514600"/>
            <a:ext cx="518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9" name="Rectangle 8"/>
          <p:cNvSpPr/>
          <p:nvPr/>
        </p:nvSpPr>
        <p:spPr>
          <a:xfrm>
            <a:off x="762000" y="2133600"/>
            <a:ext cx="1905000" cy="55763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0" name="Rectangle 9"/>
          <p:cNvSpPr/>
          <p:nvPr/>
        </p:nvSpPr>
        <p:spPr>
          <a:xfrm>
            <a:off x="1295400" y="3276600"/>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1" name="Rectangle 10"/>
          <p:cNvSpPr/>
          <p:nvPr/>
        </p:nvSpPr>
        <p:spPr>
          <a:xfrm>
            <a:off x="762000" y="2802078"/>
            <a:ext cx="2590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3" name="Rectangle 12"/>
          <p:cNvSpPr/>
          <p:nvPr/>
        </p:nvSpPr>
        <p:spPr>
          <a:xfrm>
            <a:off x="1752600" y="3751122"/>
            <a:ext cx="4572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4" name="Rectangle 13"/>
          <p:cNvSpPr/>
          <p:nvPr/>
        </p:nvSpPr>
        <p:spPr>
          <a:xfrm>
            <a:off x="1295400" y="4225644"/>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5" name="Rectangle 14"/>
          <p:cNvSpPr/>
          <p:nvPr/>
        </p:nvSpPr>
        <p:spPr>
          <a:xfrm>
            <a:off x="6934200" y="3751122"/>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7" name="Rectangle 16"/>
          <p:cNvSpPr/>
          <p:nvPr/>
        </p:nvSpPr>
        <p:spPr>
          <a:xfrm>
            <a:off x="5219700" y="2989122"/>
            <a:ext cx="8763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8" name="Rectangle 17"/>
          <p:cNvSpPr/>
          <p:nvPr/>
        </p:nvSpPr>
        <p:spPr>
          <a:xfrm>
            <a:off x="3048000" y="3276600"/>
            <a:ext cx="4724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9" name="Rectangle 18"/>
          <p:cNvSpPr/>
          <p:nvPr/>
        </p:nvSpPr>
        <p:spPr>
          <a:xfrm>
            <a:off x="2514600" y="5486400"/>
            <a:ext cx="5257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0" name="Rectangle 19"/>
          <p:cNvSpPr/>
          <p:nvPr/>
        </p:nvSpPr>
        <p:spPr>
          <a:xfrm>
            <a:off x="1295400" y="5926278"/>
            <a:ext cx="5638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2"/>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5" name="Rectangle 4"/>
          <p:cNvSpPr/>
          <p:nvPr/>
        </p:nvSpPr>
        <p:spPr>
          <a:xfrm>
            <a:off x="4572000" y="779322"/>
            <a:ext cx="23622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Rectangle 5"/>
          <p:cNvSpPr/>
          <p:nvPr/>
        </p:nvSpPr>
        <p:spPr>
          <a:xfrm>
            <a:off x="1981200" y="1659078"/>
            <a:ext cx="4953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7" name="Rectangle 6"/>
          <p:cNvSpPr/>
          <p:nvPr/>
        </p:nvSpPr>
        <p:spPr>
          <a:xfrm>
            <a:off x="1295400" y="2514600"/>
            <a:ext cx="518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9" name="Rectangle 8"/>
          <p:cNvSpPr/>
          <p:nvPr/>
        </p:nvSpPr>
        <p:spPr>
          <a:xfrm>
            <a:off x="762000" y="2133600"/>
            <a:ext cx="1905000" cy="55763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0" name="Rectangle 9"/>
          <p:cNvSpPr/>
          <p:nvPr/>
        </p:nvSpPr>
        <p:spPr>
          <a:xfrm>
            <a:off x="1295400" y="3276600"/>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1" name="Rectangle 10"/>
          <p:cNvSpPr/>
          <p:nvPr/>
        </p:nvSpPr>
        <p:spPr>
          <a:xfrm>
            <a:off x="762000" y="2802078"/>
            <a:ext cx="2590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3" name="Rectangle 12"/>
          <p:cNvSpPr/>
          <p:nvPr/>
        </p:nvSpPr>
        <p:spPr>
          <a:xfrm>
            <a:off x="1752600" y="3751122"/>
            <a:ext cx="4572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4" name="Rectangle 13"/>
          <p:cNvSpPr/>
          <p:nvPr/>
        </p:nvSpPr>
        <p:spPr>
          <a:xfrm>
            <a:off x="1295400" y="4225644"/>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7" name="Rectangle 16"/>
          <p:cNvSpPr/>
          <p:nvPr/>
        </p:nvSpPr>
        <p:spPr>
          <a:xfrm>
            <a:off x="5219700" y="2989122"/>
            <a:ext cx="8763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8" name="Rectangle 17"/>
          <p:cNvSpPr/>
          <p:nvPr/>
        </p:nvSpPr>
        <p:spPr>
          <a:xfrm>
            <a:off x="3048000" y="3276600"/>
            <a:ext cx="4724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9" name="Rectangle 18"/>
          <p:cNvSpPr/>
          <p:nvPr/>
        </p:nvSpPr>
        <p:spPr>
          <a:xfrm>
            <a:off x="2514600" y="5486400"/>
            <a:ext cx="5257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0" name="Rectangle 19"/>
          <p:cNvSpPr/>
          <p:nvPr/>
        </p:nvSpPr>
        <p:spPr>
          <a:xfrm>
            <a:off x="1295400" y="5926278"/>
            <a:ext cx="5867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2"/>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Rectangle 5"/>
          <p:cNvSpPr/>
          <p:nvPr/>
        </p:nvSpPr>
        <p:spPr>
          <a:xfrm>
            <a:off x="1981200" y="1659078"/>
            <a:ext cx="4953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7" name="Rectangle 6"/>
          <p:cNvSpPr/>
          <p:nvPr/>
        </p:nvSpPr>
        <p:spPr>
          <a:xfrm>
            <a:off x="1295400" y="2514600"/>
            <a:ext cx="518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0" name="Rectangle 9"/>
          <p:cNvSpPr/>
          <p:nvPr/>
        </p:nvSpPr>
        <p:spPr>
          <a:xfrm>
            <a:off x="1295400" y="3276600"/>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1" name="Rectangle 10"/>
          <p:cNvSpPr/>
          <p:nvPr/>
        </p:nvSpPr>
        <p:spPr>
          <a:xfrm>
            <a:off x="762000" y="2802078"/>
            <a:ext cx="2590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3" name="Rectangle 12"/>
          <p:cNvSpPr/>
          <p:nvPr/>
        </p:nvSpPr>
        <p:spPr>
          <a:xfrm>
            <a:off x="1752600" y="3751122"/>
            <a:ext cx="4572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4" name="Rectangle 13"/>
          <p:cNvSpPr/>
          <p:nvPr/>
        </p:nvSpPr>
        <p:spPr>
          <a:xfrm>
            <a:off x="1295400" y="4225644"/>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7" name="Rectangle 16"/>
          <p:cNvSpPr/>
          <p:nvPr/>
        </p:nvSpPr>
        <p:spPr>
          <a:xfrm>
            <a:off x="5219700" y="2989122"/>
            <a:ext cx="8763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8" name="Rectangle 17"/>
          <p:cNvSpPr/>
          <p:nvPr/>
        </p:nvSpPr>
        <p:spPr>
          <a:xfrm>
            <a:off x="3048000" y="3276600"/>
            <a:ext cx="4724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9" name="Rectangle 18"/>
          <p:cNvSpPr/>
          <p:nvPr/>
        </p:nvSpPr>
        <p:spPr>
          <a:xfrm>
            <a:off x="2514600" y="5486400"/>
            <a:ext cx="5257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0" name="Rectangle 19"/>
          <p:cNvSpPr/>
          <p:nvPr/>
        </p:nvSpPr>
        <p:spPr>
          <a:xfrm>
            <a:off x="1295400" y="5926278"/>
            <a:ext cx="57912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838200" y="3027363"/>
            <a:ext cx="7696200" cy="769937"/>
          </a:xfrm>
          <a:prstGeom prst="rect">
            <a:avLst/>
          </a:prstGeom>
          <a:noFill/>
          <a:ln w="9525">
            <a:noFill/>
            <a:miter lim="800000"/>
            <a:headEnd/>
            <a:tailEnd/>
          </a:ln>
        </p:spPr>
        <p:txBody>
          <a:bodyPr>
            <a:prstTxWarp prst="textNoShape">
              <a:avLst/>
            </a:prstTxWarp>
            <a:spAutoFit/>
          </a:bodyPr>
          <a:lstStyle/>
          <a:p>
            <a:pPr algn="ctr"/>
            <a:r>
              <a:rPr lang="en-US" sz="4400">
                <a:solidFill>
                  <a:srgbClr val="FFFFFF"/>
                </a:solidFill>
                <a:latin typeface="Calibri"/>
              </a:rPr>
              <a:t>The Matthew Effect:</a:t>
            </a:r>
          </a:p>
        </p:txBody>
      </p:sp>
      <p:sp>
        <p:nvSpPr>
          <p:cNvPr id="6" name="TextBox 5"/>
          <p:cNvSpPr txBox="1">
            <a:spLocks noChangeArrowheads="1"/>
          </p:cNvSpPr>
          <p:nvPr/>
        </p:nvSpPr>
        <p:spPr bwMode="auto">
          <a:xfrm>
            <a:off x="1905000" y="3797300"/>
            <a:ext cx="5715000" cy="1077913"/>
          </a:xfrm>
          <a:prstGeom prst="rect">
            <a:avLst/>
          </a:prstGeom>
          <a:noFill/>
          <a:ln w="9525">
            <a:noFill/>
            <a:miter lim="800000"/>
            <a:headEnd/>
            <a:tailEnd/>
          </a:ln>
        </p:spPr>
        <p:txBody>
          <a:bodyPr>
            <a:prstTxWarp prst="textNoShape">
              <a:avLst/>
            </a:prstTxWarp>
            <a:spAutoFit/>
          </a:bodyPr>
          <a:lstStyle/>
          <a:p>
            <a:pPr algn="ctr"/>
            <a:r>
              <a:rPr lang="en-US" sz="3200">
                <a:solidFill>
                  <a:srgbClr val="FFFFFF"/>
                </a:solidFill>
                <a:latin typeface="Calibri"/>
              </a:rPr>
              <a:t>The rich will get richer &amp;</a:t>
            </a:r>
          </a:p>
          <a:p>
            <a:pPr algn="ctr"/>
            <a:r>
              <a:rPr lang="en-US" sz="3200">
                <a:solidFill>
                  <a:srgbClr val="FFFFFF"/>
                </a:solidFill>
                <a:latin typeface="Calibri"/>
              </a:rPr>
              <a:t>the poor will get poorer</a:t>
            </a:r>
          </a:p>
        </p:txBody>
      </p:sp>
      <p:cxnSp>
        <p:nvCxnSpPr>
          <p:cNvPr id="8" name="Straight Connector 7"/>
          <p:cNvCxnSpPr/>
          <p:nvPr/>
        </p:nvCxnSpPr>
        <p:spPr>
          <a:xfrm>
            <a:off x="2133600" y="3797300"/>
            <a:ext cx="5486400"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2823164"/>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65721" y="2679698"/>
            <a:ext cx="3279421" cy="1938992"/>
          </a:xfrm>
          <a:prstGeom prst="rect">
            <a:avLst/>
          </a:prstGeom>
          <a:noFill/>
        </p:spPr>
        <p:txBody>
          <a:bodyPr wrap="square" rtlCol="0">
            <a:spAutoFit/>
          </a:bodyPr>
          <a:lstStyle/>
          <a:p>
            <a:pPr algn="ctr"/>
            <a:r>
              <a:rPr lang="en-US" sz="4000" dirty="0" smtClean="0"/>
              <a:t>Part 1</a:t>
            </a:r>
            <a:r>
              <a:rPr lang="en-US" sz="4000" dirty="0" smtClean="0"/>
              <a:t>: Surveying the landscape</a:t>
            </a:r>
            <a:endParaRPr lang="en-US" sz="4000" dirty="0"/>
          </a:p>
        </p:txBody>
      </p:sp>
      <p:pic>
        <p:nvPicPr>
          <p:cNvPr id="3" name="Picture 2"/>
          <p:cNvPicPr>
            <a:picLocks noChangeAspect="1"/>
          </p:cNvPicPr>
          <p:nvPr/>
        </p:nvPicPr>
        <p:blipFill>
          <a:blip r:embed="rId2"/>
          <a:stretch>
            <a:fillRect/>
          </a:stretch>
        </p:blipFill>
        <p:spPr>
          <a:xfrm>
            <a:off x="994612" y="330786"/>
            <a:ext cx="4419600" cy="5918200"/>
          </a:xfrm>
          <a:prstGeom prst="rect">
            <a:avLst/>
          </a:prstGeom>
        </p:spPr>
      </p:pic>
      <p:sp>
        <p:nvSpPr>
          <p:cNvPr id="4" name="TextBox 3"/>
          <p:cNvSpPr txBox="1"/>
          <p:nvPr/>
        </p:nvSpPr>
        <p:spPr>
          <a:xfrm>
            <a:off x="5990174" y="5602655"/>
            <a:ext cx="3153826" cy="646331"/>
          </a:xfrm>
          <a:prstGeom prst="rect">
            <a:avLst/>
          </a:prstGeom>
          <a:noFill/>
        </p:spPr>
        <p:txBody>
          <a:bodyPr wrap="square" rtlCol="0">
            <a:spAutoFit/>
          </a:bodyPr>
          <a:lstStyle/>
          <a:p>
            <a:r>
              <a:rPr lang="en-US" b="1" dirty="0" smtClean="0"/>
              <a:t>Master:</a:t>
            </a:r>
            <a:endParaRPr lang="en-US" i="1" dirty="0" smtClean="0"/>
          </a:p>
          <a:p>
            <a:r>
              <a:rPr lang="en-US" i="1" dirty="0" smtClean="0"/>
              <a:t>“We </a:t>
            </a:r>
            <a:r>
              <a:rPr lang="en-US" i="1" dirty="0"/>
              <a:t>run ourselves </a:t>
            </a:r>
            <a:r>
              <a:rPr lang="en-US" i="1" dirty="0" smtClean="0"/>
              <a:t>aground”</a:t>
            </a:r>
            <a:endParaRPr lang="en-US" i="1" dirty="0"/>
          </a:p>
        </p:txBody>
      </p:sp>
    </p:spTree>
    <p:extLst>
      <p:ext uri="{BB962C8B-B14F-4D97-AF65-F5344CB8AC3E}">
        <p14:creationId xmlns:p14="http://schemas.microsoft.com/office/powerpoint/2010/main" val="24073649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3012" name="Title 4"/>
          <p:cNvSpPr>
            <a:spLocks noGrp="1"/>
          </p:cNvSpPr>
          <p:nvPr>
            <p:ph type="ctrTitle"/>
          </p:nvPr>
        </p:nvSpPr>
        <p:spPr>
          <a:xfrm>
            <a:off x="762000" y="3097213"/>
            <a:ext cx="7620000" cy="1470025"/>
          </a:xfrm>
          <a:solidFill>
            <a:schemeClr val="bg1"/>
          </a:solidFill>
        </p:spPr>
        <p:txBody>
          <a:bodyPr/>
          <a:lstStyle/>
          <a:p>
            <a:pPr eaLnBrk="1" hangingPunct="1"/>
            <a:r>
              <a:rPr lang="en-US" smtClean="0">
                <a:ea typeface="ＭＳ Ｐゴシック" charset="-128"/>
                <a:cs typeface="ＭＳ Ｐゴシック" charset="-128"/>
              </a:rPr>
              <a:t>SCANNING</a:t>
            </a:r>
          </a:p>
        </p:txBody>
      </p:sp>
      <p:pic>
        <p:nvPicPr>
          <p:cNvPr id="43013" name="Picture 6"/>
          <p:cNvPicPr>
            <a:picLocks noChangeAspect="1"/>
          </p:cNvPicPr>
          <p:nvPr/>
        </p:nvPicPr>
        <p:blipFill>
          <a:blip r:embed="rId2"/>
          <a:srcRect/>
          <a:stretch>
            <a:fillRect/>
          </a:stretch>
        </p:blipFill>
        <p:spPr bwMode="auto">
          <a:xfrm>
            <a:off x="5105400" y="868363"/>
            <a:ext cx="2971800" cy="2228850"/>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28675" name="Text Box 3"/>
          <p:cNvSpPr txBox="1">
            <a:spLocks noChangeArrowheads="1"/>
          </p:cNvSpPr>
          <p:nvPr/>
        </p:nvSpPr>
        <p:spPr bwMode="auto">
          <a:xfrm>
            <a:off x="1371600" y="1676400"/>
            <a:ext cx="6705600" cy="4032250"/>
          </a:xfrm>
          <a:prstGeom prst="rect">
            <a:avLst/>
          </a:prstGeom>
          <a:noFill/>
          <a:ln w="9525">
            <a:noFill/>
            <a:miter lim="800000"/>
            <a:headEnd/>
            <a:tailEnd/>
          </a:ln>
        </p:spPr>
        <p:txBody>
          <a:bodyPr>
            <a:prstTxWarp prst="textNoShape">
              <a:avLst/>
            </a:prstTxWarp>
            <a:spAutoFit/>
          </a:bodyPr>
          <a:lstStyle/>
          <a:p>
            <a:pPr marL="514350" indent="-514350" fontAlgn="base">
              <a:spcBef>
                <a:spcPct val="0"/>
              </a:spcBef>
              <a:spcAft>
                <a:spcPct val="0"/>
              </a:spcAft>
              <a:buFont typeface="Calibri" charset="0"/>
              <a:buAutoNum type="arabicPeriod"/>
            </a:pPr>
            <a:r>
              <a:rPr lang="en-GB" sz="3200" b="1" dirty="0">
                <a:solidFill>
                  <a:srgbClr val="FFFFFF"/>
                </a:solidFill>
                <a:latin typeface="Comic Sans MS" charset="0"/>
                <a:ea typeface="Times" charset="0"/>
                <a:cs typeface="Times" charset="0"/>
              </a:rPr>
              <a:t>Where </a:t>
            </a:r>
            <a:r>
              <a:rPr lang="en-GB" sz="3200" dirty="0">
                <a:solidFill>
                  <a:srgbClr val="FFFFFF"/>
                </a:solidFill>
                <a:latin typeface="Comic Sans MS" charset="0"/>
                <a:ea typeface="Times" charset="0"/>
                <a:cs typeface="Times" charset="0"/>
              </a:rPr>
              <a:t>did the first cell phones begin?</a:t>
            </a:r>
          </a:p>
          <a:p>
            <a:pPr marL="514350" indent="-514350" fontAlgn="base">
              <a:spcBef>
                <a:spcPct val="0"/>
              </a:spcBef>
              <a:spcAft>
                <a:spcPct val="0"/>
              </a:spcAft>
              <a:buFont typeface="Calibri" charset="0"/>
              <a:buAutoNum type="arabicPeriod"/>
            </a:pPr>
            <a:r>
              <a:rPr lang="en-GB" sz="3200" dirty="0">
                <a:solidFill>
                  <a:srgbClr val="FFFFFF"/>
                </a:solidFill>
                <a:latin typeface="Comic Sans MS" charset="0"/>
                <a:ea typeface="Times" charset="0"/>
                <a:cs typeface="Times" charset="0"/>
              </a:rPr>
              <a:t>Name </a:t>
            </a:r>
            <a:r>
              <a:rPr lang="en-GB" sz="3200" b="1" dirty="0">
                <a:solidFill>
                  <a:srgbClr val="FFFFFF"/>
                </a:solidFill>
                <a:latin typeface="Comic Sans MS" charset="0"/>
                <a:ea typeface="Times" charset="0"/>
                <a:cs typeface="Times" charset="0"/>
              </a:rPr>
              <a:t>2 other features </a:t>
            </a:r>
            <a:r>
              <a:rPr lang="en-GB" sz="3200" dirty="0">
                <a:solidFill>
                  <a:srgbClr val="FFFFFF"/>
                </a:solidFill>
                <a:latin typeface="Comic Sans MS" charset="0"/>
                <a:ea typeface="Times" charset="0"/>
                <a:cs typeface="Times" charset="0"/>
              </a:rPr>
              <a:t>that started to be included in phones</a:t>
            </a:r>
          </a:p>
          <a:p>
            <a:pPr marL="514350" indent="-514350" fontAlgn="base">
              <a:spcBef>
                <a:spcPct val="0"/>
              </a:spcBef>
              <a:spcAft>
                <a:spcPct val="0"/>
              </a:spcAft>
              <a:buFont typeface="Calibri" charset="0"/>
              <a:buAutoNum type="arabicPeriod"/>
            </a:pPr>
            <a:r>
              <a:rPr lang="en-GB" sz="3200" dirty="0">
                <a:solidFill>
                  <a:srgbClr val="FFFFFF"/>
                </a:solidFill>
                <a:latin typeface="Comic Sans MS" charset="0"/>
                <a:ea typeface="Times" charset="0"/>
                <a:cs typeface="Times" charset="0"/>
              </a:rPr>
              <a:t>Why are cell phones especially useful in </a:t>
            </a:r>
            <a:r>
              <a:rPr lang="en-GB" sz="3200" b="1" dirty="0">
                <a:solidFill>
                  <a:srgbClr val="FFFFFF"/>
                </a:solidFill>
                <a:latin typeface="Comic Sans MS" charset="0"/>
                <a:ea typeface="Times" charset="0"/>
                <a:cs typeface="Times" charset="0"/>
              </a:rPr>
              <a:t>some countries</a:t>
            </a:r>
            <a:r>
              <a:rPr lang="en-GB" sz="3200" dirty="0">
                <a:solidFill>
                  <a:srgbClr val="FFFFFF"/>
                </a:solidFill>
                <a:latin typeface="Comic Sans MS" charset="0"/>
                <a:ea typeface="Times" charset="0"/>
                <a:cs typeface="Times" charset="0"/>
              </a:rPr>
              <a:t>?</a:t>
            </a:r>
          </a:p>
          <a:p>
            <a:pPr marL="514350" indent="-514350" fontAlgn="base">
              <a:spcBef>
                <a:spcPct val="0"/>
              </a:spcBef>
              <a:spcAft>
                <a:spcPct val="0"/>
              </a:spcAft>
            </a:pPr>
            <a:endParaRPr lang="en-GB" sz="32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slide(fromLeft)">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slide(fromLeft)">
                                      <p:cBhvr>
                                        <p:cTn id="12" dur="500"/>
                                        <p:tgtEl>
                                          <p:spTgt spid="28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slide(fromLeft)">
                                      <p:cBhvr>
                                        <p:cTn id="17" dur="500"/>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ext Box 4"/>
          <p:cNvSpPr txBox="1">
            <a:spLocks noChangeArrowheads="1"/>
          </p:cNvSpPr>
          <p:nvPr/>
        </p:nvSpPr>
        <p:spPr bwMode="auto">
          <a:xfrm>
            <a:off x="1295400" y="838200"/>
            <a:ext cx="6705600" cy="5016500"/>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2000" b="1" dirty="0">
                <a:solidFill>
                  <a:srgbClr val="FFFFFF"/>
                </a:solidFill>
                <a:latin typeface="Calibri" charset="0"/>
                <a:ea typeface="ＭＳ Ｐゴシック" charset="-128"/>
                <a:cs typeface="ＭＳ Ｐゴシック" charset="-128"/>
              </a:rPr>
              <a:t>Cellular telephones</a:t>
            </a:r>
          </a:p>
          <a:p>
            <a:pPr fontAlgn="base">
              <a:spcBef>
                <a:spcPct val="0"/>
              </a:spcBef>
              <a:spcAft>
                <a:spcPct val="0"/>
              </a:spcAft>
            </a:pPr>
            <a:endParaRPr lang="en-US" sz="2000" b="1" dirty="0">
              <a:solidFill>
                <a:srgbClr val="FFFFFF"/>
              </a:solidFill>
              <a:latin typeface="Calibri" charset="0"/>
              <a:ea typeface="ＭＳ Ｐゴシック" charset="-128"/>
              <a:cs typeface="ＭＳ Ｐゴシック" charset="-128"/>
            </a:endParaRPr>
          </a:p>
          <a:p>
            <a:pPr fontAlgn="base">
              <a:spcBef>
                <a:spcPct val="0"/>
              </a:spcBef>
              <a:spcAft>
                <a:spcPct val="0"/>
              </a:spcAft>
            </a:pPr>
            <a:r>
              <a:rPr lang="en-US" sz="2000" dirty="0">
                <a:solidFill>
                  <a:srgbClr val="FFFFFF"/>
                </a:solidFill>
                <a:latin typeface="Calibri" charset="0"/>
                <a:ea typeface="ＭＳ Ｐゴシック" charset="-128"/>
                <a:cs typeface="ＭＳ Ｐゴシック" charset="-128"/>
              </a:rPr>
              <a:t> The first cellular telephone system began operation in Tokyo in 1979, and the first U.S. system began operation in 1983 in Chicago. A camera phone is a cellular phone that also has picture taking capabilities. Some camera phones have the capability to send these photos to another cellular phone or computer. Advances in digital technology and microelectronics has led to the inclusion of unrelated applications in cellular telephones, such as alarm clocks, calculators, Internet browsers, and voice memos for recording short verbal reminders, while at the same time making such telephones vulnerable to certain software viruses. In many countries with inadequate wire-based telephone networks, cellular telephone systems have provided a means of more quickly establishing a national telecommunications network.</a:t>
            </a:r>
            <a:endParaRPr lang="en-GB" sz="2000" b="1" dirty="0">
              <a:solidFill>
                <a:srgbClr val="FFFFFF"/>
              </a:solidFill>
              <a:latin typeface="Comic Sans MS" charset="0"/>
              <a:ea typeface="Times" charset="0"/>
              <a:cs typeface="Times" charset="0"/>
            </a:endParaRPr>
          </a:p>
        </p:txBody>
      </p:sp>
      <p:sp>
        <p:nvSpPr>
          <p:cNvPr id="45059" name="TextBox 4"/>
          <p:cNvSpPr txBox="1">
            <a:spLocks noChangeArrowheads="1"/>
          </p:cNvSpPr>
          <p:nvPr/>
        </p:nvSpPr>
        <p:spPr bwMode="auto">
          <a:xfrm>
            <a:off x="6553200" y="147638"/>
            <a:ext cx="2209800" cy="1016000"/>
          </a:xfrm>
          <a:prstGeom prst="rect">
            <a:avLst/>
          </a:prstGeom>
          <a:noFill/>
          <a:ln w="38100" cmpd="dbl">
            <a:solidFill>
              <a:schemeClr val="bg2"/>
            </a:solidFill>
            <a:miter lim="800000"/>
            <a:headEnd/>
            <a:tailEnd/>
          </a:ln>
        </p:spPr>
        <p:txBody>
          <a:bodyPr>
            <a:prstTxWarp prst="textNoShape">
              <a:avLst/>
            </a:prstTxWarp>
            <a:spAutoFit/>
          </a:bodyPr>
          <a:lstStyle/>
          <a:p>
            <a:pPr algn="r" fontAlgn="base">
              <a:spcBef>
                <a:spcPct val="0"/>
              </a:spcBef>
              <a:spcAft>
                <a:spcPct val="0"/>
              </a:spcAft>
            </a:pPr>
            <a:r>
              <a:rPr lang="en-US" sz="2000" dirty="0">
                <a:solidFill>
                  <a:srgbClr val="FFFFFF"/>
                </a:solidFill>
                <a:latin typeface="Calibri" charset="0"/>
                <a:ea typeface="ＭＳ Ｐゴシック" charset="-128"/>
                <a:cs typeface="ＭＳ Ｐゴシック" charset="-128"/>
              </a:rPr>
              <a:t>Where begin? </a:t>
            </a:r>
          </a:p>
          <a:p>
            <a:pPr algn="r" fontAlgn="base">
              <a:spcBef>
                <a:spcPct val="0"/>
              </a:spcBef>
              <a:spcAft>
                <a:spcPct val="0"/>
              </a:spcAft>
            </a:pPr>
            <a:r>
              <a:rPr lang="en-US" sz="2000" dirty="0">
                <a:solidFill>
                  <a:srgbClr val="FFFFFF"/>
                </a:solidFill>
                <a:latin typeface="Calibri" charset="0"/>
                <a:ea typeface="ＭＳ Ｐゴシック" charset="-128"/>
                <a:cs typeface="ＭＳ Ｐゴシック" charset="-128"/>
              </a:rPr>
              <a:t>Two features? </a:t>
            </a:r>
          </a:p>
          <a:p>
            <a:pPr algn="r" fontAlgn="base">
              <a:spcBef>
                <a:spcPct val="0"/>
              </a:spcBef>
              <a:spcAft>
                <a:spcPct val="0"/>
              </a:spcAft>
            </a:pPr>
            <a:r>
              <a:rPr lang="en-US" sz="2000" dirty="0">
                <a:solidFill>
                  <a:srgbClr val="FFFFFF"/>
                </a:solidFill>
                <a:latin typeface="Calibri" charset="0"/>
                <a:ea typeface="ＭＳ Ｐゴシック" charset="-128"/>
                <a:cs typeface="ＭＳ Ｐゴシック" charset="-128"/>
              </a:rPr>
              <a:t>Some countries?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slide(fromLeft)">
                                      <p:cBhvr>
                                        <p:cTn id="7" dur="5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6083" name="Title 4"/>
          <p:cNvSpPr>
            <a:spLocks noGrp="1"/>
          </p:cNvSpPr>
          <p:nvPr>
            <p:ph type="ctrTitle"/>
          </p:nvPr>
        </p:nvSpPr>
        <p:spPr>
          <a:xfrm>
            <a:off x="762000" y="3097213"/>
            <a:ext cx="7620000" cy="1470025"/>
          </a:xfrm>
          <a:solidFill>
            <a:schemeClr val="bg1"/>
          </a:solidFill>
        </p:spPr>
        <p:txBody>
          <a:bodyPr/>
          <a:lstStyle/>
          <a:p>
            <a:pPr eaLnBrk="1" hangingPunct="1"/>
            <a:r>
              <a:rPr lang="en-US" dirty="0" smtClean="0"/>
              <a:t>RESEARCH SKILLS</a:t>
            </a:r>
            <a:endParaRPr lang="en-US" dirty="0" smtClean="0">
              <a:ea typeface="ＭＳ Ｐゴシック" charset="-128"/>
              <a:cs typeface="ＭＳ Ｐゴシック" charset="-128"/>
            </a:endParaRPr>
          </a:p>
        </p:txBody>
      </p:sp>
      <p:pic>
        <p:nvPicPr>
          <p:cNvPr id="46084" name="Picture 6"/>
          <p:cNvPicPr>
            <a:picLocks noChangeAspect="1"/>
          </p:cNvPicPr>
          <p:nvPr/>
        </p:nvPicPr>
        <p:blipFill>
          <a:blip r:embed="rId2"/>
          <a:srcRect/>
          <a:stretch>
            <a:fillRect/>
          </a:stretch>
        </p:blipFill>
        <p:spPr bwMode="auto">
          <a:xfrm>
            <a:off x="5105400" y="868363"/>
            <a:ext cx="2971800" cy="2228850"/>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2438400"/>
            <a:ext cx="6172200" cy="707886"/>
          </a:xfrm>
          <a:prstGeom prst="rect">
            <a:avLst/>
          </a:prstGeom>
          <a:noFill/>
        </p:spPr>
        <p:txBody>
          <a:bodyPr wrap="square" rtlCol="0">
            <a:spAutoFit/>
          </a:bodyPr>
          <a:lstStyle/>
          <a:p>
            <a:pPr algn="ctr" fontAlgn="base">
              <a:spcBef>
                <a:spcPct val="0"/>
              </a:spcBef>
              <a:spcAft>
                <a:spcPct val="0"/>
              </a:spcAft>
            </a:pPr>
            <a:r>
              <a:rPr lang="en-US" sz="4000" dirty="0" smtClean="0">
                <a:solidFill>
                  <a:prstClr val="white"/>
                </a:solidFill>
                <a:latin typeface="Chalkduster"/>
                <a:ea typeface="ＭＳ Ｐゴシック" charset="-128"/>
                <a:cs typeface="Chalkduster"/>
              </a:rPr>
              <a:t>Research the life of</a:t>
            </a:r>
            <a:endParaRPr lang="en-US" sz="4000" dirty="0">
              <a:solidFill>
                <a:prstClr val="white"/>
              </a:solidFill>
              <a:latin typeface="Chalkduster"/>
              <a:ea typeface="ＭＳ Ｐゴシック" charset="-128"/>
              <a:cs typeface="Chalkduster"/>
            </a:endParaRPr>
          </a:p>
        </p:txBody>
      </p:sp>
      <p:sp>
        <p:nvSpPr>
          <p:cNvPr id="4" name="TextBox 3"/>
          <p:cNvSpPr txBox="1"/>
          <p:nvPr/>
        </p:nvSpPr>
        <p:spPr>
          <a:xfrm>
            <a:off x="1600200" y="3146286"/>
            <a:ext cx="6172200" cy="707886"/>
          </a:xfrm>
          <a:prstGeom prst="rect">
            <a:avLst/>
          </a:prstGeom>
          <a:noFill/>
        </p:spPr>
        <p:txBody>
          <a:bodyPr wrap="square" rtlCol="0">
            <a:spAutoFit/>
          </a:bodyPr>
          <a:lstStyle/>
          <a:p>
            <a:pPr algn="ctr" fontAlgn="base">
              <a:spcBef>
                <a:spcPct val="0"/>
              </a:spcBef>
              <a:spcAft>
                <a:spcPct val="0"/>
              </a:spcAft>
            </a:pPr>
            <a:r>
              <a:rPr lang="en-US" sz="4000" dirty="0" smtClean="0">
                <a:solidFill>
                  <a:prstClr val="white"/>
                </a:solidFill>
                <a:latin typeface="Chalkduster"/>
                <a:ea typeface="ＭＳ Ｐゴシック" charset="-128"/>
                <a:cs typeface="Chalkduster"/>
              </a:rPr>
              <a:t>Martin Luther King</a:t>
            </a:r>
            <a:endParaRPr lang="en-US" sz="4000" dirty="0">
              <a:solidFill>
                <a:prstClr val="white"/>
              </a:solidFill>
              <a:latin typeface="Chalkduster"/>
              <a:ea typeface="ＭＳ Ｐゴシック" charset="-128"/>
              <a:cs typeface="Chalkduste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Picture 8.png"/>
          <p:cNvPicPr>
            <a:picLocks noChangeAspect="1"/>
          </p:cNvPicPr>
          <p:nvPr/>
        </p:nvPicPr>
        <p:blipFill>
          <a:blip r:embed="rId3"/>
          <a:srcRect/>
          <a:stretch>
            <a:fillRect/>
          </a:stretch>
        </p:blipFill>
        <p:spPr bwMode="auto">
          <a:xfrm>
            <a:off x="990600" y="1905000"/>
            <a:ext cx="7531100" cy="4089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Picture 9.png"/>
          <p:cNvPicPr>
            <a:picLocks noChangeAspect="1"/>
          </p:cNvPicPr>
          <p:nvPr/>
        </p:nvPicPr>
        <p:blipFill>
          <a:blip r:embed="rId3"/>
          <a:srcRect/>
          <a:stretch>
            <a:fillRect/>
          </a:stretch>
        </p:blipFill>
        <p:spPr bwMode="auto">
          <a:xfrm>
            <a:off x="1828800" y="2971800"/>
            <a:ext cx="6515100" cy="939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descr="Picture 3.png"/>
          <p:cNvPicPr>
            <a:picLocks noChangeAspect="1"/>
          </p:cNvPicPr>
          <p:nvPr/>
        </p:nvPicPr>
        <p:blipFill>
          <a:blip r:embed="rId3"/>
          <a:srcRect/>
          <a:stretch>
            <a:fillRect/>
          </a:stretch>
        </p:blipFill>
        <p:spPr bwMode="auto">
          <a:xfrm>
            <a:off x="304800" y="228600"/>
            <a:ext cx="2819400" cy="858838"/>
          </a:xfrm>
          <a:prstGeom prst="rect">
            <a:avLst/>
          </a:prstGeom>
          <a:noFill/>
          <a:ln w="9525">
            <a:noFill/>
            <a:miter lim="800000"/>
            <a:headEnd/>
            <a:tailEnd/>
          </a:ln>
        </p:spPr>
      </p:pic>
      <p:pic>
        <p:nvPicPr>
          <p:cNvPr id="56323" name="Picture 2" descr="Picture 10.png"/>
          <p:cNvPicPr>
            <a:picLocks noChangeAspect="1"/>
          </p:cNvPicPr>
          <p:nvPr/>
        </p:nvPicPr>
        <p:blipFill>
          <a:blip r:embed="rId4"/>
          <a:srcRect/>
          <a:stretch>
            <a:fillRect/>
          </a:stretch>
        </p:blipFill>
        <p:spPr bwMode="auto">
          <a:xfrm>
            <a:off x="0" y="0"/>
            <a:ext cx="9144000" cy="67881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Picture 11.png"/>
          <p:cNvPicPr>
            <a:picLocks noChangeAspect="1"/>
          </p:cNvPicPr>
          <p:nvPr/>
        </p:nvPicPr>
        <p:blipFill>
          <a:blip r:embed="rId3"/>
          <a:srcRect/>
          <a:stretch>
            <a:fillRect/>
          </a:stretch>
        </p:blipFill>
        <p:spPr bwMode="auto">
          <a:xfrm>
            <a:off x="1371600" y="381000"/>
            <a:ext cx="6035675"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Picture 12.png"/>
          <p:cNvPicPr>
            <a:picLocks noChangeAspect="1"/>
          </p:cNvPicPr>
          <p:nvPr/>
        </p:nvPicPr>
        <p:blipFill>
          <a:blip r:embed="rId3"/>
          <a:srcRect/>
          <a:stretch>
            <a:fillRect/>
          </a:stretch>
        </p:blipFill>
        <p:spPr bwMode="auto">
          <a:xfrm>
            <a:off x="1524000" y="1447800"/>
            <a:ext cx="6565900" cy="4953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3-08 at 06.39.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407" y="0"/>
            <a:ext cx="6435040" cy="6858000"/>
          </a:xfrm>
          <a:prstGeom prst="rect">
            <a:avLst/>
          </a:prstGeom>
        </p:spPr>
      </p:pic>
    </p:spTree>
    <p:extLst>
      <p:ext uri="{BB962C8B-B14F-4D97-AF65-F5344CB8AC3E}">
        <p14:creationId xmlns:p14="http://schemas.microsoft.com/office/powerpoint/2010/main" val="11266429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Picture 13.png"/>
          <p:cNvPicPr>
            <a:picLocks noChangeAspect="1"/>
          </p:cNvPicPr>
          <p:nvPr/>
        </p:nvPicPr>
        <p:blipFill>
          <a:blip r:embed="rId3"/>
          <a:srcRect/>
          <a:stretch>
            <a:fillRect/>
          </a:stretch>
        </p:blipFill>
        <p:spPr bwMode="auto">
          <a:xfrm>
            <a:off x="228600" y="2209800"/>
            <a:ext cx="9144000" cy="23336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Picture 16.png"/>
          <p:cNvPicPr>
            <a:picLocks noChangeAspect="1"/>
          </p:cNvPicPr>
          <p:nvPr/>
        </p:nvPicPr>
        <p:blipFill>
          <a:blip r:embed="rId3"/>
          <a:srcRect/>
          <a:stretch>
            <a:fillRect/>
          </a:stretch>
        </p:blipFill>
        <p:spPr bwMode="auto">
          <a:xfrm>
            <a:off x="838200" y="0"/>
            <a:ext cx="6613525"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Picture 15.png"/>
          <p:cNvPicPr>
            <a:picLocks noChangeAspect="1"/>
          </p:cNvPicPr>
          <p:nvPr/>
        </p:nvPicPr>
        <p:blipFill>
          <a:blip r:embed="rId3"/>
          <a:srcRect/>
          <a:stretch>
            <a:fillRect/>
          </a:stretch>
        </p:blipFill>
        <p:spPr bwMode="auto">
          <a:xfrm>
            <a:off x="1295400" y="762000"/>
            <a:ext cx="7175500" cy="49657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919631" y="3952711"/>
            <a:ext cx="8001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buFont typeface="+mj-lt"/>
              <a:buAutoNum type="arabicPeriod"/>
            </a:pPr>
            <a:r>
              <a:rPr lang="en-GB" sz="2800" dirty="0" smtClean="0"/>
              <a:t>Real teaching &amp; learning</a:t>
            </a:r>
          </a:p>
          <a:p>
            <a:pPr>
              <a:buFont typeface="+mj-lt"/>
              <a:buAutoNum type="arabicPeriod"/>
            </a:pPr>
            <a:r>
              <a:rPr lang="en-GB" sz="2800" dirty="0" smtClean="0"/>
              <a:t>Character-building</a:t>
            </a:r>
            <a:endParaRPr lang="en-GB" sz="2800" dirty="0"/>
          </a:p>
        </p:txBody>
      </p:sp>
      <p:pic>
        <p:nvPicPr>
          <p:cNvPr id="4" name="Picture 3"/>
          <p:cNvPicPr>
            <a:picLocks noChangeAspect="1"/>
          </p:cNvPicPr>
          <p:nvPr/>
        </p:nvPicPr>
        <p:blipFill>
          <a:blip r:embed="rId2"/>
          <a:stretch>
            <a:fillRect/>
          </a:stretch>
        </p:blipFill>
        <p:spPr>
          <a:xfrm>
            <a:off x="0" y="0"/>
            <a:ext cx="9144000" cy="3105509"/>
          </a:xfrm>
          <a:prstGeom prst="rect">
            <a:avLst/>
          </a:prstGeom>
        </p:spPr>
      </p:pic>
    </p:spTree>
    <p:extLst>
      <p:ext uri="{BB962C8B-B14F-4D97-AF65-F5344CB8AC3E}">
        <p14:creationId xmlns:p14="http://schemas.microsoft.com/office/powerpoint/2010/main" val="32421071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lide(from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1"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p:tgtEl>
                                          <p:spTgt spid="2">
                                            <p:txEl>
                                              <p:pRg st="0" end="0"/>
                                            </p:txEl>
                                          </p:spTgt>
                                        </p:tgtEl>
                                        <p:attrNameLst>
                                          <p:attrName>ppt_x</p:attrName>
                                        </p:attrNameLst>
                                      </p:cBhvr>
                                      <p:tavLst>
                                        <p:tav tm="0">
                                          <p:val>
                                            <p:strVal val="#ppt_x-#ppt_w*1.125000"/>
                                          </p:val>
                                        </p:tav>
                                        <p:tav tm="100000">
                                          <p:val>
                                            <p:strVal val="#ppt_x"/>
                                          </p:val>
                                        </p:tav>
                                      </p:tavLst>
                                    </p:anim>
                                    <p:animEffect transition="in" filter="wipe(right)">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1"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p:tgtEl>
                                          <p:spTgt spid="2">
                                            <p:txEl>
                                              <p:pRg st="1" end="1"/>
                                            </p:txEl>
                                          </p:spTgt>
                                        </p:tgtEl>
                                        <p:attrNameLst>
                                          <p:attrName>ppt_x</p:attrName>
                                        </p:attrNameLst>
                                      </p:cBhvr>
                                      <p:tavLst>
                                        <p:tav tm="0">
                                          <p:val>
                                            <p:strVal val="#ppt_x-#ppt_w*1.125000"/>
                                          </p:val>
                                        </p:tav>
                                        <p:tav tm="100000">
                                          <p:val>
                                            <p:strVal val="#ppt_x"/>
                                          </p:val>
                                        </p:tav>
                                      </p:tavLst>
                                    </p:anim>
                                    <p:animEffect transition="in" filter="wipe(right)">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P spid="2" grpId="1" build="p" bldLvl="5"/>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creen Shot 2013-03-08 at 07.06.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334"/>
            <a:ext cx="8636000" cy="6502400"/>
          </a:xfrm>
          <a:prstGeom prst="rect">
            <a:avLst/>
          </a:prstGeom>
        </p:spPr>
      </p:pic>
    </p:spTree>
    <p:extLst>
      <p:ext uri="{BB962C8B-B14F-4D97-AF65-F5344CB8AC3E}">
        <p14:creationId xmlns:p14="http://schemas.microsoft.com/office/powerpoint/2010/main" val="219880946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488424" y="418703"/>
            <a:ext cx="8345078" cy="6196798"/>
          </a:xfrm>
          <a:prstGeom prst="rect">
            <a:avLst/>
          </a:prstGeom>
          <a:noFill/>
        </p:spPr>
        <p:txBody>
          <a:bodyPr wrap="square" rtlCol="0">
            <a:spAutoFit/>
          </a:bodyPr>
          <a:lstStyle/>
          <a:p>
            <a:r>
              <a:rPr lang="en-US" sz="2400" dirty="0"/>
              <a:t>Five years with us is not long. Every experience needs to make a difference, and be part of a wider whole which serves as a framework to shape the lives of these young men and women. It needs to reinforce values and beliefs that will make them good people as well as preparing them for the competitive, dynamic and global workplace of the 21st century</a:t>
            </a:r>
            <a:r>
              <a:rPr lang="en-US" sz="2400" dirty="0" smtClean="0"/>
              <a:t>.</a:t>
            </a:r>
          </a:p>
          <a:p>
            <a:endParaRPr lang="en-US" sz="2400" dirty="0"/>
          </a:p>
          <a:p>
            <a:r>
              <a:rPr lang="en-US" sz="2400" dirty="0"/>
              <a:t>Yes, we are hugely ambitious academically for our pupils, ensuring that they secure the results to go on to the world’s best universities and on to careers of significance, influence and service. </a:t>
            </a:r>
            <a:endParaRPr lang="en-US" sz="2400" dirty="0" smtClean="0"/>
          </a:p>
          <a:p>
            <a:endParaRPr lang="en-US" sz="2400" dirty="0"/>
          </a:p>
          <a:p>
            <a:r>
              <a:rPr lang="en-US" sz="2400" dirty="0" smtClean="0"/>
              <a:t>But </a:t>
            </a:r>
            <a:r>
              <a:rPr lang="en-US" sz="2400" dirty="0"/>
              <a:t>we also want them to live lives which are personally and socially fulfilling. In those five years, we can develop within them a love for art, music, dance, theatre and culture which will enrich the whole of their lives. </a:t>
            </a:r>
            <a:endParaRPr lang="en-US" sz="2400" dirty="0"/>
          </a:p>
        </p:txBody>
      </p:sp>
    </p:spTree>
    <p:extLst>
      <p:ext uri="{BB962C8B-B14F-4D97-AF65-F5344CB8AC3E}">
        <p14:creationId xmlns:p14="http://schemas.microsoft.com/office/powerpoint/2010/main" val="75290044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19989170">
            <a:off x="2568863" y="977341"/>
            <a:ext cx="3564597" cy="5373216"/>
          </a:xfrm>
          <a:prstGeom prst="rect">
            <a:avLst/>
          </a:prstGeom>
        </p:spPr>
      </p:pic>
    </p:spTree>
    <p:extLst>
      <p:ext uri="{BB962C8B-B14F-4D97-AF65-F5344CB8AC3E}">
        <p14:creationId xmlns:p14="http://schemas.microsoft.com/office/powerpoint/2010/main" val="243425075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1559643" y="773106"/>
            <a:ext cx="8229600" cy="6122152"/>
          </a:xfrm>
        </p:spPr>
        <p:txBody>
          <a:bodyPr>
            <a:normAutofit/>
          </a:bodyPr>
          <a:lstStyle/>
          <a:p>
            <a:r>
              <a:rPr lang="en-US" dirty="0" smtClean="0">
                <a:latin typeface="Arial"/>
                <a:cs typeface="Arial"/>
              </a:rPr>
              <a:t> Grit</a:t>
            </a:r>
            <a:endParaRPr lang="en-US" dirty="0">
              <a:latin typeface="Arial"/>
              <a:cs typeface="Arial"/>
            </a:endParaRPr>
          </a:p>
          <a:p>
            <a:r>
              <a:rPr lang="en-US" dirty="0">
                <a:latin typeface="Arial"/>
                <a:cs typeface="Arial"/>
              </a:rPr>
              <a:t>	</a:t>
            </a:r>
            <a:r>
              <a:rPr lang="en-US" dirty="0" smtClean="0">
                <a:latin typeface="Arial"/>
                <a:cs typeface="Arial"/>
              </a:rPr>
              <a:t>Curiosity</a:t>
            </a:r>
            <a:endParaRPr lang="en-US" dirty="0">
              <a:latin typeface="Arial"/>
              <a:cs typeface="Arial"/>
            </a:endParaRPr>
          </a:p>
          <a:p>
            <a:r>
              <a:rPr lang="en-US" dirty="0">
                <a:latin typeface="Arial"/>
                <a:cs typeface="Arial"/>
              </a:rPr>
              <a:t>	</a:t>
            </a:r>
            <a:r>
              <a:rPr lang="en-US" dirty="0" smtClean="0">
                <a:latin typeface="Arial"/>
                <a:cs typeface="Arial"/>
              </a:rPr>
              <a:t>Self</a:t>
            </a:r>
            <a:r>
              <a:rPr lang="en-US" dirty="0">
                <a:latin typeface="Arial"/>
                <a:cs typeface="Arial"/>
              </a:rPr>
              <a:t>-control</a:t>
            </a:r>
          </a:p>
          <a:p>
            <a:r>
              <a:rPr lang="en-US" dirty="0">
                <a:latin typeface="Arial"/>
                <a:cs typeface="Arial"/>
              </a:rPr>
              <a:t>	</a:t>
            </a:r>
            <a:r>
              <a:rPr lang="en-US" dirty="0" smtClean="0">
                <a:latin typeface="Arial"/>
                <a:cs typeface="Arial"/>
              </a:rPr>
              <a:t>Social </a:t>
            </a:r>
            <a:r>
              <a:rPr lang="en-US" dirty="0">
                <a:latin typeface="Arial"/>
                <a:cs typeface="Arial"/>
              </a:rPr>
              <a:t>intelligence</a:t>
            </a:r>
          </a:p>
          <a:p>
            <a:r>
              <a:rPr lang="en-US" dirty="0">
                <a:latin typeface="Arial"/>
                <a:cs typeface="Arial"/>
              </a:rPr>
              <a:t>	</a:t>
            </a:r>
            <a:r>
              <a:rPr lang="en-US" dirty="0" smtClean="0">
                <a:latin typeface="Arial"/>
                <a:cs typeface="Arial"/>
              </a:rPr>
              <a:t>Zest</a:t>
            </a:r>
            <a:endParaRPr lang="en-US" dirty="0">
              <a:latin typeface="Arial"/>
              <a:cs typeface="Arial"/>
            </a:endParaRPr>
          </a:p>
          <a:p>
            <a:r>
              <a:rPr lang="en-US" dirty="0">
                <a:latin typeface="Arial"/>
                <a:cs typeface="Arial"/>
              </a:rPr>
              <a:t>	</a:t>
            </a:r>
            <a:r>
              <a:rPr lang="en-US" dirty="0" smtClean="0">
                <a:latin typeface="Arial"/>
                <a:cs typeface="Arial"/>
              </a:rPr>
              <a:t>Optimism</a:t>
            </a:r>
            <a:endParaRPr lang="en-US" dirty="0">
              <a:latin typeface="Arial"/>
              <a:cs typeface="Arial"/>
            </a:endParaRPr>
          </a:p>
          <a:p>
            <a:r>
              <a:rPr lang="en-US" dirty="0">
                <a:latin typeface="Arial"/>
                <a:cs typeface="Arial"/>
              </a:rPr>
              <a:t>	</a:t>
            </a:r>
            <a:r>
              <a:rPr lang="en-US" dirty="0" smtClean="0">
                <a:latin typeface="Arial"/>
                <a:cs typeface="Arial"/>
              </a:rPr>
              <a:t>Gratitude</a:t>
            </a:r>
          </a:p>
          <a:p>
            <a:r>
              <a:rPr lang="en-US" dirty="0" smtClean="0">
                <a:latin typeface="Arial"/>
                <a:cs typeface="Arial"/>
              </a:rPr>
              <a:t> Plus …</a:t>
            </a:r>
          </a:p>
          <a:p>
            <a:r>
              <a:rPr lang="en-US" dirty="0" smtClean="0">
                <a:latin typeface="Arial"/>
                <a:cs typeface="Arial"/>
              </a:rPr>
              <a:t> Bouncing </a:t>
            </a:r>
            <a:r>
              <a:rPr lang="en-US" dirty="0" smtClean="0">
                <a:latin typeface="Arial"/>
                <a:cs typeface="Arial"/>
              </a:rPr>
              <a:t>back from failure</a:t>
            </a:r>
            <a:endParaRPr lang="en-GB" dirty="0">
              <a:latin typeface="Arial"/>
              <a:cs typeface="Arial"/>
            </a:endParaRPr>
          </a:p>
        </p:txBody>
      </p:sp>
    </p:spTree>
    <p:extLst>
      <p:ext uri="{BB962C8B-B14F-4D97-AF65-F5344CB8AC3E}">
        <p14:creationId xmlns:p14="http://schemas.microsoft.com/office/powerpoint/2010/main" val="406868933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p:tgtEl>
                                          <p:spTgt spid="5">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p:tgtEl>
                                          <p:spTgt spid="5">
                                            <p:txEl>
                                              <p:pRg st="2" end="2"/>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p:tgtEl>
                                          <p:spTgt spid="5">
                                            <p:txEl>
                                              <p:pRg st="3" end="3"/>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p:tgtEl>
                                          <p:spTgt spid="5">
                                            <p:txEl>
                                              <p:pRg st="4" end="4"/>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p:tgtEl>
                                          <p:spTgt spid="5">
                                            <p:txEl>
                                              <p:pRg st="5" end="5"/>
                                            </p:txEl>
                                          </p:spTgt>
                                        </p:tgtEl>
                                        <p:attrNameLst>
                                          <p:attrName>ppt_x</p:attrName>
                                        </p:attrNameLst>
                                      </p:cBhvr>
                                      <p:tavLst>
                                        <p:tav tm="0">
                                          <p:val>
                                            <p:strVal val="#ppt_x-#ppt_w*1.125000"/>
                                          </p:val>
                                        </p:tav>
                                        <p:tav tm="100000">
                                          <p:val>
                                            <p:strVal val="#ppt_x"/>
                                          </p:val>
                                        </p:tav>
                                      </p:tavLst>
                                    </p:anim>
                                    <p:animEffect transition="in" filter="wipe(right)">
                                      <p:cBhvr>
                                        <p:cTn id="38" dur="5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p:tgtEl>
                                          <p:spTgt spid="5">
                                            <p:txEl>
                                              <p:pRg st="6" end="6"/>
                                            </p:txEl>
                                          </p:spTgt>
                                        </p:tgtEl>
                                        <p:attrNameLst>
                                          <p:attrName>ppt_x</p:attrName>
                                        </p:attrNameLst>
                                      </p:cBhvr>
                                      <p:tavLst>
                                        <p:tav tm="0">
                                          <p:val>
                                            <p:strVal val="#ppt_x-#ppt_w*1.125000"/>
                                          </p:val>
                                        </p:tav>
                                        <p:tav tm="100000">
                                          <p:val>
                                            <p:strVal val="#ppt_x"/>
                                          </p:val>
                                        </p:tav>
                                      </p:tavLst>
                                    </p:anim>
                                    <p:animEffect transition="in" filter="wipe(right)">
                                      <p:cBhvr>
                                        <p:cTn id="44" dur="500"/>
                                        <p:tgtEl>
                                          <p:spTgt spid="5">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p:tgtEl>
                                          <p:spTgt spid="5">
                                            <p:txEl>
                                              <p:pRg st="7" end="7"/>
                                            </p:txEl>
                                          </p:spTgt>
                                        </p:tgtEl>
                                        <p:attrNameLst>
                                          <p:attrName>ppt_x</p:attrName>
                                        </p:attrNameLst>
                                      </p:cBhvr>
                                      <p:tavLst>
                                        <p:tav tm="0">
                                          <p:val>
                                            <p:strVal val="#ppt_x-#ppt_w*1.125000"/>
                                          </p:val>
                                        </p:tav>
                                        <p:tav tm="100000">
                                          <p:val>
                                            <p:strVal val="#ppt_x"/>
                                          </p:val>
                                        </p:tav>
                                      </p:tavLst>
                                    </p:anim>
                                    <p:animEffect transition="in" filter="wipe(right)">
                                      <p:cBhvr>
                                        <p:cTn id="50" dur="500"/>
                                        <p:tgtEl>
                                          <p:spTgt spid="5">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p:tgtEl>
                                          <p:spTgt spid="5">
                                            <p:txEl>
                                              <p:pRg st="8" end="8"/>
                                            </p:txEl>
                                          </p:spTgt>
                                        </p:tgtEl>
                                        <p:attrNameLst>
                                          <p:attrName>ppt_x</p:attrName>
                                        </p:attrNameLst>
                                      </p:cBhvr>
                                      <p:tavLst>
                                        <p:tav tm="0">
                                          <p:val>
                                            <p:strVal val="#ppt_x-#ppt_w*1.125000"/>
                                          </p:val>
                                        </p:tav>
                                        <p:tav tm="100000">
                                          <p:val>
                                            <p:strVal val="#ppt_x"/>
                                          </p:val>
                                        </p:tav>
                                      </p:tavLst>
                                    </p:anim>
                                    <p:animEffect transition="in" filter="wipe(right)">
                                      <p:cBhvr>
                                        <p:cTn id="56"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1654" y="1543507"/>
            <a:ext cx="5781314" cy="2308324"/>
          </a:xfrm>
          <a:prstGeom prst="rect">
            <a:avLst/>
          </a:prstGeom>
          <a:noFill/>
        </p:spPr>
        <p:txBody>
          <a:bodyPr wrap="square" rtlCol="0">
            <a:spAutoFit/>
          </a:bodyPr>
          <a:lstStyle/>
          <a:p>
            <a:pPr algn="ctr"/>
            <a:r>
              <a:rPr lang="en-US" sz="4800" dirty="0" smtClean="0">
                <a:solidFill>
                  <a:schemeClr val="bg1"/>
                </a:solidFill>
              </a:rPr>
              <a:t>The missing pieces of the jigsaw aren’t with other people ….</a:t>
            </a:r>
            <a:endParaRPr lang="en-US" sz="4800" dirty="0">
              <a:solidFill>
                <a:schemeClr val="bg1"/>
              </a:solidFill>
            </a:endParaRPr>
          </a:p>
        </p:txBody>
      </p:sp>
    </p:spTree>
    <p:extLst>
      <p:ext uri="{BB962C8B-B14F-4D97-AF65-F5344CB8AC3E}">
        <p14:creationId xmlns:p14="http://schemas.microsoft.com/office/powerpoint/2010/main" val="6117320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0431" y="3511409"/>
            <a:ext cx="5781314" cy="830997"/>
          </a:xfrm>
          <a:prstGeom prst="rect">
            <a:avLst/>
          </a:prstGeom>
          <a:noFill/>
        </p:spPr>
        <p:txBody>
          <a:bodyPr wrap="square" rtlCol="0">
            <a:spAutoFit/>
          </a:bodyPr>
          <a:lstStyle/>
          <a:p>
            <a:pPr algn="ctr"/>
            <a:r>
              <a:rPr lang="en-US" sz="4800" dirty="0" smtClean="0">
                <a:solidFill>
                  <a:schemeClr val="bg1"/>
                </a:solidFill>
              </a:rPr>
              <a:t>They’re with us.</a:t>
            </a:r>
            <a:endParaRPr lang="en-US" sz="4800" dirty="0">
              <a:solidFill>
                <a:schemeClr val="bg1"/>
              </a:solidFill>
            </a:endParaRPr>
          </a:p>
        </p:txBody>
      </p:sp>
    </p:spTree>
    <p:extLst>
      <p:ext uri="{BB962C8B-B14F-4D97-AF65-F5344CB8AC3E}">
        <p14:creationId xmlns:p14="http://schemas.microsoft.com/office/powerpoint/2010/main" val="8271975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3-08 at 06.40.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936" y="0"/>
            <a:ext cx="6252034" cy="6858000"/>
          </a:xfrm>
          <a:prstGeom prst="rect">
            <a:avLst/>
          </a:prstGeom>
        </p:spPr>
      </p:pic>
    </p:spTree>
    <p:extLst>
      <p:ext uri="{BB962C8B-B14F-4D97-AF65-F5344CB8AC3E}">
        <p14:creationId xmlns:p14="http://schemas.microsoft.com/office/powerpoint/2010/main" val="33478860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724" y="1571420"/>
            <a:ext cx="5781314" cy="1569660"/>
          </a:xfrm>
          <a:prstGeom prst="rect">
            <a:avLst/>
          </a:prstGeom>
          <a:noFill/>
        </p:spPr>
        <p:txBody>
          <a:bodyPr wrap="square" rtlCol="0">
            <a:spAutoFit/>
          </a:bodyPr>
          <a:lstStyle/>
          <a:p>
            <a:pPr algn="ctr"/>
            <a:r>
              <a:rPr lang="en-US" sz="4800" dirty="0" smtClean="0">
                <a:solidFill>
                  <a:schemeClr val="bg1"/>
                </a:solidFill>
              </a:rPr>
              <a:t>Real teaching &amp; learning</a:t>
            </a:r>
            <a:endParaRPr lang="en-US" sz="4800" dirty="0">
              <a:solidFill>
                <a:schemeClr val="bg1"/>
              </a:solidFill>
            </a:endParaRPr>
          </a:p>
        </p:txBody>
      </p:sp>
      <p:sp>
        <p:nvSpPr>
          <p:cNvPr id="3" name="TextBox 2"/>
          <p:cNvSpPr txBox="1"/>
          <p:nvPr/>
        </p:nvSpPr>
        <p:spPr>
          <a:xfrm>
            <a:off x="3330381" y="3842042"/>
            <a:ext cx="5781314" cy="830997"/>
          </a:xfrm>
          <a:prstGeom prst="rect">
            <a:avLst/>
          </a:prstGeom>
          <a:noFill/>
        </p:spPr>
        <p:txBody>
          <a:bodyPr wrap="square" rtlCol="0">
            <a:spAutoFit/>
          </a:bodyPr>
          <a:lstStyle/>
          <a:p>
            <a:pPr algn="ctr"/>
            <a:r>
              <a:rPr lang="en-US" sz="4800" dirty="0" smtClean="0">
                <a:solidFill>
                  <a:schemeClr val="bg1"/>
                </a:solidFill>
              </a:rPr>
              <a:t>Character</a:t>
            </a:r>
            <a:endParaRPr lang="en-US" sz="4800" dirty="0">
              <a:solidFill>
                <a:schemeClr val="bg1"/>
              </a:solidFill>
            </a:endParaRPr>
          </a:p>
        </p:txBody>
      </p:sp>
    </p:spTree>
    <p:extLst>
      <p:ext uri="{BB962C8B-B14F-4D97-AF65-F5344CB8AC3E}">
        <p14:creationId xmlns:p14="http://schemas.microsoft.com/office/powerpoint/2010/main" val="25672904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P spid="3" grpId="0" build="p" bldLvl="5"/>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6973" y="3001022"/>
            <a:ext cx="5781314" cy="830997"/>
          </a:xfrm>
          <a:prstGeom prst="rect">
            <a:avLst/>
          </a:prstGeom>
          <a:noFill/>
        </p:spPr>
        <p:txBody>
          <a:bodyPr wrap="square" rtlCol="0">
            <a:spAutoFit/>
          </a:bodyPr>
          <a:lstStyle/>
          <a:p>
            <a:pPr algn="ctr"/>
            <a:r>
              <a:rPr lang="en-US" sz="4800" dirty="0" smtClean="0">
                <a:solidFill>
                  <a:schemeClr val="bg1"/>
                </a:solidFill>
              </a:rPr>
              <a:t>Leadership</a:t>
            </a:r>
            <a:endParaRPr lang="en-US" sz="4800" dirty="0">
              <a:solidFill>
                <a:schemeClr val="bg1"/>
              </a:solidFill>
            </a:endParaRPr>
          </a:p>
        </p:txBody>
      </p:sp>
    </p:spTree>
    <p:extLst>
      <p:ext uri="{BB962C8B-B14F-4D97-AF65-F5344CB8AC3E}">
        <p14:creationId xmlns:p14="http://schemas.microsoft.com/office/powerpoint/2010/main" val="4547459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2787" y="1"/>
            <a:ext cx="10275903" cy="6858000"/>
          </a:xfrm>
          <a:prstGeom prst="rect">
            <a:avLst/>
          </a:prstGeom>
        </p:spPr>
      </p:pic>
      <p:sp>
        <p:nvSpPr>
          <p:cNvPr id="5" name="TextBox 4"/>
          <p:cNvSpPr txBox="1"/>
          <p:nvPr/>
        </p:nvSpPr>
        <p:spPr>
          <a:xfrm>
            <a:off x="3411760" y="2681201"/>
            <a:ext cx="5885745" cy="2308324"/>
          </a:xfrm>
          <a:prstGeom prst="rect">
            <a:avLst/>
          </a:prstGeom>
          <a:noFill/>
        </p:spPr>
        <p:txBody>
          <a:bodyPr wrap="square" rtlCol="0">
            <a:spAutoFit/>
          </a:bodyPr>
          <a:lstStyle/>
          <a:p>
            <a:pPr algn="ctr"/>
            <a:r>
              <a:rPr lang="en-US" sz="2400" b="1" dirty="0" smtClean="0"/>
              <a:t>‘O Brave New World’:</a:t>
            </a:r>
          </a:p>
          <a:p>
            <a:pPr algn="ctr"/>
            <a:r>
              <a:rPr lang="en-US" sz="2400" b="1" dirty="0" smtClean="0"/>
              <a:t>What kind of leaders does our education system need?</a:t>
            </a:r>
          </a:p>
          <a:p>
            <a:pPr algn="ctr"/>
            <a:endParaRPr lang="en-US" sz="2400" b="1" dirty="0" smtClean="0"/>
          </a:p>
          <a:p>
            <a:pPr algn="ctr"/>
            <a:r>
              <a:rPr lang="en-US" sz="2400" b="1" dirty="0" smtClean="0"/>
              <a:t>Twitter: @</a:t>
            </a:r>
            <a:r>
              <a:rPr lang="en-US" sz="2400" b="1" dirty="0" err="1" smtClean="0"/>
              <a:t>RealGeoffBarton</a:t>
            </a:r>
            <a:endParaRPr lang="en-US" sz="2400" b="1" dirty="0" smtClean="0"/>
          </a:p>
          <a:p>
            <a:pPr algn="ctr"/>
            <a:r>
              <a:rPr lang="en-US" sz="2400" b="1" dirty="0" smtClean="0"/>
              <a:t>Presentation at </a:t>
            </a:r>
            <a:r>
              <a:rPr lang="en-US" sz="2400" b="1" dirty="0" err="1" smtClean="0"/>
              <a:t>geoffbarton.co.uk</a:t>
            </a:r>
            <a:r>
              <a:rPr lang="en-US" sz="2400" b="1" dirty="0" smtClean="0"/>
              <a:t> (114)</a:t>
            </a:r>
            <a:endParaRPr lang="en-US" sz="2400" b="1" dirty="0"/>
          </a:p>
        </p:txBody>
      </p:sp>
    </p:spTree>
    <p:extLst>
      <p:ext uri="{BB962C8B-B14F-4D97-AF65-F5344CB8AC3E}">
        <p14:creationId xmlns:p14="http://schemas.microsoft.com/office/powerpoint/2010/main" val="19508307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799" y="103188"/>
            <a:ext cx="8626387" cy="1470025"/>
          </a:xfrm>
        </p:spPr>
        <p:txBody>
          <a:bodyPr/>
          <a:lstStyle/>
          <a:p>
            <a:pPr algn="l" eaLnBrk="1" hangingPunct="1"/>
            <a:r>
              <a:rPr lang="en-US" sz="3600" dirty="0" smtClean="0">
                <a:solidFill>
                  <a:schemeClr val="bg1"/>
                </a:solidFill>
              </a:rPr>
              <a:t>PS: </a:t>
            </a:r>
            <a:br>
              <a:rPr lang="en-US" sz="3600" dirty="0" smtClean="0">
                <a:solidFill>
                  <a:schemeClr val="bg1"/>
                </a:solidFill>
              </a:rPr>
            </a:br>
            <a:r>
              <a:rPr lang="en-US" sz="3600" dirty="0" smtClean="0">
                <a:solidFill>
                  <a:schemeClr val="bg1"/>
                </a:solidFill>
              </a:rPr>
              <a:t>This makes a great gift for family </a:t>
            </a:r>
            <a:r>
              <a:rPr lang="en-US" sz="3600" dirty="0" smtClean="0">
                <a:solidFill>
                  <a:schemeClr val="bg1"/>
                </a:solidFill>
              </a:rPr>
              <a:t>&amp; friends:</a:t>
            </a:r>
          </a:p>
        </p:txBody>
      </p:sp>
      <p:cxnSp>
        <p:nvCxnSpPr>
          <p:cNvPr id="5" name="Straight Connector 4"/>
          <p:cNvCxnSpPr/>
          <p:nvPr/>
        </p:nvCxnSpPr>
        <p:spPr>
          <a:xfrm>
            <a:off x="304800" y="1430139"/>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descr="Screen Shot 2012-11-22 at 07.13.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1768310"/>
            <a:ext cx="3816424" cy="4970025"/>
          </a:xfrm>
          <a:prstGeom prst="rect">
            <a:avLst/>
          </a:prstGeom>
        </p:spPr>
      </p:pic>
    </p:spTree>
    <p:extLst>
      <p:ext uri="{BB962C8B-B14F-4D97-AF65-F5344CB8AC3E}">
        <p14:creationId xmlns:p14="http://schemas.microsoft.com/office/powerpoint/2010/main" val="17585315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1239</TotalTime>
  <Words>1842</Words>
  <Application>Microsoft Macintosh PowerPoint</Application>
  <PresentationFormat>On-screen Show (4:3)</PresentationFormat>
  <Paragraphs>200</Paragraphs>
  <Slides>93</Slides>
  <Notes>13</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93</vt:i4>
      </vt:variant>
    </vt:vector>
  </HeadingPairs>
  <TitlesOfParts>
    <vt:vector size="98" baseType="lpstr">
      <vt:lpstr>Office Theme</vt:lpstr>
      <vt:lpstr>1_Office Theme</vt:lpstr>
      <vt:lpstr>2_Office Theme</vt:lpstr>
      <vt:lpstr>3_Office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SKIMMING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SCANNING</vt:lpstr>
      <vt:lpstr>PowerPoint Presentation</vt:lpstr>
      <vt:lpstr>PowerPoint Presentation</vt:lpstr>
      <vt:lpstr>RESEARCH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  This makes a great gift for family &amp; friends:</vt:lpstr>
    </vt:vector>
  </TitlesOfParts>
  <Company>King Edward VI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Barton</dc:creator>
  <cp:lastModifiedBy>Geoff Barton</cp:lastModifiedBy>
  <cp:revision>59</cp:revision>
  <dcterms:created xsi:type="dcterms:W3CDTF">2012-10-17T04:27:25Z</dcterms:created>
  <dcterms:modified xsi:type="dcterms:W3CDTF">2013-03-08T07:16:05Z</dcterms:modified>
</cp:coreProperties>
</file>