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32"/>
  </p:notesMasterIdLst>
  <p:sldIdLst>
    <p:sldId id="763" r:id="rId3"/>
    <p:sldId id="764" r:id="rId4"/>
    <p:sldId id="283" r:id="rId5"/>
    <p:sldId id="765" r:id="rId6"/>
    <p:sldId id="270" r:id="rId7"/>
    <p:sldId id="752" r:id="rId8"/>
    <p:sldId id="753" r:id="rId9"/>
    <p:sldId id="754" r:id="rId10"/>
    <p:sldId id="755" r:id="rId11"/>
    <p:sldId id="756" r:id="rId12"/>
    <p:sldId id="757" r:id="rId13"/>
    <p:sldId id="262" r:id="rId14"/>
    <p:sldId id="264" r:id="rId15"/>
    <p:sldId id="265" r:id="rId16"/>
    <p:sldId id="266" r:id="rId17"/>
    <p:sldId id="267" r:id="rId18"/>
    <p:sldId id="269" r:id="rId19"/>
    <p:sldId id="750" r:id="rId20"/>
    <p:sldId id="263" r:id="rId21"/>
    <p:sldId id="759" r:id="rId22"/>
    <p:sldId id="758" r:id="rId23"/>
    <p:sldId id="275" r:id="rId24"/>
    <p:sldId id="274" r:id="rId25"/>
    <p:sldId id="294" r:id="rId26"/>
    <p:sldId id="716" r:id="rId27"/>
    <p:sldId id="760" r:id="rId28"/>
    <p:sldId id="761" r:id="rId29"/>
    <p:sldId id="766" r:id="rId30"/>
    <p:sldId id="76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ACE0-FB87-2145-A3EE-F587D28BBCFD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554C-F0F9-E441-AD11-7D6AFBFD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5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554C-F0F9-E441-AD11-7D6AFBFD21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554C-F0F9-E441-AD11-7D6AFBFD21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5CDA68-70C6-834E-8DBC-6176ECB07A24}" type="slidenum">
              <a:rPr lang="en-US" sz="1200">
                <a:latin typeface="Times" charset="0"/>
              </a:rPr>
              <a:pPr/>
              <a:t>28</a:t>
            </a:fld>
            <a:endParaRPr lang="en-US" sz="1200">
              <a:latin typeface="Times" charset="0"/>
            </a:endParaRPr>
          </a:p>
        </p:txBody>
      </p:sp>
      <p:sp>
        <p:nvSpPr>
          <p:cNvPr id="8089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730B-05AD-374A-940A-34BAECE5D919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5A9D-8753-1448-B69E-5FCEF25B3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E4A4-6BE3-EC4B-B419-516B0278AC07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BD87-A148-C642-A017-DFC1EAA16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D0B0-737B-B741-9A6B-5FD00FF1068E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EC67-4393-124A-AC4E-A2551D98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FC6D-9763-7B45-AA0D-6871D3A619B4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7D4F-1B46-3746-957B-BCFEAFB8A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4935-0FC9-0043-A1E3-F05344F8399C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599B-5D06-F642-9DDE-753504DC1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8FD6-D987-4E42-8FBE-1034DBBE85D6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B6EE-CD69-2C4E-9424-4B23E0213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0869-CCAC-5E4C-98E0-C7A0238D43E1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CB25-FA31-7F41-ABF9-621AF4860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00CA-E39F-8F4E-AEB6-EEB16842A219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B78A7-1367-2B4B-9FE8-377FF7DA0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B272-E944-E944-B9AD-EDD861A6BDAA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90CF-5262-124C-B531-34E4513E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6D28-1760-294A-8E71-34E352B62639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949B-194D-6348-AD10-7AD758935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CCCE-D21B-E64C-83AE-1B1B42309679}" type="datetime1">
              <a:rPr lang="en-US"/>
              <a:pPr>
                <a:defRPr/>
              </a:pPr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A08C-09F7-C048-9E0F-B7C386405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9CA5-160C-F943-80F3-04FC6F94324C}" type="datetimeFigureOut">
              <a:rPr lang="en-US" smtClean="0"/>
              <a:t>18/05/2013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D426-879C-2243-B640-9D57A1C2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080F"/>
            </a:gs>
            <a:gs pos="89999">
              <a:srgbClr val="03080F"/>
            </a:gs>
            <a:gs pos="100000">
              <a:srgbClr val="FFFFFF"/>
            </a:gs>
          </a:gsLst>
          <a:lin ang="378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7E0FA-D803-6245-994C-38D7B196184B}" type="datetime1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18/05/2013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1AF8B-733C-CA45-A62A-FCEC9829E7E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2787" y="1"/>
            <a:ext cx="102759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760" y="2988249"/>
            <a:ext cx="58857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‘O Brave New World’:</a:t>
            </a:r>
          </a:p>
          <a:p>
            <a:pPr algn="ctr"/>
            <a:r>
              <a:rPr lang="en-US" sz="3600" b="1" dirty="0" smtClean="0"/>
              <a:t>Reclaiming English</a:t>
            </a:r>
          </a:p>
          <a:p>
            <a:pPr algn="ctr"/>
            <a:r>
              <a:rPr lang="en-US" sz="3600" b="1" dirty="0" smtClean="0"/>
              <a:t>Geoff Barton: 18 May 2013</a:t>
            </a:r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Twitter: @</a:t>
            </a:r>
            <a:r>
              <a:rPr lang="en-US" sz="2000" b="1" dirty="0" err="1">
                <a:solidFill>
                  <a:schemeClr val="bg1"/>
                </a:solidFill>
              </a:rPr>
              <a:t>RealGeoffBarton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Presentation at </a:t>
            </a:r>
            <a:r>
              <a:rPr lang="en-US" sz="2000" b="1" dirty="0" err="1">
                <a:solidFill>
                  <a:schemeClr val="bg1"/>
                </a:solidFill>
              </a:rPr>
              <a:t>geoffbarton.co.uk</a:t>
            </a:r>
            <a:r>
              <a:rPr lang="en-US" sz="2000" b="1" dirty="0">
                <a:solidFill>
                  <a:schemeClr val="bg1"/>
                </a:solidFill>
              </a:rPr>
              <a:t> (115)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59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17" y="2916962"/>
            <a:ext cx="6070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4: 1984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451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17" y="2916962"/>
            <a:ext cx="607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5</a:t>
            </a:r>
            <a:r>
              <a:rPr lang="en-US" sz="4000" dirty="0" smtClean="0"/>
              <a:t>: May 2013</a:t>
            </a:r>
          </a:p>
          <a:p>
            <a:pPr algn="ctr"/>
            <a:r>
              <a:rPr lang="en-US" sz="4000" dirty="0" err="1" smtClean="0"/>
              <a:t>SPaG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64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7 at 06.02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3" y="0"/>
            <a:ext cx="871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7 at 06.0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24"/>
            <a:ext cx="9144000" cy="45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7 at 06.0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93"/>
            <a:ext cx="9144000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7 at 06.03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238"/>
            <a:ext cx="9144000" cy="39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7 at 06.0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517"/>
            <a:ext cx="9144000" cy="40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7 at 06.05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39" y="788654"/>
            <a:ext cx="4271889" cy="511780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00705" y="4368464"/>
            <a:ext cx="221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Wendy Cope</a:t>
            </a:r>
          </a:p>
          <a:p>
            <a:r>
              <a:rPr lang="en-US" i="1" dirty="0" smtClean="0"/>
              <a:t>Reading Scheme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00577" y="63503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17" y="2916962"/>
            <a:ext cx="607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Unintended </a:t>
            </a:r>
            <a:r>
              <a:rPr lang="en-US" sz="4000" dirty="0" smtClean="0"/>
              <a:t>consequences for students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61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cintosh HD:Users:geoff:Desktop:imag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0" y="-172720"/>
            <a:ext cx="5273040" cy="703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8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45" y="-375188"/>
            <a:ext cx="10266948" cy="73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87758"/>
            <a:ext cx="607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is the secondary </a:t>
            </a:r>
            <a:r>
              <a:rPr lang="en-US" sz="4000" dirty="0" err="1" smtClean="0"/>
              <a:t>headteacher’s</a:t>
            </a:r>
            <a:r>
              <a:rPr lang="en-US" sz="4000" dirty="0" smtClean="0"/>
              <a:t> perspective?</a:t>
            </a:r>
            <a:endParaRPr lang="en-US" sz="4000" dirty="0"/>
          </a:p>
        </p:txBody>
      </p:sp>
      <p:sp>
        <p:nvSpPr>
          <p:cNvPr id="3" name="Right Arrow 2"/>
          <p:cNvSpPr/>
          <p:nvPr/>
        </p:nvSpPr>
        <p:spPr>
          <a:xfrm rot="2592928">
            <a:off x="5902955" y="4912777"/>
            <a:ext cx="1590868" cy="47453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17" y="2916962"/>
            <a:ext cx="607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Unintended </a:t>
            </a:r>
            <a:r>
              <a:rPr lang="en-US" sz="4000" dirty="0" smtClean="0"/>
              <a:t>consequences for schools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61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0-17 at 06.2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4268">
            <a:off x="389642" y="949478"/>
            <a:ext cx="5931243" cy="5014596"/>
          </a:xfrm>
          <a:prstGeom prst="rect">
            <a:avLst/>
          </a:prstGeom>
        </p:spPr>
      </p:pic>
      <p:pic>
        <p:nvPicPr>
          <p:cNvPr id="6" name="Picture 5" descr="Screen Shot 2012-10-17 at 06.2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2681">
            <a:off x="2142983" y="602612"/>
            <a:ext cx="6953159" cy="5891023"/>
          </a:xfrm>
          <a:prstGeom prst="rect">
            <a:avLst/>
          </a:prstGeom>
        </p:spPr>
      </p:pic>
      <p:pic>
        <p:nvPicPr>
          <p:cNvPr id="7" name="Picture 6" descr="Screen Shot 2012-10-17 at 06.26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937">
            <a:off x="1385904" y="-144303"/>
            <a:ext cx="6752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777" y="851362"/>
            <a:ext cx="70751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am a head of a fantastic school. It was designated satisfactory by </a:t>
            </a:r>
            <a:r>
              <a:rPr lang="en-US" sz="2000" dirty="0" err="1"/>
              <a:t>Ofsted</a:t>
            </a:r>
            <a:r>
              <a:rPr lang="en-US" sz="2000" dirty="0"/>
              <a:t> following 16 months in special measures. </a:t>
            </a:r>
          </a:p>
          <a:p>
            <a:endParaRPr lang="en-US" sz="2000" dirty="0"/>
          </a:p>
          <a:p>
            <a:r>
              <a:rPr lang="en-US" sz="2000" dirty="0"/>
              <a:t>My job is currently secure in spite of </a:t>
            </a:r>
            <a:r>
              <a:rPr lang="en-US" sz="2000" dirty="0" err="1"/>
              <a:t>flatlining</a:t>
            </a:r>
            <a:r>
              <a:rPr lang="en-US" sz="2000" dirty="0"/>
              <a:t> this year due to the English issue at 54% 5 A*-C </a:t>
            </a:r>
            <a:r>
              <a:rPr lang="en-US" sz="2000" dirty="0" err="1"/>
              <a:t>inc</a:t>
            </a:r>
            <a:r>
              <a:rPr lang="en-US" sz="2000" dirty="0"/>
              <a:t> E and M. All other indicators soared. I have invited </a:t>
            </a:r>
            <a:r>
              <a:rPr lang="en-US" sz="2000" dirty="0" err="1"/>
              <a:t>Ofsted</a:t>
            </a:r>
            <a:r>
              <a:rPr lang="en-US" sz="2000" dirty="0"/>
              <a:t> in to </a:t>
            </a:r>
            <a:r>
              <a:rPr lang="en-US" sz="2000" dirty="0" err="1"/>
              <a:t>redesignate</a:t>
            </a:r>
            <a:r>
              <a:rPr lang="en-US" sz="2000" dirty="0"/>
              <a:t> and am awaiting the call.</a:t>
            </a:r>
          </a:p>
          <a:p>
            <a:endParaRPr lang="en-US" sz="2000" dirty="0"/>
          </a:p>
          <a:p>
            <a:r>
              <a:rPr lang="en-US" sz="2000" dirty="0"/>
              <a:t>We are </a:t>
            </a:r>
            <a:r>
              <a:rPr lang="en-US" sz="2000" dirty="0" err="1"/>
              <a:t>resitting</a:t>
            </a:r>
            <a:r>
              <a:rPr lang="en-US" sz="2000" dirty="0"/>
              <a:t> with our students - all who have come back from college on a Friday night to undertake intensive revision sessions with the Head of English. She is a teacher with real integrity and professionalism, who on results day spent the morning throwing up and </a:t>
            </a:r>
            <a:r>
              <a:rPr lang="en-US" sz="2000" dirty="0" err="1"/>
              <a:t>apologising</a:t>
            </a:r>
            <a:r>
              <a:rPr lang="en-US" sz="2000" dirty="0"/>
              <a:t> for the mess she had made when in reality it was none of her doing. </a:t>
            </a:r>
          </a:p>
          <a:p>
            <a:endParaRPr lang="en-US" sz="2000" dirty="0"/>
          </a:p>
          <a:p>
            <a:r>
              <a:rPr lang="en-US" sz="2000" dirty="0"/>
              <a:t>My frustration at this is immense. The young men who it has mostly affected deserve better. The teachers deserve better.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325" y="1046757"/>
            <a:ext cx="10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777" y="237265"/>
            <a:ext cx="70751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Friday morning. Sick in the stomach. Just picked up your blog via Twitter.</a:t>
            </a:r>
          </a:p>
          <a:p>
            <a:endParaRPr lang="en-US" sz="2000" dirty="0"/>
          </a:p>
          <a:p>
            <a:r>
              <a:rPr lang="en-US" sz="2000" dirty="0"/>
              <a:t>Yesterday I invited my Head of English to a meeting to further discuss English performance and his leadership.</a:t>
            </a:r>
          </a:p>
          <a:p>
            <a:endParaRPr lang="en-US" sz="2000" dirty="0"/>
          </a:p>
          <a:p>
            <a:r>
              <a:rPr lang="en-US" sz="2000" dirty="0" err="1"/>
              <a:t>HoD</a:t>
            </a:r>
            <a:r>
              <a:rPr lang="en-US" sz="2000" dirty="0"/>
              <a:t> opens letter and after reading the contents (pretty ominous but genuinely praising his professionalism, and suggestions of how to improve things) promptly resigns. </a:t>
            </a:r>
          </a:p>
          <a:p>
            <a:endParaRPr lang="en-US" sz="2000" dirty="0"/>
          </a:p>
          <a:p>
            <a:r>
              <a:rPr lang="en-US" sz="2000" dirty="0"/>
              <a:t>Tears (sadness &amp; relief) follow. </a:t>
            </a:r>
            <a:r>
              <a:rPr lang="en-US" sz="2000" dirty="0" smtClean="0"/>
              <a:t>Relief</a:t>
            </a:r>
            <a:r>
              <a:rPr lang="en-US" sz="2000" dirty="0"/>
              <a:t>? That there wasn’t going to be a </a:t>
            </a:r>
            <a:r>
              <a:rPr lang="en-US" sz="2000" dirty="0" smtClean="0"/>
              <a:t>sacking. Relief </a:t>
            </a:r>
            <a:r>
              <a:rPr lang="en-US" sz="2000" dirty="0"/>
              <a:t>from me that I took a step to deal with a matter which in truth I wanted to ignore - for my colleague is a very decent person.</a:t>
            </a:r>
          </a:p>
          <a:p>
            <a:endParaRPr lang="en-US" sz="2000" dirty="0"/>
          </a:p>
          <a:p>
            <a:r>
              <a:rPr lang="en-US" sz="2000" dirty="0"/>
              <a:t>I used to love my job as a </a:t>
            </a:r>
            <a:r>
              <a:rPr lang="en-US" sz="2000" dirty="0" err="1"/>
              <a:t>Headteacher</a:t>
            </a:r>
            <a:r>
              <a:rPr lang="en-US" sz="2000" dirty="0"/>
              <a:t>. </a:t>
            </a:r>
            <a:r>
              <a:rPr lang="en-US" sz="2000" dirty="0" smtClean="0"/>
              <a:t>Yesterday </a:t>
            </a:r>
            <a:r>
              <a:rPr lang="en-US" sz="2000" dirty="0"/>
              <a:t>wasn’t an easy call. Since our 5+A*-C E/M dropped a long way I haven’t loved my job.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 </a:t>
            </a:r>
            <a:r>
              <a:rPr lang="en-US" sz="2000" dirty="0"/>
              <a:t>feel impotent, a failure and, like now, I cry over work issues.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325" y="1046757"/>
            <a:ext cx="10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781" y="-139568"/>
            <a:ext cx="11285326" cy="7173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04" y="683370"/>
            <a:ext cx="51797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It’s time to reclaim English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594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31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208" y="1755157"/>
            <a:ext cx="5029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1: Decouple English &amp; performance tables … but not lose the ‘</a:t>
            </a:r>
            <a:r>
              <a:rPr lang="en-US" sz="4000" dirty="0" err="1" smtClean="0">
                <a:solidFill>
                  <a:schemeClr val="bg1"/>
                </a:solidFill>
              </a:rPr>
              <a:t>rigour</a:t>
            </a:r>
            <a:r>
              <a:rPr lang="en-US" sz="4000" dirty="0" smtClean="0">
                <a:solidFill>
                  <a:schemeClr val="bg1"/>
                </a:solidFill>
              </a:rPr>
              <a:t>’ argument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31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208" y="1755157"/>
            <a:ext cx="502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2: Have stronger subject associations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31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208" y="1755157"/>
            <a:ext cx="5029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3: Regain our confidence about what English is and what it is for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022725" y="5983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327525" y="5678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403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327525" y="5449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/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2263775" y="639762"/>
            <a:ext cx="4495800" cy="539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 b="1">
                <a:latin typeface="Comic Sans MS" charset="0"/>
              </a:rPr>
              <a:t>English Teacher</a:t>
            </a:r>
          </a:p>
          <a:p>
            <a:endParaRPr lang="en-GB" sz="1200" b="1">
              <a:latin typeface="Comic Sans MS" charset="0"/>
            </a:endParaRPr>
          </a:p>
          <a:p>
            <a:r>
              <a:rPr lang="en-GB" sz="1200" b="1">
                <a:latin typeface="Comic Sans MS" charset="0"/>
              </a:rPr>
              <a:t>Petite, white-haired Miss Cartwright</a:t>
            </a:r>
          </a:p>
          <a:p>
            <a:r>
              <a:rPr lang="en-GB" sz="1200" b="1">
                <a:latin typeface="Comic Sans MS" charset="0"/>
              </a:rPr>
              <a:t>Knew Shakespeare off by heart,</a:t>
            </a:r>
          </a:p>
          <a:p>
            <a:r>
              <a:rPr lang="en-GB" sz="1200" b="1">
                <a:latin typeface="Comic Sans MS" charset="0"/>
              </a:rPr>
              <a:t>Or so we pupils thought.</a:t>
            </a:r>
          </a:p>
          <a:p>
            <a:r>
              <a:rPr lang="en-GB" sz="1200" b="1">
                <a:latin typeface="Comic Sans MS" charset="0"/>
              </a:rPr>
              <a:t>Once in the stalls at the Old Vic</a:t>
            </a:r>
          </a:p>
          <a:p>
            <a:r>
              <a:rPr lang="en-GB" sz="1200" b="1">
                <a:latin typeface="Comic Sans MS" charset="0"/>
              </a:rPr>
              <a:t>She prompted Lear when he forgot his part.</a:t>
            </a:r>
          </a:p>
          <a:p>
            <a:endParaRPr lang="en-GB" sz="1200" b="1">
              <a:latin typeface="Comic Sans MS" charset="0"/>
            </a:endParaRPr>
          </a:p>
          <a:p>
            <a:r>
              <a:rPr lang="en-GB" sz="1200" b="1">
                <a:latin typeface="Comic Sans MS" charset="0"/>
              </a:rPr>
              <a:t>Ignorant of </a:t>
            </a:r>
            <a:r>
              <a:rPr lang="en-GB" sz="1200" b="1" i="1">
                <a:latin typeface="Comic Sans MS" charset="0"/>
              </a:rPr>
              <a:t>Scrutiny</a:t>
            </a:r>
            <a:r>
              <a:rPr lang="en-GB" sz="1200" b="1">
                <a:latin typeface="Comic Sans MS" charset="0"/>
              </a:rPr>
              <a:t> and Leavis,</a:t>
            </a:r>
          </a:p>
          <a:p>
            <a:r>
              <a:rPr lang="en-GB" sz="1200" b="1">
                <a:latin typeface="Comic Sans MS" charset="0"/>
              </a:rPr>
              <a:t>She taught Romantic poetry,</a:t>
            </a:r>
          </a:p>
          <a:p>
            <a:r>
              <a:rPr lang="en-GB" sz="1200" b="1">
                <a:latin typeface="Comic Sans MS" charset="0"/>
              </a:rPr>
              <a:t>Dreamt of gossip with dead poets.</a:t>
            </a:r>
          </a:p>
          <a:p>
            <a:r>
              <a:rPr lang="en-GB" sz="1200" b="1">
                <a:latin typeface="Comic Sans MS" charset="0"/>
              </a:rPr>
              <a:t>To an amazed sixth form once said:</a:t>
            </a:r>
            <a:br>
              <a:rPr lang="en-GB" sz="1200" b="1">
                <a:latin typeface="Comic Sans MS" charset="0"/>
              </a:rPr>
            </a:br>
            <a:r>
              <a:rPr lang="en-GB" sz="1200" b="1">
                <a:latin typeface="Comic Sans MS" charset="0"/>
              </a:rPr>
              <a:t>‘How good to spend a night with Shelley.’</a:t>
            </a:r>
          </a:p>
          <a:p>
            <a:endParaRPr lang="en-GB" sz="1200" b="1">
              <a:latin typeface="Comic Sans MS" charset="0"/>
            </a:endParaRPr>
          </a:p>
          <a:p>
            <a:r>
              <a:rPr lang="en-GB" sz="1200" b="1">
                <a:latin typeface="Comic Sans MS" charset="0"/>
              </a:rPr>
              <a:t>In long war years she fed us plays,</a:t>
            </a:r>
          </a:p>
          <a:p>
            <a:r>
              <a:rPr lang="en-GB" sz="1200" b="1">
                <a:latin typeface="Comic Sans MS" charset="0"/>
              </a:rPr>
              <a:t>Sophocles to Shaw’s </a:t>
            </a:r>
            <a:r>
              <a:rPr lang="en-GB" sz="1200" b="1" i="1">
                <a:latin typeface="Comic Sans MS" charset="0"/>
              </a:rPr>
              <a:t>St Joan</a:t>
            </a:r>
            <a:r>
              <a:rPr lang="en-GB" sz="1200" b="1">
                <a:latin typeface="Comic Sans MS" charset="0"/>
              </a:rPr>
              <a:t>.</a:t>
            </a:r>
          </a:p>
          <a:p>
            <a:r>
              <a:rPr lang="en-GB" sz="1200" b="1">
                <a:latin typeface="Comic Sans MS" charset="0"/>
              </a:rPr>
              <a:t>Her reading nights we named our Courting Club,</a:t>
            </a:r>
          </a:p>
          <a:p>
            <a:r>
              <a:rPr lang="en-GB" sz="1200" b="1">
                <a:latin typeface="Comic Sans MS" charset="0"/>
              </a:rPr>
              <a:t>Yet always through the blacked-out streets</a:t>
            </a:r>
          </a:p>
          <a:p>
            <a:r>
              <a:rPr lang="en-GB" sz="1200" b="1">
                <a:latin typeface="Comic Sans MS" charset="0"/>
              </a:rPr>
              <a:t>One boy left the girls and saw her home.</a:t>
            </a:r>
          </a:p>
          <a:p>
            <a:endParaRPr lang="en-GB" sz="1200" b="1">
              <a:latin typeface="Comic Sans MS" charset="0"/>
            </a:endParaRPr>
          </a:p>
          <a:p>
            <a:r>
              <a:rPr lang="en-GB" sz="1200" b="1">
                <a:latin typeface="Comic Sans MS" charset="0"/>
              </a:rPr>
              <a:t>When she closed her eyes and chanted</a:t>
            </a:r>
          </a:p>
          <a:p>
            <a:r>
              <a:rPr lang="en-GB" sz="1200" b="1">
                <a:latin typeface="Comic Sans MS" charset="0"/>
              </a:rPr>
              <a:t>‘Ode to a Nightingale’</a:t>
            </a:r>
          </a:p>
          <a:p>
            <a:r>
              <a:rPr lang="en-GB" sz="1200" b="1">
                <a:latin typeface="Comic Sans MS" charset="0"/>
              </a:rPr>
              <a:t>We laughed yet honoured her devotion.</a:t>
            </a:r>
          </a:p>
          <a:p>
            <a:r>
              <a:rPr lang="en-GB" sz="1200" b="1">
                <a:latin typeface="Comic Sans MS" charset="0"/>
              </a:rPr>
              <a:t>We knew the man she should have married</a:t>
            </a:r>
          </a:p>
          <a:p>
            <a:r>
              <a:rPr lang="en-GB" sz="1200" b="1">
                <a:latin typeface="Comic Sans MS" charset="0"/>
              </a:rPr>
              <a:t>Was killed at Passchendaele.</a:t>
            </a:r>
          </a:p>
          <a:p>
            <a:endParaRPr lang="en-GB" sz="1200" b="1">
              <a:latin typeface="Comic Sans MS" charset="0"/>
            </a:endParaRPr>
          </a:p>
          <a:p>
            <a:pPr algn="r"/>
            <a:r>
              <a:rPr lang="en-GB" sz="1200" b="1">
                <a:latin typeface="Comic Sans MS" charset="0"/>
              </a:rPr>
              <a:t>Brian Cox</a:t>
            </a:r>
          </a:p>
          <a:p>
            <a:pPr algn="r"/>
            <a:r>
              <a:rPr lang="en-GB" sz="1200" b="1">
                <a:latin typeface="Comic Sans MS" charset="0"/>
              </a:rPr>
              <a:t>From </a:t>
            </a:r>
            <a:r>
              <a:rPr lang="en-GB" sz="1200" b="1" i="1">
                <a:latin typeface="Comic Sans MS" charset="0"/>
              </a:rPr>
              <a:t>Collected Poems</a:t>
            </a:r>
            <a:r>
              <a:rPr lang="en-GB" sz="1200" b="1">
                <a:latin typeface="Comic Sans MS" charset="0"/>
              </a:rPr>
              <a:t>, Carcanet Press 1993.</a:t>
            </a:r>
          </a:p>
          <a:p>
            <a:endParaRPr lang="en-GB" sz="1200" b="1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2787" y="1"/>
            <a:ext cx="102759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760" y="2988249"/>
            <a:ext cx="58857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‘O Brave New World’:</a:t>
            </a:r>
          </a:p>
          <a:p>
            <a:pPr algn="ctr"/>
            <a:r>
              <a:rPr lang="en-US" sz="3600" b="1" dirty="0" smtClean="0"/>
              <a:t>Reclaiming English</a:t>
            </a:r>
          </a:p>
          <a:p>
            <a:pPr algn="ctr"/>
            <a:r>
              <a:rPr lang="en-US" sz="3600" b="1" dirty="0" smtClean="0"/>
              <a:t>Geoff Barton: 18 May 2013</a:t>
            </a:r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Twitter: @</a:t>
            </a:r>
            <a:r>
              <a:rPr lang="en-US" sz="2000" b="1" dirty="0" err="1">
                <a:solidFill>
                  <a:schemeClr val="bg1"/>
                </a:solidFill>
              </a:rPr>
              <a:t>RealGeoffBarton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Presentation at </a:t>
            </a:r>
            <a:r>
              <a:rPr lang="en-US" sz="2000" b="1" dirty="0" err="1">
                <a:solidFill>
                  <a:schemeClr val="bg1"/>
                </a:solidFill>
              </a:rPr>
              <a:t>geoffbarton.co.uk</a:t>
            </a:r>
            <a:r>
              <a:rPr lang="en-US" sz="2000" b="1" dirty="0">
                <a:solidFill>
                  <a:schemeClr val="bg1"/>
                </a:solidFill>
              </a:rPr>
              <a:t> (115)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685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599" y="0"/>
            <a:ext cx="101001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217" y="296724"/>
            <a:ext cx="607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1: Then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4217" y="296724"/>
            <a:ext cx="607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2: Now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06500"/>
            <a:ext cx="8153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17" y="2916962"/>
            <a:ext cx="607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History of English in 5 Texts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20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17" y="2916962"/>
            <a:ext cx="607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r>
              <a:rPr lang="en-US" sz="4000" dirty="0" smtClean="0"/>
              <a:t>: 1921 </a:t>
            </a:r>
          </a:p>
          <a:p>
            <a:pPr algn="ctr"/>
            <a:r>
              <a:rPr lang="en-US" sz="4000" dirty="0" smtClean="0"/>
              <a:t>Sampson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98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17" y="2916962"/>
            <a:ext cx="607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2: 1967</a:t>
            </a:r>
          </a:p>
          <a:p>
            <a:pPr algn="ctr"/>
            <a:r>
              <a:rPr lang="en-US" sz="4000" dirty="0" smtClean="0"/>
              <a:t>Holbrook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26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17" y="2916962"/>
            <a:ext cx="607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</a:t>
            </a:r>
            <a:r>
              <a:rPr lang="en-US" sz="4000" dirty="0" smtClean="0"/>
              <a:t>: 1974</a:t>
            </a:r>
          </a:p>
          <a:p>
            <a:pPr algn="ctr"/>
            <a:r>
              <a:rPr lang="en-US" sz="4000" dirty="0" smtClean="0"/>
              <a:t>Bullock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07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317" y="2916962"/>
            <a:ext cx="607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4: 1984</a:t>
            </a:r>
          </a:p>
          <a:p>
            <a:pPr algn="ctr"/>
            <a:r>
              <a:rPr lang="en-US" sz="4000" dirty="0" smtClean="0"/>
              <a:t>HMI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33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544</Words>
  <Application>Microsoft Macintosh PowerPoint</Application>
  <PresentationFormat>On-screen Show (4:3)</PresentationFormat>
  <Paragraphs>89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Edward VI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Barton</dc:creator>
  <cp:lastModifiedBy>Geoff Barton</cp:lastModifiedBy>
  <cp:revision>65</cp:revision>
  <dcterms:created xsi:type="dcterms:W3CDTF">2012-10-17T04:27:25Z</dcterms:created>
  <dcterms:modified xsi:type="dcterms:W3CDTF">2013-05-18T05:56:14Z</dcterms:modified>
</cp:coreProperties>
</file>