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58" r:id="rId2"/>
    <p:sldId id="264" r:id="rId3"/>
    <p:sldId id="270" r:id="rId4"/>
    <p:sldId id="271" r:id="rId5"/>
    <p:sldId id="273" r:id="rId6"/>
    <p:sldId id="266" r:id="rId7"/>
    <p:sldId id="267" r:id="rId8"/>
    <p:sldId id="275" r:id="rId9"/>
    <p:sldId id="276" r:id="rId10"/>
    <p:sldId id="283" r:id="rId11"/>
    <p:sldId id="277" r:id="rId12"/>
    <p:sldId id="286" r:id="rId13"/>
    <p:sldId id="285" r:id="rId14"/>
    <p:sldId id="284" r:id="rId15"/>
    <p:sldId id="280" r:id="rId16"/>
    <p:sldId id="281" r:id="rId17"/>
    <p:sldId id="282" r:id="rId18"/>
    <p:sldId id="287" r:id="rId19"/>
    <p:sldId id="298" r:id="rId20"/>
    <p:sldId id="301" r:id="rId21"/>
    <p:sldId id="299" r:id="rId22"/>
    <p:sldId id="296" r:id="rId23"/>
    <p:sldId id="300" r:id="rId24"/>
    <p:sldId id="303" r:id="rId25"/>
    <p:sldId id="340" r:id="rId26"/>
    <p:sldId id="304" r:id="rId27"/>
    <p:sldId id="306" r:id="rId28"/>
    <p:sldId id="310" r:id="rId29"/>
    <p:sldId id="311" r:id="rId30"/>
    <p:sldId id="312" r:id="rId31"/>
    <p:sldId id="313" r:id="rId32"/>
    <p:sldId id="339" r:id="rId33"/>
    <p:sldId id="314" r:id="rId34"/>
    <p:sldId id="315" r:id="rId35"/>
    <p:sldId id="316" r:id="rId36"/>
    <p:sldId id="317" r:id="rId37"/>
    <p:sldId id="319" r:id="rId38"/>
    <p:sldId id="320" r:id="rId39"/>
    <p:sldId id="321" r:id="rId40"/>
    <p:sldId id="322" r:id="rId41"/>
    <p:sldId id="323" r:id="rId42"/>
    <p:sldId id="324" r:id="rId43"/>
    <p:sldId id="325" r:id="rId44"/>
    <p:sldId id="326" r:id="rId45"/>
    <p:sldId id="327" r:id="rId46"/>
    <p:sldId id="330" r:id="rId47"/>
    <p:sldId id="328" r:id="rId48"/>
    <p:sldId id="341" r:id="rId49"/>
    <p:sldId id="329" r:id="rId50"/>
    <p:sldId id="297" r:id="rId51"/>
    <p:sldId id="331" r:id="rId52"/>
    <p:sldId id="332" r:id="rId53"/>
    <p:sldId id="333" r:id="rId54"/>
    <p:sldId id="342" r:id="rId55"/>
    <p:sldId id="336" r:id="rId56"/>
    <p:sldId id="343" r:id="rId57"/>
    <p:sldId id="334" r:id="rId58"/>
    <p:sldId id="345" r:id="rId59"/>
    <p:sldId id="344" r:id="rId60"/>
    <p:sldId id="346" r:id="rId61"/>
    <p:sldId id="337" r:id="rId62"/>
    <p:sldId id="353" r:id="rId63"/>
    <p:sldId id="354" r:id="rId64"/>
    <p:sldId id="355" r:id="rId65"/>
    <p:sldId id="356" r:id="rId66"/>
    <p:sldId id="357" r:id="rId67"/>
    <p:sldId id="365" r:id="rId68"/>
    <p:sldId id="361" r:id="rId69"/>
    <p:sldId id="362" r:id="rId70"/>
    <p:sldId id="363" r:id="rId71"/>
    <p:sldId id="364" r:id="rId72"/>
    <p:sldId id="367" r:id="rId73"/>
    <p:sldId id="366" r:id="rId74"/>
    <p:sldId id="368" r:id="rId75"/>
    <p:sldId id="369" r:id="rId76"/>
    <p:sldId id="370" r:id="rId77"/>
    <p:sldId id="374"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7" d="100"/>
          <a:sy n="97" d="100"/>
        </p:scale>
        <p:origin x="-196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50F9F7-01C5-2F49-9244-FE093ACA6A26}" type="datetimeFigureOut">
              <a:rPr lang="en-US" smtClean="0"/>
              <a:t>22/06/2013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C32AD-049A-D245-BEE5-D39C317A100F}" type="slidenum">
              <a:rPr lang="en-US" smtClean="0"/>
              <a:t>‹#›</a:t>
            </a:fld>
            <a:endParaRPr lang="en-US"/>
          </a:p>
        </p:txBody>
      </p:sp>
    </p:spTree>
    <p:extLst>
      <p:ext uri="{BB962C8B-B14F-4D97-AF65-F5344CB8AC3E}">
        <p14:creationId xmlns:p14="http://schemas.microsoft.com/office/powerpoint/2010/main" val="18583513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FDEFF538-A647-7642-BA13-F6FD5A3E9524}" type="slidenum">
              <a:rPr lang="en-US">
                <a:latin typeface="Arial" pitchFamily="-83" charset="0"/>
                <a:ea typeface="ＭＳ Ｐゴシック" pitchFamily="-83" charset="-128"/>
                <a:cs typeface="ＭＳ Ｐゴシック" pitchFamily="-83" charset="-128"/>
              </a:rPr>
              <a:pPr/>
              <a:t>37</a:t>
            </a:fld>
            <a:endParaRPr lang="en-US">
              <a:latin typeface="Arial" pitchFamily="-83" charset="0"/>
              <a:ea typeface="ＭＳ Ｐゴシック" pitchFamily="-83" charset="-128"/>
              <a:cs typeface="ＭＳ Ｐゴシック" pitchFamily="-83" charset="-128"/>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a:latin typeface="Arial" pitchFamily="-83" charset="0"/>
              <a:ea typeface="ＭＳ Ｐゴシック" pitchFamily="-83" charset="-128"/>
              <a:cs typeface="ＭＳ Ｐゴシック" pitchFamily="-83"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It’s really beautiful out</a:t>
            </a:r>
            <a:r>
              <a:rPr lang="en-US" sz="2400" baseline="0" dirty="0" smtClean="0"/>
              <a:t> there today, I believe.</a:t>
            </a:r>
            <a:endParaRPr lang="en-US" sz="2400" dirty="0"/>
          </a:p>
        </p:txBody>
      </p:sp>
      <p:sp>
        <p:nvSpPr>
          <p:cNvPr id="4" name="Slide Number Placeholder 3"/>
          <p:cNvSpPr>
            <a:spLocks noGrp="1"/>
          </p:cNvSpPr>
          <p:nvPr>
            <p:ph type="sldNum" sz="quarter" idx="10"/>
          </p:nvPr>
        </p:nvSpPr>
        <p:spPr/>
        <p:txBody>
          <a:bodyPr/>
          <a:lstStyle/>
          <a:p>
            <a:fld id="{A93C32AD-049A-D245-BEE5-D39C317A100F}" type="slidenum">
              <a:rPr lang="en-US" smtClean="0"/>
              <a:t>58</a:t>
            </a:fld>
            <a:endParaRPr lang="en-US"/>
          </a:p>
        </p:txBody>
      </p:sp>
    </p:spTree>
    <p:extLst>
      <p:ext uri="{BB962C8B-B14F-4D97-AF65-F5344CB8AC3E}">
        <p14:creationId xmlns:p14="http://schemas.microsoft.com/office/powerpoint/2010/main" val="2539073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FDEFF538-A647-7642-BA13-F6FD5A3E9524}" type="slidenum">
              <a:rPr lang="en-US">
                <a:latin typeface="Arial" pitchFamily="-83" charset="0"/>
                <a:ea typeface="ＭＳ Ｐゴシック" pitchFamily="-83" charset="-128"/>
                <a:cs typeface="ＭＳ Ｐゴシック" pitchFamily="-83" charset="-128"/>
              </a:rPr>
              <a:pPr/>
              <a:t>38</a:t>
            </a:fld>
            <a:endParaRPr lang="en-US">
              <a:latin typeface="Arial" pitchFamily="-83" charset="0"/>
              <a:ea typeface="ＭＳ Ｐゴシック" pitchFamily="-83" charset="-128"/>
              <a:cs typeface="ＭＳ Ｐゴシック" pitchFamily="-83" charset="-128"/>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a:latin typeface="Arial" pitchFamily="-83" charset="0"/>
              <a:ea typeface="ＭＳ Ｐゴシック" pitchFamily="-83" charset="-128"/>
              <a:cs typeface="ＭＳ Ｐゴシック" pitchFamily="-8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6E5F31E7-08C8-8743-B88A-A4C18F4FE901}" type="slidenum">
              <a:rPr lang="en-US">
                <a:latin typeface="Arial" pitchFamily="-83" charset="0"/>
                <a:ea typeface="ＭＳ Ｐゴシック" pitchFamily="-83" charset="-128"/>
                <a:cs typeface="ＭＳ Ｐゴシック" pitchFamily="-83" charset="-128"/>
              </a:rPr>
              <a:pPr/>
              <a:t>39</a:t>
            </a:fld>
            <a:endParaRPr lang="en-US">
              <a:latin typeface="Arial" pitchFamily="-83" charset="0"/>
              <a:ea typeface="ＭＳ Ｐゴシック" pitchFamily="-83" charset="-128"/>
              <a:cs typeface="ＭＳ Ｐゴシック" pitchFamily="-83" charset="-128"/>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a:latin typeface="Arial" pitchFamily="-83" charset="0"/>
              <a:ea typeface="ＭＳ Ｐゴシック" pitchFamily="-83" charset="-128"/>
              <a:cs typeface="ＭＳ Ｐゴシック" pitchFamily="-8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DE294EA-E224-D444-AAF7-C104002AB8F1}" type="slidenum">
              <a:rPr lang="en-US">
                <a:latin typeface="Arial" pitchFamily="-83" charset="0"/>
                <a:ea typeface="ＭＳ Ｐゴシック" pitchFamily="-83" charset="-128"/>
                <a:cs typeface="ＭＳ Ｐゴシック" pitchFamily="-83" charset="-128"/>
              </a:rPr>
              <a:pPr/>
              <a:t>40</a:t>
            </a:fld>
            <a:endParaRPr lang="en-US">
              <a:latin typeface="Arial" pitchFamily="-83" charset="0"/>
              <a:ea typeface="ＭＳ Ｐゴシック" pitchFamily="-83" charset="-128"/>
              <a:cs typeface="ＭＳ Ｐゴシック" pitchFamily="-83" charset="-128"/>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a:latin typeface="Arial" pitchFamily="-83" charset="0"/>
              <a:ea typeface="ＭＳ Ｐゴシック" pitchFamily="-83" charset="-128"/>
              <a:cs typeface="ＭＳ Ｐゴシック" pitchFamily="-8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C7255C2-6F04-484D-AB48-1D22BA669C6E}" type="slidenum">
              <a:rPr lang="en-US">
                <a:latin typeface="Arial" pitchFamily="-83" charset="0"/>
                <a:ea typeface="ＭＳ Ｐゴシック" pitchFamily="-83" charset="-128"/>
                <a:cs typeface="ＭＳ Ｐゴシック" pitchFamily="-83" charset="-128"/>
              </a:rPr>
              <a:pPr/>
              <a:t>41</a:t>
            </a:fld>
            <a:endParaRPr lang="en-US">
              <a:latin typeface="Arial" pitchFamily="-83" charset="0"/>
              <a:ea typeface="ＭＳ Ｐゴシック" pitchFamily="-83" charset="-128"/>
              <a:cs typeface="ＭＳ Ｐゴシック" pitchFamily="-83"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a:latin typeface="Arial" pitchFamily="-83" charset="0"/>
              <a:ea typeface="ＭＳ Ｐゴシック" pitchFamily="-83" charset="-128"/>
              <a:cs typeface="ＭＳ Ｐゴシック" pitchFamily="-8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3C3A2A-9FB7-5C4B-B621-B73572456763}" type="slidenum">
              <a:rPr lang="en-US">
                <a:latin typeface="Arial" pitchFamily="-83" charset="0"/>
                <a:ea typeface="ＭＳ Ｐゴシック" pitchFamily="-83" charset="-128"/>
                <a:cs typeface="ＭＳ Ｐゴシック" pitchFamily="-83" charset="-128"/>
              </a:rPr>
              <a:pPr/>
              <a:t>42</a:t>
            </a:fld>
            <a:endParaRPr lang="en-US">
              <a:latin typeface="Arial" pitchFamily="-83" charset="0"/>
              <a:ea typeface="ＭＳ Ｐゴシック" pitchFamily="-83" charset="-128"/>
              <a:cs typeface="ＭＳ Ｐゴシック" pitchFamily="-83" charset="-128"/>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a:latin typeface="Arial" pitchFamily="-83" charset="0"/>
              <a:ea typeface="ＭＳ Ｐゴシック" pitchFamily="-83" charset="-128"/>
              <a:cs typeface="ＭＳ Ｐゴシック" pitchFamily="-83"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6937FC27-1FA1-2E42-A9E2-99CFC3EF6DB3}" type="slidenum">
              <a:rPr lang="en-US">
                <a:latin typeface="Arial" pitchFamily="-83" charset="0"/>
                <a:ea typeface="ＭＳ Ｐゴシック" pitchFamily="-83" charset="-128"/>
                <a:cs typeface="ＭＳ Ｐゴシック" pitchFamily="-83" charset="-128"/>
              </a:rPr>
              <a:pPr/>
              <a:t>43</a:t>
            </a:fld>
            <a:endParaRPr lang="en-US">
              <a:latin typeface="Arial" pitchFamily="-83" charset="0"/>
              <a:ea typeface="ＭＳ Ｐゴシック" pitchFamily="-83" charset="-128"/>
              <a:cs typeface="ＭＳ Ｐゴシック" pitchFamily="-83" charset="-128"/>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latin typeface="Arial" pitchFamily="-83" charset="0"/>
              <a:ea typeface="ＭＳ Ｐゴシック" pitchFamily="-83" charset="-128"/>
              <a:cs typeface="ＭＳ Ｐゴシック" pitchFamily="-83"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037CEDA-76C4-DD4B-AA65-27A5370599EA}" type="slidenum">
              <a:rPr lang="en-US">
                <a:latin typeface="Arial" pitchFamily="-83" charset="0"/>
                <a:ea typeface="ＭＳ Ｐゴシック" pitchFamily="-83" charset="-128"/>
                <a:cs typeface="ＭＳ Ｐゴシック" pitchFamily="-83" charset="-128"/>
              </a:rPr>
              <a:pPr/>
              <a:t>44</a:t>
            </a:fld>
            <a:endParaRPr lang="en-US">
              <a:latin typeface="Arial" pitchFamily="-83" charset="0"/>
              <a:ea typeface="ＭＳ Ｐゴシック" pitchFamily="-83" charset="-128"/>
              <a:cs typeface="ＭＳ Ｐゴシック" pitchFamily="-83" charset="-128"/>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a:latin typeface="Arial" pitchFamily="-83" charset="0"/>
              <a:ea typeface="ＭＳ Ｐゴシック" pitchFamily="-83" charset="-128"/>
              <a:cs typeface="ＭＳ Ｐゴシック" pitchFamily="-83"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5669C79-C7AC-7546-A053-316F773BD91E}" type="slidenum">
              <a:rPr lang="en-US">
                <a:latin typeface="Arial" pitchFamily="-83" charset="0"/>
                <a:ea typeface="ＭＳ Ｐゴシック" pitchFamily="-83" charset="-128"/>
                <a:cs typeface="ＭＳ Ｐゴシック" pitchFamily="-83" charset="-128"/>
              </a:rPr>
              <a:pPr/>
              <a:t>45</a:t>
            </a:fld>
            <a:endParaRPr lang="en-US">
              <a:latin typeface="Arial" pitchFamily="-83" charset="0"/>
              <a:ea typeface="ＭＳ Ｐゴシック" pitchFamily="-83" charset="-128"/>
              <a:cs typeface="ＭＳ Ｐゴシック" pitchFamily="-83" charset="-128"/>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latin typeface="Arial" pitchFamily="-83" charset="0"/>
              <a:ea typeface="ＭＳ Ｐゴシック" pitchFamily="-83" charset="-128"/>
              <a:cs typeface="ＭＳ Ｐゴシック" pitchFamily="-8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4F34E22-8AE4-A04A-ABF6-E45614CFF385}" type="datetimeFigureOut">
              <a:rPr lang="en-US" smtClean="0"/>
              <a:t>22/06/2013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270394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4F34E22-8AE4-A04A-ABF6-E45614CFF385}" type="datetimeFigureOut">
              <a:rPr lang="en-US" smtClean="0"/>
              <a:t>22/06/2013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592850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4F34E22-8AE4-A04A-ABF6-E45614CFF385}" type="datetimeFigureOut">
              <a:rPr lang="en-US" smtClean="0"/>
              <a:t>22/06/2013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65535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4F34E22-8AE4-A04A-ABF6-E45614CFF385}" type="datetimeFigureOut">
              <a:rPr lang="en-US" smtClean="0"/>
              <a:t>22/06/2013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250322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4F34E22-8AE4-A04A-ABF6-E45614CFF385}" type="datetimeFigureOut">
              <a:rPr lang="en-US" smtClean="0"/>
              <a:t>22/06/2013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2525444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4F34E22-8AE4-A04A-ABF6-E45614CFF385}" type="datetimeFigureOut">
              <a:rPr lang="en-US" smtClean="0"/>
              <a:t>22/06/2013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327003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4F34E22-8AE4-A04A-ABF6-E45614CFF385}" type="datetimeFigureOut">
              <a:rPr lang="en-US" smtClean="0"/>
              <a:t>22/06/2013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2975786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4F34E22-8AE4-A04A-ABF6-E45614CFF385}" type="datetimeFigureOut">
              <a:rPr lang="en-US" smtClean="0"/>
              <a:t>22/06/2013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939964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34E22-8AE4-A04A-ABF6-E45614CFF385}" type="datetimeFigureOut">
              <a:rPr lang="en-US" smtClean="0"/>
              <a:t>22/06/2013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388093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4F34E22-8AE4-A04A-ABF6-E45614CFF385}" type="datetimeFigureOut">
              <a:rPr lang="en-US" smtClean="0"/>
              <a:t>22/06/2013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152003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4F34E22-8AE4-A04A-ABF6-E45614CFF385}" type="datetimeFigureOut">
              <a:rPr lang="en-US" smtClean="0"/>
              <a:t>22/06/2013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24B0F-097A-1A4C-A166-A138154EA43D}" type="slidenum">
              <a:rPr lang="en-US" smtClean="0"/>
              <a:t>‹#›</a:t>
            </a:fld>
            <a:endParaRPr lang="en-US"/>
          </a:p>
        </p:txBody>
      </p:sp>
    </p:spTree>
    <p:extLst>
      <p:ext uri="{BB962C8B-B14F-4D97-AF65-F5344CB8AC3E}">
        <p14:creationId xmlns:p14="http://schemas.microsoft.com/office/powerpoint/2010/main" val="459377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34E22-8AE4-A04A-ABF6-E45614CFF385}" type="datetimeFigureOut">
              <a:rPr lang="en-US" smtClean="0"/>
              <a:t>22/06/2013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24B0F-097A-1A4C-A166-A138154EA43D}" type="slidenum">
              <a:rPr lang="en-US" smtClean="0"/>
              <a:t>‹#›</a:t>
            </a:fld>
            <a:endParaRPr lang="en-US"/>
          </a:p>
        </p:txBody>
      </p:sp>
    </p:spTree>
    <p:extLst>
      <p:ext uri="{BB962C8B-B14F-4D97-AF65-F5344CB8AC3E}">
        <p14:creationId xmlns:p14="http://schemas.microsoft.com/office/powerpoint/2010/main" val="426102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eoffbarton.co.uk"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eoffbarton.co.uk" TargetMode="Externa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file://localhost/Users/geoff/Documents/Consultancy/Literacy/Think-Pad.docx"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geoffbarton.co.uk" TargetMode="External"/><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11649" y="1203748"/>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call</a:t>
            </a:r>
            <a:endParaRPr lang="en-US" sz="13800" b="1" dirty="0">
              <a:latin typeface="Lucida Grande"/>
              <a:cs typeface="Lucida Grande"/>
            </a:endParaRPr>
          </a:p>
        </p:txBody>
      </p:sp>
      <p:sp>
        <p:nvSpPr>
          <p:cNvPr id="3" name="Title 1"/>
          <p:cNvSpPr txBox="1">
            <a:spLocks/>
          </p:cNvSpPr>
          <p:nvPr/>
        </p:nvSpPr>
        <p:spPr>
          <a:xfrm>
            <a:off x="-851776" y="165967"/>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‘Don’t</a:t>
            </a:r>
            <a:endParaRPr lang="en-US" sz="13800" b="1" dirty="0">
              <a:latin typeface="Lucida Grande"/>
              <a:cs typeface="Lucida Grande"/>
            </a:endParaRPr>
          </a:p>
        </p:txBody>
      </p:sp>
      <p:sp>
        <p:nvSpPr>
          <p:cNvPr id="4" name="Title 1"/>
          <p:cNvSpPr txBox="1">
            <a:spLocks/>
          </p:cNvSpPr>
          <p:nvPr/>
        </p:nvSpPr>
        <p:spPr>
          <a:xfrm>
            <a:off x="0" y="2096527"/>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it</a:t>
            </a:r>
            <a:endParaRPr lang="en-US" sz="13800" b="1" dirty="0">
              <a:latin typeface="Lucida Grande"/>
              <a:cs typeface="Lucida Grande"/>
            </a:endParaRPr>
          </a:p>
        </p:txBody>
      </p:sp>
      <p:sp>
        <p:nvSpPr>
          <p:cNvPr id="5" name="Title 1"/>
          <p:cNvSpPr txBox="1">
            <a:spLocks/>
          </p:cNvSpPr>
          <p:nvPr/>
        </p:nvSpPr>
        <p:spPr>
          <a:xfrm>
            <a:off x="631598" y="3679876"/>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Literacy!’</a:t>
            </a:r>
            <a:endParaRPr lang="en-US" sz="13800" b="1" dirty="0">
              <a:latin typeface="Lucida Grande"/>
              <a:cs typeface="Lucida Grande"/>
            </a:endParaRPr>
          </a:p>
        </p:txBody>
      </p:sp>
      <p:sp>
        <p:nvSpPr>
          <p:cNvPr id="6" name="TextBox 5"/>
          <p:cNvSpPr txBox="1"/>
          <p:nvPr/>
        </p:nvSpPr>
        <p:spPr>
          <a:xfrm>
            <a:off x="347993" y="5975183"/>
            <a:ext cx="8566688" cy="338554"/>
          </a:xfrm>
          <a:prstGeom prst="rect">
            <a:avLst/>
          </a:prstGeom>
          <a:noFill/>
        </p:spPr>
        <p:txBody>
          <a:bodyPr wrap="square" rtlCol="0">
            <a:spAutoFit/>
          </a:bodyPr>
          <a:lstStyle/>
          <a:p>
            <a:pPr algn="ctr"/>
            <a:r>
              <a:rPr lang="en-US" sz="1600" dirty="0" smtClean="0"/>
              <a:t>Geoff Barton</a:t>
            </a:r>
            <a:r>
              <a:rPr lang="en-GB" sz="1600" dirty="0"/>
              <a:t> </a:t>
            </a:r>
            <a:r>
              <a:rPr lang="en-GB" sz="1600" dirty="0">
                <a:sym typeface="Symbol"/>
              </a:rPr>
              <a:t></a:t>
            </a:r>
            <a:r>
              <a:rPr lang="en-GB" sz="1600" dirty="0"/>
              <a:t> </a:t>
            </a:r>
            <a:r>
              <a:rPr lang="en-GB" sz="1600" dirty="0" smtClean="0">
                <a:hlinkClick r:id="rId2"/>
              </a:rPr>
              <a:t>www.geoffbarton.co.uk</a:t>
            </a:r>
            <a:r>
              <a:rPr lang="en-GB" sz="1600" dirty="0" smtClean="0"/>
              <a:t> (presentation 117) </a:t>
            </a:r>
            <a:r>
              <a:rPr lang="en-GB" sz="1600" dirty="0">
                <a:sym typeface="Symbol"/>
              </a:rPr>
              <a:t></a:t>
            </a:r>
            <a:r>
              <a:rPr lang="en-GB" sz="1600" dirty="0"/>
              <a:t> </a:t>
            </a:r>
            <a:r>
              <a:rPr lang="en-GB" sz="1600" dirty="0" smtClean="0"/>
              <a:t>Twitter: @</a:t>
            </a:r>
            <a:r>
              <a:rPr lang="en-GB" sz="1600" dirty="0" err="1" smtClean="0"/>
              <a:t>RealGeoffBarton</a:t>
            </a:r>
            <a:r>
              <a:rPr lang="en-US" sz="1600" dirty="0" smtClean="0"/>
              <a:t> </a:t>
            </a:r>
            <a:endParaRPr lang="en-US" sz="1600" dirty="0"/>
          </a:p>
        </p:txBody>
      </p:sp>
      <p:pic>
        <p:nvPicPr>
          <p:cNvPr id="7" name="Picture 6" descr="Screen Shot 2013-06-21 at 21.24.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314" y="0"/>
            <a:ext cx="1585686" cy="1168400"/>
          </a:xfrm>
          <a:prstGeom prst="rect">
            <a:avLst/>
          </a:prstGeom>
        </p:spPr>
      </p:pic>
    </p:spTree>
    <p:extLst>
      <p:ext uri="{BB962C8B-B14F-4D97-AF65-F5344CB8AC3E}">
        <p14:creationId xmlns:p14="http://schemas.microsoft.com/office/powerpoint/2010/main" val="29850425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600" y="2504981"/>
            <a:ext cx="8661400"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b="1" dirty="0" smtClean="0">
                <a:latin typeface="Lucida Grande"/>
                <a:cs typeface="Lucida Grande"/>
              </a:rPr>
              <a:t>Last year …</a:t>
            </a:r>
            <a:endParaRPr lang="en-US" sz="8000" b="1" dirty="0">
              <a:latin typeface="Lucida Grande"/>
              <a:cs typeface="Lucida Grande"/>
            </a:endParaRPr>
          </a:p>
        </p:txBody>
      </p:sp>
    </p:spTree>
    <p:extLst>
      <p:ext uri="{BB962C8B-B14F-4D97-AF65-F5344CB8AC3E}">
        <p14:creationId xmlns:p14="http://schemas.microsoft.com/office/powerpoint/2010/main" val="20768811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1739900"/>
            <a:ext cx="3860800" cy="3860800"/>
          </a:xfrm>
          <a:prstGeom prst="rect">
            <a:avLst/>
          </a:prstGeom>
        </p:spPr>
      </p:pic>
      <p:pic>
        <p:nvPicPr>
          <p:cNvPr id="6" name="Picture 5"/>
          <p:cNvPicPr>
            <a:picLocks noChangeAspect="1"/>
          </p:cNvPicPr>
          <p:nvPr/>
        </p:nvPicPr>
        <p:blipFill>
          <a:blip r:embed="rId3"/>
          <a:stretch>
            <a:fillRect/>
          </a:stretch>
        </p:blipFill>
        <p:spPr>
          <a:xfrm>
            <a:off x="3533959" y="1917700"/>
            <a:ext cx="3804752" cy="3683000"/>
          </a:xfrm>
          <a:prstGeom prst="rect">
            <a:avLst/>
          </a:prstGeom>
        </p:spPr>
      </p:pic>
    </p:spTree>
    <p:extLst>
      <p:ext uri="{BB962C8B-B14F-4D97-AF65-F5344CB8AC3E}">
        <p14:creationId xmlns:p14="http://schemas.microsoft.com/office/powerpoint/2010/main" val="23520732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4500" y="1739900"/>
            <a:ext cx="8900672" cy="3530600"/>
          </a:xfrm>
          <a:prstGeom prst="rect">
            <a:avLst/>
          </a:prstGeom>
        </p:spPr>
      </p:pic>
    </p:spTree>
    <p:extLst>
      <p:ext uri="{BB962C8B-B14F-4D97-AF65-F5344CB8AC3E}">
        <p14:creationId xmlns:p14="http://schemas.microsoft.com/office/powerpoint/2010/main" val="39093042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600" y="2504981"/>
            <a:ext cx="8661400"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b="1" dirty="0" smtClean="0">
                <a:latin typeface="Lucida Grande"/>
                <a:cs typeface="Lucida Grande"/>
              </a:rPr>
              <a:t>This year …</a:t>
            </a:r>
            <a:endParaRPr lang="en-US" sz="8000" b="1" dirty="0">
              <a:latin typeface="Lucida Grande"/>
              <a:cs typeface="Lucida Grande"/>
            </a:endParaRPr>
          </a:p>
        </p:txBody>
      </p:sp>
    </p:spTree>
    <p:extLst>
      <p:ext uri="{BB962C8B-B14F-4D97-AF65-F5344CB8AC3E}">
        <p14:creationId xmlns:p14="http://schemas.microsoft.com/office/powerpoint/2010/main" val="28714665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3067" y="0"/>
            <a:ext cx="11088667" cy="7372231"/>
          </a:xfrm>
          <a:prstGeom prst="rect">
            <a:avLst/>
          </a:prstGeom>
        </p:spPr>
      </p:pic>
      <p:sp>
        <p:nvSpPr>
          <p:cNvPr id="2" name="Title 1"/>
          <p:cNvSpPr txBox="1">
            <a:spLocks/>
          </p:cNvSpPr>
          <p:nvPr/>
        </p:nvSpPr>
        <p:spPr>
          <a:xfrm>
            <a:off x="342900" y="218981"/>
            <a:ext cx="3962399"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b="1" dirty="0" smtClean="0">
                <a:latin typeface="Lucida Grande"/>
                <a:cs typeface="Lucida Grande"/>
              </a:rPr>
              <a:t>I will make you a better writer</a:t>
            </a:r>
            <a:endParaRPr lang="en-US" sz="8000" b="1" dirty="0">
              <a:latin typeface="Lucida Grande"/>
              <a:cs typeface="Lucida Grande"/>
            </a:endParaRPr>
          </a:p>
        </p:txBody>
      </p:sp>
    </p:spTree>
    <p:extLst>
      <p:ext uri="{BB962C8B-B14F-4D97-AF65-F5344CB8AC3E}">
        <p14:creationId xmlns:p14="http://schemas.microsoft.com/office/powerpoint/2010/main" val="2349784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600" y="1031781"/>
            <a:ext cx="9804400"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‘Don’t Call it Literacy’ 2012</a:t>
            </a:r>
          </a:p>
        </p:txBody>
      </p:sp>
      <p:sp>
        <p:nvSpPr>
          <p:cNvPr id="3" name="Title 1"/>
          <p:cNvSpPr txBox="1">
            <a:spLocks/>
          </p:cNvSpPr>
          <p:nvPr/>
        </p:nvSpPr>
        <p:spPr>
          <a:xfrm>
            <a:off x="-330200" y="3355881"/>
            <a:ext cx="9804400"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a:latin typeface="Lucida Grande"/>
                <a:cs typeface="Lucida Grande"/>
              </a:rPr>
              <a:t>aka</a:t>
            </a:r>
          </a:p>
          <a:p>
            <a:r>
              <a:rPr lang="en-US" sz="7200" b="1" dirty="0">
                <a:latin typeface="Lucida Grande"/>
                <a:cs typeface="Lucida Grande"/>
              </a:rPr>
              <a:t>‘The Way We Were’</a:t>
            </a:r>
          </a:p>
        </p:txBody>
      </p:sp>
    </p:spTree>
    <p:extLst>
      <p:ext uri="{BB962C8B-B14F-4D97-AF65-F5344CB8AC3E}">
        <p14:creationId xmlns:p14="http://schemas.microsoft.com/office/powerpoint/2010/main" val="18589972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36600" y="19238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1: Matthew Matters</a:t>
            </a:r>
          </a:p>
        </p:txBody>
      </p:sp>
    </p:spTree>
    <p:extLst>
      <p:ext uri="{BB962C8B-B14F-4D97-AF65-F5344CB8AC3E}">
        <p14:creationId xmlns:p14="http://schemas.microsoft.com/office/powerpoint/2010/main" val="13620566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0" y="0"/>
            <a:ext cx="22606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492500" y="-190500"/>
            <a:ext cx="58039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851400" y="190500"/>
            <a:ext cx="3949700" cy="66675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chemeClr val="bg1"/>
                </a:solidFill>
                <a:latin typeface="Lucida Grande"/>
                <a:cs typeface="Lucida Grande"/>
              </a:rPr>
              <a:t>‘As the word rich grow richer, the word poor grow poorer.’</a:t>
            </a:r>
          </a:p>
          <a:p>
            <a:endParaRPr lang="en-US" sz="1400" b="1" dirty="0" smtClean="0">
              <a:solidFill>
                <a:schemeClr val="bg1"/>
              </a:solidFill>
              <a:latin typeface="Lucida Grande"/>
              <a:cs typeface="Lucida Grande"/>
            </a:endParaRPr>
          </a:p>
          <a:p>
            <a:endParaRPr lang="en-US" sz="1400" b="1" dirty="0">
              <a:solidFill>
                <a:schemeClr val="bg1"/>
              </a:solidFill>
              <a:latin typeface="Lucida Grande"/>
              <a:cs typeface="Lucida Grande"/>
            </a:endParaRPr>
          </a:p>
          <a:p>
            <a:r>
              <a:rPr lang="en-US" sz="1400" b="1" dirty="0" smtClean="0">
                <a:solidFill>
                  <a:schemeClr val="bg1"/>
                </a:solidFill>
                <a:latin typeface="Lucida Grande"/>
                <a:cs typeface="Lucida Grande"/>
              </a:rPr>
              <a:t>Canadian Association of School Librarians</a:t>
            </a:r>
            <a:endParaRPr lang="en-US" sz="1200" b="1" dirty="0" smtClean="0">
              <a:solidFill>
                <a:schemeClr val="bg1"/>
              </a:solidFill>
              <a:latin typeface="Lucida Grande"/>
              <a:cs typeface="Lucida Grande"/>
            </a:endParaRPr>
          </a:p>
        </p:txBody>
      </p:sp>
    </p:spTree>
    <p:extLst>
      <p:ext uri="{BB962C8B-B14F-4D97-AF65-F5344CB8AC3E}">
        <p14:creationId xmlns:p14="http://schemas.microsoft.com/office/powerpoint/2010/main" val="18563186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ingle Corner Rectangle 3"/>
          <p:cNvSpPr/>
          <p:nvPr/>
        </p:nvSpPr>
        <p:spPr>
          <a:xfrm rot="19785302">
            <a:off x="4998847" y="3973941"/>
            <a:ext cx="4286557" cy="2630388"/>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736600" y="19238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2: Literacy is a club</a:t>
            </a:r>
          </a:p>
        </p:txBody>
      </p:sp>
      <p:pic>
        <p:nvPicPr>
          <p:cNvPr id="3" name="Picture 2"/>
          <p:cNvPicPr>
            <a:picLocks noChangeAspect="1"/>
          </p:cNvPicPr>
          <p:nvPr/>
        </p:nvPicPr>
        <p:blipFill>
          <a:blip r:embed="rId2"/>
          <a:stretch>
            <a:fillRect/>
          </a:stretch>
        </p:blipFill>
        <p:spPr>
          <a:xfrm rot="19593164">
            <a:off x="5222438" y="4071551"/>
            <a:ext cx="3537058" cy="1855807"/>
          </a:xfrm>
          <a:prstGeom prst="rect">
            <a:avLst/>
          </a:prstGeom>
        </p:spPr>
      </p:pic>
    </p:spTree>
    <p:extLst>
      <p:ext uri="{BB962C8B-B14F-4D97-AF65-F5344CB8AC3E}">
        <p14:creationId xmlns:p14="http://schemas.microsoft.com/office/powerpoint/2010/main" val="17351302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7700" y="1793779"/>
            <a:ext cx="8255000" cy="3175000"/>
          </a:xfrm>
          <a:prstGeom prst="rect">
            <a:avLst/>
          </a:prstGeom>
        </p:spPr>
      </p:pic>
      <p:sp>
        <p:nvSpPr>
          <p:cNvPr id="2" name="Title 1"/>
          <p:cNvSpPr txBox="1">
            <a:spLocks/>
          </p:cNvSpPr>
          <p:nvPr/>
        </p:nvSpPr>
        <p:spPr>
          <a:xfrm>
            <a:off x="4318000" y="488760"/>
            <a:ext cx="46482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solidFill>
                  <a:srgbClr val="FFFFFF"/>
                </a:solidFill>
                <a:latin typeface="Lucida Grande"/>
                <a:cs typeface="Lucida Grande"/>
              </a:rPr>
              <a:t>3: Literacy is teacher talk too</a:t>
            </a:r>
          </a:p>
        </p:txBody>
      </p:sp>
    </p:spTree>
    <p:extLst>
      <p:ext uri="{BB962C8B-B14F-4D97-AF65-F5344CB8AC3E}">
        <p14:creationId xmlns:p14="http://schemas.microsoft.com/office/powerpoint/2010/main" val="13697994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638800" y="1841500"/>
            <a:ext cx="3175000" cy="3175000"/>
          </a:xfrm>
          <a:prstGeom prst="rect">
            <a:avLst/>
          </a:prstGeom>
        </p:spPr>
      </p:pic>
      <p:sp>
        <p:nvSpPr>
          <p:cNvPr id="10" name="TextBox 9"/>
          <p:cNvSpPr txBox="1"/>
          <p:nvPr/>
        </p:nvSpPr>
        <p:spPr>
          <a:xfrm>
            <a:off x="800100" y="2794000"/>
            <a:ext cx="4838700" cy="1569660"/>
          </a:xfrm>
          <a:prstGeom prst="rect">
            <a:avLst/>
          </a:prstGeom>
          <a:noFill/>
        </p:spPr>
        <p:txBody>
          <a:bodyPr wrap="square" rtlCol="0">
            <a:spAutoFit/>
          </a:bodyPr>
          <a:lstStyle/>
          <a:p>
            <a:r>
              <a:rPr lang="en-US" sz="4800" dirty="0" smtClean="0"/>
              <a:t>This is an expensive plug  </a:t>
            </a:r>
            <a:r>
              <a:rPr lang="en-US" sz="4800" dirty="0" smtClean="0">
                <a:latin typeface="Wingdings"/>
                <a:ea typeface="Wingdings"/>
                <a:cs typeface="Wingdings"/>
                <a:sym typeface="Wingdings"/>
              </a:rPr>
              <a:t></a:t>
            </a:r>
            <a:endParaRPr lang="en-US" sz="4800" dirty="0"/>
          </a:p>
        </p:txBody>
      </p:sp>
    </p:spTree>
    <p:extLst>
      <p:ext uri="{BB962C8B-B14F-4D97-AF65-F5344CB8AC3E}">
        <p14:creationId xmlns:p14="http://schemas.microsoft.com/office/powerpoint/2010/main" val="845563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8500" y="0"/>
            <a:ext cx="3596983" cy="2396490"/>
          </a:xfrm>
          <a:prstGeom prst="rect">
            <a:avLst/>
          </a:prstGeom>
        </p:spPr>
      </p:pic>
      <p:sp>
        <p:nvSpPr>
          <p:cNvPr id="2" name="Title 1"/>
          <p:cNvSpPr txBox="1">
            <a:spLocks/>
          </p:cNvSpPr>
          <p:nvPr/>
        </p:nvSpPr>
        <p:spPr>
          <a:xfrm>
            <a:off x="596900" y="17079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a:latin typeface="Lucida Grande"/>
                <a:cs typeface="Lucida Grande"/>
              </a:rPr>
              <a:t>4</a:t>
            </a:r>
            <a:r>
              <a:rPr lang="en-US" sz="7200" b="1" dirty="0" smtClean="0">
                <a:latin typeface="Lucida Grande"/>
                <a:cs typeface="Lucida Grande"/>
              </a:rPr>
              <a:t>: The word ‘literacy’ may be a nuisance</a:t>
            </a:r>
          </a:p>
        </p:txBody>
      </p:sp>
    </p:spTree>
    <p:extLst>
      <p:ext uri="{BB962C8B-B14F-4D97-AF65-F5344CB8AC3E}">
        <p14:creationId xmlns:p14="http://schemas.microsoft.com/office/powerpoint/2010/main" val="75434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6900" y="10856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5: The secret of literacy is simple …</a:t>
            </a:r>
          </a:p>
        </p:txBody>
      </p:sp>
    </p:spTree>
    <p:extLst>
      <p:ext uri="{BB962C8B-B14F-4D97-AF65-F5344CB8AC3E}">
        <p14:creationId xmlns:p14="http://schemas.microsoft.com/office/powerpoint/2010/main" val="312744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4297" y="337920"/>
            <a:ext cx="4548304" cy="5775515"/>
          </a:xfrm>
          <a:prstGeom prst="rect">
            <a:avLst/>
          </a:prstGeom>
        </p:spPr>
      </p:pic>
    </p:spTree>
    <p:extLst>
      <p:ext uri="{BB962C8B-B14F-4D97-AF65-F5344CB8AC3E}">
        <p14:creationId xmlns:p14="http://schemas.microsoft.com/office/powerpoint/2010/main" val="1467320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867" y="2011924"/>
            <a:ext cx="3193943" cy="4757176"/>
          </a:xfrm>
          <a:prstGeom prst="rect">
            <a:avLst/>
          </a:prstGeom>
        </p:spPr>
      </p:pic>
      <p:sp>
        <p:nvSpPr>
          <p:cNvPr id="2" name="Title 1"/>
          <p:cNvSpPr txBox="1">
            <a:spLocks/>
          </p:cNvSpPr>
          <p:nvPr/>
        </p:nvSpPr>
        <p:spPr>
          <a:xfrm>
            <a:off x="3200400" y="933260"/>
            <a:ext cx="5118100" cy="530244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Make the implicit explicit</a:t>
            </a:r>
          </a:p>
        </p:txBody>
      </p:sp>
    </p:spTree>
    <p:extLst>
      <p:ext uri="{BB962C8B-B14F-4D97-AF65-F5344CB8AC3E}">
        <p14:creationId xmlns:p14="http://schemas.microsoft.com/office/powerpoint/2010/main" val="20357466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84995"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pitchFamily="-83" charset="-128"/>
                <a:cs typeface="ＭＳ Ｐゴシック" pitchFamily="-83" charset="-128"/>
              </a:rPr>
              <a:t>SKIMMING</a:t>
            </a:r>
          </a:p>
        </p:txBody>
      </p:sp>
      <p:pic>
        <p:nvPicPr>
          <p:cNvPr id="84996"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1738969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84995" name="Title 4"/>
          <p:cNvSpPr>
            <a:spLocks noGrp="1"/>
          </p:cNvSpPr>
          <p:nvPr>
            <p:ph type="ctrTitle"/>
          </p:nvPr>
        </p:nvSpPr>
        <p:spPr>
          <a:xfrm>
            <a:off x="762000" y="3097213"/>
            <a:ext cx="7620000" cy="1470025"/>
          </a:xfrm>
          <a:solidFill>
            <a:schemeClr val="bg1"/>
          </a:solidFill>
        </p:spPr>
        <p:txBody>
          <a:bodyPr/>
          <a:lstStyle/>
          <a:p>
            <a:pPr eaLnBrk="1" hangingPunct="1"/>
            <a:r>
              <a:rPr lang="en-US" dirty="0" smtClean="0">
                <a:ea typeface="ＭＳ Ｐゴシック" pitchFamily="-83" charset="-128"/>
                <a:cs typeface="ＭＳ Ｐゴシック" pitchFamily="-83" charset="-128"/>
              </a:rPr>
              <a:t>What is this text about?</a:t>
            </a:r>
            <a:br>
              <a:rPr lang="en-US" dirty="0" smtClean="0">
                <a:ea typeface="ＭＳ Ｐゴシック" pitchFamily="-83" charset="-128"/>
                <a:cs typeface="ＭＳ Ｐゴシック" pitchFamily="-83" charset="-128"/>
              </a:rPr>
            </a:br>
            <a:r>
              <a:rPr lang="en-US" dirty="0" smtClean="0">
                <a:ea typeface="ＭＳ Ｐゴシック" pitchFamily="-83" charset="-128"/>
                <a:cs typeface="ＭＳ Ｐゴシック" pitchFamily="-83" charset="-128"/>
              </a:rPr>
              <a:t>Where might you find it?</a:t>
            </a:r>
          </a:p>
        </p:txBody>
      </p:sp>
      <p:pic>
        <p:nvPicPr>
          <p:cNvPr id="84996"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6507556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4995">
                                            <p:bg/>
                                          </p:spTgt>
                                        </p:tgtEl>
                                        <p:attrNameLst>
                                          <p:attrName>style.visibility</p:attrName>
                                        </p:attrNameLst>
                                      </p:cBhvr>
                                      <p:to>
                                        <p:strVal val="visible"/>
                                      </p:to>
                                    </p:set>
                                    <p:anim calcmode="lin" valueType="num">
                                      <p:cBhvr additive="base">
                                        <p:cTn id="12" dur="500"/>
                                        <p:tgtEl>
                                          <p:spTgt spid="84995">
                                            <p:bg/>
                                          </p:spTgt>
                                        </p:tgtEl>
                                        <p:attrNameLst>
                                          <p:attrName>ppt_x</p:attrName>
                                        </p:attrNameLst>
                                      </p:cBhvr>
                                      <p:tavLst>
                                        <p:tav tm="0">
                                          <p:val>
                                            <p:strVal val="#ppt_x-#ppt_w*1.125000"/>
                                          </p:val>
                                        </p:tav>
                                        <p:tav tm="100000">
                                          <p:val>
                                            <p:strVal val="#ppt_x"/>
                                          </p:val>
                                        </p:tav>
                                      </p:tavLst>
                                    </p:anim>
                                    <p:animEffect transition="in" filter="wipe(right)">
                                      <p:cBhvr>
                                        <p:cTn id="13" dur="500"/>
                                        <p:tgtEl>
                                          <p:spTgt spid="84995">
                                            <p:bg/>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84995">
                                            <p:txEl>
                                              <p:pRg st="0" end="0"/>
                                            </p:txEl>
                                          </p:spTgt>
                                        </p:tgtEl>
                                        <p:attrNameLst>
                                          <p:attrName>style.visibility</p:attrName>
                                        </p:attrNameLst>
                                      </p:cBhvr>
                                      <p:to>
                                        <p:strVal val="visible"/>
                                      </p:to>
                                    </p:set>
                                    <p:anim calcmode="lin" valueType="num">
                                      <p:cBhvr additive="base">
                                        <p:cTn id="18" dur="500"/>
                                        <p:tgtEl>
                                          <p:spTgt spid="84995">
                                            <p:txEl>
                                              <p:pRg st="0" end="0"/>
                                            </p:txEl>
                                          </p:spTgt>
                                        </p:tgtEl>
                                        <p:attrNameLst>
                                          <p:attrName>ppt_x</p:attrName>
                                        </p:attrNameLst>
                                      </p:cBhvr>
                                      <p:tavLst>
                                        <p:tav tm="0">
                                          <p:val>
                                            <p:strVal val="#ppt_x-#ppt_w*1.125000"/>
                                          </p:val>
                                        </p:tav>
                                        <p:tav tm="100000">
                                          <p:val>
                                            <p:strVal val="#ppt_x"/>
                                          </p:val>
                                        </p:tav>
                                      </p:tavLst>
                                    </p:anim>
                                    <p:animEffect transition="in" filter="wipe(right)">
                                      <p:cBhvr>
                                        <p:cTn id="19" dur="500"/>
                                        <p:tgtEl>
                                          <p:spTgt spid="849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84995" grpId="0" build="p" bldLvl="4"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39940" name="Text Box 4"/>
          <p:cNvSpPr txBox="1">
            <a:spLocks noChangeArrowheads="1"/>
          </p:cNvSpPr>
          <p:nvPr/>
        </p:nvSpPr>
        <p:spPr bwMode="auto">
          <a:xfrm>
            <a:off x="1371600" y="609600"/>
            <a:ext cx="6705600" cy="6124575"/>
          </a:xfrm>
          <a:prstGeom prst="rect">
            <a:avLst/>
          </a:prstGeom>
          <a:noFill/>
          <a:ln w="9525">
            <a:noFill/>
            <a:miter lim="800000"/>
            <a:headEnd/>
            <a:tailEnd/>
          </a:ln>
        </p:spPr>
        <p:txBody>
          <a:bodyPr>
            <a:prstTxWarp prst="textNoShape">
              <a:avLst/>
            </a:prstTxWarp>
            <a:spAutoFit/>
          </a:bodyPr>
          <a:lstStyle/>
          <a:p>
            <a:r>
              <a:rPr lang="en-GB" sz="2800">
                <a:solidFill>
                  <a:srgbClr val="000000"/>
                </a:solidFill>
                <a:latin typeface="Comic Sans MS" pitchFamily="-83" charset="0"/>
                <a:ea typeface="Comic Sans MS" pitchFamily="-83" charset="0"/>
                <a:cs typeface="Comic Sans MS" pitchFamily="-83"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r>
              <a:rPr lang="en-GB" sz="2800">
                <a:solidFill>
                  <a:srgbClr val="000000"/>
                </a:solidFill>
                <a:latin typeface="Comic Sans MS" pitchFamily="-83" charset="0"/>
                <a:ea typeface="Comic Sans MS" pitchFamily="-83" charset="0"/>
                <a:cs typeface="Comic Sans MS" pitchFamily="-83" charset="0"/>
              </a:rPr>
              <a:t> </a:t>
            </a:r>
            <a:endParaRPr lang="en-GB" sz="2800">
              <a:solidFill>
                <a:srgbClr val="000000"/>
              </a:solidFill>
              <a:latin typeface="Comic Sans MS" pitchFamily="-83" charset="0"/>
              <a:ea typeface="Times" pitchFamily="-83" charset="0"/>
              <a:cs typeface="Times" pitchFamily="-83" charset="0"/>
            </a:endParaRPr>
          </a:p>
        </p:txBody>
      </p:sp>
    </p:spTree>
    <p:extLst>
      <p:ext uri="{BB962C8B-B14F-4D97-AF65-F5344CB8AC3E}">
        <p14:creationId xmlns:p14="http://schemas.microsoft.com/office/powerpoint/2010/main" val="33291285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40964" name="Text Box 4"/>
          <p:cNvSpPr txBox="1">
            <a:spLocks noChangeArrowheads="1"/>
          </p:cNvSpPr>
          <p:nvPr/>
        </p:nvSpPr>
        <p:spPr bwMode="auto">
          <a:xfrm>
            <a:off x="1371600" y="1219200"/>
            <a:ext cx="6705600" cy="5078413"/>
          </a:xfrm>
          <a:prstGeom prst="rect">
            <a:avLst/>
          </a:prstGeom>
          <a:noFill/>
          <a:ln w="9525">
            <a:noFill/>
            <a:miter lim="800000"/>
            <a:headEnd/>
            <a:tailEnd/>
          </a:ln>
        </p:spPr>
        <p:txBody>
          <a:bodyPr>
            <a:prstTxWarp prst="textNoShape">
              <a:avLst/>
            </a:prstTxWarp>
            <a:spAutoFit/>
          </a:bodyPr>
          <a:lstStyle/>
          <a:p>
            <a:r>
              <a:rPr lang="en-US" sz="3600">
                <a:solidFill>
                  <a:srgbClr val="000000"/>
                </a:solidFill>
                <a:latin typeface="Comic Sans MS" pitchFamily="-83" charset="0"/>
                <a:ea typeface="Comic Sans MS" pitchFamily="-83" charset="0"/>
                <a:cs typeface="Comic Sans MS" pitchFamily="-83"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a:solidFill>
                  <a:srgbClr val="000000"/>
                </a:solidFill>
                <a:latin typeface="Comic Sans MS" pitchFamily="-83" charset="0"/>
                <a:ea typeface="Comic Sans MS" pitchFamily="-83" charset="0"/>
                <a:cs typeface="Comic Sans MS" pitchFamily="-83" charset="0"/>
              </a:rPr>
              <a:t> </a:t>
            </a:r>
            <a:endParaRPr lang="en-GB" sz="3600">
              <a:solidFill>
                <a:srgbClr val="000000"/>
              </a:solidFill>
              <a:latin typeface="Comic Sans MS" pitchFamily="-83" charset="0"/>
              <a:ea typeface="Times" pitchFamily="-83" charset="0"/>
              <a:cs typeface="Times" pitchFamily="-83" charset="0"/>
            </a:endParaRPr>
          </a:p>
        </p:txBody>
      </p:sp>
    </p:spTree>
    <p:extLst>
      <p:ext uri="{BB962C8B-B14F-4D97-AF65-F5344CB8AC3E}">
        <p14:creationId xmlns:p14="http://schemas.microsoft.com/office/powerpoint/2010/main" val="831584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43012"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pitchFamily="-83" charset="0"/>
              <a:ea typeface="Times" pitchFamily="-83" charset="0"/>
              <a:cs typeface="Times" pitchFamily="-83" charset="0"/>
            </a:endParaRPr>
          </a:p>
          <a:p>
            <a:r>
              <a:rPr lang="en-GB" sz="2800" b="1">
                <a:solidFill>
                  <a:srgbClr val="000000"/>
                </a:solidFill>
                <a:latin typeface="Comic Sans MS" pitchFamily="-83" charset="0"/>
                <a:ea typeface="Times" pitchFamily="-83" charset="0"/>
                <a:cs typeface="Times" pitchFamily="-83"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3013"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14" name="Rectangle 5"/>
          <p:cNvSpPr>
            <a:spLocks noChangeArrowheads="1"/>
          </p:cNvSpPr>
          <p:nvPr/>
        </p:nvSpPr>
        <p:spPr bwMode="auto">
          <a:xfrm>
            <a:off x="4572000" y="1143000"/>
            <a:ext cx="2438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15"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16"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17" name="Rectangle 8"/>
          <p:cNvSpPr>
            <a:spLocks noChangeArrowheads="1"/>
          </p:cNvSpPr>
          <p:nvPr/>
        </p:nvSpPr>
        <p:spPr bwMode="auto">
          <a:xfrm>
            <a:off x="1219200" y="20574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18"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19" name="Rectangle 10"/>
          <p:cNvSpPr>
            <a:spLocks noChangeArrowheads="1"/>
          </p:cNvSpPr>
          <p:nvPr/>
        </p:nvSpPr>
        <p:spPr bwMode="auto">
          <a:xfrm>
            <a:off x="1295400" y="2971800"/>
            <a:ext cx="19812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20" name="Rectangle 11"/>
          <p:cNvSpPr>
            <a:spLocks noChangeArrowheads="1"/>
          </p:cNvSpPr>
          <p:nvPr/>
        </p:nvSpPr>
        <p:spPr bwMode="auto">
          <a:xfrm>
            <a:off x="4038600" y="2819400"/>
            <a:ext cx="2057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21"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22"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23"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24"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3025"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2062510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44036"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pitchFamily="-83" charset="0"/>
              <a:ea typeface="Times" pitchFamily="-83" charset="0"/>
              <a:cs typeface="Times" pitchFamily="-83" charset="0"/>
            </a:endParaRPr>
          </a:p>
          <a:p>
            <a:r>
              <a:rPr lang="en-GB" sz="2800" b="1">
                <a:solidFill>
                  <a:srgbClr val="000000"/>
                </a:solidFill>
                <a:latin typeface="Comic Sans MS" pitchFamily="-83" charset="0"/>
                <a:ea typeface="Times" pitchFamily="-83" charset="0"/>
                <a:cs typeface="Times" pitchFamily="-83"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4037"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38" name="Rectangle 5"/>
          <p:cNvSpPr>
            <a:spLocks noChangeArrowheads="1"/>
          </p:cNvSpPr>
          <p:nvPr/>
        </p:nvSpPr>
        <p:spPr bwMode="auto">
          <a:xfrm>
            <a:off x="4572000" y="1143000"/>
            <a:ext cx="2438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39"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40"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41" name="Rectangle 8"/>
          <p:cNvSpPr>
            <a:spLocks noChangeArrowheads="1"/>
          </p:cNvSpPr>
          <p:nvPr/>
        </p:nvSpPr>
        <p:spPr bwMode="auto">
          <a:xfrm>
            <a:off x="1219200" y="20574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42"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43" name="Rectangle 10"/>
          <p:cNvSpPr>
            <a:spLocks noChangeArrowheads="1"/>
          </p:cNvSpPr>
          <p:nvPr/>
        </p:nvSpPr>
        <p:spPr bwMode="auto">
          <a:xfrm>
            <a:off x="1295400" y="2971800"/>
            <a:ext cx="19812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44"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45"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46"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47"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4048"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9100860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21 at 21.38.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5473700"/>
            <a:ext cx="5245100" cy="838200"/>
          </a:xfrm>
          <a:prstGeom prst="rect">
            <a:avLst/>
          </a:prstGeom>
        </p:spPr>
      </p:pic>
      <p:sp>
        <p:nvSpPr>
          <p:cNvPr id="10" name="TextBox 9"/>
          <p:cNvSpPr txBox="1"/>
          <p:nvPr/>
        </p:nvSpPr>
        <p:spPr>
          <a:xfrm>
            <a:off x="749300" y="2806700"/>
            <a:ext cx="4838700" cy="1569660"/>
          </a:xfrm>
          <a:prstGeom prst="rect">
            <a:avLst/>
          </a:prstGeom>
          <a:noFill/>
        </p:spPr>
        <p:txBody>
          <a:bodyPr wrap="square" rtlCol="0">
            <a:spAutoFit/>
          </a:bodyPr>
          <a:lstStyle/>
          <a:p>
            <a:r>
              <a:rPr lang="en-US" sz="4800" dirty="0" smtClean="0"/>
              <a:t>This is a </a:t>
            </a:r>
          </a:p>
          <a:p>
            <a:r>
              <a:rPr lang="en-US" sz="4800" dirty="0" smtClean="0"/>
              <a:t>cheap plug  </a:t>
            </a:r>
            <a:r>
              <a:rPr lang="en-US" sz="4800" dirty="0" smtClean="0">
                <a:latin typeface="Wingdings"/>
                <a:ea typeface="Wingdings"/>
                <a:cs typeface="Wingdings"/>
                <a:sym typeface="Wingdings"/>
              </a:rPr>
              <a:t></a:t>
            </a:r>
            <a:endParaRPr lang="en-US" sz="4800" dirty="0"/>
          </a:p>
        </p:txBody>
      </p:sp>
      <p:pic>
        <p:nvPicPr>
          <p:cNvPr id="2" name="Picture 1"/>
          <p:cNvPicPr>
            <a:picLocks noChangeAspect="1"/>
          </p:cNvPicPr>
          <p:nvPr/>
        </p:nvPicPr>
        <p:blipFill>
          <a:blip r:embed="rId3"/>
          <a:stretch>
            <a:fillRect/>
          </a:stretch>
        </p:blipFill>
        <p:spPr>
          <a:xfrm rot="804962">
            <a:off x="4660901" y="914978"/>
            <a:ext cx="3999611" cy="5194300"/>
          </a:xfrm>
          <a:prstGeom prst="rect">
            <a:avLst/>
          </a:prstGeom>
        </p:spPr>
      </p:pic>
      <p:sp>
        <p:nvSpPr>
          <p:cNvPr id="4" name="TextBox 3"/>
          <p:cNvSpPr txBox="1"/>
          <p:nvPr/>
        </p:nvSpPr>
        <p:spPr>
          <a:xfrm>
            <a:off x="342900" y="6194623"/>
            <a:ext cx="4076700" cy="307777"/>
          </a:xfrm>
          <a:prstGeom prst="rect">
            <a:avLst/>
          </a:prstGeom>
          <a:noFill/>
        </p:spPr>
        <p:txBody>
          <a:bodyPr wrap="square" rtlCol="0">
            <a:spAutoFit/>
          </a:bodyPr>
          <a:lstStyle/>
          <a:p>
            <a:r>
              <a:rPr lang="en-US" sz="1400" dirty="0" smtClean="0">
                <a:latin typeface="+mj-lt"/>
              </a:rPr>
              <a:t>By G </a:t>
            </a:r>
            <a:r>
              <a:rPr lang="en-US" sz="1400" dirty="0" err="1" smtClean="0">
                <a:latin typeface="+mj-lt"/>
              </a:rPr>
              <a:t>Ratnob</a:t>
            </a:r>
            <a:endParaRPr lang="en-US" sz="1400" dirty="0">
              <a:latin typeface="+mj-lt"/>
            </a:endParaRPr>
          </a:p>
        </p:txBody>
      </p:sp>
    </p:spTree>
    <p:extLst>
      <p:ext uri="{BB962C8B-B14F-4D97-AF65-F5344CB8AC3E}">
        <p14:creationId xmlns:p14="http://schemas.microsoft.com/office/powerpoint/2010/main" val="17002867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4505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45060"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pitchFamily="-83" charset="0"/>
              <a:ea typeface="Times" pitchFamily="-83" charset="0"/>
              <a:cs typeface="Times" pitchFamily="-83" charset="0"/>
            </a:endParaRPr>
          </a:p>
          <a:p>
            <a:r>
              <a:rPr lang="en-GB" sz="2800" b="1">
                <a:solidFill>
                  <a:srgbClr val="000000"/>
                </a:solidFill>
                <a:latin typeface="Comic Sans MS" pitchFamily="-83" charset="0"/>
                <a:ea typeface="Times" pitchFamily="-83" charset="0"/>
                <a:cs typeface="Times" pitchFamily="-83"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5061"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62" name="Rectangle 5"/>
          <p:cNvSpPr>
            <a:spLocks noChangeArrowheads="1"/>
          </p:cNvSpPr>
          <p:nvPr/>
        </p:nvSpPr>
        <p:spPr bwMode="auto">
          <a:xfrm>
            <a:off x="4572000" y="1143000"/>
            <a:ext cx="2438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63"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64"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65"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66" name="Rectangle 10"/>
          <p:cNvSpPr>
            <a:spLocks noChangeArrowheads="1"/>
          </p:cNvSpPr>
          <p:nvPr/>
        </p:nvSpPr>
        <p:spPr bwMode="auto">
          <a:xfrm>
            <a:off x="1295400" y="2971800"/>
            <a:ext cx="19812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67"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68"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69"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70"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5071"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8986862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4608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46084"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pitchFamily="-83" charset="0"/>
              <a:ea typeface="Times" pitchFamily="-83" charset="0"/>
              <a:cs typeface="Times" pitchFamily="-83" charset="0"/>
            </a:endParaRPr>
          </a:p>
          <a:p>
            <a:r>
              <a:rPr lang="en-GB" sz="2800" b="1">
                <a:solidFill>
                  <a:srgbClr val="000000"/>
                </a:solidFill>
                <a:latin typeface="Comic Sans MS" pitchFamily="-83" charset="0"/>
                <a:ea typeface="Times" pitchFamily="-83" charset="0"/>
                <a:cs typeface="Times" pitchFamily="-83"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6085"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86" name="Rectangle 5"/>
          <p:cNvSpPr>
            <a:spLocks noChangeArrowheads="1"/>
          </p:cNvSpPr>
          <p:nvPr/>
        </p:nvSpPr>
        <p:spPr bwMode="auto">
          <a:xfrm>
            <a:off x="4572000" y="1143000"/>
            <a:ext cx="2438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87"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88"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89"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0"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1"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2"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3"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4"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8848773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4608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46084"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pitchFamily="-83" charset="0"/>
              <a:ea typeface="Times" pitchFamily="-83" charset="0"/>
              <a:cs typeface="Times" pitchFamily="-83" charset="0"/>
            </a:endParaRPr>
          </a:p>
          <a:p>
            <a:r>
              <a:rPr lang="en-GB" sz="2800" b="1">
                <a:solidFill>
                  <a:srgbClr val="000000"/>
                </a:solidFill>
                <a:latin typeface="Comic Sans MS" pitchFamily="-83" charset="0"/>
                <a:ea typeface="Times" pitchFamily="-83" charset="0"/>
                <a:cs typeface="Times" pitchFamily="-83"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6085"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86" name="Rectangle 5"/>
          <p:cNvSpPr>
            <a:spLocks noChangeArrowheads="1"/>
          </p:cNvSpPr>
          <p:nvPr/>
        </p:nvSpPr>
        <p:spPr bwMode="auto">
          <a:xfrm>
            <a:off x="4572000" y="1143000"/>
            <a:ext cx="2438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87"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88"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89"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0"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1"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2"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3" name="Rectangle 15"/>
          <p:cNvSpPr>
            <a:spLocks noChangeArrowheads="1"/>
          </p:cNvSpPr>
          <p:nvPr/>
        </p:nvSpPr>
        <p:spPr bwMode="auto">
          <a:xfrm>
            <a:off x="4457700" y="4267200"/>
            <a:ext cx="3733800" cy="1993900"/>
          </a:xfrm>
          <a:prstGeom prst="rect">
            <a:avLst/>
          </a:prstGeom>
          <a:solidFill>
            <a:schemeClr val="bg1"/>
          </a:solidFill>
          <a:ln w="9525">
            <a:noFill/>
            <a:round/>
            <a:headEnd/>
            <a:tailEnd/>
          </a:ln>
        </p:spPr>
        <p:txBody>
          <a:bodyPr>
            <a:prstTxWarp prst="textNoShape">
              <a:avLst/>
            </a:prstTxWarp>
          </a:bodyPr>
          <a:lstStyle/>
          <a:p>
            <a:endParaRPr lang="en-US"/>
          </a:p>
        </p:txBody>
      </p:sp>
      <p:sp>
        <p:nvSpPr>
          <p:cNvPr id="46094"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5" name="Rectangle 15"/>
          <p:cNvSpPr>
            <a:spLocks noChangeArrowheads="1"/>
          </p:cNvSpPr>
          <p:nvPr/>
        </p:nvSpPr>
        <p:spPr bwMode="auto">
          <a:xfrm>
            <a:off x="1333500" y="4546600"/>
            <a:ext cx="3733800" cy="17145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6" name="Rectangle 15"/>
          <p:cNvSpPr>
            <a:spLocks noChangeArrowheads="1"/>
          </p:cNvSpPr>
          <p:nvPr/>
        </p:nvSpPr>
        <p:spPr bwMode="auto">
          <a:xfrm>
            <a:off x="825500" y="4140200"/>
            <a:ext cx="1917700" cy="1841500"/>
          </a:xfrm>
          <a:prstGeom prst="rect">
            <a:avLst/>
          </a:prstGeom>
          <a:solidFill>
            <a:schemeClr val="bg1"/>
          </a:solidFill>
          <a:ln w="9525">
            <a:noFill/>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8367297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51204"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pitchFamily="-83" charset="0"/>
              <a:ea typeface="Times" pitchFamily="-83" charset="0"/>
              <a:cs typeface="Times" pitchFamily="-83" charset="0"/>
            </a:endParaRPr>
          </a:p>
          <a:p>
            <a:r>
              <a:rPr lang="en-GB" sz="2800" b="1">
                <a:solidFill>
                  <a:srgbClr val="000000"/>
                </a:solidFill>
                <a:latin typeface="Comic Sans MS" pitchFamily="-83" charset="0"/>
                <a:ea typeface="Times" pitchFamily="-83" charset="0"/>
                <a:cs typeface="Times" pitchFamily="-83"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extLst>
      <p:ext uri="{BB962C8B-B14F-4D97-AF65-F5344CB8AC3E}">
        <p14:creationId xmlns:p14="http://schemas.microsoft.com/office/powerpoint/2010/main" val="12910686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89091"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pitchFamily="-83" charset="-128"/>
                <a:cs typeface="ＭＳ Ｐゴシック" pitchFamily="-83" charset="-128"/>
              </a:rPr>
              <a:t>SCANNING</a:t>
            </a:r>
          </a:p>
        </p:txBody>
      </p:sp>
      <p:pic>
        <p:nvPicPr>
          <p:cNvPr id="89092"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3680392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pitchFamily="-83" charset="0"/>
            </a:endParaRPr>
          </a:p>
        </p:txBody>
      </p:sp>
      <p:sp>
        <p:nvSpPr>
          <p:cNvPr id="28675" name="Text Box 3"/>
          <p:cNvSpPr txBox="1">
            <a:spLocks noChangeArrowheads="1"/>
          </p:cNvSpPr>
          <p:nvPr/>
        </p:nvSpPr>
        <p:spPr bwMode="auto">
          <a:xfrm>
            <a:off x="1371600" y="1676400"/>
            <a:ext cx="6705600" cy="4032250"/>
          </a:xfrm>
          <a:prstGeom prst="rect">
            <a:avLst/>
          </a:prstGeom>
          <a:noFill/>
          <a:ln w="9525">
            <a:noFill/>
            <a:miter lim="800000"/>
            <a:headEnd/>
            <a:tailEnd/>
          </a:ln>
        </p:spPr>
        <p:txBody>
          <a:bodyPr>
            <a:prstTxWarp prst="textNoShape">
              <a:avLst/>
            </a:prstTxWarp>
            <a:spAutoFit/>
          </a:bodyPr>
          <a:lstStyle/>
          <a:p>
            <a:pPr marL="514350" indent="-514350">
              <a:buFont typeface="Calibri" pitchFamily="-83" charset="0"/>
              <a:buAutoNum type="arabicPeriod"/>
            </a:pPr>
            <a:r>
              <a:rPr lang="en-GB" sz="3200" b="1" dirty="0">
                <a:solidFill>
                  <a:srgbClr val="000000"/>
                </a:solidFill>
                <a:latin typeface="Comic Sans MS" pitchFamily="-83" charset="0"/>
                <a:ea typeface="Times" pitchFamily="-83" charset="0"/>
                <a:cs typeface="Times" pitchFamily="-83" charset="0"/>
              </a:rPr>
              <a:t>Where </a:t>
            </a:r>
            <a:r>
              <a:rPr lang="en-GB" sz="3200" dirty="0">
                <a:solidFill>
                  <a:srgbClr val="000000"/>
                </a:solidFill>
                <a:latin typeface="Comic Sans MS" pitchFamily="-83" charset="0"/>
                <a:ea typeface="Times" pitchFamily="-83" charset="0"/>
                <a:cs typeface="Times" pitchFamily="-83" charset="0"/>
              </a:rPr>
              <a:t>did the first cell phones begin?</a:t>
            </a:r>
          </a:p>
          <a:p>
            <a:pPr marL="514350" indent="-514350">
              <a:buFont typeface="Calibri" pitchFamily="-83" charset="0"/>
              <a:buAutoNum type="arabicPeriod"/>
            </a:pPr>
            <a:r>
              <a:rPr lang="en-GB" sz="3200" dirty="0">
                <a:solidFill>
                  <a:srgbClr val="000000"/>
                </a:solidFill>
                <a:latin typeface="Comic Sans MS" pitchFamily="-83" charset="0"/>
                <a:ea typeface="Times" pitchFamily="-83" charset="0"/>
                <a:cs typeface="Times" pitchFamily="-83" charset="0"/>
              </a:rPr>
              <a:t>Name </a:t>
            </a:r>
            <a:r>
              <a:rPr lang="en-GB" sz="3200" b="1" dirty="0">
                <a:solidFill>
                  <a:srgbClr val="000000"/>
                </a:solidFill>
                <a:latin typeface="Comic Sans MS" pitchFamily="-83" charset="0"/>
                <a:ea typeface="Times" pitchFamily="-83" charset="0"/>
                <a:cs typeface="Times" pitchFamily="-83" charset="0"/>
              </a:rPr>
              <a:t>2 other features </a:t>
            </a:r>
            <a:r>
              <a:rPr lang="en-GB" sz="3200" dirty="0">
                <a:solidFill>
                  <a:srgbClr val="000000"/>
                </a:solidFill>
                <a:latin typeface="Comic Sans MS" pitchFamily="-83" charset="0"/>
                <a:ea typeface="Times" pitchFamily="-83" charset="0"/>
                <a:cs typeface="Times" pitchFamily="-83" charset="0"/>
              </a:rPr>
              <a:t>that started to be included in phones</a:t>
            </a:r>
          </a:p>
          <a:p>
            <a:pPr marL="514350" indent="-514350">
              <a:buFont typeface="Calibri" pitchFamily="-83" charset="0"/>
              <a:buAutoNum type="arabicPeriod"/>
            </a:pPr>
            <a:r>
              <a:rPr lang="en-GB" sz="3200" dirty="0">
                <a:solidFill>
                  <a:srgbClr val="000000"/>
                </a:solidFill>
                <a:latin typeface="Comic Sans MS" pitchFamily="-83" charset="0"/>
                <a:ea typeface="Times" pitchFamily="-83" charset="0"/>
                <a:cs typeface="Times" pitchFamily="-83" charset="0"/>
              </a:rPr>
              <a:t>Why are cell phones especially useful in </a:t>
            </a:r>
            <a:r>
              <a:rPr lang="en-GB" sz="3200" b="1" dirty="0">
                <a:solidFill>
                  <a:srgbClr val="000000"/>
                </a:solidFill>
                <a:latin typeface="Comic Sans MS" pitchFamily="-83" charset="0"/>
                <a:ea typeface="Times" pitchFamily="-83" charset="0"/>
                <a:cs typeface="Times" pitchFamily="-83" charset="0"/>
              </a:rPr>
              <a:t>some countries</a:t>
            </a:r>
            <a:r>
              <a:rPr lang="en-GB" sz="3200" dirty="0">
                <a:solidFill>
                  <a:srgbClr val="000000"/>
                </a:solidFill>
                <a:latin typeface="Comic Sans MS" pitchFamily="-83" charset="0"/>
                <a:ea typeface="Times" pitchFamily="-83" charset="0"/>
                <a:cs typeface="Times" pitchFamily="-83" charset="0"/>
              </a:rPr>
              <a:t>?</a:t>
            </a:r>
          </a:p>
          <a:p>
            <a:pPr marL="514350" indent="-514350"/>
            <a:endParaRPr lang="en-GB" sz="3200" dirty="0">
              <a:solidFill>
                <a:srgbClr val="000000"/>
              </a:solidFill>
              <a:latin typeface="Comic Sans MS" pitchFamily="-83" charset="0"/>
              <a:ea typeface="Times" pitchFamily="-83" charset="0"/>
              <a:cs typeface="Times" pitchFamily="-83" charset="0"/>
            </a:endParaRPr>
          </a:p>
        </p:txBody>
      </p:sp>
    </p:spTree>
    <p:extLst>
      <p:ext uri="{BB962C8B-B14F-4D97-AF65-F5344CB8AC3E}">
        <p14:creationId xmlns:p14="http://schemas.microsoft.com/office/powerpoint/2010/main" val="1865881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685800" y="487363"/>
            <a:ext cx="7975600" cy="6001642"/>
          </a:xfrm>
          <a:prstGeom prst="rect">
            <a:avLst/>
          </a:prstGeom>
          <a:noFill/>
          <a:ln w="9525">
            <a:noFill/>
            <a:miter lim="800000"/>
            <a:headEnd/>
            <a:tailEnd/>
          </a:ln>
        </p:spPr>
        <p:txBody>
          <a:bodyPr wrap="square">
            <a:prstTxWarp prst="textNoShape">
              <a:avLst/>
            </a:prstTxWarp>
            <a:spAutoFit/>
          </a:bodyPr>
          <a:lstStyle/>
          <a:p>
            <a:r>
              <a:rPr lang="en-US" sz="2400" b="1" dirty="0">
                <a:solidFill>
                  <a:srgbClr val="000000"/>
                </a:solidFill>
                <a:latin typeface="Calibri" pitchFamily="-83" charset="0"/>
              </a:rPr>
              <a:t>Cellular telephones</a:t>
            </a:r>
          </a:p>
          <a:p>
            <a:endParaRPr lang="en-US" sz="2400" b="1" dirty="0">
              <a:solidFill>
                <a:srgbClr val="000000"/>
              </a:solidFill>
              <a:latin typeface="Calibri" pitchFamily="-83" charset="0"/>
            </a:endParaRPr>
          </a:p>
          <a:p>
            <a:r>
              <a:rPr lang="en-US" sz="2400" dirty="0">
                <a:solidFill>
                  <a:srgbClr val="000000"/>
                </a:solidFill>
                <a:latin typeface="Calibri" pitchFamily="-83" charset="0"/>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400" b="1" dirty="0">
              <a:solidFill>
                <a:srgbClr val="000000"/>
              </a:solidFill>
              <a:latin typeface="Comic Sans MS" pitchFamily="-83" charset="0"/>
              <a:ea typeface="Times" pitchFamily="-83" charset="0"/>
              <a:cs typeface="Times" pitchFamily="-83" charset="0"/>
            </a:endParaRPr>
          </a:p>
        </p:txBody>
      </p:sp>
      <p:sp>
        <p:nvSpPr>
          <p:cNvPr id="91139" name="TextBox 4"/>
          <p:cNvSpPr txBox="1">
            <a:spLocks noChangeArrowheads="1"/>
          </p:cNvSpPr>
          <p:nvPr/>
        </p:nvSpPr>
        <p:spPr bwMode="auto">
          <a:xfrm>
            <a:off x="6553200" y="147638"/>
            <a:ext cx="2209800" cy="1016000"/>
          </a:xfrm>
          <a:prstGeom prst="rect">
            <a:avLst/>
          </a:prstGeom>
          <a:noFill/>
          <a:ln w="38100" cmpd="dbl">
            <a:solidFill>
              <a:schemeClr val="tx1"/>
            </a:solidFill>
            <a:miter lim="800000"/>
            <a:headEnd/>
            <a:tailEnd/>
          </a:ln>
        </p:spPr>
        <p:txBody>
          <a:bodyPr>
            <a:prstTxWarp prst="textNoShape">
              <a:avLst/>
            </a:prstTxWarp>
            <a:spAutoFit/>
          </a:bodyPr>
          <a:lstStyle/>
          <a:p>
            <a:pPr algn="r"/>
            <a:r>
              <a:rPr lang="en-US" sz="2000" dirty="0">
                <a:solidFill>
                  <a:srgbClr val="000000"/>
                </a:solidFill>
                <a:latin typeface="Calibri" pitchFamily="-83" charset="0"/>
              </a:rPr>
              <a:t>Where begin? </a:t>
            </a:r>
          </a:p>
          <a:p>
            <a:pPr algn="r"/>
            <a:r>
              <a:rPr lang="en-US" sz="2000" b="1" dirty="0">
                <a:solidFill>
                  <a:srgbClr val="000000"/>
                </a:solidFill>
                <a:latin typeface="Calibri" pitchFamily="-83" charset="0"/>
              </a:rPr>
              <a:t>Two features? </a:t>
            </a:r>
          </a:p>
          <a:p>
            <a:pPr algn="r"/>
            <a:r>
              <a:rPr lang="en-US" sz="2000" dirty="0">
                <a:solidFill>
                  <a:srgbClr val="000000"/>
                </a:solidFill>
                <a:latin typeface="Calibri" pitchFamily="-83" charset="0"/>
              </a:rPr>
              <a:t>Some countries?</a:t>
            </a:r>
          </a:p>
        </p:txBody>
      </p:sp>
    </p:spTree>
    <p:extLst>
      <p:ext uri="{BB962C8B-B14F-4D97-AF65-F5344CB8AC3E}">
        <p14:creationId xmlns:p14="http://schemas.microsoft.com/office/powerpoint/2010/main" val="11550438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2"/>
          <p:cNvSpPr txBox="1">
            <a:spLocks noChangeArrowheads="1"/>
          </p:cNvSpPr>
          <p:nvPr/>
        </p:nvSpPr>
        <p:spPr bwMode="auto">
          <a:xfrm>
            <a:off x="161867" y="2438400"/>
            <a:ext cx="8753337" cy="707886"/>
          </a:xfrm>
          <a:prstGeom prst="rect">
            <a:avLst/>
          </a:prstGeom>
          <a:noFill/>
          <a:ln w="9525">
            <a:noFill/>
            <a:miter lim="800000"/>
            <a:headEnd/>
            <a:tailEnd/>
          </a:ln>
        </p:spPr>
        <p:txBody>
          <a:bodyPr wrap="square">
            <a:prstTxWarp prst="textNoShape">
              <a:avLst/>
            </a:prstTxWarp>
            <a:spAutoFit/>
          </a:bodyPr>
          <a:lstStyle/>
          <a:p>
            <a:pPr algn="ctr"/>
            <a:r>
              <a:rPr lang="en-US" sz="4000" dirty="0" smtClean="0">
                <a:solidFill>
                  <a:srgbClr val="000000"/>
                </a:solidFill>
                <a:latin typeface="+mj-lt"/>
                <a:ea typeface="Chalkduster" pitchFamily="-83" charset="0"/>
                <a:cs typeface="Chalkduster" pitchFamily="-83" charset="0"/>
              </a:rPr>
              <a:t>Independent Research</a:t>
            </a:r>
            <a:endParaRPr lang="en-US" sz="4000" dirty="0">
              <a:solidFill>
                <a:srgbClr val="000000"/>
              </a:solidFill>
              <a:latin typeface="+mj-lt"/>
              <a:ea typeface="Chalkduster" pitchFamily="-83" charset="0"/>
              <a:cs typeface="Chalkduster" pitchFamily="-83" charset="0"/>
            </a:endParaRPr>
          </a:p>
        </p:txBody>
      </p:sp>
      <p:sp>
        <p:nvSpPr>
          <p:cNvPr id="4" name="TextBox 3"/>
          <p:cNvSpPr txBox="1">
            <a:spLocks noChangeArrowheads="1"/>
          </p:cNvSpPr>
          <p:nvPr/>
        </p:nvSpPr>
        <p:spPr bwMode="auto">
          <a:xfrm>
            <a:off x="1600200" y="3146425"/>
            <a:ext cx="6172200" cy="708025"/>
          </a:xfrm>
          <a:prstGeom prst="rect">
            <a:avLst/>
          </a:prstGeom>
          <a:noFill/>
          <a:ln w="9525">
            <a:noFill/>
            <a:miter lim="800000"/>
            <a:headEnd/>
            <a:tailEnd/>
          </a:ln>
        </p:spPr>
        <p:txBody>
          <a:bodyPr>
            <a:prstTxWarp prst="textNoShape">
              <a:avLst/>
            </a:prstTxWarp>
            <a:spAutoFit/>
          </a:bodyPr>
          <a:lstStyle/>
          <a:p>
            <a:pPr algn="ctr"/>
            <a:r>
              <a:rPr lang="en-US" sz="4000" dirty="0" smtClean="0">
                <a:solidFill>
                  <a:srgbClr val="000000"/>
                </a:solidFill>
                <a:latin typeface="+mj-lt"/>
                <a:ea typeface="Chalkduster" pitchFamily="-83" charset="0"/>
                <a:cs typeface="Chalkduster" pitchFamily="-83" charset="0"/>
              </a:rPr>
              <a:t>(FOFO)</a:t>
            </a:r>
            <a:endParaRPr lang="en-US" sz="4000" dirty="0">
              <a:solidFill>
                <a:srgbClr val="000000"/>
              </a:solidFill>
              <a:latin typeface="+mj-lt"/>
              <a:ea typeface="Chalkduster" pitchFamily="-83" charset="0"/>
              <a:cs typeface="Chalkduster" pitchFamily="-83" charset="0"/>
            </a:endParaRPr>
          </a:p>
        </p:txBody>
      </p:sp>
    </p:spTree>
    <p:extLst>
      <p:ext uri="{BB962C8B-B14F-4D97-AF65-F5344CB8AC3E}">
        <p14:creationId xmlns:p14="http://schemas.microsoft.com/office/powerpoint/2010/main" val="2737366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2"/>
          <p:cNvSpPr txBox="1">
            <a:spLocks noChangeArrowheads="1"/>
          </p:cNvSpPr>
          <p:nvPr/>
        </p:nvSpPr>
        <p:spPr bwMode="auto">
          <a:xfrm>
            <a:off x="1600200" y="2438400"/>
            <a:ext cx="6172200" cy="708025"/>
          </a:xfrm>
          <a:prstGeom prst="rect">
            <a:avLst/>
          </a:prstGeom>
          <a:noFill/>
          <a:ln w="9525">
            <a:noFill/>
            <a:miter lim="800000"/>
            <a:headEnd/>
            <a:tailEnd/>
          </a:ln>
        </p:spPr>
        <p:txBody>
          <a:bodyPr>
            <a:prstTxWarp prst="textNoShape">
              <a:avLst/>
            </a:prstTxWarp>
            <a:spAutoFit/>
          </a:bodyPr>
          <a:lstStyle/>
          <a:p>
            <a:pPr algn="ctr"/>
            <a:r>
              <a:rPr lang="en-US" sz="4000">
                <a:solidFill>
                  <a:srgbClr val="000000"/>
                </a:solidFill>
                <a:latin typeface="Chalkduster" pitchFamily="-83" charset="0"/>
                <a:ea typeface="Chalkduster" pitchFamily="-83" charset="0"/>
                <a:cs typeface="Chalkduster" pitchFamily="-83" charset="0"/>
              </a:rPr>
              <a:t>Research the life of</a:t>
            </a:r>
          </a:p>
        </p:txBody>
      </p:sp>
      <p:sp>
        <p:nvSpPr>
          <p:cNvPr id="4" name="TextBox 3"/>
          <p:cNvSpPr txBox="1">
            <a:spLocks noChangeArrowheads="1"/>
          </p:cNvSpPr>
          <p:nvPr/>
        </p:nvSpPr>
        <p:spPr bwMode="auto">
          <a:xfrm>
            <a:off x="1600200" y="3146425"/>
            <a:ext cx="6172200" cy="708025"/>
          </a:xfrm>
          <a:prstGeom prst="rect">
            <a:avLst/>
          </a:prstGeom>
          <a:noFill/>
          <a:ln w="9525">
            <a:noFill/>
            <a:miter lim="800000"/>
            <a:headEnd/>
            <a:tailEnd/>
          </a:ln>
        </p:spPr>
        <p:txBody>
          <a:bodyPr>
            <a:prstTxWarp prst="textNoShape">
              <a:avLst/>
            </a:prstTxWarp>
            <a:spAutoFit/>
          </a:bodyPr>
          <a:lstStyle/>
          <a:p>
            <a:pPr algn="ctr"/>
            <a:r>
              <a:rPr lang="en-US" sz="4000">
                <a:solidFill>
                  <a:srgbClr val="000000"/>
                </a:solidFill>
                <a:latin typeface="Chalkduster" pitchFamily="-83" charset="0"/>
                <a:ea typeface="Chalkduster" pitchFamily="-83" charset="0"/>
                <a:cs typeface="Chalkduster" pitchFamily="-83" charset="0"/>
              </a:rPr>
              <a:t>Martin Luther King</a:t>
            </a:r>
          </a:p>
        </p:txBody>
      </p:sp>
    </p:spTree>
    <p:extLst>
      <p:ext uri="{BB962C8B-B14F-4D97-AF65-F5344CB8AC3E}">
        <p14:creationId xmlns:p14="http://schemas.microsoft.com/office/powerpoint/2010/main" val="4993340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extLst>
      <p:ext uri="{BB962C8B-B14F-4D97-AF65-F5344CB8AC3E}">
        <p14:creationId xmlns:p14="http://schemas.microsoft.com/office/powerpoint/2010/main" val="18436507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11649" y="1203748"/>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call</a:t>
            </a:r>
            <a:endParaRPr lang="en-US" sz="13800" b="1" dirty="0">
              <a:latin typeface="Lucida Grande"/>
              <a:cs typeface="Lucida Grande"/>
            </a:endParaRPr>
          </a:p>
        </p:txBody>
      </p:sp>
      <p:sp>
        <p:nvSpPr>
          <p:cNvPr id="3" name="Title 1"/>
          <p:cNvSpPr txBox="1">
            <a:spLocks/>
          </p:cNvSpPr>
          <p:nvPr/>
        </p:nvSpPr>
        <p:spPr>
          <a:xfrm>
            <a:off x="-851776" y="165967"/>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‘Don’t</a:t>
            </a:r>
            <a:endParaRPr lang="en-US" sz="13800" b="1" dirty="0">
              <a:latin typeface="Lucida Grande"/>
              <a:cs typeface="Lucida Grande"/>
            </a:endParaRPr>
          </a:p>
        </p:txBody>
      </p:sp>
      <p:sp>
        <p:nvSpPr>
          <p:cNvPr id="4" name="Title 1"/>
          <p:cNvSpPr txBox="1">
            <a:spLocks/>
          </p:cNvSpPr>
          <p:nvPr/>
        </p:nvSpPr>
        <p:spPr>
          <a:xfrm>
            <a:off x="0" y="2096527"/>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it</a:t>
            </a:r>
            <a:endParaRPr lang="en-US" sz="13800" b="1" dirty="0">
              <a:latin typeface="Lucida Grande"/>
              <a:cs typeface="Lucida Grande"/>
            </a:endParaRPr>
          </a:p>
        </p:txBody>
      </p:sp>
      <p:sp>
        <p:nvSpPr>
          <p:cNvPr id="5" name="Title 1"/>
          <p:cNvSpPr txBox="1">
            <a:spLocks/>
          </p:cNvSpPr>
          <p:nvPr/>
        </p:nvSpPr>
        <p:spPr>
          <a:xfrm>
            <a:off x="631598" y="3679876"/>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Literacy!’</a:t>
            </a:r>
            <a:endParaRPr lang="en-US" sz="13800" b="1" dirty="0">
              <a:latin typeface="Lucida Grande"/>
              <a:cs typeface="Lucida Grande"/>
            </a:endParaRPr>
          </a:p>
        </p:txBody>
      </p:sp>
      <p:sp>
        <p:nvSpPr>
          <p:cNvPr id="6" name="TextBox 5"/>
          <p:cNvSpPr txBox="1"/>
          <p:nvPr/>
        </p:nvSpPr>
        <p:spPr>
          <a:xfrm>
            <a:off x="347993" y="5975183"/>
            <a:ext cx="8566688" cy="338554"/>
          </a:xfrm>
          <a:prstGeom prst="rect">
            <a:avLst/>
          </a:prstGeom>
          <a:noFill/>
        </p:spPr>
        <p:txBody>
          <a:bodyPr wrap="square" rtlCol="0">
            <a:spAutoFit/>
          </a:bodyPr>
          <a:lstStyle/>
          <a:p>
            <a:pPr algn="ctr"/>
            <a:r>
              <a:rPr lang="en-US" sz="1600" dirty="0" smtClean="0"/>
              <a:t>Geoff Barton</a:t>
            </a:r>
            <a:r>
              <a:rPr lang="en-GB" sz="1600" dirty="0"/>
              <a:t> </a:t>
            </a:r>
            <a:r>
              <a:rPr lang="en-GB" sz="1600" dirty="0">
                <a:sym typeface="Symbol"/>
              </a:rPr>
              <a:t></a:t>
            </a:r>
            <a:r>
              <a:rPr lang="en-GB" sz="1600" dirty="0"/>
              <a:t> </a:t>
            </a:r>
            <a:r>
              <a:rPr lang="en-GB" sz="1600" dirty="0" smtClean="0">
                <a:hlinkClick r:id="rId2"/>
              </a:rPr>
              <a:t>www.geoffbarton.co.uk</a:t>
            </a:r>
            <a:r>
              <a:rPr lang="en-GB" sz="1600" dirty="0" smtClean="0"/>
              <a:t> (presentation 117) </a:t>
            </a:r>
            <a:r>
              <a:rPr lang="en-GB" sz="1600" dirty="0">
                <a:sym typeface="Symbol"/>
              </a:rPr>
              <a:t></a:t>
            </a:r>
            <a:r>
              <a:rPr lang="en-GB" sz="1600" dirty="0"/>
              <a:t> </a:t>
            </a:r>
            <a:r>
              <a:rPr lang="en-GB" sz="1600" dirty="0" smtClean="0"/>
              <a:t>Twitter: @</a:t>
            </a:r>
            <a:r>
              <a:rPr lang="en-GB" sz="1600" dirty="0" err="1" smtClean="0"/>
              <a:t>RealGeoffBarton</a:t>
            </a:r>
            <a:r>
              <a:rPr lang="en-US" sz="1600" dirty="0" smtClean="0"/>
              <a:t> </a:t>
            </a:r>
            <a:endParaRPr lang="en-US" sz="1600" dirty="0"/>
          </a:p>
        </p:txBody>
      </p:sp>
      <p:pic>
        <p:nvPicPr>
          <p:cNvPr id="7" name="Picture 6" descr="Screen Shot 2013-06-21 at 21.24.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314" y="0"/>
            <a:ext cx="1585686" cy="1168400"/>
          </a:xfrm>
          <a:prstGeom prst="rect">
            <a:avLst/>
          </a:prstGeom>
        </p:spPr>
      </p:pic>
    </p:spTree>
    <p:extLst>
      <p:ext uri="{BB962C8B-B14F-4D97-AF65-F5344CB8AC3E}">
        <p14:creationId xmlns:p14="http://schemas.microsoft.com/office/powerpoint/2010/main" val="924330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extLst>
      <p:ext uri="{BB962C8B-B14F-4D97-AF65-F5344CB8AC3E}">
        <p14:creationId xmlns:p14="http://schemas.microsoft.com/office/powerpoint/2010/main" val="13522966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109571" name="Picture 2" descr="Picture 10.png"/>
          <p:cNvPicPr>
            <a:picLocks noChangeAspect="1"/>
          </p:cNvPicPr>
          <p:nvPr/>
        </p:nvPicPr>
        <p:blipFill>
          <a:blip r:embed="rId4"/>
          <a:srcRect/>
          <a:stretch>
            <a:fillRect/>
          </a:stretch>
        </p:blipFill>
        <p:spPr bwMode="auto">
          <a:xfrm>
            <a:off x="0" y="0"/>
            <a:ext cx="9144000" cy="6788150"/>
          </a:xfrm>
          <a:prstGeom prst="rect">
            <a:avLst/>
          </a:prstGeom>
          <a:noFill/>
          <a:ln w="9525">
            <a:noFill/>
            <a:miter lim="800000"/>
            <a:headEnd/>
            <a:tailEnd/>
          </a:ln>
        </p:spPr>
      </p:pic>
    </p:spTree>
    <p:extLst>
      <p:ext uri="{BB962C8B-B14F-4D97-AF65-F5344CB8AC3E}">
        <p14:creationId xmlns:p14="http://schemas.microsoft.com/office/powerpoint/2010/main" val="26355268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extLst>
      <p:ext uri="{BB962C8B-B14F-4D97-AF65-F5344CB8AC3E}">
        <p14:creationId xmlns:p14="http://schemas.microsoft.com/office/powerpoint/2010/main" val="40596168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Picture 13.png"/>
          <p:cNvPicPr>
            <a:picLocks noChangeAspect="1"/>
          </p:cNvPicPr>
          <p:nvPr/>
        </p:nvPicPr>
        <p:blipFill>
          <a:blip r:embed="rId3"/>
          <a:srcRect/>
          <a:stretch>
            <a:fillRect/>
          </a:stretch>
        </p:blipFill>
        <p:spPr bwMode="auto">
          <a:xfrm>
            <a:off x="228600" y="2209800"/>
            <a:ext cx="9144000" cy="2333625"/>
          </a:xfrm>
          <a:prstGeom prst="rect">
            <a:avLst/>
          </a:prstGeom>
          <a:noFill/>
          <a:ln w="9525">
            <a:noFill/>
            <a:miter lim="800000"/>
            <a:headEnd/>
            <a:tailEnd/>
          </a:ln>
        </p:spPr>
      </p:pic>
    </p:spTree>
    <p:extLst>
      <p:ext uri="{BB962C8B-B14F-4D97-AF65-F5344CB8AC3E}">
        <p14:creationId xmlns:p14="http://schemas.microsoft.com/office/powerpoint/2010/main" val="15081636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Picture 16.png"/>
          <p:cNvPicPr>
            <a:picLocks noChangeAspect="1"/>
          </p:cNvPicPr>
          <p:nvPr/>
        </p:nvPicPr>
        <p:blipFill>
          <a:blip r:embed="rId3"/>
          <a:srcRect/>
          <a:stretch>
            <a:fillRect/>
          </a:stretch>
        </p:blipFill>
        <p:spPr bwMode="auto">
          <a:xfrm>
            <a:off x="838200" y="0"/>
            <a:ext cx="6613525" cy="6858000"/>
          </a:xfrm>
          <a:prstGeom prst="rect">
            <a:avLst/>
          </a:prstGeom>
          <a:noFill/>
          <a:ln w="9525">
            <a:noFill/>
            <a:miter lim="800000"/>
            <a:headEnd/>
            <a:tailEnd/>
          </a:ln>
        </p:spPr>
      </p:pic>
    </p:spTree>
    <p:extLst>
      <p:ext uri="{BB962C8B-B14F-4D97-AF65-F5344CB8AC3E}">
        <p14:creationId xmlns:p14="http://schemas.microsoft.com/office/powerpoint/2010/main" val="3909105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Picture 15.png"/>
          <p:cNvPicPr>
            <a:picLocks noChangeAspect="1"/>
          </p:cNvPicPr>
          <p:nvPr/>
        </p:nvPicPr>
        <p:blipFill>
          <a:blip r:embed="rId3"/>
          <a:srcRect/>
          <a:stretch>
            <a:fillRect/>
          </a:stretch>
        </p:blipFill>
        <p:spPr bwMode="auto">
          <a:xfrm>
            <a:off x="1295400" y="762000"/>
            <a:ext cx="7175500" cy="4965700"/>
          </a:xfrm>
          <a:prstGeom prst="rect">
            <a:avLst/>
          </a:prstGeom>
          <a:noFill/>
          <a:ln w="9525">
            <a:noFill/>
            <a:miter lim="800000"/>
            <a:headEnd/>
            <a:tailEnd/>
          </a:ln>
        </p:spPr>
      </p:pic>
    </p:spTree>
    <p:extLst>
      <p:ext uri="{BB962C8B-B14F-4D97-AF65-F5344CB8AC3E}">
        <p14:creationId xmlns:p14="http://schemas.microsoft.com/office/powerpoint/2010/main" val="32543679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292100" y="1993900"/>
            <a:ext cx="8686800" cy="3539430"/>
          </a:xfrm>
          <a:prstGeom prst="rect">
            <a:avLst/>
          </a:prstGeom>
          <a:noFill/>
          <a:ln w="9525">
            <a:noFill/>
            <a:miter lim="800000"/>
            <a:headEnd/>
            <a:tailEnd/>
          </a:ln>
        </p:spPr>
        <p:txBody>
          <a:bodyPr wrap="square">
            <a:prstTxWarp prst="textNoShape">
              <a:avLst/>
            </a:prstTxWarp>
            <a:spAutoFit/>
          </a:bodyPr>
          <a:lstStyle/>
          <a:p>
            <a:pPr marL="514350" indent="-514350">
              <a:buFont typeface="Arial"/>
              <a:buChar char="•"/>
            </a:pPr>
            <a:r>
              <a:rPr lang="en-GB" sz="3200" dirty="0" smtClean="0">
                <a:solidFill>
                  <a:srgbClr val="000000"/>
                </a:solidFill>
                <a:ea typeface="Times" pitchFamily="-83" charset="0"/>
                <a:cs typeface="Times" pitchFamily="-83" charset="0"/>
              </a:rPr>
              <a:t>How we</a:t>
            </a:r>
            <a:r>
              <a:rPr lang="en-GB" sz="3200" baseline="30000" dirty="0" smtClean="0">
                <a:solidFill>
                  <a:srgbClr val="000000"/>
                </a:solidFill>
                <a:ea typeface="Times" pitchFamily="-83" charset="0"/>
                <a:cs typeface="Times" pitchFamily="-83" charset="0"/>
              </a:rPr>
              <a:t>*</a:t>
            </a:r>
            <a:r>
              <a:rPr lang="en-GB" sz="3200" dirty="0" smtClean="0">
                <a:solidFill>
                  <a:srgbClr val="000000"/>
                </a:solidFill>
                <a:ea typeface="Times" pitchFamily="-83" charset="0"/>
                <a:cs typeface="Times" pitchFamily="-83" charset="0"/>
              </a:rPr>
              <a:t> use lexical words when skimming</a:t>
            </a:r>
          </a:p>
          <a:p>
            <a:pPr marL="514350" indent="-514350">
              <a:buFont typeface="Arial"/>
              <a:buChar char="•"/>
            </a:pPr>
            <a:r>
              <a:rPr lang="en-GB" sz="3200" dirty="0" smtClean="0">
                <a:solidFill>
                  <a:srgbClr val="000000"/>
                </a:solidFill>
                <a:ea typeface="Times" pitchFamily="-83" charset="0"/>
                <a:cs typeface="Times" pitchFamily="-83" charset="0"/>
              </a:rPr>
              <a:t>How we</a:t>
            </a:r>
            <a:r>
              <a:rPr lang="en-GB" sz="3200" baseline="30000" dirty="0">
                <a:solidFill>
                  <a:srgbClr val="000000"/>
                </a:solidFill>
                <a:ea typeface="Times" pitchFamily="-83" charset="0"/>
                <a:cs typeface="Times" pitchFamily="-83" charset="0"/>
              </a:rPr>
              <a:t>*</a:t>
            </a:r>
            <a:r>
              <a:rPr lang="en-GB" sz="3200" dirty="0" smtClean="0">
                <a:solidFill>
                  <a:srgbClr val="000000"/>
                </a:solidFill>
                <a:ea typeface="Times" pitchFamily="-83" charset="0"/>
                <a:cs typeface="Times" pitchFamily="-83" charset="0"/>
              </a:rPr>
              <a:t> use textual conventions in scanning</a:t>
            </a:r>
          </a:p>
          <a:p>
            <a:pPr marL="514350" indent="-514350">
              <a:buFont typeface="Arial"/>
              <a:buChar char="•"/>
            </a:pPr>
            <a:r>
              <a:rPr lang="en-GB" sz="3200" dirty="0" smtClean="0">
                <a:solidFill>
                  <a:srgbClr val="000000"/>
                </a:solidFill>
                <a:ea typeface="Times" pitchFamily="-83" charset="0"/>
                <a:cs typeface="Times" pitchFamily="-83" charset="0"/>
              </a:rPr>
              <a:t>How we</a:t>
            </a:r>
            <a:r>
              <a:rPr lang="en-GB" sz="3200" baseline="30000" dirty="0">
                <a:solidFill>
                  <a:srgbClr val="000000"/>
                </a:solidFill>
                <a:ea typeface="Times" pitchFamily="-83" charset="0"/>
                <a:cs typeface="Times" pitchFamily="-83" charset="0"/>
              </a:rPr>
              <a:t>*</a:t>
            </a:r>
            <a:r>
              <a:rPr lang="en-GB" sz="3200" dirty="0" smtClean="0">
                <a:solidFill>
                  <a:srgbClr val="000000"/>
                </a:solidFill>
                <a:ea typeface="Times" pitchFamily="-83" charset="0"/>
                <a:cs typeface="Times" pitchFamily="-83" charset="0"/>
              </a:rPr>
              <a:t> assess the authenticity of a text when researching</a:t>
            </a:r>
          </a:p>
          <a:p>
            <a:endParaRPr lang="en-GB" sz="3200" dirty="0" smtClean="0">
              <a:solidFill>
                <a:srgbClr val="000000"/>
              </a:solidFill>
              <a:ea typeface="Times" pitchFamily="-83" charset="0"/>
              <a:cs typeface="Times" pitchFamily="-83" charset="0"/>
            </a:endParaRPr>
          </a:p>
          <a:p>
            <a:r>
              <a:rPr lang="en-GB" sz="3200" dirty="0" smtClean="0">
                <a:solidFill>
                  <a:srgbClr val="000000"/>
                </a:solidFill>
                <a:ea typeface="Times" pitchFamily="-83" charset="0"/>
                <a:cs typeface="Times" pitchFamily="-83" charset="0"/>
              </a:rPr>
              <a:t>	</a:t>
            </a:r>
            <a:r>
              <a:rPr lang="en-GB" sz="3200" baseline="30000" dirty="0" smtClean="0">
                <a:solidFill>
                  <a:srgbClr val="000000"/>
                </a:solidFill>
                <a:ea typeface="Times" pitchFamily="-83" charset="0"/>
                <a:cs typeface="Times" pitchFamily="-83" charset="0"/>
              </a:rPr>
              <a:t>*</a:t>
            </a:r>
            <a:r>
              <a:rPr lang="en-GB" sz="3200" dirty="0" smtClean="0">
                <a:solidFill>
                  <a:srgbClr val="000000"/>
                </a:solidFill>
                <a:ea typeface="Times" pitchFamily="-83" charset="0"/>
                <a:cs typeface="Times" pitchFamily="-83" charset="0"/>
              </a:rPr>
              <a:t> the ‘word rich’</a:t>
            </a:r>
          </a:p>
          <a:p>
            <a:r>
              <a:rPr lang="en-GB" sz="3200" dirty="0">
                <a:solidFill>
                  <a:srgbClr val="000000"/>
                </a:solidFill>
                <a:ea typeface="Times" pitchFamily="-83" charset="0"/>
                <a:cs typeface="Times" pitchFamily="-83" charset="0"/>
              </a:rPr>
              <a:t>	</a:t>
            </a:r>
            <a:r>
              <a:rPr lang="en-GB" sz="3200" baseline="30000" dirty="0" smtClean="0">
                <a:solidFill>
                  <a:srgbClr val="000000"/>
                </a:solidFill>
                <a:ea typeface="Times" pitchFamily="-83" charset="0"/>
                <a:cs typeface="Times" pitchFamily="-83" charset="0"/>
              </a:rPr>
              <a:t>* </a:t>
            </a:r>
            <a:r>
              <a:rPr lang="en-GB" sz="3200" dirty="0">
                <a:solidFill>
                  <a:srgbClr val="000000"/>
                </a:solidFill>
                <a:ea typeface="Times" pitchFamily="-83" charset="0"/>
                <a:cs typeface="Times" pitchFamily="-83" charset="0"/>
              </a:rPr>
              <a:t>or students who have been well taught</a:t>
            </a:r>
          </a:p>
        </p:txBody>
      </p:sp>
      <p:sp>
        <p:nvSpPr>
          <p:cNvPr id="2" name="TextBox 1"/>
          <p:cNvSpPr txBox="1"/>
          <p:nvPr/>
        </p:nvSpPr>
        <p:spPr>
          <a:xfrm>
            <a:off x="393700" y="825500"/>
            <a:ext cx="7467600" cy="584776"/>
          </a:xfrm>
          <a:prstGeom prst="rect">
            <a:avLst/>
          </a:prstGeom>
          <a:noFill/>
        </p:spPr>
        <p:txBody>
          <a:bodyPr wrap="square" rtlCol="0">
            <a:spAutoFit/>
          </a:bodyPr>
          <a:lstStyle/>
          <a:p>
            <a:r>
              <a:rPr lang="en-US" sz="3200" b="1" dirty="0" smtClean="0"/>
              <a:t>From implicit to explicit:</a:t>
            </a:r>
            <a:endParaRPr lang="en-US" sz="3200" b="1" dirty="0"/>
          </a:p>
        </p:txBody>
      </p:sp>
    </p:spTree>
    <p:extLst>
      <p:ext uri="{BB962C8B-B14F-4D97-AF65-F5344CB8AC3E}">
        <p14:creationId xmlns:p14="http://schemas.microsoft.com/office/powerpoint/2010/main" val="38870974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8675">
                                            <p:txEl>
                                              <p:pRg st="4" end="4"/>
                                            </p:txEl>
                                          </p:spTgt>
                                        </p:tgtEl>
                                        <p:attrNameLst>
                                          <p:attrName>style.visibility</p:attrName>
                                        </p:attrNameLst>
                                      </p:cBhvr>
                                      <p:to>
                                        <p:strVal val="visible"/>
                                      </p:to>
                                    </p:set>
                                    <p:animEffect transition="in" filter="slide(fromLeft)">
                                      <p:cBhvr>
                                        <p:cTn id="22" dur="500"/>
                                        <p:tgtEl>
                                          <p:spTgt spid="286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animEffect transition="in" filter="slide(fromLeft)">
                                      <p:cBhvr>
                                        <p:cTn id="27" dur="5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600" y="1031781"/>
            <a:ext cx="9804400"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‘Don’t Call it Literacy’ 2012</a:t>
            </a:r>
          </a:p>
        </p:txBody>
      </p:sp>
      <p:sp>
        <p:nvSpPr>
          <p:cNvPr id="3" name="Title 1"/>
          <p:cNvSpPr txBox="1">
            <a:spLocks/>
          </p:cNvSpPr>
          <p:nvPr/>
        </p:nvSpPr>
        <p:spPr>
          <a:xfrm>
            <a:off x="-330200" y="3355881"/>
            <a:ext cx="9804400"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a:latin typeface="Lucida Grande"/>
                <a:cs typeface="Lucida Grande"/>
              </a:rPr>
              <a:t>aka</a:t>
            </a:r>
          </a:p>
          <a:p>
            <a:r>
              <a:rPr lang="en-US" sz="7200" b="1" dirty="0">
                <a:latin typeface="Lucida Grande"/>
                <a:cs typeface="Lucida Grande"/>
              </a:rPr>
              <a:t>‘The Way We Were’</a:t>
            </a:r>
          </a:p>
        </p:txBody>
      </p:sp>
    </p:spTree>
    <p:extLst>
      <p:ext uri="{BB962C8B-B14F-4D97-AF65-F5344CB8AC3E}">
        <p14:creationId xmlns:p14="http://schemas.microsoft.com/office/powerpoint/2010/main" val="23014675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600" y="1031781"/>
            <a:ext cx="9804400"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2013:</a:t>
            </a:r>
          </a:p>
        </p:txBody>
      </p:sp>
      <p:sp>
        <p:nvSpPr>
          <p:cNvPr id="3" name="Title 1"/>
          <p:cNvSpPr txBox="1">
            <a:spLocks/>
          </p:cNvSpPr>
          <p:nvPr/>
        </p:nvSpPr>
        <p:spPr>
          <a:xfrm>
            <a:off x="-330200" y="2466881"/>
            <a:ext cx="9804400"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Lucida Grande"/>
                <a:cs typeface="Lucida Grande"/>
              </a:rPr>
              <a:t>London 2012</a:t>
            </a:r>
          </a:p>
          <a:p>
            <a:r>
              <a:rPr lang="en-US" sz="6600" b="1" dirty="0" smtClean="0">
                <a:latin typeface="Lucida Grande"/>
                <a:cs typeface="Lucida Grande"/>
              </a:rPr>
              <a:t>GCSE English fiasco </a:t>
            </a:r>
          </a:p>
          <a:p>
            <a:r>
              <a:rPr lang="en-US" sz="6600" b="1" dirty="0" smtClean="0">
                <a:latin typeface="Lucida Grande"/>
                <a:cs typeface="Lucida Grande"/>
              </a:rPr>
              <a:t>Matt Smith quits </a:t>
            </a:r>
            <a:r>
              <a:rPr lang="en-US" sz="6600" b="1" i="1" dirty="0" smtClean="0">
                <a:latin typeface="Lucida Grande"/>
                <a:cs typeface="Lucida Grande"/>
              </a:rPr>
              <a:t>Doctor Who</a:t>
            </a:r>
            <a:endParaRPr lang="en-US" sz="6600" b="1" dirty="0">
              <a:latin typeface="Lucida Grande"/>
              <a:cs typeface="Lucida Grande"/>
            </a:endParaRPr>
          </a:p>
          <a:p>
            <a:endParaRPr lang="en-US" sz="6600" b="1" dirty="0" smtClean="0">
              <a:latin typeface="Lucida Grande"/>
              <a:cs typeface="Lucida Grande"/>
            </a:endParaRPr>
          </a:p>
          <a:p>
            <a:endParaRPr lang="en-US" sz="6600" b="1" dirty="0">
              <a:latin typeface="Lucida Grande"/>
              <a:cs typeface="Lucida Grande"/>
            </a:endParaRPr>
          </a:p>
        </p:txBody>
      </p:sp>
    </p:spTree>
    <p:extLst>
      <p:ext uri="{BB962C8B-B14F-4D97-AF65-F5344CB8AC3E}">
        <p14:creationId xmlns:p14="http://schemas.microsoft.com/office/powerpoint/2010/main" val="26250505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5"/>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3067" y="0"/>
            <a:ext cx="11088667" cy="7372231"/>
          </a:xfrm>
          <a:prstGeom prst="rect">
            <a:avLst/>
          </a:prstGeom>
        </p:spPr>
      </p:pic>
      <p:sp>
        <p:nvSpPr>
          <p:cNvPr id="2" name="Title 1"/>
          <p:cNvSpPr txBox="1">
            <a:spLocks/>
          </p:cNvSpPr>
          <p:nvPr/>
        </p:nvSpPr>
        <p:spPr>
          <a:xfrm>
            <a:off x="342900" y="218981"/>
            <a:ext cx="3962399" cy="35031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b="1" dirty="0" smtClean="0">
                <a:latin typeface="Lucida Grande"/>
                <a:cs typeface="Lucida Grande"/>
              </a:rPr>
              <a:t>I will make you a better writer</a:t>
            </a:r>
            <a:endParaRPr lang="en-US" sz="8000" b="1" dirty="0">
              <a:latin typeface="Lucida Grande"/>
              <a:cs typeface="Lucida Grande"/>
            </a:endParaRPr>
          </a:p>
        </p:txBody>
      </p:sp>
    </p:spTree>
    <p:extLst>
      <p:ext uri="{BB962C8B-B14F-4D97-AF65-F5344CB8AC3E}">
        <p14:creationId xmlns:p14="http://schemas.microsoft.com/office/powerpoint/2010/main" val="2536554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096527"/>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Real</a:t>
            </a:r>
            <a:endParaRPr lang="en-US" sz="13800" b="1" dirty="0">
              <a:latin typeface="Lucida Grande"/>
              <a:cs typeface="Lucida Grande"/>
            </a:endParaRPr>
          </a:p>
        </p:txBody>
      </p:sp>
      <p:sp>
        <p:nvSpPr>
          <p:cNvPr id="5" name="Title 1"/>
          <p:cNvSpPr txBox="1">
            <a:spLocks/>
          </p:cNvSpPr>
          <p:nvPr/>
        </p:nvSpPr>
        <p:spPr>
          <a:xfrm>
            <a:off x="631598" y="3679876"/>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Literacy!</a:t>
            </a:r>
            <a:endParaRPr lang="en-US" sz="13800" b="1" dirty="0">
              <a:latin typeface="Lucida Grande"/>
              <a:cs typeface="Lucida Grande"/>
            </a:endParaRPr>
          </a:p>
        </p:txBody>
      </p:sp>
    </p:spTree>
    <p:extLst>
      <p:ext uri="{BB962C8B-B14F-4D97-AF65-F5344CB8AC3E}">
        <p14:creationId xmlns:p14="http://schemas.microsoft.com/office/powerpoint/2010/main" val="2943076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5000" y="1003300"/>
            <a:ext cx="2794000" cy="4838700"/>
          </a:xfrm>
          <a:prstGeom prst="rect">
            <a:avLst/>
          </a:prstGeom>
        </p:spPr>
      </p:pic>
    </p:spTree>
    <p:extLst>
      <p:ext uri="{BB962C8B-B14F-4D97-AF65-F5344CB8AC3E}">
        <p14:creationId xmlns:p14="http://schemas.microsoft.com/office/powerpoint/2010/main" val="31356928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77900"/>
            <a:ext cx="9144000" cy="4880683"/>
          </a:xfrm>
          <a:prstGeom prst="rect">
            <a:avLst/>
          </a:prstGeom>
        </p:spPr>
      </p:pic>
    </p:spTree>
    <p:extLst>
      <p:ext uri="{BB962C8B-B14F-4D97-AF65-F5344CB8AC3E}">
        <p14:creationId xmlns:p14="http://schemas.microsoft.com/office/powerpoint/2010/main" val="972039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041400"/>
            <a:ext cx="6350000" cy="4762500"/>
          </a:xfrm>
          <a:prstGeom prst="rect">
            <a:avLst/>
          </a:prstGeom>
        </p:spPr>
      </p:pic>
    </p:spTree>
    <p:extLst>
      <p:ext uri="{BB962C8B-B14F-4D97-AF65-F5344CB8AC3E}">
        <p14:creationId xmlns:p14="http://schemas.microsoft.com/office/powerpoint/2010/main" val="874977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9331944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6900" y="20000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Shifting from ‘WHAT’ to ‘HOW’</a:t>
            </a:r>
          </a:p>
        </p:txBody>
      </p:sp>
    </p:spTree>
    <p:extLst>
      <p:ext uri="{BB962C8B-B14F-4D97-AF65-F5344CB8AC3E}">
        <p14:creationId xmlns:p14="http://schemas.microsoft.com/office/powerpoint/2010/main" val="3962528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1700" y="1028700"/>
            <a:ext cx="4787900" cy="4787900"/>
          </a:xfrm>
          <a:prstGeom prst="rect">
            <a:avLst/>
          </a:prstGeom>
        </p:spPr>
      </p:pic>
      <p:sp>
        <p:nvSpPr>
          <p:cNvPr id="3" name="Rectangle 2"/>
          <p:cNvSpPr/>
          <p:nvPr/>
        </p:nvSpPr>
        <p:spPr>
          <a:xfrm>
            <a:off x="329500" y="3104634"/>
            <a:ext cx="2033630" cy="707886"/>
          </a:xfrm>
          <a:prstGeom prst="rect">
            <a:avLst/>
          </a:prstGeom>
        </p:spPr>
        <p:txBody>
          <a:bodyPr wrap="none">
            <a:spAutoFit/>
          </a:bodyPr>
          <a:lstStyle/>
          <a:p>
            <a:pPr algn="ctr"/>
            <a:r>
              <a:rPr lang="en-US" sz="4000" b="1" dirty="0" smtClean="0">
                <a:latin typeface="Lucida Grande"/>
                <a:cs typeface="Lucida Grande"/>
              </a:rPr>
              <a:t>‘</a:t>
            </a:r>
            <a:r>
              <a:rPr lang="en-US" sz="4000" b="1" dirty="0">
                <a:latin typeface="Lucida Grande"/>
                <a:cs typeface="Lucida Grande"/>
              </a:rPr>
              <a:t>WHAT</a:t>
            </a:r>
            <a:r>
              <a:rPr lang="en-US" sz="4000" b="1" dirty="0" smtClean="0">
                <a:latin typeface="Lucida Grande"/>
                <a:cs typeface="Lucida Grande"/>
              </a:rPr>
              <a:t>’</a:t>
            </a:r>
            <a:endParaRPr lang="en-US" sz="4000" b="1" dirty="0">
              <a:latin typeface="Lucida Grande"/>
              <a:cs typeface="Lucida Grande"/>
            </a:endParaRPr>
          </a:p>
        </p:txBody>
      </p:sp>
      <p:sp>
        <p:nvSpPr>
          <p:cNvPr id="4" name="Rectangle 3"/>
          <p:cNvSpPr/>
          <p:nvPr/>
        </p:nvSpPr>
        <p:spPr>
          <a:xfrm>
            <a:off x="6884966" y="3083411"/>
            <a:ext cx="1724300" cy="707886"/>
          </a:xfrm>
          <a:prstGeom prst="rect">
            <a:avLst/>
          </a:prstGeom>
        </p:spPr>
        <p:txBody>
          <a:bodyPr wrap="none">
            <a:spAutoFit/>
          </a:bodyPr>
          <a:lstStyle/>
          <a:p>
            <a:pPr algn="ctr"/>
            <a:r>
              <a:rPr lang="en-US" sz="4000" b="1" dirty="0" smtClean="0">
                <a:latin typeface="Lucida Grande"/>
                <a:cs typeface="Lucida Grande"/>
              </a:rPr>
              <a:t>‘HOW’</a:t>
            </a:r>
            <a:endParaRPr lang="en-US" sz="4000" b="1" dirty="0">
              <a:latin typeface="Lucida Grande"/>
              <a:cs typeface="Lucida Grande"/>
            </a:endParaRPr>
          </a:p>
        </p:txBody>
      </p:sp>
      <p:sp>
        <p:nvSpPr>
          <p:cNvPr id="5" name="Striped Right Arrow 4"/>
          <p:cNvSpPr/>
          <p:nvPr/>
        </p:nvSpPr>
        <p:spPr>
          <a:xfrm>
            <a:off x="889000" y="5816600"/>
            <a:ext cx="7251700" cy="558800"/>
          </a:xfrm>
          <a:prstGeom prst="striped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7779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9500" y="3104634"/>
            <a:ext cx="2033630" cy="707886"/>
          </a:xfrm>
          <a:prstGeom prst="rect">
            <a:avLst/>
          </a:prstGeom>
        </p:spPr>
        <p:txBody>
          <a:bodyPr wrap="none">
            <a:spAutoFit/>
          </a:bodyPr>
          <a:lstStyle/>
          <a:p>
            <a:pPr algn="ctr"/>
            <a:r>
              <a:rPr lang="en-US" sz="4000" b="1" dirty="0" smtClean="0">
                <a:latin typeface="Lucida Grande"/>
                <a:cs typeface="Lucida Grande"/>
              </a:rPr>
              <a:t>‘</a:t>
            </a:r>
            <a:r>
              <a:rPr lang="en-US" sz="4000" b="1" dirty="0">
                <a:latin typeface="Lucida Grande"/>
                <a:cs typeface="Lucida Grande"/>
              </a:rPr>
              <a:t>WHAT</a:t>
            </a:r>
            <a:r>
              <a:rPr lang="en-US" sz="4000" b="1" dirty="0" smtClean="0">
                <a:latin typeface="Lucida Grande"/>
                <a:cs typeface="Lucida Grande"/>
              </a:rPr>
              <a:t>’</a:t>
            </a:r>
            <a:endParaRPr lang="en-US" sz="4000" b="1" dirty="0">
              <a:latin typeface="Lucida Grande"/>
              <a:cs typeface="Lucida Grande"/>
            </a:endParaRPr>
          </a:p>
        </p:txBody>
      </p:sp>
      <p:sp>
        <p:nvSpPr>
          <p:cNvPr id="4" name="Rectangle 3"/>
          <p:cNvSpPr/>
          <p:nvPr/>
        </p:nvSpPr>
        <p:spPr>
          <a:xfrm>
            <a:off x="6884966" y="3083411"/>
            <a:ext cx="1724300" cy="707886"/>
          </a:xfrm>
          <a:prstGeom prst="rect">
            <a:avLst/>
          </a:prstGeom>
        </p:spPr>
        <p:txBody>
          <a:bodyPr wrap="none">
            <a:spAutoFit/>
          </a:bodyPr>
          <a:lstStyle/>
          <a:p>
            <a:pPr algn="ctr"/>
            <a:r>
              <a:rPr lang="en-US" sz="4000" b="1" dirty="0" smtClean="0">
                <a:latin typeface="Lucida Grande"/>
                <a:cs typeface="Lucida Grande"/>
              </a:rPr>
              <a:t>‘HOW’</a:t>
            </a:r>
            <a:endParaRPr lang="en-US" sz="4000" b="1" dirty="0">
              <a:latin typeface="Lucida Grande"/>
              <a:cs typeface="Lucida Grande"/>
            </a:endParaRPr>
          </a:p>
        </p:txBody>
      </p:sp>
      <p:sp>
        <p:nvSpPr>
          <p:cNvPr id="5" name="Striped Right Arrow 4"/>
          <p:cNvSpPr/>
          <p:nvPr/>
        </p:nvSpPr>
        <p:spPr>
          <a:xfrm>
            <a:off x="889000" y="5816600"/>
            <a:ext cx="7251700" cy="558800"/>
          </a:xfrm>
          <a:prstGeom prst="striped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2700866" y="2108200"/>
            <a:ext cx="3928533" cy="2946400"/>
          </a:xfrm>
          <a:prstGeom prst="rect">
            <a:avLst/>
          </a:prstGeom>
        </p:spPr>
      </p:pic>
    </p:spTree>
    <p:extLst>
      <p:ext uri="{BB962C8B-B14F-4D97-AF65-F5344CB8AC3E}">
        <p14:creationId xmlns:p14="http://schemas.microsoft.com/office/powerpoint/2010/main" val="13127656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 y="2768600"/>
            <a:ext cx="9245600" cy="2062103"/>
          </a:xfrm>
          <a:prstGeom prst="rect">
            <a:avLst/>
          </a:prstGeom>
          <a:noFill/>
        </p:spPr>
        <p:txBody>
          <a:bodyPr wrap="square" rtlCol="0">
            <a:spAutoFit/>
          </a:bodyPr>
          <a:lstStyle/>
          <a:p>
            <a:pPr algn="ctr"/>
            <a:r>
              <a:rPr lang="en-US" sz="3200" dirty="0" smtClean="0"/>
              <a:t>FORMAL </a:t>
            </a:r>
            <a:r>
              <a:rPr lang="en-US" sz="3200" dirty="0" smtClean="0">
                <a:solidFill>
                  <a:srgbClr val="3366FF"/>
                </a:solidFill>
                <a:latin typeface="Wingdings"/>
                <a:ea typeface="Wingdings"/>
                <a:cs typeface="Wingdings"/>
                <a:sym typeface="Wingdings"/>
              </a:rPr>
              <a:t></a:t>
            </a:r>
            <a:r>
              <a:rPr lang="en-US" sz="3200" dirty="0">
                <a:solidFill>
                  <a:srgbClr val="3366FF"/>
                </a:solidFill>
                <a:sym typeface="Wingdings"/>
              </a:rPr>
              <a:t> </a:t>
            </a:r>
            <a:r>
              <a:rPr lang="en-US" sz="3200" dirty="0" smtClean="0"/>
              <a:t>INFORMAL?</a:t>
            </a:r>
          </a:p>
          <a:p>
            <a:pPr algn="ctr"/>
            <a:r>
              <a:rPr lang="en-US" sz="3200" dirty="0" smtClean="0"/>
              <a:t>PERSONAL </a:t>
            </a:r>
            <a:r>
              <a:rPr lang="en-US" sz="3200" dirty="0">
                <a:solidFill>
                  <a:srgbClr val="3366FF"/>
                </a:solidFill>
                <a:latin typeface="Wingdings"/>
                <a:ea typeface="Wingdings"/>
                <a:cs typeface="Wingdings"/>
                <a:sym typeface="Wingdings"/>
              </a:rPr>
              <a:t></a:t>
            </a:r>
            <a:r>
              <a:rPr lang="en-US" sz="3200" dirty="0" smtClean="0">
                <a:solidFill>
                  <a:srgbClr val="3366FF"/>
                </a:solidFill>
                <a:latin typeface="Wingdings"/>
                <a:ea typeface="Wingdings"/>
                <a:cs typeface="Wingdings"/>
                <a:sym typeface="Wingdings"/>
              </a:rPr>
              <a:t></a:t>
            </a:r>
            <a:r>
              <a:rPr lang="en-US" sz="3200" dirty="0" smtClean="0">
                <a:solidFill>
                  <a:srgbClr val="3366FF"/>
                </a:solidFill>
                <a:latin typeface="+mj-lt"/>
                <a:ea typeface="Wingdings"/>
                <a:cs typeface="Wingdings"/>
                <a:sym typeface="Wingdings"/>
              </a:rPr>
              <a:t> </a:t>
            </a:r>
            <a:r>
              <a:rPr lang="en-US" sz="3200" dirty="0" smtClean="0"/>
              <a:t>IMPERSONAL?</a:t>
            </a:r>
          </a:p>
          <a:p>
            <a:pPr algn="ctr"/>
            <a:r>
              <a:rPr lang="en-US" sz="3200" dirty="0" smtClean="0"/>
              <a:t>CHRONOLOGICAL </a:t>
            </a:r>
            <a:r>
              <a:rPr lang="en-US" sz="3200" dirty="0">
                <a:solidFill>
                  <a:srgbClr val="3366FF"/>
                </a:solidFill>
                <a:latin typeface="Wingdings"/>
                <a:ea typeface="Wingdings"/>
                <a:cs typeface="Wingdings"/>
                <a:sym typeface="Wingdings"/>
              </a:rPr>
              <a:t></a:t>
            </a:r>
            <a:r>
              <a:rPr lang="en-US" sz="3200" dirty="0" smtClean="0">
                <a:solidFill>
                  <a:srgbClr val="3366FF"/>
                </a:solidFill>
                <a:latin typeface="Wingdings"/>
                <a:ea typeface="Wingdings"/>
                <a:cs typeface="Wingdings"/>
                <a:sym typeface="Wingdings"/>
              </a:rPr>
              <a:t></a:t>
            </a:r>
            <a:r>
              <a:rPr lang="en-US" sz="3200" dirty="0" smtClean="0">
                <a:solidFill>
                  <a:srgbClr val="3366FF"/>
                </a:solidFill>
                <a:latin typeface="+mj-lt"/>
                <a:ea typeface="Wingdings"/>
                <a:cs typeface="Wingdings"/>
                <a:sym typeface="Wingdings"/>
              </a:rPr>
              <a:t> </a:t>
            </a:r>
            <a:r>
              <a:rPr lang="en-US" sz="3200" dirty="0" smtClean="0"/>
              <a:t>NON-CHRONOLOGICAL?</a:t>
            </a:r>
          </a:p>
          <a:p>
            <a:pPr algn="ctr"/>
            <a:endParaRPr lang="en-US" sz="3200" dirty="0"/>
          </a:p>
        </p:txBody>
      </p:sp>
      <p:sp>
        <p:nvSpPr>
          <p:cNvPr id="3" name="TextBox 2"/>
          <p:cNvSpPr txBox="1"/>
          <p:nvPr/>
        </p:nvSpPr>
        <p:spPr>
          <a:xfrm>
            <a:off x="355600" y="1168400"/>
            <a:ext cx="7404100" cy="646331"/>
          </a:xfrm>
          <a:prstGeom prst="rect">
            <a:avLst/>
          </a:prstGeom>
          <a:noFill/>
        </p:spPr>
        <p:txBody>
          <a:bodyPr wrap="square" rtlCol="0">
            <a:spAutoFit/>
          </a:bodyPr>
          <a:lstStyle/>
          <a:p>
            <a:r>
              <a:rPr lang="en-US" sz="3600" dirty="0" smtClean="0"/>
              <a:t>WRITERS’ DECISIONS …</a:t>
            </a:r>
            <a:endParaRPr lang="en-US" sz="3600" dirty="0"/>
          </a:p>
        </p:txBody>
      </p:sp>
      <p:sp>
        <p:nvSpPr>
          <p:cNvPr id="4" name="TextBox 3"/>
          <p:cNvSpPr txBox="1"/>
          <p:nvPr/>
        </p:nvSpPr>
        <p:spPr>
          <a:xfrm>
            <a:off x="711200" y="4830703"/>
            <a:ext cx="7404100" cy="1200329"/>
          </a:xfrm>
          <a:prstGeom prst="rect">
            <a:avLst/>
          </a:prstGeom>
          <a:noFill/>
          <a:ln>
            <a:solidFill>
              <a:schemeClr val="tx1"/>
            </a:solidFill>
          </a:ln>
        </p:spPr>
        <p:txBody>
          <a:bodyPr wrap="square" rtlCol="0">
            <a:spAutoFit/>
          </a:bodyPr>
          <a:lstStyle/>
          <a:p>
            <a:pPr algn="ctr"/>
            <a:r>
              <a:rPr lang="en-US" sz="3600" dirty="0" smtClean="0"/>
              <a:t>How do we teach our students </a:t>
            </a:r>
            <a:r>
              <a:rPr lang="en-US" sz="3600" dirty="0" smtClean="0"/>
              <a:t>the </a:t>
            </a:r>
            <a:r>
              <a:rPr lang="en-US" sz="3600" dirty="0" smtClean="0"/>
              <a:t>‘how’ of writing?</a:t>
            </a:r>
            <a:endParaRPr lang="en-US" sz="3600" dirty="0"/>
          </a:p>
        </p:txBody>
      </p:sp>
    </p:spTree>
    <p:extLst>
      <p:ext uri="{BB962C8B-B14F-4D97-AF65-F5344CB8AC3E}">
        <p14:creationId xmlns:p14="http://schemas.microsoft.com/office/powerpoint/2010/main" val="379780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9900" y="14031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Test 1:</a:t>
            </a:r>
          </a:p>
          <a:p>
            <a:r>
              <a:rPr lang="en-US" sz="7200" b="1" dirty="0" smtClean="0">
                <a:latin typeface="Lucida Grande"/>
                <a:cs typeface="Lucida Grande"/>
              </a:rPr>
              <a:t>Write this sentence down</a:t>
            </a:r>
          </a:p>
        </p:txBody>
      </p:sp>
    </p:spTree>
    <p:extLst>
      <p:ext uri="{BB962C8B-B14F-4D97-AF65-F5344CB8AC3E}">
        <p14:creationId xmlns:p14="http://schemas.microsoft.com/office/powerpoint/2010/main" val="33807152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9900" y="14031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Test 2:</a:t>
            </a:r>
          </a:p>
          <a:p>
            <a:r>
              <a:rPr lang="en-US" sz="7200" b="1" dirty="0" smtClean="0">
                <a:latin typeface="Lucida Grande"/>
                <a:cs typeface="Lucida Grande"/>
              </a:rPr>
              <a:t>Describe your journey here today</a:t>
            </a:r>
          </a:p>
        </p:txBody>
      </p:sp>
    </p:spTree>
    <p:extLst>
      <p:ext uri="{BB962C8B-B14F-4D97-AF65-F5344CB8AC3E}">
        <p14:creationId xmlns:p14="http://schemas.microsoft.com/office/powerpoint/2010/main" val="18397848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1524000"/>
            <a:ext cx="3810000" cy="3810000"/>
          </a:xfrm>
          <a:prstGeom prst="rect">
            <a:avLst/>
          </a:prstGeom>
        </p:spPr>
      </p:pic>
    </p:spTree>
    <p:extLst>
      <p:ext uri="{BB962C8B-B14F-4D97-AF65-F5344CB8AC3E}">
        <p14:creationId xmlns:p14="http://schemas.microsoft.com/office/powerpoint/2010/main" val="80701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9500" y="3104634"/>
            <a:ext cx="2033630" cy="707886"/>
          </a:xfrm>
          <a:prstGeom prst="rect">
            <a:avLst/>
          </a:prstGeom>
        </p:spPr>
        <p:txBody>
          <a:bodyPr wrap="none">
            <a:spAutoFit/>
          </a:bodyPr>
          <a:lstStyle/>
          <a:p>
            <a:pPr algn="ctr"/>
            <a:r>
              <a:rPr lang="en-US" sz="4000" b="1" dirty="0" smtClean="0">
                <a:latin typeface="Lucida Grande"/>
                <a:cs typeface="Lucida Grande"/>
              </a:rPr>
              <a:t>‘</a:t>
            </a:r>
            <a:r>
              <a:rPr lang="en-US" sz="4000" b="1" dirty="0">
                <a:latin typeface="Lucida Grande"/>
                <a:cs typeface="Lucida Grande"/>
              </a:rPr>
              <a:t>WHAT</a:t>
            </a:r>
            <a:r>
              <a:rPr lang="en-US" sz="4000" b="1" dirty="0" smtClean="0">
                <a:latin typeface="Lucida Grande"/>
                <a:cs typeface="Lucida Grande"/>
              </a:rPr>
              <a:t>’</a:t>
            </a:r>
            <a:endParaRPr lang="en-US" sz="4000" b="1" dirty="0">
              <a:latin typeface="Lucida Grande"/>
              <a:cs typeface="Lucida Grande"/>
            </a:endParaRPr>
          </a:p>
        </p:txBody>
      </p:sp>
      <p:sp>
        <p:nvSpPr>
          <p:cNvPr id="4" name="Rectangle 3"/>
          <p:cNvSpPr/>
          <p:nvPr/>
        </p:nvSpPr>
        <p:spPr>
          <a:xfrm>
            <a:off x="6884966" y="3083411"/>
            <a:ext cx="1724300" cy="707886"/>
          </a:xfrm>
          <a:prstGeom prst="rect">
            <a:avLst/>
          </a:prstGeom>
        </p:spPr>
        <p:txBody>
          <a:bodyPr wrap="none">
            <a:spAutoFit/>
          </a:bodyPr>
          <a:lstStyle/>
          <a:p>
            <a:pPr algn="ctr"/>
            <a:r>
              <a:rPr lang="en-US" sz="4000" b="1" dirty="0" smtClean="0">
                <a:latin typeface="Lucida Grande"/>
                <a:cs typeface="Lucida Grande"/>
              </a:rPr>
              <a:t>‘HOW’</a:t>
            </a:r>
            <a:endParaRPr lang="en-US" sz="4000" b="1" dirty="0">
              <a:latin typeface="Lucida Grande"/>
              <a:cs typeface="Lucida Grande"/>
            </a:endParaRPr>
          </a:p>
        </p:txBody>
      </p:sp>
      <p:sp>
        <p:nvSpPr>
          <p:cNvPr id="5" name="Striped Right Arrow 4"/>
          <p:cNvSpPr/>
          <p:nvPr/>
        </p:nvSpPr>
        <p:spPr>
          <a:xfrm>
            <a:off x="889000" y="5816600"/>
            <a:ext cx="7251700" cy="558800"/>
          </a:xfrm>
          <a:prstGeom prst="striped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2700866" y="2108200"/>
            <a:ext cx="3928533" cy="2946400"/>
          </a:xfrm>
          <a:prstGeom prst="rect">
            <a:avLst/>
          </a:prstGeom>
        </p:spPr>
      </p:pic>
    </p:spTree>
    <p:extLst>
      <p:ext uri="{BB962C8B-B14F-4D97-AF65-F5344CB8AC3E}">
        <p14:creationId xmlns:p14="http://schemas.microsoft.com/office/powerpoint/2010/main" val="20443667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
            <a:ext cx="9144000" cy="6412342"/>
          </a:xfrm>
          <a:prstGeom prst="rect">
            <a:avLst/>
          </a:prstGeom>
        </p:spPr>
      </p:pic>
      <p:sp>
        <p:nvSpPr>
          <p:cNvPr id="3" name="TextBox 2"/>
          <p:cNvSpPr txBox="1"/>
          <p:nvPr/>
        </p:nvSpPr>
        <p:spPr>
          <a:xfrm>
            <a:off x="622300" y="1193800"/>
            <a:ext cx="4229100" cy="3785652"/>
          </a:xfrm>
          <a:prstGeom prst="rect">
            <a:avLst/>
          </a:prstGeom>
          <a:noFill/>
        </p:spPr>
        <p:txBody>
          <a:bodyPr wrap="square" rtlCol="0">
            <a:spAutoFit/>
          </a:bodyPr>
          <a:lstStyle/>
          <a:p>
            <a:pPr algn="ctr"/>
            <a:r>
              <a:rPr lang="en-US" sz="4000" dirty="0">
                <a:solidFill>
                  <a:schemeClr val="bg1"/>
                </a:solidFill>
              </a:rPr>
              <a:t>"One might compare the relation of </a:t>
            </a:r>
            <a:r>
              <a:rPr lang="en-US" sz="4000" dirty="0" smtClean="0">
                <a:solidFill>
                  <a:schemeClr val="bg1"/>
                </a:solidFill>
              </a:rPr>
              <a:t>the </a:t>
            </a:r>
            <a:r>
              <a:rPr lang="en-US" sz="4000" b="1" dirty="0" smtClean="0">
                <a:solidFill>
                  <a:schemeClr val="bg1"/>
                </a:solidFill>
              </a:rPr>
              <a:t>ego</a:t>
            </a:r>
            <a:r>
              <a:rPr lang="en-US" sz="4000" dirty="0" smtClean="0">
                <a:solidFill>
                  <a:schemeClr val="bg1"/>
                </a:solidFill>
              </a:rPr>
              <a:t> </a:t>
            </a:r>
            <a:r>
              <a:rPr lang="en-US" sz="4000" dirty="0">
                <a:solidFill>
                  <a:schemeClr val="bg1"/>
                </a:solidFill>
              </a:rPr>
              <a:t>the </a:t>
            </a:r>
            <a:r>
              <a:rPr lang="en-US" sz="4000" b="1" dirty="0" smtClean="0">
                <a:solidFill>
                  <a:schemeClr val="bg1"/>
                </a:solidFill>
              </a:rPr>
              <a:t>id</a:t>
            </a:r>
            <a:r>
              <a:rPr lang="en-US" sz="4000" dirty="0" smtClean="0">
                <a:solidFill>
                  <a:schemeClr val="bg1"/>
                </a:solidFill>
              </a:rPr>
              <a:t> with </a:t>
            </a:r>
            <a:r>
              <a:rPr lang="en-US" sz="4000" dirty="0">
                <a:solidFill>
                  <a:schemeClr val="bg1"/>
                </a:solidFill>
              </a:rPr>
              <a:t>that between a rider and his </a:t>
            </a:r>
            <a:r>
              <a:rPr lang="en-US" sz="4000" dirty="0" smtClean="0">
                <a:solidFill>
                  <a:schemeClr val="bg1"/>
                </a:solidFill>
              </a:rPr>
              <a:t>horse”</a:t>
            </a:r>
            <a:endParaRPr lang="en-GB" sz="4000" dirty="0">
              <a:solidFill>
                <a:schemeClr val="bg1"/>
              </a:solidFill>
            </a:endParaRPr>
          </a:p>
        </p:txBody>
      </p:sp>
    </p:spTree>
    <p:extLst>
      <p:ext uri="{BB962C8B-B14F-4D97-AF65-F5344CB8AC3E}">
        <p14:creationId xmlns:p14="http://schemas.microsoft.com/office/powerpoint/2010/main" val="27911008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900"/>
            <a:ext cx="9144000" cy="6412342"/>
          </a:xfrm>
          <a:prstGeom prst="rect">
            <a:avLst/>
          </a:prstGeom>
        </p:spPr>
      </p:pic>
      <p:sp>
        <p:nvSpPr>
          <p:cNvPr id="3" name="TextBox 2"/>
          <p:cNvSpPr txBox="1"/>
          <p:nvPr/>
        </p:nvSpPr>
        <p:spPr>
          <a:xfrm>
            <a:off x="622300" y="2933700"/>
            <a:ext cx="4229100" cy="707886"/>
          </a:xfrm>
          <a:prstGeom prst="rect">
            <a:avLst/>
          </a:prstGeom>
          <a:noFill/>
        </p:spPr>
        <p:txBody>
          <a:bodyPr wrap="square" rtlCol="0">
            <a:spAutoFit/>
          </a:bodyPr>
          <a:lstStyle/>
          <a:p>
            <a:pPr algn="ctr"/>
            <a:r>
              <a:rPr lang="en-US" sz="4000" dirty="0" smtClean="0">
                <a:solidFill>
                  <a:schemeClr val="bg1"/>
                </a:solidFill>
              </a:rPr>
              <a:t>Self-regulation</a:t>
            </a:r>
            <a:endParaRPr lang="en-GB" sz="4000" dirty="0">
              <a:solidFill>
                <a:schemeClr val="bg1"/>
              </a:solidFill>
            </a:endParaRPr>
          </a:p>
        </p:txBody>
      </p:sp>
    </p:spTree>
    <p:extLst>
      <p:ext uri="{BB962C8B-B14F-4D97-AF65-F5344CB8AC3E}">
        <p14:creationId xmlns:p14="http://schemas.microsoft.com/office/powerpoint/2010/main" val="23861639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558800"/>
            <a:ext cx="6858000" cy="6858000"/>
          </a:xfrm>
          <a:prstGeom prst="rect">
            <a:avLst/>
          </a:prstGeom>
        </p:spPr>
      </p:pic>
      <p:sp>
        <p:nvSpPr>
          <p:cNvPr id="4" name="Cloud Callout 3"/>
          <p:cNvSpPr/>
          <p:nvPr/>
        </p:nvSpPr>
        <p:spPr>
          <a:xfrm>
            <a:off x="-165100" y="0"/>
            <a:ext cx="6362700" cy="3086100"/>
          </a:xfrm>
          <a:prstGeom prst="cloudCallout">
            <a:avLst>
              <a:gd name="adj1" fmla="val 72712"/>
              <a:gd name="adj2" fmla="val 2022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What does an evaluation LOOK like?</a:t>
            </a:r>
          </a:p>
          <a:p>
            <a:pPr algn="ctr"/>
            <a:r>
              <a:rPr lang="en-US" sz="2000" dirty="0" smtClean="0">
                <a:solidFill>
                  <a:srgbClr val="000000"/>
                </a:solidFill>
              </a:rPr>
              <a:t>How do I ORGANISE my writing?</a:t>
            </a:r>
          </a:p>
          <a:p>
            <a:pPr algn="ctr"/>
            <a:r>
              <a:rPr lang="en-US" sz="2000" dirty="0" smtClean="0">
                <a:solidFill>
                  <a:srgbClr val="000000"/>
                </a:solidFill>
              </a:rPr>
              <a:t>How do I make it IMPERSONAL?</a:t>
            </a:r>
            <a:endParaRPr lang="en-US" sz="2000" dirty="0">
              <a:solidFill>
                <a:srgbClr val="000000"/>
              </a:solidFill>
            </a:endParaRPr>
          </a:p>
          <a:p>
            <a:pPr algn="ctr"/>
            <a:r>
              <a:rPr lang="en-US" sz="2000" dirty="0" smtClean="0">
                <a:solidFill>
                  <a:srgbClr val="000000"/>
                </a:solidFill>
              </a:rPr>
              <a:t>Which WORDS do designers use?</a:t>
            </a:r>
          </a:p>
          <a:p>
            <a:pPr algn="ctr"/>
            <a:r>
              <a:rPr lang="en-US" sz="2000" dirty="0" smtClean="0">
                <a:solidFill>
                  <a:srgbClr val="000000"/>
                </a:solidFill>
              </a:rPr>
              <a:t>How FORMAL should it be?</a:t>
            </a:r>
          </a:p>
          <a:p>
            <a:pPr algn="ctr"/>
            <a:r>
              <a:rPr lang="en-US" sz="2000" dirty="0" smtClean="0">
                <a:solidFill>
                  <a:srgbClr val="000000"/>
                </a:solidFill>
              </a:rPr>
              <a:t>How should I use LAYOUT?</a:t>
            </a:r>
          </a:p>
        </p:txBody>
      </p:sp>
    </p:spTree>
    <p:extLst>
      <p:ext uri="{BB962C8B-B14F-4D97-AF65-F5344CB8AC3E}">
        <p14:creationId xmlns:p14="http://schemas.microsoft.com/office/powerpoint/2010/main" val="40825993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6900" y="24699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Demo</a:t>
            </a:r>
            <a:endParaRPr lang="en-US" sz="7200" b="1" dirty="0" smtClean="0">
              <a:latin typeface="Lucida Grande"/>
              <a:cs typeface="Lucida Grande"/>
            </a:endParaRPr>
          </a:p>
        </p:txBody>
      </p:sp>
    </p:spTree>
    <p:extLst>
      <p:ext uri="{BB962C8B-B14F-4D97-AF65-F5344CB8AC3E}">
        <p14:creationId xmlns:p14="http://schemas.microsoft.com/office/powerpoint/2010/main" val="3611914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600" y="1746061"/>
            <a:ext cx="8064500" cy="2546540"/>
          </a:xfrm>
          <a:prstGeom prst="rect">
            <a:avLst/>
          </a:prstGeom>
          <a:ln>
            <a:solidFill>
              <a:schemeClr val="tx1"/>
            </a:solidFill>
          </a:ln>
          <a:effectLst>
            <a:outerShdw blurRad="993775" dir="2100000" kx="2700000" rotWithShape="0">
              <a:srgbClr val="000000">
                <a:alpha val="75000"/>
              </a:srgbClr>
            </a:outerShdw>
          </a:effec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latin typeface="Lucida Grande"/>
                <a:cs typeface="Lucida Grande"/>
              </a:rPr>
              <a:t>Write an article for your local newspaper arguing against school uniform</a:t>
            </a:r>
            <a:endParaRPr lang="en-US" sz="4800" b="1" dirty="0" smtClean="0">
              <a:latin typeface="Lucida Grande"/>
              <a:cs typeface="Lucida Grande"/>
            </a:endParaRPr>
          </a:p>
        </p:txBody>
      </p:sp>
    </p:spTree>
    <p:extLst>
      <p:ext uri="{BB962C8B-B14F-4D97-AF65-F5344CB8AC3E}">
        <p14:creationId xmlns:p14="http://schemas.microsoft.com/office/powerpoint/2010/main" val="36487686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6900" y="24699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Barriers</a:t>
            </a:r>
            <a:endParaRPr lang="en-US" sz="7200" b="1" dirty="0" smtClean="0">
              <a:latin typeface="Lucida Grande"/>
              <a:cs typeface="Lucida Grande"/>
            </a:endParaRPr>
          </a:p>
        </p:txBody>
      </p:sp>
      <p:sp>
        <p:nvSpPr>
          <p:cNvPr id="3" name="Cloud Callout 2"/>
          <p:cNvSpPr/>
          <p:nvPr/>
        </p:nvSpPr>
        <p:spPr>
          <a:xfrm>
            <a:off x="125543" y="183316"/>
            <a:ext cx="3566754" cy="1387968"/>
          </a:xfrm>
          <a:prstGeom prst="cloudCallout">
            <a:avLst>
              <a:gd name="adj1" fmla="val 48915"/>
              <a:gd name="adj2" fmla="val 13514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Familiarity with genre</a:t>
            </a:r>
            <a:endParaRPr lang="en-US" sz="3200" dirty="0">
              <a:solidFill>
                <a:srgbClr val="000000"/>
              </a:solidFill>
            </a:endParaRPr>
          </a:p>
        </p:txBody>
      </p:sp>
      <p:sp>
        <p:nvSpPr>
          <p:cNvPr id="4" name="Cloud Callout 3"/>
          <p:cNvSpPr/>
          <p:nvPr/>
        </p:nvSpPr>
        <p:spPr>
          <a:xfrm>
            <a:off x="3844697" y="344082"/>
            <a:ext cx="3566754" cy="1387968"/>
          </a:xfrm>
          <a:prstGeom prst="cloudCallout">
            <a:avLst>
              <a:gd name="adj1" fmla="val -37719"/>
              <a:gd name="adj2" fmla="val 120990"/>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Not writing an essay</a:t>
            </a:r>
            <a:endParaRPr lang="en-US" sz="3200" dirty="0">
              <a:solidFill>
                <a:srgbClr val="000000"/>
              </a:solidFill>
            </a:endParaRPr>
          </a:p>
        </p:txBody>
      </p:sp>
      <p:sp>
        <p:nvSpPr>
          <p:cNvPr id="5" name="Cloud Callout 4"/>
          <p:cNvSpPr/>
          <p:nvPr/>
        </p:nvSpPr>
        <p:spPr>
          <a:xfrm>
            <a:off x="6084983" y="1369054"/>
            <a:ext cx="3566754" cy="1387968"/>
          </a:xfrm>
          <a:prstGeom prst="cloudCallout">
            <a:avLst>
              <a:gd name="adj1" fmla="val -37719"/>
              <a:gd name="adj2" fmla="val 120990"/>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Being interesting</a:t>
            </a:r>
            <a:endParaRPr lang="en-US" sz="3200" dirty="0">
              <a:solidFill>
                <a:srgbClr val="000000"/>
              </a:solidFill>
            </a:endParaRPr>
          </a:p>
        </p:txBody>
      </p:sp>
      <p:sp>
        <p:nvSpPr>
          <p:cNvPr id="6" name="Cloud Callout 5"/>
          <p:cNvSpPr/>
          <p:nvPr/>
        </p:nvSpPr>
        <p:spPr>
          <a:xfrm>
            <a:off x="6256536" y="3284420"/>
            <a:ext cx="3566754" cy="1387968"/>
          </a:xfrm>
          <a:prstGeom prst="cloudCallout">
            <a:avLst>
              <a:gd name="adj1" fmla="val -74061"/>
              <a:gd name="adj2" fmla="val -8255"/>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Making an impact</a:t>
            </a:r>
            <a:endParaRPr lang="en-US" sz="3200" dirty="0">
              <a:solidFill>
                <a:srgbClr val="000000"/>
              </a:solidFill>
            </a:endParaRPr>
          </a:p>
        </p:txBody>
      </p:sp>
      <p:sp>
        <p:nvSpPr>
          <p:cNvPr id="7" name="Cloud Callout 6"/>
          <p:cNvSpPr/>
          <p:nvPr/>
        </p:nvSpPr>
        <p:spPr>
          <a:xfrm>
            <a:off x="5197324" y="4846247"/>
            <a:ext cx="3566754" cy="1387968"/>
          </a:xfrm>
          <a:prstGeom prst="cloudCallout">
            <a:avLst>
              <a:gd name="adj1" fmla="val -82137"/>
              <a:gd name="adj2" fmla="val -11957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Surprising the reader</a:t>
            </a:r>
            <a:endParaRPr lang="en-US" sz="3200" dirty="0">
              <a:solidFill>
                <a:srgbClr val="000000"/>
              </a:solidFill>
            </a:endParaRPr>
          </a:p>
        </p:txBody>
      </p:sp>
      <p:sp>
        <p:nvSpPr>
          <p:cNvPr id="8" name="Cloud Callout 7"/>
          <p:cNvSpPr/>
          <p:nvPr/>
        </p:nvSpPr>
        <p:spPr>
          <a:xfrm>
            <a:off x="2638777" y="3634140"/>
            <a:ext cx="4042436" cy="1821889"/>
          </a:xfrm>
          <a:prstGeom prst="cloudCallout">
            <a:avLst>
              <a:gd name="adj1" fmla="val 18918"/>
              <a:gd name="adj2" fmla="val -144012"/>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Using short &amp; long sentences</a:t>
            </a:r>
            <a:endParaRPr lang="en-US" sz="3200" dirty="0">
              <a:solidFill>
                <a:srgbClr val="000000"/>
              </a:solidFill>
            </a:endParaRPr>
          </a:p>
        </p:txBody>
      </p:sp>
      <p:sp>
        <p:nvSpPr>
          <p:cNvPr id="9" name="Cloud Callout 8"/>
          <p:cNvSpPr/>
          <p:nvPr/>
        </p:nvSpPr>
        <p:spPr>
          <a:xfrm>
            <a:off x="-197739" y="1685857"/>
            <a:ext cx="4042436" cy="1821889"/>
          </a:xfrm>
          <a:prstGeom prst="cloudCallout">
            <a:avLst>
              <a:gd name="adj1" fmla="val 71065"/>
              <a:gd name="adj2" fmla="val 4042"/>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Deploying metaphor</a:t>
            </a:r>
            <a:endParaRPr lang="en-US" sz="3200" dirty="0">
              <a:solidFill>
                <a:srgbClr val="000000"/>
              </a:solidFill>
            </a:endParaRPr>
          </a:p>
        </p:txBody>
      </p:sp>
      <p:sp>
        <p:nvSpPr>
          <p:cNvPr id="10" name="Cloud Callout 9"/>
          <p:cNvSpPr/>
          <p:nvPr/>
        </p:nvSpPr>
        <p:spPr>
          <a:xfrm>
            <a:off x="-197739" y="3259687"/>
            <a:ext cx="4042436" cy="1821889"/>
          </a:xfrm>
          <a:prstGeom prst="cloudCallout">
            <a:avLst>
              <a:gd name="adj1" fmla="val 47421"/>
              <a:gd name="adj2" fmla="val -11095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Writing vividly</a:t>
            </a:r>
            <a:endParaRPr lang="en-US" sz="3200" dirty="0">
              <a:solidFill>
                <a:srgbClr val="000000"/>
              </a:solidFill>
            </a:endParaRPr>
          </a:p>
        </p:txBody>
      </p:sp>
      <p:sp>
        <p:nvSpPr>
          <p:cNvPr id="11" name="Cloud Callout 10"/>
          <p:cNvSpPr/>
          <p:nvPr/>
        </p:nvSpPr>
        <p:spPr>
          <a:xfrm>
            <a:off x="-45339" y="4793508"/>
            <a:ext cx="4042436" cy="1821889"/>
          </a:xfrm>
          <a:prstGeom prst="cloudCallout">
            <a:avLst>
              <a:gd name="adj1" fmla="val 47421"/>
              <a:gd name="adj2" fmla="val -11095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Being accurate</a:t>
            </a:r>
            <a:endParaRPr lang="en-US" sz="3200" dirty="0">
              <a:solidFill>
                <a:srgbClr val="000000"/>
              </a:solidFill>
            </a:endParaRPr>
          </a:p>
        </p:txBody>
      </p:sp>
      <p:sp>
        <p:nvSpPr>
          <p:cNvPr id="12" name="Cloud Callout 11"/>
          <p:cNvSpPr/>
          <p:nvPr/>
        </p:nvSpPr>
        <p:spPr>
          <a:xfrm>
            <a:off x="2638777" y="5036111"/>
            <a:ext cx="4042436" cy="1821889"/>
          </a:xfrm>
          <a:prstGeom prst="cloudCallout">
            <a:avLst>
              <a:gd name="adj1" fmla="val 47421"/>
              <a:gd name="adj2" fmla="val -11095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Avoiding ‘and’ and ‘but’</a:t>
            </a:r>
            <a:endParaRPr lang="en-US" sz="3200" dirty="0">
              <a:solidFill>
                <a:srgbClr val="000000"/>
              </a:solidFill>
            </a:endParaRPr>
          </a:p>
        </p:txBody>
      </p:sp>
    </p:spTree>
    <p:extLst>
      <p:ext uri="{BB962C8B-B14F-4D97-AF65-F5344CB8AC3E}">
        <p14:creationId xmlns:p14="http://schemas.microsoft.com/office/powerpoint/2010/main" val="39374448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6900" y="20000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Read like a writer</a:t>
            </a:r>
            <a:endParaRPr lang="en-US" sz="7200" b="1" dirty="0" smtClean="0">
              <a:latin typeface="Lucida Grande"/>
              <a:cs typeface="Lucida Grande"/>
            </a:endParaRPr>
          </a:p>
        </p:txBody>
      </p:sp>
    </p:spTree>
    <p:extLst>
      <p:ext uri="{BB962C8B-B14F-4D97-AF65-F5344CB8AC3E}">
        <p14:creationId xmlns:p14="http://schemas.microsoft.com/office/powerpoint/2010/main" val="29073817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p:cNvSpPr/>
          <p:nvPr/>
        </p:nvSpPr>
        <p:spPr>
          <a:xfrm>
            <a:off x="693942" y="2710465"/>
            <a:ext cx="8017869" cy="2566430"/>
          </a:xfrm>
          <a:prstGeom prst="round1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39411" y="981424"/>
            <a:ext cx="7772400" cy="1470025"/>
          </a:xfrm>
        </p:spPr>
        <p:txBody>
          <a:bodyPr>
            <a:noAutofit/>
          </a:bodyPr>
          <a:lstStyle/>
          <a:p>
            <a:r>
              <a:rPr lang="en-US" sz="2800" dirty="0" smtClean="0"/>
              <a:t>Lots of people these days have tattoos? Is this a good thing or something that should be discouraged?</a:t>
            </a:r>
            <a:endParaRPr lang="en-US" sz="2800" dirty="0"/>
          </a:p>
        </p:txBody>
      </p:sp>
      <p:sp>
        <p:nvSpPr>
          <p:cNvPr id="3" name="Subtitle 2"/>
          <p:cNvSpPr>
            <a:spLocks noGrp="1"/>
          </p:cNvSpPr>
          <p:nvPr>
            <p:ph type="subTitle" idx="1"/>
          </p:nvPr>
        </p:nvSpPr>
        <p:spPr>
          <a:xfrm>
            <a:off x="3423454" y="5981700"/>
            <a:ext cx="6400800" cy="1752600"/>
          </a:xfrm>
        </p:spPr>
        <p:txBody>
          <a:bodyPr>
            <a:normAutofit/>
          </a:bodyPr>
          <a:lstStyle/>
          <a:p>
            <a:r>
              <a:rPr lang="en-US" sz="1800" dirty="0" smtClean="0"/>
              <a:t>Tony </a:t>
            </a:r>
            <a:r>
              <a:rPr lang="en-US" sz="1800" dirty="0" smtClean="0"/>
              <a:t>Parsons</a:t>
            </a:r>
            <a:r>
              <a:rPr lang="en-US" sz="1800" dirty="0" smtClean="0"/>
              <a:t>, The Mirror, 23 June, 2012</a:t>
            </a:r>
          </a:p>
        </p:txBody>
      </p:sp>
      <p:sp>
        <p:nvSpPr>
          <p:cNvPr id="4" name="Title 1"/>
          <p:cNvSpPr txBox="1">
            <a:spLocks/>
          </p:cNvSpPr>
          <p:nvPr/>
        </p:nvSpPr>
        <p:spPr>
          <a:xfrm>
            <a:off x="939411" y="2857245"/>
            <a:ext cx="7772400" cy="21577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t>How</a:t>
            </a:r>
            <a:r>
              <a:rPr lang="en-US" sz="4000" dirty="0" smtClean="0"/>
              <a:t> </a:t>
            </a:r>
            <a:r>
              <a:rPr lang="en-US" sz="2800" dirty="0" smtClean="0"/>
              <a:t>would you start? How would you grab the reader’s interest?</a:t>
            </a:r>
          </a:p>
          <a:p>
            <a:pPr algn="l"/>
            <a:r>
              <a:rPr lang="en-US" sz="4000" b="1" dirty="0"/>
              <a:t>How</a:t>
            </a:r>
            <a:r>
              <a:rPr lang="en-US" sz="4000" dirty="0"/>
              <a:t> </a:t>
            </a:r>
            <a:r>
              <a:rPr lang="en-US" sz="2800" dirty="0" smtClean="0"/>
              <a:t>does this writer write? What do you notice about </a:t>
            </a:r>
            <a:r>
              <a:rPr lang="en-US" sz="2800" b="1" dirty="0" smtClean="0"/>
              <a:t>how</a:t>
            </a:r>
            <a:r>
              <a:rPr lang="en-US" sz="2800" dirty="0" smtClean="0"/>
              <a:t> he expresses his opinion?</a:t>
            </a:r>
            <a:endParaRPr lang="en-US" sz="2800" dirty="0"/>
          </a:p>
        </p:txBody>
      </p:sp>
    </p:spTree>
    <p:extLst>
      <p:ext uri="{BB962C8B-B14F-4D97-AF65-F5344CB8AC3E}">
        <p14:creationId xmlns:p14="http://schemas.microsoft.com/office/powerpoint/2010/main" val="2736706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0" y="2700293"/>
            <a:ext cx="7385854" cy="1470025"/>
          </a:xfrm>
        </p:spPr>
        <p:txBody>
          <a:bodyPr>
            <a:noAutofit/>
          </a:bodyPr>
          <a:lstStyle/>
          <a:p>
            <a:pPr algn="l"/>
            <a:r>
              <a:rPr lang="en-US" sz="2000" dirty="0"/>
              <a:t>AS soon as the sun starts shining, I </a:t>
            </a:r>
            <a:r>
              <a:rPr lang="en-US" sz="2000" dirty="0" err="1"/>
              <a:t>realise</a:t>
            </a:r>
            <a:r>
              <a:rPr lang="en-US" sz="2000" dirty="0"/>
              <a:t> with a sinking heart that Britain is now a tattooed nation.</a:t>
            </a:r>
            <a:r>
              <a:rPr lang="en-GB" sz="2000" dirty="0"/>
              <a:t/>
            </a:r>
            <a:br>
              <a:rPr lang="en-GB" sz="2000" dirty="0"/>
            </a:br>
            <a:r>
              <a:rPr lang="en-GB" sz="2000" dirty="0" smtClean="0"/>
              <a:t/>
            </a:r>
            <a:br>
              <a:rPr lang="en-GB" sz="2000" dirty="0" smtClean="0"/>
            </a:br>
            <a:r>
              <a:rPr lang="en-US" sz="2000" dirty="0" smtClean="0"/>
              <a:t>Tattoos </a:t>
            </a:r>
            <a:r>
              <a:rPr lang="en-US" sz="2000" dirty="0"/>
              <a:t>are everywhere. You see them on firm young flesh and on wobbly, middle-aged flab, as common now on the school run and in the supermarket queue as they are on some footballer or his wife.</a:t>
            </a:r>
            <a:r>
              <a:rPr lang="en-GB" sz="2000" dirty="0"/>
              <a:t/>
            </a:r>
            <a:br>
              <a:rPr lang="en-GB" sz="2000" dirty="0"/>
            </a:br>
            <a:r>
              <a:rPr lang="en-US" sz="2000" dirty="0"/>
              <a:t>I feel like the last man left alive whose skin crawls at the sight of these crass </a:t>
            </a:r>
            <a:r>
              <a:rPr lang="en-US" sz="2000" dirty="0" err="1"/>
              <a:t>daubings</a:t>
            </a:r>
            <a:r>
              <a:rPr lang="en-US" sz="2000" dirty="0"/>
              <a:t>.</a:t>
            </a:r>
            <a:r>
              <a:rPr lang="en-GB" sz="2000" dirty="0"/>
              <a:t/>
            </a:r>
            <a:br>
              <a:rPr lang="en-GB" sz="2000" dirty="0"/>
            </a:br>
            <a:r>
              <a:rPr lang="en-GB" sz="2000" dirty="0" smtClean="0"/>
              <a:t/>
            </a:r>
            <a:br>
              <a:rPr lang="en-GB" sz="2000" dirty="0" smtClean="0"/>
            </a:br>
            <a:r>
              <a:rPr lang="en-US" sz="2000" dirty="0" smtClean="0"/>
              <a:t>I </a:t>
            </a:r>
            <a:r>
              <a:rPr lang="en-US" sz="2000" dirty="0"/>
              <a:t>wish it were just a celebrity fad. But when the Military Wives had the Christmas No 1 with their haunting ­Wherever You Are, their soloist, Samantha Stevenson, had so many hearts and flowers tattooed across her chest that she resembled a box of Cadbury’s Roses.</a:t>
            </a:r>
            <a:endParaRPr lang="en-GB" sz="2000" dirty="0"/>
          </a:p>
        </p:txBody>
      </p:sp>
      <p:sp>
        <p:nvSpPr>
          <p:cNvPr id="3" name="TextBox 2"/>
          <p:cNvSpPr txBox="1"/>
          <p:nvPr/>
        </p:nvSpPr>
        <p:spPr>
          <a:xfrm>
            <a:off x="1296232" y="563043"/>
            <a:ext cx="6821584"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            ✗</a:t>
            </a:r>
            <a:endParaRPr lang="en-US" sz="2800" dirty="0">
              <a:solidFill>
                <a:srgbClr val="FF0000"/>
              </a:solidFill>
            </a:endParaRPr>
          </a:p>
        </p:txBody>
      </p:sp>
    </p:spTree>
    <p:extLst>
      <p:ext uri="{BB962C8B-B14F-4D97-AF65-F5344CB8AC3E}">
        <p14:creationId xmlns:p14="http://schemas.microsoft.com/office/powerpoint/2010/main" val="1050015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7700" y="2566427"/>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dirty="0" smtClean="0">
                <a:latin typeface="Lucida Grande"/>
                <a:cs typeface="Lucida Grande"/>
              </a:rPr>
              <a:t>Reading, Writing and Communication</a:t>
            </a:r>
            <a:endParaRPr lang="en-US" sz="6000" b="1" dirty="0">
              <a:latin typeface="Lucida Grande"/>
              <a:cs typeface="Lucida Grande"/>
            </a:endParaRPr>
          </a:p>
        </p:txBody>
      </p:sp>
    </p:spTree>
    <p:extLst>
      <p:ext uri="{BB962C8B-B14F-4D97-AF65-F5344CB8AC3E}">
        <p14:creationId xmlns:p14="http://schemas.microsoft.com/office/powerpoint/2010/main" val="19678690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054" y="2700293"/>
            <a:ext cx="7772400" cy="1470025"/>
          </a:xfrm>
        </p:spPr>
        <p:txBody>
          <a:bodyPr>
            <a:noAutofit/>
          </a:bodyPr>
          <a:lstStyle/>
          <a:p>
            <a:pPr algn="l"/>
            <a:r>
              <a:rPr lang="en-US" sz="2800" dirty="0" smtClean="0"/>
              <a:t>Some people believe far-flung holiday destinations are a waste of money and damage the planet. Write an </a:t>
            </a:r>
            <a:r>
              <a:rPr lang="en-US" sz="2800" dirty="0" smtClean="0"/>
              <a:t>article saying what you think.</a:t>
            </a:r>
            <a:endParaRPr lang="en-US" sz="2800" dirty="0"/>
          </a:p>
        </p:txBody>
      </p:sp>
      <p:sp>
        <p:nvSpPr>
          <p:cNvPr id="3" name="Subtitle 2"/>
          <p:cNvSpPr>
            <a:spLocks noGrp="1"/>
          </p:cNvSpPr>
          <p:nvPr>
            <p:ph type="subTitle" idx="1"/>
          </p:nvPr>
        </p:nvSpPr>
        <p:spPr>
          <a:xfrm>
            <a:off x="2229654" y="5434911"/>
            <a:ext cx="6400800" cy="1752600"/>
          </a:xfrm>
        </p:spPr>
        <p:txBody>
          <a:bodyPr>
            <a:normAutofit/>
          </a:bodyPr>
          <a:lstStyle/>
          <a:p>
            <a:r>
              <a:rPr lang="en-US" sz="1800" dirty="0" smtClean="0"/>
              <a:t>Jeremy Clarkson, Sunday Times</a:t>
            </a:r>
          </a:p>
        </p:txBody>
      </p:sp>
    </p:spTree>
    <p:extLst>
      <p:ext uri="{BB962C8B-B14F-4D97-AF65-F5344CB8AC3E}">
        <p14:creationId xmlns:p14="http://schemas.microsoft.com/office/powerpoint/2010/main" val="312763484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443" y="1965280"/>
            <a:ext cx="7772400" cy="1470025"/>
          </a:xfrm>
        </p:spPr>
        <p:txBody>
          <a:bodyPr>
            <a:noAutofit/>
          </a:bodyPr>
          <a:lstStyle/>
          <a:p>
            <a:pPr marL="742950" indent="-742950" algn="l"/>
            <a:r>
              <a:rPr lang="en-US" sz="2400" dirty="0" smtClean="0"/>
              <a:t>	For your next holiday, why don’t you take all your money and put it on the fire? Then stand in a fridge for a week, beating your children with a baseball bat until their arms and legs break. And then, after you’ve eaten some melted cheese, dislocate your shoulder.</a:t>
            </a:r>
            <a:br>
              <a:rPr lang="en-US" sz="2400" dirty="0" smtClean="0"/>
            </a:br>
            <a:r>
              <a:rPr lang="en-US" sz="2400" dirty="0" smtClean="0"/>
              <a:t/>
            </a:r>
            <a:br>
              <a:rPr lang="en-US" sz="2400" dirty="0" smtClean="0"/>
            </a:br>
            <a:r>
              <a:rPr lang="en-US" sz="2400" dirty="0" smtClean="0"/>
              <a:t>If all of this appeals then you are probably one of the 1.3 million British people …</a:t>
            </a:r>
            <a:endParaRPr lang="en-US" sz="2400" dirty="0"/>
          </a:p>
        </p:txBody>
      </p:sp>
      <p:sp>
        <p:nvSpPr>
          <p:cNvPr id="3" name="TextBox 2"/>
          <p:cNvSpPr txBox="1"/>
          <p:nvPr/>
        </p:nvSpPr>
        <p:spPr>
          <a:xfrm>
            <a:off x="1297437" y="4349321"/>
            <a:ext cx="8147517" cy="461665"/>
          </a:xfrm>
          <a:prstGeom prst="rect">
            <a:avLst/>
          </a:prstGeom>
          <a:noFill/>
        </p:spPr>
        <p:txBody>
          <a:bodyPr wrap="square" rtlCol="0">
            <a:spAutoFit/>
          </a:bodyPr>
          <a:lstStyle/>
          <a:p>
            <a:pPr marL="742950" indent="-742950"/>
            <a:r>
              <a:rPr lang="en-US" sz="2400" dirty="0" smtClean="0"/>
              <a:t> … who go on a skiing holiday at this time of year. </a:t>
            </a:r>
            <a:endParaRPr lang="en-US" sz="2400" dirty="0"/>
          </a:p>
        </p:txBody>
      </p:sp>
    </p:spTree>
    <p:extLst>
      <p:ext uri="{BB962C8B-B14F-4D97-AF65-F5344CB8AC3E}">
        <p14:creationId xmlns:p14="http://schemas.microsoft.com/office/powerpoint/2010/main" val="2460302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600" y="1746061"/>
            <a:ext cx="8064500" cy="2546540"/>
          </a:xfrm>
          <a:prstGeom prst="rect">
            <a:avLst/>
          </a:prstGeom>
          <a:ln>
            <a:solidFill>
              <a:schemeClr val="tx1"/>
            </a:solidFill>
          </a:ln>
          <a:effectLst>
            <a:outerShdw blurRad="993775" dir="2100000" kx="2700000" rotWithShape="0">
              <a:srgbClr val="000000">
                <a:alpha val="75000"/>
              </a:srgbClr>
            </a:outerShdw>
          </a:effec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latin typeface="Lucida Grande"/>
                <a:cs typeface="Lucida Grande"/>
              </a:rPr>
              <a:t>Write an article for your local newspaper arguing against school uniform</a:t>
            </a:r>
            <a:endParaRPr lang="en-US" sz="4800" b="1" dirty="0" smtClean="0">
              <a:latin typeface="Lucida Grande"/>
              <a:cs typeface="Lucida Grande"/>
            </a:endParaRPr>
          </a:p>
        </p:txBody>
      </p:sp>
    </p:spTree>
    <p:extLst>
      <p:ext uri="{BB962C8B-B14F-4D97-AF65-F5344CB8AC3E}">
        <p14:creationId xmlns:p14="http://schemas.microsoft.com/office/powerpoint/2010/main" val="3252492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700" y="603060"/>
            <a:ext cx="5422900" cy="560724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Lucida Grande"/>
                <a:cs typeface="Lucida Grande"/>
              </a:rPr>
              <a:t>1 </a:t>
            </a:r>
            <a:r>
              <a:rPr lang="en-US" b="1" dirty="0" smtClean="0">
                <a:solidFill>
                  <a:srgbClr val="FF0000"/>
                </a:solidFill>
                <a:latin typeface="Lucida Grande"/>
                <a:cs typeface="Lucida Grande"/>
              </a:rPr>
              <a:t>Read</a:t>
            </a:r>
          </a:p>
          <a:p>
            <a:r>
              <a:rPr lang="en-US" b="1" dirty="0" smtClean="0">
                <a:latin typeface="Lucida Grande"/>
                <a:cs typeface="Lucida Grande"/>
              </a:rPr>
              <a:t>2 Thin-slice techniques</a:t>
            </a:r>
          </a:p>
          <a:p>
            <a:r>
              <a:rPr lang="en-US" b="1" dirty="0" smtClean="0">
                <a:latin typeface="Lucida Grande"/>
                <a:cs typeface="Lucida Grande"/>
              </a:rPr>
              <a:t>3 Demonstrate with commentary</a:t>
            </a:r>
          </a:p>
          <a:p>
            <a:r>
              <a:rPr lang="en-US" b="1" dirty="0" smtClean="0">
                <a:latin typeface="Lucida Grande"/>
                <a:cs typeface="Lucida Grande"/>
              </a:rPr>
              <a:t>4 </a:t>
            </a:r>
            <a:r>
              <a:rPr lang="en-US" b="1" dirty="0" err="1" smtClean="0">
                <a:latin typeface="Lucida Grande"/>
                <a:cs typeface="Lucida Grande"/>
              </a:rPr>
              <a:t>Practise</a:t>
            </a:r>
            <a:r>
              <a:rPr lang="en-US" b="1" dirty="0" smtClean="0">
                <a:latin typeface="Lucida Grande"/>
                <a:cs typeface="Lucida Grande"/>
              </a:rPr>
              <a:t> &amp; f</a:t>
            </a:r>
            <a:r>
              <a:rPr lang="en-US" b="1" dirty="0" smtClean="0">
                <a:latin typeface="Lucida Grande"/>
                <a:cs typeface="Lucida Grande"/>
              </a:rPr>
              <a:t>eedback</a:t>
            </a:r>
          </a:p>
          <a:p>
            <a:r>
              <a:rPr lang="en-US" b="1" dirty="0" smtClean="0">
                <a:latin typeface="Lucida Grande"/>
                <a:cs typeface="Lucida Grande"/>
              </a:rPr>
              <a:t>5 </a:t>
            </a:r>
            <a:r>
              <a:rPr lang="en-US" b="1" dirty="0" smtClean="0">
                <a:solidFill>
                  <a:srgbClr val="FF0000"/>
                </a:solidFill>
                <a:latin typeface="Lucida Grande"/>
                <a:cs typeface="Lucida Grande"/>
              </a:rPr>
              <a:t>Write</a:t>
            </a:r>
            <a:endParaRPr lang="en-US" b="1" dirty="0" smtClean="0">
              <a:solidFill>
                <a:srgbClr val="FF0000"/>
              </a:solidFill>
              <a:latin typeface="Lucida Grande"/>
              <a:cs typeface="Lucida Grande"/>
            </a:endParaRPr>
          </a:p>
        </p:txBody>
      </p:sp>
      <p:sp>
        <p:nvSpPr>
          <p:cNvPr id="3" name="Title 1"/>
          <p:cNvSpPr txBox="1">
            <a:spLocks/>
          </p:cNvSpPr>
          <p:nvPr/>
        </p:nvSpPr>
        <p:spPr>
          <a:xfrm>
            <a:off x="4089400" y="603060"/>
            <a:ext cx="5422900" cy="560724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Lucida Grande"/>
                <a:cs typeface="Lucida Grande"/>
              </a:rPr>
              <a:t>Dependence</a:t>
            </a:r>
          </a:p>
          <a:p>
            <a:endParaRPr lang="en-US" b="1" dirty="0">
              <a:solidFill>
                <a:srgbClr val="FF0000"/>
              </a:solidFill>
              <a:latin typeface="Lucida Grande"/>
              <a:cs typeface="Lucida Grande"/>
            </a:endParaRPr>
          </a:p>
          <a:p>
            <a:endParaRPr lang="en-US" b="1" dirty="0" smtClean="0">
              <a:solidFill>
                <a:srgbClr val="FF0000"/>
              </a:solidFill>
              <a:latin typeface="Lucida Grande"/>
              <a:cs typeface="Lucida Grande"/>
            </a:endParaRPr>
          </a:p>
          <a:p>
            <a:endParaRPr lang="en-US" b="1" dirty="0">
              <a:solidFill>
                <a:srgbClr val="FF0000"/>
              </a:solidFill>
              <a:latin typeface="Lucida Grande"/>
              <a:cs typeface="Lucida Grande"/>
            </a:endParaRPr>
          </a:p>
          <a:p>
            <a:endParaRPr lang="en-US" b="1" dirty="0" smtClean="0">
              <a:solidFill>
                <a:srgbClr val="FF0000"/>
              </a:solidFill>
              <a:latin typeface="Lucida Grande"/>
              <a:cs typeface="Lucida Grande"/>
            </a:endParaRPr>
          </a:p>
          <a:p>
            <a:endParaRPr lang="en-US" b="1" dirty="0">
              <a:solidFill>
                <a:srgbClr val="FF0000"/>
              </a:solidFill>
              <a:latin typeface="Lucida Grande"/>
              <a:cs typeface="Lucida Grande"/>
            </a:endParaRPr>
          </a:p>
          <a:p>
            <a:endParaRPr lang="en-US" b="1" dirty="0" smtClean="0">
              <a:solidFill>
                <a:srgbClr val="FF0000"/>
              </a:solidFill>
              <a:latin typeface="Lucida Grande"/>
              <a:cs typeface="Lucida Grande"/>
            </a:endParaRPr>
          </a:p>
          <a:p>
            <a:r>
              <a:rPr lang="en-US" b="1" dirty="0" smtClean="0">
                <a:solidFill>
                  <a:srgbClr val="FF0000"/>
                </a:solidFill>
                <a:latin typeface="Lucida Grande"/>
                <a:cs typeface="Lucida Grande"/>
              </a:rPr>
              <a:t>Independence</a:t>
            </a:r>
            <a:endParaRPr lang="en-US" b="1" dirty="0" smtClean="0">
              <a:solidFill>
                <a:srgbClr val="FF0000"/>
              </a:solidFill>
              <a:latin typeface="Lucida Grande"/>
              <a:cs typeface="Lucida Grande"/>
            </a:endParaRPr>
          </a:p>
        </p:txBody>
      </p:sp>
      <p:sp>
        <p:nvSpPr>
          <p:cNvPr id="4" name="Down Arrow 3"/>
          <p:cNvSpPr/>
          <p:nvPr/>
        </p:nvSpPr>
        <p:spPr>
          <a:xfrm>
            <a:off x="6096000" y="1574800"/>
            <a:ext cx="1206500" cy="36957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088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2" presetClass="entr" presetSubtype="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3" grpId="0"/>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6900" y="24699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Barriers</a:t>
            </a:r>
            <a:endParaRPr lang="en-US" sz="7200" b="1" dirty="0" smtClean="0">
              <a:latin typeface="Lucida Grande"/>
              <a:cs typeface="Lucida Grande"/>
            </a:endParaRPr>
          </a:p>
        </p:txBody>
      </p:sp>
      <p:sp>
        <p:nvSpPr>
          <p:cNvPr id="3" name="Cloud Callout 2"/>
          <p:cNvSpPr/>
          <p:nvPr/>
        </p:nvSpPr>
        <p:spPr>
          <a:xfrm>
            <a:off x="125543" y="183316"/>
            <a:ext cx="3566754" cy="1387968"/>
          </a:xfrm>
          <a:prstGeom prst="cloudCallout">
            <a:avLst>
              <a:gd name="adj1" fmla="val 48915"/>
              <a:gd name="adj2" fmla="val 13514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Familiarity with genre</a:t>
            </a:r>
            <a:endParaRPr lang="en-US" sz="3200" dirty="0">
              <a:solidFill>
                <a:srgbClr val="000000"/>
              </a:solidFill>
            </a:endParaRPr>
          </a:p>
        </p:txBody>
      </p:sp>
      <p:sp>
        <p:nvSpPr>
          <p:cNvPr id="4" name="Cloud Callout 3"/>
          <p:cNvSpPr/>
          <p:nvPr/>
        </p:nvSpPr>
        <p:spPr>
          <a:xfrm>
            <a:off x="3844697" y="344082"/>
            <a:ext cx="3566754" cy="1387968"/>
          </a:xfrm>
          <a:prstGeom prst="cloudCallout">
            <a:avLst>
              <a:gd name="adj1" fmla="val -37719"/>
              <a:gd name="adj2" fmla="val 120990"/>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Not writing an essay</a:t>
            </a:r>
            <a:endParaRPr lang="en-US" sz="3200" dirty="0">
              <a:solidFill>
                <a:srgbClr val="000000"/>
              </a:solidFill>
            </a:endParaRPr>
          </a:p>
        </p:txBody>
      </p:sp>
      <p:sp>
        <p:nvSpPr>
          <p:cNvPr id="5" name="Cloud Callout 4"/>
          <p:cNvSpPr/>
          <p:nvPr/>
        </p:nvSpPr>
        <p:spPr>
          <a:xfrm>
            <a:off x="6084983" y="1369054"/>
            <a:ext cx="3566754" cy="1387968"/>
          </a:xfrm>
          <a:prstGeom prst="cloudCallout">
            <a:avLst>
              <a:gd name="adj1" fmla="val -37719"/>
              <a:gd name="adj2" fmla="val 120990"/>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Being interesting</a:t>
            </a:r>
            <a:endParaRPr lang="en-US" sz="3200" dirty="0">
              <a:solidFill>
                <a:srgbClr val="000000"/>
              </a:solidFill>
            </a:endParaRPr>
          </a:p>
        </p:txBody>
      </p:sp>
      <p:sp>
        <p:nvSpPr>
          <p:cNvPr id="6" name="Cloud Callout 5"/>
          <p:cNvSpPr/>
          <p:nvPr/>
        </p:nvSpPr>
        <p:spPr>
          <a:xfrm>
            <a:off x="6256536" y="3284420"/>
            <a:ext cx="3566754" cy="1387968"/>
          </a:xfrm>
          <a:prstGeom prst="cloudCallout">
            <a:avLst>
              <a:gd name="adj1" fmla="val -74061"/>
              <a:gd name="adj2" fmla="val -8255"/>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Making an impact</a:t>
            </a:r>
            <a:endParaRPr lang="en-US" sz="3200" dirty="0">
              <a:solidFill>
                <a:srgbClr val="000000"/>
              </a:solidFill>
            </a:endParaRPr>
          </a:p>
        </p:txBody>
      </p:sp>
      <p:sp>
        <p:nvSpPr>
          <p:cNvPr id="7" name="Cloud Callout 6"/>
          <p:cNvSpPr/>
          <p:nvPr/>
        </p:nvSpPr>
        <p:spPr>
          <a:xfrm>
            <a:off x="5197324" y="4846247"/>
            <a:ext cx="3566754" cy="1387968"/>
          </a:xfrm>
          <a:prstGeom prst="cloudCallout">
            <a:avLst>
              <a:gd name="adj1" fmla="val -82137"/>
              <a:gd name="adj2" fmla="val -11957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Surprising the reader</a:t>
            </a:r>
            <a:endParaRPr lang="en-US" sz="3200" dirty="0">
              <a:solidFill>
                <a:srgbClr val="000000"/>
              </a:solidFill>
            </a:endParaRPr>
          </a:p>
        </p:txBody>
      </p:sp>
      <p:sp>
        <p:nvSpPr>
          <p:cNvPr id="8" name="Cloud Callout 7"/>
          <p:cNvSpPr/>
          <p:nvPr/>
        </p:nvSpPr>
        <p:spPr>
          <a:xfrm>
            <a:off x="2638777" y="3634140"/>
            <a:ext cx="4042436" cy="1821889"/>
          </a:xfrm>
          <a:prstGeom prst="cloudCallout">
            <a:avLst>
              <a:gd name="adj1" fmla="val 18918"/>
              <a:gd name="adj2" fmla="val -144012"/>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Using short &amp; long sentences</a:t>
            </a:r>
            <a:endParaRPr lang="en-US" sz="3200" dirty="0">
              <a:solidFill>
                <a:srgbClr val="000000"/>
              </a:solidFill>
            </a:endParaRPr>
          </a:p>
        </p:txBody>
      </p:sp>
      <p:sp>
        <p:nvSpPr>
          <p:cNvPr id="9" name="Cloud Callout 8"/>
          <p:cNvSpPr/>
          <p:nvPr/>
        </p:nvSpPr>
        <p:spPr>
          <a:xfrm>
            <a:off x="-197739" y="1685857"/>
            <a:ext cx="4042436" cy="1821889"/>
          </a:xfrm>
          <a:prstGeom prst="cloudCallout">
            <a:avLst>
              <a:gd name="adj1" fmla="val 71065"/>
              <a:gd name="adj2" fmla="val 4042"/>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Deploying metaphor</a:t>
            </a:r>
            <a:endParaRPr lang="en-US" sz="3200" dirty="0">
              <a:solidFill>
                <a:srgbClr val="000000"/>
              </a:solidFill>
            </a:endParaRPr>
          </a:p>
        </p:txBody>
      </p:sp>
      <p:sp>
        <p:nvSpPr>
          <p:cNvPr id="10" name="Cloud Callout 9"/>
          <p:cNvSpPr/>
          <p:nvPr/>
        </p:nvSpPr>
        <p:spPr>
          <a:xfrm>
            <a:off x="-197739" y="3259687"/>
            <a:ext cx="4042436" cy="1821889"/>
          </a:xfrm>
          <a:prstGeom prst="cloudCallout">
            <a:avLst>
              <a:gd name="adj1" fmla="val 47421"/>
              <a:gd name="adj2" fmla="val -11095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Writing vividly</a:t>
            </a:r>
            <a:endParaRPr lang="en-US" sz="3200" dirty="0">
              <a:solidFill>
                <a:srgbClr val="000000"/>
              </a:solidFill>
            </a:endParaRPr>
          </a:p>
        </p:txBody>
      </p:sp>
      <p:sp>
        <p:nvSpPr>
          <p:cNvPr id="11" name="Cloud Callout 10"/>
          <p:cNvSpPr/>
          <p:nvPr/>
        </p:nvSpPr>
        <p:spPr>
          <a:xfrm>
            <a:off x="-45339" y="4793508"/>
            <a:ext cx="4042436" cy="1821889"/>
          </a:xfrm>
          <a:prstGeom prst="cloudCallout">
            <a:avLst>
              <a:gd name="adj1" fmla="val 47421"/>
              <a:gd name="adj2" fmla="val -11095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Being accurate</a:t>
            </a:r>
            <a:endParaRPr lang="en-US" sz="3200" dirty="0">
              <a:solidFill>
                <a:srgbClr val="000000"/>
              </a:solidFill>
            </a:endParaRPr>
          </a:p>
        </p:txBody>
      </p:sp>
      <p:sp>
        <p:nvSpPr>
          <p:cNvPr id="12" name="Cloud Callout 11"/>
          <p:cNvSpPr/>
          <p:nvPr/>
        </p:nvSpPr>
        <p:spPr>
          <a:xfrm>
            <a:off x="2638777" y="5036111"/>
            <a:ext cx="4042436" cy="1821889"/>
          </a:xfrm>
          <a:prstGeom prst="cloudCallout">
            <a:avLst>
              <a:gd name="adj1" fmla="val 47421"/>
              <a:gd name="adj2" fmla="val -110951"/>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Avoiding ‘and’ and ‘but’</a:t>
            </a:r>
            <a:endParaRPr lang="en-US" sz="3200" dirty="0">
              <a:solidFill>
                <a:srgbClr val="000000"/>
              </a:solidFill>
            </a:endParaRPr>
          </a:p>
        </p:txBody>
      </p:sp>
    </p:spTree>
    <p:extLst>
      <p:ext uri="{BB962C8B-B14F-4D97-AF65-F5344CB8AC3E}">
        <p14:creationId xmlns:p14="http://schemas.microsoft.com/office/powerpoint/2010/main" val="1647074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6900" y="2469960"/>
            <a:ext cx="8064500" cy="459431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smtClean="0">
                <a:latin typeface="Lucida Grande"/>
                <a:cs typeface="Lucida Grande"/>
              </a:rPr>
              <a:t>Barriers</a:t>
            </a:r>
            <a:endParaRPr lang="en-US" sz="7200" b="1" dirty="0" smtClean="0">
              <a:latin typeface="Lucida Grande"/>
              <a:cs typeface="Lucida Grande"/>
            </a:endParaRPr>
          </a:p>
        </p:txBody>
      </p:sp>
      <p:sp>
        <p:nvSpPr>
          <p:cNvPr id="5" name="Cloud Callout 4"/>
          <p:cNvSpPr/>
          <p:nvPr/>
        </p:nvSpPr>
        <p:spPr>
          <a:xfrm>
            <a:off x="6084983" y="1369054"/>
            <a:ext cx="3566754" cy="1387968"/>
          </a:xfrm>
          <a:prstGeom prst="cloudCallout">
            <a:avLst>
              <a:gd name="adj1" fmla="val -37719"/>
              <a:gd name="adj2" fmla="val 120990"/>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Being interesting</a:t>
            </a:r>
            <a:endParaRPr lang="en-US" sz="3200" dirty="0">
              <a:solidFill>
                <a:srgbClr val="000000"/>
              </a:solidFill>
            </a:endParaRPr>
          </a:p>
        </p:txBody>
      </p:sp>
    </p:spTree>
    <p:extLst>
      <p:ext uri="{BB962C8B-B14F-4D97-AF65-F5344CB8AC3E}">
        <p14:creationId xmlns:p14="http://schemas.microsoft.com/office/powerpoint/2010/main" val="26483414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600" y="1746061"/>
            <a:ext cx="8064500" cy="2546540"/>
          </a:xfrm>
          <a:prstGeom prst="rect">
            <a:avLst/>
          </a:prstGeom>
          <a:ln>
            <a:solidFill>
              <a:schemeClr val="tx1"/>
            </a:solidFill>
          </a:ln>
          <a:effectLst>
            <a:outerShdw blurRad="993775" dir="2100000" kx="2700000" rotWithShape="0">
              <a:srgbClr val="000000">
                <a:alpha val="75000"/>
              </a:srgbClr>
            </a:outerShdw>
          </a:effec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latin typeface="Lucida Grande"/>
                <a:cs typeface="Lucida Grande"/>
              </a:rPr>
              <a:t>Write an article for your local newspaper arguing against school uniform</a:t>
            </a:r>
            <a:endParaRPr lang="en-US" sz="4800" b="1" dirty="0" smtClean="0">
              <a:latin typeface="Lucida Grande"/>
              <a:cs typeface="Lucida Grande"/>
            </a:endParaRPr>
          </a:p>
        </p:txBody>
      </p:sp>
      <p:sp>
        <p:nvSpPr>
          <p:cNvPr id="3" name="Action Button: Document 2">
            <a:hlinkClick r:id="rId2" action="ppaction://hlinkfile" highlightClick="1"/>
          </p:cNvPr>
          <p:cNvSpPr/>
          <p:nvPr/>
        </p:nvSpPr>
        <p:spPr>
          <a:xfrm>
            <a:off x="6887051" y="5132861"/>
            <a:ext cx="707035" cy="1047523"/>
          </a:xfrm>
          <a:prstGeom prst="actionButton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010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6-22 at 06.38.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850"/>
            <a:ext cx="9105900" cy="6388100"/>
          </a:xfrm>
          <a:prstGeom prst="rect">
            <a:avLst/>
          </a:prstGeom>
        </p:spPr>
      </p:pic>
      <p:sp>
        <p:nvSpPr>
          <p:cNvPr id="6" name="TextBox 5"/>
          <p:cNvSpPr txBox="1"/>
          <p:nvPr/>
        </p:nvSpPr>
        <p:spPr>
          <a:xfrm>
            <a:off x="347993" y="6457950"/>
            <a:ext cx="8566688" cy="338554"/>
          </a:xfrm>
          <a:prstGeom prst="rect">
            <a:avLst/>
          </a:prstGeom>
          <a:noFill/>
        </p:spPr>
        <p:txBody>
          <a:bodyPr wrap="square" rtlCol="0">
            <a:spAutoFit/>
          </a:bodyPr>
          <a:lstStyle/>
          <a:p>
            <a:pPr algn="ctr"/>
            <a:r>
              <a:rPr lang="en-US" sz="1600" dirty="0" smtClean="0"/>
              <a:t>Geoff Barton</a:t>
            </a:r>
            <a:r>
              <a:rPr lang="en-GB" sz="1600" dirty="0"/>
              <a:t> </a:t>
            </a:r>
            <a:r>
              <a:rPr lang="en-GB" sz="1600" dirty="0">
                <a:sym typeface="Symbol"/>
              </a:rPr>
              <a:t></a:t>
            </a:r>
            <a:r>
              <a:rPr lang="en-GB" sz="1600" dirty="0"/>
              <a:t> </a:t>
            </a:r>
            <a:r>
              <a:rPr lang="en-GB" sz="1600" dirty="0" smtClean="0">
                <a:hlinkClick r:id="rId3"/>
              </a:rPr>
              <a:t>www.geoffbarton.co.uk</a:t>
            </a:r>
            <a:r>
              <a:rPr lang="en-GB" sz="1600" dirty="0" smtClean="0"/>
              <a:t> (presentation 117) </a:t>
            </a:r>
            <a:r>
              <a:rPr lang="en-GB" sz="1600" dirty="0">
                <a:sym typeface="Symbol"/>
              </a:rPr>
              <a:t></a:t>
            </a:r>
            <a:r>
              <a:rPr lang="en-GB" sz="1600" dirty="0"/>
              <a:t> </a:t>
            </a:r>
            <a:r>
              <a:rPr lang="en-GB" sz="1600" dirty="0" smtClean="0"/>
              <a:t>Twitter: @</a:t>
            </a:r>
            <a:r>
              <a:rPr lang="en-GB" sz="1600" dirty="0" err="1" smtClean="0"/>
              <a:t>RealGeoffBarton</a:t>
            </a:r>
            <a:r>
              <a:rPr lang="en-US" sz="1600" dirty="0" smtClean="0"/>
              <a:t> </a:t>
            </a:r>
            <a:endParaRPr lang="en-US" sz="1600" dirty="0"/>
          </a:p>
        </p:txBody>
      </p:sp>
      <p:sp>
        <p:nvSpPr>
          <p:cNvPr id="9" name="Rectangle 8"/>
          <p:cNvSpPr/>
          <p:nvPr/>
        </p:nvSpPr>
        <p:spPr>
          <a:xfrm>
            <a:off x="457200" y="482600"/>
            <a:ext cx="5232400" cy="16139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3-06-21 at 21.24.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314" y="0"/>
            <a:ext cx="1585686" cy="1168400"/>
          </a:xfrm>
          <a:prstGeom prst="rect">
            <a:avLst/>
          </a:prstGeom>
        </p:spPr>
      </p:pic>
      <p:sp>
        <p:nvSpPr>
          <p:cNvPr id="10" name="Rectangle 9"/>
          <p:cNvSpPr/>
          <p:nvPr/>
        </p:nvSpPr>
        <p:spPr>
          <a:xfrm>
            <a:off x="4901627" y="1441963"/>
            <a:ext cx="3569273" cy="16139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2711649" y="1203748"/>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call</a:t>
            </a:r>
            <a:endParaRPr lang="en-US" sz="13800" b="1" dirty="0">
              <a:latin typeface="Lucida Grande"/>
              <a:cs typeface="Lucida Grande"/>
            </a:endParaRPr>
          </a:p>
        </p:txBody>
      </p:sp>
      <p:sp>
        <p:nvSpPr>
          <p:cNvPr id="11" name="Rectangle 10"/>
          <p:cNvSpPr/>
          <p:nvPr/>
        </p:nvSpPr>
        <p:spPr>
          <a:xfrm>
            <a:off x="3202572" y="2385502"/>
            <a:ext cx="1899510" cy="16139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2096527"/>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it</a:t>
            </a:r>
            <a:endParaRPr lang="en-US" sz="13800" b="1" dirty="0">
              <a:latin typeface="Lucida Grande"/>
              <a:cs typeface="Lucida Grande"/>
            </a:endParaRPr>
          </a:p>
        </p:txBody>
      </p:sp>
      <p:sp>
        <p:nvSpPr>
          <p:cNvPr id="12" name="Rectangle 11"/>
          <p:cNvSpPr/>
          <p:nvPr/>
        </p:nvSpPr>
        <p:spPr>
          <a:xfrm>
            <a:off x="1028127" y="3999429"/>
            <a:ext cx="7886554" cy="16139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31598" y="3679876"/>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Literacy!’</a:t>
            </a:r>
            <a:endParaRPr lang="en-US" sz="13800" b="1" dirty="0">
              <a:latin typeface="Lucida Grande"/>
              <a:cs typeface="Lucida Grande"/>
            </a:endParaRPr>
          </a:p>
        </p:txBody>
      </p:sp>
      <p:sp>
        <p:nvSpPr>
          <p:cNvPr id="3" name="Title 1"/>
          <p:cNvSpPr txBox="1">
            <a:spLocks/>
          </p:cNvSpPr>
          <p:nvPr/>
        </p:nvSpPr>
        <p:spPr>
          <a:xfrm>
            <a:off x="-851776" y="165967"/>
            <a:ext cx="8204503"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800" b="1" dirty="0" smtClean="0">
                <a:latin typeface="Lucida Grande"/>
                <a:cs typeface="Lucida Grande"/>
              </a:rPr>
              <a:t>‘Don’t</a:t>
            </a:r>
            <a:endParaRPr lang="en-US" sz="13800" b="1" dirty="0">
              <a:latin typeface="Lucida Grande"/>
              <a:cs typeface="Lucida Grande"/>
            </a:endParaRPr>
          </a:p>
        </p:txBody>
      </p:sp>
    </p:spTree>
    <p:extLst>
      <p:ext uri="{BB962C8B-B14F-4D97-AF65-F5344CB8AC3E}">
        <p14:creationId xmlns:p14="http://schemas.microsoft.com/office/powerpoint/2010/main" val="17666106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66801" y="1221254"/>
            <a:ext cx="3860799" cy="40492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8000" b="1" dirty="0" smtClean="0">
                <a:latin typeface="Lucida Grande"/>
                <a:cs typeface="Lucida Grande"/>
              </a:rPr>
              <a:t>The story      so far</a:t>
            </a:r>
            <a:endParaRPr lang="en-US" sz="8000" b="1" dirty="0">
              <a:latin typeface="Lucida Grande"/>
              <a:cs typeface="Lucida Grande"/>
            </a:endParaRPr>
          </a:p>
        </p:txBody>
      </p:sp>
      <p:pic>
        <p:nvPicPr>
          <p:cNvPr id="3" name="Picture 2"/>
          <p:cNvPicPr>
            <a:picLocks noChangeAspect="1"/>
          </p:cNvPicPr>
          <p:nvPr/>
        </p:nvPicPr>
        <p:blipFill>
          <a:blip r:embed="rId2"/>
          <a:stretch>
            <a:fillRect/>
          </a:stretch>
        </p:blipFill>
        <p:spPr>
          <a:xfrm>
            <a:off x="4508500" y="1016000"/>
            <a:ext cx="3810000" cy="3810000"/>
          </a:xfrm>
          <a:prstGeom prst="rect">
            <a:avLst/>
          </a:prstGeom>
        </p:spPr>
      </p:pic>
    </p:spTree>
    <p:extLst>
      <p:ext uri="{BB962C8B-B14F-4D97-AF65-F5344CB8AC3E}">
        <p14:creationId xmlns:p14="http://schemas.microsoft.com/office/powerpoint/2010/main" val="36255210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ppt_x</p:attrName>
                                        </p:attrNameLst>
                                      </p:cBhvr>
                                      <p:tavLst>
                                        <p:tav tm="0">
                                          <p:val>
                                            <p:strVal val="#ppt_x+#ppt_w*1.125000"/>
                                          </p:val>
                                        </p:tav>
                                        <p:tav tm="100000">
                                          <p:val>
                                            <p:strVal val="#ppt_x"/>
                                          </p:val>
                                        </p:tav>
                                      </p:tavLst>
                                    </p:anim>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66801" y="1221254"/>
            <a:ext cx="3860799" cy="404924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8000" b="1" dirty="0" smtClean="0">
                <a:latin typeface="Lucida Grande"/>
                <a:cs typeface="Lucida Grande"/>
              </a:rPr>
              <a:t>The story      so far</a:t>
            </a:r>
            <a:endParaRPr lang="en-US" sz="8000" b="1" dirty="0">
              <a:latin typeface="Lucida Grande"/>
              <a:cs typeface="Lucida Grande"/>
            </a:endParaRPr>
          </a:p>
        </p:txBody>
      </p:sp>
      <p:pic>
        <p:nvPicPr>
          <p:cNvPr id="4" name="Picture 3"/>
          <p:cNvPicPr>
            <a:picLocks noChangeAspect="1"/>
          </p:cNvPicPr>
          <p:nvPr/>
        </p:nvPicPr>
        <p:blipFill>
          <a:blip r:embed="rId2"/>
          <a:stretch>
            <a:fillRect/>
          </a:stretch>
        </p:blipFill>
        <p:spPr>
          <a:xfrm>
            <a:off x="4559301" y="1968500"/>
            <a:ext cx="2640260" cy="2667000"/>
          </a:xfrm>
          <a:prstGeom prst="rect">
            <a:avLst/>
          </a:prstGeom>
        </p:spPr>
      </p:pic>
    </p:spTree>
    <p:extLst>
      <p:ext uri="{BB962C8B-B14F-4D97-AF65-F5344CB8AC3E}">
        <p14:creationId xmlns:p14="http://schemas.microsoft.com/office/powerpoint/2010/main" val="2050471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588</TotalTime>
  <Words>1414</Words>
  <Application>Microsoft Macintosh PowerPoint</Application>
  <PresentationFormat>On-screen Show (4:3)</PresentationFormat>
  <Paragraphs>173</Paragraphs>
  <Slides>77</Slides>
  <Notes>10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What is this text about? Where might you find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Lots of people these days have tattoos? Is this a good thing or something that should be discouraged?</vt:lpstr>
      <vt:lpstr>AS soon as the sun starts shining, I realise with a sinking heart that Britain is now a tattooed nation.  Tattoos are everywhere. You see them on firm young flesh and on wobbly, middle-aged flab, as common now on the school run and in the supermarket queue as they are on some footballer or his wife. I feel like the last man left alive whose skin crawls at the sight of these crass daubings.  I wish it were just a celebrity fad. But when the Military Wives had the Christmas No 1 with their haunting ­Wherever You Are, their soloist, Samantha Stevenson, had so many hearts and flowers tattooed across her chest that she resembled a box of Cadbury’s Roses.</vt:lpstr>
      <vt:lpstr>Some people believe far-flung holiday destinations are a waste of money and damage the planet. Write an article saying what you think.</vt:lpstr>
      <vt:lpstr> For your next holiday, why don’t you take all your money and put it on the fire? Then stand in a fridge for a week, beating your children with a baseball bat until their arms and legs break. And then, after you’ve eaten some melted cheese, dislocate your shoulder.  If all of this appeals then you are probably one of the 1.3 million British people …</vt:lpstr>
      <vt:lpstr>PowerPoint Presentation</vt:lpstr>
      <vt:lpstr>PowerPoint Presentation</vt:lpstr>
      <vt:lpstr>PowerPoint Presentation</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Call it Literacy!</dc:title>
  <dc:creator>Geoff Barton</dc:creator>
  <cp:lastModifiedBy>Geoff Barton</cp:lastModifiedBy>
  <cp:revision>37</cp:revision>
  <dcterms:created xsi:type="dcterms:W3CDTF">2013-06-20T05:26:07Z</dcterms:created>
  <dcterms:modified xsi:type="dcterms:W3CDTF">2013-06-22T05:54:17Z</dcterms:modified>
</cp:coreProperties>
</file>