
<file path=[Content_Types].xml><?xml version="1.0" encoding="utf-8"?>
<Types xmlns="http://schemas.openxmlformats.org/package/2006/content-types">
  <Default Extension="xml" ContentType="application/xml"/>
  <Default Extension="doc" ContentType="application/msword"/>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4" r:id="rId2"/>
  </p:sldMasterIdLst>
  <p:notesMasterIdLst>
    <p:notesMasterId r:id="rId104"/>
  </p:notesMasterIdLst>
  <p:sldIdLst>
    <p:sldId id="257" r:id="rId3"/>
    <p:sldId id="865" r:id="rId4"/>
    <p:sldId id="720" r:id="rId5"/>
    <p:sldId id="271" r:id="rId6"/>
    <p:sldId id="862" r:id="rId7"/>
    <p:sldId id="866" r:id="rId8"/>
    <p:sldId id="260" r:id="rId9"/>
    <p:sldId id="262" r:id="rId10"/>
    <p:sldId id="264" r:id="rId11"/>
    <p:sldId id="265" r:id="rId12"/>
    <p:sldId id="266" r:id="rId13"/>
    <p:sldId id="267" r:id="rId14"/>
    <p:sldId id="269" r:id="rId15"/>
    <p:sldId id="726" r:id="rId16"/>
    <p:sldId id="728" r:id="rId17"/>
    <p:sldId id="729" r:id="rId18"/>
    <p:sldId id="730" r:id="rId19"/>
    <p:sldId id="731" r:id="rId20"/>
    <p:sldId id="733" r:id="rId21"/>
    <p:sldId id="734" r:id="rId22"/>
    <p:sldId id="735" r:id="rId23"/>
    <p:sldId id="736" r:id="rId24"/>
    <p:sldId id="737" r:id="rId25"/>
    <p:sldId id="738" r:id="rId26"/>
    <p:sldId id="739" r:id="rId27"/>
    <p:sldId id="740" r:id="rId28"/>
    <p:sldId id="741" r:id="rId29"/>
    <p:sldId id="742" r:id="rId30"/>
    <p:sldId id="915" r:id="rId31"/>
    <p:sldId id="916" r:id="rId32"/>
    <p:sldId id="917" r:id="rId33"/>
    <p:sldId id="918" r:id="rId34"/>
    <p:sldId id="919" r:id="rId35"/>
    <p:sldId id="920" r:id="rId36"/>
    <p:sldId id="921" r:id="rId37"/>
    <p:sldId id="922" r:id="rId38"/>
    <p:sldId id="923" r:id="rId39"/>
    <p:sldId id="924" r:id="rId40"/>
    <p:sldId id="925" r:id="rId41"/>
    <p:sldId id="926" r:id="rId42"/>
    <p:sldId id="927" r:id="rId43"/>
    <p:sldId id="928" r:id="rId44"/>
    <p:sldId id="929" r:id="rId45"/>
    <p:sldId id="930" r:id="rId46"/>
    <p:sldId id="931" r:id="rId47"/>
    <p:sldId id="932" r:id="rId48"/>
    <p:sldId id="933" r:id="rId49"/>
    <p:sldId id="934" r:id="rId50"/>
    <p:sldId id="935" r:id="rId51"/>
    <p:sldId id="936" r:id="rId52"/>
    <p:sldId id="937" r:id="rId53"/>
    <p:sldId id="941" r:id="rId54"/>
    <p:sldId id="942" r:id="rId55"/>
    <p:sldId id="943" r:id="rId56"/>
    <p:sldId id="944" r:id="rId57"/>
    <p:sldId id="945" r:id="rId58"/>
    <p:sldId id="946" r:id="rId59"/>
    <p:sldId id="947" r:id="rId60"/>
    <p:sldId id="948" r:id="rId61"/>
    <p:sldId id="949" r:id="rId62"/>
    <p:sldId id="950" r:id="rId63"/>
    <p:sldId id="951" r:id="rId64"/>
    <p:sldId id="952" r:id="rId65"/>
    <p:sldId id="953" r:id="rId66"/>
    <p:sldId id="954" r:id="rId67"/>
    <p:sldId id="955" r:id="rId68"/>
    <p:sldId id="956" r:id="rId69"/>
    <p:sldId id="957" r:id="rId70"/>
    <p:sldId id="958" r:id="rId71"/>
    <p:sldId id="959" r:id="rId72"/>
    <p:sldId id="960" r:id="rId73"/>
    <p:sldId id="961" r:id="rId74"/>
    <p:sldId id="962" r:id="rId75"/>
    <p:sldId id="963" r:id="rId76"/>
    <p:sldId id="964" r:id="rId77"/>
    <p:sldId id="965" r:id="rId78"/>
    <p:sldId id="966" r:id="rId79"/>
    <p:sldId id="967" r:id="rId80"/>
    <p:sldId id="968" r:id="rId81"/>
    <p:sldId id="970" r:id="rId82"/>
    <p:sldId id="971" r:id="rId83"/>
    <p:sldId id="972" r:id="rId84"/>
    <p:sldId id="973" r:id="rId85"/>
    <p:sldId id="974" r:id="rId86"/>
    <p:sldId id="975" r:id="rId87"/>
    <p:sldId id="976" r:id="rId88"/>
    <p:sldId id="977" r:id="rId89"/>
    <p:sldId id="980" r:id="rId90"/>
    <p:sldId id="981" r:id="rId91"/>
    <p:sldId id="982" r:id="rId92"/>
    <p:sldId id="988" r:id="rId93"/>
    <p:sldId id="989" r:id="rId94"/>
    <p:sldId id="990" r:id="rId95"/>
    <p:sldId id="991" r:id="rId96"/>
    <p:sldId id="992" r:id="rId97"/>
    <p:sldId id="993" r:id="rId98"/>
    <p:sldId id="994" r:id="rId99"/>
    <p:sldId id="996" r:id="rId100"/>
    <p:sldId id="998" r:id="rId101"/>
    <p:sldId id="999" r:id="rId102"/>
    <p:sldId id="1000" r:id="rId10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100" d="100"/>
          <a:sy n="100" d="100"/>
        </p:scale>
        <p:origin x="-1128"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8496"/>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notesMaster" Target="notesMasters/notesMaster1.xml"/><Relationship Id="rId105" Type="http://schemas.openxmlformats.org/officeDocument/2006/relationships/printerSettings" Target="printerSettings/printerSettings1.bin"/><Relationship Id="rId106" Type="http://schemas.openxmlformats.org/officeDocument/2006/relationships/presProps" Target="presProps.xml"/><Relationship Id="rId107"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8" Type="http://schemas.openxmlformats.org/officeDocument/2006/relationships/theme" Target="theme/theme1.xml"/><Relationship Id="rId109"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00" Type="http://schemas.openxmlformats.org/officeDocument/2006/relationships/slide" Target="slides/slide98.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45ACE0-FB87-2145-A3EE-F587D28BBCFD}" type="datetimeFigureOut">
              <a:rPr lang="en-US" smtClean="0"/>
              <a:t>08/02/2013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FA554C-F0F9-E441-AD11-7D6AFBFD21EC}" type="slidenum">
              <a:rPr lang="en-US" smtClean="0"/>
              <a:t>‹#›</a:t>
            </a:fld>
            <a:endParaRPr lang="en-US"/>
          </a:p>
        </p:txBody>
      </p:sp>
    </p:spTree>
    <p:extLst>
      <p:ext uri="{BB962C8B-B14F-4D97-AF65-F5344CB8AC3E}">
        <p14:creationId xmlns:p14="http://schemas.microsoft.com/office/powerpoint/2010/main" val="134465409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ln>
            <a:miter lim="800000"/>
            <a:headEnd/>
            <a:tailEnd/>
          </a:ln>
        </p:spPr>
        <p:txBody>
          <a:bodyPr/>
          <a:lstStyle/>
          <a:p>
            <a:fld id="{F4596FA0-770E-F943-BE6A-3F58C6A81EE3}" type="slidenum">
              <a:rPr lang="en-US"/>
              <a:pPr/>
              <a:t>29</a:t>
            </a:fld>
            <a:endParaRPr lang="en-US"/>
          </a:p>
        </p:txBody>
      </p:sp>
      <p:sp>
        <p:nvSpPr>
          <p:cNvPr id="5120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51204"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a:latin typeface="Times"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27E712E3-F87D-F04A-A698-6FEA9F4BDD8E}" type="slidenum">
              <a:rPr lang="en-US">
                <a:latin typeface="Arial" charset="0"/>
                <a:ea typeface="ＭＳ Ｐゴシック" charset="-128"/>
                <a:cs typeface="ＭＳ Ｐゴシック" charset="-128"/>
              </a:rPr>
              <a:pPr/>
              <a:t>53</a:t>
            </a:fld>
            <a:endParaRPr lang="en-US">
              <a:latin typeface="Arial" charset="0"/>
              <a:ea typeface="ＭＳ Ｐゴシック" charset="-128"/>
              <a:cs typeface="ＭＳ Ｐゴシック" charset="-128"/>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27E712E3-F87D-F04A-A698-6FEA9F4BDD8E}" type="slidenum">
              <a:rPr lang="en-US">
                <a:latin typeface="Arial" charset="0"/>
                <a:ea typeface="ＭＳ Ｐゴシック" charset="-128"/>
                <a:cs typeface="ＭＳ Ｐゴシック" charset="-128"/>
              </a:rPr>
              <a:pPr/>
              <a:t>54</a:t>
            </a:fld>
            <a:endParaRPr lang="en-US">
              <a:latin typeface="Arial" charset="0"/>
              <a:ea typeface="ＭＳ Ｐゴシック" charset="-128"/>
              <a:cs typeface="ＭＳ Ｐゴシック" charset="-128"/>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B284888F-390C-884E-8650-AB5C51AF7E82}" type="slidenum">
              <a:rPr lang="en-US">
                <a:latin typeface="Arial" charset="0"/>
                <a:ea typeface="ＭＳ Ｐゴシック" charset="-128"/>
                <a:cs typeface="ＭＳ Ｐゴシック" charset="-128"/>
              </a:rPr>
              <a:pPr/>
              <a:t>55</a:t>
            </a:fld>
            <a:endParaRPr lang="en-US">
              <a:latin typeface="Arial" charset="0"/>
              <a:ea typeface="ＭＳ Ｐゴシック" charset="-128"/>
              <a:cs typeface="ＭＳ Ｐゴシック" charset="-128"/>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BEE1DBF0-D59D-2A43-A07C-93B0751694B0}" type="slidenum">
              <a:rPr lang="en-US">
                <a:latin typeface="Arial" charset="0"/>
                <a:ea typeface="ＭＳ Ｐゴシック" charset="-128"/>
                <a:cs typeface="ＭＳ Ｐゴシック" charset="-128"/>
              </a:rPr>
              <a:pPr/>
              <a:t>56</a:t>
            </a:fld>
            <a:endParaRPr lang="en-US">
              <a:latin typeface="Arial" charset="0"/>
              <a:ea typeface="ＭＳ Ｐゴシック" charset="-128"/>
              <a:cs typeface="ＭＳ Ｐゴシック" charset="-128"/>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59A34F13-D133-4242-941F-DCD5A0762D98}" type="slidenum">
              <a:rPr lang="en-US">
                <a:latin typeface="Arial" charset="0"/>
                <a:ea typeface="ＭＳ Ｐゴシック" charset="-128"/>
                <a:cs typeface="ＭＳ Ｐゴシック" charset="-128"/>
              </a:rPr>
              <a:pPr/>
              <a:t>57</a:t>
            </a:fld>
            <a:endParaRPr lang="en-US">
              <a:latin typeface="Arial" charset="0"/>
              <a:ea typeface="ＭＳ Ｐゴシック" charset="-128"/>
              <a:cs typeface="ＭＳ Ｐゴシック" charset="-128"/>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0F5A4EE8-6F79-B947-8AC5-D63889034C22}" type="slidenum">
              <a:rPr lang="en-US">
                <a:latin typeface="Arial" charset="0"/>
                <a:ea typeface="ＭＳ Ｐゴシック" charset="-128"/>
                <a:cs typeface="ＭＳ Ｐゴシック" charset="-128"/>
              </a:rPr>
              <a:pPr/>
              <a:t>58</a:t>
            </a:fld>
            <a:endParaRPr lang="en-US">
              <a:latin typeface="Arial" charset="0"/>
              <a:ea typeface="ＭＳ Ｐゴシック" charset="-128"/>
              <a:cs typeface="ＭＳ Ｐゴシック" charset="-128"/>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F5E7E411-6185-DE4B-96EE-129B93020532}" type="slidenum">
              <a:rPr lang="en-US">
                <a:latin typeface="Arial" charset="0"/>
                <a:ea typeface="ＭＳ Ｐゴシック" charset="-128"/>
                <a:cs typeface="ＭＳ Ｐゴシック" charset="-128"/>
              </a:rPr>
              <a:pPr/>
              <a:t>59</a:t>
            </a:fld>
            <a:endParaRPr lang="en-US">
              <a:latin typeface="Arial" charset="0"/>
              <a:ea typeface="ＭＳ Ｐゴシック" charset="-128"/>
              <a:cs typeface="ＭＳ Ｐゴシック" charset="-128"/>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17A64650-AE1B-994C-AA2E-179BC8C71F28}" type="slidenum">
              <a:rPr lang="en-US">
                <a:latin typeface="Arial" charset="0"/>
                <a:ea typeface="ＭＳ Ｐゴシック" charset="-128"/>
                <a:cs typeface="ＭＳ Ｐゴシック" charset="-128"/>
              </a:rPr>
              <a:pPr/>
              <a:t>60</a:t>
            </a:fld>
            <a:endParaRPr lang="en-US">
              <a:latin typeface="Arial" charset="0"/>
              <a:ea typeface="ＭＳ Ｐゴシック" charset="-128"/>
              <a:cs typeface="ＭＳ Ｐゴシック" charset="-128"/>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961D13E2-0F32-BD47-B9A4-3F2151D50B7D}" type="slidenum">
              <a:rPr lang="en-US">
                <a:latin typeface="Arial" charset="0"/>
                <a:ea typeface="ＭＳ Ｐゴシック" charset="-128"/>
                <a:cs typeface="ＭＳ Ｐゴシック" charset="-128"/>
              </a:rPr>
              <a:pPr/>
              <a:t>61</a:t>
            </a:fld>
            <a:endParaRPr lang="en-US">
              <a:latin typeface="Arial" charset="0"/>
              <a:ea typeface="ＭＳ Ｐゴシック" charset="-128"/>
              <a:cs typeface="ＭＳ Ｐゴシック" charset="-128"/>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bwMode="auto">
          <a:noFill/>
          <a:ln>
            <a:miter lim="800000"/>
            <a:headEnd/>
            <a:tailEnd/>
          </a:ln>
        </p:spPr>
        <p:txBody>
          <a:bodyPr/>
          <a:lstStyle/>
          <a:p>
            <a:fld id="{2281141D-443D-3544-8B1C-A188896EC12D}" type="slidenum">
              <a:rPr lang="en-US">
                <a:latin typeface="Arial" charset="0"/>
              </a:rPr>
              <a:pPr/>
              <a:t>62</a:t>
            </a:fld>
            <a:endParaRPr lang="en-US">
              <a:latin typeface="Arial" charset="0"/>
            </a:endParaRPr>
          </a:p>
        </p:txBody>
      </p:sp>
      <p:sp>
        <p:nvSpPr>
          <p:cNvPr id="829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2948" name="Rectangle 3"/>
          <p:cNvSpPr>
            <a:spLocks noGrp="1" noChangeArrowheads="1"/>
          </p:cNvSpPr>
          <p:nvPr>
            <p:ph type="body" idx="1"/>
          </p:nvPr>
        </p:nvSpPr>
        <p:spPr bwMode="auto">
          <a:noFill/>
        </p:spPr>
        <p:txBody>
          <a:bodyPr/>
          <a:lstStyle/>
          <a:p>
            <a:pPr eaLnBrk="1" hangingPunct="1">
              <a:spcBef>
                <a:spcPct val="0"/>
              </a:spcBef>
            </a:pPr>
            <a:r>
              <a:rPr lang="en-US" sz="2000" dirty="0" smtClean="0">
                <a:latin typeface="Arial" charset="0"/>
              </a:rPr>
              <a:t>7 spellings: Government – February – parliament</a:t>
            </a:r>
            <a:r>
              <a:rPr lang="en-US" sz="2000" baseline="0" dirty="0" smtClean="0">
                <a:latin typeface="Arial" charset="0"/>
              </a:rPr>
              <a:t> </a:t>
            </a:r>
            <a:r>
              <a:rPr lang="en-US" sz="2000" dirty="0" smtClean="0">
                <a:latin typeface="Arial" charset="0"/>
              </a:rPr>
              <a:t>– separate – believe – necessary - accommodation</a:t>
            </a:r>
            <a:endParaRPr lang="en-US" sz="2000" dirty="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ln>
            <a:miter lim="800000"/>
            <a:headEnd/>
            <a:tailEnd/>
          </a:ln>
        </p:spPr>
        <p:txBody>
          <a:bodyPr/>
          <a:lstStyle/>
          <a:p>
            <a:fld id="{74639B15-7096-B146-9A35-270CF97E418F}" type="slidenum">
              <a:rPr lang="en-US"/>
              <a:pPr/>
              <a:t>30</a:t>
            </a:fld>
            <a:endParaRPr lang="en-US"/>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156" name="Rectangle 3"/>
          <p:cNvSpPr>
            <a:spLocks noGrp="1" noChangeArrowheads="1"/>
          </p:cNvSpPr>
          <p:nvPr>
            <p:ph type="body" idx="1"/>
          </p:nvPr>
        </p:nvSpPr>
        <p:spPr bwMode="auto">
          <a:noFill/>
        </p:spPr>
        <p:txBody>
          <a:bodyPr/>
          <a:lstStyle/>
          <a:p>
            <a:pPr eaLnBrk="1" hangingPunct="1">
              <a:spcBef>
                <a:spcPct val="0"/>
              </a:spcBef>
            </a:pPr>
            <a:endParaRPr lang="en-US">
              <a:latin typeface="Times"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ln>
            <a:miter lim="800000"/>
            <a:headEnd/>
            <a:tailEnd/>
          </a:ln>
        </p:spPr>
        <p:txBody>
          <a:bodyPr/>
          <a:lstStyle/>
          <a:p>
            <a:fld id="{F4596FA0-770E-F943-BE6A-3F58C6A81EE3}" type="slidenum">
              <a:rPr lang="en-US"/>
              <a:pPr/>
              <a:t>72</a:t>
            </a:fld>
            <a:endParaRPr lang="en-US"/>
          </a:p>
        </p:txBody>
      </p:sp>
      <p:sp>
        <p:nvSpPr>
          <p:cNvPr id="5120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51204"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a:latin typeface="Times"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bwMode="auto">
          <a:noFill/>
          <a:ln>
            <a:miter lim="800000"/>
            <a:headEnd/>
            <a:tailEnd/>
          </a:ln>
        </p:spPr>
        <p:txBody>
          <a:bodyPr/>
          <a:lstStyle/>
          <a:p>
            <a:fld id="{FE07FCCD-E0B7-234E-8CC1-325B20F0FDD6}" type="slidenum">
              <a:rPr lang="en-US"/>
              <a:pPr/>
              <a:t>73</a:t>
            </a:fld>
            <a:endParaRPr lang="en-US"/>
          </a:p>
        </p:txBody>
      </p:sp>
      <p:sp>
        <p:nvSpPr>
          <p:cNvPr id="9318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9318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a:latin typeface="Times"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bwMode="auto">
          <a:noFill/>
          <a:ln>
            <a:miter lim="800000"/>
            <a:headEnd/>
            <a:tailEnd/>
          </a:ln>
        </p:spPr>
        <p:txBody>
          <a:bodyPr/>
          <a:lstStyle/>
          <a:p>
            <a:fld id="{D43DAB37-4C29-7348-BBBC-200254134F15}" type="slidenum">
              <a:rPr lang="en-US"/>
              <a:pPr/>
              <a:t>74</a:t>
            </a:fld>
            <a:endParaRPr lang="en-US"/>
          </a:p>
        </p:txBody>
      </p:sp>
      <p:sp>
        <p:nvSpPr>
          <p:cNvPr id="95235"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95236"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a:latin typeface="Times"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bwMode="auto">
          <a:noFill/>
          <a:ln>
            <a:miter lim="800000"/>
            <a:headEnd/>
            <a:tailEnd/>
          </a:ln>
        </p:spPr>
        <p:txBody>
          <a:bodyPr/>
          <a:lstStyle/>
          <a:p>
            <a:fld id="{95F22D61-49A1-0E43-B379-BF7CA24EC488}" type="slidenum">
              <a:rPr lang="en-US"/>
              <a:pPr/>
              <a:t>75</a:t>
            </a:fld>
            <a:endParaRPr lang="en-US"/>
          </a:p>
        </p:txBody>
      </p:sp>
      <p:sp>
        <p:nvSpPr>
          <p:cNvPr id="9728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97284"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a:latin typeface="Times"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ln>
            <a:miter lim="800000"/>
            <a:headEnd/>
            <a:tailEnd/>
          </a:ln>
        </p:spPr>
        <p:txBody>
          <a:bodyPr/>
          <a:lstStyle/>
          <a:p>
            <a:fld id="{F4596FA0-770E-F943-BE6A-3F58C6A81EE3}" type="slidenum">
              <a:rPr lang="en-US"/>
              <a:pPr/>
              <a:t>78</a:t>
            </a:fld>
            <a:endParaRPr lang="en-US"/>
          </a:p>
        </p:txBody>
      </p:sp>
      <p:sp>
        <p:nvSpPr>
          <p:cNvPr id="5120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51204"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a:latin typeface="Times"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ln>
            <a:miter lim="800000"/>
            <a:headEnd/>
            <a:tailEnd/>
          </a:ln>
        </p:spPr>
        <p:txBody>
          <a:bodyPr/>
          <a:lstStyle/>
          <a:p>
            <a:fld id="{F4596FA0-770E-F943-BE6A-3F58C6A81EE3}" type="slidenum">
              <a:rPr lang="en-US"/>
              <a:pPr/>
              <a:t>89</a:t>
            </a:fld>
            <a:endParaRPr lang="en-US"/>
          </a:p>
        </p:txBody>
      </p:sp>
      <p:sp>
        <p:nvSpPr>
          <p:cNvPr id="5120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51204"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a:latin typeface="Times"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bwMode="auto">
          <a:noFill/>
          <a:ln>
            <a:miter lim="800000"/>
            <a:headEnd/>
            <a:tailEnd/>
          </a:ln>
        </p:spPr>
        <p:txBody>
          <a:bodyPr/>
          <a:lstStyle/>
          <a:p>
            <a:fld id="{A560A35E-A7EE-8049-A0E6-00AB00B56CEC}" type="slidenum">
              <a:rPr lang="en-US"/>
              <a:pPr/>
              <a:t>90</a:t>
            </a:fld>
            <a:endParaRPr lang="en-US"/>
          </a:p>
        </p:txBody>
      </p:sp>
      <p:sp>
        <p:nvSpPr>
          <p:cNvPr id="993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9332" name="Rectangle 3"/>
          <p:cNvSpPr>
            <a:spLocks noGrp="1" noChangeArrowheads="1"/>
          </p:cNvSpPr>
          <p:nvPr>
            <p:ph type="body" idx="1"/>
          </p:nvPr>
        </p:nvSpPr>
        <p:spPr bwMode="auto">
          <a:noFill/>
        </p:spPr>
        <p:txBody>
          <a:bodyPr/>
          <a:lstStyle/>
          <a:p>
            <a:pPr eaLnBrk="1" hangingPunct="1">
              <a:spcBef>
                <a:spcPct val="0"/>
              </a:spcBef>
            </a:pPr>
            <a:endParaRPr lang="en-US">
              <a:latin typeface="Times"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noFill/>
          <a:ln>
            <a:miter lim="800000"/>
            <a:headEnd/>
            <a:tailEnd/>
          </a:ln>
        </p:spPr>
        <p:txBody>
          <a:bodyPr/>
          <a:lstStyle/>
          <a:p>
            <a:fld id="{29C504DA-15B6-2E40-B36A-7991F71FCFC8}" type="slidenum">
              <a:rPr lang="en-US"/>
              <a:pPr/>
              <a:t>91</a:t>
            </a:fld>
            <a:endParaRPr lang="en-US"/>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1380" name="Rectangle 3"/>
          <p:cNvSpPr>
            <a:spLocks noGrp="1" noChangeArrowheads="1"/>
          </p:cNvSpPr>
          <p:nvPr>
            <p:ph type="body" idx="1"/>
          </p:nvPr>
        </p:nvSpPr>
        <p:spPr bwMode="auto">
          <a:noFill/>
        </p:spPr>
        <p:txBody>
          <a:bodyPr/>
          <a:lstStyle/>
          <a:p>
            <a:pPr eaLnBrk="1" hangingPunct="1">
              <a:spcBef>
                <a:spcPct val="0"/>
              </a:spcBef>
            </a:pPr>
            <a:endParaRPr lang="en-US">
              <a:latin typeface="Times"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noFill/>
          <a:ln>
            <a:miter lim="800000"/>
            <a:headEnd/>
            <a:tailEnd/>
          </a:ln>
        </p:spPr>
        <p:txBody>
          <a:bodyPr/>
          <a:lstStyle/>
          <a:p>
            <a:fld id="{29C504DA-15B6-2E40-B36A-7991F71FCFC8}" type="slidenum">
              <a:rPr lang="en-US"/>
              <a:pPr/>
              <a:t>92</a:t>
            </a:fld>
            <a:endParaRPr lang="en-US"/>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1380" name="Rectangle 3"/>
          <p:cNvSpPr>
            <a:spLocks noGrp="1" noChangeArrowheads="1"/>
          </p:cNvSpPr>
          <p:nvPr>
            <p:ph type="body" idx="1"/>
          </p:nvPr>
        </p:nvSpPr>
        <p:spPr bwMode="auto">
          <a:noFill/>
        </p:spPr>
        <p:txBody>
          <a:bodyPr/>
          <a:lstStyle/>
          <a:p>
            <a:pPr eaLnBrk="1" hangingPunct="1">
              <a:spcBef>
                <a:spcPct val="0"/>
              </a:spcBef>
            </a:pPr>
            <a:endParaRPr lang="en-US">
              <a:latin typeface="Times"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noFill/>
          <a:ln>
            <a:miter lim="800000"/>
            <a:headEnd/>
            <a:tailEnd/>
          </a:ln>
        </p:spPr>
        <p:txBody>
          <a:bodyPr/>
          <a:lstStyle/>
          <a:p>
            <a:fld id="{29C504DA-15B6-2E40-B36A-7991F71FCFC8}" type="slidenum">
              <a:rPr lang="en-US"/>
              <a:pPr/>
              <a:t>93</a:t>
            </a:fld>
            <a:endParaRPr lang="en-US"/>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1380" name="Rectangle 3"/>
          <p:cNvSpPr>
            <a:spLocks noGrp="1" noChangeArrowheads="1"/>
          </p:cNvSpPr>
          <p:nvPr>
            <p:ph type="body" idx="1"/>
          </p:nvPr>
        </p:nvSpPr>
        <p:spPr bwMode="auto">
          <a:noFill/>
        </p:spPr>
        <p:txBody>
          <a:bodyPr/>
          <a:lstStyle/>
          <a:p>
            <a:pPr eaLnBrk="1" hangingPunct="1">
              <a:spcBef>
                <a:spcPct val="0"/>
              </a:spcBef>
            </a:pPr>
            <a:endParaRPr lang="en-US">
              <a:latin typeface="Times"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ln>
            <a:miter lim="800000"/>
            <a:headEnd/>
            <a:tailEnd/>
          </a:ln>
        </p:spPr>
        <p:txBody>
          <a:bodyPr/>
          <a:lstStyle/>
          <a:p>
            <a:fld id="{F4596FA0-770E-F943-BE6A-3F58C6A81EE3}" type="slidenum">
              <a:rPr lang="en-US"/>
              <a:pPr/>
              <a:t>31</a:t>
            </a:fld>
            <a:endParaRPr lang="en-US"/>
          </a:p>
        </p:txBody>
      </p:sp>
      <p:sp>
        <p:nvSpPr>
          <p:cNvPr id="5120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51204"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a:latin typeface="Times"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noFill/>
          <a:ln>
            <a:miter lim="800000"/>
            <a:headEnd/>
            <a:tailEnd/>
          </a:ln>
        </p:spPr>
        <p:txBody>
          <a:bodyPr/>
          <a:lstStyle/>
          <a:p>
            <a:fld id="{29C504DA-15B6-2E40-B36A-7991F71FCFC8}" type="slidenum">
              <a:rPr lang="en-US"/>
              <a:pPr/>
              <a:t>94</a:t>
            </a:fld>
            <a:endParaRPr lang="en-US"/>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1380" name="Rectangle 3"/>
          <p:cNvSpPr>
            <a:spLocks noGrp="1" noChangeArrowheads="1"/>
          </p:cNvSpPr>
          <p:nvPr>
            <p:ph type="body" idx="1"/>
          </p:nvPr>
        </p:nvSpPr>
        <p:spPr bwMode="auto">
          <a:noFill/>
        </p:spPr>
        <p:txBody>
          <a:bodyPr/>
          <a:lstStyle/>
          <a:p>
            <a:pPr eaLnBrk="1" hangingPunct="1">
              <a:spcBef>
                <a:spcPct val="0"/>
              </a:spcBef>
            </a:pPr>
            <a:endParaRPr lang="en-US">
              <a:latin typeface="Times"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noFill/>
          <a:ln>
            <a:miter lim="800000"/>
            <a:headEnd/>
            <a:tailEnd/>
          </a:ln>
        </p:spPr>
        <p:txBody>
          <a:bodyPr/>
          <a:lstStyle/>
          <a:p>
            <a:fld id="{29C504DA-15B6-2E40-B36A-7991F71FCFC8}" type="slidenum">
              <a:rPr lang="en-US"/>
              <a:pPr/>
              <a:t>95</a:t>
            </a:fld>
            <a:endParaRPr lang="en-US"/>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1380" name="Rectangle 3"/>
          <p:cNvSpPr>
            <a:spLocks noGrp="1" noChangeArrowheads="1"/>
          </p:cNvSpPr>
          <p:nvPr>
            <p:ph type="body" idx="1"/>
          </p:nvPr>
        </p:nvSpPr>
        <p:spPr bwMode="auto">
          <a:noFill/>
        </p:spPr>
        <p:txBody>
          <a:bodyPr/>
          <a:lstStyle/>
          <a:p>
            <a:pPr eaLnBrk="1" hangingPunct="1">
              <a:spcBef>
                <a:spcPct val="0"/>
              </a:spcBef>
            </a:pPr>
            <a:endParaRPr lang="en-US">
              <a:latin typeface="Times"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noFill/>
          <a:ln>
            <a:miter lim="800000"/>
            <a:headEnd/>
            <a:tailEnd/>
          </a:ln>
        </p:spPr>
        <p:txBody>
          <a:bodyPr/>
          <a:lstStyle/>
          <a:p>
            <a:fld id="{29C504DA-15B6-2E40-B36A-7991F71FCFC8}" type="slidenum">
              <a:rPr lang="en-US"/>
              <a:pPr/>
              <a:t>96</a:t>
            </a:fld>
            <a:endParaRPr lang="en-US"/>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1380" name="Rectangle 3"/>
          <p:cNvSpPr>
            <a:spLocks noGrp="1" noChangeArrowheads="1"/>
          </p:cNvSpPr>
          <p:nvPr>
            <p:ph type="body" idx="1"/>
          </p:nvPr>
        </p:nvSpPr>
        <p:spPr bwMode="auto">
          <a:noFill/>
        </p:spPr>
        <p:txBody>
          <a:bodyPr/>
          <a:lstStyle/>
          <a:p>
            <a:pPr eaLnBrk="1" hangingPunct="1">
              <a:spcBef>
                <a:spcPct val="0"/>
              </a:spcBef>
            </a:pPr>
            <a:endParaRPr lang="en-US">
              <a:latin typeface="Times"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noFill/>
          <a:ln>
            <a:miter lim="800000"/>
            <a:headEnd/>
            <a:tailEnd/>
          </a:ln>
        </p:spPr>
        <p:txBody>
          <a:bodyPr/>
          <a:lstStyle/>
          <a:p>
            <a:fld id="{29C504DA-15B6-2E40-B36A-7991F71FCFC8}" type="slidenum">
              <a:rPr lang="en-US"/>
              <a:pPr/>
              <a:t>97</a:t>
            </a:fld>
            <a:endParaRPr lang="en-US"/>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1380" name="Rectangle 3"/>
          <p:cNvSpPr>
            <a:spLocks noGrp="1" noChangeArrowheads="1"/>
          </p:cNvSpPr>
          <p:nvPr>
            <p:ph type="body" idx="1"/>
          </p:nvPr>
        </p:nvSpPr>
        <p:spPr bwMode="auto">
          <a:noFill/>
        </p:spPr>
        <p:txBody>
          <a:bodyPr/>
          <a:lstStyle/>
          <a:p>
            <a:pPr eaLnBrk="1" hangingPunct="1">
              <a:spcBef>
                <a:spcPct val="0"/>
              </a:spcBef>
            </a:pPr>
            <a:endParaRPr lang="en-US">
              <a:latin typeface="Times"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noFill/>
          <a:ln>
            <a:miter lim="800000"/>
            <a:headEnd/>
            <a:tailEnd/>
          </a:ln>
        </p:spPr>
        <p:txBody>
          <a:bodyPr/>
          <a:lstStyle/>
          <a:p>
            <a:fld id="{29C504DA-15B6-2E40-B36A-7991F71FCFC8}" type="slidenum">
              <a:rPr lang="en-US"/>
              <a:pPr/>
              <a:t>98</a:t>
            </a:fld>
            <a:endParaRPr lang="en-US"/>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1380" name="Rectangle 3"/>
          <p:cNvSpPr>
            <a:spLocks noGrp="1" noChangeArrowheads="1"/>
          </p:cNvSpPr>
          <p:nvPr>
            <p:ph type="body" idx="1"/>
          </p:nvPr>
        </p:nvSpPr>
        <p:spPr bwMode="auto">
          <a:noFill/>
        </p:spPr>
        <p:txBody>
          <a:bodyPr/>
          <a:lstStyle/>
          <a:p>
            <a:pPr eaLnBrk="1" hangingPunct="1">
              <a:spcBef>
                <a:spcPct val="0"/>
              </a:spcBef>
            </a:pPr>
            <a:endParaRPr lang="en-US">
              <a:latin typeface="Times"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ln>
            <a:miter lim="800000"/>
            <a:headEnd/>
            <a:tailEnd/>
          </a:ln>
        </p:spPr>
        <p:txBody>
          <a:bodyPr/>
          <a:lstStyle/>
          <a:p>
            <a:fld id="{F4596FA0-770E-F943-BE6A-3F58C6A81EE3}" type="slidenum">
              <a:rPr lang="en-US"/>
              <a:pPr/>
              <a:t>33</a:t>
            </a:fld>
            <a:endParaRPr lang="en-US"/>
          </a:p>
        </p:txBody>
      </p:sp>
      <p:sp>
        <p:nvSpPr>
          <p:cNvPr id="5120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51204"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a:latin typeface="Times"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ln>
            <a:miter lim="800000"/>
            <a:headEnd/>
            <a:tailEnd/>
          </a:ln>
        </p:spPr>
        <p:txBody>
          <a:bodyPr/>
          <a:lstStyle/>
          <a:p>
            <a:fld id="{F4596FA0-770E-F943-BE6A-3F58C6A81EE3}" type="slidenum">
              <a:rPr lang="en-US"/>
              <a:pPr/>
              <a:t>34</a:t>
            </a:fld>
            <a:endParaRPr lang="en-US"/>
          </a:p>
        </p:txBody>
      </p:sp>
      <p:sp>
        <p:nvSpPr>
          <p:cNvPr id="5120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51204"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a:latin typeface="Times"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ln>
            <a:miter lim="800000"/>
            <a:headEnd/>
            <a:tailEnd/>
          </a:ln>
        </p:spPr>
        <p:txBody>
          <a:bodyPr/>
          <a:lstStyle/>
          <a:p>
            <a:fld id="{F4596FA0-770E-F943-BE6A-3F58C6A81EE3}" type="slidenum">
              <a:rPr lang="en-US"/>
              <a:pPr/>
              <a:t>35</a:t>
            </a:fld>
            <a:endParaRPr lang="en-US"/>
          </a:p>
        </p:txBody>
      </p:sp>
      <p:sp>
        <p:nvSpPr>
          <p:cNvPr id="5120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51204"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a:latin typeface="Times"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ln>
            <a:miter lim="800000"/>
            <a:headEnd/>
            <a:tailEnd/>
          </a:ln>
        </p:spPr>
        <p:txBody>
          <a:bodyPr/>
          <a:lstStyle/>
          <a:p>
            <a:fld id="{F4596FA0-770E-F943-BE6A-3F58C6A81EE3}" type="slidenum">
              <a:rPr lang="en-US"/>
              <a:pPr/>
              <a:t>36</a:t>
            </a:fld>
            <a:endParaRPr lang="en-US"/>
          </a:p>
        </p:txBody>
      </p:sp>
      <p:sp>
        <p:nvSpPr>
          <p:cNvPr id="5120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51204"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a:latin typeface="Times"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ln>
            <a:miter lim="800000"/>
            <a:headEnd/>
            <a:tailEnd/>
          </a:ln>
        </p:spPr>
        <p:txBody>
          <a:bodyPr/>
          <a:lstStyle/>
          <a:p>
            <a:fld id="{F4596FA0-770E-F943-BE6A-3F58C6A81EE3}" type="slidenum">
              <a:rPr lang="en-US"/>
              <a:pPr/>
              <a:t>37</a:t>
            </a:fld>
            <a:endParaRPr lang="en-US"/>
          </a:p>
        </p:txBody>
      </p:sp>
      <p:sp>
        <p:nvSpPr>
          <p:cNvPr id="5120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51204"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a:latin typeface="Times"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bwMode="auto">
          <a:noFill/>
          <a:ln>
            <a:miter lim="800000"/>
            <a:headEnd/>
            <a:tailEnd/>
          </a:ln>
        </p:spPr>
        <p:txBody>
          <a:bodyPr/>
          <a:lstStyle/>
          <a:p>
            <a:fld id="{C9B8DC55-4AA3-EB48-9E92-15485D5CC4D1}" type="slidenum">
              <a:rPr lang="en-US"/>
              <a:pPr/>
              <a:t>38</a:t>
            </a:fld>
            <a:endParaRPr lang="en-US"/>
          </a:p>
        </p:txBody>
      </p:sp>
      <p:sp>
        <p:nvSpPr>
          <p:cNvPr id="91139"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91140"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a:latin typeface="Times"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9D399CA5-160C-F943-80F3-04FC6F94324C}" type="datetimeFigureOut">
              <a:rPr lang="en-US" smtClean="0"/>
              <a:t>08/02/2013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B4D426-879C-2243-B640-9D57A1C22E10}" type="slidenum">
              <a:rPr lang="en-US" smtClean="0"/>
              <a:t>‹#›</a:t>
            </a:fld>
            <a:endParaRPr lang="en-US"/>
          </a:p>
        </p:txBody>
      </p:sp>
    </p:spTree>
    <p:extLst>
      <p:ext uri="{BB962C8B-B14F-4D97-AF65-F5344CB8AC3E}">
        <p14:creationId xmlns:p14="http://schemas.microsoft.com/office/powerpoint/2010/main" val="65994011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D399CA5-160C-F943-80F3-04FC6F94324C}" type="datetimeFigureOut">
              <a:rPr lang="en-US" smtClean="0"/>
              <a:t>08/02/2013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B4D426-879C-2243-B640-9D57A1C22E10}" type="slidenum">
              <a:rPr lang="en-US" smtClean="0"/>
              <a:t>‹#›</a:t>
            </a:fld>
            <a:endParaRPr lang="en-US"/>
          </a:p>
        </p:txBody>
      </p:sp>
    </p:spTree>
    <p:extLst>
      <p:ext uri="{BB962C8B-B14F-4D97-AF65-F5344CB8AC3E}">
        <p14:creationId xmlns:p14="http://schemas.microsoft.com/office/powerpoint/2010/main" val="32137617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D399CA5-160C-F943-80F3-04FC6F94324C}" type="datetimeFigureOut">
              <a:rPr lang="en-US" smtClean="0"/>
              <a:t>08/02/2013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B4D426-879C-2243-B640-9D57A1C22E10}" type="slidenum">
              <a:rPr lang="en-US" smtClean="0"/>
              <a:t>‹#›</a:t>
            </a:fld>
            <a:endParaRPr lang="en-US"/>
          </a:p>
        </p:txBody>
      </p:sp>
    </p:spTree>
    <p:extLst>
      <p:ext uri="{BB962C8B-B14F-4D97-AF65-F5344CB8AC3E}">
        <p14:creationId xmlns:p14="http://schemas.microsoft.com/office/powerpoint/2010/main" val="32367938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38F730B-05AD-374A-940A-34BAECE5D919}" type="datetime1">
              <a:rPr lang="en-US"/>
              <a:pPr>
                <a:defRPr/>
              </a:pPr>
              <a:t>08/02/2013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4E5A9D-8753-1448-B69E-5FCEF25B338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7BBE4A4-6BE3-EC4B-B419-516B0278AC07}" type="datetime1">
              <a:rPr lang="en-US"/>
              <a:pPr>
                <a:defRPr/>
              </a:pPr>
              <a:t>08/02/2013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0CBD87-A148-C642-A017-DFC1EAA16CF4}"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B99D0B0-737B-B741-9A6B-5FD00FF1068E}" type="datetime1">
              <a:rPr lang="en-US"/>
              <a:pPr>
                <a:defRPr/>
              </a:pPr>
              <a:t>08/02/2013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9CBEC67-4393-124A-AC4E-A2551D981B4B}"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4A0FC6D-9763-7B45-AA0D-6871D3A619B4}" type="datetime1">
              <a:rPr lang="en-US"/>
              <a:pPr>
                <a:defRPr/>
              </a:pPr>
              <a:t>08/02/2013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A347D4F-1B46-3746-957B-BCFEAFB8A635}"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7E44935-0FC9-0043-A1E3-F05344F8399C}" type="datetime1">
              <a:rPr lang="en-US"/>
              <a:pPr>
                <a:defRPr/>
              </a:pPr>
              <a:t>08/02/2013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B9F599B-5D06-F642-9DDE-753504DC1E9E}"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C7F8FD6-D987-4E42-8FBE-1034DBBE85D6}" type="datetime1">
              <a:rPr lang="en-US"/>
              <a:pPr>
                <a:defRPr/>
              </a:pPr>
              <a:t>08/02/2013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4FEB6EE-CD69-2C4E-9424-4B23E021366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91E0869-CCAC-5E4C-98E0-C7A0238D43E1}" type="datetime1">
              <a:rPr lang="en-US"/>
              <a:pPr>
                <a:defRPr/>
              </a:pPr>
              <a:t>08/02/2013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71FCB25-FA31-7F41-ABF9-621AF4860D2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4B300CA-E39F-8F4E-AEB6-EEB16842A219}" type="datetime1">
              <a:rPr lang="en-US"/>
              <a:pPr>
                <a:defRPr/>
              </a:pPr>
              <a:t>08/02/2013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6EB78A7-1367-2B4B-9FE8-377FF7DA025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D399CA5-160C-F943-80F3-04FC6F94324C}" type="datetimeFigureOut">
              <a:rPr lang="en-US" smtClean="0"/>
              <a:t>08/02/2013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B4D426-879C-2243-B640-9D57A1C22E10}" type="slidenum">
              <a:rPr lang="en-US" smtClean="0"/>
              <a:t>‹#›</a:t>
            </a:fld>
            <a:endParaRPr lang="en-US"/>
          </a:p>
        </p:txBody>
      </p:sp>
    </p:spTree>
    <p:extLst>
      <p:ext uri="{BB962C8B-B14F-4D97-AF65-F5344CB8AC3E}">
        <p14:creationId xmlns:p14="http://schemas.microsoft.com/office/powerpoint/2010/main" val="31189779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356B272-E944-E944-B9AD-EDD861A6BDAA}" type="datetime1">
              <a:rPr lang="en-US"/>
              <a:pPr>
                <a:defRPr/>
              </a:pPr>
              <a:t>08/02/2013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94A90CF-5262-124C-B531-34E4513E844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C1D6D28-1760-294A-8E71-34E352B62639}" type="datetime1">
              <a:rPr lang="en-US"/>
              <a:pPr>
                <a:defRPr/>
              </a:pPr>
              <a:t>08/02/2013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151949B-194D-6348-AD10-7AD7589358D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B88CCCE-D21B-E64C-83AE-1B1B42309679}" type="datetime1">
              <a:rPr lang="en-US"/>
              <a:pPr>
                <a:defRPr/>
              </a:pPr>
              <a:t>08/02/2013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536A08C-09F7-C048-9E0F-B7C38640522F}"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9D399CA5-160C-F943-80F3-04FC6F94324C}" type="datetimeFigureOut">
              <a:rPr lang="en-US" smtClean="0"/>
              <a:t>08/02/2013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B4D426-879C-2243-B640-9D57A1C22E10}" type="slidenum">
              <a:rPr lang="en-US" smtClean="0"/>
              <a:t>‹#›</a:t>
            </a:fld>
            <a:endParaRPr lang="en-US"/>
          </a:p>
        </p:txBody>
      </p:sp>
    </p:spTree>
    <p:extLst>
      <p:ext uri="{BB962C8B-B14F-4D97-AF65-F5344CB8AC3E}">
        <p14:creationId xmlns:p14="http://schemas.microsoft.com/office/powerpoint/2010/main" val="37412375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9D399CA5-160C-F943-80F3-04FC6F94324C}" type="datetimeFigureOut">
              <a:rPr lang="en-US" smtClean="0"/>
              <a:t>08/02/2013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B4D426-879C-2243-B640-9D57A1C22E10}" type="slidenum">
              <a:rPr lang="en-US" smtClean="0"/>
              <a:t>‹#›</a:t>
            </a:fld>
            <a:endParaRPr lang="en-US"/>
          </a:p>
        </p:txBody>
      </p:sp>
    </p:spTree>
    <p:extLst>
      <p:ext uri="{BB962C8B-B14F-4D97-AF65-F5344CB8AC3E}">
        <p14:creationId xmlns:p14="http://schemas.microsoft.com/office/powerpoint/2010/main" val="31181718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9D399CA5-160C-F943-80F3-04FC6F94324C}" type="datetimeFigureOut">
              <a:rPr lang="en-US" smtClean="0"/>
              <a:t>08/02/2013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B4D426-879C-2243-B640-9D57A1C22E10}" type="slidenum">
              <a:rPr lang="en-US" smtClean="0"/>
              <a:t>‹#›</a:t>
            </a:fld>
            <a:endParaRPr lang="en-US"/>
          </a:p>
        </p:txBody>
      </p:sp>
    </p:spTree>
    <p:extLst>
      <p:ext uri="{BB962C8B-B14F-4D97-AF65-F5344CB8AC3E}">
        <p14:creationId xmlns:p14="http://schemas.microsoft.com/office/powerpoint/2010/main" val="273186107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9D399CA5-160C-F943-80F3-04FC6F94324C}" type="datetimeFigureOut">
              <a:rPr lang="en-US" smtClean="0"/>
              <a:t>08/02/2013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B4D426-879C-2243-B640-9D57A1C22E10}" type="slidenum">
              <a:rPr lang="en-US" smtClean="0"/>
              <a:t>‹#›</a:t>
            </a:fld>
            <a:endParaRPr lang="en-US"/>
          </a:p>
        </p:txBody>
      </p:sp>
    </p:spTree>
    <p:extLst>
      <p:ext uri="{BB962C8B-B14F-4D97-AF65-F5344CB8AC3E}">
        <p14:creationId xmlns:p14="http://schemas.microsoft.com/office/powerpoint/2010/main" val="9879037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399CA5-160C-F943-80F3-04FC6F94324C}" type="datetimeFigureOut">
              <a:rPr lang="en-US" smtClean="0"/>
              <a:t>08/02/2013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B4D426-879C-2243-B640-9D57A1C22E10}" type="slidenum">
              <a:rPr lang="en-US" smtClean="0"/>
              <a:t>‹#›</a:t>
            </a:fld>
            <a:endParaRPr lang="en-US"/>
          </a:p>
        </p:txBody>
      </p:sp>
    </p:spTree>
    <p:extLst>
      <p:ext uri="{BB962C8B-B14F-4D97-AF65-F5344CB8AC3E}">
        <p14:creationId xmlns:p14="http://schemas.microsoft.com/office/powerpoint/2010/main" val="851590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9D399CA5-160C-F943-80F3-04FC6F94324C}" type="datetimeFigureOut">
              <a:rPr lang="en-US" smtClean="0"/>
              <a:t>08/02/2013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B4D426-879C-2243-B640-9D57A1C22E10}" type="slidenum">
              <a:rPr lang="en-US" smtClean="0"/>
              <a:t>‹#›</a:t>
            </a:fld>
            <a:endParaRPr lang="en-US"/>
          </a:p>
        </p:txBody>
      </p:sp>
    </p:spTree>
    <p:extLst>
      <p:ext uri="{BB962C8B-B14F-4D97-AF65-F5344CB8AC3E}">
        <p14:creationId xmlns:p14="http://schemas.microsoft.com/office/powerpoint/2010/main" val="11932073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9D399CA5-160C-F943-80F3-04FC6F94324C}" type="datetimeFigureOut">
              <a:rPr lang="en-US" smtClean="0"/>
              <a:t>08/02/2013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B4D426-879C-2243-B640-9D57A1C22E10}" type="slidenum">
              <a:rPr lang="en-US" smtClean="0"/>
              <a:t>‹#›</a:t>
            </a:fld>
            <a:endParaRPr lang="en-US"/>
          </a:p>
        </p:txBody>
      </p:sp>
    </p:spTree>
    <p:extLst>
      <p:ext uri="{BB962C8B-B14F-4D97-AF65-F5344CB8AC3E}">
        <p14:creationId xmlns:p14="http://schemas.microsoft.com/office/powerpoint/2010/main" val="33704760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399CA5-160C-F943-80F3-04FC6F94324C}" type="datetimeFigureOut">
              <a:rPr lang="en-US" smtClean="0"/>
              <a:t>08/02/2013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B4D426-879C-2243-B640-9D57A1C22E10}" type="slidenum">
              <a:rPr lang="en-US" smtClean="0"/>
              <a:t>‹#›</a:t>
            </a:fld>
            <a:endParaRPr lang="en-US"/>
          </a:p>
        </p:txBody>
      </p:sp>
    </p:spTree>
    <p:extLst>
      <p:ext uri="{BB962C8B-B14F-4D97-AF65-F5344CB8AC3E}">
        <p14:creationId xmlns:p14="http://schemas.microsoft.com/office/powerpoint/2010/main" val="1933093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3080F"/>
            </a:gs>
            <a:gs pos="89999">
              <a:srgbClr val="03080F"/>
            </a:gs>
            <a:gs pos="100000">
              <a:srgbClr val="FFFFFF"/>
            </a:gs>
          </a:gsLst>
          <a:lin ang="3780000"/>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charset="0"/>
              </a:defRPr>
            </a:lvl1pPr>
          </a:lstStyle>
          <a:p>
            <a:pPr fontAlgn="base">
              <a:spcBef>
                <a:spcPct val="0"/>
              </a:spcBef>
              <a:spcAft>
                <a:spcPct val="0"/>
              </a:spcAft>
              <a:defRPr/>
            </a:pPr>
            <a:fld id="{B6C7E0FA-D803-6245-994C-38D7B196184B}" type="datetime1">
              <a:rPr lang="en-US">
                <a:ea typeface="ＭＳ Ｐゴシック" charset="-128"/>
                <a:cs typeface="ＭＳ Ｐゴシック" charset="-128"/>
              </a:rPr>
              <a:pPr fontAlgn="base">
                <a:spcBef>
                  <a:spcPct val="0"/>
                </a:spcBef>
                <a:spcAft>
                  <a:spcPct val="0"/>
                </a:spcAft>
                <a:defRPr/>
              </a:pPr>
              <a:t>08/02/2013</a:t>
            </a:fld>
            <a:endParaRPr lang="en-US">
              <a:ea typeface="ＭＳ Ｐゴシック" charset="-128"/>
              <a:cs typeface="ＭＳ Ｐゴシック"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pPr fontAlgn="base">
              <a:spcBef>
                <a:spcPct val="0"/>
              </a:spcBef>
              <a:spcAft>
                <a:spcPct val="0"/>
              </a:spcAft>
              <a:defRPr/>
            </a:pPr>
            <a:endParaRPr lang="en-US">
              <a:ea typeface="ＭＳ Ｐゴシック" charset="-128"/>
              <a:cs typeface="ＭＳ Ｐゴシック"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charset="0"/>
              </a:defRPr>
            </a:lvl1pPr>
          </a:lstStyle>
          <a:p>
            <a:pPr fontAlgn="base">
              <a:spcBef>
                <a:spcPct val="0"/>
              </a:spcBef>
              <a:spcAft>
                <a:spcPct val="0"/>
              </a:spcAft>
              <a:defRPr/>
            </a:pPr>
            <a:fld id="{6511AF8B-733C-CA45-A62A-FCEC9829E7EA}" type="slidenum">
              <a:rPr lang="en-US">
                <a:ea typeface="ＭＳ Ｐゴシック" charset="-128"/>
                <a:cs typeface="ＭＳ Ｐゴシック" charset="-128"/>
              </a:rPr>
              <a:pPr fontAlgn="base">
                <a:spcBef>
                  <a:spcPct val="0"/>
                </a:spcBef>
                <a:spcAft>
                  <a:spcPct val="0"/>
                </a:spcAft>
                <a:defRPr/>
              </a:pPr>
              <a:t>‹#›</a:t>
            </a:fld>
            <a:endParaRPr lang="en-US">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2.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4.pn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4.pn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Microsoft_Word_97_-_2004_Document1.doc"/><Relationship Id="rId4" Type="http://schemas.openxmlformats.org/officeDocument/2006/relationships/image" Target="../media/image19.emf"/><Relationship Id="rId5" Type="http://schemas.openxmlformats.org/officeDocument/2006/relationships/image" Target="../media/image14.png"/><Relationship Id="rId1" Type="http://schemas.openxmlformats.org/officeDocument/2006/relationships/vmlDrawing" Target="../drawings/vmlDrawing1.vml"/><Relationship Id="rId2"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4.pn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4.pn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4.pn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4.png"/><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4.png"/><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Microsoft_Word_97_-_2004_Document2.doc"/><Relationship Id="rId4" Type="http://schemas.openxmlformats.org/officeDocument/2006/relationships/image" Target="../media/image19.emf"/><Relationship Id="rId5" Type="http://schemas.openxmlformats.org/officeDocument/2006/relationships/image" Target="../media/image14.png"/><Relationship Id="rId1" Type="http://schemas.openxmlformats.org/officeDocument/2006/relationships/vmlDrawing" Target="../drawings/vmlDrawing2.vml"/><Relationship Id="rId2"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2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22.png"/></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2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2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2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2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2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14.png"/></Relationships>
</file>

<file path=ppt/slides/_rels/slide63.xml.rels><?xml version="1.0" encoding="UTF-8" standalone="yes"?>
<Relationships xmlns="http://schemas.openxmlformats.org/package/2006/relationships"><Relationship Id="rId3" Type="http://schemas.openxmlformats.org/officeDocument/2006/relationships/oleObject" Target="../embeddings/Microsoft_Word_97_-_2004_Document3.doc"/><Relationship Id="rId4" Type="http://schemas.openxmlformats.org/officeDocument/2006/relationships/image" Target="../media/image19.emf"/><Relationship Id="rId5" Type="http://schemas.openxmlformats.org/officeDocument/2006/relationships/image" Target="../media/image14.png"/><Relationship Id="rId1" Type="http://schemas.openxmlformats.org/officeDocument/2006/relationships/vmlDrawing" Target="../drawings/vmlDrawing3.vml"/><Relationship Id="rId2"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Microsoft_Word_97_-_2004_Document4.doc"/><Relationship Id="rId4" Type="http://schemas.openxmlformats.org/officeDocument/2006/relationships/image" Target="../media/image30.emf"/><Relationship Id="rId5" Type="http://schemas.openxmlformats.org/officeDocument/2006/relationships/image" Target="../media/image14.png"/><Relationship Id="rId1" Type="http://schemas.openxmlformats.org/officeDocument/2006/relationships/vmlDrawing" Target="../drawings/vmlDrawing4.vml"/><Relationship Id="rId2"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Microsoft_Word_97_-_2004_Document5.doc"/><Relationship Id="rId4" Type="http://schemas.openxmlformats.org/officeDocument/2006/relationships/image" Target="../media/image31.emf"/><Relationship Id="rId5" Type="http://schemas.openxmlformats.org/officeDocument/2006/relationships/image" Target="../media/image14.png"/><Relationship Id="rId1" Type="http://schemas.openxmlformats.org/officeDocument/2006/relationships/vmlDrawing" Target="../drawings/vmlDrawing5.vml"/><Relationship Id="rId2"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Microsoft_Word_97_-_2004_Document6.doc"/><Relationship Id="rId4" Type="http://schemas.openxmlformats.org/officeDocument/2006/relationships/image" Target="../media/image32.emf"/><Relationship Id="rId5" Type="http://schemas.openxmlformats.org/officeDocument/2006/relationships/image" Target="../media/image14.png"/><Relationship Id="rId1" Type="http://schemas.openxmlformats.org/officeDocument/2006/relationships/vmlDrawing" Target="../drawings/vmlDrawing6.vml"/><Relationship Id="rId2"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Microsoft_Word_97_-_2004_Document7.doc"/><Relationship Id="rId4" Type="http://schemas.openxmlformats.org/officeDocument/2006/relationships/image" Target="../media/image33.emf"/><Relationship Id="rId5" Type="http://schemas.openxmlformats.org/officeDocument/2006/relationships/image" Target="../media/image14.png"/><Relationship Id="rId1" Type="http://schemas.openxmlformats.org/officeDocument/2006/relationships/vmlDrawing" Target="../drawings/vmlDrawing7.vml"/><Relationship Id="rId2"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Microsoft_Word_97_-_2004_Document8.doc"/><Relationship Id="rId4" Type="http://schemas.openxmlformats.org/officeDocument/2006/relationships/image" Target="../media/image34.emf"/><Relationship Id="rId5" Type="http://schemas.openxmlformats.org/officeDocument/2006/relationships/image" Target="../media/image14.png"/><Relationship Id="rId1" Type="http://schemas.openxmlformats.org/officeDocument/2006/relationships/vmlDrawing" Target="../drawings/vmlDrawing8.vml"/><Relationship Id="rId2"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oleObject" Target="../embeddings/Microsoft_Word_97_-_2004_Document9.doc"/><Relationship Id="rId4" Type="http://schemas.openxmlformats.org/officeDocument/2006/relationships/image" Target="../media/image35.emf"/><Relationship Id="rId5" Type="http://schemas.openxmlformats.org/officeDocument/2006/relationships/image" Target="../media/image14.png"/><Relationship Id="rId1" Type="http://schemas.openxmlformats.org/officeDocument/2006/relationships/vmlDrawing" Target="../drawings/vmlDrawing9.vml"/><Relationship Id="rId2"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 Id="rId3"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oleObject" Target="../embeddings/Microsoft_Word_97_-_2004_Document10.doc"/><Relationship Id="rId4" Type="http://schemas.openxmlformats.org/officeDocument/2006/relationships/image" Target="../media/image36.emf"/><Relationship Id="rId5" Type="http://schemas.openxmlformats.org/officeDocument/2006/relationships/image" Target="../media/image14.png"/><Relationship Id="rId1" Type="http://schemas.openxmlformats.org/officeDocument/2006/relationships/vmlDrawing" Target="../drawings/vmlDrawing10.vml"/><Relationship Id="rId2"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Microsoft_Word_97_-_2004_Document11.doc"/><Relationship Id="rId4" Type="http://schemas.openxmlformats.org/officeDocument/2006/relationships/image" Target="../media/image37.emf"/><Relationship Id="rId5" Type="http://schemas.openxmlformats.org/officeDocument/2006/relationships/image" Target="../media/image14.png"/><Relationship Id="rId1" Type="http://schemas.openxmlformats.org/officeDocument/2006/relationships/vmlDrawing" Target="../drawings/vmlDrawing11.vml"/><Relationship Id="rId2"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73.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4.png"/><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14.png"/></Relationships>
</file>

<file path=ppt/slides/_rels/slide7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4.png"/><Relationship Id="rId5" Type="http://schemas.openxmlformats.org/officeDocument/2006/relationships/hyperlink" Target="file://localhost/Users/geoff/Documents/PowerPoint/Suffolk/On%20Writing.pptx%23-1,1,Slide%201" TargetMode="External"/><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76.xml.rels><?xml version="1.0" encoding="UTF-8" standalone="yes"?>
<Relationships xmlns="http://schemas.openxmlformats.org/package/2006/relationships"><Relationship Id="rId3" Type="http://schemas.openxmlformats.org/officeDocument/2006/relationships/oleObject" Target="../embeddings/Microsoft_Word_97_-_2004_Document12.doc"/><Relationship Id="rId4" Type="http://schemas.openxmlformats.org/officeDocument/2006/relationships/image" Target="../media/image19.emf"/><Relationship Id="rId5" Type="http://schemas.openxmlformats.org/officeDocument/2006/relationships/image" Target="../media/image14.png"/><Relationship Id="rId1" Type="http://schemas.openxmlformats.org/officeDocument/2006/relationships/vmlDrawing" Target="../drawings/vmlDrawing12.vml"/><Relationship Id="rId2"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oleObject" Target="../embeddings/Microsoft_Word_97_-_2004_Document13.doc"/><Relationship Id="rId4" Type="http://schemas.openxmlformats.org/officeDocument/2006/relationships/image" Target="../media/image19.emf"/><Relationship Id="rId5" Type="http://schemas.openxmlformats.org/officeDocument/2006/relationships/image" Target="../media/image14.png"/><Relationship Id="rId1" Type="http://schemas.openxmlformats.org/officeDocument/2006/relationships/vmlDrawing" Target="../drawings/vmlDrawing13.vml"/><Relationship Id="rId2"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4.png"/><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9.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www.guardian.co.uk/profile/momtaz-begum-hossain"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9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4.png"/><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9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40.png"/><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14.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14.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14.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14.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14.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14.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14.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 Id="rId3"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 y="3120570"/>
            <a:ext cx="5511416" cy="3737429"/>
          </a:xfrm>
          <a:prstGeom prst="rect">
            <a:avLst/>
          </a:prstGeom>
        </p:spPr>
      </p:pic>
      <p:sp>
        <p:nvSpPr>
          <p:cNvPr id="8" name="TextBox 7"/>
          <p:cNvSpPr txBox="1"/>
          <p:nvPr/>
        </p:nvSpPr>
        <p:spPr>
          <a:xfrm>
            <a:off x="5511417" y="4971142"/>
            <a:ext cx="3465286" cy="1015663"/>
          </a:xfrm>
          <a:prstGeom prst="rect">
            <a:avLst/>
          </a:prstGeom>
          <a:noFill/>
        </p:spPr>
        <p:txBody>
          <a:bodyPr wrap="square" rtlCol="0">
            <a:spAutoFit/>
          </a:bodyPr>
          <a:lstStyle/>
          <a:p>
            <a:r>
              <a:rPr lang="en-US" sz="2000" i="1" dirty="0" smtClean="0">
                <a:solidFill>
                  <a:srgbClr val="7F7F7F"/>
                </a:solidFill>
              </a:rPr>
              <a:t>‘The limits of my language are the limits of my world’</a:t>
            </a:r>
          </a:p>
          <a:p>
            <a:pPr algn="r"/>
            <a:r>
              <a:rPr lang="en-US" sz="2000" dirty="0" smtClean="0">
                <a:solidFill>
                  <a:srgbClr val="7F7F7F"/>
                </a:solidFill>
              </a:rPr>
              <a:t>Ludwig Wittgenstein</a:t>
            </a:r>
            <a:endParaRPr lang="en-US" sz="2000" dirty="0">
              <a:solidFill>
                <a:srgbClr val="7F7F7F"/>
              </a:solidFill>
            </a:endParaRPr>
          </a:p>
        </p:txBody>
      </p:sp>
      <p:sp>
        <p:nvSpPr>
          <p:cNvPr id="9" name="TextBox 8"/>
          <p:cNvSpPr txBox="1"/>
          <p:nvPr/>
        </p:nvSpPr>
        <p:spPr>
          <a:xfrm>
            <a:off x="163286" y="635000"/>
            <a:ext cx="8813417" cy="2769989"/>
          </a:xfrm>
          <a:prstGeom prst="rect">
            <a:avLst/>
          </a:prstGeom>
          <a:noFill/>
        </p:spPr>
        <p:txBody>
          <a:bodyPr wrap="square" rtlCol="0">
            <a:spAutoFit/>
          </a:bodyPr>
          <a:lstStyle/>
          <a:p>
            <a:pPr algn="ctr"/>
            <a:r>
              <a:rPr lang="en-US" sz="4400" dirty="0" smtClean="0">
                <a:solidFill>
                  <a:schemeClr val="bg1"/>
                </a:solidFill>
              </a:rPr>
              <a:t>‘O Brave New World’: </a:t>
            </a:r>
          </a:p>
          <a:p>
            <a:pPr algn="ctr"/>
            <a:r>
              <a:rPr lang="en-US" sz="4400" dirty="0" smtClean="0">
                <a:solidFill>
                  <a:schemeClr val="bg1"/>
                </a:solidFill>
              </a:rPr>
              <a:t>Liberating through Literacy</a:t>
            </a:r>
          </a:p>
          <a:p>
            <a:pPr algn="ctr"/>
            <a:endParaRPr lang="en-US" sz="3200" dirty="0" smtClean="0">
              <a:solidFill>
                <a:schemeClr val="bg1"/>
              </a:solidFill>
            </a:endParaRPr>
          </a:p>
          <a:p>
            <a:pPr algn="ctr"/>
            <a:r>
              <a:rPr lang="en-US" dirty="0" smtClean="0">
                <a:solidFill>
                  <a:schemeClr val="bg1">
                    <a:lumMod val="50000"/>
                  </a:schemeClr>
                </a:solidFill>
              </a:rPr>
              <a:t>Geoff Barton, Head, King Edward VI School</a:t>
            </a:r>
          </a:p>
          <a:p>
            <a:pPr algn="ctr"/>
            <a:r>
              <a:rPr lang="en-US" dirty="0" err="1" smtClean="0">
                <a:solidFill>
                  <a:schemeClr val="bg1">
                    <a:lumMod val="50000"/>
                  </a:schemeClr>
                </a:solidFill>
              </a:rPr>
              <a:t>geoffbarton.co.uk</a:t>
            </a:r>
            <a:r>
              <a:rPr lang="en-US" dirty="0" smtClean="0">
                <a:solidFill>
                  <a:schemeClr val="bg1">
                    <a:lumMod val="50000"/>
                  </a:schemeClr>
                </a:solidFill>
              </a:rPr>
              <a:t>/teacher-resources (113)</a:t>
            </a:r>
          </a:p>
          <a:p>
            <a:pPr algn="ctr"/>
            <a:r>
              <a:rPr lang="en-US" dirty="0" smtClean="0">
                <a:solidFill>
                  <a:schemeClr val="bg1">
                    <a:lumMod val="50000"/>
                  </a:schemeClr>
                </a:solidFill>
              </a:rPr>
              <a:t>Twitter: @</a:t>
            </a:r>
            <a:r>
              <a:rPr lang="en-US" dirty="0" err="1" smtClean="0">
                <a:solidFill>
                  <a:schemeClr val="bg1">
                    <a:lumMod val="50000"/>
                  </a:schemeClr>
                </a:solidFill>
              </a:rPr>
              <a:t>RealGeoffBarton</a:t>
            </a:r>
            <a:endParaRPr lang="en-US" dirty="0">
              <a:solidFill>
                <a:schemeClr val="bg1">
                  <a:lumMod val="50000"/>
                </a:schemeClr>
              </a:solidFill>
            </a:endParaRPr>
          </a:p>
        </p:txBody>
      </p:sp>
    </p:spTree>
    <p:extLst>
      <p:ext uri="{BB962C8B-B14F-4D97-AF65-F5344CB8AC3E}">
        <p14:creationId xmlns:p14="http://schemas.microsoft.com/office/powerpoint/2010/main" val="2402506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p:tgtEl>
                                          <p:spTgt spid="9">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9">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p:tgtEl>
                                          <p:spTgt spid="9">
                                            <p:txEl>
                                              <p:pRg st="1" end="1"/>
                                            </p:txEl>
                                          </p:spTgt>
                                        </p:tgtEl>
                                        <p:attrNameLst>
                                          <p:attrName>ppt_x</p:attrName>
                                        </p:attrNameLst>
                                      </p:cBhvr>
                                      <p:tavLst>
                                        <p:tav tm="0">
                                          <p:val>
                                            <p:strVal val="#ppt_x-#ppt_w*1.125000"/>
                                          </p:val>
                                        </p:tav>
                                        <p:tav tm="100000">
                                          <p:val>
                                            <p:strVal val="#ppt_x"/>
                                          </p:val>
                                        </p:tav>
                                      </p:tavLst>
                                    </p:anim>
                                    <p:animEffect transition="in" filter="wipe(right)">
                                      <p:cBhvr>
                                        <p:cTn id="14" dur="500"/>
                                        <p:tgtEl>
                                          <p:spTgt spid="9">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 calcmode="lin" valueType="num">
                                      <p:cBhvr additive="base">
                                        <p:cTn id="19" dur="500"/>
                                        <p:tgtEl>
                                          <p:spTgt spid="9">
                                            <p:txEl>
                                              <p:pRg st="3" end="3"/>
                                            </p:txEl>
                                          </p:spTgt>
                                        </p:tgtEl>
                                        <p:attrNameLst>
                                          <p:attrName>ppt_x</p:attrName>
                                        </p:attrNameLst>
                                      </p:cBhvr>
                                      <p:tavLst>
                                        <p:tav tm="0">
                                          <p:val>
                                            <p:strVal val="#ppt_x-#ppt_w*1.125000"/>
                                          </p:val>
                                        </p:tav>
                                        <p:tav tm="100000">
                                          <p:val>
                                            <p:strVal val="#ppt_x"/>
                                          </p:val>
                                        </p:tav>
                                      </p:tavLst>
                                    </p:anim>
                                    <p:animEffect transition="in" filter="wipe(right)">
                                      <p:cBhvr>
                                        <p:cTn id="20" dur="500"/>
                                        <p:tgtEl>
                                          <p:spTgt spid="9">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grpId="0"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 calcmode="lin" valueType="num">
                                      <p:cBhvr additive="base">
                                        <p:cTn id="25" dur="500"/>
                                        <p:tgtEl>
                                          <p:spTgt spid="9">
                                            <p:txEl>
                                              <p:pRg st="4" end="4"/>
                                            </p:txEl>
                                          </p:spTgt>
                                        </p:tgtEl>
                                        <p:attrNameLst>
                                          <p:attrName>ppt_x</p:attrName>
                                        </p:attrNameLst>
                                      </p:cBhvr>
                                      <p:tavLst>
                                        <p:tav tm="0">
                                          <p:val>
                                            <p:strVal val="#ppt_x-#ppt_w*1.125000"/>
                                          </p:val>
                                        </p:tav>
                                        <p:tav tm="100000">
                                          <p:val>
                                            <p:strVal val="#ppt_x"/>
                                          </p:val>
                                        </p:tav>
                                      </p:tavLst>
                                    </p:anim>
                                    <p:animEffect transition="in" filter="wipe(right)">
                                      <p:cBhvr>
                                        <p:cTn id="26" dur="500"/>
                                        <p:tgtEl>
                                          <p:spTgt spid="9">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grpId="0" nodeType="click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anim calcmode="lin" valueType="num">
                                      <p:cBhvr additive="base">
                                        <p:cTn id="31" dur="500"/>
                                        <p:tgtEl>
                                          <p:spTgt spid="9">
                                            <p:txEl>
                                              <p:pRg st="5" end="5"/>
                                            </p:txEl>
                                          </p:spTgt>
                                        </p:tgtEl>
                                        <p:attrNameLst>
                                          <p:attrName>ppt_x</p:attrName>
                                        </p:attrNameLst>
                                      </p:cBhvr>
                                      <p:tavLst>
                                        <p:tav tm="0">
                                          <p:val>
                                            <p:strVal val="#ppt_x-#ppt_w*1.125000"/>
                                          </p:val>
                                        </p:tav>
                                        <p:tav tm="100000">
                                          <p:val>
                                            <p:strVal val="#ppt_x"/>
                                          </p:val>
                                        </p:tav>
                                      </p:tavLst>
                                    </p:anim>
                                    <p:animEffect transition="in" filter="wipe(right)">
                                      <p:cBhvr>
                                        <p:cTn id="32"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0-17 at 06.03.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5293"/>
            <a:ext cx="9144000" cy="6568225"/>
          </a:xfrm>
          <a:prstGeom prst="rect">
            <a:avLst/>
          </a:prstGeom>
        </p:spPr>
      </p:pic>
    </p:spTree>
    <p:extLst>
      <p:ext uri="{BB962C8B-B14F-4D97-AF65-F5344CB8AC3E}">
        <p14:creationId xmlns:p14="http://schemas.microsoft.com/office/powerpoint/2010/main" val="15587823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4663179" cy="6858000"/>
          </a:xfrm>
          <a:prstGeom prst="rect">
            <a:avLst/>
          </a:prstGeom>
        </p:spPr>
      </p:pic>
      <p:sp>
        <p:nvSpPr>
          <p:cNvPr id="2" name="TextBox 1"/>
          <p:cNvSpPr txBox="1"/>
          <p:nvPr/>
        </p:nvSpPr>
        <p:spPr>
          <a:xfrm>
            <a:off x="3993068" y="1463057"/>
            <a:ext cx="5029792" cy="2554545"/>
          </a:xfrm>
          <a:prstGeom prst="rect">
            <a:avLst/>
          </a:prstGeom>
          <a:noFill/>
        </p:spPr>
        <p:txBody>
          <a:bodyPr wrap="square" rtlCol="0">
            <a:spAutoFit/>
          </a:bodyPr>
          <a:lstStyle/>
          <a:p>
            <a:r>
              <a:rPr lang="en-US" sz="4000" dirty="0">
                <a:solidFill>
                  <a:schemeClr val="bg1"/>
                </a:solidFill>
              </a:rPr>
              <a:t>“We are such stuff as dreams are made on, and our little life is rounded with a sleep.” </a:t>
            </a:r>
          </a:p>
        </p:txBody>
      </p:sp>
    </p:spTree>
    <p:extLst>
      <p:ext uri="{BB962C8B-B14F-4D97-AF65-F5344CB8AC3E}">
        <p14:creationId xmlns:p14="http://schemas.microsoft.com/office/powerpoint/2010/main" val="12449923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 y="3120570"/>
            <a:ext cx="5511416" cy="3737429"/>
          </a:xfrm>
          <a:prstGeom prst="rect">
            <a:avLst/>
          </a:prstGeom>
        </p:spPr>
      </p:pic>
      <p:sp>
        <p:nvSpPr>
          <p:cNvPr id="8" name="TextBox 7"/>
          <p:cNvSpPr txBox="1"/>
          <p:nvPr/>
        </p:nvSpPr>
        <p:spPr>
          <a:xfrm>
            <a:off x="5511417" y="4971142"/>
            <a:ext cx="3465286" cy="1015663"/>
          </a:xfrm>
          <a:prstGeom prst="rect">
            <a:avLst/>
          </a:prstGeom>
          <a:noFill/>
        </p:spPr>
        <p:txBody>
          <a:bodyPr wrap="square" rtlCol="0">
            <a:spAutoFit/>
          </a:bodyPr>
          <a:lstStyle/>
          <a:p>
            <a:r>
              <a:rPr lang="en-US" sz="2000" i="1" dirty="0" smtClean="0">
                <a:solidFill>
                  <a:srgbClr val="7F7F7F"/>
                </a:solidFill>
              </a:rPr>
              <a:t>‘The limits of my language are the limits of my world’</a:t>
            </a:r>
          </a:p>
          <a:p>
            <a:pPr algn="r"/>
            <a:r>
              <a:rPr lang="en-US" sz="2000" dirty="0" smtClean="0">
                <a:solidFill>
                  <a:srgbClr val="7F7F7F"/>
                </a:solidFill>
              </a:rPr>
              <a:t>Ludwig Wittgenstein</a:t>
            </a:r>
            <a:endParaRPr lang="en-US" sz="2000" dirty="0">
              <a:solidFill>
                <a:srgbClr val="7F7F7F"/>
              </a:solidFill>
            </a:endParaRPr>
          </a:p>
        </p:txBody>
      </p:sp>
      <p:sp>
        <p:nvSpPr>
          <p:cNvPr id="9" name="TextBox 8"/>
          <p:cNvSpPr txBox="1"/>
          <p:nvPr/>
        </p:nvSpPr>
        <p:spPr>
          <a:xfrm>
            <a:off x="163286" y="635000"/>
            <a:ext cx="8813417" cy="2769989"/>
          </a:xfrm>
          <a:prstGeom prst="rect">
            <a:avLst/>
          </a:prstGeom>
          <a:noFill/>
        </p:spPr>
        <p:txBody>
          <a:bodyPr wrap="square" rtlCol="0">
            <a:spAutoFit/>
          </a:bodyPr>
          <a:lstStyle/>
          <a:p>
            <a:pPr algn="ctr"/>
            <a:r>
              <a:rPr lang="en-US" sz="4400" dirty="0" smtClean="0">
                <a:solidFill>
                  <a:schemeClr val="bg1"/>
                </a:solidFill>
              </a:rPr>
              <a:t>‘O Brave New World’: </a:t>
            </a:r>
          </a:p>
          <a:p>
            <a:pPr algn="ctr"/>
            <a:r>
              <a:rPr lang="en-US" sz="4400" dirty="0" smtClean="0">
                <a:solidFill>
                  <a:schemeClr val="bg1"/>
                </a:solidFill>
              </a:rPr>
              <a:t>Liberating through Literacy</a:t>
            </a:r>
          </a:p>
          <a:p>
            <a:pPr algn="ctr"/>
            <a:endParaRPr lang="en-US" sz="3200" dirty="0" smtClean="0">
              <a:solidFill>
                <a:schemeClr val="bg1"/>
              </a:solidFill>
            </a:endParaRPr>
          </a:p>
          <a:p>
            <a:pPr algn="ctr"/>
            <a:r>
              <a:rPr lang="en-US" dirty="0" smtClean="0">
                <a:solidFill>
                  <a:schemeClr val="bg1">
                    <a:lumMod val="50000"/>
                  </a:schemeClr>
                </a:solidFill>
              </a:rPr>
              <a:t>Geoff Barton, Head, King Edward VI School</a:t>
            </a:r>
          </a:p>
          <a:p>
            <a:pPr algn="ctr"/>
            <a:r>
              <a:rPr lang="en-US" dirty="0" err="1" smtClean="0">
                <a:solidFill>
                  <a:schemeClr val="bg1">
                    <a:lumMod val="50000"/>
                  </a:schemeClr>
                </a:solidFill>
              </a:rPr>
              <a:t>geoffbarton.co.uk</a:t>
            </a:r>
            <a:r>
              <a:rPr lang="en-US" dirty="0" smtClean="0">
                <a:solidFill>
                  <a:schemeClr val="bg1">
                    <a:lumMod val="50000"/>
                  </a:schemeClr>
                </a:solidFill>
              </a:rPr>
              <a:t>/teacher-resources (113)</a:t>
            </a:r>
          </a:p>
          <a:p>
            <a:pPr algn="ctr"/>
            <a:r>
              <a:rPr lang="en-US" dirty="0" smtClean="0">
                <a:solidFill>
                  <a:schemeClr val="bg1">
                    <a:lumMod val="50000"/>
                  </a:schemeClr>
                </a:solidFill>
              </a:rPr>
              <a:t>Twitter: @</a:t>
            </a:r>
            <a:r>
              <a:rPr lang="en-US" dirty="0" err="1" smtClean="0">
                <a:solidFill>
                  <a:schemeClr val="bg1">
                    <a:lumMod val="50000"/>
                  </a:schemeClr>
                </a:solidFill>
              </a:rPr>
              <a:t>RealGeoffBarton</a:t>
            </a:r>
            <a:endParaRPr lang="en-US" dirty="0">
              <a:solidFill>
                <a:schemeClr val="bg1">
                  <a:lumMod val="50000"/>
                </a:schemeClr>
              </a:solidFill>
            </a:endParaRPr>
          </a:p>
        </p:txBody>
      </p:sp>
    </p:spTree>
    <p:extLst>
      <p:ext uri="{BB962C8B-B14F-4D97-AF65-F5344CB8AC3E}">
        <p14:creationId xmlns:p14="http://schemas.microsoft.com/office/powerpoint/2010/main" val="2887146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0-17 at 06.03.3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5238"/>
            <a:ext cx="9144000" cy="3979122"/>
          </a:xfrm>
          <a:prstGeom prst="rect">
            <a:avLst/>
          </a:prstGeom>
        </p:spPr>
      </p:pic>
    </p:spTree>
    <p:extLst>
      <p:ext uri="{BB962C8B-B14F-4D97-AF65-F5344CB8AC3E}">
        <p14:creationId xmlns:p14="http://schemas.microsoft.com/office/powerpoint/2010/main" val="4814586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0-17 at 06.03.4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40517"/>
            <a:ext cx="9144000" cy="4018489"/>
          </a:xfrm>
          <a:prstGeom prst="rect">
            <a:avLst/>
          </a:prstGeom>
        </p:spPr>
      </p:pic>
    </p:spTree>
    <p:extLst>
      <p:ext uri="{BB962C8B-B14F-4D97-AF65-F5344CB8AC3E}">
        <p14:creationId xmlns:p14="http://schemas.microsoft.com/office/powerpoint/2010/main" val="15762294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0-17 at 06.05.2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9839" y="788654"/>
            <a:ext cx="4271889" cy="5117808"/>
          </a:xfrm>
          <a:prstGeom prst="rect">
            <a:avLst/>
          </a:prstGeom>
          <a:effectLst>
            <a:glow rad="101600">
              <a:schemeClr val="accent1">
                <a:satMod val="175000"/>
                <a:alpha val="40000"/>
              </a:schemeClr>
            </a:glow>
            <a:outerShdw blurRad="76200" dir="13500000" sy="23000" kx="1200000" algn="br" rotWithShape="0">
              <a:prstClr val="black">
                <a:alpha val="20000"/>
              </a:prstClr>
            </a:outerShdw>
          </a:effectLst>
        </p:spPr>
      </p:pic>
      <p:sp>
        <p:nvSpPr>
          <p:cNvPr id="3" name="TextBox 2"/>
          <p:cNvSpPr txBox="1"/>
          <p:nvPr/>
        </p:nvSpPr>
        <p:spPr>
          <a:xfrm>
            <a:off x="6600705" y="4368464"/>
            <a:ext cx="2218842" cy="646331"/>
          </a:xfrm>
          <a:prstGeom prst="rect">
            <a:avLst/>
          </a:prstGeom>
          <a:noFill/>
        </p:spPr>
        <p:txBody>
          <a:bodyPr wrap="square" rtlCol="0">
            <a:spAutoFit/>
          </a:bodyPr>
          <a:lstStyle/>
          <a:p>
            <a:r>
              <a:rPr lang="en-US" dirty="0" smtClean="0"/>
              <a:t>Wendy Cope</a:t>
            </a:r>
          </a:p>
          <a:p>
            <a:r>
              <a:rPr lang="en-US" i="1" dirty="0" smtClean="0"/>
              <a:t>Reading Scheme</a:t>
            </a:r>
            <a:endParaRPr lang="en-US" i="1" dirty="0"/>
          </a:p>
        </p:txBody>
      </p:sp>
      <p:sp>
        <p:nvSpPr>
          <p:cNvPr id="4" name="TextBox 3"/>
          <p:cNvSpPr txBox="1"/>
          <p:nvPr/>
        </p:nvSpPr>
        <p:spPr>
          <a:xfrm>
            <a:off x="5400577" y="6350323"/>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6836146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304800" y="1220788"/>
            <a:ext cx="8001000" cy="1587"/>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descr="Picture 5.png"/>
          <p:cNvPicPr>
            <a:picLocks noChangeAspect="1"/>
          </p:cNvPicPr>
          <p:nvPr/>
        </p:nvPicPr>
        <p:blipFill>
          <a:blip r:embed="rId2"/>
          <a:stretch>
            <a:fillRect/>
          </a:stretch>
        </p:blipFill>
        <p:spPr>
          <a:xfrm>
            <a:off x="8072888" y="23895"/>
            <a:ext cx="1028700" cy="2146300"/>
          </a:xfrm>
          <a:prstGeom prst="rect">
            <a:avLst/>
          </a:prstGeom>
        </p:spPr>
      </p:pic>
      <p:sp>
        <p:nvSpPr>
          <p:cNvPr id="7" name="Title 1"/>
          <p:cNvSpPr txBox="1">
            <a:spLocks/>
          </p:cNvSpPr>
          <p:nvPr/>
        </p:nvSpPr>
        <p:spPr bwMode="auto">
          <a:xfrm>
            <a:off x="304800" y="103188"/>
            <a:ext cx="6248400" cy="1470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algn="l" eaLnBrk="1" hangingPunct="1"/>
            <a:r>
              <a:rPr lang="en-US" dirty="0" smtClean="0">
                <a:solidFill>
                  <a:prstClr val="white"/>
                </a:solidFill>
                <a:latin typeface="Calibri"/>
              </a:rPr>
              <a:t>Diagnosis:</a:t>
            </a:r>
          </a:p>
        </p:txBody>
      </p:sp>
      <p:pic>
        <p:nvPicPr>
          <p:cNvPr id="8" name="Picture 3"/>
          <p:cNvPicPr>
            <a:picLocks noChangeAspect="1"/>
          </p:cNvPicPr>
          <p:nvPr/>
        </p:nvPicPr>
        <p:blipFill>
          <a:blip r:embed="rId3"/>
          <a:srcRect/>
          <a:stretch>
            <a:fillRect/>
          </a:stretch>
        </p:blipFill>
        <p:spPr bwMode="auto">
          <a:xfrm>
            <a:off x="2438400" y="1573213"/>
            <a:ext cx="4529138" cy="4394200"/>
          </a:xfrm>
          <a:prstGeom prst="rect">
            <a:avLst/>
          </a:prstGeom>
          <a:noFill/>
          <a:ln w="9525">
            <a:noFill/>
            <a:miter lim="800000"/>
            <a:headEnd/>
            <a:tailEnd/>
          </a:ln>
        </p:spPr>
      </p:pic>
    </p:spTree>
    <p:extLst>
      <p:ext uri="{BB962C8B-B14F-4D97-AF65-F5344CB8AC3E}">
        <p14:creationId xmlns:p14="http://schemas.microsoft.com/office/powerpoint/2010/main" val="5861443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520273" y="3429000"/>
            <a:ext cx="1806352" cy="461665"/>
          </a:xfrm>
          <a:prstGeom prst="rect">
            <a:avLst/>
          </a:prstGeom>
          <a:noFill/>
          <a:ln w="9525">
            <a:noFill/>
            <a:miter lim="800000"/>
            <a:headEnd/>
            <a:tailEnd/>
          </a:ln>
        </p:spPr>
        <p:txBody>
          <a:bodyPr wrap="square">
            <a:prstTxWarp prst="textNoShape">
              <a:avLst/>
            </a:prstTxWarp>
            <a:spAutoFit/>
          </a:bodyPr>
          <a:lstStyle/>
          <a:p>
            <a:pPr algn="ctr" fontAlgn="base">
              <a:spcBef>
                <a:spcPct val="0"/>
              </a:spcBef>
              <a:spcAft>
                <a:spcPct val="0"/>
              </a:spcAft>
            </a:pPr>
            <a:r>
              <a:rPr lang="en-US" sz="2400" dirty="0" smtClean="0">
                <a:solidFill>
                  <a:srgbClr val="FFFFFF"/>
                </a:solidFill>
                <a:latin typeface="Calibri" charset="0"/>
                <a:ea typeface="ＭＳ Ｐゴシック" charset="-128"/>
                <a:cs typeface="ＭＳ Ｐゴシック" charset="-128"/>
              </a:rPr>
              <a:t>Unconfident</a:t>
            </a:r>
            <a:endParaRPr lang="en-US" sz="2400" dirty="0">
              <a:solidFill>
                <a:srgbClr val="FFFFFF"/>
              </a:solidFill>
              <a:latin typeface="Calibri" charset="0"/>
              <a:ea typeface="ＭＳ Ｐゴシック" charset="-128"/>
              <a:cs typeface="ＭＳ Ｐゴシック" charset="-128"/>
            </a:endParaRPr>
          </a:p>
        </p:txBody>
      </p:sp>
      <p:cxnSp>
        <p:nvCxnSpPr>
          <p:cNvPr id="5" name="Straight Connector 4"/>
          <p:cNvCxnSpPr/>
          <p:nvPr/>
        </p:nvCxnSpPr>
        <p:spPr>
          <a:xfrm>
            <a:off x="304800" y="1220788"/>
            <a:ext cx="8001000" cy="1587"/>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descr="Picture 5.png"/>
          <p:cNvPicPr>
            <a:picLocks noChangeAspect="1"/>
          </p:cNvPicPr>
          <p:nvPr/>
        </p:nvPicPr>
        <p:blipFill>
          <a:blip r:embed="rId2"/>
          <a:stretch>
            <a:fillRect/>
          </a:stretch>
        </p:blipFill>
        <p:spPr>
          <a:xfrm>
            <a:off x="8072888" y="23895"/>
            <a:ext cx="1028700" cy="2146300"/>
          </a:xfrm>
          <a:prstGeom prst="rect">
            <a:avLst/>
          </a:prstGeom>
        </p:spPr>
      </p:pic>
      <p:sp>
        <p:nvSpPr>
          <p:cNvPr id="8" name="Title 1"/>
          <p:cNvSpPr>
            <a:spLocks noGrp="1"/>
          </p:cNvSpPr>
          <p:nvPr>
            <p:ph type="ctrTitle"/>
          </p:nvPr>
        </p:nvSpPr>
        <p:spPr>
          <a:xfrm>
            <a:off x="304800" y="103188"/>
            <a:ext cx="6248400" cy="1470025"/>
          </a:xfrm>
        </p:spPr>
        <p:txBody>
          <a:bodyPr/>
          <a:lstStyle/>
          <a:p>
            <a:pPr algn="l" eaLnBrk="1" hangingPunct="1"/>
            <a:r>
              <a:rPr lang="en-US" dirty="0" smtClean="0">
                <a:solidFill>
                  <a:schemeClr val="bg1"/>
                </a:solidFill>
              </a:rPr>
              <a:t>Question:</a:t>
            </a:r>
          </a:p>
        </p:txBody>
      </p:sp>
      <p:sp>
        <p:nvSpPr>
          <p:cNvPr id="9" name="TextBox 8"/>
          <p:cNvSpPr txBox="1">
            <a:spLocks noChangeArrowheads="1"/>
          </p:cNvSpPr>
          <p:nvPr/>
        </p:nvSpPr>
        <p:spPr bwMode="auto">
          <a:xfrm>
            <a:off x="6523479" y="3429000"/>
            <a:ext cx="1806352" cy="461665"/>
          </a:xfrm>
          <a:prstGeom prst="rect">
            <a:avLst/>
          </a:prstGeom>
          <a:noFill/>
          <a:ln w="9525">
            <a:noFill/>
            <a:miter lim="800000"/>
            <a:headEnd/>
            <a:tailEnd/>
          </a:ln>
        </p:spPr>
        <p:txBody>
          <a:bodyPr wrap="square">
            <a:prstTxWarp prst="textNoShape">
              <a:avLst/>
            </a:prstTxWarp>
            <a:spAutoFit/>
          </a:bodyPr>
          <a:lstStyle/>
          <a:p>
            <a:pPr algn="ctr" fontAlgn="base">
              <a:spcBef>
                <a:spcPct val="0"/>
              </a:spcBef>
              <a:spcAft>
                <a:spcPct val="0"/>
              </a:spcAft>
            </a:pPr>
            <a:r>
              <a:rPr lang="en-US" sz="2400" dirty="0">
                <a:solidFill>
                  <a:srgbClr val="FFFFFF"/>
                </a:solidFill>
                <a:latin typeface="Calibri" charset="0"/>
                <a:ea typeface="ＭＳ Ｐゴシック" charset="-128"/>
                <a:cs typeface="ＭＳ Ｐゴシック" charset="-128"/>
              </a:rPr>
              <a:t>C</a:t>
            </a:r>
            <a:r>
              <a:rPr lang="en-US" sz="2400" dirty="0" smtClean="0">
                <a:solidFill>
                  <a:srgbClr val="FFFFFF"/>
                </a:solidFill>
                <a:latin typeface="Calibri" charset="0"/>
                <a:ea typeface="ＭＳ Ｐゴシック" charset="-128"/>
                <a:cs typeface="ＭＳ Ｐゴシック" charset="-128"/>
              </a:rPr>
              <a:t>onfident</a:t>
            </a:r>
            <a:endParaRPr lang="en-US" sz="2400" dirty="0">
              <a:solidFill>
                <a:srgbClr val="FFFFFF"/>
              </a:solidFill>
              <a:latin typeface="Calibri" charset="0"/>
              <a:ea typeface="ＭＳ Ｐゴシック" charset="-128"/>
              <a:cs typeface="ＭＳ Ｐゴシック" charset="-128"/>
            </a:endParaRPr>
          </a:p>
        </p:txBody>
      </p:sp>
      <p:sp>
        <p:nvSpPr>
          <p:cNvPr id="4" name="Striped Right Arrow 3"/>
          <p:cNvSpPr/>
          <p:nvPr/>
        </p:nvSpPr>
        <p:spPr>
          <a:xfrm>
            <a:off x="2555776" y="3429000"/>
            <a:ext cx="3744416" cy="461665"/>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5" name="TextBox 14"/>
          <p:cNvSpPr txBox="1">
            <a:spLocks noChangeArrowheads="1"/>
          </p:cNvSpPr>
          <p:nvPr/>
        </p:nvSpPr>
        <p:spPr bwMode="auto">
          <a:xfrm>
            <a:off x="2555776" y="4043064"/>
            <a:ext cx="3600400" cy="461665"/>
          </a:xfrm>
          <a:prstGeom prst="rect">
            <a:avLst/>
          </a:prstGeom>
          <a:noFill/>
          <a:ln w="9525">
            <a:noFill/>
            <a:miter lim="800000"/>
            <a:headEnd/>
            <a:tailEnd/>
          </a:ln>
        </p:spPr>
        <p:txBody>
          <a:bodyPr wrap="square">
            <a:prstTxWarp prst="textNoShape">
              <a:avLst/>
            </a:prstTxWarp>
            <a:spAutoFit/>
          </a:bodyPr>
          <a:lstStyle/>
          <a:p>
            <a:pPr algn="ctr" fontAlgn="base">
              <a:spcBef>
                <a:spcPct val="0"/>
              </a:spcBef>
              <a:spcAft>
                <a:spcPct val="0"/>
              </a:spcAft>
            </a:pPr>
            <a:r>
              <a:rPr lang="en-US" sz="2400" dirty="0" smtClean="0">
                <a:solidFill>
                  <a:srgbClr val="FFFFFF"/>
                </a:solidFill>
                <a:latin typeface="Calibri" charset="0"/>
                <a:ea typeface="ＭＳ Ｐゴシック" charset="-128"/>
                <a:cs typeface="ＭＳ Ｐゴシック" charset="-128"/>
              </a:rPr>
              <a:t>Irrespective of background</a:t>
            </a:r>
            <a:endParaRPr lang="en-US" sz="2400" dirty="0">
              <a:solidFill>
                <a:srgbClr val="FFFFFF"/>
              </a:solidFill>
              <a:latin typeface="Calibri" charset="0"/>
              <a:ea typeface="ＭＳ Ｐゴシック" charset="-128"/>
              <a:cs typeface="ＭＳ Ｐゴシック" charset="-128"/>
            </a:endParaRPr>
          </a:p>
        </p:txBody>
      </p:sp>
      <p:sp>
        <p:nvSpPr>
          <p:cNvPr id="2" name="TextBox 1"/>
          <p:cNvSpPr txBox="1"/>
          <p:nvPr/>
        </p:nvSpPr>
        <p:spPr>
          <a:xfrm>
            <a:off x="4067944" y="2409147"/>
            <a:ext cx="432048" cy="1200329"/>
          </a:xfrm>
          <a:prstGeom prst="rect">
            <a:avLst/>
          </a:prstGeom>
          <a:noFill/>
        </p:spPr>
        <p:txBody>
          <a:bodyPr wrap="square" rtlCol="0">
            <a:spAutoFit/>
          </a:bodyPr>
          <a:lstStyle/>
          <a:p>
            <a:pPr fontAlgn="base">
              <a:spcBef>
                <a:spcPct val="0"/>
              </a:spcBef>
              <a:spcAft>
                <a:spcPct val="0"/>
              </a:spcAft>
            </a:pPr>
            <a:r>
              <a:rPr lang="en-US" sz="7200" dirty="0" smtClean="0">
                <a:solidFill>
                  <a:srgbClr val="FFFFFF"/>
                </a:solidFill>
                <a:latin typeface="Arial" charset="0"/>
                <a:ea typeface="ＭＳ Ｐゴシック" charset="-128"/>
                <a:cs typeface="ＭＳ Ｐゴシック" charset="-128"/>
              </a:rPr>
              <a:t>?</a:t>
            </a:r>
            <a:endParaRPr lang="en-US" sz="7200" dirty="0">
              <a:solidFill>
                <a:srgbClr val="FFFFFF"/>
              </a:solidFill>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1169903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accent1"/>
                                      </p:to>
                                    </p:animClr>
                                  </p:sub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ppt_x</p:attrName>
                                        </p:attrNameLst>
                                      </p:cBhvr>
                                      <p:tavLst>
                                        <p:tav tm="0">
                                          <p:val>
                                            <p:strVal val="#ppt_x-#ppt_w*1.125000"/>
                                          </p:val>
                                        </p:tav>
                                        <p:tav tm="100000">
                                          <p:val>
                                            <p:strVal val="#ppt_x"/>
                                          </p:val>
                                        </p:tav>
                                      </p:tavLst>
                                    </p:anim>
                                    <p:animEffect transition="in" filter="wipe(righ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wipe(left)">
                                      <p:cBhvr>
                                        <p:cTn id="18" dur="500"/>
                                        <p:tgtEl>
                                          <p:spTgt spid="9">
                                            <p:txEl>
                                              <p:pRg st="0" end="0"/>
                                            </p:txEl>
                                          </p:spTgt>
                                        </p:tgtEl>
                                      </p:cBhvr>
                                    </p:animEffect>
                                  </p:childTnLst>
                                  <p:subTnLst>
                                    <p:animClr clrSpc="rgb" dir="cw">
                                      <p:cBhvr override="childStyle">
                                        <p:cTn dur="1" fill="hold" display="0" masterRel="nextClick" afterEffect="1"/>
                                        <p:tgtEl>
                                          <p:spTgt spid="9">
                                            <p:txEl>
                                              <p:pRg st="0" end="0"/>
                                            </p:txEl>
                                          </p:spTgt>
                                        </p:tgtEl>
                                        <p:attrNameLst>
                                          <p:attrName>ppt_c</p:attrName>
                                        </p:attrNameLst>
                                      </p:cBhvr>
                                      <p:to>
                                        <a:schemeClr val="accent1"/>
                                      </p:to>
                                    </p:animClr>
                                  </p:sub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animEffect transition="in" filter="wipe(left)">
                                      <p:cBhvr>
                                        <p:cTn id="23" dur="500"/>
                                        <p:tgtEl>
                                          <p:spTgt spid="15">
                                            <p:txEl>
                                              <p:pRg st="0" end="0"/>
                                            </p:txEl>
                                          </p:spTgt>
                                        </p:tgtEl>
                                      </p:cBhvr>
                                    </p:animEffect>
                                  </p:childTnLst>
                                  <p:subTnLst>
                                    <p:animClr clrSpc="rgb" dir="cw">
                                      <p:cBhvr override="childStyle">
                                        <p:cTn dur="1" fill="hold" display="0" masterRel="nextClick" afterEffect="1"/>
                                        <p:tgtEl>
                                          <p:spTgt spid="15">
                                            <p:txEl>
                                              <p:pRg st="0" end="0"/>
                                            </p:txEl>
                                          </p:spTgt>
                                        </p:tgtEl>
                                        <p:attrNameLst>
                                          <p:attrName>ppt_c</p:attrName>
                                        </p:attrNameLst>
                                      </p:cBhvr>
                                      <p:to>
                                        <a:schemeClr val="accent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P spid="9" grpId="0" build="p" bldLvl="3"/>
      <p:bldP spid="4" grpId="0" animBg="1"/>
      <p:bldP spid="15" grpId="0" build="p" bldLvl="3"/>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304800" y="1220788"/>
            <a:ext cx="8001000" cy="1587"/>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descr="Picture 5.png"/>
          <p:cNvPicPr>
            <a:picLocks noChangeAspect="1"/>
          </p:cNvPicPr>
          <p:nvPr/>
        </p:nvPicPr>
        <p:blipFill>
          <a:blip r:embed="rId2"/>
          <a:stretch>
            <a:fillRect/>
          </a:stretch>
        </p:blipFill>
        <p:spPr>
          <a:xfrm>
            <a:off x="8072888" y="23895"/>
            <a:ext cx="1028700" cy="2146300"/>
          </a:xfrm>
          <a:prstGeom prst="rect">
            <a:avLst/>
          </a:prstGeom>
        </p:spPr>
      </p:pic>
      <p:sp>
        <p:nvSpPr>
          <p:cNvPr id="8" name="Title 1"/>
          <p:cNvSpPr>
            <a:spLocks noGrp="1"/>
          </p:cNvSpPr>
          <p:nvPr>
            <p:ph type="ctrTitle"/>
          </p:nvPr>
        </p:nvSpPr>
        <p:spPr>
          <a:xfrm>
            <a:off x="304800" y="103188"/>
            <a:ext cx="6248400" cy="1470025"/>
          </a:xfrm>
        </p:spPr>
        <p:txBody>
          <a:bodyPr/>
          <a:lstStyle/>
          <a:p>
            <a:pPr algn="l" eaLnBrk="1" hangingPunct="1"/>
            <a:r>
              <a:rPr lang="en-US" dirty="0" smtClean="0">
                <a:solidFill>
                  <a:schemeClr val="bg1"/>
                </a:solidFill>
              </a:rPr>
              <a:t>Answer:</a:t>
            </a:r>
          </a:p>
        </p:txBody>
      </p:sp>
      <p:sp>
        <p:nvSpPr>
          <p:cNvPr id="15" name="TextBox 14"/>
          <p:cNvSpPr txBox="1">
            <a:spLocks noChangeArrowheads="1"/>
          </p:cNvSpPr>
          <p:nvPr/>
        </p:nvSpPr>
        <p:spPr bwMode="auto">
          <a:xfrm>
            <a:off x="2555776" y="3284984"/>
            <a:ext cx="3600400" cy="769441"/>
          </a:xfrm>
          <a:prstGeom prst="rect">
            <a:avLst/>
          </a:prstGeom>
          <a:noFill/>
          <a:ln w="9525">
            <a:noFill/>
            <a:miter lim="800000"/>
            <a:headEnd/>
            <a:tailEnd/>
          </a:ln>
        </p:spPr>
        <p:txBody>
          <a:bodyPr wrap="square">
            <a:prstTxWarp prst="textNoShape">
              <a:avLst/>
            </a:prstTxWarp>
            <a:spAutoFit/>
          </a:bodyPr>
          <a:lstStyle/>
          <a:p>
            <a:pPr algn="ctr" fontAlgn="base">
              <a:spcBef>
                <a:spcPct val="0"/>
              </a:spcBef>
              <a:spcAft>
                <a:spcPct val="0"/>
              </a:spcAft>
            </a:pPr>
            <a:r>
              <a:rPr lang="en-US" sz="4400" dirty="0" smtClean="0">
                <a:solidFill>
                  <a:srgbClr val="FFFFFF"/>
                </a:solidFill>
                <a:latin typeface="Calibri" charset="0"/>
                <a:ea typeface="ＭＳ Ｐゴシック" charset="-128"/>
                <a:cs typeface="ＭＳ Ｐゴシック" charset="-128"/>
              </a:rPr>
              <a:t>Teach them</a:t>
            </a:r>
            <a:endParaRPr lang="en-US" sz="4400" dirty="0">
              <a:solidFill>
                <a:srgbClr val="FFFFFF"/>
              </a:solidFill>
              <a:latin typeface="Calibri" charset="0"/>
              <a:ea typeface="ＭＳ Ｐゴシック" charset="-128"/>
              <a:cs typeface="ＭＳ Ｐゴシック" charset="-128"/>
            </a:endParaRPr>
          </a:p>
        </p:txBody>
      </p:sp>
    </p:spTree>
    <p:extLst>
      <p:ext uri="{BB962C8B-B14F-4D97-AF65-F5344CB8AC3E}">
        <p14:creationId xmlns:p14="http://schemas.microsoft.com/office/powerpoint/2010/main" val="15688187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left)">
                                      <p:cBhvr>
                                        <p:cTn id="7" dur="500"/>
                                        <p:tgtEl>
                                          <p:spTgt spid="15">
                                            <p:txEl>
                                              <p:pRg st="0" end="0"/>
                                            </p:txEl>
                                          </p:spTgt>
                                        </p:tgtEl>
                                      </p:cBhvr>
                                    </p:animEffect>
                                  </p:childTnLst>
                                  <p:subTnLst>
                                    <p:animClr clrSpc="rgb" dir="cw">
                                      <p:cBhvr override="childStyle">
                                        <p:cTn dur="1" fill="hold" display="0" masterRel="nextClick" afterEffect="1"/>
                                        <p:tgtEl>
                                          <p:spTgt spid="15">
                                            <p:txEl>
                                              <p:pRg st="0" end="0"/>
                                            </p:txEl>
                                          </p:spTgt>
                                        </p:tgtEl>
                                        <p:attrNameLst>
                                          <p:attrName>ppt_c</p:attrName>
                                        </p:attrNameLst>
                                      </p:cBhvr>
                                      <p:to>
                                        <a:schemeClr val="accent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bldLvl="3"/>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ctrTitle"/>
          </p:nvPr>
        </p:nvSpPr>
        <p:spPr>
          <a:xfrm>
            <a:off x="304800" y="103188"/>
            <a:ext cx="6248400" cy="1470025"/>
          </a:xfrm>
        </p:spPr>
        <p:txBody>
          <a:bodyPr/>
          <a:lstStyle/>
          <a:p>
            <a:pPr algn="l" eaLnBrk="1" hangingPunct="1"/>
            <a:r>
              <a:rPr lang="en-US" smtClean="0">
                <a:solidFill>
                  <a:schemeClr val="bg1"/>
                </a:solidFill>
              </a:rPr>
              <a:t>Provocations:</a:t>
            </a:r>
          </a:p>
        </p:txBody>
      </p:sp>
      <p:sp>
        <p:nvSpPr>
          <p:cNvPr id="3" name="TextBox 2"/>
          <p:cNvSpPr txBox="1">
            <a:spLocks noChangeArrowheads="1"/>
          </p:cNvSpPr>
          <p:nvPr/>
        </p:nvSpPr>
        <p:spPr bwMode="auto">
          <a:xfrm>
            <a:off x="533400" y="1828800"/>
            <a:ext cx="8458200" cy="2862322"/>
          </a:xfrm>
          <a:prstGeom prst="rect">
            <a:avLst/>
          </a:prstGeom>
          <a:noFill/>
          <a:ln w="9525">
            <a:noFill/>
            <a:miter lim="800000"/>
            <a:headEnd/>
            <a:tailEnd/>
          </a:ln>
        </p:spPr>
        <p:txBody>
          <a:bodyPr wrap="square">
            <a:prstTxWarp prst="textNoShape">
              <a:avLst/>
            </a:prstTxWarp>
            <a:spAutoFit/>
          </a:bodyPr>
          <a:lstStyle/>
          <a:p>
            <a:pPr marL="742950" indent="-742950" fontAlgn="base">
              <a:spcBef>
                <a:spcPct val="0"/>
              </a:spcBef>
              <a:spcAft>
                <a:spcPct val="0"/>
              </a:spcAft>
              <a:buFont typeface="Arial" charset="0"/>
              <a:buChar char="•"/>
            </a:pPr>
            <a:r>
              <a:rPr lang="en-US" sz="3600" dirty="0" smtClean="0">
                <a:solidFill>
                  <a:srgbClr val="FFFFFF"/>
                </a:solidFill>
                <a:latin typeface="Calibri" charset="0"/>
                <a:ea typeface="ＭＳ Ｐゴシック" charset="-128"/>
                <a:cs typeface="ＭＳ Ｐゴシック" charset="-128"/>
              </a:rPr>
              <a:t>We haven’t done literacy</a:t>
            </a:r>
          </a:p>
          <a:p>
            <a:pPr marL="742950" indent="-742950" fontAlgn="base">
              <a:spcBef>
                <a:spcPct val="0"/>
              </a:spcBef>
              <a:spcAft>
                <a:spcPct val="0"/>
              </a:spcAft>
              <a:buFont typeface="Arial" charset="0"/>
              <a:buChar char="•"/>
            </a:pPr>
            <a:r>
              <a:rPr lang="en-US" sz="3600" dirty="0" smtClean="0">
                <a:solidFill>
                  <a:srgbClr val="FFFFFF"/>
                </a:solidFill>
                <a:latin typeface="Calibri" charset="0"/>
                <a:ea typeface="ＭＳ Ｐゴシック" charset="-128"/>
                <a:cs typeface="ＭＳ Ｐゴシック" charset="-128"/>
              </a:rPr>
              <a:t>It’s </a:t>
            </a:r>
            <a:r>
              <a:rPr lang="en-US" sz="3600" dirty="0">
                <a:solidFill>
                  <a:srgbClr val="FFFFFF"/>
                </a:solidFill>
                <a:latin typeface="Calibri" charset="0"/>
                <a:ea typeface="ＭＳ Ｐゴシック" charset="-128"/>
                <a:cs typeface="ＭＳ Ｐゴシック" charset="-128"/>
              </a:rPr>
              <a:t>all about the classroom</a:t>
            </a:r>
            <a:endParaRPr lang="en-US" sz="3600" dirty="0" smtClean="0">
              <a:solidFill>
                <a:srgbClr val="FFFFFF"/>
              </a:solidFill>
              <a:latin typeface="Calibri" charset="0"/>
              <a:ea typeface="ＭＳ Ｐゴシック" charset="-128"/>
              <a:cs typeface="ＭＳ Ｐゴシック" charset="-128"/>
            </a:endParaRPr>
          </a:p>
          <a:p>
            <a:pPr marL="742950" indent="-742950" fontAlgn="base">
              <a:spcBef>
                <a:spcPct val="0"/>
              </a:spcBef>
              <a:spcAft>
                <a:spcPct val="0"/>
              </a:spcAft>
              <a:buFont typeface="Arial" charset="0"/>
              <a:buChar char="•"/>
            </a:pPr>
            <a:r>
              <a:rPr lang="en-US" sz="3600" dirty="0" smtClean="0">
                <a:solidFill>
                  <a:srgbClr val="FFFFFF"/>
                </a:solidFill>
                <a:latin typeface="Calibri" charset="0"/>
                <a:ea typeface="ＭＳ Ｐゴシック" charset="-128"/>
                <a:cs typeface="ＭＳ Ｐゴシック" charset="-128"/>
              </a:rPr>
              <a:t>Knowledge and instruction may be more important than we </a:t>
            </a:r>
            <a:r>
              <a:rPr lang="en-US" sz="3600" dirty="0" err="1" smtClean="0">
                <a:solidFill>
                  <a:srgbClr val="FFFFFF"/>
                </a:solidFill>
                <a:latin typeface="Calibri" charset="0"/>
                <a:ea typeface="ＭＳ Ｐゴシック" charset="-128"/>
                <a:cs typeface="ＭＳ Ｐゴシック" charset="-128"/>
              </a:rPr>
              <a:t>realised</a:t>
            </a:r>
            <a:endParaRPr lang="en-US" sz="3600" dirty="0" smtClean="0">
              <a:solidFill>
                <a:srgbClr val="FFFFFF"/>
              </a:solidFill>
              <a:latin typeface="Calibri" charset="0"/>
              <a:ea typeface="ＭＳ Ｐゴシック" charset="-128"/>
              <a:cs typeface="ＭＳ Ｐゴシック" charset="-128"/>
            </a:endParaRPr>
          </a:p>
          <a:p>
            <a:pPr marL="742950" indent="-742950" fontAlgn="base">
              <a:spcBef>
                <a:spcPct val="0"/>
              </a:spcBef>
              <a:spcAft>
                <a:spcPct val="0"/>
              </a:spcAft>
              <a:buFont typeface="Arial" charset="0"/>
              <a:buChar char="•"/>
            </a:pPr>
            <a:r>
              <a:rPr lang="en-US" sz="3600" dirty="0" smtClean="0">
                <a:solidFill>
                  <a:srgbClr val="FFFFFF"/>
                </a:solidFill>
                <a:latin typeface="Calibri" charset="0"/>
                <a:ea typeface="ＭＳ Ｐゴシック" charset="-128"/>
                <a:cs typeface="ＭＳ Ｐゴシック" charset="-128"/>
              </a:rPr>
              <a:t>Remember the “Matthew Effect”</a:t>
            </a:r>
            <a:endParaRPr lang="en-US" sz="3600" dirty="0">
              <a:solidFill>
                <a:srgbClr val="FFFFFF"/>
              </a:solidFill>
              <a:latin typeface="Calibri" charset="0"/>
              <a:ea typeface="ＭＳ Ｐゴシック" charset="-128"/>
              <a:cs typeface="ＭＳ Ｐゴシック" charset="-128"/>
            </a:endParaRPr>
          </a:p>
        </p:txBody>
      </p:sp>
      <p:cxnSp>
        <p:nvCxnSpPr>
          <p:cNvPr id="5" name="Straight Connector 4"/>
          <p:cNvCxnSpPr/>
          <p:nvPr/>
        </p:nvCxnSpPr>
        <p:spPr>
          <a:xfrm>
            <a:off x="304800" y="1220788"/>
            <a:ext cx="8001000" cy="1587"/>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descr="Picture 5.png"/>
          <p:cNvPicPr>
            <a:picLocks noChangeAspect="1"/>
          </p:cNvPicPr>
          <p:nvPr/>
        </p:nvPicPr>
        <p:blipFill>
          <a:blip r:embed="rId2"/>
          <a:stretch>
            <a:fillRect/>
          </a:stretch>
        </p:blipFill>
        <p:spPr>
          <a:xfrm>
            <a:off x="8072888" y="23895"/>
            <a:ext cx="1028700" cy="2146300"/>
          </a:xfrm>
          <a:prstGeom prst="rect">
            <a:avLst/>
          </a:prstGeom>
        </p:spPr>
      </p:pic>
    </p:spTree>
    <p:extLst>
      <p:ext uri="{BB962C8B-B14F-4D97-AF65-F5344CB8AC3E}">
        <p14:creationId xmlns:p14="http://schemas.microsoft.com/office/powerpoint/2010/main" val="33016626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accent1"/>
                                      </p:to>
                                    </p:animClr>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chemeClr val="accent1"/>
                                      </p:to>
                                    </p:animClr>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accent1"/>
                                      </p:to>
                                    </p:animClr>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chemeClr val="accent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 5.png"/>
          <p:cNvPicPr>
            <a:picLocks noChangeAspect="1"/>
          </p:cNvPicPr>
          <p:nvPr/>
        </p:nvPicPr>
        <p:blipFill>
          <a:blip r:embed="rId2"/>
          <a:stretch>
            <a:fillRect/>
          </a:stretch>
        </p:blipFill>
        <p:spPr>
          <a:xfrm>
            <a:off x="8072888" y="23895"/>
            <a:ext cx="1028700" cy="2146300"/>
          </a:xfrm>
          <a:prstGeom prst="rect">
            <a:avLst/>
          </a:prstGeom>
        </p:spPr>
      </p:pic>
      <p:sp>
        <p:nvSpPr>
          <p:cNvPr id="5" name="TextBox 4"/>
          <p:cNvSpPr txBox="1"/>
          <p:nvPr/>
        </p:nvSpPr>
        <p:spPr>
          <a:xfrm>
            <a:off x="1905000" y="3028147"/>
            <a:ext cx="5715000" cy="769441"/>
          </a:xfrm>
          <a:prstGeom prst="rect">
            <a:avLst/>
          </a:prstGeom>
          <a:noFill/>
        </p:spPr>
        <p:txBody>
          <a:bodyPr wrap="square" rtlCol="0">
            <a:spAutoFit/>
          </a:bodyPr>
          <a:lstStyle/>
          <a:p>
            <a:pPr algn="ctr" fontAlgn="base">
              <a:spcBef>
                <a:spcPct val="0"/>
              </a:spcBef>
              <a:spcAft>
                <a:spcPct val="0"/>
              </a:spcAft>
            </a:pPr>
            <a:r>
              <a:rPr lang="en-US" sz="4400" dirty="0" smtClean="0">
                <a:solidFill>
                  <a:srgbClr val="FFFFFF"/>
                </a:solidFill>
                <a:latin typeface="Arial" charset="0"/>
                <a:ea typeface="ＭＳ Ｐゴシック" charset="-128"/>
                <a:cs typeface="ＭＳ Ｐゴシック" charset="-128"/>
              </a:rPr>
              <a:t>The Matthew Effect</a:t>
            </a:r>
          </a:p>
        </p:txBody>
      </p:sp>
      <p:sp>
        <p:nvSpPr>
          <p:cNvPr id="6" name="TextBox 5"/>
          <p:cNvSpPr txBox="1"/>
          <p:nvPr/>
        </p:nvSpPr>
        <p:spPr>
          <a:xfrm>
            <a:off x="1905000" y="3797588"/>
            <a:ext cx="5715000" cy="584776"/>
          </a:xfrm>
          <a:prstGeom prst="rect">
            <a:avLst/>
          </a:prstGeom>
          <a:noFill/>
        </p:spPr>
        <p:txBody>
          <a:bodyPr wrap="square" rtlCol="0">
            <a:spAutoFit/>
          </a:bodyPr>
          <a:lstStyle/>
          <a:p>
            <a:pPr algn="ctr" fontAlgn="base">
              <a:spcBef>
                <a:spcPct val="0"/>
              </a:spcBef>
              <a:spcAft>
                <a:spcPct val="0"/>
              </a:spcAft>
            </a:pPr>
            <a:r>
              <a:rPr lang="en-US" sz="3200" dirty="0" smtClean="0">
                <a:solidFill>
                  <a:srgbClr val="FFFFFF"/>
                </a:solidFill>
                <a:latin typeface="Arial" charset="0"/>
                <a:ea typeface="ＭＳ Ｐゴシック" charset="-128"/>
                <a:cs typeface="ＭＳ Ｐゴシック" charset="-128"/>
              </a:rPr>
              <a:t>(Robert K Merton)</a:t>
            </a:r>
            <a:endParaRPr lang="en-US" sz="3200" dirty="0">
              <a:solidFill>
                <a:srgbClr val="FFFFFF"/>
              </a:solidFill>
              <a:latin typeface="Arial" charset="0"/>
              <a:ea typeface="ＭＳ Ｐゴシック" charset="-128"/>
              <a:cs typeface="ＭＳ Ｐゴシック" charset="-128"/>
            </a:endParaRPr>
          </a:p>
        </p:txBody>
      </p:sp>
      <p:cxnSp>
        <p:nvCxnSpPr>
          <p:cNvPr id="8" name="Straight Connector 7"/>
          <p:cNvCxnSpPr/>
          <p:nvPr/>
        </p:nvCxnSpPr>
        <p:spPr>
          <a:xfrm>
            <a:off x="2133600" y="3797588"/>
            <a:ext cx="5486400"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lide(from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457200" y="2133600"/>
            <a:ext cx="8458200" cy="1569660"/>
          </a:xfrm>
          <a:prstGeom prst="rect">
            <a:avLst/>
          </a:prstGeom>
          <a:noFill/>
          <a:ln w="9525">
            <a:noFill/>
            <a:miter lim="800000"/>
            <a:headEnd/>
            <a:tailEnd/>
          </a:ln>
        </p:spPr>
        <p:txBody>
          <a:bodyPr wrap="square">
            <a:prstTxWarp prst="textNoShape">
              <a:avLst/>
            </a:prstTxWarp>
            <a:spAutoFit/>
          </a:bodyPr>
          <a:lstStyle/>
          <a:p>
            <a:pPr fontAlgn="base">
              <a:spcBef>
                <a:spcPct val="0"/>
              </a:spcBef>
              <a:spcAft>
                <a:spcPct val="0"/>
              </a:spcAft>
            </a:pPr>
            <a:r>
              <a:rPr lang="en-US" sz="4800" dirty="0" smtClean="0">
                <a:solidFill>
                  <a:prstClr val="white"/>
                </a:solidFill>
                <a:latin typeface="Arial" charset="0"/>
                <a:ea typeface="ＭＳ Ｐゴシック" charset="-128"/>
                <a:cs typeface="ＭＳ Ｐゴシック" charset="-128"/>
              </a:rPr>
              <a:t>The </a:t>
            </a:r>
            <a:r>
              <a:rPr lang="en-US" sz="4800" dirty="0" smtClean="0">
                <a:solidFill>
                  <a:srgbClr val="FFFF00"/>
                </a:solidFill>
                <a:latin typeface="Arial" charset="0"/>
                <a:ea typeface="ＭＳ Ｐゴシック" charset="-128"/>
                <a:cs typeface="ＭＳ Ｐゴシック" charset="-128"/>
              </a:rPr>
              <a:t>rich </a:t>
            </a:r>
            <a:r>
              <a:rPr lang="en-US" sz="4800" dirty="0" smtClean="0">
                <a:solidFill>
                  <a:prstClr val="white"/>
                </a:solidFill>
                <a:latin typeface="Arial" charset="0"/>
                <a:ea typeface="ＭＳ Ｐゴシック" charset="-128"/>
                <a:cs typeface="ＭＳ Ｐゴシック" charset="-128"/>
              </a:rPr>
              <a:t>shall get richer and the </a:t>
            </a:r>
            <a:r>
              <a:rPr lang="en-US" sz="4800" dirty="0" smtClean="0">
                <a:solidFill>
                  <a:srgbClr val="FFFF00"/>
                </a:solidFill>
                <a:latin typeface="Arial" charset="0"/>
                <a:ea typeface="ＭＳ Ｐゴシック" charset="-128"/>
                <a:cs typeface="ＭＳ Ｐゴシック" charset="-128"/>
              </a:rPr>
              <a:t>poor </a:t>
            </a:r>
            <a:r>
              <a:rPr lang="en-US" sz="4800" dirty="0" smtClean="0">
                <a:solidFill>
                  <a:prstClr val="white"/>
                </a:solidFill>
                <a:latin typeface="Arial" charset="0"/>
                <a:ea typeface="ＭＳ Ｐゴシック" charset="-128"/>
                <a:cs typeface="ＭＳ Ｐゴシック" charset="-128"/>
              </a:rPr>
              <a:t>shall get poorer</a:t>
            </a:r>
            <a:endParaRPr lang="en-US" sz="4800" dirty="0">
              <a:solidFill>
                <a:prstClr val="white"/>
              </a:solidFill>
              <a:latin typeface="Calibri" charset="0"/>
              <a:ea typeface="ＭＳ Ｐゴシック" charset="-128"/>
              <a:cs typeface="ＭＳ Ｐゴシック" charset="-128"/>
            </a:endParaRPr>
          </a:p>
        </p:txBody>
      </p:sp>
      <p:sp>
        <p:nvSpPr>
          <p:cNvPr id="4" name="Rectangle 3"/>
          <p:cNvSpPr/>
          <p:nvPr/>
        </p:nvSpPr>
        <p:spPr>
          <a:xfrm>
            <a:off x="6553200" y="5169932"/>
            <a:ext cx="1698827" cy="369332"/>
          </a:xfrm>
          <a:prstGeom prst="rect">
            <a:avLst/>
          </a:prstGeom>
        </p:spPr>
        <p:txBody>
          <a:bodyPr wrap="none">
            <a:spAutoFit/>
          </a:bodyPr>
          <a:lstStyle/>
          <a:p>
            <a:pPr fontAlgn="base">
              <a:spcBef>
                <a:spcPct val="0"/>
              </a:spcBef>
              <a:spcAft>
                <a:spcPct val="0"/>
              </a:spcAft>
            </a:pPr>
            <a:r>
              <a:rPr lang="en-US" dirty="0" smtClean="0">
                <a:solidFill>
                  <a:prstClr val="white"/>
                </a:solidFill>
                <a:latin typeface="Arial" charset="0"/>
                <a:ea typeface="ＭＳ Ｐゴシック" charset="-128"/>
                <a:cs typeface="ＭＳ Ｐゴシック" charset="-128"/>
              </a:rPr>
              <a:t>Matthew 13:12</a:t>
            </a:r>
            <a:endParaRPr lang="en-GB" dirty="0" smtClean="0">
              <a:solidFill>
                <a:prstClr val="white"/>
              </a:solidFill>
              <a:latin typeface="Arial" charset="0"/>
              <a:ea typeface="ＭＳ Ｐゴシック" charset="-128"/>
              <a:cs typeface="ＭＳ Ｐゴシック" charset="-128"/>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3356429" y="2775857"/>
            <a:ext cx="8813417" cy="2123658"/>
          </a:xfrm>
          <a:prstGeom prst="rect">
            <a:avLst/>
          </a:prstGeom>
          <a:noFill/>
        </p:spPr>
        <p:txBody>
          <a:bodyPr wrap="square" rtlCol="0">
            <a:spAutoFit/>
          </a:bodyPr>
          <a:lstStyle/>
          <a:p>
            <a:r>
              <a:rPr lang="en-US" sz="4400" dirty="0" smtClean="0">
                <a:solidFill>
                  <a:schemeClr val="bg1"/>
                </a:solidFill>
              </a:rPr>
              <a:t>1: What</a:t>
            </a:r>
          </a:p>
          <a:p>
            <a:r>
              <a:rPr lang="en-US" sz="4400" dirty="0" smtClean="0">
                <a:solidFill>
                  <a:schemeClr val="bg1"/>
                </a:solidFill>
              </a:rPr>
              <a:t>2: Why</a:t>
            </a:r>
          </a:p>
          <a:p>
            <a:r>
              <a:rPr lang="en-US" sz="4400" dirty="0" smtClean="0">
                <a:solidFill>
                  <a:schemeClr val="bg1"/>
                </a:solidFill>
              </a:rPr>
              <a:t>3: How</a:t>
            </a:r>
            <a:endParaRPr lang="en-US" dirty="0">
              <a:solidFill>
                <a:schemeClr val="bg1">
                  <a:lumMod val="50000"/>
                </a:schemeClr>
              </a:solidFill>
            </a:endParaRPr>
          </a:p>
        </p:txBody>
      </p:sp>
      <p:sp>
        <p:nvSpPr>
          <p:cNvPr id="6" name="TextBox 5"/>
          <p:cNvSpPr txBox="1"/>
          <p:nvPr/>
        </p:nvSpPr>
        <p:spPr>
          <a:xfrm>
            <a:off x="163286" y="635000"/>
            <a:ext cx="8813417" cy="1938992"/>
          </a:xfrm>
          <a:prstGeom prst="rect">
            <a:avLst/>
          </a:prstGeom>
          <a:noFill/>
        </p:spPr>
        <p:txBody>
          <a:bodyPr wrap="square" rtlCol="0">
            <a:spAutoFit/>
          </a:bodyPr>
          <a:lstStyle/>
          <a:p>
            <a:pPr algn="ctr"/>
            <a:r>
              <a:rPr lang="en-US" sz="4400" dirty="0" smtClean="0">
                <a:solidFill>
                  <a:schemeClr val="bg1"/>
                </a:solidFill>
              </a:rPr>
              <a:t>‘O Brave New World’: </a:t>
            </a:r>
          </a:p>
          <a:p>
            <a:pPr algn="ctr"/>
            <a:r>
              <a:rPr lang="en-US" sz="4400" dirty="0" smtClean="0">
                <a:solidFill>
                  <a:schemeClr val="bg1"/>
                </a:solidFill>
              </a:rPr>
              <a:t>Liberating through Literacy</a:t>
            </a:r>
          </a:p>
          <a:p>
            <a:pPr algn="ctr"/>
            <a:endParaRPr lang="en-US" sz="3200" dirty="0" smtClean="0">
              <a:solidFill>
                <a:schemeClr val="bg1"/>
              </a:solidFill>
            </a:endParaRPr>
          </a:p>
        </p:txBody>
      </p:sp>
    </p:spTree>
    <p:extLst>
      <p:ext uri="{BB962C8B-B14F-4D97-AF65-F5344CB8AC3E}">
        <p14:creationId xmlns:p14="http://schemas.microsoft.com/office/powerpoint/2010/main" val="21591810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p:tgtEl>
                                          <p:spTgt spid="9">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9">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p:tgtEl>
                                          <p:spTgt spid="9">
                                            <p:txEl>
                                              <p:pRg st="1" end="1"/>
                                            </p:txEl>
                                          </p:spTgt>
                                        </p:tgtEl>
                                        <p:attrNameLst>
                                          <p:attrName>ppt_x</p:attrName>
                                        </p:attrNameLst>
                                      </p:cBhvr>
                                      <p:tavLst>
                                        <p:tav tm="0">
                                          <p:val>
                                            <p:strVal val="#ppt_x-#ppt_w*1.125000"/>
                                          </p:val>
                                        </p:tav>
                                        <p:tav tm="100000">
                                          <p:val>
                                            <p:strVal val="#ppt_x"/>
                                          </p:val>
                                        </p:tav>
                                      </p:tavLst>
                                    </p:anim>
                                    <p:animEffect transition="in" filter="wipe(right)">
                                      <p:cBhvr>
                                        <p:cTn id="14" dur="500"/>
                                        <p:tgtEl>
                                          <p:spTgt spid="9">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p:tgtEl>
                                          <p:spTgt spid="9">
                                            <p:txEl>
                                              <p:pRg st="2" end="2"/>
                                            </p:txEl>
                                          </p:spTgt>
                                        </p:tgtEl>
                                        <p:attrNameLst>
                                          <p:attrName>ppt_x</p:attrName>
                                        </p:attrNameLst>
                                      </p:cBhvr>
                                      <p:tavLst>
                                        <p:tav tm="0">
                                          <p:val>
                                            <p:strVal val="#ppt_x-#ppt_w*1.125000"/>
                                          </p:val>
                                        </p:tav>
                                        <p:tav tm="100000">
                                          <p:val>
                                            <p:strVal val="#ppt_x"/>
                                          </p:val>
                                        </p:tav>
                                      </p:tavLst>
                                    </p:anim>
                                    <p:animEffect transition="in" filter="wipe(right)">
                                      <p:cBhvr>
                                        <p:cTn id="20"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457200" y="2133600"/>
            <a:ext cx="8458200" cy="2308324"/>
          </a:xfrm>
          <a:prstGeom prst="rect">
            <a:avLst/>
          </a:prstGeom>
          <a:noFill/>
          <a:ln w="9525">
            <a:noFill/>
            <a:miter lim="800000"/>
            <a:headEnd/>
            <a:tailEnd/>
          </a:ln>
        </p:spPr>
        <p:txBody>
          <a:bodyPr wrap="square">
            <a:prstTxWarp prst="textNoShape">
              <a:avLst/>
            </a:prstTxWarp>
            <a:spAutoFit/>
          </a:bodyPr>
          <a:lstStyle/>
          <a:p>
            <a:pPr fontAlgn="base">
              <a:spcBef>
                <a:spcPct val="0"/>
              </a:spcBef>
              <a:spcAft>
                <a:spcPct val="0"/>
              </a:spcAft>
            </a:pPr>
            <a:r>
              <a:rPr lang="en-US" sz="4800" dirty="0" smtClean="0">
                <a:solidFill>
                  <a:srgbClr val="FFFFFF"/>
                </a:solidFill>
                <a:latin typeface="Arial" charset="0"/>
                <a:ea typeface="ＭＳ Ｐゴシック" charset="-128"/>
                <a:cs typeface="ＭＳ Ｐゴシック" charset="-128"/>
              </a:rPr>
              <a:t>“The </a:t>
            </a:r>
            <a:r>
              <a:rPr lang="en-US" sz="4800" dirty="0" smtClean="0">
                <a:solidFill>
                  <a:srgbClr val="FFFF00"/>
                </a:solidFill>
                <a:latin typeface="Arial" charset="0"/>
                <a:ea typeface="ＭＳ Ｐゴシック" charset="-128"/>
                <a:cs typeface="ＭＳ Ｐゴシック" charset="-128"/>
              </a:rPr>
              <a:t>word-rich </a:t>
            </a:r>
            <a:r>
              <a:rPr lang="en-US" sz="4800" dirty="0" smtClean="0">
                <a:solidFill>
                  <a:srgbClr val="FFFFFF"/>
                </a:solidFill>
                <a:latin typeface="Arial" charset="0"/>
                <a:ea typeface="ＭＳ Ｐゴシック" charset="-128"/>
                <a:cs typeface="ＭＳ Ｐゴシック" charset="-128"/>
              </a:rPr>
              <a:t>get richer while the </a:t>
            </a:r>
            <a:r>
              <a:rPr lang="en-US" sz="4800" dirty="0" smtClean="0">
                <a:solidFill>
                  <a:srgbClr val="FFFF00"/>
                </a:solidFill>
                <a:latin typeface="Arial" charset="0"/>
                <a:ea typeface="ＭＳ Ｐゴシック" charset="-128"/>
                <a:cs typeface="ＭＳ Ｐゴシック" charset="-128"/>
              </a:rPr>
              <a:t>word-poor </a:t>
            </a:r>
            <a:r>
              <a:rPr lang="en-US" sz="4800" dirty="0" smtClean="0">
                <a:solidFill>
                  <a:srgbClr val="FFFFFF"/>
                </a:solidFill>
                <a:latin typeface="Arial" charset="0"/>
                <a:ea typeface="ＭＳ Ｐゴシック" charset="-128"/>
                <a:cs typeface="ＭＳ Ｐゴシック" charset="-128"/>
              </a:rPr>
              <a:t>get poorer” in their reading skills</a:t>
            </a:r>
            <a:endParaRPr lang="en-US" sz="4800" dirty="0">
              <a:solidFill>
                <a:srgbClr val="FFFFFF"/>
              </a:solidFill>
              <a:latin typeface="Calibri" charset="0"/>
              <a:ea typeface="ＭＳ Ｐゴシック" charset="-128"/>
              <a:cs typeface="ＭＳ Ｐゴシック" charset="-128"/>
            </a:endParaRPr>
          </a:p>
        </p:txBody>
      </p:sp>
      <p:sp>
        <p:nvSpPr>
          <p:cNvPr id="5" name="Rectangle 4"/>
          <p:cNvSpPr/>
          <p:nvPr/>
        </p:nvSpPr>
        <p:spPr>
          <a:xfrm>
            <a:off x="5638800" y="4953000"/>
            <a:ext cx="4572000" cy="369332"/>
          </a:xfrm>
          <a:prstGeom prst="rect">
            <a:avLst/>
          </a:prstGeom>
        </p:spPr>
        <p:txBody>
          <a:bodyPr>
            <a:spAutoFit/>
          </a:bodyPr>
          <a:lstStyle/>
          <a:p>
            <a:pPr fontAlgn="base">
              <a:spcBef>
                <a:spcPct val="0"/>
              </a:spcBef>
              <a:spcAft>
                <a:spcPct val="0"/>
              </a:spcAft>
            </a:pPr>
            <a:r>
              <a:rPr lang="en-US" dirty="0" smtClean="0">
                <a:solidFill>
                  <a:srgbClr val="FFFFFF"/>
                </a:solidFill>
                <a:latin typeface="Arial" charset="0"/>
                <a:ea typeface="ＭＳ Ｐゴシック" charset="-128"/>
                <a:cs typeface="ＭＳ Ｐゴシック" charset="-128"/>
              </a:rPr>
              <a:t>(CASL) </a:t>
            </a:r>
            <a:endParaRPr lang="en-GB" dirty="0">
              <a:solidFill>
                <a:srgbClr val="FFFFFF"/>
              </a:solidFill>
              <a:latin typeface="Arial" charset="0"/>
              <a:ea typeface="ＭＳ Ｐゴシック" charset="-128"/>
              <a:cs typeface="ＭＳ Ｐゴシック" charset="-128"/>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457200" y="1536680"/>
            <a:ext cx="8458200" cy="3416320"/>
          </a:xfrm>
          <a:prstGeom prst="rect">
            <a:avLst/>
          </a:prstGeom>
          <a:noFill/>
          <a:ln w="9525">
            <a:noFill/>
            <a:miter lim="800000"/>
            <a:headEnd/>
            <a:tailEnd/>
          </a:ln>
        </p:spPr>
        <p:txBody>
          <a:bodyPr wrap="square">
            <a:prstTxWarp prst="textNoShape">
              <a:avLst/>
            </a:prstTxWarp>
            <a:spAutoFit/>
          </a:bodyPr>
          <a:lstStyle/>
          <a:p>
            <a:pPr fontAlgn="base">
              <a:spcBef>
                <a:spcPct val="0"/>
              </a:spcBef>
              <a:spcAft>
                <a:spcPct val="0"/>
              </a:spcAft>
            </a:pPr>
            <a:r>
              <a:rPr lang="en-US" sz="3600" dirty="0" smtClean="0">
                <a:solidFill>
                  <a:srgbClr val="FFFFFF"/>
                </a:solidFill>
                <a:latin typeface="Arial" charset="0"/>
                <a:ea typeface="ＭＳ Ｐゴシック" charset="-128"/>
                <a:cs typeface="ＭＳ Ｐゴシック" charset="-128"/>
              </a:rPr>
              <a:t>“While good readers gain new skills very rapidly, and quickly move from </a:t>
            </a:r>
            <a:r>
              <a:rPr lang="en-US" sz="3600" b="1" dirty="0" smtClean="0">
                <a:solidFill>
                  <a:srgbClr val="FFFF00"/>
                </a:solidFill>
                <a:latin typeface="Arial" charset="0"/>
                <a:ea typeface="ＭＳ Ｐゴシック" charset="-128"/>
                <a:cs typeface="ＭＳ Ｐゴシック" charset="-128"/>
              </a:rPr>
              <a:t>learning to read</a:t>
            </a:r>
            <a:r>
              <a:rPr lang="en-US" sz="3600" dirty="0" smtClean="0">
                <a:solidFill>
                  <a:srgbClr val="FFFFFF"/>
                </a:solidFill>
                <a:latin typeface="Arial" charset="0"/>
                <a:ea typeface="ＭＳ Ｐゴシック" charset="-128"/>
                <a:cs typeface="ＭＳ Ｐゴシック" charset="-128"/>
              </a:rPr>
              <a:t> to </a:t>
            </a:r>
            <a:r>
              <a:rPr lang="en-US" sz="3600" b="1" dirty="0" smtClean="0">
                <a:solidFill>
                  <a:srgbClr val="FFFF00"/>
                </a:solidFill>
                <a:latin typeface="Arial" charset="0"/>
                <a:ea typeface="ＭＳ Ｐゴシック" charset="-128"/>
                <a:cs typeface="ＭＳ Ｐゴシック" charset="-128"/>
              </a:rPr>
              <a:t>reading to learn</a:t>
            </a:r>
            <a:r>
              <a:rPr lang="en-US" sz="3600" dirty="0" smtClean="0">
                <a:solidFill>
                  <a:srgbClr val="FFFFFF"/>
                </a:solidFill>
                <a:latin typeface="Arial" charset="0"/>
                <a:ea typeface="ＭＳ Ｐゴシック" charset="-128"/>
                <a:cs typeface="ＭＳ Ｐゴシック" charset="-128"/>
              </a:rPr>
              <a:t>, poor readers become increasingly frustrated with the act of reading, and try to avoid reading where possible” </a:t>
            </a:r>
            <a:endParaRPr lang="en-US" sz="3600" dirty="0">
              <a:solidFill>
                <a:srgbClr val="FFFFFF"/>
              </a:solidFill>
              <a:latin typeface="Calibri" charset="0"/>
              <a:ea typeface="ＭＳ Ｐゴシック" charset="-128"/>
              <a:cs typeface="ＭＳ Ｐゴシック" charset="-128"/>
            </a:endParaRPr>
          </a:p>
        </p:txBody>
      </p:sp>
      <p:sp>
        <p:nvSpPr>
          <p:cNvPr id="4" name="Rectangle 3"/>
          <p:cNvSpPr/>
          <p:nvPr/>
        </p:nvSpPr>
        <p:spPr>
          <a:xfrm>
            <a:off x="5638800" y="4953000"/>
            <a:ext cx="4572000" cy="646331"/>
          </a:xfrm>
          <a:prstGeom prst="rect">
            <a:avLst/>
          </a:prstGeom>
        </p:spPr>
        <p:txBody>
          <a:bodyPr>
            <a:spAutoFit/>
          </a:bodyPr>
          <a:lstStyle/>
          <a:p>
            <a:pPr fontAlgn="base">
              <a:spcBef>
                <a:spcPct val="0"/>
              </a:spcBef>
              <a:spcAft>
                <a:spcPct val="0"/>
              </a:spcAft>
            </a:pPr>
            <a:r>
              <a:rPr lang="en-US" dirty="0" smtClean="0">
                <a:solidFill>
                  <a:srgbClr val="FFFFFF"/>
                </a:solidFill>
                <a:latin typeface="Arial" charset="0"/>
                <a:ea typeface="ＭＳ Ｐゴシック" charset="-128"/>
                <a:cs typeface="ＭＳ Ｐゴシック" charset="-128"/>
              </a:rPr>
              <a:t>The Matthew Effect</a:t>
            </a:r>
            <a:endParaRPr lang="en-GB" dirty="0" smtClean="0">
              <a:solidFill>
                <a:srgbClr val="FFFFFF"/>
              </a:solidFill>
              <a:latin typeface="Arial" charset="0"/>
              <a:ea typeface="ＭＳ Ｐゴシック" charset="-128"/>
              <a:cs typeface="ＭＳ Ｐゴシック" charset="-128"/>
            </a:endParaRPr>
          </a:p>
          <a:p>
            <a:pPr fontAlgn="base">
              <a:spcBef>
                <a:spcPct val="0"/>
              </a:spcBef>
              <a:spcAft>
                <a:spcPct val="0"/>
              </a:spcAft>
            </a:pPr>
            <a:r>
              <a:rPr lang="en-US" dirty="0" smtClean="0">
                <a:solidFill>
                  <a:srgbClr val="FFFFFF"/>
                </a:solidFill>
                <a:latin typeface="Arial" charset="0"/>
                <a:ea typeface="ＭＳ Ｐゴシック" charset="-128"/>
                <a:cs typeface="ＭＳ Ｐゴシック" charset="-128"/>
              </a:rPr>
              <a:t>Daniel </a:t>
            </a:r>
            <a:r>
              <a:rPr lang="en-US" dirty="0" err="1" smtClean="0">
                <a:solidFill>
                  <a:srgbClr val="FFFFFF"/>
                </a:solidFill>
                <a:latin typeface="Arial" charset="0"/>
                <a:ea typeface="ＭＳ Ｐゴシック" charset="-128"/>
                <a:cs typeface="ＭＳ Ｐゴシック" charset="-128"/>
              </a:rPr>
              <a:t>Rigney</a:t>
            </a:r>
            <a:endParaRPr lang="en-GB" dirty="0">
              <a:solidFill>
                <a:srgbClr val="FFFFFF"/>
              </a:solidFill>
              <a:latin typeface="Arial" charset="0"/>
              <a:ea typeface="ＭＳ Ｐゴシック" charset="-128"/>
              <a:cs typeface="ＭＳ Ｐゴシック" charset="-128"/>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480586" y="1916832"/>
            <a:ext cx="8458200" cy="2308324"/>
          </a:xfrm>
          <a:prstGeom prst="rect">
            <a:avLst/>
          </a:prstGeom>
          <a:noFill/>
          <a:ln w="9525">
            <a:noFill/>
            <a:miter lim="800000"/>
            <a:headEnd/>
            <a:tailEnd/>
          </a:ln>
        </p:spPr>
        <p:txBody>
          <a:bodyPr wrap="square">
            <a:prstTxWarp prst="textNoShape">
              <a:avLst/>
            </a:prstTxWarp>
            <a:spAutoFit/>
          </a:bodyPr>
          <a:lstStyle/>
          <a:p>
            <a:pPr fontAlgn="base">
              <a:spcBef>
                <a:spcPct val="0"/>
              </a:spcBef>
              <a:spcAft>
                <a:spcPct val="0"/>
              </a:spcAft>
            </a:pPr>
            <a:r>
              <a:rPr lang="en-US" sz="3600" dirty="0" smtClean="0">
                <a:solidFill>
                  <a:srgbClr val="FFFFFF"/>
                </a:solidFill>
                <a:latin typeface="Arial" charset="0"/>
                <a:ea typeface="ＭＳ Ｐゴシック" charset="-128"/>
                <a:cs typeface="ＭＳ Ｐゴシック" charset="-128"/>
              </a:rPr>
              <a:t>“Students who begin with high verbal aptitudes find themselves in </a:t>
            </a:r>
            <a:r>
              <a:rPr lang="en-US" sz="3600" dirty="0" smtClean="0">
                <a:solidFill>
                  <a:srgbClr val="FFFF00"/>
                </a:solidFill>
                <a:latin typeface="Arial" charset="0"/>
                <a:ea typeface="ＭＳ Ｐゴシック" charset="-128"/>
                <a:cs typeface="ＭＳ Ｐゴシック" charset="-128"/>
              </a:rPr>
              <a:t>verbally enriched</a:t>
            </a:r>
            <a:r>
              <a:rPr lang="en-US" sz="3600" dirty="0" smtClean="0">
                <a:solidFill>
                  <a:srgbClr val="FFFFFF"/>
                </a:solidFill>
                <a:latin typeface="Arial" charset="0"/>
                <a:ea typeface="ＭＳ Ｐゴシック" charset="-128"/>
                <a:cs typeface="ＭＳ Ｐゴシック" charset="-128"/>
              </a:rPr>
              <a:t> social environments and have a double advantage.” </a:t>
            </a:r>
            <a:endParaRPr lang="en-US" sz="3600" dirty="0">
              <a:solidFill>
                <a:srgbClr val="FFFFFF"/>
              </a:solidFill>
              <a:latin typeface="Calibri" charset="0"/>
              <a:ea typeface="ＭＳ Ｐゴシック" charset="-128"/>
              <a:cs typeface="ＭＳ Ｐゴシック" charset="-128"/>
            </a:endParaRPr>
          </a:p>
        </p:txBody>
      </p:sp>
      <p:sp>
        <p:nvSpPr>
          <p:cNvPr id="5" name="Rectangle 4"/>
          <p:cNvSpPr/>
          <p:nvPr/>
        </p:nvSpPr>
        <p:spPr>
          <a:xfrm>
            <a:off x="5638800" y="4953000"/>
            <a:ext cx="4572000" cy="646331"/>
          </a:xfrm>
          <a:prstGeom prst="rect">
            <a:avLst/>
          </a:prstGeom>
        </p:spPr>
        <p:txBody>
          <a:bodyPr>
            <a:spAutoFit/>
          </a:bodyPr>
          <a:lstStyle/>
          <a:p>
            <a:pPr fontAlgn="base">
              <a:spcBef>
                <a:spcPct val="0"/>
              </a:spcBef>
              <a:spcAft>
                <a:spcPct val="0"/>
              </a:spcAft>
            </a:pPr>
            <a:r>
              <a:rPr lang="en-US" dirty="0" smtClean="0">
                <a:solidFill>
                  <a:srgbClr val="FFFFFF"/>
                </a:solidFill>
                <a:latin typeface="Arial" charset="0"/>
                <a:ea typeface="ＭＳ Ｐゴシック" charset="-128"/>
                <a:cs typeface="ＭＳ Ｐゴシック" charset="-128"/>
              </a:rPr>
              <a:t>The Matthew Effect</a:t>
            </a:r>
            <a:endParaRPr lang="en-GB" dirty="0" smtClean="0">
              <a:solidFill>
                <a:srgbClr val="FFFFFF"/>
              </a:solidFill>
              <a:latin typeface="Arial" charset="0"/>
              <a:ea typeface="ＭＳ Ｐゴシック" charset="-128"/>
              <a:cs typeface="ＭＳ Ｐゴシック" charset="-128"/>
            </a:endParaRPr>
          </a:p>
          <a:p>
            <a:pPr fontAlgn="base">
              <a:spcBef>
                <a:spcPct val="0"/>
              </a:spcBef>
              <a:spcAft>
                <a:spcPct val="0"/>
              </a:spcAft>
            </a:pPr>
            <a:r>
              <a:rPr lang="en-US" dirty="0" smtClean="0">
                <a:solidFill>
                  <a:srgbClr val="FFFFFF"/>
                </a:solidFill>
                <a:latin typeface="Arial" charset="0"/>
                <a:ea typeface="ＭＳ Ｐゴシック" charset="-128"/>
                <a:cs typeface="ＭＳ Ｐゴシック" charset="-128"/>
              </a:rPr>
              <a:t>Daniel </a:t>
            </a:r>
            <a:r>
              <a:rPr lang="en-US" dirty="0" err="1" smtClean="0">
                <a:solidFill>
                  <a:srgbClr val="FFFFFF"/>
                </a:solidFill>
                <a:latin typeface="Arial" charset="0"/>
                <a:ea typeface="ＭＳ Ｐゴシック" charset="-128"/>
                <a:cs typeface="ＭＳ Ｐゴシック" charset="-128"/>
              </a:rPr>
              <a:t>Rigney</a:t>
            </a:r>
            <a:endParaRPr lang="en-GB" dirty="0">
              <a:solidFill>
                <a:srgbClr val="FFFFFF"/>
              </a:solidFill>
              <a:latin typeface="Arial" charset="0"/>
              <a:ea typeface="ＭＳ Ｐゴシック" charset="-128"/>
              <a:cs typeface="ＭＳ Ｐゴシック" charset="-128"/>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457200" y="2321510"/>
            <a:ext cx="8458200" cy="2308324"/>
          </a:xfrm>
          <a:prstGeom prst="rect">
            <a:avLst/>
          </a:prstGeom>
          <a:noFill/>
          <a:ln w="9525">
            <a:noFill/>
            <a:miter lim="800000"/>
            <a:headEnd/>
            <a:tailEnd/>
          </a:ln>
        </p:spPr>
        <p:txBody>
          <a:bodyPr wrap="square">
            <a:prstTxWarp prst="textNoShape">
              <a:avLst/>
            </a:prstTxWarp>
            <a:spAutoFit/>
          </a:bodyPr>
          <a:lstStyle/>
          <a:p>
            <a:pPr fontAlgn="base">
              <a:spcBef>
                <a:spcPct val="0"/>
              </a:spcBef>
              <a:spcAft>
                <a:spcPct val="0"/>
              </a:spcAft>
            </a:pPr>
            <a:r>
              <a:rPr lang="en-US" sz="3600" dirty="0" smtClean="0">
                <a:solidFill>
                  <a:srgbClr val="FFFFFF"/>
                </a:solidFill>
                <a:latin typeface="Arial" charset="0"/>
                <a:ea typeface="ＭＳ Ｐゴシック" charset="-128"/>
                <a:cs typeface="ＭＳ Ｐゴシック" charset="-128"/>
              </a:rPr>
              <a:t>“</a:t>
            </a:r>
            <a:r>
              <a:rPr lang="en-US" sz="3600" dirty="0" smtClean="0">
                <a:solidFill>
                  <a:srgbClr val="FFFF00"/>
                </a:solidFill>
                <a:latin typeface="Arial" charset="0"/>
                <a:ea typeface="ＭＳ Ｐゴシック" charset="-128"/>
                <a:cs typeface="ＭＳ Ｐゴシック" charset="-128"/>
              </a:rPr>
              <a:t>Good readers </a:t>
            </a:r>
            <a:r>
              <a:rPr lang="en-US" sz="3600" dirty="0" smtClean="0">
                <a:solidFill>
                  <a:srgbClr val="FFFFFF"/>
                </a:solidFill>
                <a:latin typeface="Arial" charset="0"/>
                <a:ea typeface="ＭＳ Ｐゴシック" charset="-128"/>
                <a:cs typeface="ＭＳ Ｐゴシック" charset="-128"/>
              </a:rPr>
              <a:t>may choose friends who also read avidly while </a:t>
            </a:r>
            <a:r>
              <a:rPr lang="en-US" sz="3600" dirty="0" smtClean="0">
                <a:solidFill>
                  <a:srgbClr val="FFFF00"/>
                </a:solidFill>
                <a:latin typeface="Arial" charset="0"/>
                <a:ea typeface="ＭＳ Ｐゴシック" charset="-128"/>
                <a:cs typeface="ＭＳ Ｐゴシック" charset="-128"/>
              </a:rPr>
              <a:t>poor readers </a:t>
            </a:r>
            <a:r>
              <a:rPr lang="en-US" sz="3600" dirty="0" smtClean="0">
                <a:solidFill>
                  <a:srgbClr val="FFFFFF"/>
                </a:solidFill>
                <a:latin typeface="Arial" charset="0"/>
                <a:ea typeface="ＭＳ Ｐゴシック" charset="-128"/>
                <a:cs typeface="ＭＳ Ｐゴシック" charset="-128"/>
              </a:rPr>
              <a:t>seek friends with whom they share other enjoyments”</a:t>
            </a:r>
            <a:r>
              <a:rPr lang="en-GB" sz="3600" dirty="0" smtClean="0">
                <a:solidFill>
                  <a:srgbClr val="FFFFFF"/>
                </a:solidFill>
                <a:latin typeface="Arial" charset="0"/>
                <a:ea typeface="ＭＳ Ｐゴシック" charset="-128"/>
                <a:cs typeface="ＭＳ Ｐゴシック" charset="-128"/>
              </a:rPr>
              <a:t> </a:t>
            </a:r>
            <a:endParaRPr lang="en-US" sz="3600" dirty="0">
              <a:solidFill>
                <a:srgbClr val="FFFFFF"/>
              </a:solidFill>
              <a:latin typeface="Calibri" charset="0"/>
              <a:ea typeface="ＭＳ Ｐゴシック" charset="-128"/>
              <a:cs typeface="ＭＳ Ｐゴシック" charset="-128"/>
            </a:endParaRPr>
          </a:p>
        </p:txBody>
      </p:sp>
      <p:sp>
        <p:nvSpPr>
          <p:cNvPr id="5" name="Rectangle 4"/>
          <p:cNvSpPr/>
          <p:nvPr/>
        </p:nvSpPr>
        <p:spPr>
          <a:xfrm>
            <a:off x="5638800" y="4953000"/>
            <a:ext cx="4572000" cy="646331"/>
          </a:xfrm>
          <a:prstGeom prst="rect">
            <a:avLst/>
          </a:prstGeom>
        </p:spPr>
        <p:txBody>
          <a:bodyPr>
            <a:spAutoFit/>
          </a:bodyPr>
          <a:lstStyle/>
          <a:p>
            <a:pPr fontAlgn="base">
              <a:spcBef>
                <a:spcPct val="0"/>
              </a:spcBef>
              <a:spcAft>
                <a:spcPct val="0"/>
              </a:spcAft>
            </a:pPr>
            <a:r>
              <a:rPr lang="en-US" dirty="0" smtClean="0">
                <a:solidFill>
                  <a:srgbClr val="FFFFFF"/>
                </a:solidFill>
                <a:latin typeface="Arial" charset="0"/>
                <a:ea typeface="ＭＳ Ｐゴシック" charset="-128"/>
                <a:cs typeface="ＭＳ Ｐゴシック" charset="-128"/>
              </a:rPr>
              <a:t>The Matthew Effect</a:t>
            </a:r>
            <a:endParaRPr lang="en-GB" dirty="0" smtClean="0">
              <a:solidFill>
                <a:srgbClr val="FFFFFF"/>
              </a:solidFill>
              <a:latin typeface="Arial" charset="0"/>
              <a:ea typeface="ＭＳ Ｐゴシック" charset="-128"/>
              <a:cs typeface="ＭＳ Ｐゴシック" charset="-128"/>
            </a:endParaRPr>
          </a:p>
          <a:p>
            <a:pPr fontAlgn="base">
              <a:spcBef>
                <a:spcPct val="0"/>
              </a:spcBef>
              <a:spcAft>
                <a:spcPct val="0"/>
              </a:spcAft>
            </a:pPr>
            <a:r>
              <a:rPr lang="en-US" dirty="0" smtClean="0">
                <a:solidFill>
                  <a:srgbClr val="FFFFFF"/>
                </a:solidFill>
                <a:latin typeface="Arial" charset="0"/>
                <a:ea typeface="ＭＳ Ｐゴシック" charset="-128"/>
                <a:cs typeface="ＭＳ Ｐゴシック" charset="-128"/>
              </a:rPr>
              <a:t>Daniel </a:t>
            </a:r>
            <a:r>
              <a:rPr lang="en-US" dirty="0" err="1" smtClean="0">
                <a:solidFill>
                  <a:srgbClr val="FFFFFF"/>
                </a:solidFill>
                <a:latin typeface="Arial" charset="0"/>
                <a:ea typeface="ＭＳ Ｐゴシック" charset="-128"/>
                <a:cs typeface="ＭＳ Ｐゴシック" charset="-128"/>
              </a:rPr>
              <a:t>Rigney</a:t>
            </a:r>
            <a:endParaRPr lang="en-GB" dirty="0">
              <a:solidFill>
                <a:srgbClr val="FFFFFF"/>
              </a:solidFill>
              <a:latin typeface="Arial" charset="0"/>
              <a:ea typeface="ＭＳ Ｐゴシック" charset="-128"/>
              <a:cs typeface="ＭＳ Ｐゴシック" charset="-128"/>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457200" y="2438400"/>
            <a:ext cx="8458200" cy="1200329"/>
          </a:xfrm>
          <a:prstGeom prst="rect">
            <a:avLst/>
          </a:prstGeom>
          <a:noFill/>
          <a:ln w="9525">
            <a:noFill/>
            <a:miter lim="800000"/>
            <a:headEnd/>
            <a:tailEnd/>
          </a:ln>
        </p:spPr>
        <p:txBody>
          <a:bodyPr wrap="square">
            <a:prstTxWarp prst="textNoShape">
              <a:avLst/>
            </a:prstTxWarp>
            <a:spAutoFit/>
          </a:bodyPr>
          <a:lstStyle/>
          <a:p>
            <a:pPr fontAlgn="base">
              <a:spcBef>
                <a:spcPct val="0"/>
              </a:spcBef>
              <a:spcAft>
                <a:spcPct val="0"/>
              </a:spcAft>
            </a:pPr>
            <a:r>
              <a:rPr lang="en-US" sz="3600" dirty="0" err="1" smtClean="0">
                <a:solidFill>
                  <a:srgbClr val="FFFFFF"/>
                </a:solidFill>
                <a:latin typeface="Arial" charset="0"/>
                <a:ea typeface="ＭＳ Ｐゴシック" charset="-128"/>
                <a:cs typeface="ＭＳ Ｐゴシック" charset="-128"/>
              </a:rPr>
              <a:t>Stricht’s</a:t>
            </a:r>
            <a:r>
              <a:rPr lang="en-US" sz="3600" dirty="0" smtClean="0">
                <a:solidFill>
                  <a:srgbClr val="FFFFFF"/>
                </a:solidFill>
                <a:latin typeface="Arial" charset="0"/>
                <a:ea typeface="ＭＳ Ｐゴシック" charset="-128"/>
                <a:cs typeface="ＭＳ Ｐゴシック" charset="-128"/>
              </a:rPr>
              <a:t> Law: “</a:t>
            </a:r>
            <a:r>
              <a:rPr lang="en-US" sz="3600" dirty="0" smtClean="0">
                <a:solidFill>
                  <a:srgbClr val="FFFF00"/>
                </a:solidFill>
                <a:latin typeface="Arial" charset="0"/>
                <a:ea typeface="ＭＳ Ｐゴシック" charset="-128"/>
                <a:cs typeface="ＭＳ Ｐゴシック" charset="-128"/>
              </a:rPr>
              <a:t>reading </a:t>
            </a:r>
            <a:r>
              <a:rPr lang="en-US" sz="3600" dirty="0" smtClean="0">
                <a:solidFill>
                  <a:srgbClr val="FFFFFF"/>
                </a:solidFill>
                <a:latin typeface="Arial" charset="0"/>
                <a:ea typeface="ＭＳ Ｐゴシック" charset="-128"/>
                <a:cs typeface="ＭＳ Ｐゴシック" charset="-128"/>
              </a:rPr>
              <a:t>ability in children cannot exceed their </a:t>
            </a:r>
            <a:r>
              <a:rPr lang="en-US" sz="3600" dirty="0" smtClean="0">
                <a:solidFill>
                  <a:srgbClr val="FFFF00"/>
                </a:solidFill>
                <a:latin typeface="Arial" charset="0"/>
                <a:ea typeface="ＭＳ Ｐゴシック" charset="-128"/>
                <a:cs typeface="ＭＳ Ｐゴシック" charset="-128"/>
              </a:rPr>
              <a:t>listening </a:t>
            </a:r>
            <a:r>
              <a:rPr lang="en-US" sz="3600" dirty="0" smtClean="0">
                <a:solidFill>
                  <a:srgbClr val="FFFFFF"/>
                </a:solidFill>
                <a:latin typeface="Arial" charset="0"/>
                <a:ea typeface="ＭＳ Ｐゴシック" charset="-128"/>
                <a:cs typeface="ＭＳ Ｐゴシック" charset="-128"/>
              </a:rPr>
              <a:t>ability …</a:t>
            </a:r>
            <a:r>
              <a:rPr lang="en-GB" sz="3600" dirty="0" smtClean="0">
                <a:solidFill>
                  <a:srgbClr val="FFFFFF"/>
                </a:solidFill>
                <a:latin typeface="Arial" charset="0"/>
                <a:ea typeface="ＭＳ Ｐゴシック" charset="-128"/>
                <a:cs typeface="ＭＳ Ｐゴシック" charset="-128"/>
              </a:rPr>
              <a:t>”</a:t>
            </a:r>
            <a:endParaRPr lang="en-US" sz="3600" dirty="0">
              <a:solidFill>
                <a:srgbClr val="FFFFFF"/>
              </a:solidFill>
              <a:latin typeface="Calibri" charset="0"/>
              <a:ea typeface="ＭＳ Ｐゴシック" charset="-128"/>
              <a:cs typeface="ＭＳ Ｐゴシック" charset="-128"/>
            </a:endParaRPr>
          </a:p>
        </p:txBody>
      </p:sp>
      <p:sp>
        <p:nvSpPr>
          <p:cNvPr id="5" name="Rectangle 4"/>
          <p:cNvSpPr/>
          <p:nvPr/>
        </p:nvSpPr>
        <p:spPr>
          <a:xfrm>
            <a:off x="5638800" y="4953000"/>
            <a:ext cx="4572000" cy="646331"/>
          </a:xfrm>
          <a:prstGeom prst="rect">
            <a:avLst/>
          </a:prstGeom>
        </p:spPr>
        <p:txBody>
          <a:bodyPr>
            <a:spAutoFit/>
          </a:bodyPr>
          <a:lstStyle/>
          <a:p>
            <a:pPr fontAlgn="base">
              <a:spcBef>
                <a:spcPct val="0"/>
              </a:spcBef>
              <a:spcAft>
                <a:spcPct val="0"/>
              </a:spcAft>
            </a:pPr>
            <a:r>
              <a:rPr lang="en-GB" dirty="0" smtClean="0">
                <a:solidFill>
                  <a:srgbClr val="FFFFFF"/>
                </a:solidFill>
                <a:latin typeface="Arial" charset="0"/>
                <a:ea typeface="ＭＳ Ｐゴシック" charset="-128"/>
                <a:cs typeface="ＭＳ Ｐゴシック" charset="-128"/>
              </a:rPr>
              <a:t>E.D. Hirsch</a:t>
            </a:r>
          </a:p>
          <a:p>
            <a:pPr fontAlgn="base">
              <a:spcBef>
                <a:spcPct val="0"/>
              </a:spcBef>
              <a:spcAft>
                <a:spcPct val="0"/>
              </a:spcAft>
            </a:pPr>
            <a:r>
              <a:rPr lang="en-GB" dirty="0" smtClean="0">
                <a:solidFill>
                  <a:srgbClr val="FFFFFF"/>
                </a:solidFill>
                <a:latin typeface="Arial" charset="0"/>
                <a:ea typeface="ＭＳ Ｐゴシック" charset="-128"/>
                <a:cs typeface="ＭＳ Ｐゴシック" charset="-128"/>
              </a:rPr>
              <a:t>The Schools We Need</a:t>
            </a:r>
            <a:endParaRPr lang="en-GB" dirty="0">
              <a:solidFill>
                <a:srgbClr val="FFFFFF"/>
              </a:solidFill>
              <a:latin typeface="Arial" charset="0"/>
              <a:ea typeface="ＭＳ Ｐゴシック" charset="-128"/>
              <a:cs typeface="ＭＳ Ｐゴシック" charset="-128"/>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457200" y="2438400"/>
            <a:ext cx="8458200" cy="2862322"/>
          </a:xfrm>
          <a:prstGeom prst="rect">
            <a:avLst/>
          </a:prstGeom>
          <a:noFill/>
          <a:ln w="9525">
            <a:noFill/>
            <a:miter lim="800000"/>
            <a:headEnd/>
            <a:tailEnd/>
          </a:ln>
        </p:spPr>
        <p:txBody>
          <a:bodyPr wrap="square">
            <a:prstTxWarp prst="textNoShape">
              <a:avLst/>
            </a:prstTxWarp>
            <a:spAutoFit/>
          </a:bodyPr>
          <a:lstStyle/>
          <a:p>
            <a:pPr fontAlgn="base">
              <a:spcBef>
                <a:spcPct val="0"/>
              </a:spcBef>
              <a:spcAft>
                <a:spcPct val="0"/>
              </a:spcAft>
            </a:pPr>
            <a:r>
              <a:rPr lang="en-GB" sz="3600" dirty="0" smtClean="0">
                <a:solidFill>
                  <a:srgbClr val="FFFFFF"/>
                </a:solidFill>
                <a:latin typeface="Tahoma" charset="0"/>
                <a:ea typeface="ＭＳ Ｐゴシック" charset="-128"/>
                <a:cs typeface="ＭＳ Ｐゴシック" charset="-128"/>
              </a:rPr>
              <a:t>“</a:t>
            </a:r>
            <a:r>
              <a:rPr lang="en-GB" sz="3600" dirty="0" smtClean="0">
                <a:solidFill>
                  <a:srgbClr val="FFFF00"/>
                </a:solidFill>
                <a:latin typeface="Tahoma" charset="0"/>
                <a:ea typeface="ＭＳ Ｐゴシック" charset="-128"/>
                <a:cs typeface="ＭＳ Ｐゴシック" charset="-128"/>
              </a:rPr>
              <a:t>Spoken language </a:t>
            </a:r>
            <a:r>
              <a:rPr lang="en-GB" sz="3600" dirty="0" smtClean="0">
                <a:solidFill>
                  <a:srgbClr val="FFFFFF"/>
                </a:solidFill>
                <a:latin typeface="Tahoma" charset="0"/>
                <a:ea typeface="ＭＳ Ｐゴシック" charset="-128"/>
                <a:cs typeface="ＭＳ Ｐゴシック" charset="-128"/>
              </a:rPr>
              <a:t>forms a constraint, a ceiling not only on the ability to comprehend but also on the ability to write, beyond which literacy cannot progress” </a:t>
            </a:r>
            <a:endParaRPr lang="en-US" sz="3600" dirty="0">
              <a:solidFill>
                <a:srgbClr val="FFFFFF"/>
              </a:solidFill>
              <a:latin typeface="Calibri" charset="0"/>
              <a:ea typeface="ＭＳ Ｐゴシック" charset="-128"/>
              <a:cs typeface="ＭＳ Ｐゴシック" charset="-128"/>
            </a:endParaRPr>
          </a:p>
        </p:txBody>
      </p:sp>
      <p:sp>
        <p:nvSpPr>
          <p:cNvPr id="5" name="Rectangle 4"/>
          <p:cNvSpPr/>
          <p:nvPr/>
        </p:nvSpPr>
        <p:spPr>
          <a:xfrm>
            <a:off x="5638800" y="4953000"/>
            <a:ext cx="4572000" cy="369332"/>
          </a:xfrm>
          <a:prstGeom prst="rect">
            <a:avLst/>
          </a:prstGeom>
        </p:spPr>
        <p:txBody>
          <a:bodyPr>
            <a:spAutoFit/>
          </a:bodyPr>
          <a:lstStyle/>
          <a:p>
            <a:pPr fontAlgn="base">
              <a:spcBef>
                <a:spcPct val="0"/>
              </a:spcBef>
              <a:spcAft>
                <a:spcPct val="0"/>
              </a:spcAft>
            </a:pPr>
            <a:r>
              <a:rPr lang="en-GB" dirty="0" err="1" smtClean="0">
                <a:solidFill>
                  <a:srgbClr val="FFFFFF"/>
                </a:solidFill>
                <a:latin typeface="Tahoma" charset="0"/>
                <a:ea typeface="ＭＳ Ｐゴシック" charset="-128"/>
                <a:cs typeface="ＭＳ Ｐゴシック" charset="-128"/>
              </a:rPr>
              <a:t>Myhill</a:t>
            </a:r>
            <a:r>
              <a:rPr lang="en-GB" dirty="0" smtClean="0">
                <a:solidFill>
                  <a:srgbClr val="FFFFFF"/>
                </a:solidFill>
                <a:latin typeface="Tahoma" charset="0"/>
                <a:ea typeface="ＭＳ Ｐゴシック" charset="-128"/>
                <a:cs typeface="ＭＳ Ｐゴシック" charset="-128"/>
              </a:rPr>
              <a:t> and Fisher</a:t>
            </a:r>
            <a:endParaRPr lang="en-GB" dirty="0">
              <a:solidFill>
                <a:srgbClr val="FFFFFF"/>
              </a:solidFill>
              <a:latin typeface="Arial" charset="0"/>
              <a:ea typeface="ＭＳ Ｐゴシック" charset="-128"/>
              <a:cs typeface="ＭＳ Ｐゴシック" charset="-128"/>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457200" y="1196752"/>
            <a:ext cx="8458200" cy="3970318"/>
          </a:xfrm>
          <a:prstGeom prst="rect">
            <a:avLst/>
          </a:prstGeom>
          <a:noFill/>
          <a:ln w="9525">
            <a:noFill/>
            <a:miter lim="800000"/>
            <a:headEnd/>
            <a:tailEnd/>
          </a:ln>
        </p:spPr>
        <p:txBody>
          <a:bodyPr wrap="square">
            <a:prstTxWarp prst="textNoShape">
              <a:avLst/>
            </a:prstTxWarp>
            <a:spAutoFit/>
          </a:bodyPr>
          <a:lstStyle/>
          <a:p>
            <a:pPr fontAlgn="base">
              <a:spcBef>
                <a:spcPct val="0"/>
              </a:spcBef>
              <a:spcAft>
                <a:spcPct val="0"/>
              </a:spcAft>
            </a:pPr>
            <a:r>
              <a:rPr lang="en-US" sz="3600" dirty="0" smtClean="0">
                <a:solidFill>
                  <a:srgbClr val="FFFFFF"/>
                </a:solidFill>
                <a:latin typeface="Arial" charset="0"/>
                <a:ea typeface="ＭＳ Ｐゴシック" charset="-128"/>
                <a:cs typeface="ＭＳ Ｐゴシック" charset="-128"/>
              </a:rPr>
              <a:t>“The children who possess intellectual capital when they first arrive at school have the </a:t>
            </a:r>
            <a:r>
              <a:rPr lang="en-US" sz="3600" dirty="0" smtClean="0">
                <a:solidFill>
                  <a:srgbClr val="FFFF00"/>
                </a:solidFill>
                <a:latin typeface="Arial" charset="0"/>
                <a:ea typeface="ＭＳ Ｐゴシック" charset="-128"/>
                <a:cs typeface="ＭＳ Ｐゴシック" charset="-128"/>
              </a:rPr>
              <a:t>mental scaffolding </a:t>
            </a:r>
            <a:r>
              <a:rPr lang="en-US" sz="3600" dirty="0" smtClean="0">
                <a:solidFill>
                  <a:srgbClr val="FFFFFF"/>
                </a:solidFill>
                <a:latin typeface="Arial" charset="0"/>
                <a:ea typeface="ＭＳ Ｐゴシック" charset="-128"/>
                <a:cs typeface="ＭＳ Ｐゴシック" charset="-128"/>
              </a:rPr>
              <a:t>and </a:t>
            </a:r>
            <a:r>
              <a:rPr lang="en-US" sz="3600" dirty="0" smtClean="0">
                <a:solidFill>
                  <a:srgbClr val="FFFF00"/>
                </a:solidFill>
                <a:latin typeface="Arial" charset="0"/>
                <a:ea typeface="ＭＳ Ｐゴシック" charset="-128"/>
                <a:cs typeface="ＭＳ Ｐゴシック" charset="-128"/>
              </a:rPr>
              <a:t>Velcro </a:t>
            </a:r>
            <a:r>
              <a:rPr lang="en-US" sz="3600" dirty="0" smtClean="0">
                <a:solidFill>
                  <a:srgbClr val="FFFFFF"/>
                </a:solidFill>
                <a:latin typeface="Arial" charset="0"/>
                <a:ea typeface="ＭＳ Ｐゴシック" charset="-128"/>
                <a:cs typeface="ＭＳ Ｐゴシック" charset="-128"/>
              </a:rPr>
              <a:t>to catch hold of what is going on, and they can turn the new knowledge into still more Velcro to gain still more knowledge”.</a:t>
            </a:r>
            <a:r>
              <a:rPr lang="en-GB" sz="3600" dirty="0" smtClean="0">
                <a:solidFill>
                  <a:srgbClr val="FFFFFF"/>
                </a:solidFill>
                <a:latin typeface="Arial" charset="0"/>
                <a:ea typeface="ＭＳ Ｐゴシック" charset="-128"/>
                <a:cs typeface="ＭＳ Ｐゴシック" charset="-128"/>
              </a:rPr>
              <a:t> </a:t>
            </a:r>
            <a:endParaRPr lang="en-US" sz="3600" dirty="0">
              <a:solidFill>
                <a:srgbClr val="FFFFFF"/>
              </a:solidFill>
              <a:latin typeface="Calibri" charset="0"/>
              <a:ea typeface="ＭＳ Ｐゴシック" charset="-128"/>
              <a:cs typeface="ＭＳ Ｐゴシック" charset="-128"/>
            </a:endParaRPr>
          </a:p>
        </p:txBody>
      </p:sp>
      <p:sp>
        <p:nvSpPr>
          <p:cNvPr id="5" name="Rectangle 4"/>
          <p:cNvSpPr/>
          <p:nvPr/>
        </p:nvSpPr>
        <p:spPr>
          <a:xfrm>
            <a:off x="5638800" y="4953000"/>
            <a:ext cx="4572000" cy="646331"/>
          </a:xfrm>
          <a:prstGeom prst="rect">
            <a:avLst/>
          </a:prstGeom>
        </p:spPr>
        <p:txBody>
          <a:bodyPr>
            <a:spAutoFit/>
          </a:bodyPr>
          <a:lstStyle/>
          <a:p>
            <a:pPr fontAlgn="base">
              <a:spcBef>
                <a:spcPct val="0"/>
              </a:spcBef>
              <a:spcAft>
                <a:spcPct val="0"/>
              </a:spcAft>
            </a:pPr>
            <a:r>
              <a:rPr lang="en-GB" dirty="0" smtClean="0">
                <a:solidFill>
                  <a:srgbClr val="FFFFFF"/>
                </a:solidFill>
                <a:latin typeface="Arial" charset="0"/>
                <a:ea typeface="ＭＳ Ｐゴシック" charset="-128"/>
                <a:cs typeface="ＭＳ Ｐゴシック" charset="-128"/>
              </a:rPr>
              <a:t>E.D. Hirsch</a:t>
            </a:r>
          </a:p>
          <a:p>
            <a:pPr fontAlgn="base">
              <a:spcBef>
                <a:spcPct val="0"/>
              </a:spcBef>
              <a:spcAft>
                <a:spcPct val="0"/>
              </a:spcAft>
            </a:pPr>
            <a:r>
              <a:rPr lang="en-GB" dirty="0" smtClean="0">
                <a:solidFill>
                  <a:srgbClr val="FFFFFF"/>
                </a:solidFill>
                <a:latin typeface="Arial" charset="0"/>
                <a:ea typeface="ＭＳ Ｐゴシック" charset="-128"/>
                <a:cs typeface="ＭＳ Ｐゴシック" charset="-128"/>
              </a:rPr>
              <a:t>The Schools We Need</a:t>
            </a:r>
            <a:endParaRPr lang="en-GB" dirty="0">
              <a:solidFill>
                <a:srgbClr val="FFFFFF"/>
              </a:solidFill>
              <a:latin typeface="Arial" charset="0"/>
              <a:ea typeface="ＭＳ Ｐゴシック" charset="-128"/>
              <a:cs typeface="ＭＳ Ｐゴシック" charset="-128"/>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457200" y="1536680"/>
            <a:ext cx="8458200" cy="3416320"/>
          </a:xfrm>
          <a:prstGeom prst="rect">
            <a:avLst/>
          </a:prstGeom>
          <a:noFill/>
          <a:ln w="9525">
            <a:noFill/>
            <a:miter lim="800000"/>
            <a:headEnd/>
            <a:tailEnd/>
          </a:ln>
        </p:spPr>
        <p:txBody>
          <a:bodyPr wrap="square">
            <a:prstTxWarp prst="textNoShape">
              <a:avLst/>
            </a:prstTxWarp>
            <a:spAutoFit/>
          </a:bodyPr>
          <a:lstStyle/>
          <a:p>
            <a:pPr marL="457200" indent="-457200" fontAlgn="base">
              <a:spcBef>
                <a:spcPct val="50000"/>
              </a:spcBef>
              <a:spcAft>
                <a:spcPct val="0"/>
              </a:spcAft>
            </a:pPr>
            <a:r>
              <a:rPr lang="en-US" sz="3600" dirty="0" smtClean="0">
                <a:solidFill>
                  <a:srgbClr val="FFFFFF"/>
                </a:solidFill>
                <a:latin typeface="Arial" charset="0"/>
                <a:ea typeface="ＭＳ Ｐゴシック" charset="-128"/>
                <a:cs typeface="ＭＳ Ｐゴシック" charset="-128"/>
              </a:rPr>
              <a:t>	Aged 7: </a:t>
            </a:r>
          </a:p>
          <a:p>
            <a:pPr marL="457200" indent="-457200" fontAlgn="base">
              <a:spcBef>
                <a:spcPct val="50000"/>
              </a:spcBef>
              <a:spcAft>
                <a:spcPct val="0"/>
              </a:spcAft>
            </a:pPr>
            <a:r>
              <a:rPr lang="en-US" sz="3600" dirty="0" smtClean="0">
                <a:solidFill>
                  <a:srgbClr val="FFFFFF"/>
                </a:solidFill>
                <a:latin typeface="Arial" charset="0"/>
                <a:ea typeface="ＭＳ Ｐゴシック" charset="-128"/>
                <a:cs typeface="ＭＳ Ｐゴシック" charset="-128"/>
              </a:rPr>
              <a:t>	Children in the top quartile have 7100 </a:t>
            </a:r>
            <a:r>
              <a:rPr lang="en-US" sz="3600" dirty="0" smtClean="0">
                <a:solidFill>
                  <a:srgbClr val="FFFF00"/>
                </a:solidFill>
                <a:latin typeface="Arial" charset="0"/>
                <a:ea typeface="ＭＳ Ｐゴシック" charset="-128"/>
                <a:cs typeface="ＭＳ Ｐゴシック" charset="-128"/>
              </a:rPr>
              <a:t>words</a:t>
            </a:r>
            <a:r>
              <a:rPr lang="en-US" sz="3600" dirty="0" smtClean="0">
                <a:solidFill>
                  <a:srgbClr val="FFFFFF"/>
                </a:solidFill>
                <a:latin typeface="Arial" charset="0"/>
                <a:ea typeface="ＭＳ Ｐゴシック" charset="-128"/>
                <a:cs typeface="ＭＳ Ｐゴシック" charset="-128"/>
              </a:rPr>
              <a:t>; children in the lowest have around 3000. </a:t>
            </a:r>
          </a:p>
          <a:p>
            <a:pPr marL="457200" indent="-457200" fontAlgn="base">
              <a:spcBef>
                <a:spcPct val="50000"/>
              </a:spcBef>
              <a:spcAft>
                <a:spcPct val="0"/>
              </a:spcAft>
            </a:pPr>
            <a:r>
              <a:rPr lang="en-US" sz="3600" dirty="0" smtClean="0">
                <a:solidFill>
                  <a:srgbClr val="FFFFFF"/>
                </a:solidFill>
                <a:latin typeface="Arial" charset="0"/>
                <a:ea typeface="ＭＳ Ｐゴシック" charset="-128"/>
                <a:cs typeface="ＭＳ Ｐゴシック" charset="-128"/>
              </a:rPr>
              <a:t>	The main influence is parents. </a:t>
            </a:r>
            <a:endParaRPr lang="en-US" sz="3600" dirty="0">
              <a:solidFill>
                <a:srgbClr val="FFFFFF"/>
              </a:solidFill>
              <a:latin typeface="Arial" charset="0"/>
              <a:ea typeface="ＭＳ Ｐゴシック" charset="-128"/>
              <a:cs typeface="ＭＳ Ｐゴシック" charset="-128"/>
            </a:endParaRPr>
          </a:p>
        </p:txBody>
      </p:sp>
      <p:sp>
        <p:nvSpPr>
          <p:cNvPr id="5" name="Rectangle 4"/>
          <p:cNvSpPr/>
          <p:nvPr/>
        </p:nvSpPr>
        <p:spPr>
          <a:xfrm>
            <a:off x="5638800" y="5322332"/>
            <a:ext cx="4572000" cy="369332"/>
          </a:xfrm>
          <a:prstGeom prst="rect">
            <a:avLst/>
          </a:prstGeom>
        </p:spPr>
        <p:txBody>
          <a:bodyPr>
            <a:spAutoFit/>
          </a:bodyPr>
          <a:lstStyle/>
          <a:p>
            <a:pPr fontAlgn="base">
              <a:spcBef>
                <a:spcPct val="0"/>
              </a:spcBef>
              <a:spcAft>
                <a:spcPct val="0"/>
              </a:spcAft>
            </a:pPr>
            <a:r>
              <a:rPr lang="en-GB" dirty="0" err="1" smtClean="0">
                <a:solidFill>
                  <a:srgbClr val="FFFFFF"/>
                </a:solidFill>
                <a:latin typeface="Arial" charset="0"/>
                <a:ea typeface="ＭＳ Ｐゴシック" charset="-128"/>
                <a:cs typeface="ＭＳ Ｐゴシック" charset="-128"/>
              </a:rPr>
              <a:t>DfE</a:t>
            </a:r>
            <a:r>
              <a:rPr lang="en-GB" dirty="0" smtClean="0">
                <a:solidFill>
                  <a:srgbClr val="FFFFFF"/>
                </a:solidFill>
                <a:latin typeface="Arial" charset="0"/>
                <a:ea typeface="ＭＳ Ｐゴシック" charset="-128"/>
                <a:cs typeface="ＭＳ Ｐゴシック" charset="-128"/>
              </a:rPr>
              <a:t> Research Unit</a:t>
            </a:r>
            <a:endParaRPr lang="en-GB" dirty="0">
              <a:solidFill>
                <a:srgbClr val="FFFFFF"/>
              </a:solidFill>
              <a:latin typeface="Arial" charset="0"/>
              <a:ea typeface="ＭＳ Ｐゴシック" charset="-128"/>
              <a:cs typeface="ＭＳ Ｐゴシック" charset="-128"/>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 5.png"/>
          <p:cNvPicPr>
            <a:picLocks noChangeAspect="1"/>
          </p:cNvPicPr>
          <p:nvPr/>
        </p:nvPicPr>
        <p:blipFill>
          <a:blip r:embed="rId2"/>
          <a:stretch>
            <a:fillRect/>
          </a:stretch>
        </p:blipFill>
        <p:spPr>
          <a:xfrm>
            <a:off x="8072888" y="23895"/>
            <a:ext cx="1028700" cy="2146300"/>
          </a:xfrm>
          <a:prstGeom prst="rect">
            <a:avLst/>
          </a:prstGeom>
        </p:spPr>
      </p:pic>
      <p:sp>
        <p:nvSpPr>
          <p:cNvPr id="5" name="TextBox 4"/>
          <p:cNvSpPr txBox="1"/>
          <p:nvPr/>
        </p:nvSpPr>
        <p:spPr>
          <a:xfrm>
            <a:off x="1905000" y="3028147"/>
            <a:ext cx="5715000" cy="769441"/>
          </a:xfrm>
          <a:prstGeom prst="rect">
            <a:avLst/>
          </a:prstGeom>
          <a:noFill/>
        </p:spPr>
        <p:txBody>
          <a:bodyPr wrap="square" rtlCol="0">
            <a:spAutoFit/>
          </a:bodyPr>
          <a:lstStyle/>
          <a:p>
            <a:pPr algn="ctr" fontAlgn="base">
              <a:spcBef>
                <a:spcPct val="0"/>
              </a:spcBef>
              <a:spcAft>
                <a:spcPct val="0"/>
              </a:spcAft>
            </a:pPr>
            <a:r>
              <a:rPr lang="en-US" sz="4400" dirty="0" smtClean="0">
                <a:solidFill>
                  <a:srgbClr val="FFFFFF"/>
                </a:solidFill>
                <a:latin typeface="Arial" charset="0"/>
                <a:ea typeface="ＭＳ Ｐゴシック" charset="-128"/>
                <a:cs typeface="ＭＳ Ｐゴシック" charset="-128"/>
              </a:rPr>
              <a:t>The Matthew Effect:</a:t>
            </a:r>
          </a:p>
        </p:txBody>
      </p:sp>
      <p:sp>
        <p:nvSpPr>
          <p:cNvPr id="6" name="TextBox 5"/>
          <p:cNvSpPr txBox="1"/>
          <p:nvPr/>
        </p:nvSpPr>
        <p:spPr>
          <a:xfrm>
            <a:off x="1905000" y="3797588"/>
            <a:ext cx="5715000" cy="1077218"/>
          </a:xfrm>
          <a:prstGeom prst="rect">
            <a:avLst/>
          </a:prstGeom>
          <a:noFill/>
        </p:spPr>
        <p:txBody>
          <a:bodyPr wrap="square" rtlCol="0">
            <a:spAutoFit/>
          </a:bodyPr>
          <a:lstStyle/>
          <a:p>
            <a:pPr algn="ctr" fontAlgn="base">
              <a:spcBef>
                <a:spcPct val="0"/>
              </a:spcBef>
              <a:spcAft>
                <a:spcPct val="0"/>
              </a:spcAft>
            </a:pPr>
            <a:r>
              <a:rPr lang="en-US" sz="3200" dirty="0" smtClean="0">
                <a:solidFill>
                  <a:srgbClr val="FFFFFF"/>
                </a:solidFill>
                <a:latin typeface="Arial" charset="0"/>
                <a:ea typeface="ＭＳ Ｐゴシック" charset="-128"/>
                <a:cs typeface="ＭＳ Ｐゴシック" charset="-128"/>
              </a:rPr>
              <a:t>The rich will get richer &amp;</a:t>
            </a:r>
          </a:p>
          <a:p>
            <a:pPr algn="ctr" fontAlgn="base">
              <a:spcBef>
                <a:spcPct val="0"/>
              </a:spcBef>
              <a:spcAft>
                <a:spcPct val="0"/>
              </a:spcAft>
            </a:pPr>
            <a:r>
              <a:rPr lang="en-US" sz="3200" dirty="0" smtClean="0">
                <a:solidFill>
                  <a:srgbClr val="FFFFFF"/>
                </a:solidFill>
                <a:latin typeface="Arial" charset="0"/>
                <a:ea typeface="ＭＳ Ｐゴシック" charset="-128"/>
                <a:cs typeface="ＭＳ Ｐゴシック" charset="-128"/>
              </a:rPr>
              <a:t>the poor will get poorer</a:t>
            </a:r>
            <a:endParaRPr lang="en-US" sz="3200" dirty="0">
              <a:solidFill>
                <a:srgbClr val="FFFFFF"/>
              </a:solidFill>
              <a:latin typeface="Arial" charset="0"/>
              <a:ea typeface="ＭＳ Ｐゴシック" charset="-128"/>
              <a:cs typeface="ＭＳ Ｐゴシック" charset="-128"/>
            </a:endParaRPr>
          </a:p>
        </p:txBody>
      </p:sp>
      <p:cxnSp>
        <p:nvCxnSpPr>
          <p:cNvPr id="8" name="Straight Connector 7"/>
          <p:cNvCxnSpPr/>
          <p:nvPr/>
        </p:nvCxnSpPr>
        <p:spPr>
          <a:xfrm>
            <a:off x="2133600" y="3797588"/>
            <a:ext cx="5486400"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lide(from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Line 5"/>
          <p:cNvSpPr>
            <a:spLocks noChangeShapeType="1"/>
          </p:cNvSpPr>
          <p:nvPr/>
        </p:nvSpPr>
        <p:spPr bwMode="auto">
          <a:xfrm>
            <a:off x="1676400" y="1247775"/>
            <a:ext cx="67818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 name="Oval Callout 1"/>
          <p:cNvSpPr/>
          <p:nvPr/>
        </p:nvSpPr>
        <p:spPr>
          <a:xfrm>
            <a:off x="179512" y="0"/>
            <a:ext cx="4536504" cy="2232248"/>
          </a:xfrm>
          <a:prstGeom prst="wedgeEllipseCallout">
            <a:avLst>
              <a:gd name="adj1" fmla="val -51684"/>
              <a:gd name="adj2" fmla="val 117066"/>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smtClean="0">
                <a:solidFill>
                  <a:schemeClr val="bg1"/>
                </a:solidFill>
              </a:rPr>
              <a:t>Talking Point</a:t>
            </a:r>
            <a:endParaRPr lang="en-US" sz="4000" dirty="0">
              <a:solidFill>
                <a:schemeClr val="bg1"/>
              </a:solidFill>
            </a:endParaRPr>
          </a:p>
        </p:txBody>
      </p:sp>
      <p:sp>
        <p:nvSpPr>
          <p:cNvPr id="3" name="TextBox 2"/>
          <p:cNvSpPr txBox="1"/>
          <p:nvPr/>
        </p:nvSpPr>
        <p:spPr>
          <a:xfrm>
            <a:off x="1079612" y="2536738"/>
            <a:ext cx="7272808" cy="1077218"/>
          </a:xfrm>
          <a:prstGeom prst="rect">
            <a:avLst/>
          </a:prstGeom>
          <a:noFill/>
        </p:spPr>
        <p:txBody>
          <a:bodyPr wrap="square" rtlCol="0">
            <a:spAutoFit/>
          </a:bodyPr>
          <a:lstStyle/>
          <a:p>
            <a:pPr algn="ctr"/>
            <a:r>
              <a:rPr lang="en-US" sz="3200" dirty="0" smtClean="0">
                <a:solidFill>
                  <a:srgbClr val="FFFFFF"/>
                </a:solidFill>
              </a:rPr>
              <a:t>Why literacy matters – ‘The Matthew Effect’ – the Literacy </a:t>
            </a:r>
            <a:r>
              <a:rPr lang="en-US" sz="3200" dirty="0" smtClean="0">
                <a:solidFill>
                  <a:srgbClr val="FFFFFF"/>
                </a:solidFill>
              </a:rPr>
              <a:t>Club</a:t>
            </a:r>
            <a:endParaRPr lang="en-US" sz="3200" dirty="0">
              <a:solidFill>
                <a:srgbClr val="FFFFFF"/>
              </a:solidFill>
            </a:endParaRPr>
          </a:p>
        </p:txBody>
      </p:sp>
      <p:sp>
        <p:nvSpPr>
          <p:cNvPr id="10" name="TextBox 9"/>
          <p:cNvSpPr txBox="1"/>
          <p:nvPr/>
        </p:nvSpPr>
        <p:spPr>
          <a:xfrm>
            <a:off x="179512" y="4365104"/>
            <a:ext cx="8712968" cy="1077218"/>
          </a:xfrm>
          <a:prstGeom prst="rect">
            <a:avLst/>
          </a:prstGeom>
          <a:noFill/>
        </p:spPr>
        <p:txBody>
          <a:bodyPr wrap="square" rtlCol="0">
            <a:spAutoFit/>
          </a:bodyPr>
          <a:lstStyle/>
          <a:p>
            <a:pPr algn="ctr"/>
            <a:r>
              <a:rPr lang="en-US" sz="3200" dirty="0" smtClean="0">
                <a:solidFill>
                  <a:srgbClr val="FFFF00"/>
                </a:solidFill>
              </a:rPr>
              <a:t>What’s new? What’s familiar? </a:t>
            </a:r>
          </a:p>
          <a:p>
            <a:pPr algn="ctr"/>
            <a:r>
              <a:rPr lang="en-US" sz="3200" dirty="0" smtClean="0">
                <a:solidFill>
                  <a:srgbClr val="FFFF00"/>
                </a:solidFill>
              </a:rPr>
              <a:t>Implications for you and your subject?</a:t>
            </a:r>
            <a:endParaRPr lang="en-US" sz="3200" dirty="0">
              <a:solidFill>
                <a:srgbClr val="FFFF00"/>
              </a:solidFill>
            </a:endParaRPr>
          </a:p>
        </p:txBody>
      </p:sp>
      <p:cxnSp>
        <p:nvCxnSpPr>
          <p:cNvPr id="5" name="Straight Connector 4"/>
          <p:cNvCxnSpPr/>
          <p:nvPr/>
        </p:nvCxnSpPr>
        <p:spPr>
          <a:xfrm>
            <a:off x="1079612" y="4221088"/>
            <a:ext cx="727280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 calcmode="lin" valueType="num">
                                      <p:cBhvr additive="base">
                                        <p:cTn id="13" dur="500"/>
                                        <p:tgtEl>
                                          <p:spTgt spid="10">
                                            <p:txEl>
                                              <p:pRg st="0" end="0"/>
                                            </p:txEl>
                                          </p:spTgt>
                                        </p:tgtEl>
                                        <p:attrNameLst>
                                          <p:attrName>ppt_x</p:attrName>
                                        </p:attrNameLst>
                                      </p:cBhvr>
                                      <p:tavLst>
                                        <p:tav tm="0">
                                          <p:val>
                                            <p:strVal val="#ppt_x-#ppt_w*1.125000"/>
                                          </p:val>
                                        </p:tav>
                                        <p:tav tm="100000">
                                          <p:val>
                                            <p:strVal val="#ppt_x"/>
                                          </p:val>
                                        </p:tav>
                                      </p:tavLst>
                                    </p:anim>
                                    <p:animEffect transition="in" filter="wipe(right)">
                                      <p:cBhvr>
                                        <p:cTn id="14" dur="500"/>
                                        <p:tgtEl>
                                          <p:spTgt spid="10">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 calcmode="lin" valueType="num">
                                      <p:cBhvr additive="base">
                                        <p:cTn id="19" dur="500"/>
                                        <p:tgtEl>
                                          <p:spTgt spid="10">
                                            <p:txEl>
                                              <p:pRg st="1" end="1"/>
                                            </p:txEl>
                                          </p:spTgt>
                                        </p:tgtEl>
                                        <p:attrNameLst>
                                          <p:attrName>ppt_x</p:attrName>
                                        </p:attrNameLst>
                                      </p:cBhvr>
                                      <p:tavLst>
                                        <p:tav tm="0">
                                          <p:val>
                                            <p:strVal val="#ppt_x-#ppt_w*1.125000"/>
                                          </p:val>
                                        </p:tav>
                                        <p:tav tm="100000">
                                          <p:val>
                                            <p:strVal val="#ppt_x"/>
                                          </p:val>
                                        </p:tav>
                                      </p:tavLst>
                                    </p:anim>
                                    <p:animEffect transition="in" filter="wipe(right)">
                                      <p:cBhvr>
                                        <p:cTn id="20"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build="p" bldLvl="5"/>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7052" y="253198"/>
            <a:ext cx="9144000" cy="6086104"/>
          </a:xfrm>
          <a:prstGeom prst="rect">
            <a:avLst/>
          </a:prstGeom>
        </p:spPr>
      </p:pic>
      <p:sp>
        <p:nvSpPr>
          <p:cNvPr id="10" name="TextBox 9"/>
          <p:cNvSpPr txBox="1"/>
          <p:nvPr/>
        </p:nvSpPr>
        <p:spPr>
          <a:xfrm>
            <a:off x="22680" y="253198"/>
            <a:ext cx="4716372" cy="3970318"/>
          </a:xfrm>
          <a:prstGeom prst="rect">
            <a:avLst/>
          </a:prstGeom>
          <a:noFill/>
        </p:spPr>
        <p:txBody>
          <a:bodyPr wrap="square" rtlCol="0">
            <a:spAutoFit/>
          </a:bodyPr>
          <a:lstStyle/>
          <a:p>
            <a:pPr algn="ctr" fontAlgn="base">
              <a:spcBef>
                <a:spcPct val="0"/>
              </a:spcBef>
              <a:spcAft>
                <a:spcPct val="0"/>
              </a:spcAft>
            </a:pPr>
            <a:r>
              <a:rPr lang="en-US" sz="3600" dirty="0" smtClean="0">
                <a:solidFill>
                  <a:srgbClr val="FFFFFF"/>
                </a:solidFill>
                <a:latin typeface="Arial" charset="0"/>
                <a:ea typeface="ＭＳ Ｐゴシック" charset="-128"/>
                <a:cs typeface="ＭＳ Ｐゴシック" charset="-128"/>
              </a:rPr>
              <a:t>Through formative assessment I </a:t>
            </a:r>
            <a:r>
              <a:rPr lang="en-US" sz="3600" dirty="0" smtClean="0">
                <a:solidFill>
                  <a:srgbClr val="FFFFFF"/>
                </a:solidFill>
                <a:latin typeface="Arial" charset="0"/>
                <a:ea typeface="ＭＳ Ｐゴシック" charset="-128"/>
                <a:cs typeface="ＭＳ Ｐゴシック" charset="-128"/>
              </a:rPr>
              <a:t>will make you better </a:t>
            </a:r>
            <a:r>
              <a:rPr lang="en-US" sz="3600" dirty="0" smtClean="0">
                <a:solidFill>
                  <a:srgbClr val="FFFFFF"/>
                </a:solidFill>
                <a:latin typeface="Arial" charset="0"/>
                <a:ea typeface="ＭＳ Ｐゴシック" charset="-128"/>
                <a:cs typeface="ＭＳ Ｐゴシック" charset="-128"/>
              </a:rPr>
              <a:t>at</a:t>
            </a:r>
          </a:p>
          <a:p>
            <a:pPr algn="ctr" fontAlgn="base">
              <a:spcBef>
                <a:spcPct val="0"/>
              </a:spcBef>
              <a:spcAft>
                <a:spcPct val="0"/>
              </a:spcAft>
            </a:pPr>
            <a:endParaRPr lang="en-US" sz="3600" dirty="0">
              <a:solidFill>
                <a:srgbClr val="FFFFFF"/>
              </a:solidFill>
              <a:latin typeface="Arial" charset="0"/>
              <a:ea typeface="ＭＳ Ｐゴシック" charset="-128"/>
              <a:cs typeface="ＭＳ Ｐゴシック" charset="-128"/>
            </a:endParaRPr>
          </a:p>
          <a:p>
            <a:pPr algn="ctr" fontAlgn="base">
              <a:spcBef>
                <a:spcPct val="0"/>
              </a:spcBef>
              <a:spcAft>
                <a:spcPct val="0"/>
              </a:spcAft>
            </a:pPr>
            <a:r>
              <a:rPr lang="en-US" sz="3600" dirty="0" smtClean="0">
                <a:solidFill>
                  <a:srgbClr val="FFFFFF"/>
                </a:solidFill>
                <a:latin typeface="Arial" charset="0"/>
                <a:ea typeface="ＭＳ Ｐゴシック" charset="-128"/>
                <a:cs typeface="ＭＳ Ｐゴシック" charset="-128"/>
              </a:rPr>
              <a:t> </a:t>
            </a:r>
            <a:r>
              <a:rPr lang="en-US" sz="3600" dirty="0" smtClean="0">
                <a:solidFill>
                  <a:srgbClr val="FFFF00"/>
                </a:solidFill>
                <a:latin typeface="Arial" charset="0"/>
                <a:ea typeface="ＭＳ Ｐゴシック" charset="-128"/>
                <a:cs typeface="ＭＳ Ｐゴシック" charset="-128"/>
              </a:rPr>
              <a:t>READING</a:t>
            </a:r>
            <a:r>
              <a:rPr lang="en-US" sz="3600" dirty="0" smtClean="0">
                <a:solidFill>
                  <a:srgbClr val="FBC01E"/>
                </a:solidFill>
                <a:latin typeface="Arial" charset="0"/>
                <a:ea typeface="ＭＳ Ｐゴシック" charset="-128"/>
                <a:cs typeface="ＭＳ Ｐゴシック" charset="-128"/>
              </a:rPr>
              <a:t>                </a:t>
            </a:r>
            <a:r>
              <a:rPr lang="en-US" sz="3600" dirty="0" smtClean="0">
                <a:solidFill>
                  <a:srgbClr val="FFFF00"/>
                </a:solidFill>
                <a:latin typeface="Arial" charset="0"/>
                <a:ea typeface="ＭＳ Ｐゴシック" charset="-128"/>
                <a:cs typeface="ＭＳ Ｐゴシック" charset="-128"/>
              </a:rPr>
              <a:t> </a:t>
            </a:r>
            <a:r>
              <a:rPr lang="en-US" sz="3600" dirty="0" smtClean="0">
                <a:solidFill>
                  <a:srgbClr val="FFFFFF"/>
                </a:solidFill>
                <a:latin typeface="Arial" charset="0"/>
                <a:ea typeface="ＭＳ Ｐゴシック" charset="-128"/>
                <a:cs typeface="ＭＳ Ｐゴシック" charset="-128"/>
              </a:rPr>
              <a:t>&amp;  </a:t>
            </a:r>
            <a:r>
              <a:rPr lang="en-US" sz="3600" dirty="0" smtClean="0">
                <a:solidFill>
                  <a:srgbClr val="FFFF00"/>
                </a:solidFill>
                <a:latin typeface="Arial" charset="0"/>
                <a:ea typeface="ＭＳ Ｐゴシック" charset="-128"/>
                <a:cs typeface="ＭＳ Ｐゴシック" charset="-128"/>
              </a:rPr>
              <a:t>WRITING               </a:t>
            </a:r>
            <a:r>
              <a:rPr lang="en-US" sz="3600" dirty="0" smtClean="0">
                <a:solidFill>
                  <a:srgbClr val="FFFFFF"/>
                </a:solidFill>
                <a:latin typeface="Arial" charset="0"/>
                <a:ea typeface="ＭＳ Ｐゴシック" charset="-128"/>
                <a:cs typeface="ＭＳ Ｐゴシック" charset="-128"/>
              </a:rPr>
              <a:t>&amp; </a:t>
            </a:r>
            <a:r>
              <a:rPr lang="en-US" sz="3600" dirty="0" smtClean="0">
                <a:solidFill>
                  <a:srgbClr val="FBC01E"/>
                </a:solidFill>
                <a:latin typeface="Arial" charset="0"/>
                <a:ea typeface="ＭＳ Ｐゴシック" charset="-128"/>
                <a:cs typeface="ＭＳ Ｐゴシック" charset="-128"/>
              </a:rPr>
              <a:t> </a:t>
            </a:r>
            <a:r>
              <a:rPr lang="en-US" sz="3600" dirty="0" smtClean="0">
                <a:solidFill>
                  <a:srgbClr val="FFFF00"/>
                </a:solidFill>
                <a:latin typeface="Arial" charset="0"/>
                <a:ea typeface="ＭＳ Ｐゴシック" charset="-128"/>
                <a:cs typeface="ＭＳ Ｐゴシック" charset="-128"/>
              </a:rPr>
              <a:t>SPELLING</a:t>
            </a:r>
            <a:endParaRPr lang="en-US" sz="3600" dirty="0">
              <a:solidFill>
                <a:srgbClr val="FFFF00"/>
              </a:solidFill>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7722667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slide(fromLeft)">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slide(fromLeft)">
                                      <p:cBhvr>
                                        <p:cTn id="12"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a:srcRect/>
          <a:stretch>
            <a:fillRect/>
          </a:stretch>
        </p:blipFill>
        <p:spPr bwMode="auto">
          <a:xfrm>
            <a:off x="3352800" y="2401888"/>
            <a:ext cx="1738313" cy="1739900"/>
          </a:xfrm>
          <a:prstGeom prst="rect">
            <a:avLst/>
          </a:prstGeom>
          <a:noFill/>
          <a:ln w="9525">
            <a:noFill/>
            <a:miter lim="800000"/>
            <a:headEnd/>
            <a:tailEnd/>
          </a:ln>
        </p:spPr>
      </p:pic>
      <p:pic>
        <p:nvPicPr>
          <p:cNvPr id="4" name="Picture 4"/>
          <p:cNvPicPr>
            <a:picLocks noChangeAspect="1" noChangeArrowheads="1"/>
          </p:cNvPicPr>
          <p:nvPr/>
        </p:nvPicPr>
        <p:blipFill>
          <a:blip r:embed="rId4"/>
          <a:srcRect/>
          <a:stretch>
            <a:fillRect/>
          </a:stretch>
        </p:blipFill>
        <p:spPr bwMode="auto">
          <a:xfrm>
            <a:off x="5562600" y="2366963"/>
            <a:ext cx="1973263" cy="1774825"/>
          </a:xfrm>
          <a:prstGeom prst="rect">
            <a:avLst/>
          </a:prstGeom>
          <a:noFill/>
          <a:ln w="9525">
            <a:noFill/>
            <a:miter lim="800000"/>
            <a:headEnd/>
            <a:tailEnd/>
          </a:ln>
        </p:spPr>
      </p:pic>
      <p:pic>
        <p:nvPicPr>
          <p:cNvPr id="8" name="Picture 4"/>
          <p:cNvPicPr>
            <a:picLocks noChangeAspect="1" noChangeArrowheads="1"/>
          </p:cNvPicPr>
          <p:nvPr/>
        </p:nvPicPr>
        <p:blipFill>
          <a:blip r:embed="rId5"/>
          <a:srcRect/>
          <a:stretch>
            <a:fillRect/>
          </a:stretch>
        </p:blipFill>
        <p:spPr bwMode="auto">
          <a:xfrm>
            <a:off x="914400" y="2463800"/>
            <a:ext cx="2028825" cy="1524000"/>
          </a:xfrm>
          <a:prstGeom prst="rect">
            <a:avLst/>
          </a:prstGeom>
          <a:noFill/>
          <a:ln w="9525">
            <a:noFill/>
            <a:miter lim="800000"/>
            <a:headEnd/>
            <a:tailEnd/>
          </a:ln>
        </p:spPr>
      </p:pic>
      <p:sp>
        <p:nvSpPr>
          <p:cNvPr id="10" name="Rectangle 9"/>
          <p:cNvSpPr/>
          <p:nvPr/>
        </p:nvSpPr>
        <p:spPr>
          <a:xfrm>
            <a:off x="8072438" y="3810000"/>
            <a:ext cx="766762" cy="3317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pic>
        <p:nvPicPr>
          <p:cNvPr id="6" name="Picture 5" descr="Picture 5.png"/>
          <p:cNvPicPr>
            <a:picLocks noChangeAspect="1"/>
          </p:cNvPicPr>
          <p:nvPr/>
        </p:nvPicPr>
        <p:blipFill>
          <a:blip r:embed="rId6"/>
          <a:stretch>
            <a:fillRect/>
          </a:stretch>
        </p:blipFill>
        <p:spPr>
          <a:xfrm>
            <a:off x="8072888" y="23895"/>
            <a:ext cx="1028700" cy="2146300"/>
          </a:xfrm>
          <a:prstGeom prst="rect">
            <a:avLst/>
          </a:prstGeom>
        </p:spPr>
      </p:pic>
      <p:sp>
        <p:nvSpPr>
          <p:cNvPr id="2" name="TextBox 1"/>
          <p:cNvSpPr txBox="1"/>
          <p:nvPr/>
        </p:nvSpPr>
        <p:spPr>
          <a:xfrm>
            <a:off x="1584428" y="4437112"/>
            <a:ext cx="5976664" cy="1569660"/>
          </a:xfrm>
          <a:prstGeom prst="rect">
            <a:avLst/>
          </a:prstGeom>
          <a:noFill/>
        </p:spPr>
        <p:txBody>
          <a:bodyPr wrap="square" rtlCol="0">
            <a:spAutoFit/>
          </a:bodyPr>
          <a:lstStyle/>
          <a:p>
            <a:pPr algn="ctr"/>
            <a:r>
              <a:rPr lang="en-US" sz="3200" dirty="0" smtClean="0">
                <a:solidFill>
                  <a:schemeClr val="bg1"/>
                </a:solidFill>
              </a:rPr>
              <a:t>5 key ingredients</a:t>
            </a:r>
          </a:p>
          <a:p>
            <a:pPr algn="ctr"/>
            <a:r>
              <a:rPr lang="en-US" sz="3200" dirty="0" smtClean="0">
                <a:solidFill>
                  <a:schemeClr val="bg1"/>
                </a:solidFill>
              </a:rPr>
              <a:t>Then teach you something</a:t>
            </a:r>
          </a:p>
          <a:p>
            <a:pPr algn="ctr"/>
            <a:r>
              <a:rPr lang="en-US" sz="3200" dirty="0" smtClean="0">
                <a:solidFill>
                  <a:schemeClr val="bg1"/>
                </a:solidFill>
              </a:rPr>
              <a:t>Then reflection</a:t>
            </a:r>
            <a:endParaRPr lang="en-US" sz="32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Bottom)">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Bottom)">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lide(fromBottom)">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Line 5"/>
          <p:cNvSpPr>
            <a:spLocks noChangeShapeType="1"/>
          </p:cNvSpPr>
          <p:nvPr/>
        </p:nvSpPr>
        <p:spPr bwMode="auto">
          <a:xfrm>
            <a:off x="1676400" y="1247775"/>
            <a:ext cx="67818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0" name="TextBox 19"/>
          <p:cNvSpPr txBox="1">
            <a:spLocks noChangeArrowheads="1"/>
          </p:cNvSpPr>
          <p:nvPr/>
        </p:nvSpPr>
        <p:spPr bwMode="auto">
          <a:xfrm>
            <a:off x="1295400" y="2003425"/>
            <a:ext cx="7806188" cy="5632312"/>
          </a:xfrm>
          <a:prstGeom prst="rect">
            <a:avLst/>
          </a:prstGeom>
          <a:noFill/>
          <a:ln w="9525">
            <a:noFill/>
            <a:miter lim="800000"/>
            <a:headEnd/>
            <a:tailEnd/>
          </a:ln>
        </p:spPr>
        <p:txBody>
          <a:bodyPr wrap="square">
            <a:prstTxWarp prst="textNoShape">
              <a:avLst/>
            </a:prstTxWarp>
            <a:spAutoFit/>
          </a:bodyPr>
          <a:lstStyle/>
          <a:p>
            <a:pPr marL="742950" indent="-742950">
              <a:buFont typeface="Calibri" charset="0"/>
              <a:buAutoNum type="arabicPeriod"/>
            </a:pPr>
            <a:r>
              <a:rPr lang="en-US" sz="3600" dirty="0">
                <a:solidFill>
                  <a:srgbClr val="FFFFFF"/>
                </a:solidFill>
                <a:latin typeface="Calibri" charset="0"/>
              </a:rPr>
              <a:t>Understand the significance of exploratory talk</a:t>
            </a:r>
          </a:p>
          <a:p>
            <a:pPr marL="742950" indent="-742950">
              <a:buFont typeface="Calibri" charset="0"/>
              <a:buAutoNum type="arabicPeriod"/>
            </a:pPr>
            <a:r>
              <a:rPr lang="en-US" sz="3600" dirty="0">
                <a:solidFill>
                  <a:srgbClr val="FFFFFF"/>
                </a:solidFill>
                <a:latin typeface="Calibri" charset="0"/>
              </a:rPr>
              <a:t>Model good talk – eg </a:t>
            </a:r>
            <a:r>
              <a:rPr lang="en-US" sz="3600" dirty="0" smtClean="0">
                <a:solidFill>
                  <a:srgbClr val="FFFFFF"/>
                </a:solidFill>
                <a:latin typeface="Calibri" charset="0"/>
              </a:rPr>
              <a:t>connectives</a:t>
            </a:r>
            <a:endParaRPr lang="en-US" sz="3600" dirty="0">
              <a:solidFill>
                <a:srgbClr val="FFFFFF"/>
              </a:solidFill>
              <a:latin typeface="Calibri" charset="0"/>
            </a:endParaRPr>
          </a:p>
          <a:p>
            <a:pPr marL="742950" indent="-742950">
              <a:buFont typeface="Calibri" charset="0"/>
              <a:buAutoNum type="arabicPeriod"/>
            </a:pPr>
            <a:r>
              <a:rPr lang="en-US" sz="3600" dirty="0">
                <a:solidFill>
                  <a:srgbClr val="FFFFFF"/>
                </a:solidFill>
                <a:latin typeface="Calibri" charset="0"/>
              </a:rPr>
              <a:t>Re-think </a:t>
            </a:r>
            <a:r>
              <a:rPr lang="en-US" sz="3600" dirty="0" smtClean="0">
                <a:solidFill>
                  <a:srgbClr val="FFFFFF"/>
                </a:solidFill>
                <a:latin typeface="Calibri" charset="0"/>
              </a:rPr>
              <a:t>questioning – ‘why </a:t>
            </a:r>
            <a:r>
              <a:rPr lang="en-US" sz="3600" dirty="0">
                <a:solidFill>
                  <a:srgbClr val="FFFFFF"/>
                </a:solidFill>
                <a:latin typeface="Calibri" charset="0"/>
              </a:rPr>
              <a:t>&amp; </a:t>
            </a:r>
            <a:r>
              <a:rPr lang="en-US" sz="3600" dirty="0" smtClean="0">
                <a:solidFill>
                  <a:srgbClr val="FFFFFF"/>
                </a:solidFill>
                <a:latin typeface="Calibri" charset="0"/>
              </a:rPr>
              <a:t>how’, thinking time, and no-hands-up</a:t>
            </a:r>
          </a:p>
          <a:p>
            <a:pPr marL="742950" indent="-742950">
              <a:buFont typeface="Calibri" charset="0"/>
              <a:buAutoNum type="arabicPeriod"/>
            </a:pPr>
            <a:r>
              <a:rPr lang="en-US" sz="3600" dirty="0" smtClean="0">
                <a:solidFill>
                  <a:srgbClr val="FFFFFF"/>
                </a:solidFill>
                <a:latin typeface="Calibri" charset="0"/>
              </a:rPr>
              <a:t>Consciously vary groupings</a:t>
            </a:r>
          </a:p>
          <a:p>
            <a:pPr marL="742950" indent="-742950">
              <a:buFont typeface="Calibri" charset="0"/>
              <a:buAutoNum type="arabicPeriod"/>
            </a:pPr>
            <a:r>
              <a:rPr lang="en-US" sz="3600" dirty="0">
                <a:solidFill>
                  <a:srgbClr val="FFFFFF"/>
                </a:solidFill>
                <a:latin typeface="Calibri" charset="0"/>
              </a:rPr>
              <a:t>Get </a:t>
            </a:r>
            <a:r>
              <a:rPr lang="en-US" sz="3600" dirty="0" smtClean="0">
                <a:solidFill>
                  <a:srgbClr val="FFFFFF"/>
                </a:solidFill>
                <a:latin typeface="Calibri" charset="0"/>
              </a:rPr>
              <a:t>conversation </a:t>
            </a:r>
            <a:r>
              <a:rPr lang="en-US" sz="3600" dirty="0">
                <a:solidFill>
                  <a:srgbClr val="FFFFFF"/>
                </a:solidFill>
                <a:latin typeface="Calibri" charset="0"/>
              </a:rPr>
              <a:t>into the school culture</a:t>
            </a:r>
          </a:p>
          <a:p>
            <a:pPr marL="742950" indent="-742950">
              <a:buFont typeface="Calibri" charset="0"/>
              <a:buAutoNum type="arabicPeriod"/>
            </a:pPr>
            <a:endParaRPr lang="en-US" sz="3600" dirty="0">
              <a:solidFill>
                <a:srgbClr val="FFFFFF"/>
              </a:solidFill>
              <a:latin typeface="Calibri" charset="0"/>
            </a:endParaRPr>
          </a:p>
          <a:p>
            <a:pPr marL="742950" indent="-742950"/>
            <a:endParaRPr lang="en-US" sz="3600" dirty="0">
              <a:solidFill>
                <a:srgbClr val="FFFFFF"/>
              </a:solidFill>
              <a:latin typeface="Calibri" charset="0"/>
            </a:endParaRPr>
          </a:p>
        </p:txBody>
      </p:sp>
      <p:pic>
        <p:nvPicPr>
          <p:cNvPr id="50180" name="Picture 4"/>
          <p:cNvPicPr>
            <a:picLocks noChangeAspect="1" noChangeArrowheads="1"/>
          </p:cNvPicPr>
          <p:nvPr/>
        </p:nvPicPr>
        <p:blipFill>
          <a:blip r:embed="rId3"/>
          <a:srcRect/>
          <a:stretch>
            <a:fillRect/>
          </a:stretch>
        </p:blipFill>
        <p:spPr bwMode="auto">
          <a:xfrm>
            <a:off x="0" y="0"/>
            <a:ext cx="2667000" cy="2003425"/>
          </a:xfrm>
          <a:prstGeom prst="rect">
            <a:avLst/>
          </a:prstGeom>
          <a:noFill/>
          <a:ln w="9525">
            <a:noFill/>
            <a:miter lim="800000"/>
            <a:headEnd/>
            <a:tailEnd/>
          </a:ln>
        </p:spPr>
      </p:pic>
      <p:pic>
        <p:nvPicPr>
          <p:cNvPr id="5" name="Picture 4" descr="Picture 5.png"/>
          <p:cNvPicPr>
            <a:picLocks noChangeAspect="1"/>
          </p:cNvPicPr>
          <p:nvPr/>
        </p:nvPicPr>
        <p:blipFill>
          <a:blip r:embed="rId4"/>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left)">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wipe(left)">
                                      <p:cBhvr>
                                        <p:cTn id="12" dur="500"/>
                                        <p:tgtEl>
                                          <p:spTgt spid="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Effect transition="in" filter="wipe(left)">
                                      <p:cBhvr>
                                        <p:cTn id="17" dur="500"/>
                                        <p:tgtEl>
                                          <p:spTgt spid="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xEl>
                                              <p:pRg st="3" end="3"/>
                                            </p:txEl>
                                          </p:spTgt>
                                        </p:tgtEl>
                                        <p:attrNameLst>
                                          <p:attrName>style.visibility</p:attrName>
                                        </p:attrNameLst>
                                      </p:cBhvr>
                                      <p:to>
                                        <p:strVal val="visible"/>
                                      </p:to>
                                    </p:set>
                                    <p:animEffect transition="in" filter="wipe(left)">
                                      <p:cBhvr>
                                        <p:cTn id="22" dur="500"/>
                                        <p:tgtEl>
                                          <p:spTgt spid="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
                                            <p:txEl>
                                              <p:pRg st="4" end="4"/>
                                            </p:txEl>
                                          </p:spTgt>
                                        </p:tgtEl>
                                        <p:attrNameLst>
                                          <p:attrName>style.visibility</p:attrName>
                                        </p:attrNameLst>
                                      </p:cBhvr>
                                      <p:to>
                                        <p:strVal val="visible"/>
                                      </p:to>
                                    </p:set>
                                    <p:animEffect transition="in" filter="wipe(left)">
                                      <p:cBhvr>
                                        <p:cTn id="27"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bldLvl="3"/>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solidFill>
                <a:srgbClr val="FFFFFF"/>
              </a:solidFill>
              <a:latin typeface="Calibri" charset="0"/>
            </a:endParaRPr>
          </a:p>
        </p:txBody>
      </p:sp>
      <p:graphicFrame>
        <p:nvGraphicFramePr>
          <p:cNvPr id="83970"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1029" name="Document" r:id="rId3" imgW="6238240" imgH="3919220" progId="Word.Document.8">
                  <p:embed/>
                </p:oleObj>
              </mc:Choice>
              <mc:Fallback>
                <p:oleObj name="Document" r:id="rId3" imgW="6238240" imgH="391922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3972" name="TextBox 4"/>
          <p:cNvSpPr txBox="1">
            <a:spLocks noChangeArrowheads="1"/>
          </p:cNvSpPr>
          <p:nvPr/>
        </p:nvSpPr>
        <p:spPr bwMode="auto">
          <a:xfrm>
            <a:off x="2438400" y="2824163"/>
            <a:ext cx="4724400" cy="922337"/>
          </a:xfrm>
          <a:prstGeom prst="rect">
            <a:avLst/>
          </a:prstGeom>
          <a:noFill/>
          <a:ln w="9525">
            <a:noFill/>
            <a:miter lim="800000"/>
            <a:headEnd/>
            <a:tailEnd/>
          </a:ln>
        </p:spPr>
        <p:txBody>
          <a:bodyPr>
            <a:prstTxWarp prst="textNoShape">
              <a:avLst/>
            </a:prstTxWarp>
            <a:spAutoFit/>
          </a:bodyPr>
          <a:lstStyle/>
          <a:p>
            <a:pPr algn="ctr"/>
            <a:r>
              <a:rPr lang="en-US" sz="5400" dirty="0" smtClean="0">
                <a:solidFill>
                  <a:srgbClr val="FFFFFF"/>
                </a:solidFill>
                <a:latin typeface="Calibri" charset="0"/>
              </a:rPr>
              <a:t>DEMO</a:t>
            </a:r>
            <a:endParaRPr lang="en-US" sz="5400" dirty="0">
              <a:solidFill>
                <a:srgbClr val="FFFFFF"/>
              </a:solidFill>
              <a:latin typeface="Calibri" charset="0"/>
            </a:endParaRPr>
          </a:p>
        </p:txBody>
      </p:sp>
      <p:pic>
        <p:nvPicPr>
          <p:cNvPr id="5" name="Picture 4" descr="Picture 5.png"/>
          <p:cNvPicPr>
            <a:picLocks noChangeAspect="1"/>
          </p:cNvPicPr>
          <p:nvPr/>
        </p:nvPicPr>
        <p:blipFill>
          <a:blip r:embed="rId5"/>
          <a:stretch>
            <a:fillRect/>
          </a:stretch>
        </p:blipFill>
        <p:spPr>
          <a:xfrm>
            <a:off x="8072888" y="23895"/>
            <a:ext cx="1028700" cy="2146300"/>
          </a:xfrm>
          <a:prstGeom prst="rect">
            <a:avLst/>
          </a:prstGeom>
        </p:spPr>
      </p:pic>
    </p:spTree>
    <p:extLst>
      <p:ext uri="{BB962C8B-B14F-4D97-AF65-F5344CB8AC3E}">
        <p14:creationId xmlns:p14="http://schemas.microsoft.com/office/powerpoint/2010/main" val="92692825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Line 5"/>
          <p:cNvSpPr>
            <a:spLocks noChangeShapeType="1"/>
          </p:cNvSpPr>
          <p:nvPr/>
        </p:nvSpPr>
        <p:spPr bwMode="auto">
          <a:xfrm>
            <a:off x="1676400" y="1247775"/>
            <a:ext cx="67818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0" name="TextBox 19"/>
          <p:cNvSpPr txBox="1">
            <a:spLocks noChangeArrowheads="1"/>
          </p:cNvSpPr>
          <p:nvPr/>
        </p:nvSpPr>
        <p:spPr bwMode="auto">
          <a:xfrm>
            <a:off x="827584" y="3321858"/>
            <a:ext cx="7806188" cy="646331"/>
          </a:xfrm>
          <a:prstGeom prst="rect">
            <a:avLst/>
          </a:prstGeom>
          <a:noFill/>
          <a:ln w="9525">
            <a:noFill/>
            <a:miter lim="800000"/>
            <a:headEnd/>
            <a:tailEnd/>
          </a:ln>
        </p:spPr>
        <p:txBody>
          <a:bodyPr wrap="square">
            <a:prstTxWarp prst="textNoShape">
              <a:avLst/>
            </a:prstTxWarp>
            <a:spAutoFit/>
          </a:bodyPr>
          <a:lstStyle/>
          <a:p>
            <a:pPr algn="ctr"/>
            <a:r>
              <a:rPr lang="en-US" sz="3600" dirty="0" smtClean="0">
                <a:solidFill>
                  <a:srgbClr val="FFFFFF"/>
                </a:solidFill>
                <a:latin typeface="Calibri" charset="0"/>
              </a:rPr>
              <a:t>Focus: speaking in public</a:t>
            </a:r>
            <a:endParaRPr lang="en-US" sz="3600" dirty="0">
              <a:solidFill>
                <a:srgbClr val="FFFFFF"/>
              </a:solidFill>
              <a:latin typeface="Calibri" charset="0"/>
            </a:endParaRPr>
          </a:p>
        </p:txBody>
      </p:sp>
      <p:pic>
        <p:nvPicPr>
          <p:cNvPr id="50180" name="Picture 4"/>
          <p:cNvPicPr>
            <a:picLocks noChangeAspect="1" noChangeArrowheads="1"/>
          </p:cNvPicPr>
          <p:nvPr/>
        </p:nvPicPr>
        <p:blipFill>
          <a:blip r:embed="rId3"/>
          <a:srcRect/>
          <a:stretch>
            <a:fillRect/>
          </a:stretch>
        </p:blipFill>
        <p:spPr bwMode="auto">
          <a:xfrm>
            <a:off x="0" y="0"/>
            <a:ext cx="2667000" cy="2003425"/>
          </a:xfrm>
          <a:prstGeom prst="rect">
            <a:avLst/>
          </a:prstGeom>
          <a:noFill/>
          <a:ln w="9525">
            <a:noFill/>
            <a:miter lim="800000"/>
            <a:headEnd/>
            <a:tailEnd/>
          </a:ln>
        </p:spPr>
      </p:pic>
      <p:pic>
        <p:nvPicPr>
          <p:cNvPr id="5" name="Picture 4" descr="Picture 5.png"/>
          <p:cNvPicPr>
            <a:picLocks noChangeAspect="1"/>
          </p:cNvPicPr>
          <p:nvPr/>
        </p:nvPicPr>
        <p:blipFill>
          <a:blip r:embed="rId4"/>
          <a:stretch>
            <a:fillRect/>
          </a:stretch>
        </p:blipFill>
        <p:spPr>
          <a:xfrm>
            <a:off x="8072888" y="23895"/>
            <a:ext cx="1028700" cy="2146300"/>
          </a:xfrm>
          <a:prstGeom prst="rect">
            <a:avLst/>
          </a:prstGeom>
        </p:spPr>
      </p:pic>
    </p:spTree>
    <p:extLst>
      <p:ext uri="{BB962C8B-B14F-4D97-AF65-F5344CB8AC3E}">
        <p14:creationId xmlns:p14="http://schemas.microsoft.com/office/powerpoint/2010/main" val="32023531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left)">
                                      <p:cBhvr>
                                        <p:cTn id="7"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bldLvl="3"/>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Line 5"/>
          <p:cNvSpPr>
            <a:spLocks noChangeShapeType="1"/>
          </p:cNvSpPr>
          <p:nvPr/>
        </p:nvSpPr>
        <p:spPr bwMode="auto">
          <a:xfrm>
            <a:off x="1676400" y="1247775"/>
            <a:ext cx="67818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0" name="TextBox 19"/>
          <p:cNvSpPr txBox="1">
            <a:spLocks noChangeArrowheads="1"/>
          </p:cNvSpPr>
          <p:nvPr/>
        </p:nvSpPr>
        <p:spPr bwMode="auto">
          <a:xfrm>
            <a:off x="823956" y="2780928"/>
            <a:ext cx="7806188" cy="2862322"/>
          </a:xfrm>
          <a:prstGeom prst="rect">
            <a:avLst/>
          </a:prstGeom>
          <a:noFill/>
          <a:ln w="9525">
            <a:noFill/>
            <a:miter lim="800000"/>
            <a:headEnd/>
            <a:tailEnd/>
          </a:ln>
        </p:spPr>
        <p:txBody>
          <a:bodyPr wrap="square">
            <a:prstTxWarp prst="textNoShape">
              <a:avLst/>
            </a:prstTxWarp>
            <a:spAutoFit/>
          </a:bodyPr>
          <a:lstStyle/>
          <a:p>
            <a:pPr algn="ctr"/>
            <a:r>
              <a:rPr lang="en-US" sz="3600" dirty="0" smtClean="0">
                <a:solidFill>
                  <a:srgbClr val="FFFFFF"/>
                </a:solidFill>
                <a:latin typeface="Calibri" charset="0"/>
              </a:rPr>
              <a:t>Barriers:</a:t>
            </a:r>
          </a:p>
          <a:p>
            <a:pPr algn="ctr"/>
            <a:r>
              <a:rPr lang="en-US" sz="3600" dirty="0" smtClean="0">
                <a:solidFill>
                  <a:srgbClr val="FFFFFF"/>
                </a:solidFill>
                <a:latin typeface="Calibri" charset="0"/>
              </a:rPr>
              <a:t>Lack of confidence</a:t>
            </a:r>
          </a:p>
          <a:p>
            <a:pPr algn="ctr"/>
            <a:r>
              <a:rPr lang="en-US" sz="3600" dirty="0" smtClean="0">
                <a:solidFill>
                  <a:srgbClr val="FFFFFF"/>
                </a:solidFill>
                <a:latin typeface="Calibri" charset="0"/>
              </a:rPr>
              <a:t>Lack of structure</a:t>
            </a:r>
          </a:p>
          <a:p>
            <a:pPr algn="ctr"/>
            <a:r>
              <a:rPr lang="en-US" sz="3600" dirty="0" smtClean="0">
                <a:solidFill>
                  <a:srgbClr val="FFFFFF"/>
                </a:solidFill>
                <a:latin typeface="Calibri" charset="0"/>
              </a:rPr>
              <a:t>Lack of </a:t>
            </a:r>
            <a:r>
              <a:rPr lang="en-US" sz="3600" dirty="0" err="1" smtClean="0">
                <a:solidFill>
                  <a:srgbClr val="FFFFFF"/>
                </a:solidFill>
                <a:latin typeface="Calibri" charset="0"/>
              </a:rPr>
              <a:t>depersonalised</a:t>
            </a:r>
            <a:r>
              <a:rPr lang="en-US" sz="3600" dirty="0" smtClean="0">
                <a:solidFill>
                  <a:srgbClr val="FFFFFF"/>
                </a:solidFill>
                <a:latin typeface="Calibri" charset="0"/>
              </a:rPr>
              <a:t> tone</a:t>
            </a:r>
          </a:p>
          <a:p>
            <a:pPr algn="ctr"/>
            <a:endParaRPr lang="en-US" sz="3600" dirty="0">
              <a:solidFill>
                <a:srgbClr val="FFFFFF"/>
              </a:solidFill>
              <a:latin typeface="Calibri" charset="0"/>
            </a:endParaRPr>
          </a:p>
        </p:txBody>
      </p:sp>
      <p:pic>
        <p:nvPicPr>
          <p:cNvPr id="50180" name="Picture 4"/>
          <p:cNvPicPr>
            <a:picLocks noChangeAspect="1" noChangeArrowheads="1"/>
          </p:cNvPicPr>
          <p:nvPr/>
        </p:nvPicPr>
        <p:blipFill>
          <a:blip r:embed="rId3"/>
          <a:srcRect/>
          <a:stretch>
            <a:fillRect/>
          </a:stretch>
        </p:blipFill>
        <p:spPr bwMode="auto">
          <a:xfrm>
            <a:off x="0" y="0"/>
            <a:ext cx="2667000" cy="2003425"/>
          </a:xfrm>
          <a:prstGeom prst="rect">
            <a:avLst/>
          </a:prstGeom>
          <a:noFill/>
          <a:ln w="9525">
            <a:noFill/>
            <a:miter lim="800000"/>
            <a:headEnd/>
            <a:tailEnd/>
          </a:ln>
        </p:spPr>
      </p:pic>
      <p:pic>
        <p:nvPicPr>
          <p:cNvPr id="5" name="Picture 4" descr="Picture 5.png"/>
          <p:cNvPicPr>
            <a:picLocks noChangeAspect="1"/>
          </p:cNvPicPr>
          <p:nvPr/>
        </p:nvPicPr>
        <p:blipFill>
          <a:blip r:embed="rId4"/>
          <a:stretch>
            <a:fillRect/>
          </a:stretch>
        </p:blipFill>
        <p:spPr>
          <a:xfrm>
            <a:off x="8072888" y="23895"/>
            <a:ext cx="1028700" cy="2146300"/>
          </a:xfrm>
          <a:prstGeom prst="rect">
            <a:avLst/>
          </a:prstGeom>
        </p:spPr>
      </p:pic>
    </p:spTree>
    <p:extLst>
      <p:ext uri="{BB962C8B-B14F-4D97-AF65-F5344CB8AC3E}">
        <p14:creationId xmlns:p14="http://schemas.microsoft.com/office/powerpoint/2010/main" val="14899243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left)">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wipe(left)">
                                      <p:cBhvr>
                                        <p:cTn id="12" dur="500"/>
                                        <p:tgtEl>
                                          <p:spTgt spid="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Effect transition="in" filter="wipe(left)">
                                      <p:cBhvr>
                                        <p:cTn id="17" dur="500"/>
                                        <p:tgtEl>
                                          <p:spTgt spid="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xEl>
                                              <p:pRg st="3" end="3"/>
                                            </p:txEl>
                                          </p:spTgt>
                                        </p:tgtEl>
                                        <p:attrNameLst>
                                          <p:attrName>style.visibility</p:attrName>
                                        </p:attrNameLst>
                                      </p:cBhvr>
                                      <p:to>
                                        <p:strVal val="visible"/>
                                      </p:to>
                                    </p:set>
                                    <p:animEffect transition="in" filter="wipe(left)">
                                      <p:cBhvr>
                                        <p:cTn id="22" dur="500"/>
                                        <p:tgtEl>
                                          <p:spTgt spid="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bldLvl="3"/>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Line 5"/>
          <p:cNvSpPr>
            <a:spLocks noChangeShapeType="1"/>
          </p:cNvSpPr>
          <p:nvPr/>
        </p:nvSpPr>
        <p:spPr bwMode="auto">
          <a:xfrm>
            <a:off x="1676400" y="1247775"/>
            <a:ext cx="67818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0" name="TextBox 19"/>
          <p:cNvSpPr txBox="1">
            <a:spLocks noChangeArrowheads="1"/>
          </p:cNvSpPr>
          <p:nvPr/>
        </p:nvSpPr>
        <p:spPr bwMode="auto">
          <a:xfrm>
            <a:off x="827584" y="3321858"/>
            <a:ext cx="7806188" cy="1200329"/>
          </a:xfrm>
          <a:prstGeom prst="rect">
            <a:avLst/>
          </a:prstGeom>
          <a:noFill/>
          <a:ln w="9525">
            <a:noFill/>
            <a:miter lim="800000"/>
            <a:headEnd/>
            <a:tailEnd/>
          </a:ln>
        </p:spPr>
        <p:txBody>
          <a:bodyPr wrap="square">
            <a:prstTxWarp prst="textNoShape">
              <a:avLst/>
            </a:prstTxWarp>
            <a:spAutoFit/>
          </a:bodyPr>
          <a:lstStyle/>
          <a:p>
            <a:pPr algn="ctr"/>
            <a:r>
              <a:rPr lang="en-US" sz="3600" dirty="0" smtClean="0">
                <a:solidFill>
                  <a:srgbClr val="FFFFFF"/>
                </a:solidFill>
                <a:latin typeface="Calibri" charset="0"/>
              </a:rPr>
              <a:t>Task: why school uniform crushes our individuality</a:t>
            </a:r>
            <a:endParaRPr lang="en-US" sz="3600" dirty="0">
              <a:solidFill>
                <a:srgbClr val="FFFFFF"/>
              </a:solidFill>
              <a:latin typeface="Calibri" charset="0"/>
            </a:endParaRPr>
          </a:p>
        </p:txBody>
      </p:sp>
      <p:pic>
        <p:nvPicPr>
          <p:cNvPr id="50180" name="Picture 4"/>
          <p:cNvPicPr>
            <a:picLocks noChangeAspect="1" noChangeArrowheads="1"/>
          </p:cNvPicPr>
          <p:nvPr/>
        </p:nvPicPr>
        <p:blipFill>
          <a:blip r:embed="rId3"/>
          <a:srcRect/>
          <a:stretch>
            <a:fillRect/>
          </a:stretch>
        </p:blipFill>
        <p:spPr bwMode="auto">
          <a:xfrm>
            <a:off x="0" y="0"/>
            <a:ext cx="2667000" cy="2003425"/>
          </a:xfrm>
          <a:prstGeom prst="rect">
            <a:avLst/>
          </a:prstGeom>
          <a:noFill/>
          <a:ln w="9525">
            <a:noFill/>
            <a:miter lim="800000"/>
            <a:headEnd/>
            <a:tailEnd/>
          </a:ln>
        </p:spPr>
      </p:pic>
      <p:pic>
        <p:nvPicPr>
          <p:cNvPr id="5" name="Picture 4" descr="Picture 5.png"/>
          <p:cNvPicPr>
            <a:picLocks noChangeAspect="1"/>
          </p:cNvPicPr>
          <p:nvPr/>
        </p:nvPicPr>
        <p:blipFill>
          <a:blip r:embed="rId4"/>
          <a:stretch>
            <a:fillRect/>
          </a:stretch>
        </p:blipFill>
        <p:spPr>
          <a:xfrm>
            <a:off x="8072888" y="23895"/>
            <a:ext cx="1028700" cy="2146300"/>
          </a:xfrm>
          <a:prstGeom prst="rect">
            <a:avLst/>
          </a:prstGeom>
        </p:spPr>
      </p:pic>
    </p:spTree>
    <p:extLst>
      <p:ext uri="{BB962C8B-B14F-4D97-AF65-F5344CB8AC3E}">
        <p14:creationId xmlns:p14="http://schemas.microsoft.com/office/powerpoint/2010/main" val="109195918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left)">
                                      <p:cBhvr>
                                        <p:cTn id="7"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bldLvl="3"/>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Line 5"/>
          <p:cNvSpPr>
            <a:spLocks noChangeShapeType="1"/>
          </p:cNvSpPr>
          <p:nvPr/>
        </p:nvSpPr>
        <p:spPr bwMode="auto">
          <a:xfrm>
            <a:off x="1676400" y="1247775"/>
            <a:ext cx="67818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0" name="TextBox 19"/>
          <p:cNvSpPr txBox="1">
            <a:spLocks noChangeArrowheads="1"/>
          </p:cNvSpPr>
          <p:nvPr/>
        </p:nvSpPr>
        <p:spPr bwMode="auto">
          <a:xfrm>
            <a:off x="323528" y="3068960"/>
            <a:ext cx="7806188" cy="2308324"/>
          </a:xfrm>
          <a:prstGeom prst="rect">
            <a:avLst/>
          </a:prstGeom>
          <a:noFill/>
          <a:ln w="9525">
            <a:noFill/>
            <a:miter lim="800000"/>
            <a:headEnd/>
            <a:tailEnd/>
          </a:ln>
        </p:spPr>
        <p:txBody>
          <a:bodyPr wrap="square">
            <a:prstTxWarp prst="textNoShape">
              <a:avLst/>
            </a:prstTxWarp>
            <a:spAutoFit/>
          </a:bodyPr>
          <a:lstStyle/>
          <a:p>
            <a:r>
              <a:rPr lang="en-US" sz="3600" dirty="0" smtClean="0">
                <a:solidFill>
                  <a:srgbClr val="FFFFFF"/>
                </a:solidFill>
                <a:latin typeface="Calibri" charset="0"/>
              </a:rPr>
              <a:t>Confidence</a:t>
            </a:r>
          </a:p>
          <a:p>
            <a:r>
              <a:rPr lang="en-US" sz="3600" dirty="0" smtClean="0">
                <a:solidFill>
                  <a:srgbClr val="FFFFFF"/>
                </a:solidFill>
                <a:latin typeface="Calibri" charset="0"/>
              </a:rPr>
              <a:t>Structure</a:t>
            </a:r>
          </a:p>
          <a:p>
            <a:r>
              <a:rPr lang="en-US" sz="3600" dirty="0" err="1">
                <a:solidFill>
                  <a:srgbClr val="FFFFFF"/>
                </a:solidFill>
                <a:latin typeface="Calibri" charset="0"/>
              </a:rPr>
              <a:t>D</a:t>
            </a:r>
            <a:r>
              <a:rPr lang="en-US" sz="3600" dirty="0" err="1" smtClean="0">
                <a:solidFill>
                  <a:srgbClr val="FFFFFF"/>
                </a:solidFill>
                <a:latin typeface="Calibri" charset="0"/>
              </a:rPr>
              <a:t>epersonalised</a:t>
            </a:r>
            <a:r>
              <a:rPr lang="en-US" sz="3600" dirty="0" smtClean="0">
                <a:solidFill>
                  <a:srgbClr val="FFFFFF"/>
                </a:solidFill>
                <a:latin typeface="Calibri" charset="0"/>
              </a:rPr>
              <a:t> tone</a:t>
            </a:r>
          </a:p>
          <a:p>
            <a:endParaRPr lang="en-US" sz="3600" dirty="0">
              <a:solidFill>
                <a:srgbClr val="FFFFFF"/>
              </a:solidFill>
              <a:latin typeface="Calibri" charset="0"/>
            </a:endParaRPr>
          </a:p>
        </p:txBody>
      </p:sp>
      <p:pic>
        <p:nvPicPr>
          <p:cNvPr id="50180" name="Picture 4"/>
          <p:cNvPicPr>
            <a:picLocks noChangeAspect="1" noChangeArrowheads="1"/>
          </p:cNvPicPr>
          <p:nvPr/>
        </p:nvPicPr>
        <p:blipFill>
          <a:blip r:embed="rId3"/>
          <a:srcRect/>
          <a:stretch>
            <a:fillRect/>
          </a:stretch>
        </p:blipFill>
        <p:spPr bwMode="auto">
          <a:xfrm>
            <a:off x="0" y="0"/>
            <a:ext cx="2667000" cy="2003425"/>
          </a:xfrm>
          <a:prstGeom prst="rect">
            <a:avLst/>
          </a:prstGeom>
          <a:noFill/>
          <a:ln w="9525">
            <a:noFill/>
            <a:miter lim="800000"/>
            <a:headEnd/>
            <a:tailEnd/>
          </a:ln>
        </p:spPr>
      </p:pic>
      <p:pic>
        <p:nvPicPr>
          <p:cNvPr id="5" name="Picture 4" descr="Picture 5.png"/>
          <p:cNvPicPr>
            <a:picLocks noChangeAspect="1"/>
          </p:cNvPicPr>
          <p:nvPr/>
        </p:nvPicPr>
        <p:blipFill>
          <a:blip r:embed="rId4"/>
          <a:stretch>
            <a:fillRect/>
          </a:stretch>
        </p:blipFill>
        <p:spPr>
          <a:xfrm>
            <a:off x="8072888" y="23895"/>
            <a:ext cx="1028700" cy="2146300"/>
          </a:xfrm>
          <a:prstGeom prst="rect">
            <a:avLst/>
          </a:prstGeom>
        </p:spPr>
      </p:pic>
      <p:sp>
        <p:nvSpPr>
          <p:cNvPr id="2" name="Cloud Callout 1"/>
          <p:cNvSpPr/>
          <p:nvPr/>
        </p:nvSpPr>
        <p:spPr>
          <a:xfrm>
            <a:off x="2667000" y="836712"/>
            <a:ext cx="3417168" cy="2016224"/>
          </a:xfrm>
          <a:prstGeom prst="cloudCallout">
            <a:avLst>
              <a:gd name="adj1" fmla="val -51929"/>
              <a:gd name="adj2" fmla="val 7406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tx1"/>
                </a:solidFill>
              </a:rPr>
              <a:t>Stance, notes, pen</a:t>
            </a:r>
            <a:endParaRPr lang="en-US" sz="3200" dirty="0">
              <a:solidFill>
                <a:schemeClr val="tx1"/>
              </a:solidFill>
            </a:endParaRPr>
          </a:p>
        </p:txBody>
      </p:sp>
      <p:sp>
        <p:nvSpPr>
          <p:cNvPr id="7" name="Cloud Callout 6"/>
          <p:cNvSpPr/>
          <p:nvPr/>
        </p:nvSpPr>
        <p:spPr>
          <a:xfrm>
            <a:off x="3923928" y="2420888"/>
            <a:ext cx="5143929" cy="2016224"/>
          </a:xfrm>
          <a:prstGeom prst="cloudCallout">
            <a:avLst>
              <a:gd name="adj1" fmla="val -92216"/>
              <a:gd name="adj2" fmla="val 4257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tx1"/>
                </a:solidFill>
              </a:rPr>
              <a:t>Number points</a:t>
            </a:r>
          </a:p>
          <a:p>
            <a:pPr algn="ctr"/>
            <a:r>
              <a:rPr lang="en-US" sz="3200" dirty="0" smtClean="0">
                <a:solidFill>
                  <a:schemeClr val="tx1"/>
                </a:solidFill>
              </a:rPr>
              <a:t>Be repetitive</a:t>
            </a:r>
          </a:p>
          <a:p>
            <a:pPr algn="ctr"/>
            <a:r>
              <a:rPr lang="en-US" sz="3200" dirty="0" smtClean="0">
                <a:solidFill>
                  <a:schemeClr val="tx1"/>
                </a:solidFill>
              </a:rPr>
              <a:t>Sentence functions</a:t>
            </a:r>
            <a:endParaRPr lang="en-US" sz="3200" dirty="0">
              <a:solidFill>
                <a:schemeClr val="tx1"/>
              </a:solidFill>
            </a:endParaRPr>
          </a:p>
        </p:txBody>
      </p:sp>
      <p:sp>
        <p:nvSpPr>
          <p:cNvPr id="8" name="Cloud Callout 7"/>
          <p:cNvSpPr/>
          <p:nvPr/>
        </p:nvSpPr>
        <p:spPr>
          <a:xfrm>
            <a:off x="2846517" y="4547918"/>
            <a:ext cx="6332512" cy="2016224"/>
          </a:xfrm>
          <a:prstGeom prst="cloudCallout">
            <a:avLst>
              <a:gd name="adj1" fmla="val -63317"/>
              <a:gd name="adj2" fmla="val -3068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tx1"/>
                </a:solidFill>
              </a:rPr>
              <a:t>Avoid I / me</a:t>
            </a:r>
          </a:p>
          <a:p>
            <a:pPr algn="ctr"/>
            <a:r>
              <a:rPr lang="en-US" sz="3200" dirty="0" smtClean="0">
                <a:solidFill>
                  <a:schemeClr val="tx1"/>
                </a:solidFill>
              </a:rPr>
              <a:t>Use so / because / however / therefore</a:t>
            </a:r>
            <a:endParaRPr lang="en-US" sz="3200" dirty="0">
              <a:solidFill>
                <a:schemeClr val="tx1"/>
              </a:solidFill>
            </a:endParaRPr>
          </a:p>
        </p:txBody>
      </p:sp>
    </p:spTree>
    <p:extLst>
      <p:ext uri="{BB962C8B-B14F-4D97-AF65-F5344CB8AC3E}">
        <p14:creationId xmlns:p14="http://schemas.microsoft.com/office/powerpoint/2010/main" val="9829806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left)">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wipe(left)">
                                      <p:cBhvr>
                                        <p:cTn id="12" dur="500"/>
                                        <p:tgtEl>
                                          <p:spTgt spid="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Effect transition="in" filter="wipe(left)">
                                      <p:cBhvr>
                                        <p:cTn id="17" dur="500"/>
                                        <p:tgtEl>
                                          <p:spTgt spid="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bldLvl="3"/>
      <p:bldP spid="2" grpId="0" animBg="1"/>
      <p:bldP spid="7"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Line 5"/>
          <p:cNvSpPr>
            <a:spLocks noChangeShapeType="1"/>
          </p:cNvSpPr>
          <p:nvPr/>
        </p:nvSpPr>
        <p:spPr bwMode="auto">
          <a:xfrm>
            <a:off x="1676400" y="1247775"/>
            <a:ext cx="67818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 name="Oval Callout 1"/>
          <p:cNvSpPr/>
          <p:nvPr/>
        </p:nvSpPr>
        <p:spPr>
          <a:xfrm>
            <a:off x="-2973" y="0"/>
            <a:ext cx="2304256" cy="1584176"/>
          </a:xfrm>
          <a:prstGeom prst="wedgeEllipseCallout">
            <a:avLst>
              <a:gd name="adj1" fmla="val -51684"/>
              <a:gd name="adj2" fmla="val 117066"/>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bg1"/>
                </a:solidFill>
              </a:rPr>
              <a:t>Talking Point</a:t>
            </a:r>
            <a:endParaRPr lang="en-US" sz="3200" dirty="0">
              <a:solidFill>
                <a:schemeClr val="bg1"/>
              </a:solidFill>
            </a:endParaRPr>
          </a:p>
        </p:txBody>
      </p:sp>
      <p:sp>
        <p:nvSpPr>
          <p:cNvPr id="10" name="TextBox 9"/>
          <p:cNvSpPr txBox="1"/>
          <p:nvPr/>
        </p:nvSpPr>
        <p:spPr>
          <a:xfrm>
            <a:off x="179512" y="4437112"/>
            <a:ext cx="8712968" cy="2062103"/>
          </a:xfrm>
          <a:prstGeom prst="rect">
            <a:avLst/>
          </a:prstGeom>
          <a:noFill/>
        </p:spPr>
        <p:txBody>
          <a:bodyPr wrap="square" rtlCol="0">
            <a:spAutoFit/>
          </a:bodyPr>
          <a:lstStyle/>
          <a:p>
            <a:pPr algn="ctr"/>
            <a:r>
              <a:rPr lang="en-US" sz="3200" dirty="0" smtClean="0">
                <a:solidFill>
                  <a:srgbClr val="FFFF00"/>
                </a:solidFill>
              </a:rPr>
              <a:t>What are the main types of talk needed in your subject?</a:t>
            </a:r>
          </a:p>
          <a:p>
            <a:pPr algn="ctr"/>
            <a:r>
              <a:rPr lang="en-US" sz="3200" dirty="0" smtClean="0">
                <a:solidFill>
                  <a:srgbClr val="FFFF00"/>
                </a:solidFill>
              </a:rPr>
              <a:t>Barriers?</a:t>
            </a:r>
          </a:p>
          <a:p>
            <a:pPr algn="ctr"/>
            <a:r>
              <a:rPr lang="en-US" sz="3200" dirty="0" smtClean="0">
                <a:solidFill>
                  <a:srgbClr val="FFFF00"/>
                </a:solidFill>
              </a:rPr>
              <a:t>So what could you do?</a:t>
            </a:r>
            <a:endParaRPr lang="en-US" sz="3200" dirty="0">
              <a:solidFill>
                <a:srgbClr val="FFFF00"/>
              </a:solidFill>
            </a:endParaRPr>
          </a:p>
        </p:txBody>
      </p:sp>
      <p:sp>
        <p:nvSpPr>
          <p:cNvPr id="7" name="TextBox 6"/>
          <p:cNvSpPr txBox="1">
            <a:spLocks noChangeArrowheads="1"/>
          </p:cNvSpPr>
          <p:nvPr/>
        </p:nvSpPr>
        <p:spPr bwMode="auto">
          <a:xfrm>
            <a:off x="1295400" y="2003425"/>
            <a:ext cx="7806188" cy="3046988"/>
          </a:xfrm>
          <a:prstGeom prst="rect">
            <a:avLst/>
          </a:prstGeom>
          <a:noFill/>
          <a:ln w="9525">
            <a:noFill/>
            <a:miter lim="800000"/>
            <a:headEnd/>
            <a:tailEnd/>
          </a:ln>
        </p:spPr>
        <p:txBody>
          <a:bodyPr wrap="square">
            <a:prstTxWarp prst="textNoShape">
              <a:avLst/>
            </a:prstTxWarp>
            <a:spAutoFit/>
          </a:bodyPr>
          <a:lstStyle/>
          <a:p>
            <a:pPr marL="742950" indent="-742950">
              <a:buFont typeface="Calibri" charset="0"/>
              <a:buAutoNum type="arabicPeriod"/>
            </a:pPr>
            <a:r>
              <a:rPr lang="en-US" sz="2400" dirty="0">
                <a:solidFill>
                  <a:srgbClr val="FFFFFF"/>
                </a:solidFill>
                <a:latin typeface="Calibri" charset="0"/>
              </a:rPr>
              <a:t>Understand the significance of exploratory talk</a:t>
            </a:r>
          </a:p>
          <a:p>
            <a:pPr marL="742950" indent="-742950">
              <a:buFont typeface="Calibri" charset="0"/>
              <a:buAutoNum type="arabicPeriod"/>
            </a:pPr>
            <a:r>
              <a:rPr lang="en-US" sz="2400" dirty="0">
                <a:solidFill>
                  <a:srgbClr val="FFFFFF"/>
                </a:solidFill>
                <a:latin typeface="Calibri" charset="0"/>
              </a:rPr>
              <a:t>Model good talk – eg </a:t>
            </a:r>
            <a:r>
              <a:rPr lang="en-US" sz="2400" dirty="0" smtClean="0">
                <a:solidFill>
                  <a:srgbClr val="FFFFFF"/>
                </a:solidFill>
                <a:latin typeface="Calibri" charset="0"/>
              </a:rPr>
              <a:t>connectives</a:t>
            </a:r>
            <a:endParaRPr lang="en-US" sz="2400" dirty="0">
              <a:solidFill>
                <a:srgbClr val="FFFFFF"/>
              </a:solidFill>
              <a:latin typeface="Calibri" charset="0"/>
            </a:endParaRPr>
          </a:p>
          <a:p>
            <a:pPr marL="742950" indent="-742950">
              <a:buFont typeface="Calibri" charset="0"/>
              <a:buAutoNum type="arabicPeriod"/>
            </a:pPr>
            <a:r>
              <a:rPr lang="en-US" sz="2400" dirty="0">
                <a:solidFill>
                  <a:srgbClr val="FFFFFF"/>
                </a:solidFill>
                <a:latin typeface="Calibri" charset="0"/>
              </a:rPr>
              <a:t>Re-think </a:t>
            </a:r>
            <a:r>
              <a:rPr lang="en-US" sz="2400" dirty="0" smtClean="0">
                <a:solidFill>
                  <a:srgbClr val="FFFFFF"/>
                </a:solidFill>
                <a:latin typeface="Calibri" charset="0"/>
              </a:rPr>
              <a:t>questioning – ‘why </a:t>
            </a:r>
            <a:r>
              <a:rPr lang="en-US" sz="2400" dirty="0">
                <a:solidFill>
                  <a:srgbClr val="FFFFFF"/>
                </a:solidFill>
                <a:latin typeface="Calibri" charset="0"/>
              </a:rPr>
              <a:t>&amp; </a:t>
            </a:r>
            <a:r>
              <a:rPr lang="en-US" sz="2400" dirty="0" smtClean="0">
                <a:solidFill>
                  <a:srgbClr val="FFFFFF"/>
                </a:solidFill>
                <a:latin typeface="Calibri" charset="0"/>
              </a:rPr>
              <a:t>how’, thinking time, and no-hands-up</a:t>
            </a:r>
          </a:p>
          <a:p>
            <a:pPr marL="742950" indent="-742950">
              <a:buFont typeface="Calibri" charset="0"/>
              <a:buAutoNum type="arabicPeriod"/>
            </a:pPr>
            <a:r>
              <a:rPr lang="en-US" sz="2400" dirty="0" smtClean="0">
                <a:solidFill>
                  <a:srgbClr val="FFFFFF"/>
                </a:solidFill>
                <a:latin typeface="Calibri" charset="0"/>
              </a:rPr>
              <a:t>Consciously vary groupings</a:t>
            </a:r>
          </a:p>
          <a:p>
            <a:pPr marL="742950" indent="-742950">
              <a:buFont typeface="Calibri" charset="0"/>
              <a:buAutoNum type="arabicPeriod"/>
            </a:pPr>
            <a:r>
              <a:rPr lang="en-US" sz="2400" dirty="0">
                <a:solidFill>
                  <a:srgbClr val="FFFFFF"/>
                </a:solidFill>
                <a:latin typeface="Calibri" charset="0"/>
              </a:rPr>
              <a:t>Get </a:t>
            </a:r>
            <a:r>
              <a:rPr lang="en-US" sz="2400" dirty="0" smtClean="0">
                <a:solidFill>
                  <a:srgbClr val="FFFFFF"/>
                </a:solidFill>
                <a:latin typeface="Calibri" charset="0"/>
              </a:rPr>
              <a:t>conversation </a:t>
            </a:r>
            <a:r>
              <a:rPr lang="en-US" sz="2400" dirty="0">
                <a:solidFill>
                  <a:srgbClr val="FFFFFF"/>
                </a:solidFill>
                <a:latin typeface="Calibri" charset="0"/>
              </a:rPr>
              <a:t>into the school culture</a:t>
            </a:r>
          </a:p>
          <a:p>
            <a:pPr marL="742950" indent="-742950">
              <a:buFont typeface="Calibri" charset="0"/>
              <a:buAutoNum type="arabicPeriod"/>
            </a:pPr>
            <a:endParaRPr lang="en-US" sz="2400" dirty="0">
              <a:solidFill>
                <a:srgbClr val="FFFFFF"/>
              </a:solidFill>
              <a:latin typeface="Calibri" charset="0"/>
            </a:endParaRPr>
          </a:p>
          <a:p>
            <a:pPr marL="742950" indent="-742950"/>
            <a:endParaRPr lang="en-US" sz="2400" dirty="0">
              <a:solidFill>
                <a:srgbClr val="FFFFFF"/>
              </a:solidFill>
              <a:latin typeface="Calibri" charset="0"/>
            </a:endParaRPr>
          </a:p>
        </p:txBody>
      </p:sp>
    </p:spTree>
    <p:extLst>
      <p:ext uri="{BB962C8B-B14F-4D97-AF65-F5344CB8AC3E}">
        <p14:creationId xmlns:p14="http://schemas.microsoft.com/office/powerpoint/2010/main" val="2902610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500"/>
                                        <p:tgtEl>
                                          <p:spTgt spid="10">
                                            <p:txEl>
                                              <p:pRg st="0" end="0"/>
                                            </p:txEl>
                                          </p:spTgt>
                                        </p:tgtEl>
                                        <p:attrNameLst>
                                          <p:attrName>ppt_x</p:attrName>
                                        </p:attrNameLst>
                                      </p:cBhvr>
                                      <p:tavLst>
                                        <p:tav tm="0">
                                          <p:val>
                                            <p:strVal val="#ppt_x-#ppt_w*1.125000"/>
                                          </p:val>
                                        </p:tav>
                                        <p:tav tm="100000">
                                          <p:val>
                                            <p:strVal val="#ppt_x"/>
                                          </p:val>
                                        </p:tav>
                                      </p:tavLst>
                                    </p:anim>
                                    <p:animEffect transition="in" filter="wipe(right)">
                                      <p:cBhvr>
                                        <p:cTn id="13" dur="500"/>
                                        <p:tgtEl>
                                          <p:spTgt spid="1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8" fill="hold" grpId="0" nodeType="click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 calcmode="lin" valueType="num">
                                      <p:cBhvr additive="base">
                                        <p:cTn id="18" dur="500"/>
                                        <p:tgtEl>
                                          <p:spTgt spid="10">
                                            <p:txEl>
                                              <p:pRg st="1" end="1"/>
                                            </p:txEl>
                                          </p:spTgt>
                                        </p:tgtEl>
                                        <p:attrNameLst>
                                          <p:attrName>ppt_x</p:attrName>
                                        </p:attrNameLst>
                                      </p:cBhvr>
                                      <p:tavLst>
                                        <p:tav tm="0">
                                          <p:val>
                                            <p:strVal val="#ppt_x-#ppt_w*1.125000"/>
                                          </p:val>
                                        </p:tav>
                                        <p:tav tm="100000">
                                          <p:val>
                                            <p:strVal val="#ppt_x"/>
                                          </p:val>
                                        </p:tav>
                                      </p:tavLst>
                                    </p:anim>
                                    <p:animEffect transition="in" filter="wipe(right)">
                                      <p:cBhvr>
                                        <p:cTn id="19" dur="500"/>
                                        <p:tgtEl>
                                          <p:spTgt spid="10">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8" fill="hold" grpId="0" nodeType="click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 calcmode="lin" valueType="num">
                                      <p:cBhvr additive="base">
                                        <p:cTn id="24" dur="500"/>
                                        <p:tgtEl>
                                          <p:spTgt spid="10">
                                            <p:txEl>
                                              <p:pRg st="2" end="2"/>
                                            </p:txEl>
                                          </p:spTgt>
                                        </p:tgtEl>
                                        <p:attrNameLst>
                                          <p:attrName>ppt_x</p:attrName>
                                        </p:attrNameLst>
                                      </p:cBhvr>
                                      <p:tavLst>
                                        <p:tav tm="0">
                                          <p:val>
                                            <p:strVal val="#ppt_x-#ppt_w*1.125000"/>
                                          </p:val>
                                        </p:tav>
                                        <p:tav tm="100000">
                                          <p:val>
                                            <p:strVal val="#ppt_x"/>
                                          </p:val>
                                        </p:tav>
                                      </p:tavLst>
                                    </p:anim>
                                    <p:animEffect transition="in" filter="wipe(right)">
                                      <p:cBhvr>
                                        <p:cTn id="25"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bldLvl="5"/>
      <p:bldP spid="7" grpId="0" bldLvl="3"/>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Line 5"/>
          <p:cNvSpPr>
            <a:spLocks noChangeShapeType="1"/>
          </p:cNvSpPr>
          <p:nvPr/>
        </p:nvSpPr>
        <p:spPr bwMode="auto">
          <a:xfrm>
            <a:off x="1676400" y="1247775"/>
            <a:ext cx="67818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0" name="TextBox 19"/>
          <p:cNvSpPr txBox="1">
            <a:spLocks noChangeArrowheads="1"/>
          </p:cNvSpPr>
          <p:nvPr/>
        </p:nvSpPr>
        <p:spPr bwMode="auto">
          <a:xfrm>
            <a:off x="1676400" y="2362200"/>
            <a:ext cx="7162800" cy="3970338"/>
          </a:xfrm>
          <a:prstGeom prst="rect">
            <a:avLst/>
          </a:prstGeom>
          <a:noFill/>
          <a:ln w="9525">
            <a:noFill/>
            <a:miter lim="800000"/>
            <a:headEnd/>
            <a:tailEnd/>
          </a:ln>
        </p:spPr>
        <p:txBody>
          <a:bodyPr>
            <a:prstTxWarp prst="textNoShape">
              <a:avLst/>
            </a:prstTxWarp>
            <a:spAutoFit/>
          </a:bodyPr>
          <a:lstStyle/>
          <a:p>
            <a:pPr marL="742950" indent="-742950">
              <a:buFont typeface="Calibri" charset="0"/>
              <a:buAutoNum type="arabicPeriod"/>
            </a:pPr>
            <a:r>
              <a:rPr lang="en-US" sz="3600">
                <a:solidFill>
                  <a:srgbClr val="FFFFFF"/>
                </a:solidFill>
                <a:latin typeface="Calibri" charset="0"/>
              </a:rPr>
              <a:t>Teach reading – scanning, skimming, analysis</a:t>
            </a:r>
          </a:p>
          <a:p>
            <a:pPr marL="742950" indent="-742950">
              <a:buFont typeface="Calibri" charset="0"/>
              <a:buAutoNum type="arabicPeriod"/>
            </a:pPr>
            <a:r>
              <a:rPr lang="en-US" sz="3600">
                <a:solidFill>
                  <a:srgbClr val="FFFFFF"/>
                </a:solidFill>
                <a:latin typeface="Calibri" charset="0"/>
              </a:rPr>
              <a:t>Read aloud and display</a:t>
            </a:r>
          </a:p>
          <a:p>
            <a:pPr marL="742950" indent="-742950">
              <a:buFont typeface="Calibri" charset="0"/>
              <a:buAutoNum type="arabicPeriod"/>
            </a:pPr>
            <a:r>
              <a:rPr lang="en-US" sz="3600">
                <a:solidFill>
                  <a:srgbClr val="FFFFFF"/>
                </a:solidFill>
                <a:latin typeface="Calibri" charset="0"/>
              </a:rPr>
              <a:t>Teach key vocabulary</a:t>
            </a:r>
          </a:p>
          <a:p>
            <a:pPr marL="742950" indent="-742950">
              <a:buFont typeface="Calibri" charset="0"/>
              <a:buAutoNum type="arabicPeriod"/>
            </a:pPr>
            <a:r>
              <a:rPr lang="en-US" sz="3600">
                <a:solidFill>
                  <a:srgbClr val="FFFFFF"/>
                </a:solidFill>
                <a:latin typeface="Calibri" charset="0"/>
              </a:rPr>
              <a:t>Demystify spelling</a:t>
            </a:r>
          </a:p>
          <a:p>
            <a:pPr marL="742950" indent="-742950">
              <a:buFont typeface="Calibri" charset="0"/>
              <a:buAutoNum type="arabicPeriod"/>
            </a:pPr>
            <a:r>
              <a:rPr lang="en-US" sz="3600">
                <a:solidFill>
                  <a:srgbClr val="FFFFFF"/>
                </a:solidFill>
                <a:latin typeface="Calibri" charset="0"/>
              </a:rPr>
              <a:t>Teach research, not FOFO</a:t>
            </a:r>
          </a:p>
          <a:p>
            <a:pPr marL="742950" indent="-742950"/>
            <a:endParaRPr lang="en-US" sz="3600">
              <a:solidFill>
                <a:srgbClr val="FFFFFF"/>
              </a:solidFill>
              <a:latin typeface="Calibri" charset="0"/>
            </a:endParaRPr>
          </a:p>
        </p:txBody>
      </p:sp>
      <p:pic>
        <p:nvPicPr>
          <p:cNvPr id="90116" name="Picture 4"/>
          <p:cNvPicPr>
            <a:picLocks noChangeAspect="1" noChangeArrowheads="1"/>
          </p:cNvPicPr>
          <p:nvPr/>
        </p:nvPicPr>
        <p:blipFill>
          <a:blip r:embed="rId3"/>
          <a:srcRect/>
          <a:stretch>
            <a:fillRect/>
          </a:stretch>
        </p:blipFill>
        <p:spPr bwMode="auto">
          <a:xfrm>
            <a:off x="0" y="0"/>
            <a:ext cx="1905000" cy="1905000"/>
          </a:xfrm>
          <a:prstGeom prst="rect">
            <a:avLst/>
          </a:prstGeom>
          <a:noFill/>
          <a:ln w="9525">
            <a:noFill/>
            <a:miter lim="800000"/>
            <a:headEnd/>
            <a:tailEnd/>
          </a:ln>
        </p:spPr>
      </p:pic>
      <p:pic>
        <p:nvPicPr>
          <p:cNvPr id="5" name="Picture 4" descr="Picture 5.png"/>
          <p:cNvPicPr>
            <a:picLocks noChangeAspect="1"/>
          </p:cNvPicPr>
          <p:nvPr/>
        </p:nvPicPr>
        <p:blipFill>
          <a:blip r:embed="rId4"/>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left)">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wipe(left)">
                                      <p:cBhvr>
                                        <p:cTn id="12" dur="500"/>
                                        <p:tgtEl>
                                          <p:spTgt spid="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Effect transition="in" filter="wipe(left)">
                                      <p:cBhvr>
                                        <p:cTn id="17" dur="500"/>
                                        <p:tgtEl>
                                          <p:spTgt spid="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xEl>
                                              <p:pRg st="3" end="3"/>
                                            </p:txEl>
                                          </p:spTgt>
                                        </p:tgtEl>
                                        <p:attrNameLst>
                                          <p:attrName>style.visibility</p:attrName>
                                        </p:attrNameLst>
                                      </p:cBhvr>
                                      <p:to>
                                        <p:strVal val="visible"/>
                                      </p:to>
                                    </p:set>
                                    <p:animEffect transition="in" filter="wipe(left)">
                                      <p:cBhvr>
                                        <p:cTn id="22" dur="500"/>
                                        <p:tgtEl>
                                          <p:spTgt spid="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
                                            <p:txEl>
                                              <p:pRg st="4" end="4"/>
                                            </p:txEl>
                                          </p:spTgt>
                                        </p:tgtEl>
                                        <p:attrNameLst>
                                          <p:attrName>style.visibility</p:attrName>
                                        </p:attrNameLst>
                                      </p:cBhvr>
                                      <p:to>
                                        <p:strVal val="visible"/>
                                      </p:to>
                                    </p:set>
                                    <p:animEffect transition="in" filter="wipe(left)">
                                      <p:cBhvr>
                                        <p:cTn id="27"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bldLvl="3"/>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solidFill>
                <a:srgbClr val="FFFFFF"/>
              </a:solidFill>
              <a:latin typeface="Calibri" charset="0"/>
            </a:endParaRPr>
          </a:p>
        </p:txBody>
      </p:sp>
      <p:graphicFrame>
        <p:nvGraphicFramePr>
          <p:cNvPr id="83970"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49157" name="Document" r:id="rId3" imgW="6238240" imgH="3919220" progId="Word.Document.8">
                  <p:embed/>
                </p:oleObj>
              </mc:Choice>
              <mc:Fallback>
                <p:oleObj name="Document" r:id="rId3" imgW="6238240" imgH="391922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3972" name="TextBox 4"/>
          <p:cNvSpPr txBox="1">
            <a:spLocks noChangeArrowheads="1"/>
          </p:cNvSpPr>
          <p:nvPr/>
        </p:nvSpPr>
        <p:spPr bwMode="auto">
          <a:xfrm>
            <a:off x="2438400" y="2824163"/>
            <a:ext cx="4724400" cy="922337"/>
          </a:xfrm>
          <a:prstGeom prst="rect">
            <a:avLst/>
          </a:prstGeom>
          <a:noFill/>
          <a:ln w="9525">
            <a:noFill/>
            <a:miter lim="800000"/>
            <a:headEnd/>
            <a:tailEnd/>
          </a:ln>
        </p:spPr>
        <p:txBody>
          <a:bodyPr>
            <a:prstTxWarp prst="textNoShape">
              <a:avLst/>
            </a:prstTxWarp>
            <a:spAutoFit/>
          </a:bodyPr>
          <a:lstStyle/>
          <a:p>
            <a:pPr algn="ctr"/>
            <a:r>
              <a:rPr lang="en-US" sz="5400" dirty="0" smtClean="0">
                <a:solidFill>
                  <a:srgbClr val="FFFFFF"/>
                </a:solidFill>
                <a:latin typeface="Calibri" charset="0"/>
              </a:rPr>
              <a:t>DEMO</a:t>
            </a:r>
            <a:endParaRPr lang="en-US" sz="5400" dirty="0">
              <a:solidFill>
                <a:srgbClr val="FFFFFF"/>
              </a:solidFill>
              <a:latin typeface="Calibri" charset="0"/>
            </a:endParaRPr>
          </a:p>
        </p:txBody>
      </p:sp>
      <p:pic>
        <p:nvPicPr>
          <p:cNvPr id="5" name="Picture 4" descr="Picture 5.png"/>
          <p:cNvPicPr>
            <a:picLocks noChangeAspect="1"/>
          </p:cNvPicPr>
          <p:nvPr/>
        </p:nvPicPr>
        <p:blipFill>
          <a:blip r:embed="rId5"/>
          <a:stretch>
            <a:fillRect/>
          </a:stretch>
        </p:blipFill>
        <p:spPr>
          <a:xfrm>
            <a:off x="8072888" y="23895"/>
            <a:ext cx="1028700" cy="2146300"/>
          </a:xfrm>
          <a:prstGeom prst="rect">
            <a:avLst/>
          </a:prstGeom>
        </p:spPr>
      </p:pic>
    </p:spTree>
    <p:extLst>
      <p:ext uri="{BB962C8B-B14F-4D97-AF65-F5344CB8AC3E}">
        <p14:creationId xmlns:p14="http://schemas.microsoft.com/office/powerpoint/2010/main" val="195987518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65721" y="2679698"/>
            <a:ext cx="3279421" cy="1323439"/>
          </a:xfrm>
          <a:prstGeom prst="rect">
            <a:avLst/>
          </a:prstGeom>
          <a:noFill/>
        </p:spPr>
        <p:txBody>
          <a:bodyPr wrap="square" rtlCol="0">
            <a:spAutoFit/>
          </a:bodyPr>
          <a:lstStyle/>
          <a:p>
            <a:pPr algn="ctr"/>
            <a:r>
              <a:rPr lang="en-US" sz="4000" dirty="0" smtClean="0"/>
              <a:t>Surveying the landscape</a:t>
            </a:r>
            <a:endParaRPr lang="en-US" sz="4000" dirty="0"/>
          </a:p>
        </p:txBody>
      </p:sp>
      <p:pic>
        <p:nvPicPr>
          <p:cNvPr id="3" name="Picture 2"/>
          <p:cNvPicPr>
            <a:picLocks noChangeAspect="1"/>
          </p:cNvPicPr>
          <p:nvPr/>
        </p:nvPicPr>
        <p:blipFill>
          <a:blip r:embed="rId2"/>
          <a:stretch>
            <a:fillRect/>
          </a:stretch>
        </p:blipFill>
        <p:spPr>
          <a:xfrm>
            <a:off x="994612" y="330786"/>
            <a:ext cx="4419600" cy="5918200"/>
          </a:xfrm>
          <a:prstGeom prst="rect">
            <a:avLst/>
          </a:prstGeom>
        </p:spPr>
      </p:pic>
      <p:sp>
        <p:nvSpPr>
          <p:cNvPr id="4" name="TextBox 3"/>
          <p:cNvSpPr txBox="1"/>
          <p:nvPr/>
        </p:nvSpPr>
        <p:spPr>
          <a:xfrm>
            <a:off x="5990174" y="5602655"/>
            <a:ext cx="3153826" cy="646331"/>
          </a:xfrm>
          <a:prstGeom prst="rect">
            <a:avLst/>
          </a:prstGeom>
          <a:noFill/>
        </p:spPr>
        <p:txBody>
          <a:bodyPr wrap="square" rtlCol="0">
            <a:spAutoFit/>
          </a:bodyPr>
          <a:lstStyle/>
          <a:p>
            <a:r>
              <a:rPr lang="en-US" b="1" dirty="0" smtClean="0"/>
              <a:t>Master:</a:t>
            </a:r>
            <a:endParaRPr lang="en-US" i="1" dirty="0" smtClean="0"/>
          </a:p>
          <a:p>
            <a:r>
              <a:rPr lang="en-US" i="1" dirty="0" smtClean="0"/>
              <a:t>“We </a:t>
            </a:r>
            <a:r>
              <a:rPr lang="en-US" i="1" dirty="0"/>
              <a:t>run ourselves </a:t>
            </a:r>
            <a:r>
              <a:rPr lang="en-US" i="1" dirty="0" smtClean="0"/>
              <a:t>aground”</a:t>
            </a:r>
            <a:endParaRPr lang="en-US" i="1" dirty="0"/>
          </a:p>
        </p:txBody>
      </p:sp>
    </p:spTree>
    <p:extLst>
      <p:ext uri="{BB962C8B-B14F-4D97-AF65-F5344CB8AC3E}">
        <p14:creationId xmlns:p14="http://schemas.microsoft.com/office/powerpoint/2010/main" val="240736494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609600" y="609600"/>
            <a:ext cx="7772400" cy="57912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8916" name="Title 4"/>
          <p:cNvSpPr>
            <a:spLocks noGrp="1"/>
          </p:cNvSpPr>
          <p:nvPr>
            <p:ph type="ctrTitle"/>
          </p:nvPr>
        </p:nvSpPr>
        <p:spPr>
          <a:xfrm>
            <a:off x="762000" y="3097213"/>
            <a:ext cx="7620000" cy="1470025"/>
          </a:xfrm>
          <a:solidFill>
            <a:schemeClr val="bg1"/>
          </a:solidFill>
        </p:spPr>
        <p:txBody>
          <a:bodyPr/>
          <a:lstStyle/>
          <a:p>
            <a:pPr eaLnBrk="1" hangingPunct="1"/>
            <a:r>
              <a:rPr lang="en-US" smtClean="0">
                <a:ea typeface="ＭＳ Ｐゴシック" charset="-128"/>
                <a:cs typeface="ＭＳ Ｐゴシック" charset="-128"/>
              </a:rPr>
              <a:t>SKIMMING</a:t>
            </a:r>
          </a:p>
        </p:txBody>
      </p:sp>
      <p:pic>
        <p:nvPicPr>
          <p:cNvPr id="38917" name="Picture 6"/>
          <p:cNvPicPr>
            <a:picLocks noChangeAspect="1"/>
          </p:cNvPicPr>
          <p:nvPr/>
        </p:nvPicPr>
        <p:blipFill>
          <a:blip r:embed="rId2"/>
          <a:srcRect/>
          <a:stretch>
            <a:fillRect/>
          </a:stretch>
        </p:blipFill>
        <p:spPr bwMode="auto">
          <a:xfrm>
            <a:off x="5105400" y="868363"/>
            <a:ext cx="2971800" cy="2228850"/>
          </a:xfrm>
          <a:prstGeom prst="rect">
            <a:avLst/>
          </a:prstGeom>
          <a:solidFill>
            <a:schemeClr val="bg1"/>
          </a:solid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arn(outHorizontal)">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9940" name="Text Box 4"/>
          <p:cNvSpPr txBox="1">
            <a:spLocks noChangeArrowheads="1"/>
          </p:cNvSpPr>
          <p:nvPr/>
        </p:nvSpPr>
        <p:spPr bwMode="auto">
          <a:xfrm>
            <a:off x="1371600" y="609600"/>
            <a:ext cx="6705600" cy="6124575"/>
          </a:xfrm>
          <a:prstGeom prst="rect">
            <a:avLst/>
          </a:prstGeom>
          <a:noFill/>
          <a:ln w="9525">
            <a:noFill/>
            <a:miter lim="800000"/>
            <a:headEnd/>
            <a:tailEnd/>
          </a:ln>
        </p:spPr>
        <p:txBody>
          <a:bodyPr>
            <a:prstTxWarp prst="textNoShape">
              <a:avLst/>
            </a:prstTxWarp>
            <a:spAutoFit/>
          </a:bodyPr>
          <a:lstStyle/>
          <a:p>
            <a:r>
              <a:rPr lang="en-GB" sz="2800" dirty="0">
                <a:solidFill>
                  <a:srgbClr val="FFFFFF"/>
                </a:solidFill>
                <a:latin typeface="Comic Sans MS" charset="0"/>
                <a:ea typeface="Comic Sans MS" charset="0"/>
                <a:cs typeface="Comic Sans MS" charset="0"/>
              </a:rPr>
              <a:t>The climate of the Earth is always changing. In the past it has altered as a result of natural causes. Nowadays, however, the term climate change is generally used when referring to changes in our climate which have been identified since the early part of the 1900's . The changes we've seen over recent years and those which are predicted over the next 80 years are thought to be mainly as a result of human behaviour rather than due to natural changes in the atmosphere. </a:t>
            </a:r>
          </a:p>
          <a:p>
            <a:r>
              <a:rPr lang="en-GB" sz="2800" dirty="0">
                <a:solidFill>
                  <a:srgbClr val="FFFFFF"/>
                </a:solidFill>
                <a:latin typeface="Comic Sans MS" charset="0"/>
                <a:ea typeface="Comic Sans MS" charset="0"/>
                <a:cs typeface="Comic Sans MS" charset="0"/>
              </a:rPr>
              <a:t> </a:t>
            </a:r>
            <a:endParaRPr lang="en-GB" sz="2800" dirty="0">
              <a:solidFill>
                <a:srgbClr val="FFFFFF"/>
              </a:solidFill>
              <a:latin typeface="Comic Sans MS" charset="0"/>
              <a:ea typeface="Times" charset="0"/>
              <a:cs typeface="Times"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0964" name="Text Box 4"/>
          <p:cNvSpPr txBox="1">
            <a:spLocks noChangeArrowheads="1"/>
          </p:cNvSpPr>
          <p:nvPr/>
        </p:nvSpPr>
        <p:spPr bwMode="auto">
          <a:xfrm>
            <a:off x="1371600" y="1219200"/>
            <a:ext cx="6705600" cy="5078413"/>
          </a:xfrm>
          <a:prstGeom prst="rect">
            <a:avLst/>
          </a:prstGeom>
          <a:noFill/>
          <a:ln w="9525">
            <a:noFill/>
            <a:miter lim="800000"/>
            <a:headEnd/>
            <a:tailEnd/>
          </a:ln>
        </p:spPr>
        <p:txBody>
          <a:bodyPr>
            <a:prstTxWarp prst="textNoShape">
              <a:avLst/>
            </a:prstTxWarp>
            <a:spAutoFit/>
          </a:bodyPr>
          <a:lstStyle/>
          <a:p>
            <a:r>
              <a:rPr lang="en-US" sz="3600" dirty="0">
                <a:solidFill>
                  <a:srgbClr val="FFFFFF"/>
                </a:solidFill>
                <a:latin typeface="Comic Sans MS" charset="0"/>
                <a:ea typeface="Comic Sans MS" charset="0"/>
                <a:cs typeface="Comic Sans MS" charset="0"/>
              </a:rPr>
              <a:t>The best treatment for mouth ulcers. Gargle with salt water. You should find that it works a treat. Salt is cheap and easy to get hold of and we all have it at home, so no need to splash out and spend lots of money on expensive mouth ulcer creams.</a:t>
            </a:r>
            <a:r>
              <a:rPr lang="en-GB" sz="3600" dirty="0">
                <a:solidFill>
                  <a:srgbClr val="FFFFFF"/>
                </a:solidFill>
                <a:latin typeface="Comic Sans MS" charset="0"/>
                <a:ea typeface="Comic Sans MS" charset="0"/>
                <a:cs typeface="Comic Sans MS" charset="0"/>
              </a:rPr>
              <a:t> </a:t>
            </a:r>
            <a:endParaRPr lang="en-GB" sz="3600" dirty="0">
              <a:solidFill>
                <a:srgbClr val="FFFFFF"/>
              </a:solidFill>
              <a:latin typeface="Comic Sans MS" charset="0"/>
              <a:ea typeface="Times" charset="0"/>
              <a:cs typeface="Times"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0964" name="Text Box 4"/>
          <p:cNvSpPr txBox="1">
            <a:spLocks noChangeArrowheads="1"/>
          </p:cNvSpPr>
          <p:nvPr/>
        </p:nvSpPr>
        <p:spPr bwMode="auto">
          <a:xfrm>
            <a:off x="1600200" y="2971800"/>
            <a:ext cx="6705600" cy="646331"/>
          </a:xfrm>
          <a:prstGeom prst="rect">
            <a:avLst/>
          </a:prstGeom>
          <a:noFill/>
          <a:ln w="9525">
            <a:noFill/>
            <a:miter lim="800000"/>
            <a:headEnd/>
            <a:tailEnd/>
          </a:ln>
        </p:spPr>
        <p:txBody>
          <a:bodyPr>
            <a:prstTxWarp prst="textNoShape">
              <a:avLst/>
            </a:prstTxWarp>
            <a:spAutoFit/>
          </a:bodyPr>
          <a:lstStyle/>
          <a:p>
            <a:r>
              <a:rPr lang="en-GB" sz="3600" dirty="0" smtClean="0">
                <a:solidFill>
                  <a:srgbClr val="FFFFFF"/>
                </a:solidFill>
                <a:latin typeface="Comic Sans MS" charset="0"/>
                <a:ea typeface="Comic Sans MS" charset="0"/>
                <a:cs typeface="Comic Sans MS" charset="0"/>
              </a:rPr>
              <a:t>Lexical </a:t>
            </a:r>
            <a:r>
              <a:rPr lang="en-GB" sz="3600" dirty="0" err="1" smtClean="0">
                <a:solidFill>
                  <a:srgbClr val="FFFFFF"/>
                </a:solidFill>
                <a:latin typeface="Comic Sans MS" charset="0"/>
                <a:ea typeface="Comic Sans MS" charset="0"/>
                <a:cs typeface="Comic Sans MS" charset="0"/>
              </a:rPr>
              <a:t>v</a:t>
            </a:r>
            <a:r>
              <a:rPr lang="en-GB" sz="3600" dirty="0" smtClean="0">
                <a:solidFill>
                  <a:srgbClr val="FFFFFF"/>
                </a:solidFill>
                <a:latin typeface="Comic Sans MS" charset="0"/>
                <a:ea typeface="Comic Sans MS" charset="0"/>
                <a:cs typeface="Comic Sans MS" charset="0"/>
              </a:rPr>
              <a:t> Grammatical Words</a:t>
            </a:r>
            <a:endParaRPr lang="en-GB" sz="3600" dirty="0">
              <a:solidFill>
                <a:srgbClr val="FFFFFF"/>
              </a:solidFill>
              <a:latin typeface="Comic Sans MS" charset="0"/>
              <a:ea typeface="Times" charset="0"/>
              <a:cs typeface="Times"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1988" name="Text Box 4"/>
          <p:cNvSpPr txBox="1">
            <a:spLocks noChangeArrowheads="1"/>
          </p:cNvSpPr>
          <p:nvPr/>
        </p:nvSpPr>
        <p:spPr bwMode="auto">
          <a:xfrm>
            <a:off x="1295400" y="706438"/>
            <a:ext cx="6705600" cy="5694362"/>
          </a:xfrm>
          <a:prstGeom prst="rect">
            <a:avLst/>
          </a:prstGeom>
          <a:noFill/>
          <a:ln w="9525">
            <a:noFill/>
            <a:miter lim="800000"/>
            <a:headEnd/>
            <a:tailEnd/>
          </a:ln>
        </p:spPr>
        <p:txBody>
          <a:bodyPr>
            <a:prstTxWarp prst="textNoShape">
              <a:avLst/>
            </a:prstTxWarp>
            <a:spAutoFit/>
          </a:bodyPr>
          <a:lstStyle/>
          <a:p>
            <a:endParaRPr lang="en-GB" sz="2800" dirty="0">
              <a:solidFill>
                <a:srgbClr val="FFFFFF"/>
              </a:solidFill>
              <a:latin typeface="Comic Sans MS" charset="0"/>
              <a:ea typeface="Times" charset="0"/>
              <a:cs typeface="Times" charset="0"/>
            </a:endParaRPr>
          </a:p>
          <a:p>
            <a:r>
              <a:rPr lang="en-GB" sz="2800" b="1" dirty="0">
                <a:solidFill>
                  <a:srgbClr val="FFFFFF"/>
                </a:solidFill>
                <a:latin typeface="Comic Sans MS" charset="0"/>
                <a:ea typeface="Time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
        <p:nvSpPr>
          <p:cNvPr id="4" name="Rectangle 3"/>
          <p:cNvSpPr/>
          <p:nvPr/>
        </p:nvSpPr>
        <p:spPr>
          <a:xfrm>
            <a:off x="1295400" y="779322"/>
            <a:ext cx="2895600" cy="879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572000" y="779322"/>
            <a:ext cx="2362200" cy="879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981200" y="1659078"/>
            <a:ext cx="49530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295400" y="2514600"/>
            <a:ext cx="51816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886200" y="2133600"/>
            <a:ext cx="5181600" cy="381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762000" y="2133600"/>
            <a:ext cx="1905000" cy="55763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295400" y="3276600"/>
            <a:ext cx="13716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762000" y="2802078"/>
            <a:ext cx="25908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3924300" y="2802078"/>
            <a:ext cx="12954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752600" y="3751122"/>
            <a:ext cx="45720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295400" y="4225644"/>
            <a:ext cx="6477000" cy="1260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934200" y="3751122"/>
            <a:ext cx="13716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219700" y="2989122"/>
            <a:ext cx="8763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048000" y="3276600"/>
            <a:ext cx="47244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2514600" y="5486400"/>
            <a:ext cx="52578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1295400" y="5926278"/>
            <a:ext cx="56388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1988" name="Text Box 4"/>
          <p:cNvSpPr txBox="1">
            <a:spLocks noChangeArrowheads="1"/>
          </p:cNvSpPr>
          <p:nvPr/>
        </p:nvSpPr>
        <p:spPr bwMode="auto">
          <a:xfrm>
            <a:off x="1295400" y="706438"/>
            <a:ext cx="6705600" cy="5694362"/>
          </a:xfrm>
          <a:prstGeom prst="rect">
            <a:avLst/>
          </a:prstGeom>
          <a:noFill/>
          <a:ln w="9525">
            <a:noFill/>
            <a:miter lim="800000"/>
            <a:headEnd/>
            <a:tailEnd/>
          </a:ln>
        </p:spPr>
        <p:txBody>
          <a:bodyPr>
            <a:prstTxWarp prst="textNoShape">
              <a:avLst/>
            </a:prstTxWarp>
            <a:spAutoFit/>
          </a:bodyPr>
          <a:lstStyle/>
          <a:p>
            <a:endParaRPr lang="en-GB" sz="2800" dirty="0">
              <a:solidFill>
                <a:srgbClr val="FFFFFF"/>
              </a:solidFill>
              <a:latin typeface="Comic Sans MS" charset="0"/>
              <a:ea typeface="Times" charset="0"/>
              <a:cs typeface="Times" charset="0"/>
            </a:endParaRPr>
          </a:p>
          <a:p>
            <a:r>
              <a:rPr lang="en-GB" sz="2800" b="1" dirty="0">
                <a:solidFill>
                  <a:srgbClr val="FFFFFF"/>
                </a:solidFill>
                <a:latin typeface="Comic Sans MS" charset="0"/>
                <a:ea typeface="Time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
        <p:nvSpPr>
          <p:cNvPr id="4" name="Rectangle 3"/>
          <p:cNvSpPr/>
          <p:nvPr/>
        </p:nvSpPr>
        <p:spPr>
          <a:xfrm>
            <a:off x="1295400" y="779322"/>
            <a:ext cx="2895600" cy="879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572000" y="779322"/>
            <a:ext cx="2362200" cy="879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981200" y="1659078"/>
            <a:ext cx="49530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295400" y="2514600"/>
            <a:ext cx="51816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886200" y="2133600"/>
            <a:ext cx="5181600" cy="381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762000" y="2133600"/>
            <a:ext cx="1905000" cy="55763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295400" y="3276600"/>
            <a:ext cx="13716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762000" y="2802078"/>
            <a:ext cx="25908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752600" y="3751122"/>
            <a:ext cx="45720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295400" y="4225644"/>
            <a:ext cx="6477000" cy="1260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934200" y="3751122"/>
            <a:ext cx="13716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219700" y="2989122"/>
            <a:ext cx="8763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048000" y="3276600"/>
            <a:ext cx="47244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2514600" y="5486400"/>
            <a:ext cx="52578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1295400" y="5926278"/>
            <a:ext cx="56388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1988" name="Text Box 4"/>
          <p:cNvSpPr txBox="1">
            <a:spLocks noChangeArrowheads="1"/>
          </p:cNvSpPr>
          <p:nvPr/>
        </p:nvSpPr>
        <p:spPr bwMode="auto">
          <a:xfrm>
            <a:off x="1295400" y="706438"/>
            <a:ext cx="6705600" cy="5694362"/>
          </a:xfrm>
          <a:prstGeom prst="rect">
            <a:avLst/>
          </a:prstGeom>
          <a:noFill/>
          <a:ln w="9525">
            <a:noFill/>
            <a:miter lim="800000"/>
            <a:headEnd/>
            <a:tailEnd/>
          </a:ln>
        </p:spPr>
        <p:txBody>
          <a:bodyPr>
            <a:prstTxWarp prst="textNoShape">
              <a:avLst/>
            </a:prstTxWarp>
            <a:spAutoFit/>
          </a:bodyPr>
          <a:lstStyle/>
          <a:p>
            <a:endParaRPr lang="en-GB" sz="2800" dirty="0">
              <a:solidFill>
                <a:srgbClr val="FFFFFF"/>
              </a:solidFill>
              <a:latin typeface="Comic Sans MS" charset="0"/>
              <a:ea typeface="Times" charset="0"/>
              <a:cs typeface="Times" charset="0"/>
            </a:endParaRPr>
          </a:p>
          <a:p>
            <a:r>
              <a:rPr lang="en-GB" sz="2800" b="1" dirty="0">
                <a:solidFill>
                  <a:srgbClr val="FFFFFF"/>
                </a:solidFill>
                <a:latin typeface="Comic Sans MS" charset="0"/>
                <a:ea typeface="Time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
        <p:nvSpPr>
          <p:cNvPr id="4" name="Rectangle 3"/>
          <p:cNvSpPr/>
          <p:nvPr/>
        </p:nvSpPr>
        <p:spPr>
          <a:xfrm>
            <a:off x="1295400" y="779322"/>
            <a:ext cx="2895600" cy="879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572000" y="779322"/>
            <a:ext cx="2362200" cy="879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981200" y="1659078"/>
            <a:ext cx="49530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295400" y="2514600"/>
            <a:ext cx="51816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886200" y="2133600"/>
            <a:ext cx="5181600" cy="381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762000" y="2133600"/>
            <a:ext cx="1905000" cy="55763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295400" y="3276600"/>
            <a:ext cx="13716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762000" y="2802078"/>
            <a:ext cx="25908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752600" y="3751122"/>
            <a:ext cx="45720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295400" y="4225644"/>
            <a:ext cx="6477000" cy="1260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219700" y="2989122"/>
            <a:ext cx="8763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048000" y="3276600"/>
            <a:ext cx="47244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2514600" y="5486400"/>
            <a:ext cx="52578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1295400" y="5926278"/>
            <a:ext cx="58674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1988" name="Text Box 4"/>
          <p:cNvSpPr txBox="1">
            <a:spLocks noChangeArrowheads="1"/>
          </p:cNvSpPr>
          <p:nvPr/>
        </p:nvSpPr>
        <p:spPr bwMode="auto">
          <a:xfrm>
            <a:off x="1295400" y="706438"/>
            <a:ext cx="6705600" cy="5694362"/>
          </a:xfrm>
          <a:prstGeom prst="rect">
            <a:avLst/>
          </a:prstGeom>
          <a:noFill/>
          <a:ln w="9525">
            <a:noFill/>
            <a:miter lim="800000"/>
            <a:headEnd/>
            <a:tailEnd/>
          </a:ln>
        </p:spPr>
        <p:txBody>
          <a:bodyPr>
            <a:prstTxWarp prst="textNoShape">
              <a:avLst/>
            </a:prstTxWarp>
            <a:spAutoFit/>
          </a:bodyPr>
          <a:lstStyle/>
          <a:p>
            <a:endParaRPr lang="en-GB" sz="2800" dirty="0">
              <a:solidFill>
                <a:srgbClr val="FFFFFF"/>
              </a:solidFill>
              <a:latin typeface="Comic Sans MS" charset="0"/>
              <a:ea typeface="Times" charset="0"/>
              <a:cs typeface="Times" charset="0"/>
            </a:endParaRPr>
          </a:p>
          <a:p>
            <a:r>
              <a:rPr lang="en-GB" sz="2800" b="1" dirty="0">
                <a:solidFill>
                  <a:srgbClr val="FFFFFF"/>
                </a:solidFill>
                <a:latin typeface="Comic Sans MS" charset="0"/>
                <a:ea typeface="Time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
        <p:nvSpPr>
          <p:cNvPr id="4" name="Rectangle 3"/>
          <p:cNvSpPr/>
          <p:nvPr/>
        </p:nvSpPr>
        <p:spPr>
          <a:xfrm>
            <a:off x="1295400" y="779322"/>
            <a:ext cx="2895600" cy="879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981200" y="1659078"/>
            <a:ext cx="49530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295400" y="2514600"/>
            <a:ext cx="51816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886200" y="2133600"/>
            <a:ext cx="5181600" cy="381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295400" y="3276600"/>
            <a:ext cx="13716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762000" y="2802078"/>
            <a:ext cx="25908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752600" y="3751122"/>
            <a:ext cx="45720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295400" y="4225644"/>
            <a:ext cx="6477000" cy="1260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219700" y="2989122"/>
            <a:ext cx="8763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048000" y="3276600"/>
            <a:ext cx="47244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2514600" y="5486400"/>
            <a:ext cx="52578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1295400" y="5926278"/>
            <a:ext cx="57912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1988" name="Text Box 4"/>
          <p:cNvSpPr txBox="1">
            <a:spLocks noChangeArrowheads="1"/>
          </p:cNvSpPr>
          <p:nvPr/>
        </p:nvSpPr>
        <p:spPr bwMode="auto">
          <a:xfrm>
            <a:off x="1295400" y="706438"/>
            <a:ext cx="6705600" cy="5694362"/>
          </a:xfrm>
          <a:prstGeom prst="rect">
            <a:avLst/>
          </a:prstGeom>
          <a:noFill/>
          <a:ln w="9525">
            <a:noFill/>
            <a:miter lim="800000"/>
            <a:headEnd/>
            <a:tailEnd/>
          </a:ln>
        </p:spPr>
        <p:txBody>
          <a:bodyPr>
            <a:prstTxWarp prst="textNoShape">
              <a:avLst/>
            </a:prstTxWarp>
            <a:spAutoFit/>
          </a:bodyPr>
          <a:lstStyle/>
          <a:p>
            <a:endParaRPr lang="en-GB" sz="2800" dirty="0">
              <a:solidFill>
                <a:srgbClr val="FFFFFF"/>
              </a:solidFill>
              <a:latin typeface="Comic Sans MS" charset="0"/>
              <a:ea typeface="Times" charset="0"/>
              <a:cs typeface="Times" charset="0"/>
            </a:endParaRPr>
          </a:p>
          <a:p>
            <a:r>
              <a:rPr lang="en-GB" sz="2800" b="1" dirty="0">
                <a:solidFill>
                  <a:srgbClr val="FFFFFF"/>
                </a:solidFill>
                <a:latin typeface="Comic Sans MS" charset="0"/>
                <a:ea typeface="Time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609600" y="609600"/>
            <a:ext cx="7772400" cy="57912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3012" name="Title 4"/>
          <p:cNvSpPr>
            <a:spLocks noGrp="1"/>
          </p:cNvSpPr>
          <p:nvPr>
            <p:ph type="ctrTitle"/>
          </p:nvPr>
        </p:nvSpPr>
        <p:spPr>
          <a:xfrm>
            <a:off x="762000" y="3097213"/>
            <a:ext cx="7620000" cy="1470025"/>
          </a:xfrm>
          <a:solidFill>
            <a:schemeClr val="bg1"/>
          </a:solidFill>
        </p:spPr>
        <p:txBody>
          <a:bodyPr/>
          <a:lstStyle/>
          <a:p>
            <a:pPr eaLnBrk="1" hangingPunct="1"/>
            <a:r>
              <a:rPr lang="en-US" smtClean="0">
                <a:ea typeface="ＭＳ Ｐゴシック" charset="-128"/>
                <a:cs typeface="ＭＳ Ｐゴシック" charset="-128"/>
              </a:rPr>
              <a:t>SCANNING</a:t>
            </a:r>
          </a:p>
        </p:txBody>
      </p:sp>
      <p:pic>
        <p:nvPicPr>
          <p:cNvPr id="43013" name="Picture 6"/>
          <p:cNvPicPr>
            <a:picLocks noChangeAspect="1"/>
          </p:cNvPicPr>
          <p:nvPr/>
        </p:nvPicPr>
        <p:blipFill>
          <a:blip r:embed="rId2"/>
          <a:srcRect/>
          <a:stretch>
            <a:fillRect/>
          </a:stretch>
        </p:blipFill>
        <p:spPr bwMode="auto">
          <a:xfrm>
            <a:off x="5105400" y="868363"/>
            <a:ext cx="2971800" cy="2228850"/>
          </a:xfrm>
          <a:prstGeom prst="rect">
            <a:avLst/>
          </a:prstGeom>
          <a:solidFill>
            <a:schemeClr val="bg1"/>
          </a:solid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arn(outHorizontal)">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02-09 at 06.52.3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2704" y="417285"/>
            <a:ext cx="4451546" cy="6168571"/>
          </a:xfrm>
          <a:prstGeom prst="rect">
            <a:avLst/>
          </a:prstGeom>
          <a:ln>
            <a:solidFill>
              <a:schemeClr val="tx1"/>
            </a:solidFill>
          </a:ln>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2542639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28675" name="Text Box 3"/>
          <p:cNvSpPr txBox="1">
            <a:spLocks noChangeArrowheads="1"/>
          </p:cNvSpPr>
          <p:nvPr/>
        </p:nvSpPr>
        <p:spPr bwMode="auto">
          <a:xfrm>
            <a:off x="1371600" y="1676400"/>
            <a:ext cx="6705600" cy="4032250"/>
          </a:xfrm>
          <a:prstGeom prst="rect">
            <a:avLst/>
          </a:prstGeom>
          <a:noFill/>
          <a:ln w="9525">
            <a:noFill/>
            <a:miter lim="800000"/>
            <a:headEnd/>
            <a:tailEnd/>
          </a:ln>
        </p:spPr>
        <p:txBody>
          <a:bodyPr>
            <a:prstTxWarp prst="textNoShape">
              <a:avLst/>
            </a:prstTxWarp>
            <a:spAutoFit/>
          </a:bodyPr>
          <a:lstStyle/>
          <a:p>
            <a:pPr marL="514350" indent="-514350">
              <a:buFont typeface="Calibri" charset="0"/>
              <a:buAutoNum type="arabicPeriod"/>
            </a:pPr>
            <a:r>
              <a:rPr lang="en-GB" sz="3200" b="1" dirty="0">
                <a:solidFill>
                  <a:srgbClr val="FFFFFF"/>
                </a:solidFill>
                <a:latin typeface="Comic Sans MS" charset="0"/>
                <a:ea typeface="Times" charset="0"/>
                <a:cs typeface="Times" charset="0"/>
              </a:rPr>
              <a:t>Where </a:t>
            </a:r>
            <a:r>
              <a:rPr lang="en-GB" sz="3200" dirty="0">
                <a:solidFill>
                  <a:srgbClr val="FFFFFF"/>
                </a:solidFill>
                <a:latin typeface="Comic Sans MS" charset="0"/>
                <a:ea typeface="Times" charset="0"/>
                <a:cs typeface="Times" charset="0"/>
              </a:rPr>
              <a:t>did the first cell phones begin?</a:t>
            </a:r>
          </a:p>
          <a:p>
            <a:pPr marL="514350" indent="-514350">
              <a:buFont typeface="Calibri" charset="0"/>
              <a:buAutoNum type="arabicPeriod"/>
            </a:pPr>
            <a:r>
              <a:rPr lang="en-GB" sz="3200" dirty="0">
                <a:solidFill>
                  <a:srgbClr val="FFFFFF"/>
                </a:solidFill>
                <a:latin typeface="Comic Sans MS" charset="0"/>
                <a:ea typeface="Times" charset="0"/>
                <a:cs typeface="Times" charset="0"/>
              </a:rPr>
              <a:t>Name </a:t>
            </a:r>
            <a:r>
              <a:rPr lang="en-GB" sz="3200" b="1" dirty="0">
                <a:solidFill>
                  <a:srgbClr val="FFFFFF"/>
                </a:solidFill>
                <a:latin typeface="Comic Sans MS" charset="0"/>
                <a:ea typeface="Times" charset="0"/>
                <a:cs typeface="Times" charset="0"/>
              </a:rPr>
              <a:t>2 other features </a:t>
            </a:r>
            <a:r>
              <a:rPr lang="en-GB" sz="3200" dirty="0">
                <a:solidFill>
                  <a:srgbClr val="FFFFFF"/>
                </a:solidFill>
                <a:latin typeface="Comic Sans MS" charset="0"/>
                <a:ea typeface="Times" charset="0"/>
                <a:cs typeface="Times" charset="0"/>
              </a:rPr>
              <a:t>that started to be included in phones</a:t>
            </a:r>
          </a:p>
          <a:p>
            <a:pPr marL="514350" indent="-514350">
              <a:buFont typeface="Calibri" charset="0"/>
              <a:buAutoNum type="arabicPeriod"/>
            </a:pPr>
            <a:r>
              <a:rPr lang="en-GB" sz="3200" dirty="0">
                <a:solidFill>
                  <a:srgbClr val="FFFFFF"/>
                </a:solidFill>
                <a:latin typeface="Comic Sans MS" charset="0"/>
                <a:ea typeface="Times" charset="0"/>
                <a:cs typeface="Times" charset="0"/>
              </a:rPr>
              <a:t>Why are cell phones especially useful in </a:t>
            </a:r>
            <a:r>
              <a:rPr lang="en-GB" sz="3200" b="1" dirty="0">
                <a:solidFill>
                  <a:srgbClr val="FFFFFF"/>
                </a:solidFill>
                <a:latin typeface="Comic Sans MS" charset="0"/>
                <a:ea typeface="Times" charset="0"/>
                <a:cs typeface="Times" charset="0"/>
              </a:rPr>
              <a:t>some countries</a:t>
            </a:r>
            <a:r>
              <a:rPr lang="en-GB" sz="3200" dirty="0">
                <a:solidFill>
                  <a:srgbClr val="FFFFFF"/>
                </a:solidFill>
                <a:latin typeface="Comic Sans MS" charset="0"/>
                <a:ea typeface="Times" charset="0"/>
                <a:cs typeface="Times" charset="0"/>
              </a:rPr>
              <a:t>?</a:t>
            </a:r>
          </a:p>
          <a:p>
            <a:pPr marL="514350" indent="-514350"/>
            <a:endParaRPr lang="en-GB" sz="3200" dirty="0">
              <a:solidFill>
                <a:srgbClr val="FFFFFF"/>
              </a:solidFill>
              <a:latin typeface="Comic Sans MS" charset="0"/>
              <a:ea typeface="Times" charset="0"/>
              <a:cs typeface="Times"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Effect transition="in" filter="slide(fromLeft)">
                                      <p:cBhvr>
                                        <p:cTn id="7" dur="500"/>
                                        <p:tgtEl>
                                          <p:spTgt spid="286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28675">
                                            <p:txEl>
                                              <p:pRg st="1" end="1"/>
                                            </p:txEl>
                                          </p:spTgt>
                                        </p:tgtEl>
                                        <p:attrNameLst>
                                          <p:attrName>style.visibility</p:attrName>
                                        </p:attrNameLst>
                                      </p:cBhvr>
                                      <p:to>
                                        <p:strVal val="visible"/>
                                      </p:to>
                                    </p:set>
                                    <p:animEffect transition="in" filter="slide(fromLeft)">
                                      <p:cBhvr>
                                        <p:cTn id="12" dur="500"/>
                                        <p:tgtEl>
                                          <p:spTgt spid="286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28675">
                                            <p:txEl>
                                              <p:pRg st="2" end="2"/>
                                            </p:txEl>
                                          </p:spTgt>
                                        </p:tgtEl>
                                        <p:attrNameLst>
                                          <p:attrName>style.visibility</p:attrName>
                                        </p:attrNameLst>
                                      </p:cBhvr>
                                      <p:to>
                                        <p:strVal val="visible"/>
                                      </p:to>
                                    </p:set>
                                    <p:animEffect transition="in" filter="slide(fromLeft)">
                                      <p:cBhvr>
                                        <p:cTn id="17" dur="500"/>
                                        <p:tgtEl>
                                          <p:spTgt spid="286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Text Box 4"/>
          <p:cNvSpPr txBox="1">
            <a:spLocks noChangeArrowheads="1"/>
          </p:cNvSpPr>
          <p:nvPr/>
        </p:nvSpPr>
        <p:spPr bwMode="auto">
          <a:xfrm>
            <a:off x="1295400" y="838200"/>
            <a:ext cx="6705600" cy="5016500"/>
          </a:xfrm>
          <a:prstGeom prst="rect">
            <a:avLst/>
          </a:prstGeom>
          <a:noFill/>
          <a:ln w="9525">
            <a:noFill/>
            <a:miter lim="800000"/>
            <a:headEnd/>
            <a:tailEnd/>
          </a:ln>
        </p:spPr>
        <p:txBody>
          <a:bodyPr>
            <a:prstTxWarp prst="textNoShape">
              <a:avLst/>
            </a:prstTxWarp>
            <a:spAutoFit/>
          </a:bodyPr>
          <a:lstStyle/>
          <a:p>
            <a:r>
              <a:rPr lang="en-US" sz="2000" b="1" dirty="0">
                <a:solidFill>
                  <a:srgbClr val="FFFFFF"/>
                </a:solidFill>
                <a:latin typeface="Calibri" charset="0"/>
              </a:rPr>
              <a:t>Cellular telephones</a:t>
            </a:r>
          </a:p>
          <a:p>
            <a:endParaRPr lang="en-US" sz="2000" b="1" dirty="0">
              <a:solidFill>
                <a:srgbClr val="FFFFFF"/>
              </a:solidFill>
              <a:latin typeface="Calibri" charset="0"/>
            </a:endParaRPr>
          </a:p>
          <a:p>
            <a:r>
              <a:rPr lang="en-US" sz="2000" dirty="0">
                <a:solidFill>
                  <a:srgbClr val="FFFFFF"/>
                </a:solidFill>
                <a:latin typeface="Calibri" charset="0"/>
              </a:rPr>
              <a:t> The first cellular telephone system began operation in Tokyo in 1979, and the first U.S. system began operation in 1983 in Chicago. A camera phone is a cellular phone that also has picture taking capabilities. Some camera phones have the capability to send these photos to another cellular phone or computer. Advances in digital technology and microelectronics has led to the inclusion of unrelated applications in cellular telephones, such as alarm clocks, calculators, Internet browsers, and voice memos for recording short verbal reminders, while at the same time making such telephones vulnerable to certain software viruses. In many countries with inadequate wire-based telephone networks, cellular telephone systems have provided a means of more quickly establishing a national telecommunications network.</a:t>
            </a:r>
            <a:endParaRPr lang="en-GB" sz="2000" b="1" dirty="0">
              <a:solidFill>
                <a:srgbClr val="FFFFFF"/>
              </a:solidFill>
              <a:latin typeface="Comic Sans MS" charset="0"/>
              <a:ea typeface="Times" charset="0"/>
              <a:cs typeface="Times" charset="0"/>
            </a:endParaRPr>
          </a:p>
        </p:txBody>
      </p:sp>
      <p:sp>
        <p:nvSpPr>
          <p:cNvPr id="45059" name="TextBox 4"/>
          <p:cNvSpPr txBox="1">
            <a:spLocks noChangeArrowheads="1"/>
          </p:cNvSpPr>
          <p:nvPr/>
        </p:nvSpPr>
        <p:spPr bwMode="auto">
          <a:xfrm>
            <a:off x="6553200" y="147638"/>
            <a:ext cx="2209800" cy="1016000"/>
          </a:xfrm>
          <a:prstGeom prst="rect">
            <a:avLst/>
          </a:prstGeom>
          <a:noFill/>
          <a:ln w="38100" cmpd="dbl">
            <a:solidFill>
              <a:schemeClr val="bg2"/>
            </a:solidFill>
            <a:miter lim="800000"/>
            <a:headEnd/>
            <a:tailEnd/>
          </a:ln>
        </p:spPr>
        <p:txBody>
          <a:bodyPr>
            <a:prstTxWarp prst="textNoShape">
              <a:avLst/>
            </a:prstTxWarp>
            <a:spAutoFit/>
          </a:bodyPr>
          <a:lstStyle/>
          <a:p>
            <a:pPr algn="r"/>
            <a:r>
              <a:rPr lang="en-US" sz="2000" dirty="0">
                <a:solidFill>
                  <a:srgbClr val="FFFFFF"/>
                </a:solidFill>
                <a:latin typeface="Calibri" charset="0"/>
              </a:rPr>
              <a:t>Where begin? </a:t>
            </a:r>
          </a:p>
          <a:p>
            <a:pPr algn="r"/>
            <a:r>
              <a:rPr lang="en-US" sz="2000" dirty="0">
                <a:solidFill>
                  <a:srgbClr val="FFFFFF"/>
                </a:solidFill>
                <a:latin typeface="Calibri" charset="0"/>
              </a:rPr>
              <a:t>Two features? </a:t>
            </a:r>
          </a:p>
          <a:p>
            <a:pPr algn="r"/>
            <a:r>
              <a:rPr lang="en-US" sz="2000" dirty="0">
                <a:solidFill>
                  <a:srgbClr val="FFFFFF"/>
                </a:solidFill>
                <a:latin typeface="Calibri" charset="0"/>
              </a:rPr>
              <a:t>Some countries?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95235"/>
                                        </p:tgtEl>
                                        <p:attrNameLst>
                                          <p:attrName>style.visibility</p:attrName>
                                        </p:attrNameLst>
                                      </p:cBhvr>
                                      <p:to>
                                        <p:strVal val="visible"/>
                                      </p:to>
                                    </p:set>
                                    <p:animEffect transition="in" filter="slide(fromLeft)">
                                      <p:cBhvr>
                                        <p:cTn id="7" dur="500"/>
                                        <p:tgtEl>
                                          <p:spTgt spid="95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4"/>
          <p:cNvSpPr>
            <a:spLocks noChangeArrowheads="1"/>
          </p:cNvSpPr>
          <p:nvPr/>
        </p:nvSpPr>
        <p:spPr bwMode="auto">
          <a:xfrm>
            <a:off x="609600" y="609600"/>
            <a:ext cx="7772400" cy="57912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6083" name="Title 4"/>
          <p:cNvSpPr>
            <a:spLocks noGrp="1"/>
          </p:cNvSpPr>
          <p:nvPr>
            <p:ph type="ctrTitle"/>
          </p:nvPr>
        </p:nvSpPr>
        <p:spPr>
          <a:xfrm>
            <a:off x="762000" y="3097213"/>
            <a:ext cx="7620000" cy="1470025"/>
          </a:xfrm>
          <a:solidFill>
            <a:schemeClr val="bg1"/>
          </a:solidFill>
        </p:spPr>
        <p:txBody>
          <a:bodyPr/>
          <a:lstStyle/>
          <a:p>
            <a:pPr eaLnBrk="1" hangingPunct="1"/>
            <a:r>
              <a:rPr lang="en-US" dirty="0" smtClean="0"/>
              <a:t>RESEARCH SKILLS</a:t>
            </a:r>
            <a:endParaRPr lang="en-US" dirty="0" smtClean="0">
              <a:ea typeface="ＭＳ Ｐゴシック" charset="-128"/>
              <a:cs typeface="ＭＳ Ｐゴシック" charset="-128"/>
            </a:endParaRPr>
          </a:p>
        </p:txBody>
      </p:sp>
      <p:pic>
        <p:nvPicPr>
          <p:cNvPr id="46084" name="Picture 6"/>
          <p:cNvPicPr>
            <a:picLocks noChangeAspect="1"/>
          </p:cNvPicPr>
          <p:nvPr/>
        </p:nvPicPr>
        <p:blipFill>
          <a:blip r:embed="rId2"/>
          <a:srcRect/>
          <a:stretch>
            <a:fillRect/>
          </a:stretch>
        </p:blipFill>
        <p:spPr bwMode="auto">
          <a:xfrm>
            <a:off x="5105400" y="868363"/>
            <a:ext cx="2971800" cy="2228850"/>
          </a:xfrm>
          <a:prstGeom prst="rect">
            <a:avLst/>
          </a:prstGeom>
          <a:solidFill>
            <a:schemeClr val="bg1"/>
          </a:solid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00200" y="2438400"/>
            <a:ext cx="6172200" cy="707886"/>
          </a:xfrm>
          <a:prstGeom prst="rect">
            <a:avLst/>
          </a:prstGeom>
          <a:noFill/>
        </p:spPr>
        <p:txBody>
          <a:bodyPr wrap="square" rtlCol="0">
            <a:spAutoFit/>
          </a:bodyPr>
          <a:lstStyle/>
          <a:p>
            <a:pPr algn="ctr"/>
            <a:r>
              <a:rPr lang="en-US" sz="4000" dirty="0" smtClean="0">
                <a:solidFill>
                  <a:schemeClr val="bg1"/>
                </a:solidFill>
                <a:latin typeface="Chalkduster"/>
                <a:cs typeface="Chalkduster"/>
              </a:rPr>
              <a:t>Research the life of</a:t>
            </a:r>
            <a:endParaRPr lang="en-US" sz="4000" dirty="0">
              <a:solidFill>
                <a:schemeClr val="bg1"/>
              </a:solidFill>
              <a:latin typeface="Chalkduster"/>
              <a:cs typeface="Chalkduster"/>
            </a:endParaRPr>
          </a:p>
        </p:txBody>
      </p:sp>
      <p:sp>
        <p:nvSpPr>
          <p:cNvPr id="4" name="TextBox 3"/>
          <p:cNvSpPr txBox="1"/>
          <p:nvPr/>
        </p:nvSpPr>
        <p:spPr>
          <a:xfrm>
            <a:off x="1600200" y="3146286"/>
            <a:ext cx="6172200" cy="707886"/>
          </a:xfrm>
          <a:prstGeom prst="rect">
            <a:avLst/>
          </a:prstGeom>
          <a:noFill/>
        </p:spPr>
        <p:txBody>
          <a:bodyPr wrap="square" rtlCol="0">
            <a:spAutoFit/>
          </a:bodyPr>
          <a:lstStyle/>
          <a:p>
            <a:pPr algn="ctr"/>
            <a:r>
              <a:rPr lang="en-US" sz="4000" dirty="0" smtClean="0">
                <a:solidFill>
                  <a:schemeClr val="bg1"/>
                </a:solidFill>
                <a:latin typeface="Chalkduster"/>
                <a:cs typeface="Chalkduster"/>
              </a:rPr>
              <a:t>Martin Luther King</a:t>
            </a:r>
            <a:endParaRPr lang="en-US" sz="4000" dirty="0">
              <a:solidFill>
                <a:schemeClr val="bg1"/>
              </a:solidFill>
              <a:latin typeface="Chalkduster"/>
              <a:cs typeface="Chalkduste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500"/>
                                  </p:iterate>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Picture 8.png"/>
          <p:cNvPicPr>
            <a:picLocks noChangeAspect="1"/>
          </p:cNvPicPr>
          <p:nvPr/>
        </p:nvPicPr>
        <p:blipFill>
          <a:blip r:embed="rId3"/>
          <a:srcRect/>
          <a:stretch>
            <a:fillRect/>
          </a:stretch>
        </p:blipFill>
        <p:spPr bwMode="auto">
          <a:xfrm>
            <a:off x="990600" y="1905000"/>
            <a:ext cx="7531100" cy="40894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3" descr="Picture 9.png"/>
          <p:cNvPicPr>
            <a:picLocks noChangeAspect="1"/>
          </p:cNvPicPr>
          <p:nvPr/>
        </p:nvPicPr>
        <p:blipFill>
          <a:blip r:embed="rId3"/>
          <a:srcRect/>
          <a:stretch>
            <a:fillRect/>
          </a:stretch>
        </p:blipFill>
        <p:spPr bwMode="auto">
          <a:xfrm>
            <a:off x="1828800" y="2971800"/>
            <a:ext cx="6515100" cy="9398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6" descr="Picture 3.png"/>
          <p:cNvPicPr>
            <a:picLocks noChangeAspect="1"/>
          </p:cNvPicPr>
          <p:nvPr/>
        </p:nvPicPr>
        <p:blipFill>
          <a:blip r:embed="rId3"/>
          <a:srcRect/>
          <a:stretch>
            <a:fillRect/>
          </a:stretch>
        </p:blipFill>
        <p:spPr bwMode="auto">
          <a:xfrm>
            <a:off x="304800" y="228600"/>
            <a:ext cx="2819400" cy="858838"/>
          </a:xfrm>
          <a:prstGeom prst="rect">
            <a:avLst/>
          </a:prstGeom>
          <a:noFill/>
          <a:ln w="9525">
            <a:noFill/>
            <a:miter lim="800000"/>
            <a:headEnd/>
            <a:tailEnd/>
          </a:ln>
        </p:spPr>
      </p:pic>
      <p:pic>
        <p:nvPicPr>
          <p:cNvPr id="56323" name="Picture 2" descr="Picture 10.png"/>
          <p:cNvPicPr>
            <a:picLocks noChangeAspect="1"/>
          </p:cNvPicPr>
          <p:nvPr/>
        </p:nvPicPr>
        <p:blipFill>
          <a:blip r:embed="rId4"/>
          <a:srcRect/>
          <a:stretch>
            <a:fillRect/>
          </a:stretch>
        </p:blipFill>
        <p:spPr bwMode="auto">
          <a:xfrm>
            <a:off x="0" y="0"/>
            <a:ext cx="9144000" cy="678815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Picture 11.png"/>
          <p:cNvPicPr>
            <a:picLocks noChangeAspect="1"/>
          </p:cNvPicPr>
          <p:nvPr/>
        </p:nvPicPr>
        <p:blipFill>
          <a:blip r:embed="rId3"/>
          <a:srcRect/>
          <a:stretch>
            <a:fillRect/>
          </a:stretch>
        </p:blipFill>
        <p:spPr bwMode="auto">
          <a:xfrm>
            <a:off x="1371600" y="381000"/>
            <a:ext cx="6035675"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Picture 12.png"/>
          <p:cNvPicPr>
            <a:picLocks noChangeAspect="1"/>
          </p:cNvPicPr>
          <p:nvPr/>
        </p:nvPicPr>
        <p:blipFill>
          <a:blip r:embed="rId3"/>
          <a:srcRect/>
          <a:stretch>
            <a:fillRect/>
          </a:stretch>
        </p:blipFill>
        <p:spPr bwMode="auto">
          <a:xfrm>
            <a:off x="1524000" y="1447800"/>
            <a:ext cx="6565900" cy="4953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Picture 13.png"/>
          <p:cNvPicPr>
            <a:picLocks noChangeAspect="1"/>
          </p:cNvPicPr>
          <p:nvPr/>
        </p:nvPicPr>
        <p:blipFill>
          <a:blip r:embed="rId3"/>
          <a:srcRect/>
          <a:stretch>
            <a:fillRect/>
          </a:stretch>
        </p:blipFill>
        <p:spPr bwMode="auto">
          <a:xfrm>
            <a:off x="228600" y="2209800"/>
            <a:ext cx="9144000" cy="233362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2-06 at 05.40.5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8327"/>
            <a:ext cx="9144000" cy="5140118"/>
          </a:xfrm>
          <a:prstGeom prst="rect">
            <a:avLst/>
          </a:prstGeom>
        </p:spPr>
      </p:pic>
    </p:spTree>
    <p:extLst>
      <p:ext uri="{BB962C8B-B14F-4D97-AF65-F5344CB8AC3E}">
        <p14:creationId xmlns:p14="http://schemas.microsoft.com/office/powerpoint/2010/main" val="23277542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Picture 16.png"/>
          <p:cNvPicPr>
            <a:picLocks noChangeAspect="1"/>
          </p:cNvPicPr>
          <p:nvPr/>
        </p:nvPicPr>
        <p:blipFill>
          <a:blip r:embed="rId3"/>
          <a:srcRect/>
          <a:stretch>
            <a:fillRect/>
          </a:stretch>
        </p:blipFill>
        <p:spPr bwMode="auto">
          <a:xfrm>
            <a:off x="838200" y="0"/>
            <a:ext cx="6613525"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descr="Picture 15.png"/>
          <p:cNvPicPr>
            <a:picLocks noChangeAspect="1"/>
          </p:cNvPicPr>
          <p:nvPr/>
        </p:nvPicPr>
        <p:blipFill>
          <a:blip r:embed="rId3"/>
          <a:srcRect/>
          <a:stretch>
            <a:fillRect/>
          </a:stretch>
        </p:blipFill>
        <p:spPr bwMode="auto">
          <a:xfrm>
            <a:off x="1295400" y="762000"/>
            <a:ext cx="7175500" cy="49657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Box 2"/>
          <p:cNvSpPr txBox="1">
            <a:spLocks noChangeArrowheads="1"/>
          </p:cNvSpPr>
          <p:nvPr/>
        </p:nvSpPr>
        <p:spPr bwMode="auto">
          <a:xfrm>
            <a:off x="762000" y="1371600"/>
            <a:ext cx="8077200" cy="2800350"/>
          </a:xfrm>
          <a:prstGeom prst="rect">
            <a:avLst/>
          </a:prstGeom>
          <a:noFill/>
          <a:ln w="9525">
            <a:noFill/>
            <a:miter lim="800000"/>
            <a:headEnd/>
            <a:tailEnd/>
          </a:ln>
        </p:spPr>
        <p:txBody>
          <a:bodyPr>
            <a:prstTxWarp prst="textNoShape">
              <a:avLst/>
            </a:prstTxWarp>
            <a:spAutoFit/>
          </a:bodyPr>
          <a:lstStyle/>
          <a:p>
            <a:pPr algn="ctr"/>
            <a:r>
              <a:rPr lang="en-US" sz="8800">
                <a:solidFill>
                  <a:srgbClr val="FFFFFF"/>
                </a:solidFill>
                <a:latin typeface="Calibri" charset="0"/>
              </a:rPr>
              <a:t>DEMYSTIFYING</a:t>
            </a:r>
          </a:p>
          <a:p>
            <a:pPr algn="ctr"/>
            <a:r>
              <a:rPr lang="en-US" sz="8800">
                <a:solidFill>
                  <a:srgbClr val="FFFFFF"/>
                </a:solidFill>
                <a:latin typeface="Calibri" charset="0"/>
              </a:rPr>
              <a:t>SPELLING</a:t>
            </a:r>
          </a:p>
        </p:txBody>
      </p:sp>
      <p:sp>
        <p:nvSpPr>
          <p:cNvPr id="4" name="TextBox 3"/>
          <p:cNvSpPr txBox="1">
            <a:spLocks noChangeArrowheads="1"/>
          </p:cNvSpPr>
          <p:nvPr/>
        </p:nvSpPr>
        <p:spPr bwMode="auto">
          <a:xfrm>
            <a:off x="4343400" y="4171950"/>
            <a:ext cx="685800" cy="2800350"/>
          </a:xfrm>
          <a:prstGeom prst="rect">
            <a:avLst/>
          </a:prstGeom>
          <a:noFill/>
          <a:ln w="9525">
            <a:noFill/>
            <a:miter lim="800000"/>
            <a:headEnd/>
            <a:tailEnd/>
          </a:ln>
        </p:spPr>
        <p:txBody>
          <a:bodyPr>
            <a:prstTxWarp prst="textNoShape">
              <a:avLst/>
            </a:prstTxWarp>
            <a:spAutoFit/>
          </a:bodyPr>
          <a:lstStyle/>
          <a:p>
            <a:r>
              <a:rPr lang="en-US" sz="8800">
                <a:solidFill>
                  <a:schemeClr val="bg1"/>
                </a:solidFill>
              </a:rPr>
              <a:t>3</a:t>
            </a:r>
          </a:p>
        </p:txBody>
      </p:sp>
      <p:pic>
        <p:nvPicPr>
          <p:cNvPr id="5" name="Picture 4" descr="Picture 5.png"/>
          <p:cNvPicPr>
            <a:picLocks noChangeAspect="1"/>
          </p:cNvPicPr>
          <p:nvPr/>
        </p:nvPicPr>
        <p:blipFill>
          <a:blip r:embed="rId3"/>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solidFill>
                <a:srgbClr val="FFFFFF"/>
              </a:solidFill>
              <a:latin typeface="Calibri" charset="0"/>
            </a:endParaRPr>
          </a:p>
        </p:txBody>
      </p:sp>
      <p:graphicFrame>
        <p:nvGraphicFramePr>
          <p:cNvPr id="83970"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50181" name="Document" r:id="rId3" imgW="6238240" imgH="3919220" progId="Word.Document.8">
                  <p:embed/>
                </p:oleObj>
              </mc:Choice>
              <mc:Fallback>
                <p:oleObj name="Document" r:id="rId3" imgW="6238240" imgH="391922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3972" name="TextBox 4"/>
          <p:cNvSpPr txBox="1">
            <a:spLocks noChangeArrowheads="1"/>
          </p:cNvSpPr>
          <p:nvPr/>
        </p:nvSpPr>
        <p:spPr bwMode="auto">
          <a:xfrm>
            <a:off x="2438400" y="2824163"/>
            <a:ext cx="4724400" cy="922337"/>
          </a:xfrm>
          <a:prstGeom prst="rect">
            <a:avLst/>
          </a:prstGeom>
          <a:noFill/>
          <a:ln w="9525">
            <a:noFill/>
            <a:miter lim="800000"/>
            <a:headEnd/>
            <a:tailEnd/>
          </a:ln>
        </p:spPr>
        <p:txBody>
          <a:bodyPr>
            <a:prstTxWarp prst="textNoShape">
              <a:avLst/>
            </a:prstTxWarp>
            <a:spAutoFit/>
          </a:bodyPr>
          <a:lstStyle/>
          <a:p>
            <a:pPr algn="ctr"/>
            <a:r>
              <a:rPr lang="en-US" sz="5400">
                <a:solidFill>
                  <a:srgbClr val="FFFFFF"/>
                </a:solidFill>
                <a:latin typeface="Calibri" charset="0"/>
              </a:rPr>
              <a:t>1 - SOUNDS</a:t>
            </a:r>
          </a:p>
        </p:txBody>
      </p:sp>
      <p:pic>
        <p:nvPicPr>
          <p:cNvPr id="5" name="Picture 4" descr="Picture 5.png"/>
          <p:cNvPicPr>
            <a:picLocks noChangeAspect="1"/>
          </p:cNvPicPr>
          <p:nvPr/>
        </p:nvPicPr>
        <p:blipFill>
          <a:blip r:embed="rId5"/>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solidFill>
                <a:srgbClr val="FFFFFF"/>
              </a:solidFill>
              <a:latin typeface="Calibri" charset="0"/>
            </a:endParaRPr>
          </a:p>
        </p:txBody>
      </p:sp>
      <p:graphicFrame>
        <p:nvGraphicFramePr>
          <p:cNvPr id="84994"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51205" name="Document" r:id="rId3" imgW="6238240" imgH="3919220" progId="Word.Document.8">
                  <p:embed/>
                </p:oleObj>
              </mc:Choice>
              <mc:Fallback>
                <p:oleObj name="Document" r:id="rId3" imgW="6238240" imgH="391922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4996" name="TextBox 4"/>
          <p:cNvSpPr txBox="1">
            <a:spLocks noChangeArrowheads="1"/>
          </p:cNvSpPr>
          <p:nvPr/>
        </p:nvSpPr>
        <p:spPr bwMode="auto">
          <a:xfrm>
            <a:off x="2438400" y="2824163"/>
            <a:ext cx="4724400" cy="922337"/>
          </a:xfrm>
          <a:prstGeom prst="rect">
            <a:avLst/>
          </a:prstGeom>
          <a:noFill/>
          <a:ln w="9525">
            <a:noFill/>
            <a:miter lim="800000"/>
            <a:headEnd/>
            <a:tailEnd/>
          </a:ln>
        </p:spPr>
        <p:txBody>
          <a:bodyPr>
            <a:prstTxWarp prst="textNoShape">
              <a:avLst/>
            </a:prstTxWarp>
            <a:spAutoFit/>
          </a:bodyPr>
          <a:lstStyle/>
          <a:p>
            <a:pPr algn="ctr"/>
            <a:r>
              <a:rPr lang="en-US" sz="5400" dirty="0" smtClean="0">
                <a:solidFill>
                  <a:srgbClr val="FFFFFF"/>
                </a:solidFill>
                <a:latin typeface="Calibri" charset="0"/>
              </a:rPr>
              <a:t>Gover</a:t>
            </a:r>
            <a:r>
              <a:rPr lang="en-US" sz="5400" dirty="0" smtClean="0">
                <a:solidFill>
                  <a:srgbClr val="FFFF00"/>
                </a:solidFill>
                <a:latin typeface="Calibri" charset="0"/>
              </a:rPr>
              <a:t>n</a:t>
            </a:r>
            <a:r>
              <a:rPr lang="en-US" sz="5400" dirty="0" smtClean="0">
                <a:solidFill>
                  <a:srgbClr val="FFFFFF"/>
                </a:solidFill>
                <a:latin typeface="Calibri" charset="0"/>
              </a:rPr>
              <a:t>ment</a:t>
            </a:r>
            <a:endParaRPr lang="en-US" sz="5400" dirty="0">
              <a:solidFill>
                <a:srgbClr val="FFFFFF"/>
              </a:solidFill>
              <a:latin typeface="Calibri" charset="0"/>
            </a:endParaRPr>
          </a:p>
        </p:txBody>
      </p:sp>
      <p:pic>
        <p:nvPicPr>
          <p:cNvPr id="5" name="Picture 4" descr="Picture 5.png"/>
          <p:cNvPicPr>
            <a:picLocks noChangeAspect="1"/>
          </p:cNvPicPr>
          <p:nvPr/>
        </p:nvPicPr>
        <p:blipFill>
          <a:blip r:embed="rId5"/>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solidFill>
                <a:srgbClr val="FFFFFF"/>
              </a:solidFill>
              <a:latin typeface="Calibri" charset="0"/>
            </a:endParaRPr>
          </a:p>
        </p:txBody>
      </p:sp>
      <p:graphicFrame>
        <p:nvGraphicFramePr>
          <p:cNvPr id="84994"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52229" name="Document" r:id="rId3" imgW="6238240" imgH="3919220" progId="Word.Document.8">
                  <p:embed/>
                </p:oleObj>
              </mc:Choice>
              <mc:Fallback>
                <p:oleObj name="Document" r:id="rId3" imgW="6238240" imgH="391922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4996" name="TextBox 4"/>
          <p:cNvSpPr txBox="1">
            <a:spLocks noChangeArrowheads="1"/>
          </p:cNvSpPr>
          <p:nvPr/>
        </p:nvSpPr>
        <p:spPr bwMode="auto">
          <a:xfrm>
            <a:off x="2438400" y="2824163"/>
            <a:ext cx="4724400" cy="922337"/>
          </a:xfrm>
          <a:prstGeom prst="rect">
            <a:avLst/>
          </a:prstGeom>
          <a:noFill/>
          <a:ln w="9525">
            <a:noFill/>
            <a:miter lim="800000"/>
            <a:headEnd/>
            <a:tailEnd/>
          </a:ln>
        </p:spPr>
        <p:txBody>
          <a:bodyPr>
            <a:prstTxWarp prst="textNoShape">
              <a:avLst/>
            </a:prstTxWarp>
            <a:spAutoFit/>
          </a:bodyPr>
          <a:lstStyle/>
          <a:p>
            <a:pPr algn="ctr"/>
            <a:r>
              <a:rPr lang="en-US" sz="5400" dirty="0" smtClean="0">
                <a:solidFill>
                  <a:srgbClr val="FFFFFF"/>
                </a:solidFill>
                <a:latin typeface="Calibri" charset="0"/>
              </a:rPr>
              <a:t>Feb</a:t>
            </a:r>
            <a:r>
              <a:rPr lang="en-US" sz="5400" dirty="0" smtClean="0">
                <a:solidFill>
                  <a:srgbClr val="FFFF00"/>
                </a:solidFill>
                <a:latin typeface="Calibri" charset="0"/>
              </a:rPr>
              <a:t>ru</a:t>
            </a:r>
            <a:r>
              <a:rPr lang="en-US" sz="5400" dirty="0" smtClean="0">
                <a:solidFill>
                  <a:srgbClr val="FFFFFF"/>
                </a:solidFill>
                <a:latin typeface="Calibri" charset="0"/>
              </a:rPr>
              <a:t>ary</a:t>
            </a:r>
            <a:endParaRPr lang="en-US" sz="5400" dirty="0">
              <a:solidFill>
                <a:srgbClr val="FFFFFF"/>
              </a:solidFill>
              <a:latin typeface="Calibri" charset="0"/>
            </a:endParaRPr>
          </a:p>
        </p:txBody>
      </p:sp>
      <p:pic>
        <p:nvPicPr>
          <p:cNvPr id="5" name="Picture 4" descr="Picture 5.png"/>
          <p:cNvPicPr>
            <a:picLocks noChangeAspect="1"/>
          </p:cNvPicPr>
          <p:nvPr/>
        </p:nvPicPr>
        <p:blipFill>
          <a:blip r:embed="rId5"/>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solidFill>
                <a:srgbClr val="FFFFFF"/>
              </a:solidFill>
              <a:latin typeface="Calibri" charset="0"/>
            </a:endParaRPr>
          </a:p>
        </p:txBody>
      </p:sp>
      <p:graphicFrame>
        <p:nvGraphicFramePr>
          <p:cNvPr id="84994"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53253" name="Document" r:id="rId3" imgW="6238240" imgH="3919220" progId="Word.Document.8">
                  <p:embed/>
                </p:oleObj>
              </mc:Choice>
              <mc:Fallback>
                <p:oleObj name="Document" r:id="rId3" imgW="6238240" imgH="391922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4996" name="TextBox 4"/>
          <p:cNvSpPr txBox="1">
            <a:spLocks noChangeArrowheads="1"/>
          </p:cNvSpPr>
          <p:nvPr/>
        </p:nvSpPr>
        <p:spPr bwMode="auto">
          <a:xfrm>
            <a:off x="2438400" y="2824163"/>
            <a:ext cx="4724400" cy="922337"/>
          </a:xfrm>
          <a:prstGeom prst="rect">
            <a:avLst/>
          </a:prstGeom>
          <a:noFill/>
          <a:ln w="9525">
            <a:noFill/>
            <a:miter lim="800000"/>
            <a:headEnd/>
            <a:tailEnd/>
          </a:ln>
        </p:spPr>
        <p:txBody>
          <a:bodyPr>
            <a:prstTxWarp prst="textNoShape">
              <a:avLst/>
            </a:prstTxWarp>
            <a:spAutoFit/>
          </a:bodyPr>
          <a:lstStyle/>
          <a:p>
            <a:pPr algn="ctr"/>
            <a:r>
              <a:rPr lang="en-US" sz="5400" dirty="0" smtClean="0">
                <a:solidFill>
                  <a:srgbClr val="FFFFFF"/>
                </a:solidFill>
                <a:latin typeface="Calibri" charset="0"/>
              </a:rPr>
              <a:t>Parl</a:t>
            </a:r>
            <a:r>
              <a:rPr lang="en-US" sz="5400" dirty="0" smtClean="0">
                <a:solidFill>
                  <a:srgbClr val="FFFF00"/>
                </a:solidFill>
                <a:latin typeface="Calibri" charset="0"/>
              </a:rPr>
              <a:t>iam</a:t>
            </a:r>
            <a:r>
              <a:rPr lang="en-US" sz="5400" dirty="0" smtClean="0">
                <a:solidFill>
                  <a:srgbClr val="FFFFFF"/>
                </a:solidFill>
                <a:latin typeface="Calibri" charset="0"/>
              </a:rPr>
              <a:t>ent</a:t>
            </a:r>
            <a:endParaRPr lang="en-US" sz="5400" dirty="0">
              <a:solidFill>
                <a:srgbClr val="FFFF00"/>
              </a:solidFill>
              <a:latin typeface="Calibri" charset="0"/>
            </a:endParaRPr>
          </a:p>
        </p:txBody>
      </p:sp>
      <p:pic>
        <p:nvPicPr>
          <p:cNvPr id="5" name="Picture 4" descr="Picture 5.png"/>
          <p:cNvPicPr>
            <a:picLocks noChangeAspect="1"/>
          </p:cNvPicPr>
          <p:nvPr/>
        </p:nvPicPr>
        <p:blipFill>
          <a:blip r:embed="rId5"/>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solidFill>
                <a:srgbClr val="FFFFFF"/>
              </a:solidFill>
              <a:latin typeface="Calibri" charset="0"/>
            </a:endParaRPr>
          </a:p>
        </p:txBody>
      </p:sp>
      <p:graphicFrame>
        <p:nvGraphicFramePr>
          <p:cNvPr id="86018"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54277" name="Document" r:id="rId3" imgW="6238240" imgH="3919220" progId="Word.Document.8">
                  <p:embed/>
                </p:oleObj>
              </mc:Choice>
              <mc:Fallback>
                <p:oleObj name="Document" r:id="rId3" imgW="6238240" imgH="391922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6020" name="TextBox 4"/>
          <p:cNvSpPr txBox="1">
            <a:spLocks noChangeArrowheads="1"/>
          </p:cNvSpPr>
          <p:nvPr/>
        </p:nvSpPr>
        <p:spPr bwMode="auto">
          <a:xfrm>
            <a:off x="2438400" y="2824163"/>
            <a:ext cx="4724400" cy="923925"/>
          </a:xfrm>
          <a:prstGeom prst="rect">
            <a:avLst/>
          </a:prstGeom>
          <a:noFill/>
          <a:ln w="9525">
            <a:noFill/>
            <a:miter lim="800000"/>
            <a:headEnd/>
            <a:tailEnd/>
          </a:ln>
        </p:spPr>
        <p:txBody>
          <a:bodyPr>
            <a:prstTxWarp prst="textNoShape">
              <a:avLst/>
            </a:prstTxWarp>
            <a:spAutoFit/>
          </a:bodyPr>
          <a:lstStyle/>
          <a:p>
            <a:pPr algn="ctr"/>
            <a:r>
              <a:rPr lang="en-US" sz="5400">
                <a:solidFill>
                  <a:srgbClr val="FFFFFF"/>
                </a:solidFill>
                <a:latin typeface="Calibri" charset="0"/>
              </a:rPr>
              <a:t>2 -VISUALS</a:t>
            </a:r>
          </a:p>
        </p:txBody>
      </p:sp>
      <p:pic>
        <p:nvPicPr>
          <p:cNvPr id="5" name="Picture 4" descr="Picture 5.png"/>
          <p:cNvPicPr>
            <a:picLocks noChangeAspect="1"/>
          </p:cNvPicPr>
          <p:nvPr/>
        </p:nvPicPr>
        <p:blipFill>
          <a:blip r:embed="rId5"/>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solidFill>
                <a:srgbClr val="FFFFFF"/>
              </a:solidFill>
              <a:latin typeface="Calibri" charset="0"/>
            </a:endParaRPr>
          </a:p>
        </p:txBody>
      </p:sp>
      <p:graphicFrame>
        <p:nvGraphicFramePr>
          <p:cNvPr id="87042"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55301" name="Document" r:id="rId3" imgW="6238240" imgH="3919220" progId="Word.Document.8">
                  <p:embed/>
                </p:oleObj>
              </mc:Choice>
              <mc:Fallback>
                <p:oleObj name="Document" r:id="rId3" imgW="6238240" imgH="391922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7044" name="TextBox 4"/>
          <p:cNvSpPr txBox="1">
            <a:spLocks noChangeArrowheads="1"/>
          </p:cNvSpPr>
          <p:nvPr/>
        </p:nvSpPr>
        <p:spPr bwMode="auto">
          <a:xfrm>
            <a:off x="2438400" y="2514600"/>
            <a:ext cx="4724400" cy="1754188"/>
          </a:xfrm>
          <a:prstGeom prst="rect">
            <a:avLst/>
          </a:prstGeom>
          <a:noFill/>
          <a:ln w="9525">
            <a:noFill/>
            <a:miter lim="800000"/>
            <a:headEnd/>
            <a:tailEnd/>
          </a:ln>
        </p:spPr>
        <p:txBody>
          <a:bodyPr>
            <a:prstTxWarp prst="textNoShape">
              <a:avLst/>
            </a:prstTxWarp>
            <a:spAutoFit/>
          </a:bodyPr>
          <a:lstStyle/>
          <a:p>
            <a:pPr algn="ctr"/>
            <a:r>
              <a:rPr lang="en-US" sz="5400" dirty="0">
                <a:solidFill>
                  <a:srgbClr val="FFFFFF"/>
                </a:solidFill>
                <a:latin typeface="Calibri" charset="0"/>
              </a:rPr>
              <a:t>Se-</a:t>
            </a:r>
            <a:r>
              <a:rPr lang="en-US" sz="5400" dirty="0" err="1">
                <a:solidFill>
                  <a:srgbClr val="FFFF00"/>
                </a:solidFill>
                <a:latin typeface="Calibri" charset="0"/>
              </a:rPr>
              <a:t>para</a:t>
            </a:r>
            <a:r>
              <a:rPr lang="en-US" sz="5400" dirty="0" err="1">
                <a:solidFill>
                  <a:srgbClr val="FFFFFF"/>
                </a:solidFill>
                <a:latin typeface="Calibri" charset="0"/>
              </a:rPr>
              <a:t>-te</a:t>
            </a:r>
            <a:endParaRPr lang="en-US" sz="5400" dirty="0">
              <a:solidFill>
                <a:srgbClr val="FFFFFF"/>
              </a:solidFill>
              <a:latin typeface="Calibri" charset="0"/>
            </a:endParaRPr>
          </a:p>
          <a:p>
            <a:pPr algn="ctr"/>
            <a:r>
              <a:rPr lang="en-US" sz="5400" dirty="0">
                <a:solidFill>
                  <a:srgbClr val="FFFFFF"/>
                </a:solidFill>
                <a:latin typeface="Calibri" charset="0"/>
              </a:rPr>
              <a:t>Be-</a:t>
            </a:r>
            <a:r>
              <a:rPr lang="en-US" sz="5400" dirty="0">
                <a:solidFill>
                  <a:srgbClr val="FFFF00"/>
                </a:solidFill>
                <a:latin typeface="Calibri" charset="0"/>
              </a:rPr>
              <a:t>lie</a:t>
            </a:r>
            <a:r>
              <a:rPr lang="en-US" sz="5400" dirty="0">
                <a:solidFill>
                  <a:srgbClr val="FFFFFF"/>
                </a:solidFill>
                <a:latin typeface="Calibri" charset="0"/>
              </a:rPr>
              <a:t>-</a:t>
            </a:r>
            <a:r>
              <a:rPr lang="en-US" sz="5400" dirty="0" err="1">
                <a:solidFill>
                  <a:srgbClr val="FFFFFF"/>
                </a:solidFill>
                <a:latin typeface="Calibri" charset="0"/>
              </a:rPr>
              <a:t>ve</a:t>
            </a:r>
            <a:endParaRPr lang="en-US" sz="5400" dirty="0">
              <a:solidFill>
                <a:srgbClr val="FFFFFF"/>
              </a:solidFill>
              <a:latin typeface="Calibri" charset="0"/>
            </a:endParaRPr>
          </a:p>
        </p:txBody>
      </p:sp>
      <p:pic>
        <p:nvPicPr>
          <p:cNvPr id="5" name="Picture 4" descr="Picture 5.png"/>
          <p:cNvPicPr>
            <a:picLocks noChangeAspect="1"/>
          </p:cNvPicPr>
          <p:nvPr/>
        </p:nvPicPr>
        <p:blipFill>
          <a:blip r:embed="rId5"/>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3"/>
          <p:cNvSpPr>
            <a:spLocks noChangeArrowheads="1"/>
          </p:cNvSpPr>
          <p:nvPr/>
        </p:nvSpPr>
        <p:spPr bwMode="auto">
          <a:xfrm>
            <a:off x="762000" y="609600"/>
            <a:ext cx="7772400" cy="5791200"/>
          </a:xfrm>
          <a:prstGeom prst="rect">
            <a:avLst/>
          </a:prstGeom>
          <a:noFill/>
          <a:ln w="9525">
            <a:noFill/>
            <a:miter lim="800000"/>
            <a:headEnd/>
            <a:tailEnd/>
          </a:ln>
        </p:spPr>
        <p:txBody>
          <a:bodyPr wrap="none" anchor="ctr">
            <a:prstTxWarp prst="textNoShape">
              <a:avLst/>
            </a:prstTxWarp>
          </a:bodyPr>
          <a:lstStyle/>
          <a:p>
            <a:endParaRPr lang="en-US">
              <a:solidFill>
                <a:srgbClr val="FFFFFF"/>
              </a:solidFill>
              <a:latin typeface="Calibri" charset="0"/>
            </a:endParaRPr>
          </a:p>
        </p:txBody>
      </p:sp>
      <p:graphicFrame>
        <p:nvGraphicFramePr>
          <p:cNvPr id="88066"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56325" name="Document" r:id="rId3" imgW="6238240" imgH="3919220" progId="Word.Document.8">
                  <p:embed/>
                </p:oleObj>
              </mc:Choice>
              <mc:Fallback>
                <p:oleObj name="Document" r:id="rId3" imgW="6238240" imgH="391922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8068" name="TextBox 4"/>
          <p:cNvSpPr txBox="1">
            <a:spLocks noChangeArrowheads="1"/>
          </p:cNvSpPr>
          <p:nvPr/>
        </p:nvSpPr>
        <p:spPr bwMode="auto">
          <a:xfrm>
            <a:off x="2133600" y="2824163"/>
            <a:ext cx="5334000" cy="923925"/>
          </a:xfrm>
          <a:prstGeom prst="rect">
            <a:avLst/>
          </a:prstGeom>
          <a:noFill/>
          <a:ln w="9525">
            <a:noFill/>
            <a:miter lim="800000"/>
            <a:headEnd/>
            <a:tailEnd/>
          </a:ln>
        </p:spPr>
        <p:txBody>
          <a:bodyPr>
            <a:prstTxWarp prst="textNoShape">
              <a:avLst/>
            </a:prstTxWarp>
            <a:spAutoFit/>
          </a:bodyPr>
          <a:lstStyle/>
          <a:p>
            <a:pPr algn="ctr"/>
            <a:r>
              <a:rPr lang="en-US" sz="5400">
                <a:solidFill>
                  <a:srgbClr val="FFFFFF"/>
                </a:solidFill>
                <a:latin typeface="Calibri" charset="0"/>
              </a:rPr>
              <a:t>3 - MNEMONICS</a:t>
            </a:r>
          </a:p>
        </p:txBody>
      </p:sp>
      <p:pic>
        <p:nvPicPr>
          <p:cNvPr id="5" name="Picture 4" descr="Picture 5.png"/>
          <p:cNvPicPr>
            <a:picLocks noChangeAspect="1"/>
          </p:cNvPicPr>
          <p:nvPr/>
        </p:nvPicPr>
        <p:blipFill>
          <a:blip r:embed="rId5"/>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0-17 at 05.47.5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4572" y="905627"/>
            <a:ext cx="4864100" cy="1562100"/>
          </a:xfrm>
          <a:prstGeom prst="rect">
            <a:avLst/>
          </a:prstGeom>
        </p:spPr>
      </p:pic>
      <p:pic>
        <p:nvPicPr>
          <p:cNvPr id="6" name="Picture 5" descr="Screen Shot 2012-10-17 at 05.48.4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950" y="2467727"/>
            <a:ext cx="6724154" cy="3047083"/>
          </a:xfrm>
          <a:prstGeom prst="rect">
            <a:avLst/>
          </a:prstGeom>
        </p:spPr>
      </p:pic>
    </p:spTree>
    <p:extLst>
      <p:ext uri="{BB962C8B-B14F-4D97-AF65-F5344CB8AC3E}">
        <p14:creationId xmlns:p14="http://schemas.microsoft.com/office/powerpoint/2010/main" val="41999250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solidFill>
                <a:srgbClr val="FFFFFF"/>
              </a:solidFill>
              <a:latin typeface="Calibri" charset="0"/>
            </a:endParaRPr>
          </a:p>
        </p:txBody>
      </p:sp>
      <p:graphicFrame>
        <p:nvGraphicFramePr>
          <p:cNvPr id="89090"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57349" name="Document" r:id="rId3" imgW="6238240" imgH="3919220" progId="Word.Document.8">
                  <p:embed/>
                </p:oleObj>
              </mc:Choice>
              <mc:Fallback>
                <p:oleObj name="Document" r:id="rId3" imgW="6238240" imgH="391922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9092" name="TextBox 4"/>
          <p:cNvSpPr txBox="1">
            <a:spLocks noChangeArrowheads="1"/>
          </p:cNvSpPr>
          <p:nvPr/>
        </p:nvSpPr>
        <p:spPr bwMode="auto">
          <a:xfrm>
            <a:off x="2438400" y="2824163"/>
            <a:ext cx="4724400" cy="922337"/>
          </a:xfrm>
          <a:prstGeom prst="rect">
            <a:avLst/>
          </a:prstGeom>
          <a:noFill/>
          <a:ln w="9525">
            <a:noFill/>
            <a:miter lim="800000"/>
            <a:headEnd/>
            <a:tailEnd/>
          </a:ln>
        </p:spPr>
        <p:txBody>
          <a:bodyPr>
            <a:prstTxWarp prst="textNoShape">
              <a:avLst/>
            </a:prstTxWarp>
            <a:spAutoFit/>
          </a:bodyPr>
          <a:lstStyle/>
          <a:p>
            <a:pPr algn="ctr"/>
            <a:r>
              <a:rPr lang="en-US" sz="5400" dirty="0">
                <a:solidFill>
                  <a:srgbClr val="FFFFFF"/>
                </a:solidFill>
                <a:latin typeface="Calibri" charset="0"/>
              </a:rPr>
              <a:t>ne</a:t>
            </a:r>
            <a:r>
              <a:rPr lang="en-US" sz="5400" dirty="0">
                <a:solidFill>
                  <a:srgbClr val="FFFF00"/>
                </a:solidFill>
                <a:latin typeface="Calibri" charset="0"/>
              </a:rPr>
              <a:t>c</a:t>
            </a:r>
            <a:r>
              <a:rPr lang="en-US" sz="5400" dirty="0">
                <a:solidFill>
                  <a:srgbClr val="FFFFFF"/>
                </a:solidFill>
                <a:latin typeface="Calibri" charset="0"/>
              </a:rPr>
              <a:t>e</a:t>
            </a:r>
            <a:r>
              <a:rPr lang="en-US" sz="5400" dirty="0">
                <a:solidFill>
                  <a:srgbClr val="FFFF00"/>
                </a:solidFill>
                <a:latin typeface="Calibri" charset="0"/>
              </a:rPr>
              <a:t>ss</a:t>
            </a:r>
            <a:r>
              <a:rPr lang="en-US" sz="5400" dirty="0">
                <a:solidFill>
                  <a:srgbClr val="FFFFFF"/>
                </a:solidFill>
                <a:latin typeface="Calibri" charset="0"/>
              </a:rPr>
              <a:t>ary</a:t>
            </a:r>
          </a:p>
        </p:txBody>
      </p:sp>
      <p:pic>
        <p:nvPicPr>
          <p:cNvPr id="5" name="Picture 4" descr="Picture 5.png"/>
          <p:cNvPicPr>
            <a:picLocks noChangeAspect="1"/>
          </p:cNvPicPr>
          <p:nvPr/>
        </p:nvPicPr>
        <p:blipFill>
          <a:blip r:embed="rId5"/>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solidFill>
                <a:srgbClr val="FFFFFF"/>
              </a:solidFill>
              <a:latin typeface="Calibri" charset="0"/>
            </a:endParaRPr>
          </a:p>
        </p:txBody>
      </p:sp>
      <p:graphicFrame>
        <p:nvGraphicFramePr>
          <p:cNvPr id="89090"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58373" name="Document" r:id="rId3" imgW="6238240" imgH="3919220" progId="Word.Document.8">
                  <p:embed/>
                </p:oleObj>
              </mc:Choice>
              <mc:Fallback>
                <p:oleObj name="Document" r:id="rId3" imgW="6238240" imgH="391922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9092" name="TextBox 4"/>
          <p:cNvSpPr txBox="1">
            <a:spLocks noChangeArrowheads="1"/>
          </p:cNvSpPr>
          <p:nvPr/>
        </p:nvSpPr>
        <p:spPr bwMode="auto">
          <a:xfrm>
            <a:off x="2438400" y="2824163"/>
            <a:ext cx="4724400" cy="922337"/>
          </a:xfrm>
          <a:prstGeom prst="rect">
            <a:avLst/>
          </a:prstGeom>
          <a:noFill/>
          <a:ln w="9525">
            <a:noFill/>
            <a:miter lim="800000"/>
            <a:headEnd/>
            <a:tailEnd/>
          </a:ln>
        </p:spPr>
        <p:txBody>
          <a:bodyPr>
            <a:prstTxWarp prst="textNoShape">
              <a:avLst/>
            </a:prstTxWarp>
            <a:spAutoFit/>
          </a:bodyPr>
          <a:lstStyle/>
          <a:p>
            <a:pPr algn="ctr"/>
            <a:r>
              <a:rPr lang="en-US" sz="5400" dirty="0" smtClean="0">
                <a:solidFill>
                  <a:srgbClr val="FFFFFF"/>
                </a:solidFill>
                <a:latin typeface="Calibri" charset="0"/>
              </a:rPr>
              <a:t>a</a:t>
            </a:r>
            <a:r>
              <a:rPr lang="en-US" sz="5400" dirty="0" smtClean="0">
                <a:solidFill>
                  <a:srgbClr val="FFFF00"/>
                </a:solidFill>
                <a:latin typeface="Calibri" charset="0"/>
              </a:rPr>
              <a:t>cc</a:t>
            </a:r>
            <a:r>
              <a:rPr lang="en-US" sz="5400" dirty="0" smtClean="0">
                <a:solidFill>
                  <a:srgbClr val="FFFFFF"/>
                </a:solidFill>
                <a:latin typeface="Calibri" charset="0"/>
              </a:rPr>
              <a:t>o</a:t>
            </a:r>
            <a:r>
              <a:rPr lang="en-US" sz="5400" dirty="0" smtClean="0">
                <a:solidFill>
                  <a:srgbClr val="FFFF00"/>
                </a:solidFill>
                <a:latin typeface="Calibri" charset="0"/>
              </a:rPr>
              <a:t>mm</a:t>
            </a:r>
            <a:r>
              <a:rPr lang="en-US" sz="5400" dirty="0" smtClean="0">
                <a:solidFill>
                  <a:srgbClr val="FFFFFF"/>
                </a:solidFill>
                <a:latin typeface="Calibri" charset="0"/>
              </a:rPr>
              <a:t>odation</a:t>
            </a:r>
            <a:endParaRPr lang="en-US" sz="5400" dirty="0">
              <a:solidFill>
                <a:srgbClr val="FFFFFF"/>
              </a:solidFill>
              <a:latin typeface="Calibri" charset="0"/>
            </a:endParaRPr>
          </a:p>
        </p:txBody>
      </p:sp>
      <p:pic>
        <p:nvPicPr>
          <p:cNvPr id="5" name="Picture 4" descr="Picture 5.png"/>
          <p:cNvPicPr>
            <a:picLocks noChangeAspect="1"/>
          </p:cNvPicPr>
          <p:nvPr/>
        </p:nvPicPr>
        <p:blipFill>
          <a:blip r:embed="rId5"/>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Line 5"/>
          <p:cNvSpPr>
            <a:spLocks noChangeShapeType="1"/>
          </p:cNvSpPr>
          <p:nvPr/>
        </p:nvSpPr>
        <p:spPr bwMode="auto">
          <a:xfrm>
            <a:off x="1676400" y="1247775"/>
            <a:ext cx="67818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 name="Oval Callout 1"/>
          <p:cNvSpPr/>
          <p:nvPr/>
        </p:nvSpPr>
        <p:spPr>
          <a:xfrm>
            <a:off x="-2973" y="0"/>
            <a:ext cx="2304256" cy="1584176"/>
          </a:xfrm>
          <a:prstGeom prst="wedgeEllipseCallout">
            <a:avLst>
              <a:gd name="adj1" fmla="val -51684"/>
              <a:gd name="adj2" fmla="val 117066"/>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bg1"/>
                </a:solidFill>
              </a:rPr>
              <a:t>Talking Point</a:t>
            </a:r>
            <a:endParaRPr lang="en-US" sz="3200" dirty="0">
              <a:solidFill>
                <a:schemeClr val="bg1"/>
              </a:solidFill>
            </a:endParaRPr>
          </a:p>
        </p:txBody>
      </p:sp>
      <p:sp>
        <p:nvSpPr>
          <p:cNvPr id="10" name="TextBox 9"/>
          <p:cNvSpPr txBox="1"/>
          <p:nvPr/>
        </p:nvSpPr>
        <p:spPr>
          <a:xfrm>
            <a:off x="179512" y="4359070"/>
            <a:ext cx="8712968" cy="2062103"/>
          </a:xfrm>
          <a:prstGeom prst="rect">
            <a:avLst/>
          </a:prstGeom>
          <a:noFill/>
        </p:spPr>
        <p:txBody>
          <a:bodyPr wrap="square" rtlCol="0">
            <a:spAutoFit/>
          </a:bodyPr>
          <a:lstStyle/>
          <a:p>
            <a:pPr algn="ctr"/>
            <a:r>
              <a:rPr lang="en-US" sz="3200" dirty="0" smtClean="0">
                <a:solidFill>
                  <a:srgbClr val="FFFF00"/>
                </a:solidFill>
              </a:rPr>
              <a:t>What are the main types of reading needed in your subject?</a:t>
            </a:r>
          </a:p>
          <a:p>
            <a:pPr algn="ctr"/>
            <a:r>
              <a:rPr lang="en-US" sz="3200" dirty="0" smtClean="0">
                <a:solidFill>
                  <a:srgbClr val="FFFF00"/>
                </a:solidFill>
              </a:rPr>
              <a:t>Barriers?</a:t>
            </a:r>
          </a:p>
          <a:p>
            <a:pPr algn="ctr"/>
            <a:r>
              <a:rPr lang="en-US" sz="3200" dirty="0" smtClean="0">
                <a:solidFill>
                  <a:srgbClr val="FFFF00"/>
                </a:solidFill>
              </a:rPr>
              <a:t>So what could you do?</a:t>
            </a:r>
            <a:endParaRPr lang="en-US" sz="3200" dirty="0">
              <a:solidFill>
                <a:srgbClr val="FFFF00"/>
              </a:solidFill>
            </a:endParaRPr>
          </a:p>
        </p:txBody>
      </p:sp>
      <p:sp>
        <p:nvSpPr>
          <p:cNvPr id="7" name="TextBox 6"/>
          <p:cNvSpPr txBox="1">
            <a:spLocks noChangeArrowheads="1"/>
          </p:cNvSpPr>
          <p:nvPr/>
        </p:nvSpPr>
        <p:spPr bwMode="auto">
          <a:xfrm>
            <a:off x="1295400" y="2003425"/>
            <a:ext cx="7806188" cy="2308324"/>
          </a:xfrm>
          <a:prstGeom prst="rect">
            <a:avLst/>
          </a:prstGeom>
          <a:noFill/>
          <a:ln w="9525">
            <a:noFill/>
            <a:miter lim="800000"/>
            <a:headEnd/>
            <a:tailEnd/>
          </a:ln>
        </p:spPr>
        <p:txBody>
          <a:bodyPr wrap="square">
            <a:prstTxWarp prst="textNoShape">
              <a:avLst/>
            </a:prstTxWarp>
            <a:spAutoFit/>
          </a:bodyPr>
          <a:lstStyle/>
          <a:p>
            <a:pPr marL="742950" indent="-742950">
              <a:buFont typeface="Calibri" charset="0"/>
              <a:buAutoNum type="arabicPeriod"/>
            </a:pPr>
            <a:r>
              <a:rPr lang="en-US" sz="2400" dirty="0">
                <a:solidFill>
                  <a:srgbClr val="FFFFFF"/>
                </a:solidFill>
                <a:latin typeface="Calibri" charset="0"/>
              </a:rPr>
              <a:t>Teach reading – scanning, skimming, analysis</a:t>
            </a:r>
          </a:p>
          <a:p>
            <a:pPr marL="742950" indent="-742950">
              <a:buFont typeface="Calibri" charset="0"/>
              <a:buAutoNum type="arabicPeriod"/>
            </a:pPr>
            <a:r>
              <a:rPr lang="en-US" sz="2400" dirty="0">
                <a:solidFill>
                  <a:srgbClr val="FFFFFF"/>
                </a:solidFill>
                <a:latin typeface="Calibri" charset="0"/>
              </a:rPr>
              <a:t>Read aloud and display</a:t>
            </a:r>
          </a:p>
          <a:p>
            <a:pPr marL="742950" indent="-742950">
              <a:buFont typeface="Calibri" charset="0"/>
              <a:buAutoNum type="arabicPeriod"/>
            </a:pPr>
            <a:r>
              <a:rPr lang="en-US" sz="2400" dirty="0">
                <a:solidFill>
                  <a:srgbClr val="FFFFFF"/>
                </a:solidFill>
                <a:latin typeface="Calibri" charset="0"/>
              </a:rPr>
              <a:t>Teach key vocabulary</a:t>
            </a:r>
          </a:p>
          <a:p>
            <a:pPr marL="742950" indent="-742950">
              <a:buFont typeface="Calibri" charset="0"/>
              <a:buAutoNum type="arabicPeriod"/>
            </a:pPr>
            <a:r>
              <a:rPr lang="en-US" sz="2400" dirty="0">
                <a:solidFill>
                  <a:srgbClr val="FFFFFF"/>
                </a:solidFill>
                <a:latin typeface="Calibri" charset="0"/>
              </a:rPr>
              <a:t>Demystify spelling</a:t>
            </a:r>
          </a:p>
          <a:p>
            <a:pPr marL="742950" indent="-742950">
              <a:buFont typeface="Calibri" charset="0"/>
              <a:buAutoNum type="arabicPeriod"/>
            </a:pPr>
            <a:r>
              <a:rPr lang="en-US" sz="2400" dirty="0">
                <a:solidFill>
                  <a:srgbClr val="FFFFFF"/>
                </a:solidFill>
                <a:latin typeface="Calibri" charset="0"/>
              </a:rPr>
              <a:t>Teach research, not FOFO</a:t>
            </a:r>
          </a:p>
          <a:p>
            <a:pPr marL="742950" indent="-742950"/>
            <a:endParaRPr lang="en-US" sz="2400" dirty="0">
              <a:solidFill>
                <a:srgbClr val="FFFFFF"/>
              </a:solidFill>
              <a:latin typeface="Calibri" charset="0"/>
            </a:endParaRPr>
          </a:p>
        </p:txBody>
      </p:sp>
    </p:spTree>
    <p:extLst>
      <p:ext uri="{BB962C8B-B14F-4D97-AF65-F5344CB8AC3E}">
        <p14:creationId xmlns:p14="http://schemas.microsoft.com/office/powerpoint/2010/main" val="28545440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500"/>
                                        <p:tgtEl>
                                          <p:spTgt spid="10">
                                            <p:txEl>
                                              <p:pRg st="0" end="0"/>
                                            </p:txEl>
                                          </p:spTgt>
                                        </p:tgtEl>
                                        <p:attrNameLst>
                                          <p:attrName>ppt_x</p:attrName>
                                        </p:attrNameLst>
                                      </p:cBhvr>
                                      <p:tavLst>
                                        <p:tav tm="0">
                                          <p:val>
                                            <p:strVal val="#ppt_x-#ppt_w*1.125000"/>
                                          </p:val>
                                        </p:tav>
                                        <p:tav tm="100000">
                                          <p:val>
                                            <p:strVal val="#ppt_x"/>
                                          </p:val>
                                        </p:tav>
                                      </p:tavLst>
                                    </p:anim>
                                    <p:animEffect transition="in" filter="wipe(right)">
                                      <p:cBhvr>
                                        <p:cTn id="13" dur="500"/>
                                        <p:tgtEl>
                                          <p:spTgt spid="1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8" fill="hold" grpId="0" nodeType="click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 calcmode="lin" valueType="num">
                                      <p:cBhvr additive="base">
                                        <p:cTn id="18" dur="500"/>
                                        <p:tgtEl>
                                          <p:spTgt spid="10">
                                            <p:txEl>
                                              <p:pRg st="1" end="1"/>
                                            </p:txEl>
                                          </p:spTgt>
                                        </p:tgtEl>
                                        <p:attrNameLst>
                                          <p:attrName>ppt_x</p:attrName>
                                        </p:attrNameLst>
                                      </p:cBhvr>
                                      <p:tavLst>
                                        <p:tav tm="0">
                                          <p:val>
                                            <p:strVal val="#ppt_x-#ppt_w*1.125000"/>
                                          </p:val>
                                        </p:tav>
                                        <p:tav tm="100000">
                                          <p:val>
                                            <p:strVal val="#ppt_x"/>
                                          </p:val>
                                        </p:tav>
                                      </p:tavLst>
                                    </p:anim>
                                    <p:animEffect transition="in" filter="wipe(right)">
                                      <p:cBhvr>
                                        <p:cTn id="19" dur="500"/>
                                        <p:tgtEl>
                                          <p:spTgt spid="10">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8" fill="hold" grpId="0" nodeType="click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 calcmode="lin" valueType="num">
                                      <p:cBhvr additive="base">
                                        <p:cTn id="24" dur="500"/>
                                        <p:tgtEl>
                                          <p:spTgt spid="10">
                                            <p:txEl>
                                              <p:pRg st="2" end="2"/>
                                            </p:txEl>
                                          </p:spTgt>
                                        </p:tgtEl>
                                        <p:attrNameLst>
                                          <p:attrName>ppt_x</p:attrName>
                                        </p:attrNameLst>
                                      </p:cBhvr>
                                      <p:tavLst>
                                        <p:tav tm="0">
                                          <p:val>
                                            <p:strVal val="#ppt_x-#ppt_w*1.125000"/>
                                          </p:val>
                                        </p:tav>
                                        <p:tav tm="100000">
                                          <p:val>
                                            <p:strVal val="#ppt_x"/>
                                          </p:val>
                                        </p:tav>
                                      </p:tavLst>
                                    </p:anim>
                                    <p:animEffect transition="in" filter="wipe(right)">
                                      <p:cBhvr>
                                        <p:cTn id="25"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bldLvl="5"/>
      <p:bldP spid="7" grpId="0" bldLvl="3"/>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Line 5"/>
          <p:cNvSpPr>
            <a:spLocks noChangeShapeType="1"/>
          </p:cNvSpPr>
          <p:nvPr/>
        </p:nvSpPr>
        <p:spPr bwMode="auto">
          <a:xfrm>
            <a:off x="1676400" y="1247775"/>
            <a:ext cx="67818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pic>
        <p:nvPicPr>
          <p:cNvPr id="92163" name="Picture 4"/>
          <p:cNvPicPr>
            <a:picLocks noChangeAspect="1" noChangeArrowheads="1"/>
          </p:cNvPicPr>
          <p:nvPr/>
        </p:nvPicPr>
        <p:blipFill>
          <a:blip r:embed="rId3"/>
          <a:srcRect/>
          <a:stretch>
            <a:fillRect/>
          </a:stretch>
        </p:blipFill>
        <p:spPr bwMode="auto">
          <a:xfrm>
            <a:off x="0" y="88900"/>
            <a:ext cx="2133600" cy="1917700"/>
          </a:xfrm>
          <a:prstGeom prst="rect">
            <a:avLst/>
          </a:prstGeom>
          <a:noFill/>
          <a:ln w="9525">
            <a:noFill/>
            <a:miter lim="800000"/>
            <a:headEnd/>
            <a:tailEnd/>
          </a:ln>
        </p:spPr>
      </p:pic>
      <p:sp>
        <p:nvSpPr>
          <p:cNvPr id="20" name="TextBox 19"/>
          <p:cNvSpPr txBox="1">
            <a:spLocks noChangeArrowheads="1"/>
          </p:cNvSpPr>
          <p:nvPr/>
        </p:nvSpPr>
        <p:spPr bwMode="auto">
          <a:xfrm>
            <a:off x="1676400" y="2362200"/>
            <a:ext cx="7162800" cy="3416300"/>
          </a:xfrm>
          <a:prstGeom prst="rect">
            <a:avLst/>
          </a:prstGeom>
          <a:noFill/>
          <a:ln w="9525">
            <a:noFill/>
            <a:miter lim="800000"/>
            <a:headEnd/>
            <a:tailEnd/>
          </a:ln>
        </p:spPr>
        <p:txBody>
          <a:bodyPr>
            <a:prstTxWarp prst="textNoShape">
              <a:avLst/>
            </a:prstTxWarp>
            <a:spAutoFit/>
          </a:bodyPr>
          <a:lstStyle/>
          <a:p>
            <a:pPr marL="742950" indent="-742950">
              <a:buFont typeface="Calibri" charset="0"/>
              <a:buAutoNum type="arabicPeriod"/>
            </a:pPr>
            <a:r>
              <a:rPr lang="en-US" sz="3600" dirty="0">
                <a:solidFill>
                  <a:srgbClr val="FFFFFF"/>
                </a:solidFill>
                <a:latin typeface="Calibri" charset="0"/>
              </a:rPr>
              <a:t>Demonstrate writing</a:t>
            </a:r>
          </a:p>
          <a:p>
            <a:pPr marL="742950" indent="-742950">
              <a:buFont typeface="Calibri" charset="0"/>
              <a:buAutoNum type="arabicPeriod"/>
            </a:pPr>
            <a:r>
              <a:rPr lang="en-US" sz="3600" dirty="0">
                <a:solidFill>
                  <a:srgbClr val="FFFFFF"/>
                </a:solidFill>
                <a:latin typeface="Calibri" charset="0"/>
              </a:rPr>
              <a:t>Teach composition &amp;</a:t>
            </a:r>
            <a:r>
              <a:rPr lang="en-US" sz="3600" dirty="0" smtClean="0">
                <a:solidFill>
                  <a:srgbClr val="FFFFFF"/>
                </a:solidFill>
                <a:latin typeface="Calibri" charset="0"/>
              </a:rPr>
              <a:t> planning</a:t>
            </a:r>
          </a:p>
          <a:p>
            <a:pPr marL="742950" indent="-742950">
              <a:buFont typeface="Calibri" charset="0"/>
              <a:buAutoNum type="arabicPeriod"/>
            </a:pPr>
            <a:r>
              <a:rPr lang="en-US" sz="3600" dirty="0">
                <a:solidFill>
                  <a:srgbClr val="FFFFFF"/>
                </a:solidFill>
                <a:latin typeface="Calibri" charset="0"/>
              </a:rPr>
              <a:t>Allow oral rehearsal</a:t>
            </a:r>
          </a:p>
          <a:p>
            <a:pPr marL="742950" indent="-742950">
              <a:buFont typeface="Calibri" charset="0"/>
              <a:buAutoNum type="arabicPeriod"/>
            </a:pPr>
            <a:r>
              <a:rPr lang="en-US" sz="3600" dirty="0">
                <a:solidFill>
                  <a:srgbClr val="FFFFFF"/>
                </a:solidFill>
                <a:latin typeface="Calibri" charset="0"/>
              </a:rPr>
              <a:t>Short &amp; long sentences</a:t>
            </a:r>
          </a:p>
          <a:p>
            <a:pPr marL="742950" indent="-742950">
              <a:buFont typeface="Calibri" charset="0"/>
              <a:buAutoNum type="arabicPeriod"/>
            </a:pPr>
            <a:r>
              <a:rPr lang="en-US" sz="3600" dirty="0">
                <a:solidFill>
                  <a:srgbClr val="FFFFFF"/>
                </a:solidFill>
                <a:latin typeface="Calibri" charset="0"/>
              </a:rPr>
              <a:t>Connectives</a:t>
            </a:r>
          </a:p>
          <a:p>
            <a:pPr marL="742950" indent="-742950"/>
            <a:endParaRPr lang="en-US" sz="3600" dirty="0">
              <a:solidFill>
                <a:srgbClr val="FFFFFF"/>
              </a:solidFill>
              <a:latin typeface="Calibri" charset="0"/>
            </a:endParaRPr>
          </a:p>
        </p:txBody>
      </p:sp>
      <p:pic>
        <p:nvPicPr>
          <p:cNvPr id="5" name="Picture 4" descr="Picture 5.png"/>
          <p:cNvPicPr>
            <a:picLocks noChangeAspect="1"/>
          </p:cNvPicPr>
          <p:nvPr/>
        </p:nvPicPr>
        <p:blipFill>
          <a:blip r:embed="rId4"/>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left)">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wipe(left)">
                                      <p:cBhvr>
                                        <p:cTn id="12" dur="500"/>
                                        <p:tgtEl>
                                          <p:spTgt spid="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Effect transition="in" filter="wipe(left)">
                                      <p:cBhvr>
                                        <p:cTn id="17" dur="500"/>
                                        <p:tgtEl>
                                          <p:spTgt spid="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xEl>
                                              <p:pRg st="3" end="3"/>
                                            </p:txEl>
                                          </p:spTgt>
                                        </p:tgtEl>
                                        <p:attrNameLst>
                                          <p:attrName>style.visibility</p:attrName>
                                        </p:attrNameLst>
                                      </p:cBhvr>
                                      <p:to>
                                        <p:strVal val="visible"/>
                                      </p:to>
                                    </p:set>
                                    <p:animEffect transition="in" filter="wipe(left)">
                                      <p:cBhvr>
                                        <p:cTn id="22" dur="500"/>
                                        <p:tgtEl>
                                          <p:spTgt spid="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
                                            <p:txEl>
                                              <p:pRg st="4" end="4"/>
                                            </p:txEl>
                                          </p:spTgt>
                                        </p:tgtEl>
                                        <p:attrNameLst>
                                          <p:attrName>style.visibility</p:attrName>
                                        </p:attrNameLst>
                                      </p:cBhvr>
                                      <p:to>
                                        <p:strVal val="visible"/>
                                      </p:to>
                                    </p:set>
                                    <p:animEffect transition="in" filter="wipe(left)">
                                      <p:cBhvr>
                                        <p:cTn id="27"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bldLvl="3"/>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6"/>
          <p:cNvSpPr txBox="1">
            <a:spLocks noChangeArrowheads="1"/>
          </p:cNvSpPr>
          <p:nvPr/>
        </p:nvSpPr>
        <p:spPr bwMode="auto">
          <a:xfrm>
            <a:off x="609600" y="762000"/>
            <a:ext cx="8077200" cy="594042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600">
                <a:solidFill>
                  <a:srgbClr val="FFFF00"/>
                </a:solidFill>
                <a:latin typeface="Calibri" charset="0"/>
              </a:rPr>
              <a:t>Know your connectives</a:t>
            </a:r>
          </a:p>
          <a:p>
            <a:pPr algn="ctr">
              <a:spcBef>
                <a:spcPct val="50000"/>
              </a:spcBef>
            </a:pPr>
            <a:endParaRPr lang="en-US" sz="3200">
              <a:solidFill>
                <a:srgbClr val="FFFF00"/>
              </a:solidFill>
              <a:latin typeface="Calibri" charset="0"/>
            </a:endParaRPr>
          </a:p>
          <a:p>
            <a:pPr>
              <a:spcBef>
                <a:spcPct val="50000"/>
              </a:spcBef>
            </a:pPr>
            <a:r>
              <a:rPr lang="en-US" sz="2000" b="1">
                <a:solidFill>
                  <a:srgbClr val="FFFF00"/>
                </a:solidFill>
                <a:latin typeface="Calibri" charset="0"/>
              </a:rPr>
              <a:t>Adding</a:t>
            </a:r>
            <a:r>
              <a:rPr lang="en-US" sz="2000">
                <a:solidFill>
                  <a:srgbClr val="FFFFFF"/>
                </a:solidFill>
                <a:latin typeface="Calibri" charset="0"/>
              </a:rPr>
              <a:t>: and, also, as well as, moreover, too</a:t>
            </a:r>
          </a:p>
          <a:p>
            <a:pPr>
              <a:spcBef>
                <a:spcPct val="50000"/>
              </a:spcBef>
            </a:pPr>
            <a:r>
              <a:rPr lang="en-US" sz="2000" b="1">
                <a:solidFill>
                  <a:srgbClr val="FFFF00"/>
                </a:solidFill>
                <a:latin typeface="Calibri" charset="0"/>
              </a:rPr>
              <a:t>Cause &amp; effect</a:t>
            </a:r>
            <a:r>
              <a:rPr lang="en-US" sz="2000">
                <a:solidFill>
                  <a:srgbClr val="FFFFFF"/>
                </a:solidFill>
                <a:latin typeface="Calibri" charset="0"/>
              </a:rPr>
              <a:t>: because, so, therefore, thus, consequently</a:t>
            </a:r>
          </a:p>
          <a:p>
            <a:pPr>
              <a:spcBef>
                <a:spcPct val="50000"/>
              </a:spcBef>
            </a:pPr>
            <a:r>
              <a:rPr lang="en-US" sz="2000" b="1">
                <a:solidFill>
                  <a:srgbClr val="FFFF00"/>
                </a:solidFill>
                <a:latin typeface="Calibri" charset="0"/>
              </a:rPr>
              <a:t>Sequencing</a:t>
            </a:r>
            <a:r>
              <a:rPr lang="en-US" sz="2000">
                <a:solidFill>
                  <a:srgbClr val="FFFFFF"/>
                </a:solidFill>
                <a:latin typeface="Calibri" charset="0"/>
              </a:rPr>
              <a:t>: next, then, first, finally, meanwhile, before, after</a:t>
            </a:r>
          </a:p>
          <a:p>
            <a:pPr>
              <a:spcBef>
                <a:spcPct val="50000"/>
              </a:spcBef>
            </a:pPr>
            <a:r>
              <a:rPr lang="en-US" sz="2000" b="1">
                <a:solidFill>
                  <a:srgbClr val="FFFF00"/>
                </a:solidFill>
                <a:latin typeface="Calibri" charset="0"/>
              </a:rPr>
              <a:t>Qualifying</a:t>
            </a:r>
            <a:r>
              <a:rPr lang="en-US" sz="2000">
                <a:solidFill>
                  <a:srgbClr val="FFFFFF"/>
                </a:solidFill>
                <a:latin typeface="Calibri" charset="0"/>
              </a:rPr>
              <a:t>: however, although, unless, except, if, as long as, apart from, yet</a:t>
            </a:r>
          </a:p>
          <a:p>
            <a:pPr>
              <a:spcBef>
                <a:spcPct val="50000"/>
              </a:spcBef>
            </a:pPr>
            <a:r>
              <a:rPr lang="en-US" sz="2000" b="1">
                <a:solidFill>
                  <a:srgbClr val="FFFF00"/>
                </a:solidFill>
                <a:latin typeface="Calibri" charset="0"/>
              </a:rPr>
              <a:t>Emphasising</a:t>
            </a:r>
            <a:r>
              <a:rPr lang="en-US" sz="2000">
                <a:solidFill>
                  <a:srgbClr val="FFFFFF"/>
                </a:solidFill>
                <a:latin typeface="Calibri" charset="0"/>
              </a:rPr>
              <a:t>: above all, in particular, especially, significantly, indeed, notably</a:t>
            </a:r>
          </a:p>
          <a:p>
            <a:pPr>
              <a:spcBef>
                <a:spcPct val="50000"/>
              </a:spcBef>
            </a:pPr>
            <a:r>
              <a:rPr lang="en-US" sz="2000" b="1">
                <a:solidFill>
                  <a:srgbClr val="FFFF00"/>
                </a:solidFill>
                <a:latin typeface="Calibri" charset="0"/>
              </a:rPr>
              <a:t>Illustrating</a:t>
            </a:r>
            <a:r>
              <a:rPr lang="en-US" sz="2000">
                <a:solidFill>
                  <a:srgbClr val="FFFFFF"/>
                </a:solidFill>
                <a:latin typeface="Calibri" charset="0"/>
              </a:rPr>
              <a:t>: for example, such as, for instance, as revealed by, in the case of</a:t>
            </a:r>
          </a:p>
          <a:p>
            <a:pPr>
              <a:spcBef>
                <a:spcPct val="50000"/>
              </a:spcBef>
            </a:pPr>
            <a:r>
              <a:rPr lang="en-US" sz="2000" b="1">
                <a:solidFill>
                  <a:srgbClr val="FFFF00"/>
                </a:solidFill>
                <a:latin typeface="Calibri" charset="0"/>
              </a:rPr>
              <a:t>Comparing</a:t>
            </a:r>
            <a:r>
              <a:rPr lang="en-US" sz="2000">
                <a:solidFill>
                  <a:srgbClr val="FFFFFF"/>
                </a:solidFill>
                <a:latin typeface="Calibri" charset="0"/>
              </a:rPr>
              <a:t>: equally, in the same way, similarly, likewise, as with, like</a:t>
            </a:r>
          </a:p>
          <a:p>
            <a:pPr>
              <a:spcBef>
                <a:spcPct val="50000"/>
              </a:spcBef>
            </a:pPr>
            <a:r>
              <a:rPr lang="en-US" sz="2000" b="1">
                <a:solidFill>
                  <a:srgbClr val="FFFF00"/>
                </a:solidFill>
                <a:latin typeface="Calibri" charset="0"/>
              </a:rPr>
              <a:t>Contrasting</a:t>
            </a:r>
            <a:r>
              <a:rPr lang="en-US" sz="2000">
                <a:solidFill>
                  <a:srgbClr val="FFFFFF"/>
                </a:solidFill>
                <a:latin typeface="Calibri" charset="0"/>
              </a:rPr>
              <a:t>: whereas, instead of, alternatively, otherwise, unlike, on the other hand</a:t>
            </a:r>
          </a:p>
          <a:p>
            <a:pPr>
              <a:spcBef>
                <a:spcPct val="50000"/>
              </a:spcBef>
            </a:pPr>
            <a:r>
              <a:rPr lang="en-US" sz="2000">
                <a:solidFill>
                  <a:srgbClr val="FFFFFF"/>
                </a:solidFill>
                <a:latin typeface="Calibri" charset="0"/>
              </a:rPr>
              <a:t>  </a:t>
            </a:r>
          </a:p>
        </p:txBody>
      </p:sp>
      <p:pic>
        <p:nvPicPr>
          <p:cNvPr id="3" name="Picture 2" descr="Picture 5.png"/>
          <p:cNvPicPr>
            <a:picLocks noChangeAspect="1"/>
          </p:cNvPicPr>
          <p:nvPr/>
        </p:nvPicPr>
        <p:blipFill>
          <a:blip r:embed="rId3"/>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Line 5"/>
          <p:cNvSpPr>
            <a:spLocks noChangeShapeType="1"/>
          </p:cNvSpPr>
          <p:nvPr/>
        </p:nvSpPr>
        <p:spPr bwMode="auto">
          <a:xfrm>
            <a:off x="1676400" y="1247775"/>
            <a:ext cx="67818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pic>
        <p:nvPicPr>
          <p:cNvPr id="96259" name="Picture 4"/>
          <p:cNvPicPr>
            <a:picLocks noChangeAspect="1" noChangeArrowheads="1"/>
          </p:cNvPicPr>
          <p:nvPr/>
        </p:nvPicPr>
        <p:blipFill>
          <a:blip r:embed="rId3"/>
          <a:srcRect/>
          <a:stretch>
            <a:fillRect/>
          </a:stretch>
        </p:blipFill>
        <p:spPr bwMode="auto">
          <a:xfrm>
            <a:off x="0" y="88900"/>
            <a:ext cx="2133600" cy="1917700"/>
          </a:xfrm>
          <a:prstGeom prst="rect">
            <a:avLst/>
          </a:prstGeom>
          <a:noFill/>
          <a:ln w="9525">
            <a:noFill/>
            <a:miter lim="800000"/>
            <a:headEnd/>
            <a:tailEnd/>
          </a:ln>
        </p:spPr>
      </p:pic>
      <p:sp>
        <p:nvSpPr>
          <p:cNvPr id="20" name="TextBox 19"/>
          <p:cNvSpPr txBox="1">
            <a:spLocks noChangeArrowheads="1"/>
          </p:cNvSpPr>
          <p:nvPr/>
        </p:nvSpPr>
        <p:spPr bwMode="auto">
          <a:xfrm>
            <a:off x="1676400" y="2362200"/>
            <a:ext cx="7162800" cy="3416300"/>
          </a:xfrm>
          <a:prstGeom prst="rect">
            <a:avLst/>
          </a:prstGeom>
          <a:noFill/>
          <a:ln w="9525">
            <a:noFill/>
            <a:miter lim="800000"/>
            <a:headEnd/>
            <a:tailEnd/>
          </a:ln>
        </p:spPr>
        <p:txBody>
          <a:bodyPr>
            <a:prstTxWarp prst="textNoShape">
              <a:avLst/>
            </a:prstTxWarp>
            <a:spAutoFit/>
          </a:bodyPr>
          <a:lstStyle/>
          <a:p>
            <a:pPr marL="742950" indent="-742950">
              <a:buFont typeface="Calibri" charset="0"/>
              <a:buAutoNum type="arabicPeriod"/>
            </a:pPr>
            <a:r>
              <a:rPr lang="en-US" sz="3600" dirty="0">
                <a:solidFill>
                  <a:srgbClr val="FFFFFF"/>
                </a:solidFill>
                <a:latin typeface="Calibri" charset="0"/>
              </a:rPr>
              <a:t>Demonstrate writing</a:t>
            </a:r>
          </a:p>
          <a:p>
            <a:pPr marL="742950" indent="-742950">
              <a:buFont typeface="Calibri" charset="0"/>
              <a:buAutoNum type="arabicPeriod"/>
            </a:pPr>
            <a:r>
              <a:rPr lang="en-US" sz="3600" dirty="0">
                <a:solidFill>
                  <a:srgbClr val="FFFFFF"/>
                </a:solidFill>
                <a:latin typeface="Calibri" charset="0"/>
              </a:rPr>
              <a:t>Teach composition &amp;</a:t>
            </a:r>
            <a:r>
              <a:rPr lang="en-US" sz="3600" dirty="0" smtClean="0">
                <a:solidFill>
                  <a:srgbClr val="FFFFFF"/>
                </a:solidFill>
                <a:latin typeface="Calibri" charset="0"/>
              </a:rPr>
              <a:t> planning</a:t>
            </a:r>
          </a:p>
          <a:p>
            <a:pPr marL="742950" indent="-742950">
              <a:buFont typeface="Calibri" charset="0"/>
              <a:buAutoNum type="arabicPeriod"/>
            </a:pPr>
            <a:r>
              <a:rPr lang="en-US" sz="3600" dirty="0">
                <a:solidFill>
                  <a:srgbClr val="FFFFFF"/>
                </a:solidFill>
                <a:latin typeface="Calibri" charset="0"/>
              </a:rPr>
              <a:t>Allow oral rehearsal</a:t>
            </a:r>
          </a:p>
          <a:p>
            <a:pPr marL="742950" indent="-742950">
              <a:buFont typeface="Calibri" charset="0"/>
              <a:buAutoNum type="arabicPeriod"/>
            </a:pPr>
            <a:r>
              <a:rPr lang="en-US" sz="3600" dirty="0">
                <a:solidFill>
                  <a:srgbClr val="FFFFFF"/>
                </a:solidFill>
                <a:latin typeface="Calibri" charset="0"/>
              </a:rPr>
              <a:t>Short &amp; long sentences</a:t>
            </a:r>
          </a:p>
          <a:p>
            <a:pPr marL="742950" indent="-742950">
              <a:buFont typeface="Calibri" charset="0"/>
              <a:buAutoNum type="arabicPeriod"/>
            </a:pPr>
            <a:r>
              <a:rPr lang="en-US" sz="3600" dirty="0">
                <a:solidFill>
                  <a:srgbClr val="FFFFFF"/>
                </a:solidFill>
                <a:latin typeface="Calibri" charset="0"/>
              </a:rPr>
              <a:t>Connectives</a:t>
            </a:r>
          </a:p>
          <a:p>
            <a:pPr marL="742950" indent="-742950"/>
            <a:endParaRPr lang="en-US" sz="3600" dirty="0">
              <a:solidFill>
                <a:srgbClr val="FFFFFF"/>
              </a:solidFill>
              <a:latin typeface="Calibri" charset="0"/>
            </a:endParaRPr>
          </a:p>
        </p:txBody>
      </p:sp>
      <p:pic>
        <p:nvPicPr>
          <p:cNvPr id="7" name="Picture 6" descr="Picture 5.png"/>
          <p:cNvPicPr>
            <a:picLocks noChangeAspect="1"/>
          </p:cNvPicPr>
          <p:nvPr/>
        </p:nvPicPr>
        <p:blipFill>
          <a:blip r:embed="rId4"/>
          <a:stretch>
            <a:fillRect/>
          </a:stretch>
        </p:blipFill>
        <p:spPr>
          <a:xfrm>
            <a:off x="8072888" y="23895"/>
            <a:ext cx="1028700" cy="2146300"/>
          </a:xfrm>
          <a:prstGeom prst="rect">
            <a:avLst/>
          </a:prstGeom>
        </p:spPr>
      </p:pic>
      <p:sp>
        <p:nvSpPr>
          <p:cNvPr id="6" name="Action Button: Custom 5">
            <a:hlinkClick r:id="rId5" action="ppaction://hlinkpres?slideindex=1&amp;slidetitle=Slide 1" highlightClick="1"/>
          </p:cNvPr>
          <p:cNvSpPr/>
          <p:nvPr/>
        </p:nvSpPr>
        <p:spPr>
          <a:xfrm>
            <a:off x="8072888" y="5486400"/>
            <a:ext cx="385312" cy="292100"/>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left)">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wipe(left)">
                                      <p:cBhvr>
                                        <p:cTn id="12" dur="500"/>
                                        <p:tgtEl>
                                          <p:spTgt spid="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Effect transition="in" filter="wipe(left)">
                                      <p:cBhvr>
                                        <p:cTn id="17" dur="500"/>
                                        <p:tgtEl>
                                          <p:spTgt spid="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xEl>
                                              <p:pRg st="3" end="3"/>
                                            </p:txEl>
                                          </p:spTgt>
                                        </p:tgtEl>
                                        <p:attrNameLst>
                                          <p:attrName>style.visibility</p:attrName>
                                        </p:attrNameLst>
                                      </p:cBhvr>
                                      <p:to>
                                        <p:strVal val="visible"/>
                                      </p:to>
                                    </p:set>
                                    <p:animEffect transition="in" filter="wipe(left)">
                                      <p:cBhvr>
                                        <p:cTn id="22" dur="500"/>
                                        <p:tgtEl>
                                          <p:spTgt spid="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
                                            <p:txEl>
                                              <p:pRg st="4" end="4"/>
                                            </p:txEl>
                                          </p:spTgt>
                                        </p:tgtEl>
                                        <p:attrNameLst>
                                          <p:attrName>style.visibility</p:attrName>
                                        </p:attrNameLst>
                                      </p:cBhvr>
                                      <p:to>
                                        <p:strVal val="visible"/>
                                      </p:to>
                                    </p:set>
                                    <p:animEffect transition="in" filter="wipe(left)">
                                      <p:cBhvr>
                                        <p:cTn id="27"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bldLvl="3"/>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solidFill>
                <a:srgbClr val="FFFFFF"/>
              </a:solidFill>
              <a:latin typeface="Calibri" charset="0"/>
            </a:endParaRPr>
          </a:p>
        </p:txBody>
      </p:sp>
      <p:graphicFrame>
        <p:nvGraphicFramePr>
          <p:cNvPr id="83970"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59397" name="Document" r:id="rId3" imgW="6238240" imgH="3919220" progId="Word.Document.8">
                  <p:embed/>
                </p:oleObj>
              </mc:Choice>
              <mc:Fallback>
                <p:oleObj name="Document" r:id="rId3" imgW="6238240" imgH="391922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3972" name="TextBox 4"/>
          <p:cNvSpPr txBox="1">
            <a:spLocks noChangeArrowheads="1"/>
          </p:cNvSpPr>
          <p:nvPr/>
        </p:nvSpPr>
        <p:spPr bwMode="auto">
          <a:xfrm>
            <a:off x="2438400" y="2824163"/>
            <a:ext cx="4724400" cy="922337"/>
          </a:xfrm>
          <a:prstGeom prst="rect">
            <a:avLst/>
          </a:prstGeom>
          <a:noFill/>
          <a:ln w="9525">
            <a:noFill/>
            <a:miter lim="800000"/>
            <a:headEnd/>
            <a:tailEnd/>
          </a:ln>
        </p:spPr>
        <p:txBody>
          <a:bodyPr>
            <a:prstTxWarp prst="textNoShape">
              <a:avLst/>
            </a:prstTxWarp>
            <a:spAutoFit/>
          </a:bodyPr>
          <a:lstStyle/>
          <a:p>
            <a:pPr algn="ctr"/>
            <a:r>
              <a:rPr lang="en-US" sz="5400" dirty="0" smtClean="0">
                <a:solidFill>
                  <a:srgbClr val="FFFFFF"/>
                </a:solidFill>
                <a:latin typeface="Calibri" charset="0"/>
              </a:rPr>
              <a:t>DEMO</a:t>
            </a:r>
            <a:endParaRPr lang="en-US" sz="5400" dirty="0">
              <a:solidFill>
                <a:srgbClr val="FFFFFF"/>
              </a:solidFill>
              <a:latin typeface="Calibri" charset="0"/>
            </a:endParaRPr>
          </a:p>
        </p:txBody>
      </p:sp>
      <p:pic>
        <p:nvPicPr>
          <p:cNvPr id="5" name="Picture 4" descr="Picture 5.png"/>
          <p:cNvPicPr>
            <a:picLocks noChangeAspect="1"/>
          </p:cNvPicPr>
          <p:nvPr/>
        </p:nvPicPr>
        <p:blipFill>
          <a:blip r:embed="rId5"/>
          <a:stretch>
            <a:fillRect/>
          </a:stretch>
        </p:blipFill>
        <p:spPr>
          <a:xfrm>
            <a:off x="8072888" y="23895"/>
            <a:ext cx="1028700" cy="2146300"/>
          </a:xfrm>
          <a:prstGeom prst="rect">
            <a:avLst/>
          </a:prstGeom>
        </p:spPr>
      </p:pic>
    </p:spTree>
    <p:extLst>
      <p:ext uri="{BB962C8B-B14F-4D97-AF65-F5344CB8AC3E}">
        <p14:creationId xmlns:p14="http://schemas.microsoft.com/office/powerpoint/2010/main" val="195987518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solidFill>
                <a:srgbClr val="FFFFFF"/>
              </a:solidFill>
              <a:latin typeface="Calibri" charset="0"/>
            </a:endParaRPr>
          </a:p>
        </p:txBody>
      </p:sp>
      <p:graphicFrame>
        <p:nvGraphicFramePr>
          <p:cNvPr id="83970"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60421" name="Document" r:id="rId3" imgW="6238240" imgH="3919220" progId="Word.Document.8">
                  <p:embed/>
                </p:oleObj>
              </mc:Choice>
              <mc:Fallback>
                <p:oleObj name="Document" r:id="rId3" imgW="6238240" imgH="391922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3972" name="TextBox 4"/>
          <p:cNvSpPr txBox="1">
            <a:spLocks noChangeArrowheads="1"/>
          </p:cNvSpPr>
          <p:nvPr/>
        </p:nvSpPr>
        <p:spPr bwMode="auto">
          <a:xfrm>
            <a:off x="2339752" y="1374961"/>
            <a:ext cx="4724400" cy="4247317"/>
          </a:xfrm>
          <a:prstGeom prst="rect">
            <a:avLst/>
          </a:prstGeom>
          <a:noFill/>
          <a:ln w="9525">
            <a:noFill/>
            <a:miter lim="800000"/>
            <a:headEnd/>
            <a:tailEnd/>
          </a:ln>
        </p:spPr>
        <p:txBody>
          <a:bodyPr>
            <a:prstTxWarp prst="textNoShape">
              <a:avLst/>
            </a:prstTxWarp>
            <a:spAutoFit/>
          </a:bodyPr>
          <a:lstStyle/>
          <a:p>
            <a:pPr algn="ctr"/>
            <a:r>
              <a:rPr lang="en-US" sz="5400" dirty="0" smtClean="0">
                <a:solidFill>
                  <a:srgbClr val="FFFFFF"/>
                </a:solidFill>
                <a:latin typeface="Calibri" charset="0"/>
              </a:rPr>
              <a:t>Task: write a persuasive article on a controversial subject</a:t>
            </a:r>
            <a:endParaRPr lang="en-US" sz="5400" dirty="0">
              <a:solidFill>
                <a:srgbClr val="FFFFFF"/>
              </a:solidFill>
              <a:latin typeface="Calibri" charset="0"/>
            </a:endParaRPr>
          </a:p>
        </p:txBody>
      </p:sp>
      <p:pic>
        <p:nvPicPr>
          <p:cNvPr id="5" name="Picture 4" descr="Picture 5.png"/>
          <p:cNvPicPr>
            <a:picLocks noChangeAspect="1"/>
          </p:cNvPicPr>
          <p:nvPr/>
        </p:nvPicPr>
        <p:blipFill>
          <a:blip r:embed="rId5"/>
          <a:stretch>
            <a:fillRect/>
          </a:stretch>
        </p:blipFill>
        <p:spPr>
          <a:xfrm>
            <a:off x="8072888" y="23895"/>
            <a:ext cx="1028700" cy="2146300"/>
          </a:xfrm>
          <a:prstGeom prst="rect">
            <a:avLst/>
          </a:prstGeom>
        </p:spPr>
      </p:pic>
    </p:spTree>
    <p:extLst>
      <p:ext uri="{BB962C8B-B14F-4D97-AF65-F5344CB8AC3E}">
        <p14:creationId xmlns:p14="http://schemas.microsoft.com/office/powerpoint/2010/main" val="426110321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Line 5"/>
          <p:cNvSpPr>
            <a:spLocks noChangeShapeType="1"/>
          </p:cNvSpPr>
          <p:nvPr/>
        </p:nvSpPr>
        <p:spPr bwMode="auto">
          <a:xfrm>
            <a:off x="1676400" y="1247775"/>
            <a:ext cx="67818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0" name="TextBox 19"/>
          <p:cNvSpPr txBox="1">
            <a:spLocks noChangeArrowheads="1"/>
          </p:cNvSpPr>
          <p:nvPr/>
        </p:nvSpPr>
        <p:spPr bwMode="auto">
          <a:xfrm>
            <a:off x="823956" y="2780928"/>
            <a:ext cx="7806188" cy="2862322"/>
          </a:xfrm>
          <a:prstGeom prst="rect">
            <a:avLst/>
          </a:prstGeom>
          <a:noFill/>
          <a:ln w="9525">
            <a:noFill/>
            <a:miter lim="800000"/>
            <a:headEnd/>
            <a:tailEnd/>
          </a:ln>
        </p:spPr>
        <p:txBody>
          <a:bodyPr wrap="square">
            <a:prstTxWarp prst="textNoShape">
              <a:avLst/>
            </a:prstTxWarp>
            <a:spAutoFit/>
          </a:bodyPr>
          <a:lstStyle/>
          <a:p>
            <a:pPr algn="ctr"/>
            <a:r>
              <a:rPr lang="en-US" sz="3600" dirty="0" smtClean="0">
                <a:solidFill>
                  <a:srgbClr val="FFFFFF"/>
                </a:solidFill>
                <a:latin typeface="Calibri" charset="0"/>
              </a:rPr>
              <a:t>Barriers:</a:t>
            </a:r>
          </a:p>
          <a:p>
            <a:pPr algn="ctr"/>
            <a:r>
              <a:rPr lang="en-US" sz="3600" dirty="0" smtClean="0">
                <a:solidFill>
                  <a:srgbClr val="FFFFFF"/>
                </a:solidFill>
                <a:latin typeface="Calibri" charset="0"/>
              </a:rPr>
              <a:t>Essay-like</a:t>
            </a:r>
          </a:p>
          <a:p>
            <a:pPr algn="ctr"/>
            <a:r>
              <a:rPr lang="en-US" sz="3600" dirty="0" smtClean="0">
                <a:solidFill>
                  <a:srgbClr val="FFFFFF"/>
                </a:solidFill>
                <a:latin typeface="Calibri" charset="0"/>
              </a:rPr>
              <a:t>Lack of familiarity with genre</a:t>
            </a:r>
          </a:p>
          <a:p>
            <a:pPr algn="ctr"/>
            <a:r>
              <a:rPr lang="en-US" sz="3600" dirty="0" smtClean="0">
                <a:solidFill>
                  <a:srgbClr val="FFFFFF"/>
                </a:solidFill>
                <a:latin typeface="Calibri" charset="0"/>
              </a:rPr>
              <a:t>Lack of interestingness</a:t>
            </a:r>
          </a:p>
          <a:p>
            <a:pPr algn="ctr"/>
            <a:endParaRPr lang="en-US" sz="3600" dirty="0">
              <a:solidFill>
                <a:srgbClr val="FFFFFF"/>
              </a:solidFill>
              <a:latin typeface="Calibri" charset="0"/>
            </a:endParaRPr>
          </a:p>
        </p:txBody>
      </p:sp>
      <p:pic>
        <p:nvPicPr>
          <p:cNvPr id="50180" name="Picture 4"/>
          <p:cNvPicPr>
            <a:picLocks noChangeAspect="1" noChangeArrowheads="1"/>
          </p:cNvPicPr>
          <p:nvPr/>
        </p:nvPicPr>
        <p:blipFill>
          <a:blip r:embed="rId3"/>
          <a:srcRect/>
          <a:stretch>
            <a:fillRect/>
          </a:stretch>
        </p:blipFill>
        <p:spPr bwMode="auto">
          <a:xfrm>
            <a:off x="0" y="0"/>
            <a:ext cx="2667000" cy="2003425"/>
          </a:xfrm>
          <a:prstGeom prst="rect">
            <a:avLst/>
          </a:prstGeom>
          <a:noFill/>
          <a:ln w="9525">
            <a:noFill/>
            <a:miter lim="800000"/>
            <a:headEnd/>
            <a:tailEnd/>
          </a:ln>
        </p:spPr>
      </p:pic>
      <p:pic>
        <p:nvPicPr>
          <p:cNvPr id="5" name="Picture 4" descr="Picture 5.png"/>
          <p:cNvPicPr>
            <a:picLocks noChangeAspect="1"/>
          </p:cNvPicPr>
          <p:nvPr/>
        </p:nvPicPr>
        <p:blipFill>
          <a:blip r:embed="rId4"/>
          <a:stretch>
            <a:fillRect/>
          </a:stretch>
        </p:blipFill>
        <p:spPr>
          <a:xfrm>
            <a:off x="8072888" y="23895"/>
            <a:ext cx="1028700" cy="2146300"/>
          </a:xfrm>
          <a:prstGeom prst="rect">
            <a:avLst/>
          </a:prstGeom>
        </p:spPr>
      </p:pic>
    </p:spTree>
    <p:extLst>
      <p:ext uri="{BB962C8B-B14F-4D97-AF65-F5344CB8AC3E}">
        <p14:creationId xmlns:p14="http://schemas.microsoft.com/office/powerpoint/2010/main" val="13890265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left)">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wipe(left)">
                                      <p:cBhvr>
                                        <p:cTn id="12" dur="500"/>
                                        <p:tgtEl>
                                          <p:spTgt spid="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Effect transition="in" filter="wipe(left)">
                                      <p:cBhvr>
                                        <p:cTn id="17" dur="500"/>
                                        <p:tgtEl>
                                          <p:spTgt spid="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xEl>
                                              <p:pRg st="3" end="3"/>
                                            </p:txEl>
                                          </p:spTgt>
                                        </p:tgtEl>
                                        <p:attrNameLst>
                                          <p:attrName>style.visibility</p:attrName>
                                        </p:attrNameLst>
                                      </p:cBhvr>
                                      <p:to>
                                        <p:strVal val="visible"/>
                                      </p:to>
                                    </p:set>
                                    <p:animEffect transition="in" filter="wipe(left)">
                                      <p:cBhvr>
                                        <p:cTn id="22" dur="500"/>
                                        <p:tgtEl>
                                          <p:spTgt spid="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bldLvl="3"/>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1-06 at 21.13.4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587" y="2177254"/>
            <a:ext cx="9243587" cy="2032278"/>
          </a:xfrm>
          <a:prstGeom prst="rect">
            <a:avLst/>
          </a:prstGeom>
        </p:spPr>
      </p:pic>
      <p:sp>
        <p:nvSpPr>
          <p:cNvPr id="5" name="Rectangle 4"/>
          <p:cNvSpPr/>
          <p:nvPr/>
        </p:nvSpPr>
        <p:spPr>
          <a:xfrm>
            <a:off x="-223280" y="4047459"/>
            <a:ext cx="9489386" cy="298674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28351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0-17 at 06.02.4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213" y="0"/>
            <a:ext cx="8715787" cy="6858000"/>
          </a:xfrm>
          <a:prstGeom prst="rect">
            <a:avLst/>
          </a:prstGeom>
        </p:spPr>
      </p:pic>
    </p:spTree>
    <p:extLst>
      <p:ext uri="{BB962C8B-B14F-4D97-AF65-F5344CB8AC3E}">
        <p14:creationId xmlns:p14="http://schemas.microsoft.com/office/powerpoint/2010/main" val="615414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6334" y="823448"/>
            <a:ext cx="7521734" cy="523220"/>
          </a:xfrm>
          <a:prstGeom prst="rect">
            <a:avLst/>
          </a:prstGeom>
          <a:noFill/>
        </p:spPr>
        <p:txBody>
          <a:bodyPr wrap="square" rtlCol="0">
            <a:spAutoFit/>
          </a:bodyPr>
          <a:lstStyle/>
          <a:p>
            <a:r>
              <a:rPr lang="en-US" sz="2800" dirty="0" smtClean="0">
                <a:solidFill>
                  <a:srgbClr val="FFFFFF"/>
                </a:solidFill>
              </a:rPr>
              <a:t>Review and compare in a pair:</a:t>
            </a:r>
            <a:endParaRPr lang="en-US" sz="2800" dirty="0">
              <a:solidFill>
                <a:srgbClr val="FFFFFF"/>
              </a:solidFill>
            </a:endParaRPr>
          </a:p>
        </p:txBody>
      </p:sp>
      <p:sp>
        <p:nvSpPr>
          <p:cNvPr id="6" name="TextBox 5"/>
          <p:cNvSpPr txBox="1"/>
          <p:nvPr/>
        </p:nvSpPr>
        <p:spPr>
          <a:xfrm>
            <a:off x="668734" y="1910950"/>
            <a:ext cx="7521734" cy="523220"/>
          </a:xfrm>
          <a:prstGeom prst="rect">
            <a:avLst/>
          </a:prstGeom>
          <a:noFill/>
        </p:spPr>
        <p:txBody>
          <a:bodyPr wrap="square" rtlCol="0">
            <a:spAutoFit/>
          </a:bodyPr>
          <a:lstStyle/>
          <a:p>
            <a:r>
              <a:rPr lang="en-US" sz="2800" dirty="0" smtClean="0">
                <a:solidFill>
                  <a:srgbClr val="FFFFFF"/>
                </a:solidFill>
              </a:rPr>
              <a:t>		WHAT?								HOW?</a:t>
            </a:r>
            <a:endParaRPr lang="en-US" sz="2800" dirty="0">
              <a:solidFill>
                <a:srgbClr val="FFFFFF"/>
              </a:solidFill>
            </a:endParaRPr>
          </a:p>
        </p:txBody>
      </p:sp>
      <p:sp>
        <p:nvSpPr>
          <p:cNvPr id="7" name="TextBox 6"/>
          <p:cNvSpPr txBox="1"/>
          <p:nvPr/>
        </p:nvSpPr>
        <p:spPr>
          <a:xfrm>
            <a:off x="836192" y="2733274"/>
            <a:ext cx="2655687" cy="3108544"/>
          </a:xfrm>
          <a:prstGeom prst="rect">
            <a:avLst/>
          </a:prstGeom>
          <a:noFill/>
        </p:spPr>
        <p:txBody>
          <a:bodyPr wrap="square" rtlCol="0">
            <a:spAutoFit/>
          </a:bodyPr>
          <a:lstStyle/>
          <a:p>
            <a:pPr algn="ctr"/>
            <a:r>
              <a:rPr lang="en-US" sz="2800" dirty="0" smtClean="0">
                <a:solidFill>
                  <a:srgbClr val="FFFFFF"/>
                </a:solidFill>
              </a:rPr>
              <a:t>What did you write? Where did you get your ideas? </a:t>
            </a:r>
            <a:r>
              <a:rPr lang="en-US" sz="2800" b="1" dirty="0" smtClean="0">
                <a:solidFill>
                  <a:srgbClr val="FFFFFF"/>
                </a:solidFill>
              </a:rPr>
              <a:t>Are you pleased with it?</a:t>
            </a:r>
            <a:endParaRPr lang="en-US" sz="2800" b="1" dirty="0">
              <a:solidFill>
                <a:srgbClr val="FFFFFF"/>
              </a:solidFill>
            </a:endParaRPr>
          </a:p>
        </p:txBody>
      </p:sp>
      <p:sp>
        <p:nvSpPr>
          <p:cNvPr id="8" name="TextBox 7"/>
          <p:cNvSpPr txBox="1"/>
          <p:nvPr/>
        </p:nvSpPr>
        <p:spPr>
          <a:xfrm>
            <a:off x="5220072" y="2593706"/>
            <a:ext cx="2565701" cy="3108544"/>
          </a:xfrm>
          <a:prstGeom prst="rect">
            <a:avLst/>
          </a:prstGeom>
          <a:noFill/>
        </p:spPr>
        <p:txBody>
          <a:bodyPr wrap="square" rtlCol="0">
            <a:spAutoFit/>
          </a:bodyPr>
          <a:lstStyle/>
          <a:p>
            <a:pPr algn="ctr"/>
            <a:r>
              <a:rPr lang="en-US" sz="2800" dirty="0" smtClean="0">
                <a:solidFill>
                  <a:srgbClr val="FFFFFF"/>
                </a:solidFill>
              </a:rPr>
              <a:t>How did you approach the task? How did you get started? </a:t>
            </a:r>
            <a:r>
              <a:rPr lang="en-US" sz="2800" b="1" dirty="0" smtClean="0">
                <a:solidFill>
                  <a:srgbClr val="FFFFFF"/>
                </a:solidFill>
              </a:rPr>
              <a:t>What were the main barriers?</a:t>
            </a:r>
            <a:endParaRPr lang="en-US" sz="2800" b="1" dirty="0">
              <a:solidFill>
                <a:srgbClr val="FFFFFF"/>
              </a:solidFill>
            </a:endParaRPr>
          </a:p>
        </p:txBody>
      </p:sp>
    </p:spTree>
    <p:extLst>
      <p:ext uri="{BB962C8B-B14F-4D97-AF65-F5344CB8AC3E}">
        <p14:creationId xmlns:p14="http://schemas.microsoft.com/office/powerpoint/2010/main" val="42285725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p:tgtEl>
                                          <p:spTgt spid="8"/>
                                        </p:tgtEl>
                                        <p:attrNameLst>
                                          <p:attrName>ppt_y</p:attrName>
                                        </p:attrNameLst>
                                      </p:cBhvr>
                                      <p:tavLst>
                                        <p:tav tm="0">
                                          <p:val>
                                            <p:strVal val="#ppt_y+#ppt_h*1.125000"/>
                                          </p:val>
                                        </p:tav>
                                        <p:tav tm="100000">
                                          <p:val>
                                            <p:strVal val="#ppt_y"/>
                                          </p:val>
                                        </p:tav>
                                      </p:tavLst>
                                    </p:anim>
                                    <p:animEffect transition="in" filter="wipe(up)">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803086" y="329674"/>
            <a:ext cx="3175000" cy="1943100"/>
          </a:xfrm>
          <a:prstGeom prst="rect">
            <a:avLst/>
          </a:prstGeom>
        </p:spPr>
      </p:pic>
      <p:sp>
        <p:nvSpPr>
          <p:cNvPr id="7" name="TextBox 6"/>
          <p:cNvSpPr txBox="1"/>
          <p:nvPr/>
        </p:nvSpPr>
        <p:spPr>
          <a:xfrm>
            <a:off x="614019" y="865319"/>
            <a:ext cx="8177618" cy="707886"/>
          </a:xfrm>
          <a:prstGeom prst="rect">
            <a:avLst/>
          </a:prstGeom>
          <a:noFill/>
        </p:spPr>
        <p:txBody>
          <a:bodyPr wrap="square" rtlCol="0">
            <a:spAutoFit/>
          </a:bodyPr>
          <a:lstStyle/>
          <a:p>
            <a:pPr algn="ctr"/>
            <a:r>
              <a:rPr lang="en-US" sz="4000" dirty="0" smtClean="0"/>
              <a:t>MAIN										HURDLES</a:t>
            </a:r>
            <a:endParaRPr lang="en-US" sz="4000" dirty="0"/>
          </a:p>
        </p:txBody>
      </p:sp>
      <p:sp>
        <p:nvSpPr>
          <p:cNvPr id="8" name="TextBox 7"/>
          <p:cNvSpPr txBox="1"/>
          <p:nvPr/>
        </p:nvSpPr>
        <p:spPr>
          <a:xfrm>
            <a:off x="1032668" y="2958832"/>
            <a:ext cx="7758969" cy="2677656"/>
          </a:xfrm>
          <a:prstGeom prst="rect">
            <a:avLst/>
          </a:prstGeom>
          <a:noFill/>
        </p:spPr>
        <p:txBody>
          <a:bodyPr wrap="square" rtlCol="0">
            <a:spAutoFit/>
          </a:bodyPr>
          <a:lstStyle/>
          <a:p>
            <a:r>
              <a:rPr lang="en-US" sz="2800" dirty="0" smtClean="0">
                <a:solidFill>
                  <a:srgbClr val="FFFFFF"/>
                </a:solidFill>
              </a:rPr>
              <a:t>A Thinking of the right word</a:t>
            </a:r>
          </a:p>
          <a:p>
            <a:r>
              <a:rPr lang="en-US" sz="2800" dirty="0" smtClean="0">
                <a:solidFill>
                  <a:srgbClr val="FFFFFF"/>
                </a:solidFill>
              </a:rPr>
              <a:t>B Knowing how to get started</a:t>
            </a:r>
          </a:p>
          <a:p>
            <a:r>
              <a:rPr lang="en-US" sz="2800" dirty="0" smtClean="0">
                <a:solidFill>
                  <a:srgbClr val="FFFFFF"/>
                </a:solidFill>
              </a:rPr>
              <a:t>C Making it interesting</a:t>
            </a:r>
          </a:p>
          <a:p>
            <a:r>
              <a:rPr lang="en-US" sz="2800" dirty="0" smtClean="0">
                <a:solidFill>
                  <a:srgbClr val="FFFFFF"/>
                </a:solidFill>
              </a:rPr>
              <a:t>D Knowing how to link my ideas together</a:t>
            </a:r>
          </a:p>
          <a:p>
            <a:r>
              <a:rPr lang="en-US" sz="2800" dirty="0" smtClean="0">
                <a:solidFill>
                  <a:srgbClr val="FFFFFF"/>
                </a:solidFill>
              </a:rPr>
              <a:t>E Trying to make it funny or entertaining</a:t>
            </a:r>
          </a:p>
          <a:p>
            <a:endParaRPr lang="en-US" sz="2800" dirty="0">
              <a:solidFill>
                <a:srgbClr val="FFFFFF"/>
              </a:solidFill>
            </a:endParaRPr>
          </a:p>
        </p:txBody>
      </p:sp>
      <p:sp>
        <p:nvSpPr>
          <p:cNvPr id="2" name="TextBox 1"/>
          <p:cNvSpPr txBox="1"/>
          <p:nvPr/>
        </p:nvSpPr>
        <p:spPr>
          <a:xfrm>
            <a:off x="446559" y="5636488"/>
            <a:ext cx="8233438" cy="584776"/>
          </a:xfrm>
          <a:prstGeom prst="rect">
            <a:avLst/>
          </a:prstGeom>
          <a:noFill/>
        </p:spPr>
        <p:txBody>
          <a:bodyPr wrap="square" rtlCol="0">
            <a:spAutoFit/>
          </a:bodyPr>
          <a:lstStyle/>
          <a:p>
            <a:pPr algn="ctr"/>
            <a:r>
              <a:rPr lang="en-US" sz="3200" dirty="0" smtClean="0"/>
              <a:t>Put these ‘barriers’ in rank order</a:t>
            </a:r>
            <a:endParaRPr lang="en-US" sz="3200" dirty="0"/>
          </a:p>
        </p:txBody>
      </p:sp>
    </p:spTree>
    <p:extLst>
      <p:ext uri="{BB962C8B-B14F-4D97-AF65-F5344CB8AC3E}">
        <p14:creationId xmlns:p14="http://schemas.microsoft.com/office/powerpoint/2010/main" val="28466263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58054" y="2700293"/>
            <a:ext cx="7772400" cy="1470025"/>
          </a:xfrm>
        </p:spPr>
        <p:txBody>
          <a:bodyPr>
            <a:noAutofit/>
          </a:bodyPr>
          <a:lstStyle/>
          <a:p>
            <a:pPr algn="l"/>
            <a:r>
              <a:rPr lang="en-US" sz="2400" dirty="0" smtClean="0">
                <a:solidFill>
                  <a:srgbClr val="FFFFFF"/>
                </a:solidFill>
              </a:rPr>
              <a:t>Are social media sites like Twitter a good thing? Write an article …</a:t>
            </a:r>
            <a:endParaRPr lang="en-US" sz="2400" dirty="0">
              <a:solidFill>
                <a:srgbClr val="FFFFFF"/>
              </a:solidFill>
            </a:endParaRPr>
          </a:p>
        </p:txBody>
      </p:sp>
      <p:sp>
        <p:nvSpPr>
          <p:cNvPr id="3" name="Subtitle 2"/>
          <p:cNvSpPr>
            <a:spLocks noGrp="1"/>
          </p:cNvSpPr>
          <p:nvPr>
            <p:ph type="subTitle" idx="1"/>
          </p:nvPr>
        </p:nvSpPr>
        <p:spPr>
          <a:xfrm>
            <a:off x="2229654" y="5434911"/>
            <a:ext cx="6400800" cy="1752600"/>
          </a:xfrm>
        </p:spPr>
        <p:txBody>
          <a:bodyPr>
            <a:normAutofit/>
          </a:bodyPr>
          <a:lstStyle/>
          <a:p>
            <a:r>
              <a:rPr lang="en-US" sz="1800" dirty="0"/>
              <a:t>Grace </a:t>
            </a:r>
            <a:r>
              <a:rPr lang="en-US" sz="1800" dirty="0" smtClean="0"/>
              <a:t>Dent, Independent, </a:t>
            </a:r>
            <a:r>
              <a:rPr lang="en-US" sz="1800" dirty="0"/>
              <a:t>WEDNESDAY 16 MAY 2012</a:t>
            </a:r>
            <a:endParaRPr lang="en-US" sz="1800" dirty="0" smtClean="0"/>
          </a:p>
        </p:txBody>
      </p:sp>
    </p:spTree>
    <p:extLst>
      <p:ext uri="{BB962C8B-B14F-4D97-AF65-F5344CB8AC3E}">
        <p14:creationId xmlns:p14="http://schemas.microsoft.com/office/powerpoint/2010/main" val="19585496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58054" y="2700293"/>
            <a:ext cx="7772400" cy="1470025"/>
          </a:xfrm>
        </p:spPr>
        <p:txBody>
          <a:bodyPr>
            <a:noAutofit/>
          </a:bodyPr>
          <a:lstStyle/>
          <a:p>
            <a:pPr algn="l"/>
            <a:r>
              <a:rPr lang="en-US" sz="2400" dirty="0">
                <a:solidFill>
                  <a:srgbClr val="FFFFFF"/>
                </a:solidFill>
              </a:rPr>
              <a:t>I've made a decision. From now on, if I need help, I'm heading straight </a:t>
            </a:r>
            <a:r>
              <a:rPr lang="en-US" sz="2400" dirty="0" smtClean="0">
                <a:solidFill>
                  <a:srgbClr val="FFFFFF"/>
                </a:solidFill>
              </a:rPr>
              <a:t>to Twitter. </a:t>
            </a:r>
            <a:r>
              <a:rPr lang="en-US" sz="2400" dirty="0">
                <a:solidFill>
                  <a:srgbClr val="FFFFFF"/>
                </a:solidFill>
              </a:rPr>
              <a:t>I've tweeted pleas before. I once posted that I needed a job and the same afternoon got commissioned to write an article. But a few weeks ago, I discovered the true benefits of the virtual world.</a:t>
            </a:r>
            <a:r>
              <a:rPr lang="en-GB" sz="2400" dirty="0">
                <a:solidFill>
                  <a:srgbClr val="FFFFFF"/>
                </a:solidFill>
              </a:rPr>
              <a:t/>
            </a:r>
            <a:br>
              <a:rPr lang="en-GB" sz="2400" dirty="0">
                <a:solidFill>
                  <a:srgbClr val="FFFFFF"/>
                </a:solidFill>
              </a:rPr>
            </a:br>
            <a:r>
              <a:rPr lang="en-US" sz="2400" dirty="0">
                <a:solidFill>
                  <a:srgbClr val="FFFFFF"/>
                </a:solidFill>
              </a:rPr>
              <a:t> </a:t>
            </a:r>
            <a:r>
              <a:rPr lang="en-GB" sz="2400" dirty="0">
                <a:solidFill>
                  <a:srgbClr val="FFFFFF"/>
                </a:solidFill>
              </a:rPr>
              <a:t/>
            </a:r>
            <a:br>
              <a:rPr lang="en-GB" sz="2400" dirty="0">
                <a:solidFill>
                  <a:srgbClr val="FFFFFF"/>
                </a:solidFill>
              </a:rPr>
            </a:br>
            <a:r>
              <a:rPr lang="en-US" sz="2400" dirty="0">
                <a:solidFill>
                  <a:srgbClr val="FFFFFF"/>
                </a:solidFill>
              </a:rPr>
              <a:t>It was election </a:t>
            </a:r>
            <a:r>
              <a:rPr lang="en-US" sz="2400" dirty="0" smtClean="0">
                <a:solidFill>
                  <a:srgbClr val="FFFFFF"/>
                </a:solidFill>
              </a:rPr>
              <a:t>day</a:t>
            </a:r>
            <a:r>
              <a:rPr lang="en-US" sz="2400" dirty="0">
                <a:solidFill>
                  <a:srgbClr val="FFFFFF"/>
                </a:solidFill>
              </a:rPr>
              <a:t> </a:t>
            </a:r>
            <a:r>
              <a:rPr lang="en-US" sz="2400" dirty="0" smtClean="0">
                <a:solidFill>
                  <a:srgbClr val="FFFFFF"/>
                </a:solidFill>
              </a:rPr>
              <a:t>and </a:t>
            </a:r>
            <a:r>
              <a:rPr lang="en-US" sz="2400" dirty="0">
                <a:solidFill>
                  <a:srgbClr val="FFFFFF"/>
                </a:solidFill>
              </a:rPr>
              <a:t>on my way back from a lunchtime trip to the launderette I discovered a huge BNP banner had been tied to the lamp post outside my flat. My immediate reaction was to pull it down. The trouble was, I'm short and it was higher than my tallest chair could reach. So I sent out a tweet. </a:t>
            </a:r>
            <a:r>
              <a:rPr lang="en-US" sz="2400" dirty="0" smtClean="0">
                <a:solidFill>
                  <a:srgbClr val="FFFFFF"/>
                </a:solidFill>
              </a:rPr>
              <a:t>Could </a:t>
            </a:r>
            <a:r>
              <a:rPr lang="en-US" sz="2400" dirty="0">
                <a:solidFill>
                  <a:srgbClr val="FFFFFF"/>
                </a:solidFill>
              </a:rPr>
              <a:t>anyone help me tear down this monstrosity?</a:t>
            </a:r>
            <a:endParaRPr lang="en-GB" sz="2400" dirty="0">
              <a:solidFill>
                <a:srgbClr val="FFFFFF"/>
              </a:solidFill>
            </a:endParaRPr>
          </a:p>
        </p:txBody>
      </p:sp>
      <p:sp>
        <p:nvSpPr>
          <p:cNvPr id="3" name="Subtitle 2"/>
          <p:cNvSpPr>
            <a:spLocks noGrp="1"/>
          </p:cNvSpPr>
          <p:nvPr>
            <p:ph type="subTitle" idx="1"/>
          </p:nvPr>
        </p:nvSpPr>
        <p:spPr>
          <a:xfrm>
            <a:off x="2229654" y="5720959"/>
            <a:ext cx="6400800" cy="1752600"/>
          </a:xfrm>
        </p:spPr>
        <p:txBody>
          <a:bodyPr>
            <a:normAutofit/>
          </a:bodyPr>
          <a:lstStyle/>
          <a:p>
            <a:r>
              <a:rPr lang="en-US" sz="1800" b="1" dirty="0">
                <a:hlinkClick r:id="rId2"/>
              </a:rPr>
              <a:t>Momtaz Begum-Hossain</a:t>
            </a:r>
            <a:r>
              <a:rPr lang="en-US" sz="1800" dirty="0" smtClean="0"/>
              <a:t>, Guardian, </a:t>
            </a:r>
            <a:r>
              <a:rPr lang="en-US" sz="1800" dirty="0"/>
              <a:t>WEDNESDAY 16 MAY 2012</a:t>
            </a:r>
            <a:endParaRPr lang="en-US" sz="1800" dirty="0" smtClean="0"/>
          </a:p>
        </p:txBody>
      </p:sp>
    </p:spTree>
    <p:extLst>
      <p:ext uri="{BB962C8B-B14F-4D97-AF65-F5344CB8AC3E}">
        <p14:creationId xmlns:p14="http://schemas.microsoft.com/office/powerpoint/2010/main" val="8229490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01276" y="2906247"/>
            <a:ext cx="7772400" cy="1470025"/>
          </a:xfrm>
        </p:spPr>
        <p:txBody>
          <a:bodyPr>
            <a:noAutofit/>
          </a:bodyPr>
          <a:lstStyle/>
          <a:p>
            <a:pPr algn="l"/>
            <a:r>
              <a:rPr lang="en-US" sz="2400" dirty="0" smtClean="0">
                <a:solidFill>
                  <a:srgbClr val="FFFFFF"/>
                </a:solidFill>
              </a:rPr>
              <a:t>Are TV reality shows a good thing?</a:t>
            </a:r>
            <a:endParaRPr lang="en-US" sz="2400" dirty="0">
              <a:solidFill>
                <a:srgbClr val="FFFFFF"/>
              </a:solidFill>
            </a:endParaRPr>
          </a:p>
        </p:txBody>
      </p:sp>
      <p:sp>
        <p:nvSpPr>
          <p:cNvPr id="3" name="Subtitle 2"/>
          <p:cNvSpPr>
            <a:spLocks noGrp="1"/>
          </p:cNvSpPr>
          <p:nvPr>
            <p:ph type="subTitle" idx="1"/>
          </p:nvPr>
        </p:nvSpPr>
        <p:spPr>
          <a:xfrm>
            <a:off x="2229654" y="5434911"/>
            <a:ext cx="6400800" cy="1752600"/>
          </a:xfrm>
        </p:spPr>
        <p:txBody>
          <a:bodyPr>
            <a:normAutofit/>
          </a:bodyPr>
          <a:lstStyle/>
          <a:p>
            <a:r>
              <a:rPr lang="en-US" sz="1800" dirty="0" smtClean="0"/>
              <a:t>Polly Hudson, The Mirror, 18 May 2012</a:t>
            </a:r>
          </a:p>
        </p:txBody>
      </p:sp>
    </p:spTree>
    <p:extLst>
      <p:ext uri="{BB962C8B-B14F-4D97-AF65-F5344CB8AC3E}">
        <p14:creationId xmlns:p14="http://schemas.microsoft.com/office/powerpoint/2010/main" val="6354229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700293"/>
            <a:ext cx="8630454" cy="1470025"/>
          </a:xfrm>
        </p:spPr>
        <p:txBody>
          <a:bodyPr>
            <a:noAutofit/>
          </a:bodyPr>
          <a:lstStyle/>
          <a:p>
            <a:pPr marL="742950" indent="-742950" algn="l"/>
            <a:r>
              <a:rPr lang="en-US" sz="2000" dirty="0" smtClean="0">
                <a:solidFill>
                  <a:srgbClr val="FFFFFF"/>
                </a:solidFill>
              </a:rPr>
              <a:t>	THERE was only one real winner of Britain’s Got Talent and he didn’t slobber over any of the female judges.</a:t>
            </a:r>
            <a:br>
              <a:rPr lang="en-US" sz="2000" dirty="0" smtClean="0">
                <a:solidFill>
                  <a:srgbClr val="FFFFFF"/>
                </a:solidFill>
              </a:rPr>
            </a:br>
            <a:r>
              <a:rPr lang="en-US" sz="2000" dirty="0" smtClean="0">
                <a:solidFill>
                  <a:srgbClr val="FFFFFF"/>
                </a:solidFill>
              </a:rPr>
              <a:t/>
            </a:r>
            <a:br>
              <a:rPr lang="en-US" sz="2000" dirty="0" smtClean="0">
                <a:solidFill>
                  <a:srgbClr val="FFFFFF"/>
                </a:solidFill>
              </a:rPr>
            </a:br>
            <a:r>
              <a:rPr lang="en-US" sz="2000" dirty="0" smtClean="0">
                <a:solidFill>
                  <a:srgbClr val="FFFFFF"/>
                </a:solidFill>
              </a:rPr>
              <a:t>No, it wasn’t </a:t>
            </a:r>
            <a:r>
              <a:rPr lang="en-US" sz="2000" dirty="0" err="1" smtClean="0">
                <a:solidFill>
                  <a:srgbClr val="FFFFFF"/>
                </a:solidFill>
              </a:rPr>
              <a:t>Pudsey</a:t>
            </a:r>
            <a:r>
              <a:rPr lang="en-US" sz="2000" dirty="0" smtClean="0">
                <a:solidFill>
                  <a:srgbClr val="FFFFFF"/>
                </a:solidFill>
              </a:rPr>
              <a:t> the dog or Simon </a:t>
            </a:r>
            <a:r>
              <a:rPr lang="en-US" sz="2000" dirty="0" err="1" smtClean="0">
                <a:solidFill>
                  <a:srgbClr val="FFFFFF"/>
                </a:solidFill>
              </a:rPr>
              <a:t>Cowell</a:t>
            </a:r>
            <a:r>
              <a:rPr lang="en-US" sz="2000" dirty="0" smtClean="0">
                <a:solidFill>
                  <a:srgbClr val="FFFFFF"/>
                </a:solidFill>
              </a:rPr>
              <a:t> for me – it was incredible teenage opera singer Jonathan Antoine.</a:t>
            </a:r>
            <a:br>
              <a:rPr lang="en-US" sz="2000" dirty="0" smtClean="0">
                <a:solidFill>
                  <a:srgbClr val="FFFFFF"/>
                </a:solidFill>
              </a:rPr>
            </a:br>
            <a:r>
              <a:rPr lang="en-US" sz="2000" dirty="0" smtClean="0">
                <a:solidFill>
                  <a:srgbClr val="FFFFFF"/>
                </a:solidFill>
              </a:rPr>
              <a:t/>
            </a:r>
            <a:br>
              <a:rPr lang="en-US" sz="2000" dirty="0" smtClean="0">
                <a:solidFill>
                  <a:srgbClr val="FFFFFF"/>
                </a:solidFill>
              </a:rPr>
            </a:br>
            <a:r>
              <a:rPr lang="en-US" sz="2000" dirty="0" smtClean="0">
                <a:solidFill>
                  <a:srgbClr val="FFFFFF"/>
                </a:solidFill>
              </a:rPr>
              <a:t>A year ago he was a virtual recluse, having given up his A-levels after being bullied at school about his weight.</a:t>
            </a:r>
            <a:br>
              <a:rPr lang="en-US" sz="2000" dirty="0" smtClean="0">
                <a:solidFill>
                  <a:srgbClr val="FFFFFF"/>
                </a:solidFill>
              </a:rPr>
            </a:br>
            <a:r>
              <a:rPr lang="en-US" sz="2000" dirty="0" smtClean="0">
                <a:solidFill>
                  <a:srgbClr val="FFFFFF"/>
                </a:solidFill>
              </a:rPr>
              <a:t/>
            </a:r>
            <a:br>
              <a:rPr lang="en-US" sz="2000" dirty="0" smtClean="0">
                <a:solidFill>
                  <a:srgbClr val="FFFFFF"/>
                </a:solidFill>
              </a:rPr>
            </a:br>
            <a:r>
              <a:rPr lang="en-US" sz="2000" dirty="0" smtClean="0">
                <a:solidFill>
                  <a:srgbClr val="FFFFFF"/>
                </a:solidFill>
              </a:rPr>
              <a:t>Even on the show he remained painfully shy, glancing at his singing companion Charlotte </a:t>
            </a:r>
            <a:r>
              <a:rPr lang="en-US" sz="2000" dirty="0" err="1" smtClean="0">
                <a:solidFill>
                  <a:srgbClr val="FFFFFF"/>
                </a:solidFill>
              </a:rPr>
              <a:t>Jaconelli</a:t>
            </a:r>
            <a:r>
              <a:rPr lang="en-US" sz="2000" dirty="0" smtClean="0">
                <a:solidFill>
                  <a:srgbClr val="FFFFFF"/>
                </a:solidFill>
              </a:rPr>
              <a:t> for encouragement.</a:t>
            </a:r>
            <a:br>
              <a:rPr lang="en-US" sz="2000" dirty="0" smtClean="0">
                <a:solidFill>
                  <a:srgbClr val="FFFFFF"/>
                </a:solidFill>
              </a:rPr>
            </a:br>
            <a:r>
              <a:rPr lang="en-US" sz="2000" dirty="0" smtClean="0">
                <a:solidFill>
                  <a:srgbClr val="FFFFFF"/>
                </a:solidFill>
              </a:rPr>
              <a:t/>
            </a:r>
            <a:br>
              <a:rPr lang="en-US" sz="2000" dirty="0" smtClean="0">
                <a:solidFill>
                  <a:srgbClr val="FFFFFF"/>
                </a:solidFill>
              </a:rPr>
            </a:br>
            <a:r>
              <a:rPr lang="en-US" sz="2000" dirty="0" smtClean="0">
                <a:solidFill>
                  <a:srgbClr val="FFFFFF"/>
                </a:solidFill>
              </a:rPr>
              <a:t>His mum has told how for years he simply wanted to melt into the background and would hide behind a baggy jumper. Now he goes out wearing a Superman T-shirt. Jonathan has played the ace card in dealing with bullies. He has beaten them with brilliance.</a:t>
            </a:r>
            <a:endParaRPr lang="en-US" sz="2000" dirty="0">
              <a:solidFill>
                <a:srgbClr val="FFFFFF"/>
              </a:solidFill>
            </a:endParaRPr>
          </a:p>
        </p:txBody>
      </p:sp>
    </p:spTree>
    <p:extLst>
      <p:ext uri="{BB962C8B-B14F-4D97-AF65-F5344CB8AC3E}">
        <p14:creationId xmlns:p14="http://schemas.microsoft.com/office/powerpoint/2010/main" val="41241164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58054" y="2700293"/>
            <a:ext cx="7772400" cy="1470025"/>
          </a:xfrm>
        </p:spPr>
        <p:txBody>
          <a:bodyPr>
            <a:noAutofit/>
          </a:bodyPr>
          <a:lstStyle/>
          <a:p>
            <a:pPr algn="l"/>
            <a:r>
              <a:rPr lang="en-US" sz="2400" dirty="0" smtClean="0">
                <a:solidFill>
                  <a:srgbClr val="FFFFFF"/>
                </a:solidFill>
              </a:rPr>
              <a:t>Some people believe far-flung holiday destinations are a waste of money and damage the planet. Write an article … </a:t>
            </a:r>
            <a:endParaRPr lang="en-US" sz="2400" dirty="0">
              <a:solidFill>
                <a:srgbClr val="FFFFFF"/>
              </a:solidFill>
            </a:endParaRPr>
          </a:p>
        </p:txBody>
      </p:sp>
      <p:sp>
        <p:nvSpPr>
          <p:cNvPr id="3" name="Subtitle 2"/>
          <p:cNvSpPr>
            <a:spLocks noGrp="1"/>
          </p:cNvSpPr>
          <p:nvPr>
            <p:ph type="subTitle" idx="1"/>
          </p:nvPr>
        </p:nvSpPr>
        <p:spPr>
          <a:xfrm>
            <a:off x="2229654" y="5434911"/>
            <a:ext cx="6400800" cy="1752600"/>
          </a:xfrm>
        </p:spPr>
        <p:txBody>
          <a:bodyPr>
            <a:normAutofit/>
          </a:bodyPr>
          <a:lstStyle/>
          <a:p>
            <a:r>
              <a:rPr lang="en-US" sz="1800" dirty="0" smtClean="0"/>
              <a:t>Jeremy Clarkson, Sunday Times</a:t>
            </a:r>
          </a:p>
        </p:txBody>
      </p:sp>
    </p:spTree>
    <p:extLst>
      <p:ext uri="{BB962C8B-B14F-4D97-AF65-F5344CB8AC3E}">
        <p14:creationId xmlns:p14="http://schemas.microsoft.com/office/powerpoint/2010/main" val="35935861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58054" y="2700293"/>
            <a:ext cx="7772400" cy="1470025"/>
          </a:xfrm>
        </p:spPr>
        <p:txBody>
          <a:bodyPr>
            <a:noAutofit/>
          </a:bodyPr>
          <a:lstStyle/>
          <a:p>
            <a:pPr marL="742950" indent="-742950" algn="l"/>
            <a:r>
              <a:rPr lang="en-US" sz="2400" dirty="0" smtClean="0">
                <a:solidFill>
                  <a:srgbClr val="FFFFFF"/>
                </a:solidFill>
              </a:rPr>
              <a:t>	For your next holiday, why don’t you take all your money and put it on the fire? Then stand in a fridge for a week, beating your children with a baseball bat until their arms and legs break. And then, after you’ve eaten some melted cheese, dislocate your shoulder.</a:t>
            </a:r>
            <a:br>
              <a:rPr lang="en-US" sz="2400" dirty="0" smtClean="0">
                <a:solidFill>
                  <a:srgbClr val="FFFFFF"/>
                </a:solidFill>
              </a:rPr>
            </a:br>
            <a:r>
              <a:rPr lang="en-US" sz="2400" dirty="0" smtClean="0">
                <a:solidFill>
                  <a:srgbClr val="FFFFFF"/>
                </a:solidFill>
              </a:rPr>
              <a:t/>
            </a:r>
            <a:br>
              <a:rPr lang="en-US" sz="2400" dirty="0" smtClean="0">
                <a:solidFill>
                  <a:srgbClr val="FFFFFF"/>
                </a:solidFill>
              </a:rPr>
            </a:br>
            <a:r>
              <a:rPr lang="en-US" sz="2400" dirty="0" smtClean="0">
                <a:solidFill>
                  <a:srgbClr val="FFFFFF"/>
                </a:solidFill>
              </a:rPr>
              <a:t>If all of this appeals then you are probably one of the 1.3 million British people …</a:t>
            </a:r>
            <a:endParaRPr lang="en-US" sz="2400" dirty="0">
              <a:solidFill>
                <a:srgbClr val="FFFFFF"/>
              </a:solidFill>
            </a:endParaRPr>
          </a:p>
        </p:txBody>
      </p:sp>
      <p:sp>
        <p:nvSpPr>
          <p:cNvPr id="3" name="TextBox 2"/>
          <p:cNvSpPr txBox="1"/>
          <p:nvPr/>
        </p:nvSpPr>
        <p:spPr>
          <a:xfrm>
            <a:off x="1768794" y="5213527"/>
            <a:ext cx="8147517" cy="461665"/>
          </a:xfrm>
          <a:prstGeom prst="rect">
            <a:avLst/>
          </a:prstGeom>
          <a:noFill/>
        </p:spPr>
        <p:txBody>
          <a:bodyPr wrap="square" rtlCol="0">
            <a:spAutoFit/>
          </a:bodyPr>
          <a:lstStyle/>
          <a:p>
            <a:pPr marL="742950" indent="-742950"/>
            <a:r>
              <a:rPr lang="en-US" sz="2400" dirty="0" smtClean="0">
                <a:solidFill>
                  <a:srgbClr val="FFFFFF"/>
                </a:solidFill>
              </a:rPr>
              <a:t> … who go on a skiing holiday at this time of year. </a:t>
            </a:r>
            <a:endParaRPr lang="en-US" sz="2400" dirty="0">
              <a:solidFill>
                <a:srgbClr val="FFFFFF"/>
              </a:solidFill>
            </a:endParaRPr>
          </a:p>
        </p:txBody>
      </p:sp>
    </p:spTree>
    <p:extLst>
      <p:ext uri="{BB962C8B-B14F-4D97-AF65-F5344CB8AC3E}">
        <p14:creationId xmlns:p14="http://schemas.microsoft.com/office/powerpoint/2010/main" val="4948563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58054" y="2700293"/>
            <a:ext cx="7772400" cy="1470025"/>
          </a:xfrm>
        </p:spPr>
        <p:txBody>
          <a:bodyPr>
            <a:noAutofit/>
          </a:bodyPr>
          <a:lstStyle/>
          <a:p>
            <a:pPr algn="l"/>
            <a:r>
              <a:rPr lang="en-US" sz="2800" dirty="0" smtClean="0">
                <a:solidFill>
                  <a:srgbClr val="FFFFFF"/>
                </a:solidFill>
              </a:rPr>
              <a:t>Some people say school uniform is an outdated concept, a waste of time and money. Write a newspaper article saying why school uniform is a good idea.</a:t>
            </a:r>
            <a:endParaRPr lang="en-US" sz="2800" dirty="0">
              <a:solidFill>
                <a:srgbClr val="FFFFFF"/>
              </a:solidFill>
            </a:endParaRPr>
          </a:p>
        </p:txBody>
      </p:sp>
    </p:spTree>
    <p:extLst>
      <p:ext uri="{BB962C8B-B14F-4D97-AF65-F5344CB8AC3E}">
        <p14:creationId xmlns:p14="http://schemas.microsoft.com/office/powerpoint/2010/main" val="7700412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Line 5"/>
          <p:cNvSpPr>
            <a:spLocks noChangeShapeType="1"/>
          </p:cNvSpPr>
          <p:nvPr/>
        </p:nvSpPr>
        <p:spPr bwMode="auto">
          <a:xfrm>
            <a:off x="1676400" y="1247775"/>
            <a:ext cx="67818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 name="Oval Callout 1"/>
          <p:cNvSpPr/>
          <p:nvPr/>
        </p:nvSpPr>
        <p:spPr>
          <a:xfrm>
            <a:off x="-2973" y="0"/>
            <a:ext cx="2304256" cy="1584176"/>
          </a:xfrm>
          <a:prstGeom prst="wedgeEllipseCallout">
            <a:avLst>
              <a:gd name="adj1" fmla="val -51684"/>
              <a:gd name="adj2" fmla="val 117066"/>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bg1"/>
                </a:solidFill>
              </a:rPr>
              <a:t>Talking Point</a:t>
            </a:r>
            <a:endParaRPr lang="en-US" sz="3200" dirty="0">
              <a:solidFill>
                <a:schemeClr val="bg1"/>
              </a:solidFill>
            </a:endParaRPr>
          </a:p>
        </p:txBody>
      </p:sp>
      <p:sp>
        <p:nvSpPr>
          <p:cNvPr id="10" name="TextBox 9"/>
          <p:cNvSpPr txBox="1"/>
          <p:nvPr/>
        </p:nvSpPr>
        <p:spPr>
          <a:xfrm>
            <a:off x="179512" y="4437112"/>
            <a:ext cx="8712968" cy="2062103"/>
          </a:xfrm>
          <a:prstGeom prst="rect">
            <a:avLst/>
          </a:prstGeom>
          <a:noFill/>
        </p:spPr>
        <p:txBody>
          <a:bodyPr wrap="square" rtlCol="0">
            <a:spAutoFit/>
          </a:bodyPr>
          <a:lstStyle/>
          <a:p>
            <a:pPr algn="ctr"/>
            <a:r>
              <a:rPr lang="en-US" sz="3200" dirty="0" smtClean="0">
                <a:solidFill>
                  <a:srgbClr val="FFFF00"/>
                </a:solidFill>
              </a:rPr>
              <a:t>What are the main types of writing needed in your subject?</a:t>
            </a:r>
          </a:p>
          <a:p>
            <a:pPr algn="ctr"/>
            <a:r>
              <a:rPr lang="en-US" sz="3200" dirty="0" smtClean="0">
                <a:solidFill>
                  <a:srgbClr val="FFFF00"/>
                </a:solidFill>
              </a:rPr>
              <a:t>Barriers?</a:t>
            </a:r>
          </a:p>
          <a:p>
            <a:pPr algn="ctr"/>
            <a:r>
              <a:rPr lang="en-US" sz="3200" dirty="0" smtClean="0">
                <a:solidFill>
                  <a:srgbClr val="FFFF00"/>
                </a:solidFill>
              </a:rPr>
              <a:t>So what could you do?</a:t>
            </a:r>
            <a:endParaRPr lang="en-US" sz="3200" dirty="0">
              <a:solidFill>
                <a:srgbClr val="FFFF00"/>
              </a:solidFill>
            </a:endParaRPr>
          </a:p>
        </p:txBody>
      </p:sp>
      <p:sp>
        <p:nvSpPr>
          <p:cNvPr id="7" name="TextBox 6"/>
          <p:cNvSpPr txBox="1">
            <a:spLocks noChangeArrowheads="1"/>
          </p:cNvSpPr>
          <p:nvPr/>
        </p:nvSpPr>
        <p:spPr bwMode="auto">
          <a:xfrm>
            <a:off x="1295400" y="2003425"/>
            <a:ext cx="7806188" cy="2308324"/>
          </a:xfrm>
          <a:prstGeom prst="rect">
            <a:avLst/>
          </a:prstGeom>
          <a:noFill/>
          <a:ln w="9525">
            <a:noFill/>
            <a:miter lim="800000"/>
            <a:headEnd/>
            <a:tailEnd/>
          </a:ln>
        </p:spPr>
        <p:txBody>
          <a:bodyPr wrap="square">
            <a:prstTxWarp prst="textNoShape">
              <a:avLst/>
            </a:prstTxWarp>
            <a:spAutoFit/>
          </a:bodyPr>
          <a:lstStyle/>
          <a:p>
            <a:pPr marL="742950" indent="-742950">
              <a:buFont typeface="Calibri" charset="0"/>
              <a:buAutoNum type="arabicPeriod"/>
            </a:pPr>
            <a:r>
              <a:rPr lang="en-US" sz="2400" dirty="0">
                <a:solidFill>
                  <a:srgbClr val="FFFFFF"/>
                </a:solidFill>
                <a:latin typeface="Calibri" charset="0"/>
              </a:rPr>
              <a:t>Demonstrate writing</a:t>
            </a:r>
          </a:p>
          <a:p>
            <a:pPr marL="742950" indent="-742950">
              <a:buFont typeface="Calibri" charset="0"/>
              <a:buAutoNum type="arabicPeriod"/>
            </a:pPr>
            <a:r>
              <a:rPr lang="en-US" sz="2400" dirty="0">
                <a:solidFill>
                  <a:srgbClr val="FFFFFF"/>
                </a:solidFill>
                <a:latin typeface="Calibri" charset="0"/>
              </a:rPr>
              <a:t>Teach composition &amp; planning</a:t>
            </a:r>
          </a:p>
          <a:p>
            <a:pPr marL="742950" indent="-742950">
              <a:buFont typeface="Calibri" charset="0"/>
              <a:buAutoNum type="arabicPeriod"/>
            </a:pPr>
            <a:r>
              <a:rPr lang="en-US" sz="2400" dirty="0">
                <a:solidFill>
                  <a:srgbClr val="FFFFFF"/>
                </a:solidFill>
                <a:latin typeface="Calibri" charset="0"/>
              </a:rPr>
              <a:t>Allow oral rehearsal</a:t>
            </a:r>
          </a:p>
          <a:p>
            <a:pPr marL="742950" indent="-742950">
              <a:buFont typeface="Calibri" charset="0"/>
              <a:buAutoNum type="arabicPeriod"/>
            </a:pPr>
            <a:r>
              <a:rPr lang="en-US" sz="2400" dirty="0">
                <a:solidFill>
                  <a:srgbClr val="FFFFFF"/>
                </a:solidFill>
                <a:latin typeface="Calibri" charset="0"/>
              </a:rPr>
              <a:t>Short &amp; long sentences</a:t>
            </a:r>
          </a:p>
          <a:p>
            <a:pPr marL="742950" indent="-742950">
              <a:buFont typeface="Calibri" charset="0"/>
              <a:buAutoNum type="arabicPeriod"/>
            </a:pPr>
            <a:r>
              <a:rPr lang="en-US" sz="2400" dirty="0">
                <a:solidFill>
                  <a:srgbClr val="FFFFFF"/>
                </a:solidFill>
                <a:latin typeface="Calibri" charset="0"/>
              </a:rPr>
              <a:t>Connectives</a:t>
            </a:r>
          </a:p>
          <a:p>
            <a:pPr marL="742950" indent="-742950"/>
            <a:endParaRPr lang="en-US" sz="2400" dirty="0">
              <a:solidFill>
                <a:srgbClr val="FFFFFF"/>
              </a:solidFill>
              <a:latin typeface="Calibri" charset="0"/>
            </a:endParaRPr>
          </a:p>
        </p:txBody>
      </p:sp>
    </p:spTree>
    <p:extLst>
      <p:ext uri="{BB962C8B-B14F-4D97-AF65-F5344CB8AC3E}">
        <p14:creationId xmlns:p14="http://schemas.microsoft.com/office/powerpoint/2010/main" val="419112637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500"/>
                                        <p:tgtEl>
                                          <p:spTgt spid="10">
                                            <p:txEl>
                                              <p:pRg st="0" end="0"/>
                                            </p:txEl>
                                          </p:spTgt>
                                        </p:tgtEl>
                                        <p:attrNameLst>
                                          <p:attrName>ppt_x</p:attrName>
                                        </p:attrNameLst>
                                      </p:cBhvr>
                                      <p:tavLst>
                                        <p:tav tm="0">
                                          <p:val>
                                            <p:strVal val="#ppt_x-#ppt_w*1.125000"/>
                                          </p:val>
                                        </p:tav>
                                        <p:tav tm="100000">
                                          <p:val>
                                            <p:strVal val="#ppt_x"/>
                                          </p:val>
                                        </p:tav>
                                      </p:tavLst>
                                    </p:anim>
                                    <p:animEffect transition="in" filter="wipe(right)">
                                      <p:cBhvr>
                                        <p:cTn id="13" dur="500"/>
                                        <p:tgtEl>
                                          <p:spTgt spid="1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8" fill="hold" grpId="0" nodeType="click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 calcmode="lin" valueType="num">
                                      <p:cBhvr additive="base">
                                        <p:cTn id="18" dur="500"/>
                                        <p:tgtEl>
                                          <p:spTgt spid="10">
                                            <p:txEl>
                                              <p:pRg st="1" end="1"/>
                                            </p:txEl>
                                          </p:spTgt>
                                        </p:tgtEl>
                                        <p:attrNameLst>
                                          <p:attrName>ppt_x</p:attrName>
                                        </p:attrNameLst>
                                      </p:cBhvr>
                                      <p:tavLst>
                                        <p:tav tm="0">
                                          <p:val>
                                            <p:strVal val="#ppt_x-#ppt_w*1.125000"/>
                                          </p:val>
                                        </p:tav>
                                        <p:tav tm="100000">
                                          <p:val>
                                            <p:strVal val="#ppt_x"/>
                                          </p:val>
                                        </p:tav>
                                      </p:tavLst>
                                    </p:anim>
                                    <p:animEffect transition="in" filter="wipe(right)">
                                      <p:cBhvr>
                                        <p:cTn id="19" dur="500"/>
                                        <p:tgtEl>
                                          <p:spTgt spid="10">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8" fill="hold" grpId="0" nodeType="click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 calcmode="lin" valueType="num">
                                      <p:cBhvr additive="base">
                                        <p:cTn id="24" dur="500"/>
                                        <p:tgtEl>
                                          <p:spTgt spid="10">
                                            <p:txEl>
                                              <p:pRg st="2" end="2"/>
                                            </p:txEl>
                                          </p:spTgt>
                                        </p:tgtEl>
                                        <p:attrNameLst>
                                          <p:attrName>ppt_x</p:attrName>
                                        </p:attrNameLst>
                                      </p:cBhvr>
                                      <p:tavLst>
                                        <p:tav tm="0">
                                          <p:val>
                                            <p:strVal val="#ppt_x-#ppt_w*1.125000"/>
                                          </p:val>
                                        </p:tav>
                                        <p:tav tm="100000">
                                          <p:val>
                                            <p:strVal val="#ppt_x"/>
                                          </p:val>
                                        </p:tav>
                                      </p:tavLst>
                                    </p:anim>
                                    <p:animEffect transition="in" filter="wipe(right)">
                                      <p:cBhvr>
                                        <p:cTn id="25"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bldLvl="5"/>
      <p:bldP spid="7" grpId="0" bldLvl="3"/>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0-17 at 06.02.5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324"/>
            <a:ext cx="9144000" cy="4566335"/>
          </a:xfrm>
          <a:prstGeom prst="rect">
            <a:avLst/>
          </a:prstGeom>
        </p:spPr>
      </p:pic>
    </p:spTree>
    <p:extLst>
      <p:ext uri="{BB962C8B-B14F-4D97-AF65-F5344CB8AC3E}">
        <p14:creationId xmlns:p14="http://schemas.microsoft.com/office/powerpoint/2010/main" val="6239190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a:srcRect/>
          <a:stretch>
            <a:fillRect/>
          </a:stretch>
        </p:blipFill>
        <p:spPr bwMode="auto">
          <a:xfrm>
            <a:off x="3352800" y="2401888"/>
            <a:ext cx="1738313" cy="1739900"/>
          </a:xfrm>
          <a:prstGeom prst="rect">
            <a:avLst/>
          </a:prstGeom>
          <a:noFill/>
          <a:ln w="9525">
            <a:noFill/>
            <a:miter lim="800000"/>
            <a:headEnd/>
            <a:tailEnd/>
          </a:ln>
        </p:spPr>
      </p:pic>
      <p:pic>
        <p:nvPicPr>
          <p:cNvPr id="4" name="Picture 4"/>
          <p:cNvPicPr>
            <a:picLocks noChangeAspect="1" noChangeArrowheads="1"/>
          </p:cNvPicPr>
          <p:nvPr/>
        </p:nvPicPr>
        <p:blipFill>
          <a:blip r:embed="rId4"/>
          <a:srcRect/>
          <a:stretch>
            <a:fillRect/>
          </a:stretch>
        </p:blipFill>
        <p:spPr bwMode="auto">
          <a:xfrm>
            <a:off x="5562600" y="2366963"/>
            <a:ext cx="1973263" cy="1774825"/>
          </a:xfrm>
          <a:prstGeom prst="rect">
            <a:avLst/>
          </a:prstGeom>
          <a:noFill/>
          <a:ln w="9525">
            <a:noFill/>
            <a:miter lim="800000"/>
            <a:headEnd/>
            <a:tailEnd/>
          </a:ln>
        </p:spPr>
      </p:pic>
      <p:pic>
        <p:nvPicPr>
          <p:cNvPr id="8" name="Picture 4"/>
          <p:cNvPicPr>
            <a:picLocks noChangeAspect="1" noChangeArrowheads="1"/>
          </p:cNvPicPr>
          <p:nvPr/>
        </p:nvPicPr>
        <p:blipFill>
          <a:blip r:embed="rId5"/>
          <a:srcRect/>
          <a:stretch>
            <a:fillRect/>
          </a:stretch>
        </p:blipFill>
        <p:spPr bwMode="auto">
          <a:xfrm>
            <a:off x="914400" y="2463800"/>
            <a:ext cx="2028825" cy="1524000"/>
          </a:xfrm>
          <a:prstGeom prst="rect">
            <a:avLst/>
          </a:prstGeom>
          <a:noFill/>
          <a:ln w="9525">
            <a:noFill/>
            <a:miter lim="800000"/>
            <a:headEnd/>
            <a:tailEnd/>
          </a:ln>
        </p:spPr>
      </p:pic>
      <p:sp>
        <p:nvSpPr>
          <p:cNvPr id="10" name="Rectangle 9"/>
          <p:cNvSpPr/>
          <p:nvPr/>
        </p:nvSpPr>
        <p:spPr>
          <a:xfrm>
            <a:off x="8072438" y="3810000"/>
            <a:ext cx="766762" cy="3317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pic>
        <p:nvPicPr>
          <p:cNvPr id="6" name="Picture 5" descr="Picture 5.png"/>
          <p:cNvPicPr>
            <a:picLocks noChangeAspect="1"/>
          </p:cNvPicPr>
          <p:nvPr/>
        </p:nvPicPr>
        <p:blipFill>
          <a:blip r:embed="rId6"/>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Bottom)">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Bottom)">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lide(fromBottom)">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072438" y="3810000"/>
            <a:ext cx="766762" cy="3317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sp>
        <p:nvSpPr>
          <p:cNvPr id="3" name="TextBox 2"/>
          <p:cNvSpPr txBox="1"/>
          <p:nvPr/>
        </p:nvSpPr>
        <p:spPr>
          <a:xfrm>
            <a:off x="4572000" y="2420888"/>
            <a:ext cx="3979168" cy="2123658"/>
          </a:xfrm>
          <a:prstGeom prst="rect">
            <a:avLst/>
          </a:prstGeom>
          <a:noFill/>
        </p:spPr>
        <p:txBody>
          <a:bodyPr wrap="square" rtlCol="0">
            <a:spAutoFit/>
          </a:bodyPr>
          <a:lstStyle/>
          <a:p>
            <a:pPr algn="ctr"/>
            <a:r>
              <a:rPr lang="en-US" sz="4400" dirty="0" smtClean="0">
                <a:solidFill>
                  <a:srgbClr val="FFFFFF"/>
                </a:solidFill>
              </a:rPr>
              <a:t>SUMMARY:</a:t>
            </a:r>
          </a:p>
          <a:p>
            <a:pPr algn="ctr"/>
            <a:r>
              <a:rPr lang="en-US" sz="4400" dirty="0" smtClean="0">
                <a:solidFill>
                  <a:srgbClr val="FFFFFF"/>
                </a:solidFill>
              </a:rPr>
              <a:t>The Secret of Literacy</a:t>
            </a:r>
            <a:endParaRPr lang="en-US" sz="4400" dirty="0">
              <a:solidFill>
                <a:srgbClr val="FFFFFF"/>
              </a:solidFill>
            </a:endParaRPr>
          </a:p>
        </p:txBody>
      </p:sp>
      <p:pic>
        <p:nvPicPr>
          <p:cNvPr id="4" name="Picture 3" descr="Picture 5.png"/>
          <p:cNvPicPr>
            <a:picLocks noChangeAspect="1"/>
          </p:cNvPicPr>
          <p:nvPr/>
        </p:nvPicPr>
        <p:blipFill>
          <a:blip r:embed="rId3"/>
          <a:stretch>
            <a:fillRect/>
          </a:stretch>
        </p:blipFill>
        <p:spPr>
          <a:xfrm>
            <a:off x="8072888" y="23895"/>
            <a:ext cx="1028700" cy="2146300"/>
          </a:xfrm>
          <a:prstGeom prst="rect">
            <a:avLst/>
          </a:prstGeom>
        </p:spPr>
      </p:pic>
      <p:pic>
        <p:nvPicPr>
          <p:cNvPr id="5" name="Picture 4"/>
          <p:cNvPicPr>
            <a:picLocks noChangeAspect="1"/>
          </p:cNvPicPr>
          <p:nvPr/>
        </p:nvPicPr>
        <p:blipFill>
          <a:blip r:embed="rId4"/>
          <a:stretch>
            <a:fillRect/>
          </a:stretch>
        </p:blipFill>
        <p:spPr>
          <a:xfrm>
            <a:off x="1192097" y="1315820"/>
            <a:ext cx="3181120" cy="403944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072438" y="3810000"/>
            <a:ext cx="766762" cy="3317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sp>
        <p:nvSpPr>
          <p:cNvPr id="3" name="TextBox 2"/>
          <p:cNvSpPr txBox="1"/>
          <p:nvPr/>
        </p:nvSpPr>
        <p:spPr>
          <a:xfrm>
            <a:off x="1676400" y="2492896"/>
            <a:ext cx="6172200" cy="769441"/>
          </a:xfrm>
          <a:prstGeom prst="rect">
            <a:avLst/>
          </a:prstGeom>
          <a:noFill/>
        </p:spPr>
        <p:txBody>
          <a:bodyPr wrap="square" rtlCol="0">
            <a:spAutoFit/>
          </a:bodyPr>
          <a:lstStyle/>
          <a:p>
            <a:pPr algn="ctr"/>
            <a:r>
              <a:rPr lang="en-US" sz="4400" dirty="0" smtClean="0">
                <a:solidFill>
                  <a:srgbClr val="FFFFFF"/>
                </a:solidFill>
              </a:rPr>
              <a:t>Stand by …</a:t>
            </a:r>
            <a:endParaRPr lang="en-US" sz="4400" dirty="0">
              <a:solidFill>
                <a:srgbClr val="FFFFFF"/>
              </a:solidFill>
            </a:endParaRPr>
          </a:p>
        </p:txBody>
      </p:sp>
      <p:pic>
        <p:nvPicPr>
          <p:cNvPr id="4" name="Picture 3" descr="Picture 5.png"/>
          <p:cNvPicPr>
            <a:picLocks noChangeAspect="1"/>
          </p:cNvPicPr>
          <p:nvPr/>
        </p:nvPicPr>
        <p:blipFill>
          <a:blip r:embed="rId3"/>
          <a:stretch>
            <a:fillRect/>
          </a:stretch>
        </p:blipFill>
        <p:spPr>
          <a:xfrm>
            <a:off x="8072888" y="23895"/>
            <a:ext cx="1028700" cy="2146300"/>
          </a:xfrm>
          <a:prstGeom prst="rect">
            <a:avLst/>
          </a:prstGeom>
        </p:spPr>
      </p:pic>
    </p:spTree>
    <p:extLst>
      <p:ext uri="{BB962C8B-B14F-4D97-AF65-F5344CB8AC3E}">
        <p14:creationId xmlns:p14="http://schemas.microsoft.com/office/powerpoint/2010/main" val="30839427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072438" y="3810000"/>
            <a:ext cx="766762" cy="3317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sp>
        <p:nvSpPr>
          <p:cNvPr id="3" name="TextBox 2"/>
          <p:cNvSpPr txBox="1"/>
          <p:nvPr/>
        </p:nvSpPr>
        <p:spPr>
          <a:xfrm>
            <a:off x="1676400" y="2492896"/>
            <a:ext cx="6172200" cy="769441"/>
          </a:xfrm>
          <a:prstGeom prst="rect">
            <a:avLst/>
          </a:prstGeom>
          <a:noFill/>
        </p:spPr>
        <p:txBody>
          <a:bodyPr wrap="square" rtlCol="0">
            <a:spAutoFit/>
          </a:bodyPr>
          <a:lstStyle/>
          <a:p>
            <a:pPr algn="ctr"/>
            <a:r>
              <a:rPr lang="en-US" sz="4400" dirty="0" smtClean="0">
                <a:solidFill>
                  <a:srgbClr val="FFFFFF"/>
                </a:solidFill>
              </a:rPr>
              <a:t>Ready …?</a:t>
            </a:r>
            <a:endParaRPr lang="en-US" sz="4400" dirty="0">
              <a:solidFill>
                <a:srgbClr val="FFFFFF"/>
              </a:solidFill>
            </a:endParaRPr>
          </a:p>
        </p:txBody>
      </p:sp>
      <p:pic>
        <p:nvPicPr>
          <p:cNvPr id="4" name="Picture 3" descr="Picture 5.png"/>
          <p:cNvPicPr>
            <a:picLocks noChangeAspect="1"/>
          </p:cNvPicPr>
          <p:nvPr/>
        </p:nvPicPr>
        <p:blipFill>
          <a:blip r:embed="rId3"/>
          <a:stretch>
            <a:fillRect/>
          </a:stretch>
        </p:blipFill>
        <p:spPr>
          <a:xfrm>
            <a:off x="8072888" y="23895"/>
            <a:ext cx="1028700" cy="2146300"/>
          </a:xfrm>
          <a:prstGeom prst="rect">
            <a:avLst/>
          </a:prstGeom>
        </p:spPr>
      </p:pic>
    </p:spTree>
    <p:extLst>
      <p:ext uri="{BB962C8B-B14F-4D97-AF65-F5344CB8AC3E}">
        <p14:creationId xmlns:p14="http://schemas.microsoft.com/office/powerpoint/2010/main" val="333607471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072438" y="3810000"/>
            <a:ext cx="766762" cy="3317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sp>
        <p:nvSpPr>
          <p:cNvPr id="3" name="TextBox 2"/>
          <p:cNvSpPr txBox="1"/>
          <p:nvPr/>
        </p:nvSpPr>
        <p:spPr>
          <a:xfrm>
            <a:off x="683568" y="2492896"/>
            <a:ext cx="7704856" cy="769441"/>
          </a:xfrm>
          <a:prstGeom prst="rect">
            <a:avLst/>
          </a:prstGeom>
          <a:noFill/>
        </p:spPr>
        <p:txBody>
          <a:bodyPr wrap="square" rtlCol="0">
            <a:spAutoFit/>
          </a:bodyPr>
          <a:lstStyle/>
          <a:p>
            <a:pPr algn="ctr"/>
            <a:r>
              <a:rPr lang="en-US" sz="4400" dirty="0" smtClean="0">
                <a:solidFill>
                  <a:srgbClr val="FFFFFF"/>
                </a:solidFill>
              </a:rPr>
              <a:t>Tension now intolerable … ?</a:t>
            </a:r>
            <a:endParaRPr lang="en-US" sz="4400" dirty="0">
              <a:solidFill>
                <a:srgbClr val="FFFFFF"/>
              </a:solidFill>
            </a:endParaRPr>
          </a:p>
        </p:txBody>
      </p:sp>
      <p:pic>
        <p:nvPicPr>
          <p:cNvPr id="4" name="Picture 3" descr="Picture 5.png"/>
          <p:cNvPicPr>
            <a:picLocks noChangeAspect="1"/>
          </p:cNvPicPr>
          <p:nvPr/>
        </p:nvPicPr>
        <p:blipFill>
          <a:blip r:embed="rId3"/>
          <a:stretch>
            <a:fillRect/>
          </a:stretch>
        </p:blipFill>
        <p:spPr>
          <a:xfrm>
            <a:off x="8072888" y="23895"/>
            <a:ext cx="1028700" cy="2146300"/>
          </a:xfrm>
          <a:prstGeom prst="rect">
            <a:avLst/>
          </a:prstGeom>
        </p:spPr>
      </p:pic>
    </p:spTree>
    <p:extLst>
      <p:ext uri="{BB962C8B-B14F-4D97-AF65-F5344CB8AC3E}">
        <p14:creationId xmlns:p14="http://schemas.microsoft.com/office/powerpoint/2010/main" val="30790514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072438" y="3810000"/>
            <a:ext cx="766762" cy="3317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sp>
        <p:nvSpPr>
          <p:cNvPr id="3" name="TextBox 2"/>
          <p:cNvSpPr txBox="1"/>
          <p:nvPr/>
        </p:nvSpPr>
        <p:spPr>
          <a:xfrm>
            <a:off x="1676400" y="2670720"/>
            <a:ext cx="6172200" cy="769441"/>
          </a:xfrm>
          <a:prstGeom prst="rect">
            <a:avLst/>
          </a:prstGeom>
          <a:noFill/>
        </p:spPr>
        <p:txBody>
          <a:bodyPr wrap="square" rtlCol="0">
            <a:spAutoFit/>
          </a:bodyPr>
          <a:lstStyle/>
          <a:p>
            <a:pPr algn="ctr"/>
            <a:r>
              <a:rPr lang="en-US" sz="4400" dirty="0" smtClean="0">
                <a:solidFill>
                  <a:srgbClr val="FFFFFF"/>
                </a:solidFill>
              </a:rPr>
              <a:t>Well, it’s not literacy …</a:t>
            </a:r>
            <a:endParaRPr lang="en-US" sz="4400" dirty="0">
              <a:solidFill>
                <a:srgbClr val="FFFFFF"/>
              </a:solidFill>
            </a:endParaRPr>
          </a:p>
        </p:txBody>
      </p:sp>
      <p:pic>
        <p:nvPicPr>
          <p:cNvPr id="4" name="Picture 3" descr="Picture 5.png"/>
          <p:cNvPicPr>
            <a:picLocks noChangeAspect="1"/>
          </p:cNvPicPr>
          <p:nvPr/>
        </p:nvPicPr>
        <p:blipFill>
          <a:blip r:embed="rId3"/>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072438" y="3810000"/>
            <a:ext cx="766762" cy="3317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sp>
        <p:nvSpPr>
          <p:cNvPr id="3" name="TextBox 2"/>
          <p:cNvSpPr txBox="1"/>
          <p:nvPr/>
        </p:nvSpPr>
        <p:spPr>
          <a:xfrm>
            <a:off x="1676400" y="2438400"/>
            <a:ext cx="6172200" cy="2123658"/>
          </a:xfrm>
          <a:prstGeom prst="rect">
            <a:avLst/>
          </a:prstGeom>
          <a:noFill/>
        </p:spPr>
        <p:txBody>
          <a:bodyPr wrap="square" rtlCol="0">
            <a:spAutoFit/>
          </a:bodyPr>
          <a:lstStyle/>
          <a:p>
            <a:pPr algn="ctr"/>
            <a:r>
              <a:rPr lang="en-US" sz="4400" dirty="0" smtClean="0">
                <a:solidFill>
                  <a:srgbClr val="FFFFFF"/>
                </a:solidFill>
              </a:rPr>
              <a:t>… it’s making the implicit explicit – and </a:t>
            </a:r>
            <a:r>
              <a:rPr lang="en-US" sz="4400" dirty="0" err="1" smtClean="0">
                <a:solidFill>
                  <a:srgbClr val="FFFFFF"/>
                </a:solidFill>
              </a:rPr>
              <a:t>modelling</a:t>
            </a:r>
            <a:r>
              <a:rPr lang="en-US" sz="4400" dirty="0" smtClean="0">
                <a:solidFill>
                  <a:srgbClr val="FFFFFF"/>
                </a:solidFill>
              </a:rPr>
              <a:t> it …</a:t>
            </a:r>
            <a:endParaRPr lang="en-US" sz="4400" dirty="0">
              <a:solidFill>
                <a:srgbClr val="FFFFFF"/>
              </a:solidFill>
            </a:endParaRPr>
          </a:p>
        </p:txBody>
      </p:sp>
      <p:pic>
        <p:nvPicPr>
          <p:cNvPr id="4" name="Picture 3" descr="Picture 5.png"/>
          <p:cNvPicPr>
            <a:picLocks noChangeAspect="1"/>
          </p:cNvPicPr>
          <p:nvPr/>
        </p:nvPicPr>
        <p:blipFill>
          <a:blip r:embed="rId3"/>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072438" y="3810000"/>
            <a:ext cx="766762" cy="3317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sp>
        <p:nvSpPr>
          <p:cNvPr id="3" name="TextBox 2"/>
          <p:cNvSpPr txBox="1"/>
          <p:nvPr/>
        </p:nvSpPr>
        <p:spPr>
          <a:xfrm>
            <a:off x="1676400" y="2438400"/>
            <a:ext cx="6172200" cy="2123658"/>
          </a:xfrm>
          <a:prstGeom prst="rect">
            <a:avLst/>
          </a:prstGeom>
          <a:noFill/>
        </p:spPr>
        <p:txBody>
          <a:bodyPr wrap="square" rtlCol="0">
            <a:spAutoFit/>
          </a:bodyPr>
          <a:lstStyle/>
          <a:p>
            <a:pPr algn="ctr"/>
            <a:r>
              <a:rPr lang="en-US" sz="4400" dirty="0" smtClean="0">
                <a:solidFill>
                  <a:srgbClr val="FFFFFF"/>
                </a:solidFill>
              </a:rPr>
              <a:t>… without which, the rich will get richer &amp; the poor will get poorer</a:t>
            </a:r>
            <a:endParaRPr lang="en-US" sz="4400" dirty="0">
              <a:solidFill>
                <a:srgbClr val="FFFFFF"/>
              </a:solidFill>
            </a:endParaRPr>
          </a:p>
        </p:txBody>
      </p:sp>
      <p:pic>
        <p:nvPicPr>
          <p:cNvPr id="4" name="Picture 3" descr="Picture 5.png"/>
          <p:cNvPicPr>
            <a:picLocks noChangeAspect="1"/>
          </p:cNvPicPr>
          <p:nvPr/>
        </p:nvPicPr>
        <p:blipFill>
          <a:blip r:embed="rId3"/>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072438" y="3810000"/>
            <a:ext cx="766762" cy="3317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sp>
        <p:nvSpPr>
          <p:cNvPr id="3" name="TextBox 2"/>
          <p:cNvSpPr txBox="1"/>
          <p:nvPr/>
        </p:nvSpPr>
        <p:spPr>
          <a:xfrm>
            <a:off x="1187624" y="2438400"/>
            <a:ext cx="6885264" cy="1446550"/>
          </a:xfrm>
          <a:prstGeom prst="rect">
            <a:avLst/>
          </a:prstGeom>
          <a:noFill/>
        </p:spPr>
        <p:txBody>
          <a:bodyPr wrap="square" rtlCol="0">
            <a:spAutoFit/>
          </a:bodyPr>
          <a:lstStyle/>
          <a:p>
            <a:pPr algn="ctr"/>
            <a:r>
              <a:rPr lang="en-US" sz="4400" dirty="0" smtClean="0">
                <a:solidFill>
                  <a:srgbClr val="FFFFFF"/>
                </a:solidFill>
              </a:rPr>
              <a:t>… so we could just call it </a:t>
            </a:r>
            <a:r>
              <a:rPr lang="en-US" sz="4400" dirty="0" smtClean="0">
                <a:solidFill>
                  <a:srgbClr val="FFFF00"/>
                </a:solidFill>
              </a:rPr>
              <a:t>‘what great teachers do’</a:t>
            </a:r>
            <a:endParaRPr lang="en-US" sz="4400" dirty="0">
              <a:solidFill>
                <a:srgbClr val="FFFF00"/>
              </a:solidFill>
            </a:endParaRPr>
          </a:p>
        </p:txBody>
      </p:sp>
      <p:pic>
        <p:nvPicPr>
          <p:cNvPr id="4" name="Picture 3" descr="Picture 5.png"/>
          <p:cNvPicPr>
            <a:picLocks noChangeAspect="1"/>
          </p:cNvPicPr>
          <p:nvPr/>
        </p:nvPicPr>
        <p:blipFill>
          <a:blip r:embed="rId3"/>
          <a:stretch>
            <a:fillRect/>
          </a:stretch>
        </p:blipFill>
        <p:spPr>
          <a:xfrm>
            <a:off x="8072888" y="23895"/>
            <a:ext cx="1028700" cy="2146300"/>
          </a:xfrm>
          <a:prstGeom prst="rect">
            <a:avLst/>
          </a:prstGeom>
        </p:spPr>
      </p:pic>
    </p:spTree>
    <p:extLst>
      <p:ext uri="{BB962C8B-B14F-4D97-AF65-F5344CB8AC3E}">
        <p14:creationId xmlns:p14="http://schemas.microsoft.com/office/powerpoint/2010/main" val="83522973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ctrTitle"/>
          </p:nvPr>
        </p:nvSpPr>
        <p:spPr>
          <a:xfrm>
            <a:off x="304800" y="103188"/>
            <a:ext cx="6248400" cy="1470025"/>
          </a:xfrm>
        </p:spPr>
        <p:txBody>
          <a:bodyPr/>
          <a:lstStyle/>
          <a:p>
            <a:pPr algn="l" eaLnBrk="1" hangingPunct="1"/>
            <a:r>
              <a:rPr lang="en-US" dirty="0" smtClean="0">
                <a:solidFill>
                  <a:schemeClr val="bg1"/>
                </a:solidFill>
              </a:rPr>
              <a:t>Ideal f</a:t>
            </a:r>
            <a:r>
              <a:rPr lang="en-US" dirty="0" smtClean="0">
                <a:solidFill>
                  <a:schemeClr val="bg1"/>
                </a:solidFill>
              </a:rPr>
              <a:t>or </a:t>
            </a:r>
            <a:r>
              <a:rPr lang="en-US" dirty="0" smtClean="0">
                <a:solidFill>
                  <a:schemeClr val="bg1"/>
                </a:solidFill>
              </a:rPr>
              <a:t>family &amp; friends:</a:t>
            </a:r>
          </a:p>
        </p:txBody>
      </p:sp>
      <p:cxnSp>
        <p:nvCxnSpPr>
          <p:cNvPr id="5" name="Straight Connector 4"/>
          <p:cNvCxnSpPr/>
          <p:nvPr/>
        </p:nvCxnSpPr>
        <p:spPr>
          <a:xfrm>
            <a:off x="304800" y="1220788"/>
            <a:ext cx="8001000" cy="1587"/>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descr="Picture 5.png"/>
          <p:cNvPicPr>
            <a:picLocks noChangeAspect="1"/>
          </p:cNvPicPr>
          <p:nvPr/>
        </p:nvPicPr>
        <p:blipFill>
          <a:blip r:embed="rId2"/>
          <a:stretch>
            <a:fillRect/>
          </a:stretch>
        </p:blipFill>
        <p:spPr>
          <a:xfrm>
            <a:off x="8072888" y="23895"/>
            <a:ext cx="1028700" cy="2146300"/>
          </a:xfrm>
          <a:prstGeom prst="rect">
            <a:avLst/>
          </a:prstGeom>
        </p:spPr>
      </p:pic>
      <p:pic>
        <p:nvPicPr>
          <p:cNvPr id="3" name="Picture 2" descr="Screen Shot 2012-11-22 at 07.13.5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86354">
            <a:off x="2555776" y="1600829"/>
            <a:ext cx="3816424" cy="4970025"/>
          </a:xfrm>
          <a:prstGeom prst="rect">
            <a:avLst/>
          </a:prstGeom>
        </p:spPr>
      </p:pic>
    </p:spTree>
    <p:extLst>
      <p:ext uri="{BB962C8B-B14F-4D97-AF65-F5344CB8AC3E}">
        <p14:creationId xmlns:p14="http://schemas.microsoft.com/office/powerpoint/2010/main" val="17585315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Office Theme">
  <a:themeElements>
    <a:clrScheme name="Expo">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5619</TotalTime>
  <Words>2042</Words>
  <Application>Microsoft Macintosh PowerPoint</Application>
  <PresentationFormat>On-screen Show (4:3)</PresentationFormat>
  <Paragraphs>270</Paragraphs>
  <Slides>101</Slides>
  <Notes>34</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101</vt:i4>
      </vt:variant>
    </vt:vector>
  </HeadingPairs>
  <TitlesOfParts>
    <vt:vector size="104" baseType="lpstr">
      <vt:lpstr>Office Theme</vt:lpstr>
      <vt:lpstr>3_Office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vt:lpstr>
      <vt:lpstr>Answer:</vt:lpstr>
      <vt:lpstr>Provocations: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SKIMMING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SCANNING</vt:lpstr>
      <vt:lpstr>PowerPoint Presentation</vt:lpstr>
      <vt:lpstr>PowerPoint Presentation</vt:lpstr>
      <vt:lpstr>RESEARCH SKILLS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Are social media sites like Twitter a good thing? Write an article …</vt:lpstr>
      <vt:lpstr>I've made a decision. From now on, if I need help, I'm heading straight to Twitter. I've tweeted pleas before. I once posted that I needed a job and the same afternoon got commissioned to write an article. But a few weeks ago, I discovered the true benefits of the virtual world.   It was election day and on my way back from a lunchtime trip to the launderette I discovered a huge BNP banner had been tied to the lamp post outside my flat. My immediate reaction was to pull it down. The trouble was, I'm short and it was higher than my tallest chair could reach. So I sent out a tweet. Could anyone help me tear down this monstrosity?</vt:lpstr>
      <vt:lpstr>Are TV reality shows a good thing?</vt:lpstr>
      <vt:lpstr> THERE was only one real winner of Britain’s Got Talent and he didn’t slobber over any of the female judges.  No, it wasn’t Pudsey the dog or Simon Cowell for me – it was incredible teenage opera singer Jonathan Antoine.  A year ago he was a virtual recluse, having given up his A-levels after being bullied at school about his weight.  Even on the show he remained painfully shy, glancing at his singing companion Charlotte Jaconelli for encouragement.  His mum has told how for years he simply wanted to melt into the background and would hide behind a baggy jumper. Now he goes out wearing a Superman T-shirt. Jonathan has played the ace card in dealing with bullies. He has beaten them with brilliance.</vt:lpstr>
      <vt:lpstr>Some people believe far-flung holiday destinations are a waste of money and damage the planet. Write an article … </vt:lpstr>
      <vt:lpstr> For your next holiday, why don’t you take all your money and put it on the fire? Then stand in a fridge for a week, beating your children with a baseball bat until their arms and legs break. And then, after you’ve eaten some melted cheese, dislocate your shoulder.  If all of this appeals then you are probably one of the 1.3 million British people …</vt:lpstr>
      <vt:lpstr>Some people say school uniform is an outdated concept, a waste of time and money. Write a newspaper article saying why school uniform is a good idea.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Ideal for family &amp; friends:</vt:lpstr>
      <vt:lpstr>PowerPoint Presentation</vt:lpstr>
      <vt:lpstr>PowerPoint Presentation</vt:lpstr>
    </vt:vector>
  </TitlesOfParts>
  <Company>King Edward VI School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Geoff Barton</dc:creator>
  <cp:lastModifiedBy>Geoff Barton</cp:lastModifiedBy>
  <cp:revision>68</cp:revision>
  <dcterms:created xsi:type="dcterms:W3CDTF">2012-10-17T04:27:25Z</dcterms:created>
  <dcterms:modified xsi:type="dcterms:W3CDTF">2013-02-09T15:12:24Z</dcterms:modified>
</cp:coreProperties>
</file>