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4" r:id="rId3"/>
    <p:sldMasterId id="2147483696" r:id="rId4"/>
    <p:sldMasterId id="2147483708" r:id="rId5"/>
    <p:sldMasterId id="2147483720" r:id="rId6"/>
  </p:sldMasterIdLst>
  <p:notesMasterIdLst>
    <p:notesMasterId r:id="rId91"/>
  </p:notesMasterIdLst>
  <p:sldIdLst>
    <p:sldId id="959" r:id="rId7"/>
    <p:sldId id="257" r:id="rId8"/>
    <p:sldId id="258" r:id="rId9"/>
    <p:sldId id="328" r:id="rId10"/>
    <p:sldId id="949" r:id="rId11"/>
    <p:sldId id="948" r:id="rId12"/>
    <p:sldId id="271" r:id="rId13"/>
    <p:sldId id="319" r:id="rId14"/>
    <p:sldId id="729" r:id="rId15"/>
    <p:sldId id="730" r:id="rId16"/>
    <p:sldId id="955" r:id="rId17"/>
    <p:sldId id="956" r:id="rId18"/>
    <p:sldId id="957" r:id="rId19"/>
    <p:sldId id="278" r:id="rId20"/>
    <p:sldId id="281" r:id="rId21"/>
    <p:sldId id="259" r:id="rId22"/>
    <p:sldId id="728" r:id="rId23"/>
    <p:sldId id="724" r:id="rId24"/>
    <p:sldId id="725" r:id="rId25"/>
    <p:sldId id="726" r:id="rId26"/>
    <p:sldId id="260" r:id="rId27"/>
    <p:sldId id="262" r:id="rId28"/>
    <p:sldId id="264" r:id="rId29"/>
    <p:sldId id="265" r:id="rId30"/>
    <p:sldId id="266" r:id="rId31"/>
    <p:sldId id="267" r:id="rId32"/>
    <p:sldId id="270" r:id="rId33"/>
    <p:sldId id="263" r:id="rId34"/>
    <p:sldId id="276" r:id="rId35"/>
    <p:sldId id="272" r:id="rId36"/>
    <p:sldId id="277" r:id="rId37"/>
    <p:sldId id="279" r:id="rId38"/>
    <p:sldId id="280" r:id="rId39"/>
    <p:sldId id="1100" r:id="rId40"/>
    <p:sldId id="1101" r:id="rId41"/>
    <p:sldId id="958" r:id="rId42"/>
    <p:sldId id="471" r:id="rId43"/>
    <p:sldId id="474" r:id="rId44"/>
    <p:sldId id="475" r:id="rId45"/>
    <p:sldId id="472" r:id="rId46"/>
    <p:sldId id="1000" r:id="rId47"/>
    <p:sldId id="1001" r:id="rId48"/>
    <p:sldId id="734" r:id="rId49"/>
    <p:sldId id="735" r:id="rId50"/>
    <p:sldId id="739" r:id="rId51"/>
    <p:sldId id="743" r:id="rId52"/>
    <p:sldId id="742" r:id="rId53"/>
    <p:sldId id="1003" r:id="rId54"/>
    <p:sldId id="1004" r:id="rId55"/>
    <p:sldId id="1005" r:id="rId56"/>
    <p:sldId id="1006" r:id="rId57"/>
    <p:sldId id="1007" r:id="rId58"/>
    <p:sldId id="1008" r:id="rId59"/>
    <p:sldId id="1009" r:id="rId60"/>
    <p:sldId id="1010" r:id="rId61"/>
    <p:sldId id="1011" r:id="rId62"/>
    <p:sldId id="1012" r:id="rId63"/>
    <p:sldId id="1013" r:id="rId64"/>
    <p:sldId id="1014" r:id="rId65"/>
    <p:sldId id="1015" r:id="rId66"/>
    <p:sldId id="1016" r:id="rId67"/>
    <p:sldId id="1017" r:id="rId68"/>
    <p:sldId id="1018" r:id="rId69"/>
    <p:sldId id="1019" r:id="rId70"/>
    <p:sldId id="1020" r:id="rId71"/>
    <p:sldId id="1021" r:id="rId72"/>
    <p:sldId id="1022" r:id="rId73"/>
    <p:sldId id="1023" r:id="rId74"/>
    <p:sldId id="1024" r:id="rId75"/>
    <p:sldId id="1025" r:id="rId76"/>
    <p:sldId id="1026" r:id="rId77"/>
    <p:sldId id="1027" r:id="rId78"/>
    <p:sldId id="1028" r:id="rId79"/>
    <p:sldId id="1029" r:id="rId80"/>
    <p:sldId id="1030" r:id="rId81"/>
    <p:sldId id="1037" r:id="rId82"/>
    <p:sldId id="1052" r:id="rId83"/>
    <p:sldId id="1053" r:id="rId84"/>
    <p:sldId id="1056" r:id="rId85"/>
    <p:sldId id="1057" r:id="rId86"/>
    <p:sldId id="1097" r:id="rId87"/>
    <p:sldId id="1060" r:id="rId88"/>
    <p:sldId id="1098" r:id="rId89"/>
    <p:sldId id="1099"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70" d="100"/>
          <a:sy n="70" d="100"/>
        </p:scale>
        <p:origin x="-132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336"/>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90" Type="http://schemas.openxmlformats.org/officeDocument/2006/relationships/slide" Target="slides/slide84.xml"/><Relationship Id="rId91" Type="http://schemas.openxmlformats.org/officeDocument/2006/relationships/notesMaster" Target="notesMasters/notes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45ACE0-FB87-2145-A3EE-F587D28BBCFD}" type="datetimeFigureOut">
              <a:rPr lang="en-US" smtClean="0"/>
              <a:t>02/07/2013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FA554C-F0F9-E441-AD11-7D6AFBFD21EC}" type="slidenum">
              <a:rPr lang="en-US" smtClean="0"/>
              <a:t>‹#›</a:t>
            </a:fld>
            <a:endParaRPr lang="en-US"/>
          </a:p>
        </p:txBody>
      </p:sp>
    </p:spTree>
    <p:extLst>
      <p:ext uri="{BB962C8B-B14F-4D97-AF65-F5344CB8AC3E}">
        <p14:creationId xmlns:p14="http://schemas.microsoft.com/office/powerpoint/2010/main" val="13446540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FA554C-F0F9-E441-AD11-7D6AFBFD21EC}" type="slidenum">
              <a:rPr lang="en-US" smtClean="0"/>
              <a:t>33</a:t>
            </a:fld>
            <a:endParaRPr lang="en-US"/>
          </a:p>
        </p:txBody>
      </p:sp>
    </p:spTree>
    <p:extLst>
      <p:ext uri="{BB962C8B-B14F-4D97-AF65-F5344CB8AC3E}">
        <p14:creationId xmlns:p14="http://schemas.microsoft.com/office/powerpoint/2010/main" val="2920447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FA554C-F0F9-E441-AD11-7D6AFBFD21EC}" type="slidenum">
              <a:rPr lang="en-US" smtClean="0"/>
              <a:t>37</a:t>
            </a:fld>
            <a:endParaRPr lang="en-US"/>
          </a:p>
        </p:txBody>
      </p:sp>
    </p:spTree>
    <p:extLst>
      <p:ext uri="{BB962C8B-B14F-4D97-AF65-F5344CB8AC3E}">
        <p14:creationId xmlns:p14="http://schemas.microsoft.com/office/powerpoint/2010/main" val="2572352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FA554C-F0F9-E441-AD11-7D6AFBFD21EC}" type="slidenum">
              <a:rPr lang="en-US" smtClean="0"/>
              <a:t>39</a:t>
            </a:fld>
            <a:endParaRPr lang="en-US"/>
          </a:p>
        </p:txBody>
      </p:sp>
    </p:spTree>
    <p:extLst>
      <p:ext uri="{BB962C8B-B14F-4D97-AF65-F5344CB8AC3E}">
        <p14:creationId xmlns:p14="http://schemas.microsoft.com/office/powerpoint/2010/main" val="2572352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FA554C-F0F9-E441-AD11-7D6AFBFD21EC}"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2572352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pod</a:t>
            </a:r>
            <a:endParaRPr lang="en-US" dirty="0"/>
          </a:p>
        </p:txBody>
      </p:sp>
      <p:sp>
        <p:nvSpPr>
          <p:cNvPr id="4" name="Slide Number Placeholder 3"/>
          <p:cNvSpPr>
            <a:spLocks noGrp="1"/>
          </p:cNvSpPr>
          <p:nvPr>
            <p:ph type="sldNum" sz="quarter" idx="10"/>
          </p:nvPr>
        </p:nvSpPr>
        <p:spPr/>
        <p:txBody>
          <a:bodyPr/>
          <a:lstStyle/>
          <a:p>
            <a:fld id="{390E301F-6E86-1A43-A600-0E6477A354EA}" type="slidenum">
              <a:rPr lang="en-US" smtClean="0">
                <a:solidFill>
                  <a:prstClr val="black"/>
                </a:solidFill>
                <a:latin typeface="Calibri"/>
              </a:rPr>
              <a:pPr/>
              <a:t>52</a:t>
            </a:fld>
            <a:endParaRPr lang="en-US">
              <a:solidFill>
                <a:prstClr val="black"/>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murder</a:t>
            </a:r>
            <a:endParaRPr lang="en-US" dirty="0"/>
          </a:p>
        </p:txBody>
      </p:sp>
      <p:sp>
        <p:nvSpPr>
          <p:cNvPr id="4" name="Slide Number Placeholder 3"/>
          <p:cNvSpPr>
            <a:spLocks noGrp="1"/>
          </p:cNvSpPr>
          <p:nvPr>
            <p:ph type="sldNum" sz="quarter" idx="10"/>
          </p:nvPr>
        </p:nvSpPr>
        <p:spPr/>
        <p:txBody>
          <a:bodyPr/>
          <a:lstStyle/>
          <a:p>
            <a:fld id="{390E301F-6E86-1A43-A600-0E6477A354EA}" type="slidenum">
              <a:rPr lang="en-US" smtClean="0">
                <a:solidFill>
                  <a:prstClr val="black"/>
                </a:solidFill>
                <a:latin typeface="Calibri"/>
              </a:rPr>
              <a:pPr/>
              <a:t>53</a:t>
            </a:fld>
            <a:endParaRPr lang="en-US">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Parliament</a:t>
            </a:r>
            <a:endParaRPr lang="en-US" dirty="0"/>
          </a:p>
        </p:txBody>
      </p:sp>
      <p:sp>
        <p:nvSpPr>
          <p:cNvPr id="4" name="Slide Number Placeholder 3"/>
          <p:cNvSpPr>
            <a:spLocks noGrp="1"/>
          </p:cNvSpPr>
          <p:nvPr>
            <p:ph type="sldNum" sz="quarter" idx="10"/>
          </p:nvPr>
        </p:nvSpPr>
        <p:spPr/>
        <p:txBody>
          <a:bodyPr/>
          <a:lstStyle/>
          <a:p>
            <a:fld id="{390E301F-6E86-1A43-A600-0E6477A354EA}" type="slidenum">
              <a:rPr lang="en-US" smtClean="0">
                <a:solidFill>
                  <a:prstClr val="black"/>
                </a:solidFill>
                <a:latin typeface="Calibri"/>
              </a:rPr>
              <a:pPr/>
              <a:t>54</a:t>
            </a:fld>
            <a:endParaRPr lang="en-US">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Pitying of turtledoves</a:t>
            </a:r>
            <a:endParaRPr lang="en-US" dirty="0"/>
          </a:p>
        </p:txBody>
      </p:sp>
      <p:sp>
        <p:nvSpPr>
          <p:cNvPr id="4" name="Slide Number Placeholder 3"/>
          <p:cNvSpPr>
            <a:spLocks noGrp="1"/>
          </p:cNvSpPr>
          <p:nvPr>
            <p:ph type="sldNum" sz="quarter" idx="10"/>
          </p:nvPr>
        </p:nvSpPr>
        <p:spPr/>
        <p:txBody>
          <a:bodyPr/>
          <a:lstStyle/>
          <a:p>
            <a:fld id="{390E301F-6E86-1A43-A600-0E6477A354EA}" type="slidenum">
              <a:rPr lang="en-US" smtClean="0">
                <a:solidFill>
                  <a:prstClr val="black"/>
                </a:solidFill>
                <a:latin typeface="Calibri"/>
              </a:rPr>
              <a:pPr/>
              <a:t>55</a:t>
            </a:fld>
            <a:endParaRPr lang="en-US">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Bellowing of bullfinches</a:t>
            </a:r>
            <a:endParaRPr lang="en-US" dirty="0"/>
          </a:p>
        </p:txBody>
      </p:sp>
      <p:sp>
        <p:nvSpPr>
          <p:cNvPr id="4" name="Slide Number Placeholder 3"/>
          <p:cNvSpPr>
            <a:spLocks noGrp="1"/>
          </p:cNvSpPr>
          <p:nvPr>
            <p:ph type="sldNum" sz="quarter" idx="10"/>
          </p:nvPr>
        </p:nvSpPr>
        <p:spPr/>
        <p:txBody>
          <a:bodyPr/>
          <a:lstStyle/>
          <a:p>
            <a:fld id="{390E301F-6E86-1A43-A600-0E6477A354EA}" type="slidenum">
              <a:rPr lang="en-US" smtClean="0">
                <a:solidFill>
                  <a:prstClr val="black"/>
                </a:solidFill>
                <a:latin typeface="Calibri"/>
              </a:rPr>
              <a:pPr/>
              <a:t>56</a:t>
            </a:fld>
            <a:endParaRPr lang="en-US">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t>02/07/2013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6599401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t>02/07/2013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213761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t>02/07/2013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2367938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t>02/07/2013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1189779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38F730B-05AD-374A-940A-34BAECE5D919}" type="datetime1">
              <a:rPr lang="en-US"/>
              <a:pPr>
                <a:defRPr/>
              </a:pPr>
              <a:t>02/07/2013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4E5A9D-8753-1448-B69E-5FCEF25B338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BBE4A4-6BE3-EC4B-B419-516B0278AC07}" type="datetime1">
              <a:rPr lang="en-US"/>
              <a:pPr>
                <a:defRPr/>
              </a:pPr>
              <a:t>02/07/2013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0CBD87-A148-C642-A017-DFC1EAA16CF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B99D0B0-737B-B741-9A6B-5FD00FF1068E}" type="datetime1">
              <a:rPr lang="en-US"/>
              <a:pPr>
                <a:defRPr/>
              </a:pPr>
              <a:t>02/07/2013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CBEC67-4393-124A-AC4E-A2551D981B4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4A0FC6D-9763-7B45-AA0D-6871D3A619B4}" type="datetime1">
              <a:rPr lang="en-US"/>
              <a:pPr>
                <a:defRPr/>
              </a:pPr>
              <a:t>02/07/2013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347D4F-1B46-3746-957B-BCFEAFB8A63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7E44935-0FC9-0043-A1E3-F05344F8399C}" type="datetime1">
              <a:rPr lang="en-US"/>
              <a:pPr>
                <a:defRPr/>
              </a:pPr>
              <a:t>02/07/2013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B9F599B-5D06-F642-9DDE-753504DC1E9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C7F8FD6-D987-4E42-8FBE-1034DBBE85D6}" type="datetime1">
              <a:rPr lang="en-US"/>
              <a:pPr>
                <a:defRPr/>
              </a:pPr>
              <a:t>02/07/2013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4FEB6EE-CD69-2C4E-9424-4B23E021366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91E0869-CCAC-5E4C-98E0-C7A0238D43E1}" type="datetime1">
              <a:rPr lang="en-US"/>
              <a:pPr>
                <a:defRPr/>
              </a:pPr>
              <a:t>02/07/2013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71FCB25-FA31-7F41-ABF9-621AF4860D2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D399CA5-160C-F943-80F3-04FC6F94324C}" type="datetimeFigureOut">
              <a:rPr lang="en-US" smtClean="0"/>
              <a:t>02/07/2013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7412375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4B300CA-E39F-8F4E-AEB6-EEB16842A219}" type="datetime1">
              <a:rPr lang="en-US"/>
              <a:pPr>
                <a:defRPr/>
              </a:pPr>
              <a:t>02/07/2013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EB78A7-1367-2B4B-9FE8-377FF7DA025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56B272-E944-E944-B9AD-EDD861A6BDAA}" type="datetime1">
              <a:rPr lang="en-US"/>
              <a:pPr>
                <a:defRPr/>
              </a:pPr>
              <a:t>02/07/2013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4A90CF-5262-124C-B531-34E4513E844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1D6D28-1760-294A-8E71-34E352B62639}" type="datetime1">
              <a:rPr lang="en-US"/>
              <a:pPr>
                <a:defRPr/>
              </a:pPr>
              <a:t>02/07/2013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51949B-194D-6348-AD10-7AD7589358D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B88CCCE-D21B-E64C-83AE-1B1B42309679}" type="datetime1">
              <a:rPr lang="en-US"/>
              <a:pPr>
                <a:defRPr/>
              </a:pPr>
              <a:t>02/07/2013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36A08C-09F7-C048-9E0F-B7C38640522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6B4D426-879C-2243-B640-9D57A1C22E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99401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6B4D426-879C-2243-B640-9D57A1C22E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89779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D399CA5-160C-F943-80F3-04FC6F94324C}"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6B4D426-879C-2243-B640-9D57A1C22E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12375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D399CA5-160C-F943-80F3-04FC6F94324C}"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6B4D426-879C-2243-B640-9D57A1C22E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81718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D399CA5-160C-F943-80F3-04FC6F94324C}"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6B4D426-879C-2243-B640-9D57A1C22E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318610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D399CA5-160C-F943-80F3-04FC6F94324C}"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6B4D426-879C-2243-B640-9D57A1C22E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79037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D399CA5-160C-F943-80F3-04FC6F94324C}" type="datetimeFigureOut">
              <a:rPr lang="en-US" smtClean="0"/>
              <a:t>02/07/2013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1181718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399CA5-160C-F943-80F3-04FC6F94324C}"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6B4D426-879C-2243-B640-9D57A1C22E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1590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399CA5-160C-F943-80F3-04FC6F94324C}"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6B4D426-879C-2243-B640-9D57A1C22E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32073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399CA5-160C-F943-80F3-04FC6F94324C}"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6B4D426-879C-2243-B640-9D57A1C22E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0476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6B4D426-879C-2243-B640-9D57A1C22E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3761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6B4D426-879C-2243-B640-9D57A1C22E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67938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D399CA5-160C-F943-80F3-04FC6F94324C}" type="datetimeFigureOut">
              <a:rPr lang="en-US" smtClean="0"/>
              <a:t>02/07/2013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27318610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6B2C710-C81D-084C-9456-450CF922EDA1}" type="datetime1">
              <a:rPr lang="en-US"/>
              <a:pPr>
                <a:defRPr/>
              </a:pPr>
              <a:t>02/07/2013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EBCE76-25C5-404D-ABEF-F58228170054}"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4054D83-851D-2945-B9F0-58DD29474A78}" type="datetime1">
              <a:rPr lang="en-US"/>
              <a:pPr>
                <a:defRPr/>
              </a:pPr>
              <a:t>02/07/2013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4B2442-C609-434F-9FAD-31AE3A34465B}"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BFED756-35B6-A940-9762-5CAE47A025B6}" type="datetime1">
              <a:rPr lang="en-US"/>
              <a:pPr>
                <a:defRPr/>
              </a:pPr>
              <a:t>02/07/2013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77B56A-1455-5146-817B-B18F0F57B0F5}"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F4B0C02-B8B7-C84D-BBCF-4B5FD0BC1A2E}" type="datetime1">
              <a:rPr lang="en-US"/>
              <a:pPr>
                <a:defRPr/>
              </a:pPr>
              <a:t>02/07/2013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695FA1-7473-D94F-B23F-91AF781D3838}"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D399CA5-160C-F943-80F3-04FC6F94324C}" type="datetimeFigureOut">
              <a:rPr lang="en-US" smtClean="0"/>
              <a:t>02/07/2013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9879037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869D5F-6455-5447-A0B7-FFBCFDC73953}" type="datetime1">
              <a:rPr lang="en-US"/>
              <a:pPr>
                <a:defRPr/>
              </a:pPr>
              <a:t>02/07/2013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AAB6E1-9E85-5046-BDFE-083EC3E89C24}"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FED5A17-7710-E44A-A390-FC368AFB4C20}" type="datetime1">
              <a:rPr lang="en-US"/>
              <a:pPr>
                <a:defRPr/>
              </a:pPr>
              <a:t>02/07/2013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0A9A8B3-107D-274F-9403-F5ED3BD6792C}"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F2E522-066C-E747-B1DD-8727DFAE6761}" type="datetime1">
              <a:rPr lang="en-US"/>
              <a:pPr>
                <a:defRPr/>
              </a:pPr>
              <a:t>02/07/2013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1F2966C-74D3-254A-AEC6-C0BC35A491F6}"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4906502-9C64-BD48-86DA-B9606F763D61}" type="datetime1">
              <a:rPr lang="en-US"/>
              <a:pPr>
                <a:defRPr/>
              </a:pPr>
              <a:t>02/07/2013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9B3871-3E28-5B4F-8764-0E63D45238CE}"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C1F05B5-DC8C-D140-878A-E4F0CDC871AC}" type="datetime1">
              <a:rPr lang="en-US"/>
              <a:pPr>
                <a:defRPr/>
              </a:pPr>
              <a:t>02/07/2013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79F646-DC3A-2946-9FC4-0159DE26208D}"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816CB1-8CCA-9144-A9BB-16B0FCD66C04}" type="datetime1">
              <a:rPr lang="en-US"/>
              <a:pPr>
                <a:defRPr/>
              </a:pPr>
              <a:t>02/07/2013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4A37C1-C126-A746-8D05-EEB96B16EBA1}"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DD18BE-DBE5-0A41-9055-E864753BDF4D}" type="datetime1">
              <a:rPr lang="en-US"/>
              <a:pPr>
                <a:defRPr/>
              </a:pPr>
              <a:t>02/07/2013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208E0B-5C66-DB4E-9F84-84DE95A9C686}"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399CA5-160C-F943-80F3-04FC6F94324C}" type="datetimeFigureOut">
              <a:rPr lang="en-US" smtClean="0"/>
              <a:t>02/07/2013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851590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399CA5-160C-F943-80F3-04FC6F94324C}" type="datetimeFigureOut">
              <a:rPr lang="en-US" smtClean="0"/>
              <a:t>02/07/2013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11932073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399CA5-160C-F943-80F3-04FC6F94324C}" type="datetimeFigureOut">
              <a:rPr lang="en-US" smtClean="0"/>
              <a:t>02/07/2013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370476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399CA5-160C-F943-80F3-04FC6F94324C}" type="datetimeFigureOut">
              <a:rPr lang="en-US" smtClean="0"/>
              <a:t>02/07/2013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4D426-879C-2243-B640-9D57A1C22E10}" type="slidenum">
              <a:rPr lang="en-US" smtClean="0"/>
              <a:t>‹#›</a:t>
            </a:fld>
            <a:endParaRPr lang="en-US"/>
          </a:p>
        </p:txBody>
      </p:sp>
    </p:spTree>
    <p:extLst>
      <p:ext uri="{BB962C8B-B14F-4D97-AF65-F5344CB8AC3E}">
        <p14:creationId xmlns:p14="http://schemas.microsoft.com/office/powerpoint/2010/main" val="1933093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3080F"/>
            </a:gs>
            <a:gs pos="89999">
              <a:srgbClr val="03080F"/>
            </a:gs>
            <a:gs pos="100000">
              <a:srgbClr val="FFFFFF"/>
            </a:gs>
          </a:gsLst>
          <a:lin ang="378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defRPr>
            </a:lvl1pPr>
          </a:lstStyle>
          <a:p>
            <a:pPr fontAlgn="base">
              <a:spcBef>
                <a:spcPct val="0"/>
              </a:spcBef>
              <a:spcAft>
                <a:spcPct val="0"/>
              </a:spcAft>
              <a:defRPr/>
            </a:pPr>
            <a:fld id="{B6C7E0FA-D803-6245-994C-38D7B196184B}" type="datetime1">
              <a:rPr lang="en-US">
                <a:ea typeface="ＭＳ Ｐゴシック" charset="-128"/>
                <a:cs typeface="ＭＳ Ｐゴシック" charset="-128"/>
              </a:rPr>
              <a:pPr fontAlgn="base">
                <a:spcBef>
                  <a:spcPct val="0"/>
                </a:spcBef>
                <a:spcAft>
                  <a:spcPct val="0"/>
                </a:spcAft>
                <a:defRPr/>
              </a:pPr>
              <a:t>02/07/2013</a:t>
            </a:fld>
            <a:endParaRPr lang="en-US">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defRPr/>
            </a:pPr>
            <a:endParaRPr lang="en-US">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defRPr>
            </a:lvl1pPr>
          </a:lstStyle>
          <a:p>
            <a:pPr fontAlgn="base">
              <a:spcBef>
                <a:spcPct val="0"/>
              </a:spcBef>
              <a:spcAft>
                <a:spcPct val="0"/>
              </a:spcAft>
              <a:defRPr/>
            </a:pPr>
            <a:fld id="{6511AF8B-733C-CA45-A62A-FCEC9829E7EA}" type="slidenum">
              <a:rPr lang="en-US">
                <a:ea typeface="ＭＳ Ｐゴシック" charset="-128"/>
                <a:cs typeface="ＭＳ Ｐゴシック" charset="-128"/>
              </a:rPr>
              <a:pPr fontAlgn="base">
                <a:spcBef>
                  <a:spcPct val="0"/>
                </a:spcBef>
                <a:spcAft>
                  <a:spcPct val="0"/>
                </a:spcAft>
                <a:defRPr/>
              </a:pPr>
              <a:t>‹#›</a:t>
            </a:fld>
            <a:endParaRPr lang="en-US">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399CA5-160C-F943-80F3-04FC6F94324C}"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4D426-879C-2243-B640-9D57A1C22E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309386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2E8BB-B931-9545-B491-01A4626E1090}" type="datetimeFigureOut">
              <a:rPr lang="en-US" smtClean="0">
                <a:solidFill>
                  <a:prstClr val="black">
                    <a:tint val="75000"/>
                  </a:prstClr>
                </a:solidFill>
                <a:latin typeface="Calibri"/>
              </a:rPr>
              <a:pPr/>
              <a:t>02/07/2013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xmlns:p14="http://schemas.microsoft.com/office/powerpoint/2010/main" spd="slow">
    <p:dissolv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3080F"/>
            </a:gs>
            <a:gs pos="89999">
              <a:srgbClr val="03080F"/>
            </a:gs>
            <a:gs pos="100000">
              <a:srgbClr val="FFFFFF"/>
            </a:gs>
          </a:gsLst>
          <a:lin ang="3780000"/>
        </a:gra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76C07200-6B97-E749-AD37-DBE2905FE0F3}" type="datetime1">
              <a:rPr lang="en-US"/>
              <a:pPr>
                <a:defRPr/>
              </a:pPr>
              <a:t>02/07/2013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E4BF788B-AD3C-1846-833F-C973FE082F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xmlns:p14="http://schemas.microsoft.com/office/powerpoint/2010/main" spd="slow">
    <p:dissolve/>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xml"/><Relationship Id="rId3"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37.png"/><Relationship Id="rId3"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41.png"/><Relationship Id="rId3"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42.png"/><Relationship Id="rId3"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4.png"/><Relationship Id="rId1" Type="http://schemas.openxmlformats.org/officeDocument/2006/relationships/slideLayout" Target="../slideLayouts/slideLayout46.xml"/><Relationship Id="rId2" Type="http://schemas.openxmlformats.org/officeDocument/2006/relationships/notesSlide" Target="../notesSlides/notesSlide5.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5.png"/><Relationship Id="rId1" Type="http://schemas.openxmlformats.org/officeDocument/2006/relationships/slideLayout" Target="../slideLayouts/slideLayout46.xml"/><Relationship Id="rId2" Type="http://schemas.openxmlformats.org/officeDocument/2006/relationships/notesSlide" Target="../notesSlides/notesSlide6.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6.png"/><Relationship Id="rId1" Type="http://schemas.openxmlformats.org/officeDocument/2006/relationships/slideLayout" Target="../slideLayouts/slideLayout46.xml"/><Relationship Id="rId2" Type="http://schemas.openxmlformats.org/officeDocument/2006/relationships/notesSlide" Target="../notesSlides/notesSlide7.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7.png"/><Relationship Id="rId1" Type="http://schemas.openxmlformats.org/officeDocument/2006/relationships/slideLayout" Target="../slideLayouts/slideLayout46.xml"/><Relationship Id="rId2" Type="http://schemas.openxmlformats.org/officeDocument/2006/relationships/notesSlide" Target="../notesSlides/notesSlide8.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8.png"/><Relationship Id="rId1" Type="http://schemas.openxmlformats.org/officeDocument/2006/relationships/slideLayout" Target="../slideLayouts/slideLayout46.xml"/><Relationship Id="rId2" Type="http://schemas.openxmlformats.org/officeDocument/2006/relationships/notesSlide" Target="../notesSlides/notesSlide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4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42.png"/><Relationship Id="rId3" Type="http://schemas.openxmlformats.org/officeDocument/2006/relationships/image" Target="../media/image4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42.png"/><Relationship Id="rId3" Type="http://schemas.openxmlformats.org/officeDocument/2006/relationships/image" Target="../media/image50.jpeg"/></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1" Type="http://schemas.openxmlformats.org/officeDocument/2006/relationships/slideLayout" Target="../slideLayouts/slideLayout45.xml"/><Relationship Id="rId2" Type="http://schemas.openxmlformats.org/officeDocument/2006/relationships/image" Target="../media/image4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4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42.png"/><Relationship Id="rId3" Type="http://schemas.openxmlformats.org/officeDocument/2006/relationships/image" Target="../media/image5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42.png"/><Relationship Id="rId3" Type="http://schemas.openxmlformats.org/officeDocument/2006/relationships/image" Target="../media/image5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42.png"/><Relationship Id="rId3" Type="http://schemas.openxmlformats.org/officeDocument/2006/relationships/image" Target="../media/image5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42.png"/><Relationship Id="rId3" Type="http://schemas.openxmlformats.org/officeDocument/2006/relationships/image" Target="../media/image5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42.png"/><Relationship Id="rId3" Type="http://schemas.openxmlformats.org/officeDocument/2006/relationships/image" Target="../media/image5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42.png"/><Relationship Id="rId3"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42.png"/><Relationship Id="rId3" Type="http://schemas.openxmlformats.org/officeDocument/2006/relationships/image" Target="../media/image5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5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42.png"/><Relationship Id="rId3" Type="http://schemas.openxmlformats.org/officeDocument/2006/relationships/image" Target="../media/image5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42.png"/><Relationship Id="rId3" Type="http://schemas.openxmlformats.org/officeDocument/2006/relationships/image" Target="../media/image5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42.png"/><Relationship Id="rId3" Type="http://schemas.openxmlformats.org/officeDocument/2006/relationships/image" Target="../media/image6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6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6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2787" y="1"/>
            <a:ext cx="10275903" cy="6858000"/>
          </a:xfrm>
          <a:prstGeom prst="rect">
            <a:avLst/>
          </a:prstGeom>
        </p:spPr>
      </p:pic>
      <p:sp>
        <p:nvSpPr>
          <p:cNvPr id="5" name="TextBox 4"/>
          <p:cNvSpPr txBox="1"/>
          <p:nvPr/>
        </p:nvSpPr>
        <p:spPr>
          <a:xfrm>
            <a:off x="3258255" y="2527676"/>
            <a:ext cx="5885745" cy="2308324"/>
          </a:xfrm>
          <a:prstGeom prst="rect">
            <a:avLst/>
          </a:prstGeom>
          <a:noFill/>
        </p:spPr>
        <p:txBody>
          <a:bodyPr wrap="square" rtlCol="0">
            <a:spAutoFit/>
          </a:bodyPr>
          <a:lstStyle/>
          <a:p>
            <a:pPr algn="ctr"/>
            <a:r>
              <a:rPr lang="en-US" sz="2400" b="1" dirty="0" smtClean="0"/>
              <a:t>‘O Brave New World’:</a:t>
            </a:r>
          </a:p>
          <a:p>
            <a:pPr algn="ctr"/>
            <a:r>
              <a:rPr lang="en-US" sz="2400" b="1" dirty="0" smtClean="0"/>
              <a:t>What kind of leaders does our education system need?</a:t>
            </a:r>
          </a:p>
          <a:p>
            <a:pPr algn="ctr"/>
            <a:endParaRPr lang="en-US" sz="2400" b="1" dirty="0"/>
          </a:p>
          <a:p>
            <a:pPr algn="ctr"/>
            <a:r>
              <a:rPr lang="en-US" sz="2400" b="1" dirty="0" smtClean="0"/>
              <a:t>Geoff Barton</a:t>
            </a:r>
          </a:p>
          <a:p>
            <a:pPr algn="ctr"/>
            <a:r>
              <a:rPr lang="en-US" sz="2400" b="1" dirty="0" smtClean="0"/>
              <a:t>Head, King Edward VI School</a:t>
            </a:r>
          </a:p>
        </p:txBody>
      </p:sp>
      <p:cxnSp>
        <p:nvCxnSpPr>
          <p:cNvPr id="7" name="Straight Connector 6"/>
          <p:cNvCxnSpPr/>
          <p:nvPr/>
        </p:nvCxnSpPr>
        <p:spPr>
          <a:xfrm>
            <a:off x="3258255" y="3798819"/>
            <a:ext cx="5397007"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668566" y="5666291"/>
            <a:ext cx="4619098" cy="646331"/>
          </a:xfrm>
          <a:prstGeom prst="rect">
            <a:avLst/>
          </a:prstGeom>
          <a:noFill/>
        </p:spPr>
        <p:txBody>
          <a:bodyPr wrap="square" rtlCol="0">
            <a:spAutoFit/>
          </a:bodyPr>
          <a:lstStyle/>
          <a:p>
            <a:pPr algn="ctr"/>
            <a:r>
              <a:rPr lang="en-US" dirty="0" smtClean="0">
                <a:solidFill>
                  <a:schemeClr val="bg1"/>
                </a:solidFill>
              </a:rPr>
              <a:t>Download at </a:t>
            </a:r>
            <a:r>
              <a:rPr lang="en-US" dirty="0" err="1" smtClean="0">
                <a:solidFill>
                  <a:schemeClr val="bg1"/>
                </a:solidFill>
              </a:rPr>
              <a:t>www.</a:t>
            </a:r>
            <a:r>
              <a:rPr lang="en-US" u="sng" dirty="0" err="1" smtClean="0">
                <a:solidFill>
                  <a:schemeClr val="bg1"/>
                </a:solidFill>
              </a:rPr>
              <a:t>geoffbarton.co.uk</a:t>
            </a:r>
            <a:r>
              <a:rPr lang="en-US" dirty="0" smtClean="0">
                <a:solidFill>
                  <a:schemeClr val="bg1"/>
                </a:solidFill>
              </a:rPr>
              <a:t> (118)</a:t>
            </a:r>
          </a:p>
          <a:p>
            <a:pPr algn="ctr"/>
            <a:r>
              <a:rPr lang="en-US" dirty="0" smtClean="0">
                <a:solidFill>
                  <a:schemeClr val="bg1"/>
                </a:solidFill>
              </a:rPr>
              <a:t>Twitter: @</a:t>
            </a:r>
            <a:r>
              <a:rPr lang="en-US" dirty="0" err="1" smtClean="0">
                <a:solidFill>
                  <a:schemeClr val="bg1"/>
                </a:solidFill>
              </a:rPr>
              <a:t>RealGeoffBarton</a:t>
            </a:r>
            <a:endParaRPr lang="en-US" dirty="0">
              <a:solidFill>
                <a:schemeClr val="bg1"/>
              </a:solidFill>
            </a:endParaRPr>
          </a:p>
        </p:txBody>
      </p:sp>
    </p:spTree>
    <p:extLst>
      <p:ext uri="{BB962C8B-B14F-4D97-AF65-F5344CB8AC3E}">
        <p14:creationId xmlns:p14="http://schemas.microsoft.com/office/powerpoint/2010/main" val="155893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02 at 07.25.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00" y="901700"/>
            <a:ext cx="8102600" cy="5956300"/>
          </a:xfrm>
          <a:prstGeom prst="rect">
            <a:avLst/>
          </a:prstGeom>
        </p:spPr>
      </p:pic>
    </p:spTree>
    <p:extLst>
      <p:ext uri="{BB962C8B-B14F-4D97-AF65-F5344CB8AC3E}">
        <p14:creationId xmlns:p14="http://schemas.microsoft.com/office/powerpoint/2010/main" val="33478860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02 at 06.27.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422" y="2228850"/>
            <a:ext cx="5956300" cy="2654300"/>
          </a:xfrm>
          <a:prstGeom prst="rect">
            <a:avLst/>
          </a:prstGeom>
        </p:spPr>
      </p:pic>
    </p:spTree>
    <p:extLst>
      <p:ext uri="{BB962C8B-B14F-4D97-AF65-F5344CB8AC3E}">
        <p14:creationId xmlns:p14="http://schemas.microsoft.com/office/powerpoint/2010/main" val="32439684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7-02 at 06.27.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914" y="522514"/>
            <a:ext cx="5943600" cy="5918200"/>
          </a:xfrm>
          <a:prstGeom prst="rect">
            <a:avLst/>
          </a:prstGeom>
        </p:spPr>
      </p:pic>
    </p:spTree>
    <p:extLst>
      <p:ext uri="{BB962C8B-B14F-4D97-AF65-F5344CB8AC3E}">
        <p14:creationId xmlns:p14="http://schemas.microsoft.com/office/powerpoint/2010/main" val="23664219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02 at 06.26.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843" y="1666422"/>
            <a:ext cx="7480300" cy="2400300"/>
          </a:xfrm>
          <a:prstGeom prst="rect">
            <a:avLst/>
          </a:prstGeom>
        </p:spPr>
      </p:pic>
    </p:spTree>
    <p:extLst>
      <p:ext uri="{BB962C8B-B14F-4D97-AF65-F5344CB8AC3E}">
        <p14:creationId xmlns:p14="http://schemas.microsoft.com/office/powerpoint/2010/main" val="10533530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0-17 at 06.25.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44268">
            <a:off x="389642" y="949478"/>
            <a:ext cx="5931243" cy="5014596"/>
          </a:xfrm>
          <a:prstGeom prst="rect">
            <a:avLst/>
          </a:prstGeom>
        </p:spPr>
      </p:pic>
      <p:pic>
        <p:nvPicPr>
          <p:cNvPr id="6" name="Picture 5" descr="Screen Shot 2012-10-17 at 06.25.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42681">
            <a:off x="2142983" y="602612"/>
            <a:ext cx="6953159" cy="5891023"/>
          </a:xfrm>
          <a:prstGeom prst="rect">
            <a:avLst/>
          </a:prstGeom>
        </p:spPr>
      </p:pic>
      <p:pic>
        <p:nvPicPr>
          <p:cNvPr id="7" name="Picture 6" descr="Screen Shot 2012-10-17 at 06.26.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3937">
            <a:off x="1385904" y="-144303"/>
            <a:ext cx="6752816" cy="6858000"/>
          </a:xfrm>
          <a:prstGeom prst="rect">
            <a:avLst/>
          </a:prstGeom>
        </p:spPr>
      </p:pic>
    </p:spTree>
    <p:extLst>
      <p:ext uri="{BB962C8B-B14F-4D97-AF65-F5344CB8AC3E}">
        <p14:creationId xmlns:p14="http://schemas.microsoft.com/office/powerpoint/2010/main" val="9206219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360"/>
                                          </p:val>
                                        </p:tav>
                                        <p:tav tm="100000">
                                          <p:val>
                                            <p:fltVal val="0"/>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 calcmode="lin" valueType="num">
                                      <p:cBhvr>
                                        <p:cTn id="25" dur="500" fill="hold"/>
                                        <p:tgtEl>
                                          <p:spTgt spid="7"/>
                                        </p:tgtEl>
                                        <p:attrNameLst>
                                          <p:attrName>style.rotation</p:attrName>
                                        </p:attrNameLst>
                                      </p:cBhvr>
                                      <p:tavLst>
                                        <p:tav tm="0">
                                          <p:val>
                                            <p:fltVal val="360"/>
                                          </p:val>
                                        </p:tav>
                                        <p:tav tm="100000">
                                          <p:val>
                                            <p:fltVal val="0"/>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0-17 at 06.30.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346" y="836957"/>
            <a:ext cx="7606794" cy="6858000"/>
          </a:xfrm>
          <a:prstGeom prst="rect">
            <a:avLst/>
          </a:prstGeom>
        </p:spPr>
      </p:pic>
    </p:spTree>
    <p:extLst>
      <p:ext uri="{BB962C8B-B14F-4D97-AF65-F5344CB8AC3E}">
        <p14:creationId xmlns:p14="http://schemas.microsoft.com/office/powerpoint/2010/main" val="31593196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2-06 at 05.43.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5289" y="584904"/>
            <a:ext cx="4127500" cy="5626100"/>
          </a:xfrm>
          <a:prstGeom prst="rect">
            <a:avLst/>
          </a:prstGeom>
        </p:spPr>
      </p:pic>
      <p:sp>
        <p:nvSpPr>
          <p:cNvPr id="6" name="TextBox 5"/>
          <p:cNvSpPr txBox="1"/>
          <p:nvPr/>
        </p:nvSpPr>
        <p:spPr>
          <a:xfrm>
            <a:off x="1146583" y="2701452"/>
            <a:ext cx="2846817" cy="1569660"/>
          </a:xfrm>
          <a:prstGeom prst="rect">
            <a:avLst/>
          </a:prstGeom>
          <a:noFill/>
        </p:spPr>
        <p:txBody>
          <a:bodyPr wrap="square" rtlCol="0">
            <a:spAutoFit/>
          </a:bodyPr>
          <a:lstStyle/>
          <a:p>
            <a:pPr algn="ctr"/>
            <a:r>
              <a:rPr lang="en-US" sz="2400" b="1" dirty="0" smtClean="0"/>
              <a:t>Speech to Social Market Foundation</a:t>
            </a:r>
          </a:p>
          <a:p>
            <a:pPr algn="ctr"/>
            <a:endParaRPr lang="en-US" sz="2400" b="1" i="1" dirty="0"/>
          </a:p>
          <a:p>
            <a:pPr algn="ctr"/>
            <a:r>
              <a:rPr lang="en-US" sz="2400" b="1" dirty="0" smtClean="0"/>
              <a:t>5 February 2013</a:t>
            </a:r>
            <a:endParaRPr lang="en-US" sz="2400" b="1" dirty="0"/>
          </a:p>
        </p:txBody>
      </p:sp>
    </p:spTree>
    <p:extLst>
      <p:ext uri="{BB962C8B-B14F-4D97-AF65-F5344CB8AC3E}">
        <p14:creationId xmlns:p14="http://schemas.microsoft.com/office/powerpoint/2010/main" val="32548519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2-06 at 05.40.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8327"/>
            <a:ext cx="9144000" cy="5140118"/>
          </a:xfrm>
          <a:prstGeom prst="rect">
            <a:avLst/>
          </a:prstGeom>
        </p:spPr>
      </p:pic>
    </p:spTree>
    <p:extLst>
      <p:ext uri="{BB962C8B-B14F-4D97-AF65-F5344CB8AC3E}">
        <p14:creationId xmlns:p14="http://schemas.microsoft.com/office/powerpoint/2010/main" val="13753751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88879" y="2556866"/>
            <a:ext cx="4628393" cy="1384995"/>
          </a:xfrm>
          <a:prstGeom prst="rect">
            <a:avLst/>
          </a:prstGeom>
          <a:noFill/>
        </p:spPr>
        <p:txBody>
          <a:bodyPr wrap="square" rtlCol="0">
            <a:spAutoFit/>
          </a:bodyPr>
          <a:lstStyle/>
          <a:p>
            <a:r>
              <a:rPr lang="en-US" sz="2800" dirty="0" smtClean="0"/>
              <a:t>“Two </a:t>
            </a:r>
            <a:r>
              <a:rPr lang="en-US" sz="2800" dirty="0"/>
              <a:t>particular individuals have influenced me more than any </a:t>
            </a:r>
            <a:r>
              <a:rPr lang="en-US" sz="2800" dirty="0" smtClean="0"/>
              <a:t>others …”</a:t>
            </a:r>
            <a:endParaRPr lang="en-US" sz="2800" dirty="0"/>
          </a:p>
        </p:txBody>
      </p:sp>
    </p:spTree>
    <p:extLst>
      <p:ext uri="{BB962C8B-B14F-4D97-AF65-F5344CB8AC3E}">
        <p14:creationId xmlns:p14="http://schemas.microsoft.com/office/powerpoint/2010/main" val="21337193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36800" y="1841500"/>
            <a:ext cx="2235200" cy="3162300"/>
          </a:xfrm>
          <a:prstGeom prst="rect">
            <a:avLst/>
          </a:prstGeom>
        </p:spPr>
      </p:pic>
      <p:pic>
        <p:nvPicPr>
          <p:cNvPr id="4" name="Picture 3"/>
          <p:cNvPicPr>
            <a:picLocks noChangeAspect="1"/>
          </p:cNvPicPr>
          <p:nvPr/>
        </p:nvPicPr>
        <p:blipFill>
          <a:blip r:embed="rId3"/>
          <a:stretch>
            <a:fillRect/>
          </a:stretch>
        </p:blipFill>
        <p:spPr>
          <a:xfrm>
            <a:off x="4923277" y="1897882"/>
            <a:ext cx="2345137" cy="3113013"/>
          </a:xfrm>
          <a:prstGeom prst="rect">
            <a:avLst/>
          </a:prstGeom>
        </p:spPr>
      </p:pic>
    </p:spTree>
    <p:extLst>
      <p:ext uri="{BB962C8B-B14F-4D97-AF65-F5344CB8AC3E}">
        <p14:creationId xmlns:p14="http://schemas.microsoft.com/office/powerpoint/2010/main" val="36231661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9876082">
            <a:off x="1046518" y="1292524"/>
            <a:ext cx="5759729" cy="4289483"/>
          </a:xfrm>
          <a:prstGeom prst="rect">
            <a:avLst/>
          </a:prstGeom>
        </p:spPr>
      </p:pic>
    </p:spTree>
    <p:extLst>
      <p:ext uri="{BB962C8B-B14F-4D97-AF65-F5344CB8AC3E}">
        <p14:creationId xmlns:p14="http://schemas.microsoft.com/office/powerpoint/2010/main" val="2402506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757" y="1804847"/>
            <a:ext cx="7118034" cy="3539431"/>
          </a:xfrm>
          <a:prstGeom prst="rect">
            <a:avLst/>
          </a:prstGeom>
          <a:noFill/>
        </p:spPr>
        <p:txBody>
          <a:bodyPr wrap="square" rtlCol="0">
            <a:spAutoFit/>
          </a:bodyPr>
          <a:lstStyle/>
          <a:p>
            <a:r>
              <a:rPr lang="en-US" sz="2800" dirty="0"/>
              <a:t>At a tragically early age Jade was diagnosed with cervical cancer. Terminally ill, she had to make plans for her two beloved </a:t>
            </a:r>
            <a:r>
              <a:rPr lang="en-US" sz="2800" dirty="0" smtClean="0"/>
              <a:t>boys … </a:t>
            </a:r>
          </a:p>
          <a:p>
            <a:endParaRPr lang="en-US" sz="2800" dirty="0"/>
          </a:p>
          <a:p>
            <a:r>
              <a:rPr lang="en-US" sz="2800" dirty="0" smtClean="0"/>
              <a:t>She </a:t>
            </a:r>
            <a:r>
              <a:rPr lang="en-US" sz="2800" dirty="0"/>
              <a:t>used her money to send them to the most traditional, academically demanding prep school she could find. So they could enjoy the best education reality TV could buy.</a:t>
            </a:r>
          </a:p>
        </p:txBody>
      </p:sp>
    </p:spTree>
    <p:extLst>
      <p:ext uri="{BB962C8B-B14F-4D97-AF65-F5344CB8AC3E}">
        <p14:creationId xmlns:p14="http://schemas.microsoft.com/office/powerpoint/2010/main" val="32372673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0-17 at 05.47.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572" y="905627"/>
            <a:ext cx="4864100" cy="1562100"/>
          </a:xfrm>
          <a:prstGeom prst="rect">
            <a:avLst/>
          </a:prstGeom>
        </p:spPr>
      </p:pic>
      <p:pic>
        <p:nvPicPr>
          <p:cNvPr id="6" name="Picture 5" descr="Screen Shot 2012-10-17 at 05.48.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950" y="2467727"/>
            <a:ext cx="6724154" cy="3047083"/>
          </a:xfrm>
          <a:prstGeom prst="rect">
            <a:avLst/>
          </a:prstGeom>
        </p:spPr>
      </p:pic>
    </p:spTree>
    <p:extLst>
      <p:ext uri="{BB962C8B-B14F-4D97-AF65-F5344CB8AC3E}">
        <p14:creationId xmlns:p14="http://schemas.microsoft.com/office/powerpoint/2010/main" val="41999250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2.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213" y="0"/>
            <a:ext cx="8715787" cy="6858000"/>
          </a:xfrm>
          <a:prstGeom prst="rect">
            <a:avLst/>
          </a:prstGeom>
        </p:spPr>
      </p:pic>
    </p:spTree>
    <p:extLst>
      <p:ext uri="{BB962C8B-B14F-4D97-AF65-F5344CB8AC3E}">
        <p14:creationId xmlns:p14="http://schemas.microsoft.com/office/powerpoint/2010/main" val="615414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2.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24"/>
            <a:ext cx="9144000" cy="4566335"/>
          </a:xfrm>
          <a:prstGeom prst="rect">
            <a:avLst/>
          </a:prstGeom>
        </p:spPr>
      </p:pic>
    </p:spTree>
    <p:extLst>
      <p:ext uri="{BB962C8B-B14F-4D97-AF65-F5344CB8AC3E}">
        <p14:creationId xmlns:p14="http://schemas.microsoft.com/office/powerpoint/2010/main" val="6239190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3.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293"/>
            <a:ext cx="9144000" cy="6568225"/>
          </a:xfrm>
          <a:prstGeom prst="rect">
            <a:avLst/>
          </a:prstGeom>
        </p:spPr>
      </p:pic>
    </p:spTree>
    <p:extLst>
      <p:ext uri="{BB962C8B-B14F-4D97-AF65-F5344CB8AC3E}">
        <p14:creationId xmlns:p14="http://schemas.microsoft.com/office/powerpoint/2010/main" val="15587823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3.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5238"/>
            <a:ext cx="9144000" cy="3979122"/>
          </a:xfrm>
          <a:prstGeom prst="rect">
            <a:avLst/>
          </a:prstGeom>
        </p:spPr>
      </p:pic>
    </p:spTree>
    <p:extLst>
      <p:ext uri="{BB962C8B-B14F-4D97-AF65-F5344CB8AC3E}">
        <p14:creationId xmlns:p14="http://schemas.microsoft.com/office/powerpoint/2010/main" val="4814586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3.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0517"/>
            <a:ext cx="9144000" cy="4018489"/>
          </a:xfrm>
          <a:prstGeom prst="rect">
            <a:avLst/>
          </a:prstGeom>
        </p:spPr>
      </p:pic>
    </p:spTree>
    <p:extLst>
      <p:ext uri="{BB962C8B-B14F-4D97-AF65-F5344CB8AC3E}">
        <p14:creationId xmlns:p14="http://schemas.microsoft.com/office/powerpoint/2010/main" val="15762294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1317" y="2916962"/>
            <a:ext cx="6070416" cy="707886"/>
          </a:xfrm>
          <a:prstGeom prst="rect">
            <a:avLst/>
          </a:prstGeom>
          <a:noFill/>
        </p:spPr>
        <p:txBody>
          <a:bodyPr wrap="square" rtlCol="0">
            <a:spAutoFit/>
          </a:bodyPr>
          <a:lstStyle/>
          <a:p>
            <a:pPr algn="ctr"/>
            <a:r>
              <a:rPr lang="en-US" sz="4000" dirty="0" smtClean="0"/>
              <a:t>Unintended consequences</a:t>
            </a:r>
            <a:endParaRPr lang="en-US" sz="4000" dirty="0"/>
          </a:p>
        </p:txBody>
      </p:sp>
    </p:spTree>
    <p:extLst>
      <p:ext uri="{BB962C8B-B14F-4D97-AF65-F5344CB8AC3E}">
        <p14:creationId xmlns:p14="http://schemas.microsoft.com/office/powerpoint/2010/main" val="25320362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cintosh HD:Users:geoff:Desktop:image.jpeg"/>
          <p:cNvPicPr/>
          <p:nvPr/>
        </p:nvPicPr>
        <p:blipFill>
          <a:blip r:embed="rId2">
            <a:extLst>
              <a:ext uri="{28A0092B-C50C-407E-A947-70E740481C1C}">
                <a14:useLocalDpi xmlns:a14="http://schemas.microsoft.com/office/drawing/2010/main" val="0"/>
              </a:ext>
            </a:extLst>
          </a:blip>
          <a:srcRect/>
          <a:stretch>
            <a:fillRect/>
          </a:stretch>
        </p:blipFill>
        <p:spPr bwMode="auto">
          <a:xfrm>
            <a:off x="1935480" y="-172720"/>
            <a:ext cx="5273040" cy="7030720"/>
          </a:xfrm>
          <a:prstGeom prst="rect">
            <a:avLst/>
          </a:prstGeom>
          <a:noFill/>
          <a:ln>
            <a:noFill/>
          </a:ln>
        </p:spPr>
      </p:pic>
    </p:spTree>
    <p:extLst>
      <p:ext uri="{BB962C8B-B14F-4D97-AF65-F5344CB8AC3E}">
        <p14:creationId xmlns:p14="http://schemas.microsoft.com/office/powerpoint/2010/main" val="19508825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21.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30" y="1709138"/>
            <a:ext cx="8980664" cy="3384758"/>
          </a:xfrm>
          <a:prstGeom prst="rect">
            <a:avLst/>
          </a:prstGeom>
        </p:spPr>
      </p:pic>
    </p:spTree>
    <p:extLst>
      <p:ext uri="{BB962C8B-B14F-4D97-AF65-F5344CB8AC3E}">
        <p14:creationId xmlns:p14="http://schemas.microsoft.com/office/powerpoint/2010/main" val="37638973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72665" y="1756097"/>
            <a:ext cx="3338729" cy="2677656"/>
          </a:xfrm>
          <a:prstGeom prst="rect">
            <a:avLst/>
          </a:prstGeom>
          <a:noFill/>
        </p:spPr>
        <p:txBody>
          <a:bodyPr wrap="square" rtlCol="0">
            <a:spAutoFit/>
          </a:bodyPr>
          <a:lstStyle/>
          <a:p>
            <a:r>
              <a:rPr lang="en-US" sz="2400" b="1" dirty="0" smtClean="0"/>
              <a:t>Miranda</a:t>
            </a:r>
            <a:r>
              <a:rPr lang="en-US" sz="2400" dirty="0" smtClean="0"/>
              <a:t>:</a:t>
            </a:r>
          </a:p>
          <a:p>
            <a:pPr lvl="1"/>
            <a:r>
              <a:rPr lang="en-US" sz="2400" i="1" dirty="0" smtClean="0"/>
              <a:t>“O </a:t>
            </a:r>
            <a:r>
              <a:rPr lang="en-US" sz="2400" i="1" dirty="0"/>
              <a:t>brave new world</a:t>
            </a:r>
            <a:r>
              <a:rPr lang="en-US" sz="2400" i="1" dirty="0" smtClean="0"/>
              <a:t>, That </a:t>
            </a:r>
            <a:r>
              <a:rPr lang="en-US" sz="2400" i="1" dirty="0"/>
              <a:t>has such people </a:t>
            </a:r>
            <a:r>
              <a:rPr lang="en-US" sz="2400" i="1" dirty="0" err="1"/>
              <a:t>in't</a:t>
            </a:r>
            <a:r>
              <a:rPr lang="en-US" sz="2400" i="1" dirty="0" smtClean="0"/>
              <a:t>!”</a:t>
            </a:r>
          </a:p>
          <a:p>
            <a:endParaRPr lang="en-US" sz="2400" b="1" i="1" dirty="0"/>
          </a:p>
          <a:p>
            <a:r>
              <a:rPr lang="en-US" sz="2400" b="1" i="1" dirty="0" smtClean="0"/>
              <a:t>Prospero:</a:t>
            </a:r>
          </a:p>
          <a:p>
            <a:r>
              <a:rPr lang="en-US" sz="2400" i="1" dirty="0" smtClean="0"/>
              <a:t>	“Tis new to thee”</a:t>
            </a:r>
            <a:endParaRPr lang="en-US" sz="2400" i="1" dirty="0"/>
          </a:p>
        </p:txBody>
      </p:sp>
      <p:pic>
        <p:nvPicPr>
          <p:cNvPr id="4" name="Picture 3"/>
          <p:cNvPicPr>
            <a:picLocks noChangeAspect="1"/>
          </p:cNvPicPr>
          <p:nvPr/>
        </p:nvPicPr>
        <p:blipFill>
          <a:blip r:embed="rId2"/>
          <a:stretch>
            <a:fillRect/>
          </a:stretch>
        </p:blipFill>
        <p:spPr>
          <a:xfrm>
            <a:off x="0" y="0"/>
            <a:ext cx="5100638" cy="6858000"/>
          </a:xfrm>
          <a:prstGeom prst="rect">
            <a:avLst/>
          </a:prstGeom>
        </p:spPr>
      </p:pic>
    </p:spTree>
    <p:extLst>
      <p:ext uri="{BB962C8B-B14F-4D97-AF65-F5344CB8AC3E}">
        <p14:creationId xmlns:p14="http://schemas.microsoft.com/office/powerpoint/2010/main" val="16896117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4"/>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6894" y="1500751"/>
            <a:ext cx="7764011" cy="3785652"/>
          </a:xfrm>
          <a:prstGeom prst="rect">
            <a:avLst/>
          </a:prstGeom>
          <a:noFill/>
        </p:spPr>
        <p:txBody>
          <a:bodyPr wrap="square" rtlCol="0">
            <a:spAutoFit/>
          </a:bodyPr>
          <a:lstStyle/>
          <a:p>
            <a:pPr marL="285750" indent="-285750">
              <a:buFont typeface="Arial"/>
              <a:buChar char="•"/>
            </a:pPr>
            <a:r>
              <a:rPr lang="en-US" sz="2400" dirty="0"/>
              <a:t>37%	are actively planning to leave the profession.	</a:t>
            </a:r>
          </a:p>
          <a:p>
            <a:pPr marL="285750" indent="-285750">
              <a:buFont typeface="Arial"/>
              <a:buChar char="•"/>
            </a:pPr>
            <a:r>
              <a:rPr lang="en-US" sz="2400" dirty="0" smtClean="0"/>
              <a:t>92</a:t>
            </a:r>
            <a:r>
              <a:rPr lang="en-US" sz="2400" dirty="0"/>
              <a:t>%	don’t think the government is supportive of the teaching profession.	</a:t>
            </a:r>
          </a:p>
          <a:p>
            <a:pPr marL="285750" indent="-285750">
              <a:buFont typeface="Arial"/>
              <a:buChar char="•"/>
            </a:pPr>
            <a:r>
              <a:rPr lang="en-US" sz="2400" dirty="0"/>
              <a:t>23%	would recommend headship to their colleagues the corollary of which is that 77% wouldn’t recommend it.	</a:t>
            </a:r>
          </a:p>
          <a:p>
            <a:pPr marL="285750" indent="-285750">
              <a:buFont typeface="Arial"/>
              <a:buChar char="•"/>
            </a:pPr>
            <a:r>
              <a:rPr lang="en-US" sz="2400" dirty="0"/>
              <a:t>61%	said the government’s education reforms will have a detrimental impact on state education.	</a:t>
            </a:r>
            <a:endParaRPr lang="en-US" sz="2400" dirty="0" smtClean="0"/>
          </a:p>
          <a:p>
            <a:pPr marL="285750" indent="-285750">
              <a:buFont typeface="Arial"/>
              <a:buChar char="•"/>
            </a:pPr>
            <a:r>
              <a:rPr lang="en-US" sz="2400" dirty="0" smtClean="0"/>
              <a:t>73</a:t>
            </a:r>
            <a:r>
              <a:rPr lang="en-US" sz="2400" dirty="0"/>
              <a:t>% of deputies and assistant </a:t>
            </a:r>
            <a:r>
              <a:rPr lang="en-US" sz="2400" dirty="0" err="1"/>
              <a:t>headteachers</a:t>
            </a:r>
            <a:r>
              <a:rPr lang="en-US" sz="2400" dirty="0"/>
              <a:t> said they were less likely to want to take up a headship than they would have been 12 months ago.</a:t>
            </a:r>
          </a:p>
        </p:txBody>
      </p:sp>
    </p:spTree>
    <p:extLst>
      <p:ext uri="{BB962C8B-B14F-4D97-AF65-F5344CB8AC3E}">
        <p14:creationId xmlns:p14="http://schemas.microsoft.com/office/powerpoint/2010/main" val="32175611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p:tgtEl>
                                          <p:spTgt spid="4">
                                            <p:txEl>
                                              <p:pRg st="2" end="2"/>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p:tgtEl>
                                          <p:spTgt spid="4">
                                            <p:txEl>
                                              <p:pRg st="3" end="3"/>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p:tgtEl>
                                          <p:spTgt spid="4">
                                            <p:txEl>
                                              <p:pRg st="4" end="4"/>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6894" y="1500751"/>
            <a:ext cx="7764011" cy="3785652"/>
          </a:xfrm>
          <a:prstGeom prst="rect">
            <a:avLst/>
          </a:prstGeom>
          <a:noFill/>
        </p:spPr>
        <p:txBody>
          <a:bodyPr wrap="square" rtlCol="0">
            <a:spAutoFit/>
          </a:bodyPr>
          <a:lstStyle/>
          <a:p>
            <a:pPr marL="285750" indent="-285750">
              <a:buFont typeface="Arial"/>
              <a:buChar char="•"/>
            </a:pPr>
            <a:r>
              <a:rPr lang="en-US" sz="2400" dirty="0"/>
              <a:t>37%	are actively planning to leave the profession.	</a:t>
            </a:r>
          </a:p>
          <a:p>
            <a:pPr marL="285750" indent="-285750">
              <a:buFont typeface="Arial"/>
              <a:buChar char="•"/>
            </a:pPr>
            <a:r>
              <a:rPr lang="en-US" sz="2400" dirty="0" smtClean="0"/>
              <a:t>92</a:t>
            </a:r>
            <a:r>
              <a:rPr lang="en-US" sz="2400" dirty="0"/>
              <a:t>%	don’t think the government is supportive of the teaching profession.	</a:t>
            </a:r>
          </a:p>
          <a:p>
            <a:pPr marL="285750" indent="-285750">
              <a:buFont typeface="Arial"/>
              <a:buChar char="•"/>
            </a:pPr>
            <a:r>
              <a:rPr lang="en-US" sz="2400" dirty="0"/>
              <a:t>23%	would recommend headship to their colleagues the corollary of which is that 77% wouldn’t recommend it.	</a:t>
            </a:r>
          </a:p>
          <a:p>
            <a:pPr marL="285750" indent="-285750">
              <a:buFont typeface="Arial"/>
              <a:buChar char="•"/>
            </a:pPr>
            <a:r>
              <a:rPr lang="en-US" sz="2400" dirty="0"/>
              <a:t>61%	said the government’s education reforms will have a detrimental impact on state education.	</a:t>
            </a:r>
            <a:endParaRPr lang="en-US" sz="2400" dirty="0" smtClean="0"/>
          </a:p>
          <a:p>
            <a:pPr marL="285750" indent="-285750">
              <a:buFont typeface="Arial"/>
              <a:buChar char="•"/>
            </a:pPr>
            <a:r>
              <a:rPr lang="en-US" sz="2400" dirty="0" smtClean="0"/>
              <a:t>73</a:t>
            </a:r>
            <a:r>
              <a:rPr lang="en-US" sz="2400" dirty="0"/>
              <a:t>% of deputies and assistant </a:t>
            </a:r>
            <a:r>
              <a:rPr lang="en-US" sz="2400" dirty="0" err="1"/>
              <a:t>headteachers</a:t>
            </a:r>
            <a:r>
              <a:rPr lang="en-US" sz="2400" dirty="0"/>
              <a:t> said they were less likely to want to take up a headship than they would have been 12 months ago.</a:t>
            </a:r>
          </a:p>
        </p:txBody>
      </p:sp>
      <p:sp>
        <p:nvSpPr>
          <p:cNvPr id="2" name="Rectangle 1"/>
          <p:cNvSpPr/>
          <p:nvPr/>
        </p:nvSpPr>
        <p:spPr>
          <a:xfrm>
            <a:off x="375212" y="995691"/>
            <a:ext cx="8500006" cy="16594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75212" y="3456938"/>
            <a:ext cx="8500006" cy="2026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0458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61345" y="-375188"/>
            <a:ext cx="10266948" cy="7334200"/>
          </a:xfrm>
          <a:prstGeom prst="rect">
            <a:avLst/>
          </a:prstGeom>
        </p:spPr>
      </p:pic>
      <p:sp>
        <p:nvSpPr>
          <p:cNvPr id="2" name="TextBox 1"/>
          <p:cNvSpPr txBox="1"/>
          <p:nvPr/>
        </p:nvSpPr>
        <p:spPr>
          <a:xfrm>
            <a:off x="-1408643" y="623279"/>
            <a:ext cx="6070416" cy="707886"/>
          </a:xfrm>
          <a:prstGeom prst="rect">
            <a:avLst/>
          </a:prstGeom>
          <a:noFill/>
        </p:spPr>
        <p:txBody>
          <a:bodyPr wrap="square" rtlCol="0">
            <a:spAutoFit/>
          </a:bodyPr>
          <a:lstStyle/>
          <a:p>
            <a:pPr algn="ctr"/>
            <a:r>
              <a:rPr lang="en-US" sz="4000" dirty="0" smtClean="0"/>
              <a:t>Issues:</a:t>
            </a:r>
            <a:endParaRPr lang="en-US" sz="4000" dirty="0"/>
          </a:p>
        </p:txBody>
      </p:sp>
      <p:sp>
        <p:nvSpPr>
          <p:cNvPr id="3" name="Right Arrow 2"/>
          <p:cNvSpPr/>
          <p:nvPr/>
        </p:nvSpPr>
        <p:spPr>
          <a:xfrm rot="2592928">
            <a:off x="5902955" y="4912777"/>
            <a:ext cx="1590868" cy="474530"/>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12122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61345" y="-375188"/>
            <a:ext cx="10266948" cy="7334200"/>
          </a:xfrm>
          <a:prstGeom prst="rect">
            <a:avLst/>
          </a:prstGeom>
        </p:spPr>
      </p:pic>
      <p:sp>
        <p:nvSpPr>
          <p:cNvPr id="2" name="TextBox 1"/>
          <p:cNvSpPr txBox="1"/>
          <p:nvPr/>
        </p:nvSpPr>
        <p:spPr>
          <a:xfrm>
            <a:off x="-1408643" y="623279"/>
            <a:ext cx="6070416" cy="707886"/>
          </a:xfrm>
          <a:prstGeom prst="rect">
            <a:avLst/>
          </a:prstGeom>
          <a:noFill/>
        </p:spPr>
        <p:txBody>
          <a:bodyPr wrap="square" rtlCol="0">
            <a:spAutoFit/>
          </a:bodyPr>
          <a:lstStyle/>
          <a:p>
            <a:pPr algn="ctr"/>
            <a:r>
              <a:rPr lang="en-US" sz="4000" dirty="0" smtClean="0">
                <a:solidFill>
                  <a:srgbClr val="000000"/>
                </a:solidFill>
              </a:rPr>
              <a:t>Issues:</a:t>
            </a:r>
            <a:endParaRPr lang="en-US" sz="4000" dirty="0">
              <a:solidFill>
                <a:srgbClr val="000000"/>
              </a:solidFill>
            </a:endParaRPr>
          </a:p>
        </p:txBody>
      </p:sp>
      <p:sp>
        <p:nvSpPr>
          <p:cNvPr id="4" name="Rectangle 3"/>
          <p:cNvSpPr/>
          <p:nvPr/>
        </p:nvSpPr>
        <p:spPr>
          <a:xfrm>
            <a:off x="4661774" y="-115443"/>
            <a:ext cx="4743830" cy="721515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845611" y="11102"/>
            <a:ext cx="4101764" cy="6863417"/>
          </a:xfrm>
          <a:prstGeom prst="rect">
            <a:avLst/>
          </a:prstGeom>
          <a:noFill/>
        </p:spPr>
        <p:txBody>
          <a:bodyPr wrap="square" rtlCol="0">
            <a:spAutoFit/>
          </a:bodyPr>
          <a:lstStyle/>
          <a:p>
            <a:pPr algn="ctr">
              <a:spcAft>
                <a:spcPts val="2400"/>
              </a:spcAft>
            </a:pPr>
            <a:r>
              <a:rPr lang="en-US" sz="3200" dirty="0" smtClean="0">
                <a:solidFill>
                  <a:srgbClr val="000000"/>
                </a:solidFill>
              </a:rPr>
              <a:t>Pace of reform</a:t>
            </a:r>
          </a:p>
          <a:p>
            <a:pPr algn="ctr">
              <a:spcAft>
                <a:spcPts val="2400"/>
              </a:spcAft>
            </a:pPr>
            <a:r>
              <a:rPr lang="en-US" sz="3200" dirty="0" smtClean="0">
                <a:solidFill>
                  <a:srgbClr val="000000"/>
                </a:solidFill>
              </a:rPr>
              <a:t>Nature of reform</a:t>
            </a:r>
          </a:p>
          <a:p>
            <a:pPr algn="ctr">
              <a:spcAft>
                <a:spcPts val="2400"/>
              </a:spcAft>
            </a:pPr>
            <a:r>
              <a:rPr lang="en-US" sz="3200" dirty="0" smtClean="0">
                <a:solidFill>
                  <a:srgbClr val="000000"/>
                </a:solidFill>
              </a:rPr>
              <a:t>Tone of reform</a:t>
            </a:r>
          </a:p>
          <a:p>
            <a:pPr algn="ctr">
              <a:spcAft>
                <a:spcPts val="2400"/>
              </a:spcAft>
            </a:pPr>
            <a:r>
              <a:rPr lang="en-US" sz="3200" dirty="0" smtClean="0">
                <a:solidFill>
                  <a:srgbClr val="000000"/>
                </a:solidFill>
              </a:rPr>
              <a:t>Disconnect</a:t>
            </a:r>
          </a:p>
          <a:p>
            <a:pPr algn="ctr">
              <a:spcAft>
                <a:spcPts val="2400"/>
              </a:spcAft>
            </a:pPr>
            <a:r>
              <a:rPr lang="en-US" sz="3200" dirty="0" smtClean="0">
                <a:solidFill>
                  <a:srgbClr val="000000"/>
                </a:solidFill>
              </a:rPr>
              <a:t>Feeling of being run by people who haven’t run things</a:t>
            </a:r>
          </a:p>
          <a:p>
            <a:pPr algn="ctr">
              <a:spcAft>
                <a:spcPts val="2400"/>
              </a:spcAft>
            </a:pPr>
            <a:r>
              <a:rPr lang="en-US" sz="3200" dirty="0" smtClean="0">
                <a:solidFill>
                  <a:srgbClr val="000000"/>
                </a:solidFill>
              </a:rPr>
              <a:t>Ironically mechanistic view of education</a:t>
            </a:r>
          </a:p>
          <a:p>
            <a:pPr algn="ctr">
              <a:spcAft>
                <a:spcPts val="2400"/>
              </a:spcAft>
            </a:pPr>
            <a:r>
              <a:rPr lang="en-US" sz="3200" dirty="0" smtClean="0">
                <a:solidFill>
                  <a:srgbClr val="000000"/>
                </a:solidFill>
              </a:rPr>
              <a:t>Swagger.</a:t>
            </a:r>
            <a:endParaRPr lang="en-US" sz="3200" dirty="0">
              <a:solidFill>
                <a:srgbClr val="000000"/>
              </a:solidFill>
            </a:endParaRPr>
          </a:p>
        </p:txBody>
      </p:sp>
    </p:spTree>
    <p:extLst>
      <p:ext uri="{BB962C8B-B14F-4D97-AF65-F5344CB8AC3E}">
        <p14:creationId xmlns:p14="http://schemas.microsoft.com/office/powerpoint/2010/main" val="38991793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left)">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bldLvl="5"/>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8777" y="851362"/>
            <a:ext cx="7075174" cy="5324535"/>
          </a:xfrm>
          <a:prstGeom prst="rect">
            <a:avLst/>
          </a:prstGeom>
          <a:noFill/>
        </p:spPr>
        <p:txBody>
          <a:bodyPr wrap="square" rtlCol="0">
            <a:spAutoFit/>
          </a:bodyPr>
          <a:lstStyle/>
          <a:p>
            <a:r>
              <a:rPr lang="en-US" sz="2000" dirty="0"/>
              <a:t>I am a head of a fantastic school. It was designated satisfactory by </a:t>
            </a:r>
            <a:r>
              <a:rPr lang="en-US" sz="2000" dirty="0" err="1"/>
              <a:t>Ofsted</a:t>
            </a:r>
            <a:r>
              <a:rPr lang="en-US" sz="2000" dirty="0"/>
              <a:t> following 16 months in special measures. </a:t>
            </a:r>
          </a:p>
          <a:p>
            <a:endParaRPr lang="en-US" sz="2000" dirty="0"/>
          </a:p>
          <a:p>
            <a:r>
              <a:rPr lang="en-US" sz="2000" dirty="0"/>
              <a:t>My job is currently secure in spite of </a:t>
            </a:r>
            <a:r>
              <a:rPr lang="en-US" sz="2000" dirty="0" err="1"/>
              <a:t>flatlining</a:t>
            </a:r>
            <a:r>
              <a:rPr lang="en-US" sz="2000" dirty="0"/>
              <a:t> this year due to the English issue at 54% 5 A*-C </a:t>
            </a:r>
            <a:r>
              <a:rPr lang="en-US" sz="2000" dirty="0" err="1"/>
              <a:t>inc</a:t>
            </a:r>
            <a:r>
              <a:rPr lang="en-US" sz="2000" dirty="0"/>
              <a:t> E and M. All other indicators soared. I have invited </a:t>
            </a:r>
            <a:r>
              <a:rPr lang="en-US" sz="2000" dirty="0" err="1"/>
              <a:t>Ofsted</a:t>
            </a:r>
            <a:r>
              <a:rPr lang="en-US" sz="2000" dirty="0"/>
              <a:t> in to </a:t>
            </a:r>
            <a:r>
              <a:rPr lang="en-US" sz="2000" dirty="0" err="1"/>
              <a:t>redesignate</a:t>
            </a:r>
            <a:r>
              <a:rPr lang="en-US" sz="2000" dirty="0"/>
              <a:t> and am awaiting the call.</a:t>
            </a:r>
          </a:p>
          <a:p>
            <a:endParaRPr lang="en-US" sz="2000" dirty="0"/>
          </a:p>
          <a:p>
            <a:r>
              <a:rPr lang="en-US" sz="2000" dirty="0"/>
              <a:t>We are </a:t>
            </a:r>
            <a:r>
              <a:rPr lang="en-US" sz="2000" dirty="0" err="1"/>
              <a:t>resitting</a:t>
            </a:r>
            <a:r>
              <a:rPr lang="en-US" sz="2000" dirty="0"/>
              <a:t> with our students - all who have come back from college on a Friday night to undertake intensive revision sessions with the Head of English. She is a teacher with real integrity and professionalism, who on results day spent the morning throwing up and </a:t>
            </a:r>
            <a:r>
              <a:rPr lang="en-US" sz="2000" dirty="0" err="1"/>
              <a:t>apologising</a:t>
            </a:r>
            <a:r>
              <a:rPr lang="en-US" sz="2000" dirty="0"/>
              <a:t> for the mess she had made when in reality it was none of her doing. </a:t>
            </a:r>
          </a:p>
          <a:p>
            <a:endParaRPr lang="en-US" sz="2000" dirty="0"/>
          </a:p>
          <a:p>
            <a:r>
              <a:rPr lang="en-US" sz="2000" dirty="0"/>
              <a:t>My frustration at this is immense. The young men who it has mostly affected deserve better. The teachers deserve better.</a:t>
            </a:r>
          </a:p>
        </p:txBody>
      </p:sp>
      <p:sp>
        <p:nvSpPr>
          <p:cNvPr id="3" name="TextBox 2"/>
          <p:cNvSpPr txBox="1"/>
          <p:nvPr/>
        </p:nvSpPr>
        <p:spPr>
          <a:xfrm>
            <a:off x="209325" y="1046757"/>
            <a:ext cx="1060578" cy="369332"/>
          </a:xfrm>
          <a:prstGeom prst="rect">
            <a:avLst/>
          </a:prstGeom>
          <a:noFill/>
        </p:spPr>
        <p:txBody>
          <a:bodyPr wrap="square" rtlCol="0">
            <a:spAutoFit/>
          </a:bodyPr>
          <a:lstStyle/>
          <a:p>
            <a:r>
              <a:rPr lang="en-US" dirty="0" smtClean="0"/>
              <a:t>Head 1:</a:t>
            </a:r>
            <a:endParaRPr lang="en-US" dirty="0"/>
          </a:p>
        </p:txBody>
      </p:sp>
    </p:spTree>
    <p:extLst>
      <p:ext uri="{BB962C8B-B14F-4D97-AF65-F5344CB8AC3E}">
        <p14:creationId xmlns:p14="http://schemas.microsoft.com/office/powerpoint/2010/main" val="25573335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8777" y="237265"/>
            <a:ext cx="7075174" cy="6247864"/>
          </a:xfrm>
          <a:prstGeom prst="rect">
            <a:avLst/>
          </a:prstGeom>
          <a:noFill/>
        </p:spPr>
        <p:txBody>
          <a:bodyPr wrap="square" rtlCol="0">
            <a:spAutoFit/>
          </a:bodyPr>
          <a:lstStyle/>
          <a:p>
            <a:r>
              <a:rPr lang="en-US" sz="2000" dirty="0"/>
              <a:t>Friday morning. Sick in the stomach. Just picked up your blog via Twitter.</a:t>
            </a:r>
          </a:p>
          <a:p>
            <a:endParaRPr lang="en-US" sz="2000" dirty="0"/>
          </a:p>
          <a:p>
            <a:r>
              <a:rPr lang="en-US" sz="2000" dirty="0"/>
              <a:t>Yesterday I invited my Head of English to a meeting to further discuss English performance and his leadership.</a:t>
            </a:r>
          </a:p>
          <a:p>
            <a:endParaRPr lang="en-US" sz="2000" dirty="0"/>
          </a:p>
          <a:p>
            <a:r>
              <a:rPr lang="en-US" sz="2000" dirty="0" err="1"/>
              <a:t>HoD</a:t>
            </a:r>
            <a:r>
              <a:rPr lang="en-US" sz="2000" dirty="0"/>
              <a:t> opens letter and after reading the contents (pretty ominous but genuinely praising his professionalism, and suggestions of how to improve things) promptly resigns. </a:t>
            </a:r>
          </a:p>
          <a:p>
            <a:endParaRPr lang="en-US" sz="2000" dirty="0"/>
          </a:p>
          <a:p>
            <a:r>
              <a:rPr lang="en-US" sz="2000" dirty="0"/>
              <a:t>Tears (sadness &amp; relief) follow. </a:t>
            </a:r>
            <a:r>
              <a:rPr lang="en-US" sz="2000" dirty="0" smtClean="0"/>
              <a:t>Relief</a:t>
            </a:r>
            <a:r>
              <a:rPr lang="en-US" sz="2000" dirty="0"/>
              <a:t>? That there wasn’t going to be a </a:t>
            </a:r>
            <a:r>
              <a:rPr lang="en-US" sz="2000" dirty="0" smtClean="0"/>
              <a:t>sacking. Relief </a:t>
            </a:r>
            <a:r>
              <a:rPr lang="en-US" sz="2000" dirty="0"/>
              <a:t>from me that I took a step to deal with a matter which in truth I wanted to ignore - for my colleague is a very decent person.</a:t>
            </a:r>
          </a:p>
          <a:p>
            <a:endParaRPr lang="en-US" sz="2000" dirty="0"/>
          </a:p>
          <a:p>
            <a:r>
              <a:rPr lang="en-US" sz="2000" dirty="0"/>
              <a:t>I used to love my job as a </a:t>
            </a:r>
            <a:r>
              <a:rPr lang="en-US" sz="2000" dirty="0" err="1"/>
              <a:t>Headteacher</a:t>
            </a:r>
            <a:r>
              <a:rPr lang="en-US" sz="2000" dirty="0"/>
              <a:t>. </a:t>
            </a:r>
            <a:r>
              <a:rPr lang="en-US" sz="2000" dirty="0" smtClean="0"/>
              <a:t>Yesterday </a:t>
            </a:r>
            <a:r>
              <a:rPr lang="en-US" sz="2000" dirty="0"/>
              <a:t>wasn’t an easy call. Since our 5+A*-C E/M dropped a long way I haven’t loved my job. </a:t>
            </a:r>
            <a:endParaRPr lang="en-US" sz="2000" dirty="0" smtClean="0"/>
          </a:p>
          <a:p>
            <a:endParaRPr lang="en-US" sz="2000" dirty="0"/>
          </a:p>
          <a:p>
            <a:r>
              <a:rPr lang="en-US" sz="2000" dirty="0" smtClean="0"/>
              <a:t>I </a:t>
            </a:r>
            <a:r>
              <a:rPr lang="en-US" sz="2000" dirty="0"/>
              <a:t>feel impotent, a failure and, like now, I cry over work issues.</a:t>
            </a:r>
          </a:p>
        </p:txBody>
      </p:sp>
      <p:sp>
        <p:nvSpPr>
          <p:cNvPr id="3" name="TextBox 2"/>
          <p:cNvSpPr txBox="1"/>
          <p:nvPr/>
        </p:nvSpPr>
        <p:spPr>
          <a:xfrm>
            <a:off x="209325" y="1046757"/>
            <a:ext cx="1060578" cy="369332"/>
          </a:xfrm>
          <a:prstGeom prst="rect">
            <a:avLst/>
          </a:prstGeom>
          <a:noFill/>
        </p:spPr>
        <p:txBody>
          <a:bodyPr wrap="square" rtlCol="0">
            <a:spAutoFit/>
          </a:bodyPr>
          <a:lstStyle/>
          <a:p>
            <a:r>
              <a:rPr lang="en-US" dirty="0" smtClean="0"/>
              <a:t>Head 2:</a:t>
            </a:r>
            <a:endParaRPr lang="en-US" dirty="0"/>
          </a:p>
        </p:txBody>
      </p:sp>
    </p:spTree>
    <p:extLst>
      <p:ext uri="{BB962C8B-B14F-4D97-AF65-F5344CB8AC3E}">
        <p14:creationId xmlns:p14="http://schemas.microsoft.com/office/powerpoint/2010/main" val="19944510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0781" y="-139568"/>
            <a:ext cx="11285326" cy="7173772"/>
          </a:xfrm>
          <a:prstGeom prst="rect">
            <a:avLst/>
          </a:prstGeom>
        </p:spPr>
      </p:pic>
      <p:sp>
        <p:nvSpPr>
          <p:cNvPr id="6" name="TextBox 5"/>
          <p:cNvSpPr txBox="1"/>
          <p:nvPr/>
        </p:nvSpPr>
        <p:spPr>
          <a:xfrm>
            <a:off x="155704" y="683370"/>
            <a:ext cx="5179789" cy="3416320"/>
          </a:xfrm>
          <a:prstGeom prst="rect">
            <a:avLst/>
          </a:prstGeom>
          <a:noFill/>
        </p:spPr>
        <p:txBody>
          <a:bodyPr wrap="square" rtlCol="0">
            <a:spAutoFit/>
          </a:bodyPr>
          <a:lstStyle/>
          <a:p>
            <a:r>
              <a:rPr lang="en-US" sz="5400" dirty="0" smtClean="0"/>
              <a:t>Part 2:</a:t>
            </a:r>
          </a:p>
          <a:p>
            <a:r>
              <a:rPr lang="en-US" sz="5400" dirty="0" smtClean="0"/>
              <a:t>What do we owe as leaders to our students?</a:t>
            </a:r>
          </a:p>
        </p:txBody>
      </p:sp>
    </p:spTree>
    <p:extLst>
      <p:ext uri="{BB962C8B-B14F-4D97-AF65-F5344CB8AC3E}">
        <p14:creationId xmlns:p14="http://schemas.microsoft.com/office/powerpoint/2010/main" val="8856726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2-06 at 06.12.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38758">
            <a:off x="2653221" y="802154"/>
            <a:ext cx="3683000" cy="5270500"/>
          </a:xfrm>
          <a:prstGeom prst="rect">
            <a:avLst/>
          </a:prstGeom>
        </p:spPr>
      </p:pic>
    </p:spTree>
    <p:extLst>
      <p:ext uri="{BB962C8B-B14F-4D97-AF65-F5344CB8AC3E}">
        <p14:creationId xmlns:p14="http://schemas.microsoft.com/office/powerpoint/2010/main" val="11254458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34133" y="433613"/>
            <a:ext cx="8001000" cy="569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2800" dirty="0" smtClean="0"/>
              <a:t>	‘When </a:t>
            </a:r>
            <a:r>
              <a:rPr lang="en-GB" sz="2800" dirty="0"/>
              <a:t>the classroom door is closed, the teacher will always remain in charge. Where students are concerned, the teacher will always be more powerful than the principal, the president or the prime minister. </a:t>
            </a:r>
            <a:endParaRPr lang="en-GB" sz="2800" dirty="0" smtClean="0"/>
          </a:p>
          <a:p>
            <a:r>
              <a:rPr lang="en-GB" sz="2800" dirty="0"/>
              <a:t>	</a:t>
            </a:r>
            <a:endParaRPr lang="en-GB" sz="2800" dirty="0" smtClean="0"/>
          </a:p>
          <a:p>
            <a:r>
              <a:rPr lang="en-GB" sz="2800" dirty="0"/>
              <a:t>	</a:t>
            </a:r>
            <a:r>
              <a:rPr lang="en-GB" sz="2800" dirty="0" smtClean="0"/>
              <a:t>Successful </a:t>
            </a:r>
            <a:r>
              <a:rPr lang="en-GB" sz="2800" dirty="0"/>
              <a:t>and sustainable improvement can therefore never be done to </a:t>
            </a:r>
            <a:endParaRPr lang="en-GB" sz="2800" dirty="0" smtClean="0"/>
          </a:p>
          <a:p>
            <a:r>
              <a:rPr lang="en-GB" sz="2800" dirty="0" smtClean="0"/>
              <a:t>	or </a:t>
            </a:r>
            <a:r>
              <a:rPr lang="en-GB" sz="2800" dirty="0"/>
              <a:t>even for teachers</a:t>
            </a:r>
            <a:r>
              <a:rPr lang="en-GB" sz="2800" dirty="0" smtClean="0"/>
              <a:t>.</a:t>
            </a:r>
          </a:p>
          <a:p>
            <a:r>
              <a:rPr lang="en-GB" sz="2800" dirty="0"/>
              <a:t>	</a:t>
            </a:r>
            <a:endParaRPr lang="en-GB" sz="2800" dirty="0" smtClean="0"/>
          </a:p>
          <a:p>
            <a:r>
              <a:rPr lang="en-GB" sz="2800" dirty="0"/>
              <a:t>	</a:t>
            </a:r>
            <a:r>
              <a:rPr lang="en-GB" sz="2800" dirty="0" smtClean="0"/>
              <a:t>It </a:t>
            </a:r>
            <a:r>
              <a:rPr lang="en-GB" sz="2800" dirty="0"/>
              <a:t>can only ever be achieved </a:t>
            </a:r>
            <a:endParaRPr lang="en-GB" sz="2800" dirty="0" smtClean="0"/>
          </a:p>
          <a:p>
            <a:r>
              <a:rPr lang="en-GB" sz="2800" dirty="0" smtClean="0"/>
              <a:t>	by </a:t>
            </a:r>
            <a:r>
              <a:rPr lang="en-GB" sz="2800" dirty="0"/>
              <a:t>and with them</a:t>
            </a:r>
            <a:r>
              <a:rPr lang="en-GB" sz="2800" dirty="0" smtClean="0"/>
              <a:t>.’ </a:t>
            </a:r>
            <a:endParaRPr lang="en-GB" sz="2800" dirty="0"/>
          </a:p>
        </p:txBody>
      </p:sp>
      <p:pic>
        <p:nvPicPr>
          <p:cNvPr id="4" name="Picture 3" descr="Screen Shot 2013-02-06 at 06.12.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6236">
            <a:off x="7254273" y="3878383"/>
            <a:ext cx="2363244" cy="3381883"/>
          </a:xfrm>
          <a:prstGeom prst="rect">
            <a:avLst/>
          </a:prstGeom>
        </p:spPr>
      </p:pic>
    </p:spTree>
    <p:extLst>
      <p:ext uri="{BB962C8B-B14F-4D97-AF65-F5344CB8AC3E}">
        <p14:creationId xmlns:p14="http://schemas.microsoft.com/office/powerpoint/2010/main" val="7292934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lide(from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slide(from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slide(from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slide(from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slide(from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slide(fromLeft)">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439597">
            <a:off x="678007" y="966614"/>
            <a:ext cx="4935568" cy="493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5199384" y="2632881"/>
            <a:ext cx="2184400" cy="2705100"/>
          </a:xfrm>
          <a:prstGeom prst="rect">
            <a:avLst/>
          </a:prstGeom>
        </p:spPr>
      </p:pic>
    </p:spTree>
    <p:extLst>
      <p:ext uri="{BB962C8B-B14F-4D97-AF65-F5344CB8AC3E}">
        <p14:creationId xmlns:p14="http://schemas.microsoft.com/office/powerpoint/2010/main" val="13248101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a:stretch>
            <a:fillRect/>
          </a:stretch>
        </p:blipFill>
        <p:spPr bwMode="auto">
          <a:xfrm>
            <a:off x="-153250" y="1544660"/>
            <a:ext cx="3080780" cy="3062266"/>
          </a:xfrm>
          <a:prstGeom prst="rect">
            <a:avLst/>
          </a:prstGeom>
          <a:noFill/>
          <a:ln w="9525">
            <a:noFill/>
            <a:miter lim="800000"/>
            <a:headEnd/>
            <a:tailEnd/>
          </a:ln>
        </p:spPr>
      </p:pic>
      <p:pic>
        <p:nvPicPr>
          <p:cNvPr id="9" name="Picture 8"/>
          <p:cNvPicPr>
            <a:picLocks noChangeAspect="1"/>
          </p:cNvPicPr>
          <p:nvPr/>
        </p:nvPicPr>
        <p:blipFill>
          <a:blip r:embed="rId3"/>
          <a:srcRect/>
          <a:stretch>
            <a:fillRect/>
          </a:stretch>
        </p:blipFill>
        <p:spPr bwMode="auto">
          <a:xfrm>
            <a:off x="2614612" y="2133600"/>
            <a:ext cx="3328988" cy="2219325"/>
          </a:xfrm>
          <a:prstGeom prst="rect">
            <a:avLst/>
          </a:prstGeom>
          <a:noFill/>
          <a:ln w="9525">
            <a:noFill/>
            <a:miter lim="800000"/>
            <a:headEnd/>
            <a:tailEnd/>
          </a:ln>
        </p:spPr>
      </p:pic>
      <p:pic>
        <p:nvPicPr>
          <p:cNvPr id="11" name="Picture 10"/>
          <p:cNvPicPr>
            <a:picLocks noChangeAspect="1"/>
          </p:cNvPicPr>
          <p:nvPr/>
        </p:nvPicPr>
        <p:blipFill>
          <a:blip r:embed="rId4"/>
          <a:srcRect/>
          <a:stretch>
            <a:fillRect/>
          </a:stretch>
        </p:blipFill>
        <p:spPr bwMode="auto">
          <a:xfrm>
            <a:off x="5943600" y="2057400"/>
            <a:ext cx="2227263" cy="2133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900" decel="100000" fill="hold"/>
                                        <p:tgtEl>
                                          <p:spTgt spid="11"/>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11579">
            <a:off x="6347604" y="4048952"/>
            <a:ext cx="2932916" cy="293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468313" y="1987788"/>
            <a:ext cx="8001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2800" dirty="0" smtClean="0"/>
              <a:t>	‘Curriculum </a:t>
            </a:r>
            <a:r>
              <a:rPr lang="en-GB" sz="2800" dirty="0"/>
              <a:t>matters less than quality of teaching, as shown by the very significant differences in achievement from one teacher to another in the same course or curriculum</a:t>
            </a:r>
            <a:r>
              <a:rPr lang="en-GB" sz="2800" dirty="0" smtClean="0"/>
              <a:t>.’ </a:t>
            </a:r>
            <a:endParaRPr lang="en-GB" sz="2800" dirty="0"/>
          </a:p>
        </p:txBody>
      </p:sp>
    </p:spTree>
    <p:extLst>
      <p:ext uri="{BB962C8B-B14F-4D97-AF65-F5344CB8AC3E}">
        <p14:creationId xmlns:p14="http://schemas.microsoft.com/office/powerpoint/2010/main" val="5299074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2-06 at 06.21.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77806">
            <a:off x="1818805" y="593490"/>
            <a:ext cx="4413651" cy="5586027"/>
          </a:xfrm>
          <a:prstGeom prst="rect">
            <a:avLst/>
          </a:prstGeom>
        </p:spPr>
      </p:pic>
    </p:spTree>
    <p:extLst>
      <p:ext uri="{BB962C8B-B14F-4D97-AF65-F5344CB8AC3E}">
        <p14:creationId xmlns:p14="http://schemas.microsoft.com/office/powerpoint/2010/main" val="28914391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2-06 at 06.22.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958" y="978024"/>
            <a:ext cx="6167199" cy="4106524"/>
          </a:xfrm>
          <a:prstGeom prst="rect">
            <a:avLst/>
          </a:prstGeom>
        </p:spPr>
      </p:pic>
      <p:pic>
        <p:nvPicPr>
          <p:cNvPr id="4" name="Picture 3" descr="Screen Shot 2013-02-06 at 06.21.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45343">
            <a:off x="6830412" y="3348169"/>
            <a:ext cx="2743908" cy="3472758"/>
          </a:xfrm>
          <a:prstGeom prst="rect">
            <a:avLst/>
          </a:prstGeom>
        </p:spPr>
      </p:pic>
    </p:spTree>
    <p:extLst>
      <p:ext uri="{BB962C8B-B14F-4D97-AF65-F5344CB8AC3E}">
        <p14:creationId xmlns:p14="http://schemas.microsoft.com/office/powerpoint/2010/main" val="4103594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19989170">
            <a:off x="2568863" y="977341"/>
            <a:ext cx="3564597" cy="5373216"/>
          </a:xfrm>
          <a:prstGeom prst="rect">
            <a:avLst/>
          </a:prstGeom>
        </p:spPr>
      </p:pic>
    </p:spTree>
    <p:extLst>
      <p:ext uri="{BB962C8B-B14F-4D97-AF65-F5344CB8AC3E}">
        <p14:creationId xmlns:p14="http://schemas.microsoft.com/office/powerpoint/2010/main" val="24342507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1559643" y="773106"/>
            <a:ext cx="8229600" cy="6122152"/>
          </a:xfrm>
        </p:spPr>
        <p:txBody>
          <a:bodyPr>
            <a:normAutofit/>
          </a:bodyPr>
          <a:lstStyle/>
          <a:p>
            <a:r>
              <a:rPr lang="en-US" dirty="0" smtClean="0">
                <a:latin typeface="Arial"/>
                <a:cs typeface="Arial"/>
              </a:rPr>
              <a:t> Grit</a:t>
            </a:r>
            <a:endParaRPr lang="en-US" dirty="0">
              <a:latin typeface="Arial"/>
              <a:cs typeface="Arial"/>
            </a:endParaRPr>
          </a:p>
          <a:p>
            <a:r>
              <a:rPr lang="en-US" dirty="0">
                <a:latin typeface="Arial"/>
                <a:cs typeface="Arial"/>
              </a:rPr>
              <a:t>	</a:t>
            </a:r>
            <a:r>
              <a:rPr lang="en-US" dirty="0" smtClean="0">
                <a:latin typeface="Arial"/>
                <a:cs typeface="Arial"/>
              </a:rPr>
              <a:t>Curiosity</a:t>
            </a:r>
            <a:endParaRPr lang="en-US" dirty="0">
              <a:latin typeface="Arial"/>
              <a:cs typeface="Arial"/>
            </a:endParaRPr>
          </a:p>
          <a:p>
            <a:r>
              <a:rPr lang="en-US" dirty="0">
                <a:latin typeface="Arial"/>
                <a:cs typeface="Arial"/>
              </a:rPr>
              <a:t>	</a:t>
            </a:r>
            <a:r>
              <a:rPr lang="en-US" dirty="0" smtClean="0">
                <a:latin typeface="Arial"/>
                <a:cs typeface="Arial"/>
              </a:rPr>
              <a:t>Self</a:t>
            </a:r>
            <a:r>
              <a:rPr lang="en-US" dirty="0">
                <a:latin typeface="Arial"/>
                <a:cs typeface="Arial"/>
              </a:rPr>
              <a:t>-control</a:t>
            </a:r>
          </a:p>
          <a:p>
            <a:r>
              <a:rPr lang="en-US" dirty="0">
                <a:latin typeface="Arial"/>
                <a:cs typeface="Arial"/>
              </a:rPr>
              <a:t>	</a:t>
            </a:r>
            <a:r>
              <a:rPr lang="en-US" dirty="0" smtClean="0">
                <a:latin typeface="Arial"/>
                <a:cs typeface="Arial"/>
              </a:rPr>
              <a:t>Social </a:t>
            </a:r>
            <a:r>
              <a:rPr lang="en-US" dirty="0">
                <a:latin typeface="Arial"/>
                <a:cs typeface="Arial"/>
              </a:rPr>
              <a:t>intelligence</a:t>
            </a:r>
          </a:p>
          <a:p>
            <a:r>
              <a:rPr lang="en-US" dirty="0">
                <a:latin typeface="Arial"/>
                <a:cs typeface="Arial"/>
              </a:rPr>
              <a:t>	</a:t>
            </a:r>
            <a:r>
              <a:rPr lang="en-US" dirty="0" smtClean="0">
                <a:latin typeface="Arial"/>
                <a:cs typeface="Arial"/>
              </a:rPr>
              <a:t>Zest</a:t>
            </a:r>
            <a:endParaRPr lang="en-US" dirty="0">
              <a:latin typeface="Arial"/>
              <a:cs typeface="Arial"/>
            </a:endParaRPr>
          </a:p>
          <a:p>
            <a:r>
              <a:rPr lang="en-US" dirty="0">
                <a:latin typeface="Arial"/>
                <a:cs typeface="Arial"/>
              </a:rPr>
              <a:t>	</a:t>
            </a:r>
            <a:r>
              <a:rPr lang="en-US" dirty="0" smtClean="0">
                <a:latin typeface="Arial"/>
                <a:cs typeface="Arial"/>
              </a:rPr>
              <a:t>Optimism</a:t>
            </a:r>
            <a:endParaRPr lang="en-US" dirty="0">
              <a:latin typeface="Arial"/>
              <a:cs typeface="Arial"/>
            </a:endParaRPr>
          </a:p>
          <a:p>
            <a:r>
              <a:rPr lang="en-US" dirty="0">
                <a:latin typeface="Arial"/>
                <a:cs typeface="Arial"/>
              </a:rPr>
              <a:t>	</a:t>
            </a:r>
            <a:r>
              <a:rPr lang="en-US" dirty="0" smtClean="0">
                <a:latin typeface="Arial"/>
                <a:cs typeface="Arial"/>
              </a:rPr>
              <a:t>Gratitude</a:t>
            </a:r>
          </a:p>
          <a:p>
            <a:r>
              <a:rPr lang="en-US" dirty="0" smtClean="0">
                <a:latin typeface="Arial"/>
                <a:cs typeface="Arial"/>
              </a:rPr>
              <a:t> Plus …</a:t>
            </a:r>
          </a:p>
          <a:p>
            <a:r>
              <a:rPr lang="en-US" dirty="0" smtClean="0">
                <a:latin typeface="Arial"/>
                <a:cs typeface="Arial"/>
              </a:rPr>
              <a:t> Bouncing back from failure</a:t>
            </a:r>
            <a:endParaRPr lang="en-GB" dirty="0">
              <a:latin typeface="Arial"/>
              <a:cs typeface="Arial"/>
            </a:endParaRPr>
          </a:p>
        </p:txBody>
      </p:sp>
    </p:spTree>
    <p:extLst>
      <p:ext uri="{BB962C8B-B14F-4D97-AF65-F5344CB8AC3E}">
        <p14:creationId xmlns:p14="http://schemas.microsoft.com/office/powerpoint/2010/main" val="40686893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p:tgtEl>
                                          <p:spTgt spid="5">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p:tgtEl>
                                          <p:spTgt spid="5">
                                            <p:txEl>
                                              <p:pRg st="2" end="2"/>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p:tgtEl>
                                          <p:spTgt spid="5">
                                            <p:txEl>
                                              <p:pRg st="3" end="3"/>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p:tgtEl>
                                          <p:spTgt spid="5">
                                            <p:txEl>
                                              <p:pRg st="4" end="4"/>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p:tgtEl>
                                          <p:spTgt spid="5">
                                            <p:txEl>
                                              <p:pRg st="5" end="5"/>
                                            </p:txEl>
                                          </p:spTgt>
                                        </p:tgtEl>
                                        <p:attrNameLst>
                                          <p:attrName>ppt_x</p:attrName>
                                        </p:attrNameLst>
                                      </p:cBhvr>
                                      <p:tavLst>
                                        <p:tav tm="0">
                                          <p:val>
                                            <p:strVal val="#ppt_x-#ppt_w*1.125000"/>
                                          </p:val>
                                        </p:tav>
                                        <p:tav tm="100000">
                                          <p:val>
                                            <p:strVal val="#ppt_x"/>
                                          </p:val>
                                        </p:tav>
                                      </p:tavLst>
                                    </p:anim>
                                    <p:animEffect transition="in" filter="wipe(right)">
                                      <p:cBhvr>
                                        <p:cTn id="38" dur="5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p:tgtEl>
                                          <p:spTgt spid="5">
                                            <p:txEl>
                                              <p:pRg st="6" end="6"/>
                                            </p:txEl>
                                          </p:spTgt>
                                        </p:tgtEl>
                                        <p:attrNameLst>
                                          <p:attrName>ppt_x</p:attrName>
                                        </p:attrNameLst>
                                      </p:cBhvr>
                                      <p:tavLst>
                                        <p:tav tm="0">
                                          <p:val>
                                            <p:strVal val="#ppt_x-#ppt_w*1.125000"/>
                                          </p:val>
                                        </p:tav>
                                        <p:tav tm="100000">
                                          <p:val>
                                            <p:strVal val="#ppt_x"/>
                                          </p:val>
                                        </p:tav>
                                      </p:tavLst>
                                    </p:anim>
                                    <p:animEffect transition="in" filter="wipe(right)">
                                      <p:cBhvr>
                                        <p:cTn id="44" dur="500"/>
                                        <p:tgtEl>
                                          <p:spTgt spid="5">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p:tgtEl>
                                          <p:spTgt spid="5">
                                            <p:txEl>
                                              <p:pRg st="7" end="7"/>
                                            </p:txEl>
                                          </p:spTgt>
                                        </p:tgtEl>
                                        <p:attrNameLst>
                                          <p:attrName>ppt_x</p:attrName>
                                        </p:attrNameLst>
                                      </p:cBhvr>
                                      <p:tavLst>
                                        <p:tav tm="0">
                                          <p:val>
                                            <p:strVal val="#ppt_x-#ppt_w*1.125000"/>
                                          </p:val>
                                        </p:tav>
                                        <p:tav tm="100000">
                                          <p:val>
                                            <p:strVal val="#ppt_x"/>
                                          </p:val>
                                        </p:tav>
                                      </p:tavLst>
                                    </p:anim>
                                    <p:animEffect transition="in" filter="wipe(right)">
                                      <p:cBhvr>
                                        <p:cTn id="50" dur="500"/>
                                        <p:tgtEl>
                                          <p:spTgt spid="5">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p:tgtEl>
                                          <p:spTgt spid="5">
                                            <p:txEl>
                                              <p:pRg st="8" end="8"/>
                                            </p:txEl>
                                          </p:spTgt>
                                        </p:tgtEl>
                                        <p:attrNameLst>
                                          <p:attrName>ppt_x</p:attrName>
                                        </p:attrNameLst>
                                      </p:cBhvr>
                                      <p:tavLst>
                                        <p:tav tm="0">
                                          <p:val>
                                            <p:strVal val="#ppt_x-#ppt_w*1.125000"/>
                                          </p:val>
                                        </p:tav>
                                        <p:tav tm="100000">
                                          <p:val>
                                            <p:strVal val="#ppt_x"/>
                                          </p:val>
                                        </p:tav>
                                      </p:tavLst>
                                    </p:anim>
                                    <p:animEffect transition="in" filter="wipe(right)">
                                      <p:cBhvr>
                                        <p:cTn id="56"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7813" y="525865"/>
            <a:ext cx="6539846" cy="5215527"/>
          </a:xfrm>
          <a:prstGeom prst="rect">
            <a:avLst/>
          </a:prstGeom>
        </p:spPr>
      </p:pic>
      <p:sp>
        <p:nvSpPr>
          <p:cNvPr id="4" name="TextBox 3"/>
          <p:cNvSpPr txBox="1"/>
          <p:nvPr/>
        </p:nvSpPr>
        <p:spPr>
          <a:xfrm>
            <a:off x="1144308" y="6113058"/>
            <a:ext cx="6991445" cy="400110"/>
          </a:xfrm>
          <a:prstGeom prst="rect">
            <a:avLst/>
          </a:prstGeom>
          <a:noFill/>
        </p:spPr>
        <p:txBody>
          <a:bodyPr wrap="square" rtlCol="0">
            <a:spAutoFit/>
          </a:bodyPr>
          <a:lstStyle/>
          <a:p>
            <a:pPr algn="ctr"/>
            <a:r>
              <a:rPr lang="en-US" sz="2000" dirty="0" smtClean="0"/>
              <a:t>Wellington College</a:t>
            </a:r>
            <a:endParaRPr lang="en-US" sz="2000" dirty="0"/>
          </a:p>
        </p:txBody>
      </p:sp>
    </p:spTree>
    <p:extLst>
      <p:ext uri="{BB962C8B-B14F-4D97-AF65-F5344CB8AC3E}">
        <p14:creationId xmlns:p14="http://schemas.microsoft.com/office/powerpoint/2010/main" val="31059000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creen Shot 2013-03-08 at 07.06.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334"/>
            <a:ext cx="8636000" cy="6502400"/>
          </a:xfrm>
          <a:prstGeom prst="rect">
            <a:avLst/>
          </a:prstGeom>
        </p:spPr>
      </p:pic>
    </p:spTree>
    <p:extLst>
      <p:ext uri="{BB962C8B-B14F-4D97-AF65-F5344CB8AC3E}">
        <p14:creationId xmlns:p14="http://schemas.microsoft.com/office/powerpoint/2010/main" val="21988094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488424" y="418703"/>
            <a:ext cx="8345078" cy="6196798"/>
          </a:xfrm>
          <a:prstGeom prst="rect">
            <a:avLst/>
          </a:prstGeom>
          <a:noFill/>
        </p:spPr>
        <p:txBody>
          <a:bodyPr wrap="square" rtlCol="0">
            <a:spAutoFit/>
          </a:bodyPr>
          <a:lstStyle/>
          <a:p>
            <a:r>
              <a:rPr lang="en-US" sz="2400" dirty="0"/>
              <a:t>Five years with us is not long. Every experience needs to make a difference, and be part of a wider whole which serves as a framework to shape the lives of these young men and women. It needs to reinforce values and beliefs that will make them good people as well as preparing them for the competitive, dynamic and global workplace of the 21st century</a:t>
            </a:r>
            <a:r>
              <a:rPr lang="en-US" sz="2400" dirty="0" smtClean="0"/>
              <a:t>.</a:t>
            </a:r>
          </a:p>
          <a:p>
            <a:endParaRPr lang="en-US" sz="2400" dirty="0"/>
          </a:p>
          <a:p>
            <a:r>
              <a:rPr lang="en-US" sz="2400" dirty="0"/>
              <a:t>Yes, we are hugely ambitious academically for our pupils, ensuring that they secure the results to go on to the world’s best universities and on to careers of significance, influence and service. </a:t>
            </a:r>
            <a:endParaRPr lang="en-US" sz="2400" dirty="0" smtClean="0"/>
          </a:p>
          <a:p>
            <a:endParaRPr lang="en-US" sz="2400" dirty="0"/>
          </a:p>
          <a:p>
            <a:r>
              <a:rPr lang="en-US" sz="2400" dirty="0" smtClean="0"/>
              <a:t>But </a:t>
            </a:r>
            <a:r>
              <a:rPr lang="en-US" sz="2400" dirty="0"/>
              <a:t>we also want them to live lives which are personally and socially fulfilling. In those five years, we can develop within them a love for art, music, dance, theatre and culture which will enrich the whole of their lives. </a:t>
            </a:r>
          </a:p>
        </p:txBody>
      </p:sp>
    </p:spTree>
    <p:extLst>
      <p:ext uri="{BB962C8B-B14F-4D97-AF65-F5344CB8AC3E}">
        <p14:creationId xmlns:p14="http://schemas.microsoft.com/office/powerpoint/2010/main" val="7529004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46167" y="1175400"/>
            <a:ext cx="4445000" cy="4445000"/>
          </a:xfrm>
          <a:prstGeom prst="rect">
            <a:avLst/>
          </a:prstGeom>
        </p:spPr>
      </p:pic>
      <p:pic>
        <p:nvPicPr>
          <p:cNvPr id="5" name="Picture 4"/>
          <p:cNvPicPr>
            <a:picLocks noChangeAspect="1"/>
          </p:cNvPicPr>
          <p:nvPr/>
        </p:nvPicPr>
        <p:blipFill>
          <a:blip r:embed="rId3"/>
          <a:stretch>
            <a:fillRect/>
          </a:stretch>
        </p:blipFill>
        <p:spPr>
          <a:xfrm>
            <a:off x="7374615" y="5620400"/>
            <a:ext cx="1985455" cy="1237600"/>
          </a:xfrm>
          <a:prstGeom prst="rect">
            <a:avLst/>
          </a:prstGeom>
        </p:spPr>
      </p:pic>
      <p:sp>
        <p:nvSpPr>
          <p:cNvPr id="3" name="TextBox 2"/>
          <p:cNvSpPr txBox="1"/>
          <p:nvPr/>
        </p:nvSpPr>
        <p:spPr>
          <a:xfrm>
            <a:off x="652121" y="1624752"/>
            <a:ext cx="4370358" cy="3785652"/>
          </a:xfrm>
          <a:prstGeom prst="rect">
            <a:avLst/>
          </a:prstGeom>
          <a:noFill/>
        </p:spPr>
        <p:txBody>
          <a:bodyPr wrap="square" rtlCol="0">
            <a:spAutoFit/>
          </a:bodyPr>
          <a:lstStyle/>
          <a:p>
            <a:pPr algn="ctr"/>
            <a:r>
              <a:rPr lang="en-US" sz="8000" dirty="0" smtClean="0">
                <a:solidFill>
                  <a:prstClr val="black"/>
                </a:solidFill>
                <a:latin typeface="Calibri"/>
              </a:rPr>
              <a:t>This much I know</a:t>
            </a:r>
            <a:endParaRPr lang="en-US" sz="8000" dirty="0">
              <a:solidFill>
                <a:prstClr val="black"/>
              </a:solidFill>
              <a:latin typeface="Calibri"/>
            </a:endParaRPr>
          </a:p>
        </p:txBody>
      </p:sp>
    </p:spTree>
    <p:extLst>
      <p:ext uri="{BB962C8B-B14F-4D97-AF65-F5344CB8AC3E}">
        <p14:creationId xmlns:p14="http://schemas.microsoft.com/office/powerpoint/2010/main" val="538406590"/>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3197158" y="2391361"/>
            <a:ext cx="3124200" cy="1862048"/>
          </a:xfrm>
          <a:prstGeom prst="rect">
            <a:avLst/>
          </a:prstGeom>
          <a:noFill/>
          <a:ln w="9525">
            <a:noFill/>
            <a:miter lim="800000"/>
            <a:headEnd/>
            <a:tailEnd/>
          </a:ln>
        </p:spPr>
        <p:txBody>
          <a:bodyPr>
            <a:prstTxWarp prst="textNoShape">
              <a:avLst/>
            </a:prstTxWarp>
            <a:spAutoFit/>
          </a:bodyPr>
          <a:lstStyle/>
          <a:p>
            <a:pPr algn="ctr"/>
            <a:r>
              <a:rPr lang="en-US" sz="11500" dirty="0" smtClean="0">
                <a:solidFill>
                  <a:prstClr val="black"/>
                </a:solidFill>
                <a:latin typeface="Calibri"/>
              </a:rPr>
              <a:t>10</a:t>
            </a:r>
            <a:endParaRPr lang="en-US" sz="11500" dirty="0">
              <a:solidFill>
                <a:prstClr val="black"/>
              </a:solidFill>
              <a:latin typeface="Calibri"/>
            </a:endParaRPr>
          </a:p>
        </p:txBody>
      </p:sp>
      <p:pic>
        <p:nvPicPr>
          <p:cNvPr id="5" name="Picture 4"/>
          <p:cNvPicPr>
            <a:picLocks noChangeAspect="1"/>
          </p:cNvPicPr>
          <p:nvPr/>
        </p:nvPicPr>
        <p:blipFill>
          <a:blip r:embed="rId2"/>
          <a:stretch>
            <a:fillRect/>
          </a:stretch>
        </p:blipFill>
        <p:spPr>
          <a:xfrm>
            <a:off x="7374615" y="5608958"/>
            <a:ext cx="1985455" cy="1237600"/>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65721" y="2679698"/>
            <a:ext cx="3279421" cy="1938992"/>
          </a:xfrm>
          <a:prstGeom prst="rect">
            <a:avLst/>
          </a:prstGeom>
          <a:noFill/>
        </p:spPr>
        <p:txBody>
          <a:bodyPr wrap="square" rtlCol="0">
            <a:spAutoFit/>
          </a:bodyPr>
          <a:lstStyle/>
          <a:p>
            <a:pPr algn="ctr"/>
            <a:r>
              <a:rPr lang="en-US" sz="4000" dirty="0" smtClean="0"/>
              <a:t>Part 1: Surveying the landscape</a:t>
            </a:r>
            <a:endParaRPr lang="en-US" sz="4000" dirty="0"/>
          </a:p>
        </p:txBody>
      </p:sp>
      <p:pic>
        <p:nvPicPr>
          <p:cNvPr id="3" name="Picture 2"/>
          <p:cNvPicPr>
            <a:picLocks noChangeAspect="1"/>
          </p:cNvPicPr>
          <p:nvPr/>
        </p:nvPicPr>
        <p:blipFill>
          <a:blip r:embed="rId2"/>
          <a:stretch>
            <a:fillRect/>
          </a:stretch>
        </p:blipFill>
        <p:spPr>
          <a:xfrm>
            <a:off x="994612" y="330786"/>
            <a:ext cx="4419600" cy="5918200"/>
          </a:xfrm>
          <a:prstGeom prst="rect">
            <a:avLst/>
          </a:prstGeom>
        </p:spPr>
      </p:pic>
      <p:sp>
        <p:nvSpPr>
          <p:cNvPr id="4" name="TextBox 3"/>
          <p:cNvSpPr txBox="1"/>
          <p:nvPr/>
        </p:nvSpPr>
        <p:spPr>
          <a:xfrm>
            <a:off x="5990174" y="5602655"/>
            <a:ext cx="3153826" cy="646331"/>
          </a:xfrm>
          <a:prstGeom prst="rect">
            <a:avLst/>
          </a:prstGeom>
          <a:noFill/>
        </p:spPr>
        <p:txBody>
          <a:bodyPr wrap="square" rtlCol="0">
            <a:spAutoFit/>
          </a:bodyPr>
          <a:lstStyle/>
          <a:p>
            <a:r>
              <a:rPr lang="en-US" b="1" dirty="0" smtClean="0"/>
              <a:t>Master:</a:t>
            </a:r>
            <a:endParaRPr lang="en-US" i="1" dirty="0" smtClean="0"/>
          </a:p>
          <a:p>
            <a:r>
              <a:rPr lang="en-US" i="1" dirty="0" smtClean="0"/>
              <a:t>“We </a:t>
            </a:r>
            <a:r>
              <a:rPr lang="en-US" i="1" dirty="0"/>
              <a:t>run ourselves </a:t>
            </a:r>
            <a:r>
              <a:rPr lang="en-US" i="1" dirty="0" smtClean="0"/>
              <a:t>aground”</a:t>
            </a:r>
            <a:endParaRPr lang="en-US" i="1" dirty="0"/>
          </a:p>
        </p:txBody>
      </p:sp>
    </p:spTree>
    <p:extLst>
      <p:ext uri="{BB962C8B-B14F-4D97-AF65-F5344CB8AC3E}">
        <p14:creationId xmlns:p14="http://schemas.microsoft.com/office/powerpoint/2010/main" val="3282914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3197158" y="2743200"/>
            <a:ext cx="3124200" cy="769441"/>
          </a:xfrm>
          <a:prstGeom prst="rect">
            <a:avLst/>
          </a:prstGeom>
          <a:noFill/>
          <a:ln w="9525">
            <a:noFill/>
            <a:miter lim="800000"/>
            <a:headEnd/>
            <a:tailEnd/>
          </a:ln>
        </p:spPr>
        <p:txBody>
          <a:bodyPr>
            <a:prstTxWarp prst="textNoShape">
              <a:avLst/>
            </a:prstTxWarp>
            <a:spAutoFit/>
          </a:bodyPr>
          <a:lstStyle/>
          <a:p>
            <a:pPr algn="ctr"/>
            <a:r>
              <a:rPr lang="en-US" sz="4400" dirty="0">
                <a:solidFill>
                  <a:prstClr val="black"/>
                </a:solidFill>
                <a:latin typeface="Calibri"/>
              </a:rPr>
              <a:t>Old Joke</a:t>
            </a:r>
          </a:p>
        </p:txBody>
      </p:sp>
      <p:pic>
        <p:nvPicPr>
          <p:cNvPr id="5" name="Picture 4"/>
          <p:cNvPicPr>
            <a:picLocks noChangeAspect="1"/>
          </p:cNvPicPr>
          <p:nvPr/>
        </p:nvPicPr>
        <p:blipFill>
          <a:blip r:embed="rId2"/>
          <a:stretch>
            <a:fillRect/>
          </a:stretch>
        </p:blipFill>
        <p:spPr>
          <a:xfrm>
            <a:off x="7374615" y="5608958"/>
            <a:ext cx="1985455" cy="1237600"/>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08958"/>
            <a:ext cx="1985455" cy="1237600"/>
          </a:xfrm>
          <a:prstGeom prst="rect">
            <a:avLst/>
          </a:prstGeom>
        </p:spPr>
      </p:pic>
      <p:pic>
        <p:nvPicPr>
          <p:cNvPr id="4" name="Picture 3"/>
          <p:cNvPicPr>
            <a:picLocks noChangeAspect="1"/>
          </p:cNvPicPr>
          <p:nvPr/>
        </p:nvPicPr>
        <p:blipFill>
          <a:blip r:embed="rId3"/>
          <a:stretch>
            <a:fillRect/>
          </a:stretch>
        </p:blipFill>
        <p:spPr>
          <a:xfrm>
            <a:off x="3170915" y="941192"/>
            <a:ext cx="4203700" cy="3327400"/>
          </a:xfrm>
          <a:prstGeom prst="rect">
            <a:avLst/>
          </a:prstGeom>
        </p:spPr>
      </p:pic>
      <p:sp>
        <p:nvSpPr>
          <p:cNvPr id="7" name="TextBox 6"/>
          <p:cNvSpPr txBox="1"/>
          <p:nvPr/>
        </p:nvSpPr>
        <p:spPr>
          <a:xfrm>
            <a:off x="1899161" y="4268592"/>
            <a:ext cx="5800447" cy="707886"/>
          </a:xfrm>
          <a:prstGeom prst="rect">
            <a:avLst/>
          </a:prstGeom>
          <a:noFill/>
        </p:spPr>
        <p:txBody>
          <a:bodyPr wrap="square" rtlCol="0">
            <a:spAutoFit/>
          </a:bodyPr>
          <a:lstStyle/>
          <a:p>
            <a:pPr algn="ctr"/>
            <a:r>
              <a:rPr lang="en-US" sz="4000" dirty="0" smtClean="0">
                <a:solidFill>
                  <a:prstClr val="black"/>
                </a:solidFill>
                <a:latin typeface="Calibri"/>
              </a:rPr>
              <a:t>Collective Nouns</a:t>
            </a:r>
            <a:endParaRPr lang="en-US" sz="4000" dirty="0">
              <a:solidFill>
                <a:prstClr val="black"/>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374615" y="5608958"/>
            <a:ext cx="1985455" cy="1237600"/>
          </a:xfrm>
          <a:prstGeom prst="rect">
            <a:avLst/>
          </a:prstGeom>
        </p:spPr>
      </p:pic>
      <p:pic>
        <p:nvPicPr>
          <p:cNvPr id="6" name="Picture 5"/>
          <p:cNvPicPr>
            <a:picLocks noChangeAspect="1"/>
          </p:cNvPicPr>
          <p:nvPr/>
        </p:nvPicPr>
        <p:blipFill>
          <a:blip r:embed="rId4"/>
          <a:stretch>
            <a:fillRect/>
          </a:stretch>
        </p:blipFill>
        <p:spPr>
          <a:xfrm>
            <a:off x="2778582" y="1034726"/>
            <a:ext cx="3876728" cy="4973289"/>
          </a:xfrm>
          <a:prstGeom prst="rect">
            <a:avLst/>
          </a:prstGeom>
        </p:spPr>
      </p:pic>
      <p:sp>
        <p:nvSpPr>
          <p:cNvPr id="7" name="TextBox 6"/>
          <p:cNvSpPr txBox="1"/>
          <p:nvPr/>
        </p:nvSpPr>
        <p:spPr>
          <a:xfrm>
            <a:off x="472907" y="1837356"/>
            <a:ext cx="959326" cy="830997"/>
          </a:xfrm>
          <a:prstGeom prst="rect">
            <a:avLst/>
          </a:prstGeom>
          <a:noFill/>
        </p:spPr>
        <p:txBody>
          <a:bodyPr wrap="square" rtlCol="0">
            <a:spAutoFit/>
          </a:bodyPr>
          <a:lstStyle/>
          <a:p>
            <a:r>
              <a:rPr lang="en-US" sz="4800" dirty="0" smtClean="0">
                <a:solidFill>
                  <a:prstClr val="black"/>
                </a:solidFill>
                <a:latin typeface="Calibri"/>
              </a:rPr>
              <a:t>1</a:t>
            </a:r>
            <a:endParaRPr lang="en-US" sz="4800" dirty="0">
              <a:solidFill>
                <a:prstClr val="black"/>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374615" y="5608958"/>
            <a:ext cx="1985455" cy="1237600"/>
          </a:xfrm>
          <a:prstGeom prst="rect">
            <a:avLst/>
          </a:prstGeom>
        </p:spPr>
      </p:pic>
      <p:pic>
        <p:nvPicPr>
          <p:cNvPr id="6" name="Picture 5"/>
          <p:cNvPicPr>
            <a:picLocks noChangeAspect="1"/>
          </p:cNvPicPr>
          <p:nvPr/>
        </p:nvPicPr>
        <p:blipFill>
          <a:blip r:embed="rId4"/>
          <a:srcRect l="5449" b="8846"/>
          <a:stretch>
            <a:fillRect/>
          </a:stretch>
        </p:blipFill>
        <p:spPr>
          <a:xfrm>
            <a:off x="1281361" y="920453"/>
            <a:ext cx="6604378" cy="4688505"/>
          </a:xfrm>
          <a:prstGeom prst="rect">
            <a:avLst/>
          </a:prstGeom>
        </p:spPr>
      </p:pic>
      <p:sp>
        <p:nvSpPr>
          <p:cNvPr id="7" name="TextBox 6"/>
          <p:cNvSpPr txBox="1"/>
          <p:nvPr/>
        </p:nvSpPr>
        <p:spPr>
          <a:xfrm>
            <a:off x="472907" y="1837356"/>
            <a:ext cx="959326" cy="830997"/>
          </a:xfrm>
          <a:prstGeom prst="rect">
            <a:avLst/>
          </a:prstGeom>
          <a:noFill/>
        </p:spPr>
        <p:txBody>
          <a:bodyPr wrap="square" rtlCol="0">
            <a:spAutoFit/>
          </a:bodyPr>
          <a:lstStyle/>
          <a:p>
            <a:r>
              <a:rPr lang="en-US" sz="4800" dirty="0" smtClean="0">
                <a:solidFill>
                  <a:prstClr val="black"/>
                </a:solidFill>
                <a:latin typeface="Calibri"/>
              </a:rPr>
              <a:t>2</a:t>
            </a:r>
            <a:endParaRPr lang="en-US" sz="4800" dirty="0">
              <a:solidFill>
                <a:prstClr val="black"/>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374615" y="5608958"/>
            <a:ext cx="1985455" cy="1237600"/>
          </a:xfrm>
          <a:prstGeom prst="rect">
            <a:avLst/>
          </a:prstGeom>
        </p:spPr>
      </p:pic>
      <p:pic>
        <p:nvPicPr>
          <p:cNvPr id="6" name="Picture 5"/>
          <p:cNvPicPr>
            <a:picLocks noChangeAspect="1"/>
          </p:cNvPicPr>
          <p:nvPr/>
        </p:nvPicPr>
        <p:blipFill>
          <a:blip r:embed="rId4"/>
          <a:stretch>
            <a:fillRect/>
          </a:stretch>
        </p:blipFill>
        <p:spPr>
          <a:xfrm>
            <a:off x="2405287" y="686514"/>
            <a:ext cx="4676705" cy="4676705"/>
          </a:xfrm>
          <a:prstGeom prst="rect">
            <a:avLst/>
          </a:prstGeom>
        </p:spPr>
      </p:pic>
      <p:sp>
        <p:nvSpPr>
          <p:cNvPr id="7" name="TextBox 6"/>
          <p:cNvSpPr txBox="1"/>
          <p:nvPr/>
        </p:nvSpPr>
        <p:spPr>
          <a:xfrm>
            <a:off x="472907" y="1837356"/>
            <a:ext cx="959326" cy="830997"/>
          </a:xfrm>
          <a:prstGeom prst="rect">
            <a:avLst/>
          </a:prstGeom>
          <a:noFill/>
        </p:spPr>
        <p:txBody>
          <a:bodyPr wrap="square" rtlCol="0">
            <a:spAutoFit/>
          </a:bodyPr>
          <a:lstStyle/>
          <a:p>
            <a:r>
              <a:rPr lang="en-US" sz="4800" dirty="0" smtClean="0">
                <a:solidFill>
                  <a:prstClr val="black"/>
                </a:solidFill>
                <a:latin typeface="Calibri"/>
              </a:rPr>
              <a:t>3</a:t>
            </a:r>
            <a:endParaRPr lang="en-US" sz="4800" dirty="0">
              <a:solidFill>
                <a:prstClr val="black"/>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374615" y="5608958"/>
            <a:ext cx="1985455" cy="1237600"/>
          </a:xfrm>
          <a:prstGeom prst="rect">
            <a:avLst/>
          </a:prstGeom>
        </p:spPr>
      </p:pic>
      <p:pic>
        <p:nvPicPr>
          <p:cNvPr id="4" name="Picture 3"/>
          <p:cNvPicPr>
            <a:picLocks noChangeAspect="1"/>
          </p:cNvPicPr>
          <p:nvPr/>
        </p:nvPicPr>
        <p:blipFill>
          <a:blip r:embed="rId4"/>
          <a:stretch>
            <a:fillRect/>
          </a:stretch>
        </p:blipFill>
        <p:spPr>
          <a:xfrm>
            <a:off x="2014902" y="960758"/>
            <a:ext cx="4914900" cy="4648200"/>
          </a:xfrm>
          <a:prstGeom prst="rect">
            <a:avLst/>
          </a:prstGeom>
        </p:spPr>
      </p:pic>
      <p:sp>
        <p:nvSpPr>
          <p:cNvPr id="7" name="TextBox 6"/>
          <p:cNvSpPr txBox="1"/>
          <p:nvPr/>
        </p:nvSpPr>
        <p:spPr>
          <a:xfrm>
            <a:off x="472907" y="1837356"/>
            <a:ext cx="959326" cy="830997"/>
          </a:xfrm>
          <a:prstGeom prst="rect">
            <a:avLst/>
          </a:prstGeom>
          <a:noFill/>
        </p:spPr>
        <p:txBody>
          <a:bodyPr wrap="square" rtlCol="0">
            <a:spAutoFit/>
          </a:bodyPr>
          <a:lstStyle/>
          <a:p>
            <a:r>
              <a:rPr lang="en-US" sz="4800" dirty="0" smtClean="0">
                <a:solidFill>
                  <a:prstClr val="black"/>
                </a:solidFill>
                <a:latin typeface="Calibri"/>
              </a:rPr>
              <a:t>4</a:t>
            </a:r>
            <a:endParaRPr lang="en-US" sz="4800" dirty="0">
              <a:solidFill>
                <a:prstClr val="black"/>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374615" y="5608958"/>
            <a:ext cx="1985455" cy="1237600"/>
          </a:xfrm>
          <a:prstGeom prst="rect">
            <a:avLst/>
          </a:prstGeom>
        </p:spPr>
      </p:pic>
      <p:pic>
        <p:nvPicPr>
          <p:cNvPr id="6" name="Picture 5"/>
          <p:cNvPicPr>
            <a:picLocks noChangeAspect="1"/>
          </p:cNvPicPr>
          <p:nvPr/>
        </p:nvPicPr>
        <p:blipFill>
          <a:blip r:embed="rId4"/>
          <a:stretch>
            <a:fillRect/>
          </a:stretch>
        </p:blipFill>
        <p:spPr>
          <a:xfrm>
            <a:off x="1513538" y="1176658"/>
            <a:ext cx="6350000" cy="4432300"/>
          </a:xfrm>
          <a:prstGeom prst="rect">
            <a:avLst/>
          </a:prstGeom>
        </p:spPr>
      </p:pic>
      <p:sp>
        <p:nvSpPr>
          <p:cNvPr id="7" name="TextBox 6"/>
          <p:cNvSpPr txBox="1"/>
          <p:nvPr/>
        </p:nvSpPr>
        <p:spPr>
          <a:xfrm>
            <a:off x="472907" y="1837356"/>
            <a:ext cx="959326" cy="830997"/>
          </a:xfrm>
          <a:prstGeom prst="rect">
            <a:avLst/>
          </a:prstGeom>
          <a:noFill/>
        </p:spPr>
        <p:txBody>
          <a:bodyPr wrap="square" rtlCol="0">
            <a:spAutoFit/>
          </a:bodyPr>
          <a:lstStyle/>
          <a:p>
            <a:r>
              <a:rPr lang="en-US" sz="4800" dirty="0" smtClean="0">
                <a:solidFill>
                  <a:prstClr val="black"/>
                </a:solidFill>
                <a:latin typeface="Calibri"/>
              </a:rPr>
              <a:t>5</a:t>
            </a:r>
            <a:endParaRPr lang="en-US" sz="4800" dirty="0">
              <a:solidFill>
                <a:prstClr val="black"/>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1219200" y="2152650"/>
            <a:ext cx="7924800" cy="1200150"/>
          </a:xfrm>
          <a:prstGeom prst="rect">
            <a:avLst/>
          </a:prstGeom>
          <a:noFill/>
          <a:ln w="9525">
            <a:noFill/>
            <a:miter lim="800000"/>
            <a:headEnd/>
            <a:tailEnd/>
          </a:ln>
        </p:spPr>
        <p:txBody>
          <a:bodyPr>
            <a:prstTxWarp prst="textNoShape">
              <a:avLst/>
            </a:prstTxWarp>
            <a:spAutoFit/>
          </a:bodyPr>
          <a:lstStyle/>
          <a:p>
            <a:r>
              <a:rPr lang="en-US" sz="3600" dirty="0">
                <a:solidFill>
                  <a:prstClr val="black"/>
                </a:solidFill>
                <a:latin typeface="Calibri"/>
              </a:rPr>
              <a:t>Q:	What’s the collective noun for</a:t>
            </a:r>
            <a:r>
              <a:rPr lang="en-US" sz="3600" dirty="0" smtClean="0">
                <a:solidFill>
                  <a:prstClr val="black"/>
                </a:solidFill>
                <a:latin typeface="Calibri"/>
              </a:rPr>
              <a:t> a </a:t>
            </a:r>
            <a:r>
              <a:rPr lang="en-US" sz="3600" dirty="0">
                <a:solidFill>
                  <a:prstClr val="black"/>
                </a:solidFill>
                <a:latin typeface="Calibri"/>
              </a:rPr>
              <a:t>group</a:t>
            </a:r>
            <a:r>
              <a:rPr lang="en-US" sz="3600" dirty="0" smtClean="0">
                <a:solidFill>
                  <a:prstClr val="black"/>
                </a:solidFill>
                <a:latin typeface="Calibri"/>
              </a:rPr>
              <a:t>    	of </a:t>
            </a:r>
            <a:r>
              <a:rPr lang="en-US" sz="3600" dirty="0" err="1">
                <a:solidFill>
                  <a:prstClr val="black"/>
                </a:solidFill>
                <a:latin typeface="Calibri"/>
              </a:rPr>
              <a:t>headteachers</a:t>
            </a:r>
            <a:r>
              <a:rPr lang="en-US" sz="3600" dirty="0">
                <a:solidFill>
                  <a:prstClr val="black"/>
                </a:solidFill>
                <a:latin typeface="Calibri"/>
              </a:rPr>
              <a:t>?</a:t>
            </a:r>
          </a:p>
        </p:txBody>
      </p:sp>
      <p:sp>
        <p:nvSpPr>
          <p:cNvPr id="6" name="TextBox 5"/>
          <p:cNvSpPr txBox="1">
            <a:spLocks noChangeArrowheads="1"/>
          </p:cNvSpPr>
          <p:nvPr/>
        </p:nvSpPr>
        <p:spPr bwMode="auto">
          <a:xfrm>
            <a:off x="1219200" y="3675856"/>
            <a:ext cx="7924800" cy="646113"/>
          </a:xfrm>
          <a:prstGeom prst="rect">
            <a:avLst/>
          </a:prstGeom>
          <a:noFill/>
          <a:ln w="9525">
            <a:noFill/>
            <a:miter lim="800000"/>
            <a:headEnd/>
            <a:tailEnd/>
          </a:ln>
        </p:spPr>
        <p:txBody>
          <a:bodyPr>
            <a:prstTxWarp prst="textNoShape">
              <a:avLst/>
            </a:prstTxWarp>
            <a:spAutoFit/>
          </a:bodyPr>
          <a:lstStyle/>
          <a:p>
            <a:r>
              <a:rPr lang="en-US" sz="3600" dirty="0">
                <a:solidFill>
                  <a:prstClr val="black"/>
                </a:solidFill>
                <a:latin typeface="Calibri"/>
              </a:rPr>
              <a:t>A:	A ‘lack’ of principals</a:t>
            </a:r>
          </a:p>
        </p:txBody>
      </p:sp>
      <p:pic>
        <p:nvPicPr>
          <p:cNvPr id="7" name="Picture 6"/>
          <p:cNvPicPr>
            <a:picLocks noChangeAspect="1"/>
          </p:cNvPicPr>
          <p:nvPr/>
        </p:nvPicPr>
        <p:blipFill>
          <a:blip r:embed="rId2"/>
          <a:stretch>
            <a:fillRect/>
          </a:stretch>
        </p:blipFill>
        <p:spPr>
          <a:xfrm>
            <a:off x="7374615" y="5620400"/>
            <a:ext cx="1985455" cy="1237600"/>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1219200" y="2152650"/>
            <a:ext cx="7924800" cy="1200150"/>
          </a:xfrm>
          <a:prstGeom prst="rect">
            <a:avLst/>
          </a:prstGeom>
          <a:noFill/>
          <a:ln w="9525">
            <a:noFill/>
            <a:miter lim="800000"/>
            <a:headEnd/>
            <a:tailEnd/>
          </a:ln>
        </p:spPr>
        <p:txBody>
          <a:bodyPr>
            <a:prstTxWarp prst="textNoShape">
              <a:avLst/>
            </a:prstTxWarp>
            <a:spAutoFit/>
          </a:bodyPr>
          <a:lstStyle/>
          <a:p>
            <a:r>
              <a:rPr lang="en-US" sz="3600" dirty="0">
                <a:solidFill>
                  <a:prstClr val="black"/>
                </a:solidFill>
                <a:latin typeface="Calibri"/>
              </a:rPr>
              <a:t>Q:	What’s the collective noun for</a:t>
            </a:r>
            <a:r>
              <a:rPr lang="en-US" sz="3600" dirty="0" smtClean="0">
                <a:solidFill>
                  <a:prstClr val="black"/>
                </a:solidFill>
                <a:latin typeface="Calibri"/>
              </a:rPr>
              <a:t> a </a:t>
            </a:r>
            <a:r>
              <a:rPr lang="en-US" sz="3600" dirty="0">
                <a:solidFill>
                  <a:prstClr val="black"/>
                </a:solidFill>
                <a:latin typeface="Calibri"/>
              </a:rPr>
              <a:t>group</a:t>
            </a:r>
            <a:r>
              <a:rPr lang="en-US" sz="3600" dirty="0" smtClean="0">
                <a:solidFill>
                  <a:prstClr val="black"/>
                </a:solidFill>
                <a:latin typeface="Calibri"/>
              </a:rPr>
              <a:t>    	of </a:t>
            </a:r>
            <a:r>
              <a:rPr lang="en-US" sz="3600" dirty="0" err="1">
                <a:solidFill>
                  <a:prstClr val="black"/>
                </a:solidFill>
                <a:latin typeface="Calibri"/>
              </a:rPr>
              <a:t>headteachers</a:t>
            </a:r>
            <a:r>
              <a:rPr lang="en-US" sz="3600" dirty="0">
                <a:solidFill>
                  <a:prstClr val="black"/>
                </a:solidFill>
                <a:latin typeface="Calibri"/>
              </a:rPr>
              <a:t>?</a:t>
            </a:r>
          </a:p>
        </p:txBody>
      </p:sp>
      <p:sp>
        <p:nvSpPr>
          <p:cNvPr id="6" name="TextBox 5"/>
          <p:cNvSpPr txBox="1">
            <a:spLocks noChangeArrowheads="1"/>
          </p:cNvSpPr>
          <p:nvPr/>
        </p:nvSpPr>
        <p:spPr bwMode="auto">
          <a:xfrm>
            <a:off x="1219200" y="3675856"/>
            <a:ext cx="7924800" cy="646113"/>
          </a:xfrm>
          <a:prstGeom prst="rect">
            <a:avLst/>
          </a:prstGeom>
          <a:noFill/>
          <a:ln w="9525">
            <a:noFill/>
            <a:miter lim="800000"/>
            <a:headEnd/>
            <a:tailEnd/>
          </a:ln>
        </p:spPr>
        <p:txBody>
          <a:bodyPr>
            <a:prstTxWarp prst="textNoShape">
              <a:avLst/>
            </a:prstTxWarp>
            <a:spAutoFit/>
          </a:bodyPr>
          <a:lstStyle/>
          <a:p>
            <a:r>
              <a:rPr lang="en-US" sz="3600" dirty="0">
                <a:solidFill>
                  <a:prstClr val="black"/>
                </a:solidFill>
                <a:latin typeface="Calibri"/>
              </a:rPr>
              <a:t>A:	A ‘lack’ of principals</a:t>
            </a:r>
          </a:p>
        </p:txBody>
      </p:sp>
      <p:pic>
        <p:nvPicPr>
          <p:cNvPr id="7" name="Picture 6"/>
          <p:cNvPicPr>
            <a:picLocks noChangeAspect="1"/>
          </p:cNvPicPr>
          <p:nvPr/>
        </p:nvPicPr>
        <p:blipFill>
          <a:blip r:embed="rId2"/>
          <a:stretch>
            <a:fillRect/>
          </a:stretch>
        </p:blipFill>
        <p:spPr>
          <a:xfrm>
            <a:off x="7374615" y="5620400"/>
            <a:ext cx="1985455" cy="1237600"/>
          </a:xfrm>
          <a:prstGeom prst="rect">
            <a:avLst/>
          </a:prstGeom>
        </p:spPr>
      </p:pic>
      <p:sp>
        <p:nvSpPr>
          <p:cNvPr id="5" name="Rectangle 6"/>
          <p:cNvSpPr>
            <a:spLocks noChangeArrowheads="1"/>
          </p:cNvSpPr>
          <p:nvPr/>
        </p:nvSpPr>
        <p:spPr bwMode="auto">
          <a:xfrm>
            <a:off x="228600" y="2895600"/>
            <a:ext cx="3429000" cy="1676400"/>
          </a:xfrm>
          <a:prstGeom prst="rect">
            <a:avLst/>
          </a:prstGeom>
          <a:solidFill>
            <a:schemeClr val="bg1"/>
          </a:solidFill>
          <a:ln w="9525">
            <a:noFill/>
            <a:round/>
            <a:headEnd/>
            <a:tailEnd/>
          </a:ln>
        </p:spPr>
        <p:txBody>
          <a:bodyPr>
            <a:prstTxWarp prst="textNoShape">
              <a:avLst/>
            </a:prstTxWarp>
          </a:bodyPr>
          <a:lstStyle/>
          <a:p>
            <a:endParaRPr lang="en-US">
              <a:solidFill>
                <a:prstClr val="black"/>
              </a:solidFill>
              <a:latin typeface="Calibri"/>
            </a:endParaRPr>
          </a:p>
        </p:txBody>
      </p:sp>
      <p:sp>
        <p:nvSpPr>
          <p:cNvPr id="8" name="Rectangle 6"/>
          <p:cNvSpPr>
            <a:spLocks noChangeArrowheads="1"/>
          </p:cNvSpPr>
          <p:nvPr/>
        </p:nvSpPr>
        <p:spPr bwMode="auto">
          <a:xfrm>
            <a:off x="381000" y="1999456"/>
            <a:ext cx="8763000" cy="1676400"/>
          </a:xfrm>
          <a:prstGeom prst="rect">
            <a:avLst/>
          </a:prstGeom>
          <a:solidFill>
            <a:schemeClr val="bg1"/>
          </a:solidFill>
          <a:ln w="9525">
            <a:noFill/>
            <a:round/>
            <a:headEnd/>
            <a:tailEnd/>
          </a:ln>
        </p:spPr>
        <p:txBody>
          <a:bodyPr>
            <a:prstTxWarp prst="textNoShape">
              <a:avLst/>
            </a:prstTxWarp>
          </a:bodyPr>
          <a:lstStyle/>
          <a:p>
            <a:endParaRPr lang="en-US">
              <a:solidFill>
                <a:prstClr val="black"/>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1219200" y="2152650"/>
            <a:ext cx="7924800" cy="1200150"/>
          </a:xfrm>
          <a:prstGeom prst="rect">
            <a:avLst/>
          </a:prstGeom>
          <a:noFill/>
          <a:ln w="9525">
            <a:noFill/>
            <a:miter lim="800000"/>
            <a:headEnd/>
            <a:tailEnd/>
          </a:ln>
        </p:spPr>
        <p:txBody>
          <a:bodyPr>
            <a:prstTxWarp prst="textNoShape">
              <a:avLst/>
            </a:prstTxWarp>
            <a:spAutoFit/>
          </a:bodyPr>
          <a:lstStyle/>
          <a:p>
            <a:r>
              <a:rPr lang="en-US" sz="3600" dirty="0">
                <a:solidFill>
                  <a:prstClr val="black"/>
                </a:solidFill>
                <a:latin typeface="Calibri"/>
              </a:rPr>
              <a:t>Q:	What’s the collective noun for</a:t>
            </a:r>
            <a:r>
              <a:rPr lang="en-US" sz="3600" dirty="0" smtClean="0">
                <a:solidFill>
                  <a:prstClr val="black"/>
                </a:solidFill>
                <a:latin typeface="Calibri"/>
              </a:rPr>
              <a:t> a </a:t>
            </a:r>
            <a:r>
              <a:rPr lang="en-US" sz="3600" dirty="0">
                <a:solidFill>
                  <a:prstClr val="black"/>
                </a:solidFill>
                <a:latin typeface="Calibri"/>
              </a:rPr>
              <a:t>group</a:t>
            </a:r>
            <a:r>
              <a:rPr lang="en-US" sz="3600" dirty="0" smtClean="0">
                <a:solidFill>
                  <a:prstClr val="black"/>
                </a:solidFill>
                <a:latin typeface="Calibri"/>
              </a:rPr>
              <a:t>    	of </a:t>
            </a:r>
            <a:r>
              <a:rPr lang="en-US" sz="3600" dirty="0" err="1">
                <a:solidFill>
                  <a:prstClr val="black"/>
                </a:solidFill>
                <a:latin typeface="Calibri"/>
              </a:rPr>
              <a:t>headteachers</a:t>
            </a:r>
            <a:r>
              <a:rPr lang="en-US" sz="3600" dirty="0">
                <a:solidFill>
                  <a:prstClr val="black"/>
                </a:solidFill>
                <a:latin typeface="Calibri"/>
              </a:rPr>
              <a:t>?</a:t>
            </a:r>
          </a:p>
        </p:txBody>
      </p:sp>
      <p:sp>
        <p:nvSpPr>
          <p:cNvPr id="6" name="TextBox 5"/>
          <p:cNvSpPr txBox="1">
            <a:spLocks noChangeArrowheads="1"/>
          </p:cNvSpPr>
          <p:nvPr/>
        </p:nvSpPr>
        <p:spPr bwMode="auto">
          <a:xfrm>
            <a:off x="1219200" y="3675856"/>
            <a:ext cx="7924800" cy="646113"/>
          </a:xfrm>
          <a:prstGeom prst="rect">
            <a:avLst/>
          </a:prstGeom>
          <a:noFill/>
          <a:ln w="9525">
            <a:noFill/>
            <a:miter lim="800000"/>
            <a:headEnd/>
            <a:tailEnd/>
          </a:ln>
        </p:spPr>
        <p:txBody>
          <a:bodyPr>
            <a:prstTxWarp prst="textNoShape">
              <a:avLst/>
            </a:prstTxWarp>
            <a:spAutoFit/>
          </a:bodyPr>
          <a:lstStyle/>
          <a:p>
            <a:r>
              <a:rPr lang="en-US" sz="3600" dirty="0">
                <a:solidFill>
                  <a:prstClr val="black"/>
                </a:solidFill>
                <a:latin typeface="Calibri"/>
              </a:rPr>
              <a:t>A:	A ‘lack’ of</a:t>
            </a:r>
            <a:r>
              <a:rPr lang="en-US" sz="3600" dirty="0" smtClean="0">
                <a:solidFill>
                  <a:prstClr val="black"/>
                </a:solidFill>
                <a:latin typeface="Calibri"/>
              </a:rPr>
              <a:t> principles</a:t>
            </a:r>
            <a:endParaRPr lang="en-US" sz="3600" dirty="0">
              <a:solidFill>
                <a:prstClr val="black"/>
              </a:solidFill>
              <a:latin typeface="Calibri"/>
            </a:endParaRPr>
          </a:p>
        </p:txBody>
      </p:sp>
      <p:pic>
        <p:nvPicPr>
          <p:cNvPr id="7" name="Picture 6"/>
          <p:cNvPicPr>
            <a:picLocks noChangeAspect="1"/>
          </p:cNvPicPr>
          <p:nvPr/>
        </p:nvPicPr>
        <p:blipFill>
          <a:blip r:embed="rId2"/>
          <a:stretch>
            <a:fillRect/>
          </a:stretch>
        </p:blipFill>
        <p:spPr>
          <a:xfrm>
            <a:off x="7374615" y="5620400"/>
            <a:ext cx="1985455" cy="1237600"/>
          </a:xfrm>
          <a:prstGeom prst="rect">
            <a:avLst/>
          </a:prstGeom>
        </p:spPr>
      </p:pic>
      <p:sp>
        <p:nvSpPr>
          <p:cNvPr id="5" name="Rectangle 6"/>
          <p:cNvSpPr>
            <a:spLocks noChangeArrowheads="1"/>
          </p:cNvSpPr>
          <p:nvPr/>
        </p:nvSpPr>
        <p:spPr bwMode="auto">
          <a:xfrm>
            <a:off x="228600" y="2895600"/>
            <a:ext cx="3429000" cy="1676400"/>
          </a:xfrm>
          <a:prstGeom prst="rect">
            <a:avLst/>
          </a:prstGeom>
          <a:solidFill>
            <a:schemeClr val="bg1"/>
          </a:solidFill>
          <a:ln w="9525">
            <a:noFill/>
            <a:round/>
            <a:headEnd/>
            <a:tailEnd/>
          </a:ln>
        </p:spPr>
        <p:txBody>
          <a:bodyPr>
            <a:prstTxWarp prst="textNoShape">
              <a:avLst/>
            </a:prstTxWarp>
          </a:bodyPr>
          <a:lstStyle/>
          <a:p>
            <a:endParaRPr lang="en-US">
              <a:solidFill>
                <a:prstClr val="black"/>
              </a:solidFill>
              <a:latin typeface="Calibri"/>
            </a:endParaRPr>
          </a:p>
        </p:txBody>
      </p:sp>
      <p:sp>
        <p:nvSpPr>
          <p:cNvPr id="8" name="Rectangle 6"/>
          <p:cNvSpPr>
            <a:spLocks noChangeArrowheads="1"/>
          </p:cNvSpPr>
          <p:nvPr/>
        </p:nvSpPr>
        <p:spPr bwMode="auto">
          <a:xfrm>
            <a:off x="381000" y="1999456"/>
            <a:ext cx="8763000" cy="1676400"/>
          </a:xfrm>
          <a:prstGeom prst="rect">
            <a:avLst/>
          </a:prstGeom>
          <a:solidFill>
            <a:schemeClr val="bg1"/>
          </a:solidFill>
          <a:ln w="9525">
            <a:noFill/>
            <a:round/>
            <a:headEnd/>
            <a:tailEnd/>
          </a:ln>
        </p:spPr>
        <p:txBody>
          <a:bodyPr>
            <a:prstTxWarp prst="textNoShape">
              <a:avLst/>
            </a:prstTxWarp>
          </a:bodyPr>
          <a:lstStyle/>
          <a:p>
            <a:endParaRPr lang="en-US">
              <a:solidFill>
                <a:prstClr val="black"/>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0781" y="-139568"/>
            <a:ext cx="11285326" cy="7173772"/>
          </a:xfrm>
          <a:prstGeom prst="rect">
            <a:avLst/>
          </a:prstGeom>
        </p:spPr>
      </p:pic>
      <p:sp>
        <p:nvSpPr>
          <p:cNvPr id="6" name="TextBox 5"/>
          <p:cNvSpPr txBox="1"/>
          <p:nvPr/>
        </p:nvSpPr>
        <p:spPr>
          <a:xfrm>
            <a:off x="155704" y="683370"/>
            <a:ext cx="5179789" cy="3416320"/>
          </a:xfrm>
          <a:prstGeom prst="rect">
            <a:avLst/>
          </a:prstGeom>
          <a:noFill/>
        </p:spPr>
        <p:txBody>
          <a:bodyPr wrap="square" rtlCol="0">
            <a:spAutoFit/>
          </a:bodyPr>
          <a:lstStyle/>
          <a:p>
            <a:r>
              <a:rPr lang="en-US" sz="5400" dirty="0" smtClean="0"/>
              <a:t>Part 2:</a:t>
            </a:r>
          </a:p>
          <a:p>
            <a:r>
              <a:rPr lang="en-US" sz="5400" dirty="0" smtClean="0"/>
              <a:t>What do we owe as leaders to our students?</a:t>
            </a:r>
          </a:p>
        </p:txBody>
      </p:sp>
    </p:spTree>
    <p:extLst>
      <p:ext uri="{BB962C8B-B14F-4D97-AF65-F5344CB8AC3E}">
        <p14:creationId xmlns:p14="http://schemas.microsoft.com/office/powerpoint/2010/main" val="18913167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74615" y="5620400"/>
            <a:ext cx="1985455" cy="1237600"/>
          </a:xfrm>
          <a:prstGeom prst="rect">
            <a:avLst/>
          </a:prstGeom>
        </p:spPr>
      </p:pic>
      <p:sp>
        <p:nvSpPr>
          <p:cNvPr id="12" name="TextBox 11"/>
          <p:cNvSpPr txBox="1">
            <a:spLocks noChangeArrowheads="1"/>
          </p:cNvSpPr>
          <p:nvPr/>
        </p:nvSpPr>
        <p:spPr bwMode="auto">
          <a:xfrm>
            <a:off x="609600" y="1752600"/>
            <a:ext cx="3795193" cy="2862263"/>
          </a:xfrm>
          <a:prstGeom prst="rect">
            <a:avLst/>
          </a:prstGeom>
          <a:noFill/>
          <a:ln w="9525">
            <a:noFill/>
            <a:miter lim="800000"/>
            <a:headEnd/>
            <a:tailEnd/>
          </a:ln>
        </p:spPr>
        <p:txBody>
          <a:bodyPr wrap="square">
            <a:prstTxWarp prst="textNoShape">
              <a:avLst/>
            </a:prstTxWarp>
            <a:spAutoFit/>
          </a:bodyPr>
          <a:lstStyle/>
          <a:p>
            <a:r>
              <a:rPr lang="en-US" sz="3600" dirty="0">
                <a:solidFill>
                  <a:prstClr val="black"/>
                </a:solidFill>
                <a:latin typeface="Calibri"/>
              </a:rPr>
              <a:t>"If you do what you've always done, you'll get what you've always got"</a:t>
            </a:r>
          </a:p>
        </p:txBody>
      </p:sp>
      <p:sp>
        <p:nvSpPr>
          <p:cNvPr id="6" name="TextBox 5"/>
          <p:cNvSpPr txBox="1">
            <a:spLocks noChangeArrowheads="1"/>
          </p:cNvSpPr>
          <p:nvPr/>
        </p:nvSpPr>
        <p:spPr bwMode="auto">
          <a:xfrm>
            <a:off x="685800" y="4953000"/>
            <a:ext cx="7924800" cy="708025"/>
          </a:xfrm>
          <a:prstGeom prst="rect">
            <a:avLst/>
          </a:prstGeom>
          <a:noFill/>
          <a:ln w="9525">
            <a:noFill/>
            <a:miter lim="800000"/>
            <a:headEnd/>
            <a:tailEnd/>
          </a:ln>
        </p:spPr>
        <p:txBody>
          <a:bodyPr>
            <a:prstTxWarp prst="textNoShape">
              <a:avLst/>
            </a:prstTxWarp>
            <a:spAutoFit/>
          </a:bodyPr>
          <a:lstStyle/>
          <a:p>
            <a:r>
              <a:rPr lang="en-GB" sz="2000">
                <a:solidFill>
                  <a:srgbClr val="0000FF"/>
                </a:solidFill>
                <a:latin typeface="Calibri"/>
              </a:rPr>
              <a:t>Bill Clinton</a:t>
            </a:r>
          </a:p>
          <a:p>
            <a:r>
              <a:rPr lang="en-GB" sz="2000" i="1">
                <a:solidFill>
                  <a:srgbClr val="0000FF"/>
                </a:solidFill>
                <a:latin typeface="Calibri"/>
              </a:rPr>
              <a:t>US President, 1993-2001</a:t>
            </a:r>
            <a:endParaRPr lang="en-US" sz="2000" i="1">
              <a:solidFill>
                <a:srgbClr val="0000FF"/>
              </a:solidFill>
              <a:latin typeface="Calibri"/>
            </a:endParaRPr>
          </a:p>
        </p:txBody>
      </p:sp>
      <p:pic>
        <p:nvPicPr>
          <p:cNvPr id="36870" name="Picture 6"/>
          <p:cNvPicPr>
            <a:picLocks noChangeAspect="1"/>
          </p:cNvPicPr>
          <p:nvPr/>
        </p:nvPicPr>
        <p:blipFill>
          <a:blip r:embed="rId3"/>
          <a:srcRect/>
          <a:stretch>
            <a:fillRect/>
          </a:stretch>
        </p:blipFill>
        <p:spPr bwMode="auto">
          <a:xfrm>
            <a:off x="4572000" y="1219200"/>
            <a:ext cx="3608388" cy="4708525"/>
          </a:xfrm>
          <a:prstGeom prst="rect">
            <a:avLst/>
          </a:prstGeom>
          <a:noFill/>
          <a:ln w="9525">
            <a:noFill/>
            <a:miter lim="800000"/>
            <a:headEnd/>
            <a:tailEnd/>
          </a:ln>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74615" y="5620400"/>
            <a:ext cx="1985455" cy="1237600"/>
          </a:xfrm>
          <a:prstGeom prst="rect">
            <a:avLst/>
          </a:prstGeom>
        </p:spPr>
      </p:pic>
      <p:sp>
        <p:nvSpPr>
          <p:cNvPr id="12" name="TextBox 11"/>
          <p:cNvSpPr txBox="1">
            <a:spLocks noChangeArrowheads="1"/>
          </p:cNvSpPr>
          <p:nvPr/>
        </p:nvSpPr>
        <p:spPr bwMode="auto">
          <a:xfrm>
            <a:off x="609600" y="1752600"/>
            <a:ext cx="4038600" cy="2308225"/>
          </a:xfrm>
          <a:prstGeom prst="rect">
            <a:avLst/>
          </a:prstGeom>
          <a:noFill/>
          <a:ln w="9525">
            <a:noFill/>
            <a:miter lim="800000"/>
            <a:headEnd/>
            <a:tailEnd/>
          </a:ln>
        </p:spPr>
        <p:txBody>
          <a:bodyPr>
            <a:prstTxWarp prst="textNoShape">
              <a:avLst/>
            </a:prstTxWarp>
            <a:spAutoFit/>
          </a:bodyPr>
          <a:lstStyle/>
          <a:p>
            <a:r>
              <a:rPr lang="en-US" sz="3600">
                <a:solidFill>
                  <a:prstClr val="black"/>
                </a:solidFill>
                <a:latin typeface="Calibri"/>
              </a:rPr>
              <a:t>“Those who stand for nothing fall for anything”</a:t>
            </a:r>
          </a:p>
        </p:txBody>
      </p:sp>
      <p:sp>
        <p:nvSpPr>
          <p:cNvPr id="6" name="TextBox 5"/>
          <p:cNvSpPr txBox="1">
            <a:spLocks noChangeArrowheads="1"/>
          </p:cNvSpPr>
          <p:nvPr/>
        </p:nvSpPr>
        <p:spPr bwMode="auto">
          <a:xfrm>
            <a:off x="685800" y="4953000"/>
            <a:ext cx="7924800" cy="708025"/>
          </a:xfrm>
          <a:prstGeom prst="rect">
            <a:avLst/>
          </a:prstGeom>
          <a:noFill/>
          <a:ln w="9525">
            <a:noFill/>
            <a:miter lim="800000"/>
            <a:headEnd/>
            <a:tailEnd/>
          </a:ln>
        </p:spPr>
        <p:txBody>
          <a:bodyPr>
            <a:prstTxWarp prst="textNoShape">
              <a:avLst/>
            </a:prstTxWarp>
            <a:spAutoFit/>
          </a:bodyPr>
          <a:lstStyle/>
          <a:p>
            <a:r>
              <a:rPr lang="en-GB" sz="2000">
                <a:solidFill>
                  <a:srgbClr val="0000FF"/>
                </a:solidFill>
                <a:latin typeface="Calibri"/>
              </a:rPr>
              <a:t>Alexander Hamilton</a:t>
            </a:r>
            <a:endParaRPr lang="en-GB" sz="3600">
              <a:solidFill>
                <a:prstClr val="black"/>
              </a:solidFill>
              <a:latin typeface="Calibri"/>
            </a:endParaRPr>
          </a:p>
          <a:p>
            <a:r>
              <a:rPr lang="en-GB" sz="2000" i="1">
                <a:solidFill>
                  <a:srgbClr val="0000FF"/>
                </a:solidFill>
                <a:latin typeface="Calibri"/>
              </a:rPr>
              <a:t>Founding Father, 1755-1803</a:t>
            </a:r>
            <a:endParaRPr lang="en-US" sz="2000" i="1">
              <a:solidFill>
                <a:srgbClr val="0000FF"/>
              </a:solidFill>
              <a:latin typeface="Calibri"/>
            </a:endParaRPr>
          </a:p>
        </p:txBody>
      </p:sp>
      <p:pic>
        <p:nvPicPr>
          <p:cNvPr id="37894" name="Picture 7" descr="AmericanRevolutionAlexanderHamilton.jpg"/>
          <p:cNvPicPr>
            <a:picLocks noChangeAspect="1"/>
          </p:cNvPicPr>
          <p:nvPr/>
        </p:nvPicPr>
        <p:blipFill>
          <a:blip r:embed="rId3"/>
          <a:srcRect/>
          <a:stretch>
            <a:fillRect/>
          </a:stretch>
        </p:blipFill>
        <p:spPr bwMode="auto">
          <a:xfrm>
            <a:off x="4648200" y="891096"/>
            <a:ext cx="3773488" cy="4953000"/>
          </a:xfrm>
          <a:prstGeom prst="rect">
            <a:avLst/>
          </a:prstGeom>
          <a:noFill/>
          <a:ln w="9525">
            <a:noFill/>
            <a:miter lim="800000"/>
            <a:headEnd/>
            <a:tailEnd/>
          </a:ln>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pic>
        <p:nvPicPr>
          <p:cNvPr id="3" name="Picture 6"/>
          <p:cNvPicPr>
            <a:picLocks noChangeAspect="1"/>
          </p:cNvPicPr>
          <p:nvPr/>
        </p:nvPicPr>
        <p:blipFill>
          <a:blip r:embed="rId3"/>
          <a:srcRect/>
          <a:stretch>
            <a:fillRect/>
          </a:stretch>
        </p:blipFill>
        <p:spPr bwMode="auto">
          <a:xfrm>
            <a:off x="1045462" y="1787751"/>
            <a:ext cx="2521089" cy="3289727"/>
          </a:xfrm>
          <a:prstGeom prst="rect">
            <a:avLst/>
          </a:prstGeom>
          <a:noFill/>
          <a:ln w="9525">
            <a:noFill/>
            <a:miter lim="800000"/>
            <a:headEnd/>
            <a:tailEnd/>
          </a:ln>
        </p:spPr>
      </p:pic>
      <p:pic>
        <p:nvPicPr>
          <p:cNvPr id="4" name="Picture 7" descr="AmericanRevolutionAlexanderHamilton.jpg"/>
          <p:cNvPicPr>
            <a:picLocks noChangeAspect="1"/>
          </p:cNvPicPr>
          <p:nvPr/>
        </p:nvPicPr>
        <p:blipFill>
          <a:blip r:embed="rId4"/>
          <a:srcRect/>
          <a:stretch>
            <a:fillRect/>
          </a:stretch>
        </p:blipFill>
        <p:spPr bwMode="auto">
          <a:xfrm>
            <a:off x="5147932" y="1787751"/>
            <a:ext cx="2621259" cy="3440609"/>
          </a:xfrm>
          <a:prstGeom prst="rect">
            <a:avLst/>
          </a:prstGeom>
          <a:noFill/>
          <a:ln w="9525">
            <a:noFill/>
            <a:miter lim="800000"/>
            <a:headEnd/>
            <a:tailEnd/>
          </a:ln>
        </p:spPr>
      </p:pic>
      <p:sp>
        <p:nvSpPr>
          <p:cNvPr id="6" name="Left-Right Arrow 5"/>
          <p:cNvSpPr/>
          <p:nvPr/>
        </p:nvSpPr>
        <p:spPr>
          <a:xfrm>
            <a:off x="3566551" y="3296433"/>
            <a:ext cx="1581381" cy="67549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TextBox 6"/>
          <p:cNvSpPr txBox="1"/>
          <p:nvPr/>
        </p:nvSpPr>
        <p:spPr>
          <a:xfrm>
            <a:off x="797187" y="5458029"/>
            <a:ext cx="2769364" cy="369332"/>
          </a:xfrm>
          <a:prstGeom prst="rect">
            <a:avLst/>
          </a:prstGeom>
          <a:noFill/>
        </p:spPr>
        <p:txBody>
          <a:bodyPr wrap="square" rtlCol="0">
            <a:spAutoFit/>
          </a:bodyPr>
          <a:lstStyle/>
          <a:p>
            <a:pPr algn="ctr"/>
            <a:r>
              <a:rPr lang="en-US" dirty="0" smtClean="0">
                <a:solidFill>
                  <a:prstClr val="black"/>
                </a:solidFill>
                <a:latin typeface="Calibri"/>
              </a:rPr>
              <a:t>CHANGE</a:t>
            </a:r>
            <a:endParaRPr lang="en-US" dirty="0">
              <a:solidFill>
                <a:prstClr val="black"/>
              </a:solidFill>
              <a:latin typeface="Calibri"/>
            </a:endParaRPr>
          </a:p>
        </p:txBody>
      </p:sp>
      <p:sp>
        <p:nvSpPr>
          <p:cNvPr id="8" name="TextBox 7"/>
          <p:cNvSpPr txBox="1"/>
          <p:nvPr/>
        </p:nvSpPr>
        <p:spPr>
          <a:xfrm>
            <a:off x="4999827" y="5435734"/>
            <a:ext cx="2769364" cy="369332"/>
          </a:xfrm>
          <a:prstGeom prst="rect">
            <a:avLst/>
          </a:prstGeom>
          <a:noFill/>
        </p:spPr>
        <p:txBody>
          <a:bodyPr wrap="square" rtlCol="0">
            <a:spAutoFit/>
          </a:bodyPr>
          <a:lstStyle/>
          <a:p>
            <a:pPr algn="ctr"/>
            <a:r>
              <a:rPr lang="en-US" dirty="0" smtClean="0">
                <a:solidFill>
                  <a:prstClr val="black"/>
                </a:solidFill>
                <a:latin typeface="Calibri"/>
              </a:rPr>
              <a:t>VALUES</a:t>
            </a:r>
            <a:endParaRPr lang="en-US" dirty="0">
              <a:solidFill>
                <a:prstClr val="black"/>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lide(fromBottom)">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lide(fromRigh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lide(fromRight)">
                                      <p:cBhvr>
                                        <p:cTn id="21" dur="500"/>
                                        <p:tgtEl>
                                          <p:spTgt spid="4"/>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lide(fromBottom)">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3197158" y="2391361"/>
            <a:ext cx="3124200" cy="1862048"/>
          </a:xfrm>
          <a:prstGeom prst="rect">
            <a:avLst/>
          </a:prstGeom>
          <a:noFill/>
          <a:ln w="9525">
            <a:noFill/>
            <a:miter lim="800000"/>
            <a:headEnd/>
            <a:tailEnd/>
          </a:ln>
        </p:spPr>
        <p:txBody>
          <a:bodyPr>
            <a:prstTxWarp prst="textNoShape">
              <a:avLst/>
            </a:prstTxWarp>
            <a:spAutoFit/>
          </a:bodyPr>
          <a:lstStyle/>
          <a:p>
            <a:pPr algn="ctr"/>
            <a:r>
              <a:rPr lang="en-US" sz="11500" dirty="0" smtClean="0">
                <a:solidFill>
                  <a:prstClr val="black"/>
                </a:solidFill>
                <a:latin typeface="Calibri"/>
              </a:rPr>
              <a:t>10</a:t>
            </a:r>
            <a:endParaRPr lang="en-US" sz="11500" dirty="0">
              <a:solidFill>
                <a:prstClr val="black"/>
              </a:solidFill>
              <a:latin typeface="Calibri"/>
            </a:endParaRPr>
          </a:p>
        </p:txBody>
      </p:sp>
      <p:pic>
        <p:nvPicPr>
          <p:cNvPr id="5" name="Picture 4"/>
          <p:cNvPicPr>
            <a:picLocks noChangeAspect="1"/>
          </p:cNvPicPr>
          <p:nvPr/>
        </p:nvPicPr>
        <p:blipFill>
          <a:blip r:embed="rId2"/>
          <a:stretch>
            <a:fillRect/>
          </a:stretch>
        </p:blipFill>
        <p:spPr>
          <a:xfrm>
            <a:off x="7374615" y="5608958"/>
            <a:ext cx="1985455" cy="1237600"/>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621535" y="1356544"/>
            <a:ext cx="3756235" cy="3785652"/>
          </a:xfrm>
          <a:prstGeom prst="rect">
            <a:avLst/>
          </a:prstGeom>
          <a:noFill/>
        </p:spPr>
        <p:txBody>
          <a:bodyPr wrap="square" rtlCol="0">
            <a:spAutoFit/>
          </a:bodyPr>
          <a:lstStyle/>
          <a:p>
            <a:pPr algn="ctr"/>
            <a:r>
              <a:rPr lang="en-US" sz="6000" dirty="0" smtClean="0">
                <a:solidFill>
                  <a:prstClr val="black"/>
                </a:solidFill>
                <a:latin typeface="Calibri"/>
              </a:rPr>
              <a:t>Small things are linked to big things</a:t>
            </a:r>
            <a:endParaRPr lang="en-US" sz="6000"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1 </a:t>
            </a:r>
            <a:endParaRPr lang="en-US" sz="6000" dirty="0">
              <a:solidFill>
                <a:prstClr val="black"/>
              </a:solidFill>
              <a:latin typeface="Calibri"/>
            </a:endParaRPr>
          </a:p>
        </p:txBody>
      </p:sp>
      <p:pic>
        <p:nvPicPr>
          <p:cNvPr id="6" name="Picture 5"/>
          <p:cNvPicPr>
            <a:picLocks noChangeAspect="1"/>
          </p:cNvPicPr>
          <p:nvPr/>
        </p:nvPicPr>
        <p:blipFill>
          <a:blip r:embed="rId3"/>
          <a:stretch>
            <a:fillRect/>
          </a:stretch>
        </p:blipFill>
        <p:spPr>
          <a:xfrm>
            <a:off x="4125659" y="1356544"/>
            <a:ext cx="4804358" cy="3556234"/>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439292" y="1356544"/>
            <a:ext cx="3756235" cy="3785652"/>
          </a:xfrm>
          <a:prstGeom prst="rect">
            <a:avLst/>
          </a:prstGeom>
          <a:noFill/>
        </p:spPr>
        <p:txBody>
          <a:bodyPr wrap="square" rtlCol="0">
            <a:spAutoFit/>
          </a:bodyPr>
          <a:lstStyle/>
          <a:p>
            <a:pPr algn="ctr"/>
            <a:r>
              <a:rPr lang="en-US" sz="6000" dirty="0" smtClean="0">
                <a:solidFill>
                  <a:prstClr val="black"/>
                </a:solidFill>
                <a:latin typeface="Calibri"/>
              </a:rPr>
              <a:t>Chief executives belong to business </a:t>
            </a:r>
            <a:endParaRPr lang="en-US" sz="6000"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2 </a:t>
            </a:r>
            <a:endParaRPr lang="en-US" sz="6000" dirty="0">
              <a:solidFill>
                <a:prstClr val="black"/>
              </a:solidFill>
              <a:latin typeface="Calibri"/>
            </a:endParaRPr>
          </a:p>
        </p:txBody>
      </p:sp>
      <p:pic>
        <p:nvPicPr>
          <p:cNvPr id="7" name="Picture 6"/>
          <p:cNvPicPr>
            <a:picLocks noChangeAspect="1"/>
          </p:cNvPicPr>
          <p:nvPr/>
        </p:nvPicPr>
        <p:blipFill>
          <a:blip r:embed="rId3"/>
          <a:stretch>
            <a:fillRect/>
          </a:stretch>
        </p:blipFill>
        <p:spPr>
          <a:xfrm>
            <a:off x="4195527" y="413404"/>
            <a:ext cx="4445000" cy="5549900"/>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959326" y="1742786"/>
            <a:ext cx="3756235" cy="3785652"/>
          </a:xfrm>
          <a:prstGeom prst="rect">
            <a:avLst/>
          </a:prstGeom>
          <a:noFill/>
        </p:spPr>
        <p:txBody>
          <a:bodyPr wrap="square" rtlCol="0">
            <a:spAutoFit/>
          </a:bodyPr>
          <a:lstStyle/>
          <a:p>
            <a:pPr algn="ctr"/>
            <a:r>
              <a:rPr lang="en-US" sz="6000" dirty="0" smtClean="0">
                <a:solidFill>
                  <a:prstClr val="black"/>
                </a:solidFill>
                <a:latin typeface="Calibri"/>
              </a:rPr>
              <a:t>Saying no is harder than saying yes</a:t>
            </a:r>
            <a:endParaRPr lang="en-US" sz="6000"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3 </a:t>
            </a:r>
            <a:endParaRPr lang="en-US" sz="6000" dirty="0">
              <a:solidFill>
                <a:prstClr val="black"/>
              </a:solidFill>
              <a:latin typeface="Calibri"/>
            </a:endParaRPr>
          </a:p>
        </p:txBody>
      </p:sp>
      <p:pic>
        <p:nvPicPr>
          <p:cNvPr id="6" name="Picture 5"/>
          <p:cNvPicPr>
            <a:picLocks noChangeAspect="1"/>
          </p:cNvPicPr>
          <p:nvPr/>
        </p:nvPicPr>
        <p:blipFill>
          <a:blip r:embed="rId3"/>
          <a:stretch>
            <a:fillRect/>
          </a:stretch>
        </p:blipFill>
        <p:spPr>
          <a:xfrm>
            <a:off x="4887416" y="1742786"/>
            <a:ext cx="4256584" cy="2819987"/>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959326" y="1742786"/>
            <a:ext cx="3756235" cy="3785652"/>
          </a:xfrm>
          <a:prstGeom prst="rect">
            <a:avLst/>
          </a:prstGeom>
          <a:noFill/>
        </p:spPr>
        <p:txBody>
          <a:bodyPr wrap="square" rtlCol="0">
            <a:spAutoFit/>
          </a:bodyPr>
          <a:lstStyle/>
          <a:p>
            <a:pPr algn="ctr"/>
            <a:r>
              <a:rPr lang="en-US" sz="6000" dirty="0" smtClean="0">
                <a:solidFill>
                  <a:prstClr val="black"/>
                </a:solidFill>
                <a:latin typeface="Calibri"/>
              </a:rPr>
              <a:t>Pronouns matter:</a:t>
            </a:r>
          </a:p>
          <a:p>
            <a:pPr algn="ctr"/>
            <a:r>
              <a:rPr lang="en-US" sz="6000" i="1" dirty="0" smtClean="0">
                <a:solidFill>
                  <a:prstClr val="black"/>
                </a:solidFill>
                <a:latin typeface="Calibri"/>
              </a:rPr>
              <a:t>I – we</a:t>
            </a:r>
          </a:p>
          <a:p>
            <a:pPr algn="ctr"/>
            <a:r>
              <a:rPr lang="en-US" sz="6000" i="1" dirty="0" smtClean="0">
                <a:solidFill>
                  <a:prstClr val="black"/>
                </a:solidFill>
                <a:latin typeface="Calibri"/>
              </a:rPr>
              <a:t>Me - us</a:t>
            </a:r>
            <a:endParaRPr lang="en-US" sz="6000" i="1"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4 </a:t>
            </a:r>
            <a:endParaRPr lang="en-US" sz="6000" dirty="0">
              <a:solidFill>
                <a:prstClr val="black"/>
              </a:solidFill>
              <a:latin typeface="Calibri"/>
            </a:endParaRPr>
          </a:p>
        </p:txBody>
      </p:sp>
      <p:pic>
        <p:nvPicPr>
          <p:cNvPr id="7" name="Picture 6"/>
          <p:cNvPicPr>
            <a:picLocks noChangeAspect="1"/>
          </p:cNvPicPr>
          <p:nvPr/>
        </p:nvPicPr>
        <p:blipFill>
          <a:blip r:embed="rId3"/>
          <a:stretch>
            <a:fillRect/>
          </a:stretch>
        </p:blipFill>
        <p:spPr>
          <a:xfrm>
            <a:off x="4464371" y="1954593"/>
            <a:ext cx="3767667" cy="3010981"/>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lide(from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slide(from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slide(from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959326" y="1742786"/>
            <a:ext cx="3756235" cy="3785652"/>
          </a:xfrm>
          <a:prstGeom prst="rect">
            <a:avLst/>
          </a:prstGeom>
          <a:noFill/>
        </p:spPr>
        <p:txBody>
          <a:bodyPr wrap="square" rtlCol="0">
            <a:spAutoFit/>
          </a:bodyPr>
          <a:lstStyle/>
          <a:p>
            <a:pPr algn="ctr"/>
            <a:r>
              <a:rPr lang="en-US" sz="6000" dirty="0" smtClean="0">
                <a:solidFill>
                  <a:prstClr val="black"/>
                </a:solidFill>
                <a:latin typeface="Calibri"/>
              </a:rPr>
              <a:t>Bluffing is an essential skill</a:t>
            </a:r>
            <a:endParaRPr lang="en-US" sz="6000"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5 </a:t>
            </a:r>
            <a:endParaRPr lang="en-US" sz="6000" dirty="0">
              <a:solidFill>
                <a:prstClr val="black"/>
              </a:solidFill>
              <a:latin typeface="Calibri"/>
            </a:endParaRPr>
          </a:p>
        </p:txBody>
      </p:sp>
      <p:pic>
        <p:nvPicPr>
          <p:cNvPr id="6" name="Picture 5"/>
          <p:cNvPicPr>
            <a:picLocks noChangeAspect="1"/>
          </p:cNvPicPr>
          <p:nvPr/>
        </p:nvPicPr>
        <p:blipFill>
          <a:blip r:embed="rId3"/>
          <a:stretch>
            <a:fillRect/>
          </a:stretch>
        </p:blipFill>
        <p:spPr>
          <a:xfrm>
            <a:off x="4715561" y="2158658"/>
            <a:ext cx="3985316" cy="2650986"/>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pic>
        <p:nvPicPr>
          <p:cNvPr id="6" name="Picture 5"/>
          <p:cNvPicPr>
            <a:picLocks noChangeAspect="1"/>
          </p:cNvPicPr>
          <p:nvPr/>
        </p:nvPicPr>
        <p:blipFill>
          <a:blip r:embed="rId3"/>
          <a:stretch>
            <a:fillRect/>
          </a:stretch>
        </p:blipFill>
        <p:spPr>
          <a:xfrm>
            <a:off x="959326" y="1214236"/>
            <a:ext cx="7002725" cy="5244389"/>
          </a:xfrm>
          <a:prstGeom prst="rect">
            <a:avLst/>
          </a:prstGeom>
        </p:spPr>
      </p:pic>
      <p:sp>
        <p:nvSpPr>
          <p:cNvPr id="3" name="TextBox 2"/>
          <p:cNvSpPr txBox="1"/>
          <p:nvPr/>
        </p:nvSpPr>
        <p:spPr>
          <a:xfrm>
            <a:off x="959326" y="1015663"/>
            <a:ext cx="3756235" cy="2862322"/>
          </a:xfrm>
          <a:prstGeom prst="rect">
            <a:avLst/>
          </a:prstGeom>
          <a:noFill/>
        </p:spPr>
        <p:txBody>
          <a:bodyPr wrap="square" rtlCol="0">
            <a:spAutoFit/>
          </a:bodyPr>
          <a:lstStyle/>
          <a:p>
            <a:pPr algn="ctr"/>
            <a:r>
              <a:rPr lang="en-US" sz="6000" dirty="0" smtClean="0">
                <a:solidFill>
                  <a:prstClr val="black"/>
                </a:solidFill>
                <a:latin typeface="Calibri"/>
              </a:rPr>
              <a:t>We need to be crosser</a:t>
            </a:r>
            <a:endParaRPr lang="en-US" sz="6000"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6 </a:t>
            </a:r>
            <a:endParaRPr lang="en-US" sz="6000" dirty="0">
              <a:solidFill>
                <a:prstClr val="black"/>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65721" y="2679698"/>
            <a:ext cx="3279421" cy="1938992"/>
          </a:xfrm>
          <a:prstGeom prst="rect">
            <a:avLst/>
          </a:prstGeom>
          <a:noFill/>
        </p:spPr>
        <p:txBody>
          <a:bodyPr wrap="square" rtlCol="0">
            <a:spAutoFit/>
          </a:bodyPr>
          <a:lstStyle/>
          <a:p>
            <a:pPr algn="ctr"/>
            <a:r>
              <a:rPr lang="en-US" sz="4000" dirty="0" smtClean="0"/>
              <a:t>Part 1: Surveying the landscape</a:t>
            </a:r>
            <a:endParaRPr lang="en-US" sz="4000" dirty="0"/>
          </a:p>
        </p:txBody>
      </p:sp>
      <p:pic>
        <p:nvPicPr>
          <p:cNvPr id="3" name="Picture 2"/>
          <p:cNvPicPr>
            <a:picLocks noChangeAspect="1"/>
          </p:cNvPicPr>
          <p:nvPr/>
        </p:nvPicPr>
        <p:blipFill>
          <a:blip r:embed="rId2"/>
          <a:stretch>
            <a:fillRect/>
          </a:stretch>
        </p:blipFill>
        <p:spPr>
          <a:xfrm>
            <a:off x="994612" y="330786"/>
            <a:ext cx="4419600" cy="5918200"/>
          </a:xfrm>
          <a:prstGeom prst="rect">
            <a:avLst/>
          </a:prstGeom>
        </p:spPr>
      </p:pic>
      <p:sp>
        <p:nvSpPr>
          <p:cNvPr id="4" name="TextBox 3"/>
          <p:cNvSpPr txBox="1"/>
          <p:nvPr/>
        </p:nvSpPr>
        <p:spPr>
          <a:xfrm>
            <a:off x="5990174" y="5602655"/>
            <a:ext cx="3153826" cy="646331"/>
          </a:xfrm>
          <a:prstGeom prst="rect">
            <a:avLst/>
          </a:prstGeom>
          <a:noFill/>
        </p:spPr>
        <p:txBody>
          <a:bodyPr wrap="square" rtlCol="0">
            <a:spAutoFit/>
          </a:bodyPr>
          <a:lstStyle/>
          <a:p>
            <a:r>
              <a:rPr lang="en-US" b="1" dirty="0" smtClean="0"/>
              <a:t>Master:</a:t>
            </a:r>
            <a:endParaRPr lang="en-US" i="1" dirty="0" smtClean="0"/>
          </a:p>
          <a:p>
            <a:r>
              <a:rPr lang="en-US" i="1" dirty="0" smtClean="0"/>
              <a:t>“We </a:t>
            </a:r>
            <a:r>
              <a:rPr lang="en-US" i="1" dirty="0"/>
              <a:t>run ourselves </a:t>
            </a:r>
            <a:r>
              <a:rPr lang="en-US" i="1" dirty="0" smtClean="0"/>
              <a:t>aground”</a:t>
            </a:r>
            <a:endParaRPr lang="en-US" i="1" dirty="0"/>
          </a:p>
        </p:txBody>
      </p:sp>
    </p:spTree>
    <p:extLst>
      <p:ext uri="{BB962C8B-B14F-4D97-AF65-F5344CB8AC3E}">
        <p14:creationId xmlns:p14="http://schemas.microsoft.com/office/powerpoint/2010/main" val="24073649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567489" y="2272706"/>
            <a:ext cx="3756235" cy="1938992"/>
          </a:xfrm>
          <a:prstGeom prst="rect">
            <a:avLst/>
          </a:prstGeom>
          <a:noFill/>
        </p:spPr>
        <p:txBody>
          <a:bodyPr wrap="square" rtlCol="0">
            <a:spAutoFit/>
          </a:bodyPr>
          <a:lstStyle/>
          <a:p>
            <a:pPr algn="ctr"/>
            <a:r>
              <a:rPr lang="en-US" sz="6000" dirty="0" smtClean="0">
                <a:solidFill>
                  <a:prstClr val="black"/>
                </a:solidFill>
                <a:latin typeface="Calibri"/>
              </a:rPr>
              <a:t>Matthew was right</a:t>
            </a:r>
            <a:endParaRPr lang="en-US" sz="6000"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7 </a:t>
            </a:r>
            <a:endParaRPr lang="en-US" sz="6000" dirty="0">
              <a:solidFill>
                <a:prstClr val="black"/>
              </a:solidFill>
              <a:latin typeface="Calibri"/>
            </a:endParaRPr>
          </a:p>
        </p:txBody>
      </p:sp>
      <p:pic>
        <p:nvPicPr>
          <p:cNvPr id="8" name="Picture 4"/>
          <p:cNvPicPr>
            <a:picLocks noChangeAspect="1"/>
          </p:cNvPicPr>
          <p:nvPr/>
        </p:nvPicPr>
        <p:blipFill>
          <a:blip r:embed="rId3"/>
          <a:srcRect/>
          <a:stretch>
            <a:fillRect/>
          </a:stretch>
        </p:blipFill>
        <p:spPr bwMode="auto">
          <a:xfrm>
            <a:off x="4134374" y="1802399"/>
            <a:ext cx="4796479" cy="3331391"/>
          </a:xfrm>
          <a:prstGeom prst="rect">
            <a:avLst/>
          </a:prstGeom>
          <a:noFill/>
          <a:ln w="9525">
            <a:noFill/>
            <a:miter lim="800000"/>
            <a:headEnd/>
            <a:tailEnd/>
          </a:ln>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905000" y="3027363"/>
            <a:ext cx="5715000" cy="769937"/>
          </a:xfrm>
          <a:prstGeom prst="rect">
            <a:avLst/>
          </a:prstGeom>
          <a:noFill/>
          <a:ln w="9525">
            <a:noFill/>
            <a:miter lim="800000"/>
            <a:headEnd/>
            <a:tailEnd/>
          </a:ln>
        </p:spPr>
        <p:txBody>
          <a:bodyPr>
            <a:prstTxWarp prst="textNoShape">
              <a:avLst/>
            </a:prstTxWarp>
            <a:spAutoFit/>
          </a:bodyPr>
          <a:lstStyle/>
          <a:p>
            <a:pPr algn="ctr"/>
            <a:r>
              <a:rPr lang="en-US" sz="4400">
                <a:solidFill>
                  <a:srgbClr val="FFFFFF"/>
                </a:solidFill>
                <a:latin typeface="Calibri"/>
              </a:rPr>
              <a:t>The Matthew Effect</a:t>
            </a:r>
          </a:p>
        </p:txBody>
      </p:sp>
      <p:sp>
        <p:nvSpPr>
          <p:cNvPr id="6" name="TextBox 5"/>
          <p:cNvSpPr txBox="1">
            <a:spLocks noChangeArrowheads="1"/>
          </p:cNvSpPr>
          <p:nvPr/>
        </p:nvSpPr>
        <p:spPr bwMode="auto">
          <a:xfrm>
            <a:off x="1905000" y="3797300"/>
            <a:ext cx="5715000" cy="585788"/>
          </a:xfrm>
          <a:prstGeom prst="rect">
            <a:avLst/>
          </a:prstGeom>
          <a:noFill/>
          <a:ln w="9525">
            <a:noFill/>
            <a:miter lim="800000"/>
            <a:headEnd/>
            <a:tailEnd/>
          </a:ln>
        </p:spPr>
        <p:txBody>
          <a:bodyPr>
            <a:prstTxWarp prst="textNoShape">
              <a:avLst/>
            </a:prstTxWarp>
            <a:spAutoFit/>
          </a:bodyPr>
          <a:lstStyle/>
          <a:p>
            <a:pPr algn="ctr"/>
            <a:r>
              <a:rPr lang="en-US" sz="3200">
                <a:solidFill>
                  <a:srgbClr val="FFFFFF"/>
                </a:solidFill>
                <a:latin typeface="Calibri"/>
              </a:rPr>
              <a:t>(Robert K Merton)</a:t>
            </a:r>
          </a:p>
        </p:txBody>
      </p:sp>
      <p:cxnSp>
        <p:nvCxnSpPr>
          <p:cNvPr id="8" name="Straight Connector 7"/>
          <p:cNvCxnSpPr/>
          <p:nvPr/>
        </p:nvCxnSpPr>
        <p:spPr>
          <a:xfrm>
            <a:off x="2133600" y="3797300"/>
            <a:ext cx="54864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ctrTitle"/>
          </p:nvPr>
        </p:nvSpPr>
        <p:spPr/>
        <p:txBody>
          <a:bodyPr/>
          <a:lstStyle/>
          <a:p>
            <a:endParaRPr lang="en-US">
              <a:ea typeface="ＭＳ Ｐゴシック" pitchFamily="1" charset="-128"/>
              <a:cs typeface="ＭＳ Ｐゴシック" pitchFamily="1" charset="-128"/>
            </a:endParaRPr>
          </a:p>
        </p:txBody>
      </p:sp>
      <p:sp>
        <p:nvSpPr>
          <p:cNvPr id="3" name="Subtitle 2"/>
          <p:cNvSpPr>
            <a:spLocks noGrp="1"/>
          </p:cNvSpPr>
          <p:nvPr>
            <p:ph type="subTitle" idx="1"/>
          </p:nvPr>
        </p:nvSpPr>
        <p:spPr/>
        <p:txBody>
          <a:bodyPr/>
          <a:lstStyle/>
          <a:p>
            <a:pPr>
              <a:buFont typeface="Arial" charset="0"/>
              <a:buNone/>
              <a:defRPr/>
            </a:pPr>
            <a:endParaRPr lang="en-US"/>
          </a:p>
        </p:txBody>
      </p:sp>
      <p:pic>
        <p:nvPicPr>
          <p:cNvPr id="56324" name="Picture 4"/>
          <p:cNvPicPr>
            <a:picLocks noChangeAspect="1"/>
          </p:cNvPicPr>
          <p:nvPr/>
        </p:nvPicPr>
        <p:blipFill>
          <a:blip r:embed="rId2"/>
          <a:srcRect/>
          <a:stretch>
            <a:fillRect/>
          </a:stretch>
        </p:blipFill>
        <p:spPr bwMode="auto">
          <a:xfrm>
            <a:off x="-76200" y="228600"/>
            <a:ext cx="9261475" cy="6432550"/>
          </a:xfrm>
          <a:prstGeom prst="rect">
            <a:avLst/>
          </a:prstGeom>
          <a:noFill/>
          <a:ln w="9525">
            <a:noFill/>
            <a:miter lim="800000"/>
            <a:headEnd/>
            <a:tailEnd/>
          </a:ln>
        </p:spPr>
      </p:pic>
      <p:sp>
        <p:nvSpPr>
          <p:cNvPr id="6" name="Rectangle 5"/>
          <p:cNvSpPr/>
          <p:nvPr/>
        </p:nvSpPr>
        <p:spPr>
          <a:xfrm>
            <a:off x="3810000" y="0"/>
            <a:ext cx="5432425"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7" name="Rectangle 6"/>
          <p:cNvSpPr/>
          <p:nvPr/>
        </p:nvSpPr>
        <p:spPr>
          <a:xfrm>
            <a:off x="-76200" y="0"/>
            <a:ext cx="2159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2133600"/>
            <a:ext cx="8458200" cy="1570038"/>
          </a:xfrm>
          <a:prstGeom prst="rect">
            <a:avLst/>
          </a:prstGeom>
          <a:noFill/>
          <a:ln w="9525">
            <a:noFill/>
            <a:miter lim="800000"/>
            <a:headEnd/>
            <a:tailEnd/>
          </a:ln>
        </p:spPr>
        <p:txBody>
          <a:bodyPr>
            <a:prstTxWarp prst="textNoShape">
              <a:avLst/>
            </a:prstTxWarp>
            <a:spAutoFit/>
          </a:bodyPr>
          <a:lstStyle/>
          <a:p>
            <a:r>
              <a:rPr lang="en-US" sz="4800">
                <a:solidFill>
                  <a:prstClr val="white"/>
                </a:solidFill>
                <a:latin typeface="Calibri"/>
              </a:rPr>
              <a:t>The </a:t>
            </a:r>
            <a:r>
              <a:rPr lang="en-US" sz="4800">
                <a:solidFill>
                  <a:srgbClr val="FFFF00"/>
                </a:solidFill>
                <a:latin typeface="Calibri"/>
              </a:rPr>
              <a:t>rich </a:t>
            </a:r>
            <a:r>
              <a:rPr lang="en-US" sz="4800">
                <a:solidFill>
                  <a:prstClr val="white"/>
                </a:solidFill>
                <a:latin typeface="Calibri"/>
              </a:rPr>
              <a:t>shall get richer and the </a:t>
            </a:r>
            <a:r>
              <a:rPr lang="en-US" sz="4800">
                <a:solidFill>
                  <a:srgbClr val="FFFF00"/>
                </a:solidFill>
                <a:latin typeface="Calibri"/>
              </a:rPr>
              <a:t>poor </a:t>
            </a:r>
            <a:r>
              <a:rPr lang="en-US" sz="4800">
                <a:solidFill>
                  <a:prstClr val="white"/>
                </a:solidFill>
                <a:latin typeface="Calibri"/>
              </a:rPr>
              <a:t>shall get poorer</a:t>
            </a:r>
            <a:endParaRPr lang="en-US" sz="4800">
              <a:solidFill>
                <a:prstClr val="white"/>
              </a:solidFill>
              <a:latin typeface="Calibri" pitchFamily="1" charset="0"/>
            </a:endParaRPr>
          </a:p>
        </p:txBody>
      </p:sp>
      <p:sp>
        <p:nvSpPr>
          <p:cNvPr id="57347" name="Rectangle 3"/>
          <p:cNvSpPr>
            <a:spLocks noChangeArrowheads="1"/>
          </p:cNvSpPr>
          <p:nvPr/>
        </p:nvSpPr>
        <p:spPr bwMode="auto">
          <a:xfrm>
            <a:off x="6553200" y="5170488"/>
            <a:ext cx="1698625" cy="368300"/>
          </a:xfrm>
          <a:prstGeom prst="rect">
            <a:avLst/>
          </a:prstGeom>
          <a:noFill/>
          <a:ln w="9525">
            <a:noFill/>
            <a:miter lim="800000"/>
            <a:headEnd/>
            <a:tailEnd/>
          </a:ln>
        </p:spPr>
        <p:txBody>
          <a:bodyPr wrap="none">
            <a:prstTxWarp prst="textNoShape">
              <a:avLst/>
            </a:prstTxWarp>
            <a:spAutoFit/>
          </a:bodyPr>
          <a:lstStyle/>
          <a:p>
            <a:r>
              <a:rPr lang="en-US">
                <a:solidFill>
                  <a:prstClr val="white"/>
                </a:solidFill>
                <a:latin typeface="Calibri"/>
              </a:rPr>
              <a:t>Matthew 13:12</a:t>
            </a:r>
            <a:endParaRPr lang="en-GB">
              <a:solidFill>
                <a:prstClr val="white"/>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2"/>
          <p:cNvSpPr txBox="1">
            <a:spLocks noChangeArrowheads="1"/>
          </p:cNvSpPr>
          <p:nvPr/>
        </p:nvSpPr>
        <p:spPr bwMode="auto">
          <a:xfrm>
            <a:off x="457200" y="2133600"/>
            <a:ext cx="8458200" cy="2308225"/>
          </a:xfrm>
          <a:prstGeom prst="rect">
            <a:avLst/>
          </a:prstGeom>
          <a:noFill/>
          <a:ln w="9525">
            <a:noFill/>
            <a:miter lim="800000"/>
            <a:headEnd/>
            <a:tailEnd/>
          </a:ln>
        </p:spPr>
        <p:txBody>
          <a:bodyPr>
            <a:prstTxWarp prst="textNoShape">
              <a:avLst/>
            </a:prstTxWarp>
            <a:spAutoFit/>
          </a:bodyPr>
          <a:lstStyle/>
          <a:p>
            <a:r>
              <a:rPr lang="en-US" sz="4800">
                <a:solidFill>
                  <a:srgbClr val="FFFFFF"/>
                </a:solidFill>
                <a:latin typeface="Calibri"/>
              </a:rPr>
              <a:t>“The </a:t>
            </a:r>
            <a:r>
              <a:rPr lang="en-US" sz="4800">
                <a:solidFill>
                  <a:srgbClr val="FFFF00"/>
                </a:solidFill>
                <a:latin typeface="Calibri"/>
              </a:rPr>
              <a:t>word-rich </a:t>
            </a:r>
            <a:r>
              <a:rPr lang="en-US" sz="4800">
                <a:solidFill>
                  <a:srgbClr val="FFFFFF"/>
                </a:solidFill>
                <a:latin typeface="Calibri"/>
              </a:rPr>
              <a:t>get richer while the </a:t>
            </a:r>
            <a:r>
              <a:rPr lang="en-US" sz="4800">
                <a:solidFill>
                  <a:srgbClr val="FFFF00"/>
                </a:solidFill>
                <a:latin typeface="Calibri"/>
              </a:rPr>
              <a:t>word-poor </a:t>
            </a:r>
            <a:r>
              <a:rPr lang="en-US" sz="4800">
                <a:solidFill>
                  <a:srgbClr val="FFFFFF"/>
                </a:solidFill>
                <a:latin typeface="Calibri"/>
              </a:rPr>
              <a:t>get poorer” in their reading skills</a:t>
            </a:r>
            <a:endParaRPr lang="en-US" sz="4800">
              <a:solidFill>
                <a:srgbClr val="FFFFFF"/>
              </a:solidFill>
              <a:latin typeface="Calibri" pitchFamily="1" charset="0"/>
            </a:endParaRPr>
          </a:p>
        </p:txBody>
      </p:sp>
      <p:sp>
        <p:nvSpPr>
          <p:cNvPr id="58371" name="Rectangle 4"/>
          <p:cNvSpPr>
            <a:spLocks noChangeArrowheads="1"/>
          </p:cNvSpPr>
          <p:nvPr/>
        </p:nvSpPr>
        <p:spPr bwMode="auto">
          <a:xfrm>
            <a:off x="5638800" y="4953000"/>
            <a:ext cx="4572000" cy="369888"/>
          </a:xfrm>
          <a:prstGeom prst="rect">
            <a:avLst/>
          </a:prstGeom>
          <a:noFill/>
          <a:ln w="9525">
            <a:noFill/>
            <a:miter lim="800000"/>
            <a:headEnd/>
            <a:tailEnd/>
          </a:ln>
        </p:spPr>
        <p:txBody>
          <a:bodyPr>
            <a:prstTxWarp prst="textNoShape">
              <a:avLst/>
            </a:prstTxWarp>
            <a:spAutoFit/>
          </a:bodyPr>
          <a:lstStyle/>
          <a:p>
            <a:r>
              <a:rPr lang="en-US">
                <a:solidFill>
                  <a:srgbClr val="FFFFFF"/>
                </a:solidFill>
                <a:latin typeface="Calibri"/>
              </a:rPr>
              <a:t>(CASL) </a:t>
            </a:r>
            <a:endParaRPr lang="en-GB">
              <a:solidFill>
                <a:srgbClr val="FFFFFF"/>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2"/>
          <p:cNvSpPr txBox="1">
            <a:spLocks noChangeArrowheads="1"/>
          </p:cNvSpPr>
          <p:nvPr/>
        </p:nvSpPr>
        <p:spPr bwMode="auto">
          <a:xfrm>
            <a:off x="457200" y="1536700"/>
            <a:ext cx="8458200" cy="3416300"/>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Calibri"/>
              </a:rPr>
              <a:t>“While good readers gain new skills very rapidly, and quickly move from </a:t>
            </a:r>
            <a:r>
              <a:rPr lang="en-US" sz="3600" b="1">
                <a:solidFill>
                  <a:srgbClr val="FFFF00"/>
                </a:solidFill>
                <a:latin typeface="Calibri"/>
              </a:rPr>
              <a:t>learning to read</a:t>
            </a:r>
            <a:r>
              <a:rPr lang="en-US" sz="3600">
                <a:solidFill>
                  <a:srgbClr val="FFFFFF"/>
                </a:solidFill>
                <a:latin typeface="Calibri"/>
              </a:rPr>
              <a:t> to </a:t>
            </a:r>
            <a:r>
              <a:rPr lang="en-US" sz="3600" b="1">
                <a:solidFill>
                  <a:srgbClr val="FFFF00"/>
                </a:solidFill>
                <a:latin typeface="Calibri"/>
              </a:rPr>
              <a:t>reading to learn</a:t>
            </a:r>
            <a:r>
              <a:rPr lang="en-US" sz="3600">
                <a:solidFill>
                  <a:srgbClr val="FFFFFF"/>
                </a:solidFill>
                <a:latin typeface="Calibri"/>
              </a:rPr>
              <a:t>, poor readers become increasingly frustrated with the act of reading, and try to avoid reading where possible” </a:t>
            </a:r>
            <a:endParaRPr lang="en-US" sz="3600">
              <a:solidFill>
                <a:srgbClr val="FFFFFF"/>
              </a:solidFill>
              <a:latin typeface="Calibri" pitchFamily="1" charset="0"/>
            </a:endParaRPr>
          </a:p>
        </p:txBody>
      </p:sp>
      <p:sp>
        <p:nvSpPr>
          <p:cNvPr id="59395" name="Rectangle 3"/>
          <p:cNvSpPr>
            <a:spLocks noChangeArrowheads="1"/>
          </p:cNvSpPr>
          <p:nvPr/>
        </p:nvSpPr>
        <p:spPr bwMode="auto">
          <a:xfrm>
            <a:off x="5638800" y="4953000"/>
            <a:ext cx="4572000" cy="646113"/>
          </a:xfrm>
          <a:prstGeom prst="rect">
            <a:avLst/>
          </a:prstGeom>
          <a:noFill/>
          <a:ln w="9525">
            <a:noFill/>
            <a:miter lim="800000"/>
            <a:headEnd/>
            <a:tailEnd/>
          </a:ln>
        </p:spPr>
        <p:txBody>
          <a:bodyPr>
            <a:prstTxWarp prst="textNoShape">
              <a:avLst/>
            </a:prstTxWarp>
            <a:spAutoFit/>
          </a:bodyPr>
          <a:lstStyle/>
          <a:p>
            <a:r>
              <a:rPr lang="en-US">
                <a:solidFill>
                  <a:srgbClr val="FFFFFF"/>
                </a:solidFill>
                <a:latin typeface="Calibri"/>
              </a:rPr>
              <a:t>The Matthew Effect</a:t>
            </a:r>
            <a:endParaRPr lang="en-GB">
              <a:solidFill>
                <a:srgbClr val="FFFFFF"/>
              </a:solidFill>
              <a:latin typeface="Calibri"/>
            </a:endParaRPr>
          </a:p>
          <a:p>
            <a:r>
              <a:rPr lang="en-US">
                <a:solidFill>
                  <a:srgbClr val="FFFFFF"/>
                </a:solidFill>
                <a:latin typeface="Calibri"/>
              </a:rPr>
              <a:t>Daniel Rigney</a:t>
            </a:r>
            <a:endParaRPr lang="en-GB">
              <a:solidFill>
                <a:srgbClr val="FFFFFF"/>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3"/>
          <p:cNvSpPr txBox="1">
            <a:spLocks noChangeArrowheads="1"/>
          </p:cNvSpPr>
          <p:nvPr/>
        </p:nvSpPr>
        <p:spPr bwMode="auto">
          <a:xfrm>
            <a:off x="1676400" y="2667000"/>
            <a:ext cx="5867400" cy="1446213"/>
          </a:xfrm>
          <a:prstGeom prst="rect">
            <a:avLst/>
          </a:prstGeom>
          <a:noFill/>
          <a:ln w="9525">
            <a:noFill/>
            <a:miter lim="800000"/>
            <a:headEnd/>
            <a:tailEnd/>
          </a:ln>
        </p:spPr>
        <p:txBody>
          <a:bodyPr>
            <a:prstTxWarp prst="textNoShape">
              <a:avLst/>
            </a:prstTxWarp>
            <a:spAutoFit/>
          </a:bodyPr>
          <a:lstStyle/>
          <a:p>
            <a:pPr algn="ctr"/>
            <a:r>
              <a:rPr lang="en-US" sz="4400">
                <a:solidFill>
                  <a:prstClr val="white"/>
                </a:solidFill>
                <a:latin typeface="Calibri" pitchFamily="1" charset="0"/>
              </a:rPr>
              <a:t>Every teacher in English is a teacher of English</a:t>
            </a:r>
          </a:p>
        </p:txBody>
      </p:sp>
      <p:sp>
        <p:nvSpPr>
          <p:cNvPr id="3" name="TextBox 2"/>
          <p:cNvSpPr txBox="1">
            <a:spLocks noChangeArrowheads="1"/>
          </p:cNvSpPr>
          <p:nvPr/>
        </p:nvSpPr>
        <p:spPr bwMode="auto">
          <a:xfrm>
            <a:off x="4953000" y="4800600"/>
            <a:ext cx="3505200" cy="461963"/>
          </a:xfrm>
          <a:prstGeom prst="rect">
            <a:avLst/>
          </a:prstGeom>
          <a:noFill/>
          <a:ln w="9525">
            <a:noFill/>
            <a:miter lim="800000"/>
            <a:headEnd/>
            <a:tailEnd/>
          </a:ln>
        </p:spPr>
        <p:txBody>
          <a:bodyPr>
            <a:prstTxWarp prst="textNoShape">
              <a:avLst/>
            </a:prstTxWarp>
            <a:spAutoFit/>
          </a:bodyPr>
          <a:lstStyle/>
          <a:p>
            <a:r>
              <a:rPr lang="en-US" sz="2400">
                <a:solidFill>
                  <a:prstClr val="white"/>
                </a:solidFill>
                <a:latin typeface="Calibri" pitchFamily="1" charset="0"/>
              </a:rPr>
              <a:t>George Sampson, 1922</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wipe(left)">
                                      <p:cBhvr>
                                        <p:cTn id="7" dur="5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256721" y="1778271"/>
            <a:ext cx="4567885" cy="2862322"/>
          </a:xfrm>
          <a:prstGeom prst="rect">
            <a:avLst/>
          </a:prstGeom>
          <a:noFill/>
        </p:spPr>
        <p:txBody>
          <a:bodyPr wrap="square" rtlCol="0">
            <a:spAutoFit/>
          </a:bodyPr>
          <a:lstStyle/>
          <a:p>
            <a:pPr algn="ctr"/>
            <a:r>
              <a:rPr lang="en-US" sz="6000" dirty="0" smtClean="0">
                <a:solidFill>
                  <a:prstClr val="black"/>
                </a:solidFill>
                <a:latin typeface="Calibri"/>
              </a:rPr>
              <a:t>We are not making baked beans</a:t>
            </a:r>
            <a:endParaRPr lang="en-US" sz="6000"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a:solidFill>
                  <a:prstClr val="black"/>
                </a:solidFill>
                <a:latin typeface="Calibri"/>
              </a:rPr>
              <a:t>8</a:t>
            </a:r>
            <a:r>
              <a:rPr lang="en-US" sz="6000" dirty="0" smtClean="0">
                <a:solidFill>
                  <a:prstClr val="black"/>
                </a:solidFill>
                <a:latin typeface="Calibri"/>
              </a:rPr>
              <a:t> </a:t>
            </a:r>
            <a:endParaRPr lang="en-US" sz="6000" dirty="0">
              <a:solidFill>
                <a:prstClr val="black"/>
              </a:solidFill>
              <a:latin typeface="Calibri"/>
            </a:endParaRPr>
          </a:p>
        </p:txBody>
      </p:sp>
      <p:pic>
        <p:nvPicPr>
          <p:cNvPr id="7" name="Picture 6"/>
          <p:cNvPicPr>
            <a:picLocks noChangeAspect="1"/>
          </p:cNvPicPr>
          <p:nvPr/>
        </p:nvPicPr>
        <p:blipFill>
          <a:blip r:embed="rId3"/>
          <a:stretch>
            <a:fillRect/>
          </a:stretch>
        </p:blipFill>
        <p:spPr>
          <a:xfrm>
            <a:off x="4824606" y="2114394"/>
            <a:ext cx="3835400" cy="2120900"/>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256721" y="1778271"/>
            <a:ext cx="4567885" cy="2862322"/>
          </a:xfrm>
          <a:prstGeom prst="rect">
            <a:avLst/>
          </a:prstGeom>
          <a:noFill/>
        </p:spPr>
        <p:txBody>
          <a:bodyPr wrap="square" rtlCol="0">
            <a:spAutoFit/>
          </a:bodyPr>
          <a:lstStyle/>
          <a:p>
            <a:pPr algn="ctr"/>
            <a:r>
              <a:rPr lang="en-US" sz="6000" dirty="0" smtClean="0">
                <a:solidFill>
                  <a:prstClr val="black"/>
                </a:solidFill>
                <a:latin typeface="Calibri"/>
              </a:rPr>
              <a:t>This isn’t a club for teachers</a:t>
            </a:r>
            <a:endParaRPr lang="en-US" sz="6000"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9</a:t>
            </a:r>
            <a:endParaRPr lang="en-US" sz="6000" dirty="0">
              <a:solidFill>
                <a:prstClr val="black"/>
              </a:solidFill>
              <a:latin typeface="Calibri"/>
            </a:endParaRPr>
          </a:p>
        </p:txBody>
      </p:sp>
      <p:pic>
        <p:nvPicPr>
          <p:cNvPr id="6" name="Picture 5"/>
          <p:cNvPicPr>
            <a:picLocks noChangeAspect="1"/>
          </p:cNvPicPr>
          <p:nvPr/>
        </p:nvPicPr>
        <p:blipFill>
          <a:blip r:embed="rId3"/>
          <a:stretch>
            <a:fillRect/>
          </a:stretch>
        </p:blipFill>
        <p:spPr>
          <a:xfrm>
            <a:off x="4310353" y="1202294"/>
            <a:ext cx="3810000" cy="3810000"/>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256721" y="1778271"/>
            <a:ext cx="4567885" cy="3785652"/>
          </a:xfrm>
          <a:prstGeom prst="rect">
            <a:avLst/>
          </a:prstGeom>
          <a:noFill/>
        </p:spPr>
        <p:txBody>
          <a:bodyPr wrap="square" rtlCol="0">
            <a:spAutoFit/>
          </a:bodyPr>
          <a:lstStyle/>
          <a:p>
            <a:pPr algn="ctr"/>
            <a:r>
              <a:rPr lang="en-US" sz="6000" dirty="0" smtClean="0">
                <a:solidFill>
                  <a:prstClr val="black"/>
                </a:solidFill>
                <a:latin typeface="Calibri"/>
              </a:rPr>
              <a:t>We must teach what real learning is</a:t>
            </a:r>
            <a:endParaRPr lang="en-US" sz="6000"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10 </a:t>
            </a:r>
            <a:endParaRPr lang="en-US" sz="6000" dirty="0">
              <a:solidFill>
                <a:prstClr val="black"/>
              </a:solidFill>
              <a:latin typeface="Calibri"/>
            </a:endParaRPr>
          </a:p>
        </p:txBody>
      </p:sp>
      <p:pic>
        <p:nvPicPr>
          <p:cNvPr id="7" name="Picture 6"/>
          <p:cNvPicPr>
            <a:picLocks noChangeAspect="1"/>
          </p:cNvPicPr>
          <p:nvPr/>
        </p:nvPicPr>
        <p:blipFill>
          <a:blip r:embed="rId3"/>
          <a:stretch>
            <a:fillRect/>
          </a:stretch>
        </p:blipFill>
        <p:spPr>
          <a:xfrm>
            <a:off x="4824606" y="1753923"/>
            <a:ext cx="3810000" cy="3810000"/>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3-08 at 06.39.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407" y="0"/>
            <a:ext cx="6435040" cy="6858000"/>
          </a:xfrm>
          <a:prstGeom prst="rect">
            <a:avLst/>
          </a:prstGeom>
        </p:spPr>
      </p:pic>
    </p:spTree>
    <p:extLst>
      <p:ext uri="{BB962C8B-B14F-4D97-AF65-F5344CB8AC3E}">
        <p14:creationId xmlns:p14="http://schemas.microsoft.com/office/powerpoint/2010/main" val="11266429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08715" y="1224285"/>
            <a:ext cx="3869825" cy="4099185"/>
          </a:xfrm>
        </p:spPr>
        <p:txBody>
          <a:bodyPr>
            <a:noAutofit/>
          </a:bodyPr>
          <a:lstStyle/>
          <a:p>
            <a:pPr lvl="0"/>
            <a:r>
              <a:rPr lang="en-US" sz="2800" dirty="0"/>
              <a:t>“I've missed more than 9000 shots in my career. I've lost almost 300 games. 26 times, I've been trusted to take the game winning shot and missed. I've failed over and over and over again in my life. And that is why I succeed.”</a:t>
            </a:r>
            <a:endParaRPr lang="en-GB" sz="2800" dirty="0"/>
          </a:p>
        </p:txBody>
      </p:sp>
      <p:sp>
        <p:nvSpPr>
          <p:cNvPr id="3" name="Subtitle 2"/>
          <p:cNvSpPr>
            <a:spLocks noGrp="1"/>
          </p:cNvSpPr>
          <p:nvPr>
            <p:ph type="subTitle" idx="1"/>
          </p:nvPr>
        </p:nvSpPr>
        <p:spPr>
          <a:xfrm>
            <a:off x="2377740" y="5556203"/>
            <a:ext cx="6400800" cy="901607"/>
          </a:xfrm>
        </p:spPr>
        <p:txBody>
          <a:bodyPr>
            <a:normAutofit/>
          </a:bodyPr>
          <a:lstStyle/>
          <a:p>
            <a:pPr algn="r"/>
            <a:r>
              <a:rPr lang="en-GB" sz="1800" dirty="0" smtClean="0">
                <a:solidFill>
                  <a:srgbClr val="0000FF"/>
                </a:solidFill>
              </a:rPr>
              <a:t>Michael Jordan</a:t>
            </a:r>
          </a:p>
          <a:p>
            <a:pPr algn="r"/>
            <a:r>
              <a:rPr lang="en-GB" sz="1800" i="1" dirty="0" smtClean="0">
                <a:solidFill>
                  <a:srgbClr val="0000FF"/>
                </a:solidFill>
              </a:rPr>
              <a:t>US basketball player</a:t>
            </a:r>
            <a:endParaRPr lang="en-US" sz="1800" i="1" dirty="0">
              <a:solidFill>
                <a:srgbClr val="0000FF"/>
              </a:solidFill>
            </a:endParaRPr>
          </a:p>
        </p:txBody>
      </p:sp>
      <p:pic>
        <p:nvPicPr>
          <p:cNvPr id="4" name="Picture 3"/>
          <p:cNvPicPr>
            <a:picLocks noChangeAspect="1"/>
          </p:cNvPicPr>
          <p:nvPr/>
        </p:nvPicPr>
        <p:blipFill>
          <a:blip r:embed="rId2"/>
          <a:stretch>
            <a:fillRect/>
          </a:stretch>
        </p:blipFill>
        <p:spPr>
          <a:xfrm>
            <a:off x="467228" y="941216"/>
            <a:ext cx="3821024" cy="4585229"/>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lide(from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slide(from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slide(from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3808" y="2967096"/>
            <a:ext cx="5781314" cy="830997"/>
          </a:xfrm>
          <a:prstGeom prst="rect">
            <a:avLst/>
          </a:prstGeom>
          <a:noFill/>
        </p:spPr>
        <p:txBody>
          <a:bodyPr wrap="square" rtlCol="0">
            <a:spAutoFit/>
          </a:bodyPr>
          <a:lstStyle/>
          <a:p>
            <a:pPr algn="ctr"/>
            <a:r>
              <a:rPr lang="en-US" sz="4800" dirty="0" smtClean="0">
                <a:solidFill>
                  <a:prstClr val="white"/>
                </a:solidFill>
                <a:latin typeface="Calibri"/>
              </a:rPr>
              <a:t>Epilogue</a:t>
            </a:r>
            <a:endParaRPr lang="en-US" sz="4800" dirty="0">
              <a:solidFill>
                <a:prstClr val="white"/>
              </a:solidFill>
              <a:latin typeface="Calibri"/>
            </a:endParaRPr>
          </a:p>
        </p:txBody>
      </p:sp>
    </p:spTree>
    <p:extLst>
      <p:ext uri="{BB962C8B-B14F-4D97-AF65-F5344CB8AC3E}">
        <p14:creationId xmlns:p14="http://schemas.microsoft.com/office/powerpoint/2010/main" val="6117320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8916" y="1075541"/>
            <a:ext cx="4419624" cy="3546994"/>
          </a:xfrm>
        </p:spPr>
        <p:txBody>
          <a:bodyPr>
            <a:normAutofit/>
          </a:bodyPr>
          <a:lstStyle/>
          <a:p>
            <a:r>
              <a:rPr lang="en-US" sz="2800" dirty="0"/>
              <a:t>“It takes a great deal of courage to stand up to your </a:t>
            </a:r>
            <a:r>
              <a:rPr lang="en-US" sz="2800" dirty="0" smtClean="0"/>
              <a:t>enemies … </a:t>
            </a:r>
            <a:r>
              <a:rPr lang="en-US" sz="2800" dirty="0"/>
              <a:t>but even more to stand up to your friends</a:t>
            </a:r>
            <a:r>
              <a:rPr lang="en-US" sz="2800" dirty="0" smtClean="0"/>
              <a:t>”</a:t>
            </a:r>
            <a:endParaRPr lang="en-GB" sz="2800" dirty="0"/>
          </a:p>
        </p:txBody>
      </p:sp>
      <p:sp>
        <p:nvSpPr>
          <p:cNvPr id="3" name="Subtitle 2"/>
          <p:cNvSpPr>
            <a:spLocks noGrp="1"/>
          </p:cNvSpPr>
          <p:nvPr>
            <p:ph type="subTitle" idx="1"/>
          </p:nvPr>
        </p:nvSpPr>
        <p:spPr>
          <a:xfrm>
            <a:off x="2195333" y="4622535"/>
            <a:ext cx="6400800" cy="1752600"/>
          </a:xfrm>
        </p:spPr>
        <p:txBody>
          <a:bodyPr/>
          <a:lstStyle/>
          <a:p>
            <a:pPr algn="r"/>
            <a:r>
              <a:rPr lang="en-US" dirty="0" err="1" smtClean="0">
                <a:solidFill>
                  <a:srgbClr val="0000FF"/>
                </a:solidFill>
              </a:rPr>
              <a:t>Albus</a:t>
            </a:r>
            <a:r>
              <a:rPr lang="en-US" dirty="0" smtClean="0">
                <a:solidFill>
                  <a:srgbClr val="0000FF"/>
                </a:solidFill>
              </a:rPr>
              <a:t> Dumbledore</a:t>
            </a:r>
          </a:p>
          <a:p>
            <a:pPr algn="r"/>
            <a:r>
              <a:rPr lang="en-US" i="1" dirty="0" smtClean="0">
                <a:solidFill>
                  <a:srgbClr val="0000FF"/>
                </a:solidFill>
              </a:rPr>
              <a:t>Harry Potter &amp; the Chamber of Secrets</a:t>
            </a:r>
            <a:endParaRPr lang="en-US" i="1" dirty="0">
              <a:solidFill>
                <a:srgbClr val="0000FF"/>
              </a:solidFill>
            </a:endParaRPr>
          </a:p>
        </p:txBody>
      </p:sp>
      <p:pic>
        <p:nvPicPr>
          <p:cNvPr id="4" name="Picture 3"/>
          <p:cNvPicPr>
            <a:picLocks noChangeAspect="1"/>
          </p:cNvPicPr>
          <p:nvPr/>
        </p:nvPicPr>
        <p:blipFill>
          <a:blip r:embed="rId2"/>
          <a:stretch>
            <a:fillRect/>
          </a:stretch>
        </p:blipFill>
        <p:spPr>
          <a:xfrm>
            <a:off x="552455" y="721251"/>
            <a:ext cx="3303070" cy="4407186"/>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4663179" cy="6858000"/>
          </a:xfrm>
          <a:prstGeom prst="rect">
            <a:avLst/>
          </a:prstGeom>
        </p:spPr>
      </p:pic>
      <p:sp>
        <p:nvSpPr>
          <p:cNvPr id="2" name="TextBox 1"/>
          <p:cNvSpPr txBox="1"/>
          <p:nvPr/>
        </p:nvSpPr>
        <p:spPr>
          <a:xfrm>
            <a:off x="3993068" y="1463057"/>
            <a:ext cx="5029792" cy="2554545"/>
          </a:xfrm>
          <a:prstGeom prst="rect">
            <a:avLst/>
          </a:prstGeom>
          <a:noFill/>
        </p:spPr>
        <p:txBody>
          <a:bodyPr wrap="square" rtlCol="0">
            <a:spAutoFit/>
          </a:bodyPr>
          <a:lstStyle/>
          <a:p>
            <a:r>
              <a:rPr lang="en-US" sz="4000" dirty="0">
                <a:solidFill>
                  <a:prstClr val="white"/>
                </a:solidFill>
                <a:latin typeface="Calibri"/>
              </a:rPr>
              <a:t>“We are such stuff as dreams are made on, and our little life is rounded with a sleep.” </a:t>
            </a:r>
          </a:p>
        </p:txBody>
      </p:sp>
    </p:spTree>
    <p:extLst>
      <p:ext uri="{BB962C8B-B14F-4D97-AF65-F5344CB8AC3E}">
        <p14:creationId xmlns:p14="http://schemas.microsoft.com/office/powerpoint/2010/main" val="39537974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2787" y="1"/>
            <a:ext cx="10275903" cy="6858000"/>
          </a:xfrm>
          <a:prstGeom prst="rect">
            <a:avLst/>
          </a:prstGeom>
        </p:spPr>
      </p:pic>
      <p:sp>
        <p:nvSpPr>
          <p:cNvPr id="5" name="TextBox 4"/>
          <p:cNvSpPr txBox="1"/>
          <p:nvPr/>
        </p:nvSpPr>
        <p:spPr>
          <a:xfrm>
            <a:off x="3258255" y="2527676"/>
            <a:ext cx="5885745" cy="2308324"/>
          </a:xfrm>
          <a:prstGeom prst="rect">
            <a:avLst/>
          </a:prstGeom>
          <a:noFill/>
        </p:spPr>
        <p:txBody>
          <a:bodyPr wrap="square" rtlCol="0">
            <a:spAutoFit/>
          </a:bodyPr>
          <a:lstStyle/>
          <a:p>
            <a:pPr algn="ctr"/>
            <a:r>
              <a:rPr lang="en-US" sz="2400" b="1" dirty="0" smtClean="0">
                <a:solidFill>
                  <a:prstClr val="black"/>
                </a:solidFill>
                <a:latin typeface="Calibri"/>
              </a:rPr>
              <a:t>‘O Brave New World’:</a:t>
            </a:r>
          </a:p>
          <a:p>
            <a:pPr algn="ctr"/>
            <a:r>
              <a:rPr lang="en-US" sz="2400" b="1" dirty="0" smtClean="0">
                <a:solidFill>
                  <a:prstClr val="black"/>
                </a:solidFill>
                <a:latin typeface="Calibri"/>
              </a:rPr>
              <a:t>What kind of leaders does our education system need?</a:t>
            </a:r>
          </a:p>
          <a:p>
            <a:pPr algn="ctr"/>
            <a:endParaRPr lang="en-US" sz="2400" b="1" dirty="0">
              <a:solidFill>
                <a:prstClr val="black"/>
              </a:solidFill>
              <a:latin typeface="Calibri"/>
            </a:endParaRPr>
          </a:p>
          <a:p>
            <a:pPr algn="ctr"/>
            <a:r>
              <a:rPr lang="en-US" sz="2400" b="1" dirty="0" smtClean="0">
                <a:solidFill>
                  <a:prstClr val="black"/>
                </a:solidFill>
                <a:latin typeface="Calibri"/>
              </a:rPr>
              <a:t>Geoff Barton</a:t>
            </a:r>
          </a:p>
          <a:p>
            <a:pPr algn="ctr"/>
            <a:r>
              <a:rPr lang="en-US" sz="2400" b="1" dirty="0" smtClean="0">
                <a:solidFill>
                  <a:prstClr val="black"/>
                </a:solidFill>
                <a:latin typeface="Calibri"/>
              </a:rPr>
              <a:t>Headteacher, King Edward VI School</a:t>
            </a:r>
          </a:p>
        </p:txBody>
      </p:sp>
      <p:cxnSp>
        <p:nvCxnSpPr>
          <p:cNvPr id="7" name="Straight Connector 6"/>
          <p:cNvCxnSpPr/>
          <p:nvPr/>
        </p:nvCxnSpPr>
        <p:spPr>
          <a:xfrm>
            <a:off x="3425345" y="3798819"/>
            <a:ext cx="5718655"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668566" y="5666291"/>
            <a:ext cx="4619098" cy="646331"/>
          </a:xfrm>
          <a:prstGeom prst="rect">
            <a:avLst/>
          </a:prstGeom>
          <a:noFill/>
        </p:spPr>
        <p:txBody>
          <a:bodyPr wrap="square" rtlCol="0">
            <a:spAutoFit/>
          </a:bodyPr>
          <a:lstStyle/>
          <a:p>
            <a:pPr algn="ctr"/>
            <a:r>
              <a:rPr lang="en-US" dirty="0" smtClean="0">
                <a:solidFill>
                  <a:prstClr val="white"/>
                </a:solidFill>
                <a:latin typeface="Calibri"/>
              </a:rPr>
              <a:t>Download at </a:t>
            </a:r>
            <a:r>
              <a:rPr lang="en-US" dirty="0" err="1" smtClean="0">
                <a:solidFill>
                  <a:prstClr val="white"/>
                </a:solidFill>
                <a:latin typeface="Calibri"/>
              </a:rPr>
              <a:t>www.</a:t>
            </a:r>
            <a:r>
              <a:rPr lang="en-US" u="sng" dirty="0" err="1" smtClean="0">
                <a:solidFill>
                  <a:prstClr val="white"/>
                </a:solidFill>
                <a:latin typeface="Calibri"/>
              </a:rPr>
              <a:t>geoffbarton.co.uk</a:t>
            </a:r>
            <a:r>
              <a:rPr lang="en-US" dirty="0" smtClean="0">
                <a:solidFill>
                  <a:prstClr val="white"/>
                </a:solidFill>
                <a:latin typeface="Calibri"/>
              </a:rPr>
              <a:t> (118)</a:t>
            </a:r>
          </a:p>
          <a:p>
            <a:pPr algn="ctr"/>
            <a:r>
              <a:rPr lang="en-US" dirty="0" smtClean="0">
                <a:solidFill>
                  <a:prstClr val="white"/>
                </a:solidFill>
                <a:latin typeface="Calibri"/>
              </a:rPr>
              <a:t>Twitter: @</a:t>
            </a:r>
            <a:r>
              <a:rPr lang="en-US" dirty="0" err="1" smtClean="0">
                <a:solidFill>
                  <a:prstClr val="white"/>
                </a:solidFill>
                <a:latin typeface="Calibri"/>
              </a:rPr>
              <a:t>RealGeoffBarton</a:t>
            </a:r>
            <a:endParaRPr lang="en-US" dirty="0">
              <a:solidFill>
                <a:prstClr val="white"/>
              </a:solidFill>
              <a:latin typeface="Calibri"/>
            </a:endParaRPr>
          </a:p>
        </p:txBody>
      </p:sp>
    </p:spTree>
    <p:extLst>
      <p:ext uri="{BB962C8B-B14F-4D97-AF65-F5344CB8AC3E}">
        <p14:creationId xmlns:p14="http://schemas.microsoft.com/office/powerpoint/2010/main" val="11188528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63279" y="1387179"/>
            <a:ext cx="4270224" cy="4524315"/>
          </a:xfrm>
          <a:prstGeom prst="rect">
            <a:avLst/>
          </a:prstGeom>
          <a:noFill/>
        </p:spPr>
        <p:txBody>
          <a:bodyPr wrap="square" rtlCol="0">
            <a:spAutoFit/>
          </a:bodyPr>
          <a:lstStyle/>
          <a:p>
            <a:r>
              <a:rPr lang="en-US" sz="2400" dirty="0" smtClean="0"/>
              <a:t>Sir Michael </a:t>
            </a:r>
            <a:r>
              <a:rPr lang="en-US" sz="2400" dirty="0" err="1" smtClean="0"/>
              <a:t>Wilshaw</a:t>
            </a:r>
            <a:r>
              <a:rPr lang="en-US" sz="2400" dirty="0" smtClean="0"/>
              <a:t>, 7 March 2013:</a:t>
            </a:r>
          </a:p>
          <a:p>
            <a:endParaRPr lang="en-US" sz="2400" dirty="0"/>
          </a:p>
          <a:p>
            <a:r>
              <a:rPr lang="en-US" sz="2400" dirty="0"/>
              <a:t>C</a:t>
            </a:r>
            <a:r>
              <a:rPr lang="en-US" sz="2400" dirty="0" smtClean="0"/>
              <a:t>hanges </a:t>
            </a:r>
            <a:r>
              <a:rPr lang="en-US" sz="2400" dirty="0"/>
              <a:t>to </a:t>
            </a:r>
            <a:r>
              <a:rPr lang="en-US" sz="2400" dirty="0" err="1"/>
              <a:t>Ofsted's</a:t>
            </a:r>
            <a:r>
              <a:rPr lang="en-US" sz="2400" dirty="0"/>
              <a:t> inspection regime - and the scrapping of the "satisfactory" rating - had driven standards </a:t>
            </a:r>
            <a:r>
              <a:rPr lang="en-US" sz="2400" dirty="0" smtClean="0"/>
              <a:t>up</a:t>
            </a:r>
            <a:r>
              <a:rPr lang="en-US" sz="2400" dirty="0"/>
              <a:t> </a:t>
            </a:r>
            <a:r>
              <a:rPr lang="en-US" sz="2400" dirty="0" smtClean="0"/>
              <a:t>… </a:t>
            </a:r>
          </a:p>
          <a:p>
            <a:endParaRPr lang="en-US" sz="2400" dirty="0"/>
          </a:p>
          <a:p>
            <a:r>
              <a:rPr lang="en-US" sz="2400" dirty="0" err="1" smtClean="0"/>
              <a:t>Ofsted's</a:t>
            </a:r>
            <a:r>
              <a:rPr lang="en-US" sz="2400" dirty="0" smtClean="0"/>
              <a:t> </a:t>
            </a:r>
            <a:r>
              <a:rPr lang="en-US" sz="2400" dirty="0"/>
              <a:t>new framework </a:t>
            </a:r>
            <a:r>
              <a:rPr lang="en-US" sz="2400" dirty="0" smtClean="0"/>
              <a:t>is having </a:t>
            </a:r>
            <a:r>
              <a:rPr lang="en-US" sz="2400" dirty="0"/>
              <a:t>a "</a:t>
            </a:r>
            <a:r>
              <a:rPr lang="en-US" sz="2400" dirty="0" err="1"/>
              <a:t>galvanising</a:t>
            </a:r>
            <a:r>
              <a:rPr lang="en-US" sz="2400" dirty="0"/>
              <a:t> effect" on the schools system.</a:t>
            </a:r>
          </a:p>
          <a:p>
            <a:endParaRPr lang="en-US" sz="2400" dirty="0"/>
          </a:p>
        </p:txBody>
      </p:sp>
      <p:pic>
        <p:nvPicPr>
          <p:cNvPr id="3" name="Picture 2"/>
          <p:cNvPicPr>
            <a:picLocks noChangeAspect="1"/>
          </p:cNvPicPr>
          <p:nvPr/>
        </p:nvPicPr>
        <p:blipFill>
          <a:blip r:embed="rId2"/>
          <a:stretch>
            <a:fillRect/>
          </a:stretch>
        </p:blipFill>
        <p:spPr>
          <a:xfrm>
            <a:off x="-1479325" y="1847752"/>
            <a:ext cx="5842000" cy="3644900"/>
          </a:xfrm>
          <a:prstGeom prst="rect">
            <a:avLst/>
          </a:prstGeom>
        </p:spPr>
      </p:pic>
    </p:spTree>
    <p:extLst>
      <p:ext uri="{BB962C8B-B14F-4D97-AF65-F5344CB8AC3E}">
        <p14:creationId xmlns:p14="http://schemas.microsoft.com/office/powerpoint/2010/main" val="13931189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1545</TotalTime>
  <Words>1164</Words>
  <Application>Microsoft Macintosh PowerPoint</Application>
  <PresentationFormat>On-screen Show (4:3)</PresentationFormat>
  <Paragraphs>183</Paragraphs>
  <Slides>84</Slides>
  <Notes>9</Notes>
  <HiddenSlides>0</HiddenSlides>
  <MMClips>0</MMClips>
  <ScaleCrop>false</ScaleCrop>
  <HeadingPairs>
    <vt:vector size="4" baseType="variant">
      <vt:variant>
        <vt:lpstr>Theme</vt:lpstr>
      </vt:variant>
      <vt:variant>
        <vt:i4>6</vt:i4>
      </vt:variant>
      <vt:variant>
        <vt:lpstr>Slide Titles</vt:lpstr>
      </vt:variant>
      <vt:variant>
        <vt:i4>84</vt:i4>
      </vt:variant>
    </vt:vector>
  </HeadingPairs>
  <TitlesOfParts>
    <vt:vector size="90" baseType="lpstr">
      <vt:lpstr>Office Theme</vt:lpstr>
      <vt:lpstr>1_Office Theme</vt:lpstr>
      <vt:lpstr>3_Office Theme</vt:lpstr>
      <vt:lpstr>2_Office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“I've missed more than 9000 shots in my career. I've lost almost 300 games. 26 times, I've been trusted to take the game winning shot and missed. I've failed over and over and over again in my life. And that is why I succeed.”</vt:lpstr>
      <vt:lpstr>PowerPoint Presentation</vt:lpstr>
      <vt:lpstr>“It takes a great deal of courage to stand up to your enemies … but even more to stand up to your friends”</vt:lpstr>
      <vt:lpstr>PowerPoint Presentation</vt:lpstr>
      <vt:lpstr>PowerPoint Presentation</vt:lpstr>
    </vt:vector>
  </TitlesOfParts>
  <Company>King Edward VI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Barton</dc:creator>
  <cp:lastModifiedBy>Geoff Barton</cp:lastModifiedBy>
  <cp:revision>70</cp:revision>
  <dcterms:created xsi:type="dcterms:W3CDTF">2012-10-17T04:27:25Z</dcterms:created>
  <dcterms:modified xsi:type="dcterms:W3CDTF">2013-07-02T16:31:34Z</dcterms:modified>
</cp:coreProperties>
</file>