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Default Extension="doc" ContentType="application/msword"/>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85" r:id="rId2"/>
  </p:sldMasterIdLst>
  <p:notesMasterIdLst>
    <p:notesMasterId r:id="rId54"/>
  </p:notesMasterIdLst>
  <p:sldIdLst>
    <p:sldId id="756" r:id="rId3"/>
    <p:sldId id="324" r:id="rId4"/>
    <p:sldId id="286" r:id="rId5"/>
    <p:sldId id="512" r:id="rId6"/>
    <p:sldId id="325" r:id="rId7"/>
    <p:sldId id="692" r:id="rId8"/>
    <p:sldId id="693" r:id="rId9"/>
    <p:sldId id="694" r:id="rId10"/>
    <p:sldId id="695" r:id="rId11"/>
    <p:sldId id="696" r:id="rId12"/>
    <p:sldId id="697" r:id="rId13"/>
    <p:sldId id="698" r:id="rId14"/>
    <p:sldId id="699" r:id="rId15"/>
    <p:sldId id="700" r:id="rId16"/>
    <p:sldId id="701" r:id="rId17"/>
    <p:sldId id="702" r:id="rId18"/>
    <p:sldId id="703" r:id="rId19"/>
    <p:sldId id="704" r:id="rId20"/>
    <p:sldId id="705" r:id="rId21"/>
    <p:sldId id="706" r:id="rId22"/>
    <p:sldId id="707" r:id="rId23"/>
    <p:sldId id="708" r:id="rId24"/>
    <p:sldId id="709" r:id="rId25"/>
    <p:sldId id="710" r:id="rId26"/>
    <p:sldId id="711" r:id="rId27"/>
    <p:sldId id="712" r:id="rId28"/>
    <p:sldId id="713" r:id="rId29"/>
    <p:sldId id="714" r:id="rId30"/>
    <p:sldId id="715" r:id="rId31"/>
    <p:sldId id="716" r:id="rId32"/>
    <p:sldId id="346" r:id="rId33"/>
    <p:sldId id="351" r:id="rId34"/>
    <p:sldId id="352" r:id="rId35"/>
    <p:sldId id="498" r:id="rId36"/>
    <p:sldId id="349" r:id="rId37"/>
    <p:sldId id="350" r:id="rId38"/>
    <p:sldId id="347" r:id="rId39"/>
    <p:sldId id="348" r:id="rId40"/>
    <p:sldId id="500" r:id="rId41"/>
    <p:sldId id="357" r:id="rId42"/>
    <p:sldId id="358" r:id="rId43"/>
    <p:sldId id="359" r:id="rId44"/>
    <p:sldId id="506" r:id="rId45"/>
    <p:sldId id="360" r:id="rId46"/>
    <p:sldId id="361" r:id="rId47"/>
    <p:sldId id="508" r:id="rId48"/>
    <p:sldId id="509" r:id="rId49"/>
    <p:sldId id="510" r:id="rId50"/>
    <p:sldId id="422" r:id="rId51"/>
    <p:sldId id="429" r:id="rId52"/>
    <p:sldId id="755"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3/14/12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AF1537A-5029-1043-BE27-EF50236F690F}" type="slidenum">
              <a:rPr lang="en-US">
                <a:latin typeface="Arial" pitchFamily="1" charset="0"/>
                <a:ea typeface="ＭＳ Ｐゴシック" pitchFamily="1" charset="-128"/>
                <a:cs typeface="ＭＳ Ｐゴシック" pitchFamily="1" charset="-128"/>
              </a:rPr>
              <a:pPr/>
              <a:t>21</a:t>
            </a:fld>
            <a:endParaRPr lang="en-US">
              <a:latin typeface="Arial" pitchFamily="1" charset="0"/>
              <a:ea typeface="ＭＳ Ｐゴシック" pitchFamily="1" charset="-128"/>
              <a:cs typeface="ＭＳ Ｐゴシック" pitchFamily="1"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158BC59-B774-0B4D-9791-4E3CB695D36F}" type="slidenum">
              <a:rPr lang="en-US">
                <a:latin typeface="Arial" pitchFamily="1" charset="0"/>
                <a:ea typeface="ＭＳ Ｐゴシック" pitchFamily="1" charset="-128"/>
                <a:cs typeface="ＭＳ Ｐゴシック" pitchFamily="1" charset="-128"/>
              </a:rPr>
              <a:pPr/>
              <a:t>22</a:t>
            </a:fld>
            <a:endParaRPr lang="en-US">
              <a:latin typeface="Arial" pitchFamily="1" charset="0"/>
              <a:ea typeface="ＭＳ Ｐゴシック" pitchFamily="1" charset="-128"/>
              <a:cs typeface="ＭＳ Ｐゴシック" pitchFamily="1"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3C43C4A-3737-3F46-815D-5B62DADEC88B}" type="slidenum">
              <a:rPr lang="en-US">
                <a:latin typeface="Arial" pitchFamily="1" charset="0"/>
                <a:ea typeface="ＭＳ Ｐゴシック" pitchFamily="1" charset="-128"/>
                <a:cs typeface="ＭＳ Ｐゴシック" pitchFamily="1" charset="-128"/>
              </a:rPr>
              <a:pPr/>
              <a:t>23</a:t>
            </a:fld>
            <a:endParaRPr lang="en-US">
              <a:latin typeface="Arial" pitchFamily="1" charset="0"/>
              <a:ea typeface="ＭＳ Ｐゴシック" pitchFamily="1" charset="-128"/>
              <a:cs typeface="ＭＳ Ｐゴシック" pitchFamily="1"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63404DE-6AA4-344F-BE45-918147CD2DDA}" type="slidenum">
              <a:rPr lang="en-US">
                <a:latin typeface="Arial" pitchFamily="1" charset="0"/>
                <a:ea typeface="ＭＳ Ｐゴシック" pitchFamily="1" charset="-128"/>
                <a:cs typeface="ＭＳ Ｐゴシック" pitchFamily="1" charset="-128"/>
              </a:rPr>
              <a:pPr/>
              <a:t>24</a:t>
            </a:fld>
            <a:endParaRPr lang="en-US">
              <a:latin typeface="Arial" pitchFamily="1" charset="0"/>
              <a:ea typeface="ＭＳ Ｐゴシック" pitchFamily="1" charset="-128"/>
              <a:cs typeface="ＭＳ Ｐゴシック" pitchFamily="1"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7317929-BB62-6A43-A2A4-C67DADB90A12}" type="slidenum">
              <a:rPr lang="en-US">
                <a:latin typeface="Arial" pitchFamily="1" charset="0"/>
                <a:ea typeface="ＭＳ Ｐゴシック" pitchFamily="1" charset="-128"/>
                <a:cs typeface="ＭＳ Ｐゴシック" pitchFamily="1" charset="-128"/>
              </a:rPr>
              <a:pPr/>
              <a:t>25</a:t>
            </a:fld>
            <a:endParaRPr lang="en-US">
              <a:latin typeface="Arial" pitchFamily="1" charset="0"/>
              <a:ea typeface="ＭＳ Ｐゴシック" pitchFamily="1" charset="-128"/>
              <a:cs typeface="ＭＳ Ｐゴシック" pitchFamily="1"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0B227A0-D155-D04E-B3AE-0432183E2F66}" type="slidenum">
              <a:rPr lang="en-US">
                <a:latin typeface="Arial" pitchFamily="1" charset="0"/>
                <a:ea typeface="ＭＳ Ｐゴシック" pitchFamily="1" charset="-128"/>
                <a:cs typeface="ＭＳ Ｐゴシック" pitchFamily="1" charset="-128"/>
              </a:rPr>
              <a:pPr/>
              <a:t>26</a:t>
            </a:fld>
            <a:endParaRPr lang="en-US">
              <a:latin typeface="Arial" pitchFamily="1" charset="0"/>
              <a:ea typeface="ＭＳ Ｐゴシック" pitchFamily="1" charset="-128"/>
              <a:cs typeface="ＭＳ Ｐゴシック" pitchFamily="1"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7EB5636-8601-8145-B959-5DD9DABD6F7E}" type="slidenum">
              <a:rPr lang="en-US">
                <a:latin typeface="Arial" pitchFamily="1" charset="0"/>
                <a:ea typeface="ＭＳ Ｐゴシック" pitchFamily="1" charset="-128"/>
                <a:cs typeface="ＭＳ Ｐゴシック" pitchFamily="1" charset="-128"/>
              </a:rPr>
              <a:pPr/>
              <a:t>27</a:t>
            </a:fld>
            <a:endParaRPr lang="en-US">
              <a:latin typeface="Arial" pitchFamily="1" charset="0"/>
              <a:ea typeface="ＭＳ Ｐゴシック" pitchFamily="1" charset="-128"/>
              <a:cs typeface="ＭＳ Ｐゴシック" pitchFamily="1"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4C673F4-B386-9640-BA26-C4C360E4DD8D}" type="slidenum">
              <a:rPr lang="en-US">
                <a:latin typeface="Arial" pitchFamily="1" charset="0"/>
                <a:ea typeface="ＭＳ Ｐゴシック" pitchFamily="1" charset="-128"/>
                <a:cs typeface="ＭＳ Ｐゴシック" pitchFamily="1" charset="-128"/>
              </a:rPr>
              <a:pPr/>
              <a:t>28</a:t>
            </a:fld>
            <a:endParaRPr lang="en-US">
              <a:latin typeface="Arial" pitchFamily="1" charset="0"/>
              <a:ea typeface="ＭＳ Ｐゴシック" pitchFamily="1" charset="-128"/>
              <a:cs typeface="ＭＳ Ｐゴシック" pitchFamily="1"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A44DE18-D966-D14F-ABFC-9E2108AAF16C}" type="slidenum">
              <a:rPr lang="en-US">
                <a:latin typeface="Arial" pitchFamily="1" charset="0"/>
                <a:ea typeface="ＭＳ Ｐゴシック" pitchFamily="1" charset="-128"/>
                <a:cs typeface="ＭＳ Ｐゴシック" pitchFamily="1" charset="-128"/>
              </a:rPr>
              <a:pPr/>
              <a:t>29</a:t>
            </a:fld>
            <a:endParaRPr lang="en-US">
              <a:latin typeface="Arial" pitchFamily="1" charset="0"/>
              <a:ea typeface="ＭＳ Ｐゴシック" pitchFamily="1" charset="-128"/>
              <a:cs typeface="ＭＳ Ｐゴシック" pitchFamily="1"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41C18C7-4345-E34C-8C25-270BDCD22BFA}" type="slidenum">
              <a:rPr lang="en-US">
                <a:latin typeface="Arial" pitchFamily="1" charset="0"/>
              </a:rPr>
              <a:pPr/>
              <a:t>30</a:t>
            </a:fld>
            <a:endParaRPr lang="en-US">
              <a:latin typeface="Arial" pitchFamily="1" charset="0"/>
            </a:endParaRPr>
          </a:p>
        </p:txBody>
      </p:sp>
      <p:sp>
        <p:nvSpPr>
          <p:cNvPr id="124931" name="Rectangle 2"/>
          <p:cNvSpPr>
            <a:spLocks noGrp="1" noRot="1" noChangeAspect="1" noChangeArrowheads="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31</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41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42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43</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44</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45</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46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47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48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3216BA5-330F-D149-8ECC-182F35310C68}" type="slidenum">
              <a:rPr lang="en-US">
                <a:latin typeface="Arial" pitchFamily="1" charset="0"/>
              </a:rPr>
              <a:pPr/>
              <a:t>6</a:t>
            </a:fld>
            <a:endParaRPr lang="en-US">
              <a:latin typeface="Arial" pitchFamily="1"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49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2081007-4102-8A4D-B41F-0FBF571AADA5}" type="slidenum">
              <a:rPr lang="en-US">
                <a:latin typeface="Arial" pitchFamily="1" charset="0"/>
              </a:rPr>
              <a:pPr/>
              <a:t>7</a:t>
            </a:fld>
            <a:endParaRPr lang="en-US">
              <a:latin typeface="Arial" pitchFamily="1"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665A584-B3B2-4E4B-AB6D-F083A8486462}" type="slidenum">
              <a:rPr lang="en-US">
                <a:latin typeface="Arial" pitchFamily="1" charset="0"/>
              </a:rPr>
              <a:pPr/>
              <a:t>15</a:t>
            </a:fld>
            <a:endParaRPr lang="en-US">
              <a:latin typeface="Arial" pitchFamily="1"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271F4AB-972D-D24F-B80B-8CC09B585A03}" type="slidenum">
              <a:rPr lang="en-US">
                <a:latin typeface="Arial" pitchFamily="1" charset="0"/>
              </a:rPr>
              <a:pPr/>
              <a:t>16</a:t>
            </a:fld>
            <a:endParaRPr lang="en-US">
              <a:latin typeface="Arial" pitchFamily="1"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F3B3C63-3A06-E048-A8AE-BC893C116059}" type="slidenum">
              <a:rPr lang="en-US">
                <a:latin typeface="Arial" pitchFamily="1" charset="0"/>
              </a:rPr>
              <a:pPr/>
              <a:t>17</a:t>
            </a:fld>
            <a:endParaRPr lang="en-US">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A34ACE4-9543-A344-BD70-BD56D872BB1A}" type="slidenum">
              <a:rPr lang="en-US">
                <a:latin typeface="Arial" pitchFamily="1" charset="0"/>
              </a:rPr>
              <a:pPr/>
              <a:t>18</a:t>
            </a:fld>
            <a:endParaRPr lang="en-US">
              <a:latin typeface="Arial" pitchFamily="1"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7A00C7D-4C56-E84B-8A3E-7BB25CF3AC5A}" type="slidenum">
              <a:rPr lang="en-US">
                <a:latin typeface="Arial" pitchFamily="1" charset="0"/>
                <a:ea typeface="ＭＳ Ｐゴシック" pitchFamily="1" charset="-128"/>
                <a:cs typeface="ＭＳ Ｐゴシック" pitchFamily="1" charset="-128"/>
              </a:rPr>
              <a:pPr/>
              <a:t>20</a:t>
            </a:fld>
            <a:endParaRPr lang="en-US">
              <a:latin typeface="Arial" pitchFamily="1" charset="0"/>
              <a:ea typeface="ＭＳ Ｐゴシック" pitchFamily="1" charset="-128"/>
              <a:cs typeface="ＭＳ Ｐゴシック" pitchFamily="1"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78CD23-5C6F-4148-8250-26738580788D}"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E7D05-F0A2-5B47-978F-32670C8F4DB9}" type="slidenum">
              <a:rPr lang="en-US"/>
              <a:pPr>
                <a:defRPr/>
              </a:pPr>
              <a:t>‹#›</a:t>
            </a:fld>
            <a:endParaRPr lang="en-US"/>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741C1-1695-914C-8764-1F8FAC9C88BD}"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724B45-F963-8E40-BCD5-C7FAA32D61A3}" type="slidenum">
              <a:rPr lang="en-US"/>
              <a:pPr>
                <a:defRPr/>
              </a:pPr>
              <a:t>‹#›</a:t>
            </a:fld>
            <a:endParaRPr lang="en-US"/>
          </a:p>
        </p:txBody>
      </p:sp>
    </p:spTree>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E738A9-167A-AB49-94D0-339A3E6DBE9D}"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08522-B284-C140-B660-7B6193A62218}" type="slidenum">
              <a:rPr lang="en-US"/>
              <a:pPr>
                <a:defRPr/>
              </a:pPr>
              <a:t>‹#›</a:t>
            </a:fld>
            <a:endParaRPr lang="en-US"/>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88FEF1-0161-E74F-B7B1-8EA8D50F6AAC}"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BD7149-E6F6-E54C-A027-DF12B71B3AB1}" type="slidenum">
              <a:rPr lang="en-US"/>
              <a:pPr>
                <a:defRPr/>
              </a:pPr>
              <a:t>‹#›</a:t>
            </a:fld>
            <a:endParaRPr lang="en-US"/>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0E9C6F-7B99-3242-A4BA-A3CE1DF11DC1}" type="datetime1">
              <a:rPr lang="en-US"/>
              <a:pPr>
                <a:defRPr/>
              </a:pPr>
              <a:t>3/14/12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198BB1-B832-6C46-AFF6-0FBC2AD21EDF}" type="slidenum">
              <a:rPr lang="en-US"/>
              <a:pPr>
                <a:defRPr/>
              </a:pPr>
              <a:t>‹#›</a:t>
            </a:fld>
            <a:endParaRPr lang="en-US"/>
          </a:p>
        </p:txBody>
      </p:sp>
    </p:spTree>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55C294-96E8-D443-8771-75A6B002C894}" type="datetime1">
              <a:rPr lang="en-US"/>
              <a:pPr>
                <a:defRPr/>
              </a:pPr>
              <a:t>3/14/12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055F5-22CB-CF43-B720-CF5934691292}" type="slidenum">
              <a:rPr lang="en-US"/>
              <a:pPr>
                <a:defRPr/>
              </a:pPr>
              <a:t>‹#›</a:t>
            </a:fld>
            <a:endParaRPr lang="en-US"/>
          </a:p>
        </p:txBody>
      </p:sp>
    </p:spTree>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23CB10-5BB6-8442-8A4B-0E0DF1F772C9}" type="datetime1">
              <a:rPr lang="en-US"/>
              <a:pPr>
                <a:defRPr/>
              </a:pPr>
              <a:t>3/14/12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89C578-7F44-804C-B326-41FD87204F54}" type="slidenum">
              <a:rPr lang="en-US"/>
              <a:pPr>
                <a:defRPr/>
              </a:pPr>
              <a:t>‹#›</a:t>
            </a:fld>
            <a:endParaRPr lang="en-US"/>
          </a:p>
        </p:txBody>
      </p:sp>
    </p:spTree>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B28F95-7ABB-1744-8C62-67C023B2606D}"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BBC925-2E67-A948-9F2D-5B3E9F8399FA}"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FA78F0-3346-224F-B0B9-EDC1EF48E220}"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2C8E74-96FF-FE42-9989-C4745854F12C}" type="slidenum">
              <a:rPr lang="en-US"/>
              <a:pPr>
                <a:defRPr/>
              </a:pPr>
              <a:t>‹#›</a:t>
            </a:fld>
            <a:endParaRPr lang="en-US"/>
          </a:p>
        </p:txBody>
      </p:sp>
    </p:spTree>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D9322-4EE0-CF47-85BC-73F97D36A43A}"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012DC2-2C14-DE40-AC0E-3EA2C9156B72}" type="slidenum">
              <a:rPr lang="en-US"/>
              <a:pPr>
                <a:defRPr/>
              </a:pPr>
              <a:t>‹#›</a:t>
            </a:fld>
            <a:endParaRPr lang="en-US"/>
          </a:p>
        </p:txBody>
      </p:sp>
    </p:spTree>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069FA2-5423-5144-8B97-71AE159BAF69}"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800BEB-A19D-A24C-ACFE-FED1B936BD01}" type="slidenum">
              <a:rPr lang="en-US"/>
              <a:pPr>
                <a:defRPr/>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3/14/12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3/14/12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3/14/12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6DEC343-CD24-B940-AD8C-7E6876024E98}" type="datetime1">
              <a:rPr lang="en-US"/>
              <a:pPr>
                <a:defRPr/>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81D5E1E-0E3D-944F-B936-B818C41290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8558" y="4724400"/>
            <a:ext cx="6400800" cy="622590"/>
          </a:xfrm>
        </p:spPr>
        <p:txBody>
          <a:bodyPr>
            <a:noAutofit/>
          </a:bodyPr>
          <a:lstStyle/>
          <a:p>
            <a:pPr eaLnBrk="1" hangingPunct="1"/>
            <a:r>
              <a:rPr lang="en-US" sz="2800" dirty="0" smtClean="0">
                <a:solidFill>
                  <a:srgbClr val="FFFFFF"/>
                </a:solidFill>
              </a:rPr>
              <a:t>Geoff Barton</a:t>
            </a:r>
          </a:p>
          <a:p>
            <a:pPr eaLnBrk="1" hangingPunct="1"/>
            <a:fld id="{B9748C47-3567-EC4B-A0FF-EA6484FF10CA}" type="datetime2">
              <a:rPr lang="en-US" sz="1800" smtClean="0">
                <a:solidFill>
                  <a:srgbClr val="FFFFFF"/>
                </a:solidFill>
              </a:rPr>
              <a:pPr eaLnBrk="1" hangingPunct="1"/>
              <a:t>Wednesday, March 14,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04800" y="2356058"/>
            <a:ext cx="9507167"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60706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99)</a:t>
            </a:r>
            <a:endParaRPr lang="en-US" sz="1600" dirty="0">
              <a:solidFill>
                <a:srgbClr val="FFFFFF"/>
              </a:solidFill>
              <a:latin typeface="Calibri" charset="0"/>
            </a:endParaRPr>
          </a:p>
        </p:txBody>
      </p:sp>
      <p:sp>
        <p:nvSpPr>
          <p:cNvPr id="23" name="Subtitle 2"/>
          <p:cNvSpPr txBox="1">
            <a:spLocks/>
          </p:cNvSpPr>
          <p:nvPr/>
        </p:nvSpPr>
        <p:spPr bwMode="auto">
          <a:xfrm>
            <a:off x="1628558" y="37338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FFFFFF"/>
              </a:solidFill>
              <a:effectLst/>
              <a:uLnTx/>
              <a:uFillTx/>
              <a:latin typeface="+mn-lt"/>
              <a:ea typeface="ＭＳ Ｐゴシック" charset="-128"/>
              <a:cs typeface="ＭＳ Ｐゴシック" charset="-128"/>
            </a:endParaRPr>
          </a:p>
        </p:txBody>
      </p:sp>
      <p:sp>
        <p:nvSpPr>
          <p:cNvPr id="22" name="TextBox 21"/>
          <p:cNvSpPr txBox="1"/>
          <p:nvPr/>
        </p:nvSpPr>
        <p:spPr>
          <a:xfrm>
            <a:off x="1344772" y="3851582"/>
            <a:ext cx="6104769" cy="369332"/>
          </a:xfrm>
          <a:prstGeom prst="rect">
            <a:avLst/>
          </a:prstGeom>
          <a:noFill/>
        </p:spPr>
        <p:txBody>
          <a:bodyPr wrap="square" rtlCol="0">
            <a:spAutoFit/>
          </a:bodyPr>
          <a:lstStyle/>
          <a:p>
            <a:pPr algn="ctr"/>
            <a:r>
              <a:rPr lang="en-US" dirty="0" smtClean="0">
                <a:solidFill>
                  <a:schemeClr val="bg1"/>
                </a:solidFill>
              </a:rPr>
              <a:t>Essential Literacy Knowledge for all Teachers</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9091"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FFFFFF"/>
                </a:solidFill>
                <a:latin typeface="Comic Sans MS" pitchFamily="1" charset="0"/>
                <a:ea typeface="Comic Sans MS" pitchFamily="1" charset="0"/>
                <a:cs typeface="Comic Sans MS" pitchFamily="1"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FFFFFF"/>
                </a:solidFill>
                <a:latin typeface="Comic Sans MS" pitchFamily="1" charset="0"/>
                <a:ea typeface="Comic Sans MS" pitchFamily="1" charset="0"/>
                <a:cs typeface="Comic Sans MS" pitchFamily="1" charset="0"/>
              </a:rPr>
              <a:t> </a:t>
            </a:r>
            <a:endParaRPr lang="en-GB" sz="3600">
              <a:solidFill>
                <a:srgbClr val="FFFFFF"/>
              </a:solidFill>
              <a:latin typeface="Comic Sans MS" pitchFamily="1" charset="0"/>
              <a:ea typeface="Times" pitchFamily="1" charset="0"/>
              <a:cs typeface="Times" pitchFamily="1"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90115"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FFFFFF"/>
              </a:solidFill>
              <a:latin typeface="Comic Sans MS" pitchFamily="1" charset="0"/>
              <a:ea typeface="Times" pitchFamily="1" charset="0"/>
              <a:cs typeface="Times" pitchFamily="1" charset="0"/>
            </a:endParaRPr>
          </a:p>
          <a:p>
            <a:r>
              <a:rPr lang="en-GB" sz="2800" b="1">
                <a:solidFill>
                  <a:srgbClr val="FFFFFF"/>
                </a:solidFill>
                <a:latin typeface="Comic Sans MS" pitchFamily="1" charset="0"/>
                <a:ea typeface="Times" pitchFamily="1" charset="0"/>
                <a:cs typeface="Times" pitchFamily="1"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91139"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SCANNING</a:t>
            </a:r>
          </a:p>
        </p:txBody>
      </p:sp>
      <p:pic>
        <p:nvPicPr>
          <p:cNvPr id="91140"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pitchFamily="1" charset="0"/>
              <a:buAutoNum type="arabicPeriod"/>
            </a:pPr>
            <a:r>
              <a:rPr lang="en-GB" sz="3200" b="1">
                <a:solidFill>
                  <a:srgbClr val="FFFFFF"/>
                </a:solidFill>
                <a:latin typeface="Comic Sans MS" pitchFamily="1" charset="0"/>
                <a:ea typeface="Times" pitchFamily="1" charset="0"/>
                <a:cs typeface="Times" pitchFamily="1" charset="0"/>
              </a:rPr>
              <a:t>Where </a:t>
            </a:r>
            <a:r>
              <a:rPr lang="en-GB" sz="3200">
                <a:solidFill>
                  <a:srgbClr val="FFFFFF"/>
                </a:solidFill>
                <a:latin typeface="Comic Sans MS" pitchFamily="1" charset="0"/>
                <a:ea typeface="Times" pitchFamily="1" charset="0"/>
                <a:cs typeface="Times" pitchFamily="1" charset="0"/>
              </a:rPr>
              <a:t>did the first cell phones begin?</a:t>
            </a:r>
          </a:p>
          <a:p>
            <a:pPr marL="514350" indent="-514350">
              <a:buFont typeface="Calibri" pitchFamily="1" charset="0"/>
              <a:buAutoNum type="arabicPeriod"/>
            </a:pPr>
            <a:r>
              <a:rPr lang="en-GB" sz="3200">
                <a:solidFill>
                  <a:srgbClr val="FFFFFF"/>
                </a:solidFill>
                <a:latin typeface="Comic Sans MS" pitchFamily="1" charset="0"/>
                <a:ea typeface="Times" pitchFamily="1" charset="0"/>
                <a:cs typeface="Times" pitchFamily="1" charset="0"/>
              </a:rPr>
              <a:t>Name </a:t>
            </a:r>
            <a:r>
              <a:rPr lang="en-GB" sz="3200" b="1">
                <a:solidFill>
                  <a:srgbClr val="FFFFFF"/>
                </a:solidFill>
                <a:latin typeface="Comic Sans MS" pitchFamily="1" charset="0"/>
                <a:ea typeface="Times" pitchFamily="1" charset="0"/>
                <a:cs typeface="Times" pitchFamily="1" charset="0"/>
              </a:rPr>
              <a:t>2 other features </a:t>
            </a:r>
            <a:r>
              <a:rPr lang="en-GB" sz="3200">
                <a:solidFill>
                  <a:srgbClr val="FFFFFF"/>
                </a:solidFill>
                <a:latin typeface="Comic Sans MS" pitchFamily="1" charset="0"/>
                <a:ea typeface="Times" pitchFamily="1" charset="0"/>
                <a:cs typeface="Times" pitchFamily="1" charset="0"/>
              </a:rPr>
              <a:t>that started to be included in phones</a:t>
            </a:r>
          </a:p>
          <a:p>
            <a:pPr marL="514350" indent="-514350">
              <a:buFont typeface="Calibri" pitchFamily="1" charset="0"/>
              <a:buAutoNum type="arabicPeriod"/>
            </a:pPr>
            <a:r>
              <a:rPr lang="en-GB" sz="3200">
                <a:solidFill>
                  <a:srgbClr val="FFFFFF"/>
                </a:solidFill>
                <a:latin typeface="Comic Sans MS" pitchFamily="1" charset="0"/>
                <a:ea typeface="Times" pitchFamily="1" charset="0"/>
                <a:cs typeface="Times" pitchFamily="1" charset="0"/>
              </a:rPr>
              <a:t>Why are cell phones especially useful in </a:t>
            </a:r>
            <a:r>
              <a:rPr lang="en-GB" sz="3200" b="1">
                <a:solidFill>
                  <a:srgbClr val="FFFFFF"/>
                </a:solidFill>
                <a:latin typeface="Comic Sans MS" pitchFamily="1" charset="0"/>
                <a:ea typeface="Times" pitchFamily="1" charset="0"/>
                <a:cs typeface="Times" pitchFamily="1" charset="0"/>
              </a:rPr>
              <a:t>some countries</a:t>
            </a:r>
            <a:r>
              <a:rPr lang="en-GB" sz="3200">
                <a:solidFill>
                  <a:srgbClr val="FFFFFF"/>
                </a:solidFill>
                <a:latin typeface="Comic Sans MS" pitchFamily="1" charset="0"/>
                <a:ea typeface="Times" pitchFamily="1" charset="0"/>
                <a:cs typeface="Times" pitchFamily="1" charset="0"/>
              </a:rPr>
              <a:t>?</a:t>
            </a:r>
          </a:p>
          <a:p>
            <a:pPr marL="514350" indent="-514350"/>
            <a:endParaRPr lang="en-GB" sz="3200">
              <a:solidFill>
                <a:srgbClr val="FFFFFF"/>
              </a:solidFill>
              <a:latin typeface="Comic Sans MS" pitchFamily="1" charset="0"/>
              <a:ea typeface="Times" pitchFamily="1" charset="0"/>
              <a:cs typeface="Times" pitchFamily="1"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685800" y="487363"/>
            <a:ext cx="7543800" cy="6370637"/>
          </a:xfrm>
          <a:prstGeom prst="rect">
            <a:avLst/>
          </a:prstGeom>
          <a:noFill/>
          <a:ln w="9525">
            <a:noFill/>
            <a:miter lim="800000"/>
            <a:headEnd/>
            <a:tailEnd/>
          </a:ln>
        </p:spPr>
        <p:txBody>
          <a:bodyPr>
            <a:prstTxWarp prst="textNoShape">
              <a:avLst/>
            </a:prstTxWarp>
            <a:spAutoFit/>
          </a:bodyPr>
          <a:lstStyle/>
          <a:p>
            <a:r>
              <a:rPr lang="en-US" sz="2400" b="1">
                <a:solidFill>
                  <a:srgbClr val="FFFFFF"/>
                </a:solidFill>
                <a:latin typeface="Calibri" pitchFamily="1" charset="0"/>
              </a:rPr>
              <a:t>Cellular telephones</a:t>
            </a:r>
          </a:p>
          <a:p>
            <a:endParaRPr lang="en-US" sz="2400" b="1">
              <a:solidFill>
                <a:srgbClr val="FFFFFF"/>
              </a:solidFill>
              <a:latin typeface="Calibri" pitchFamily="1" charset="0"/>
            </a:endParaRPr>
          </a:p>
          <a:p>
            <a:r>
              <a:rPr lang="en-US" sz="2400">
                <a:solidFill>
                  <a:srgbClr val="FFFFFF"/>
                </a:solidFill>
                <a:latin typeface="Calibri" pitchFamily="1"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a:solidFill>
                <a:srgbClr val="FFFFFF"/>
              </a:solidFill>
              <a:latin typeface="Comic Sans MS" pitchFamily="1" charset="0"/>
              <a:ea typeface="Times" pitchFamily="1" charset="0"/>
              <a:cs typeface="Times" pitchFamily="1" charset="0"/>
            </a:endParaRPr>
          </a:p>
        </p:txBody>
      </p:sp>
      <p:sp>
        <p:nvSpPr>
          <p:cNvPr id="93187"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a:solidFill>
                  <a:srgbClr val="FFFFFF"/>
                </a:solidFill>
                <a:latin typeface="Calibri" pitchFamily="1" charset="0"/>
              </a:rPr>
              <a:t>Where begin? </a:t>
            </a:r>
          </a:p>
          <a:p>
            <a:pPr algn="r"/>
            <a:r>
              <a:rPr lang="en-US" sz="2000">
                <a:solidFill>
                  <a:srgbClr val="FFFFFF"/>
                </a:solidFill>
                <a:latin typeface="Calibri" pitchFamily="1" charset="0"/>
              </a:rPr>
              <a:t>Two features? </a:t>
            </a:r>
          </a:p>
          <a:p>
            <a:pPr algn="r"/>
            <a:r>
              <a:rPr lang="en-US" sz="2000">
                <a:solidFill>
                  <a:srgbClr val="FFFFFF"/>
                </a:solidFill>
                <a:latin typeface="Calibri" pitchFamily="1"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94211" name="TextBox 2"/>
          <p:cNvSpPr txBox="1">
            <a:spLocks noChangeArrowheads="1"/>
          </p:cNvSpPr>
          <p:nvPr/>
        </p:nvSpPr>
        <p:spPr bwMode="auto">
          <a:xfrm>
            <a:off x="1676400" y="2670175"/>
            <a:ext cx="6172200" cy="769938"/>
          </a:xfrm>
          <a:prstGeom prst="rect">
            <a:avLst/>
          </a:prstGeom>
          <a:noFill/>
          <a:ln w="9525">
            <a:noFill/>
            <a:miter lim="800000"/>
            <a:headEnd/>
            <a:tailEnd/>
          </a:ln>
        </p:spPr>
        <p:txBody>
          <a:bodyPr>
            <a:prstTxWarp prst="textNoShape">
              <a:avLst/>
            </a:prstTxWarp>
            <a:spAutoFit/>
          </a:bodyPr>
          <a:lstStyle/>
          <a:p>
            <a:pPr algn="ctr"/>
            <a:r>
              <a:rPr lang="en-US" sz="4400">
                <a:solidFill>
                  <a:srgbClr val="FFFFFF"/>
                </a:solidFill>
              </a:rPr>
              <a:t>Close Reading</a:t>
            </a:r>
          </a:p>
        </p:txBody>
      </p:sp>
      <p:pic>
        <p:nvPicPr>
          <p:cNvPr id="94212" name="Picture 3" descr="Picture 5.png"/>
          <p:cNvPicPr>
            <a:picLocks noChangeAspect="1"/>
          </p:cNvPicPr>
          <p:nvPr/>
        </p:nvPicPr>
        <p:blipFill>
          <a:blip r:embed="rId3"/>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8" name="Picture 3"/>
          <p:cNvPicPr>
            <a:picLocks noChangeAspect="1"/>
          </p:cNvPicPr>
          <p:nvPr/>
        </p:nvPicPr>
        <p:blipFill>
          <a:blip r:embed="rId3"/>
          <a:srcRect/>
          <a:stretch>
            <a:fillRect/>
          </a:stretch>
        </p:blipFill>
        <p:spPr bwMode="auto">
          <a:xfrm>
            <a:off x="990600" y="844550"/>
            <a:ext cx="7239000" cy="46736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10240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RESEARCH SKILLS</a:t>
            </a:r>
          </a:p>
        </p:txBody>
      </p:sp>
      <p:pic>
        <p:nvPicPr>
          <p:cNvPr id="10240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extBox 2"/>
          <p:cNvSpPr txBox="1">
            <a:spLocks noChangeArrowheads="1"/>
          </p:cNvSpPr>
          <p:nvPr/>
        </p:nvSpPr>
        <p:spPr bwMode="auto">
          <a:xfrm>
            <a:off x="1600200" y="2438400"/>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1" charset="0"/>
                <a:ea typeface="Chalkduster" pitchFamily="1" charset="0"/>
                <a:cs typeface="Chalkduster" pitchFamily="1" charset="0"/>
              </a:rPr>
              <a:t>Research the life of</a:t>
            </a: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1" charset="0"/>
                <a:ea typeface="Chalkduster" pitchFamily="1" charset="0"/>
                <a:cs typeface="Chalkduster" pitchFamily="1" charset="0"/>
              </a:rPr>
              <a:t>Martin Luther King</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2286000"/>
            <a:ext cx="8305800" cy="1938338"/>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rPr>
              <a:t>So how would you, a fully paid-up member of the literacy club, approach the task?</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2"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161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pitchFamily="1" charset="0"/>
              <a:buAutoNum type="arabicPeriod"/>
            </a:pPr>
            <a:r>
              <a:rPr lang="en-US" sz="3600">
                <a:solidFill>
                  <a:srgbClr val="FFFFFF"/>
                </a:solidFill>
                <a:latin typeface="Calibri" pitchFamily="1" charset="0"/>
              </a:rPr>
              <a:t>Teach reading – scanning, skimming, analysis</a:t>
            </a:r>
          </a:p>
          <a:p>
            <a:pPr marL="742950" indent="-742950">
              <a:buFont typeface="Calibri" pitchFamily="1" charset="0"/>
              <a:buAutoNum type="arabicPeriod"/>
            </a:pPr>
            <a:r>
              <a:rPr lang="en-US" sz="3600">
                <a:solidFill>
                  <a:srgbClr val="FFFFFF"/>
                </a:solidFill>
                <a:latin typeface="Calibri" pitchFamily="1" charset="0"/>
              </a:rPr>
              <a:t>Read aloud and display</a:t>
            </a:r>
          </a:p>
          <a:p>
            <a:pPr marL="742950" indent="-742950">
              <a:buFont typeface="Calibri" pitchFamily="1" charset="0"/>
              <a:buAutoNum type="arabicPeriod"/>
            </a:pPr>
            <a:r>
              <a:rPr lang="en-US" sz="3600">
                <a:solidFill>
                  <a:srgbClr val="FFFFFF"/>
                </a:solidFill>
                <a:latin typeface="Calibri" pitchFamily="1" charset="0"/>
              </a:rPr>
              <a:t>Teach key vocabulary</a:t>
            </a:r>
          </a:p>
          <a:p>
            <a:pPr marL="742950" indent="-742950">
              <a:buFont typeface="Calibri" pitchFamily="1" charset="0"/>
              <a:buAutoNum type="arabicPeriod"/>
            </a:pPr>
            <a:r>
              <a:rPr lang="en-US" sz="3600">
                <a:solidFill>
                  <a:srgbClr val="FFFFFF"/>
                </a:solidFill>
                <a:latin typeface="Calibri" pitchFamily="1" charset="0"/>
              </a:rPr>
              <a:t>Demystify spelling</a:t>
            </a:r>
          </a:p>
          <a:p>
            <a:pPr marL="742950" indent="-742950">
              <a:buFont typeface="Calibri" pitchFamily="1" charset="0"/>
              <a:buAutoNum type="arabicPeriod"/>
            </a:pPr>
            <a:r>
              <a:rPr lang="en-US" sz="3600">
                <a:solidFill>
                  <a:srgbClr val="FFFFFF"/>
                </a:solidFill>
                <a:latin typeface="Calibri" pitchFamily="1" charset="0"/>
              </a:rPr>
              <a:t>Teach research, not FOFO</a:t>
            </a:r>
          </a:p>
          <a:p>
            <a:pPr marL="742950" indent="-742950"/>
            <a:endParaRPr lang="en-US" sz="3600">
              <a:solidFill>
                <a:srgbClr val="FFFFFF"/>
              </a:solidFill>
              <a:latin typeface="Calibri" pitchFamily="1" charset="0"/>
            </a:endParaRPr>
          </a:p>
        </p:txBody>
      </p:sp>
      <p:pic>
        <p:nvPicPr>
          <p:cNvPr id="123908"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123909" name="Picture 4"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p:oleObj spid="_x0000_s83970" name="Document" r:id="rId3" imgW="6238240" imgH="3919220" progId="Word.Document.8">
              <p:embed/>
            </p:oleObj>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84994"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404482"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p:oleObj spid="_x0000_s86018" name="Document" r:id="rId3" imgW="6238240" imgH="3919220" progId="Word.Document.8">
              <p:embed/>
            </p:oleObj>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p:oleObj spid="_x0000_s87042" name="Document" r:id="rId3" imgW="6238240" imgH="3919220" progId="Word.Document.8">
              <p:embed/>
            </p:oleObj>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p:oleObj spid="_x0000_s88066" name="Document" r:id="rId3" imgW="6238240" imgH="3919220" progId="Word.Document.8">
              <p:embed/>
            </p:oleObj>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8909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40653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910088" y="2953434"/>
            <a:ext cx="7162800" cy="646331"/>
          </a:xfrm>
          <a:prstGeom prst="rect">
            <a:avLst/>
          </a:prstGeom>
          <a:noFill/>
          <a:ln w="9525">
            <a:noFill/>
            <a:miter lim="800000"/>
            <a:headEnd/>
            <a:tailEnd/>
          </a:ln>
        </p:spPr>
        <p:txBody>
          <a:bodyPr>
            <a:prstTxWarp prst="textNoShape">
              <a:avLst/>
            </a:prstTxWarp>
            <a:spAutoFit/>
          </a:bodyPr>
          <a:lstStyle/>
          <a:p>
            <a:pPr marL="742950" indent="-742950" algn="ctr"/>
            <a:r>
              <a:rPr lang="en-US" sz="3600" dirty="0" smtClean="0">
                <a:solidFill>
                  <a:srgbClr val="FFFFFF"/>
                </a:solidFill>
                <a:latin typeface="Calibri" charset="0"/>
              </a:rPr>
              <a:t>DEMO</a:t>
            </a:r>
            <a:endParaRPr lang="en-US" sz="3600" dirty="0">
              <a:solidFill>
                <a:srgbClr val="FFFFFF"/>
              </a:solidFill>
              <a:latin typeface="Calibri"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286000"/>
            <a:ext cx="6172200" cy="769441"/>
          </a:xfrm>
          <a:prstGeom prst="rect">
            <a:avLst/>
          </a:prstGeom>
          <a:noFill/>
        </p:spPr>
        <p:txBody>
          <a:bodyPr wrap="square" rtlCol="0">
            <a:spAutoFit/>
          </a:bodyPr>
          <a:lstStyle/>
          <a:p>
            <a:pPr algn="ctr"/>
            <a:r>
              <a:rPr lang="en-US" sz="4400" dirty="0" smtClean="0">
                <a:solidFill>
                  <a:srgbClr val="FFFFFF"/>
                </a:solidFill>
              </a:rPr>
              <a:t>SUMMARY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1: It’s not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2: It’s making the implicit explicit – and </a:t>
            </a:r>
            <a:r>
              <a:rPr lang="en-US" sz="4400" dirty="0" err="1" smtClean="0">
                <a:solidFill>
                  <a:srgbClr val="FFFFFF"/>
                </a:solidFill>
              </a:rPr>
              <a:t>modelling</a:t>
            </a:r>
            <a:r>
              <a:rPr lang="en-US" sz="4400" dirty="0" smtClean="0">
                <a:solidFill>
                  <a:srgbClr val="FFFFFF"/>
                </a:solidFill>
              </a:rPr>
              <a:t> it</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3: Without us,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543800" cy="5632312"/>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connectives</a:t>
            </a: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 and hands-up</a:t>
            </a:r>
          </a:p>
          <a:p>
            <a:pPr marL="742950" indent="-742950">
              <a:buFont typeface="Calibri" charset="0"/>
              <a:buAutoNum type="arabicPeriod"/>
            </a:pPr>
            <a:r>
              <a:rPr lang="en-US" sz="3600" dirty="0" smtClean="0">
                <a:solidFill>
                  <a:srgbClr val="FFFFFF"/>
                </a:solidFill>
                <a:latin typeface="Calibri" charset="0"/>
              </a:rPr>
              <a:t>Vary groupings</a:t>
            </a:r>
          </a:p>
          <a:p>
            <a:pPr marL="742950" indent="-742950">
              <a:buFont typeface="Calibri" charset="0"/>
              <a:buAutoNum type="arabicPeriod"/>
            </a:pPr>
            <a:r>
              <a:rPr lang="en-US" sz="3600" dirty="0">
                <a:solidFill>
                  <a:srgbClr val="FFFFFF"/>
                </a:solidFill>
                <a:latin typeface="Calibri" charset="0"/>
              </a:rPr>
              <a:t>Get conversations 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8558" y="4724400"/>
            <a:ext cx="6400800" cy="622590"/>
          </a:xfrm>
        </p:spPr>
        <p:txBody>
          <a:bodyPr>
            <a:noAutofit/>
          </a:bodyPr>
          <a:lstStyle/>
          <a:p>
            <a:pPr eaLnBrk="1" hangingPunct="1"/>
            <a:r>
              <a:rPr lang="en-US" sz="2800" dirty="0" smtClean="0">
                <a:solidFill>
                  <a:srgbClr val="FFFFFF"/>
                </a:solidFill>
              </a:rPr>
              <a:t>Geoff Barton</a:t>
            </a:r>
          </a:p>
          <a:p>
            <a:pPr eaLnBrk="1" hangingPunct="1"/>
            <a:fld id="{B9748C47-3567-EC4B-A0FF-EA6484FF10CA}" type="datetime2">
              <a:rPr lang="en-US" sz="1800" smtClean="0">
                <a:solidFill>
                  <a:srgbClr val="FFFFFF"/>
                </a:solidFill>
              </a:rPr>
              <a:pPr eaLnBrk="1" hangingPunct="1"/>
              <a:t>Wednesday, March 14,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04800" y="2356058"/>
            <a:ext cx="9507167"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60706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99)</a:t>
            </a:r>
            <a:endParaRPr lang="en-US" sz="1600" dirty="0">
              <a:solidFill>
                <a:srgbClr val="FFFFFF"/>
              </a:solidFill>
              <a:latin typeface="Calibri" charset="0"/>
            </a:endParaRPr>
          </a:p>
        </p:txBody>
      </p:sp>
      <p:sp>
        <p:nvSpPr>
          <p:cNvPr id="23" name="Subtitle 2"/>
          <p:cNvSpPr txBox="1">
            <a:spLocks/>
          </p:cNvSpPr>
          <p:nvPr/>
        </p:nvSpPr>
        <p:spPr bwMode="auto">
          <a:xfrm>
            <a:off x="1628558" y="37338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FFFFFF"/>
              </a:solidFill>
              <a:effectLst/>
              <a:uLnTx/>
              <a:uFillTx/>
              <a:latin typeface="+mn-lt"/>
              <a:ea typeface="ＭＳ Ｐゴシック" charset="-128"/>
              <a:cs typeface="ＭＳ Ｐゴシック" charset="-128"/>
            </a:endParaRPr>
          </a:p>
        </p:txBody>
      </p:sp>
      <p:sp>
        <p:nvSpPr>
          <p:cNvPr id="22" name="TextBox 21"/>
          <p:cNvSpPr txBox="1"/>
          <p:nvPr/>
        </p:nvSpPr>
        <p:spPr>
          <a:xfrm>
            <a:off x="1344772" y="3851582"/>
            <a:ext cx="6104769" cy="369332"/>
          </a:xfrm>
          <a:prstGeom prst="rect">
            <a:avLst/>
          </a:prstGeom>
          <a:noFill/>
        </p:spPr>
        <p:txBody>
          <a:bodyPr wrap="square" rtlCol="0">
            <a:spAutoFit/>
          </a:bodyPr>
          <a:lstStyle/>
          <a:p>
            <a:pPr algn="ctr"/>
            <a:r>
              <a:rPr lang="en-US" dirty="0" smtClean="0">
                <a:solidFill>
                  <a:schemeClr val="bg1"/>
                </a:solidFill>
              </a:rPr>
              <a:t>Essential Literacy Knowledge for all Teachers</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82947" name="Picture 3"/>
          <p:cNvPicPr>
            <a:picLocks noChangeAspect="1"/>
          </p:cNvPicPr>
          <p:nvPr/>
        </p:nvPicPr>
        <p:blipFill>
          <a:blip r:embed="rId3"/>
          <a:srcRect/>
          <a:stretch>
            <a:fillRect/>
          </a:stretch>
        </p:blipFill>
        <p:spPr bwMode="auto">
          <a:xfrm>
            <a:off x="152400" y="914400"/>
            <a:ext cx="7289800" cy="4864100"/>
          </a:xfrm>
          <a:prstGeom prst="rect">
            <a:avLst/>
          </a:prstGeom>
          <a:noFill/>
          <a:ln w="9525">
            <a:noFill/>
            <a:miter lim="800000"/>
            <a:headEnd/>
            <a:tailEnd/>
          </a:ln>
        </p:spPr>
      </p:pic>
      <p:sp>
        <p:nvSpPr>
          <p:cNvPr id="82948" name="TextBox 4"/>
          <p:cNvSpPr txBox="1">
            <a:spLocks noChangeArrowheads="1"/>
          </p:cNvSpPr>
          <p:nvPr/>
        </p:nvSpPr>
        <p:spPr bwMode="auto">
          <a:xfrm>
            <a:off x="5791200" y="2868613"/>
            <a:ext cx="2895600" cy="708025"/>
          </a:xfrm>
          <a:prstGeom prst="rect">
            <a:avLst/>
          </a:prstGeom>
          <a:noFill/>
          <a:ln w="9525">
            <a:noFill/>
            <a:miter lim="800000"/>
            <a:headEnd/>
            <a:tailEnd/>
          </a:ln>
        </p:spPr>
        <p:txBody>
          <a:bodyPr>
            <a:prstTxWarp prst="textNoShape">
              <a:avLst/>
            </a:prstTxWarp>
            <a:spAutoFit/>
          </a:bodyPr>
          <a:lstStyle/>
          <a:p>
            <a:r>
              <a:rPr lang="en-US" sz="4000">
                <a:solidFill>
                  <a:srgbClr val="FFFFFF"/>
                </a:solidFill>
              </a:rPr>
              <a:t>READING</a:t>
            </a:r>
          </a:p>
        </p:txBody>
      </p:sp>
      <p:pic>
        <p:nvPicPr>
          <p:cNvPr id="82949" name="Picture 5"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pitchFamily="1" charset="0"/>
              <a:buAutoNum type="arabicPeriod"/>
            </a:pPr>
            <a:r>
              <a:rPr lang="en-US" sz="3600">
                <a:solidFill>
                  <a:srgbClr val="FFFFFF"/>
                </a:solidFill>
                <a:latin typeface="Calibri" pitchFamily="1" charset="0"/>
              </a:rPr>
              <a:t>Teach reading – scanning, skimming, analysis</a:t>
            </a:r>
          </a:p>
          <a:p>
            <a:pPr marL="742950" indent="-742950">
              <a:buFont typeface="Calibri" pitchFamily="1" charset="0"/>
              <a:buAutoNum type="arabicPeriod"/>
            </a:pPr>
            <a:r>
              <a:rPr lang="en-US" sz="3600">
                <a:solidFill>
                  <a:srgbClr val="FFFFFF"/>
                </a:solidFill>
                <a:latin typeface="Calibri" pitchFamily="1" charset="0"/>
              </a:rPr>
              <a:t>Read aloud and display</a:t>
            </a:r>
          </a:p>
          <a:p>
            <a:pPr marL="742950" indent="-742950">
              <a:buFont typeface="Calibri" pitchFamily="1" charset="0"/>
              <a:buAutoNum type="arabicPeriod"/>
            </a:pPr>
            <a:r>
              <a:rPr lang="en-US" sz="3600">
                <a:solidFill>
                  <a:srgbClr val="FFFFFF"/>
                </a:solidFill>
                <a:latin typeface="Calibri" pitchFamily="1" charset="0"/>
              </a:rPr>
              <a:t>Teach key vocabulary</a:t>
            </a:r>
          </a:p>
          <a:p>
            <a:pPr marL="742950" indent="-742950">
              <a:buFont typeface="Calibri" pitchFamily="1" charset="0"/>
              <a:buAutoNum type="arabicPeriod"/>
            </a:pPr>
            <a:r>
              <a:rPr lang="en-US" sz="3600">
                <a:solidFill>
                  <a:srgbClr val="FFFFFF"/>
                </a:solidFill>
                <a:latin typeface="Calibri" pitchFamily="1" charset="0"/>
              </a:rPr>
              <a:t>Demystify spelling</a:t>
            </a:r>
          </a:p>
          <a:p>
            <a:pPr marL="742950" indent="-742950">
              <a:buFont typeface="Calibri" pitchFamily="1" charset="0"/>
              <a:buAutoNum type="arabicPeriod"/>
            </a:pPr>
            <a:r>
              <a:rPr lang="en-US" sz="3600">
                <a:solidFill>
                  <a:srgbClr val="FFFFFF"/>
                </a:solidFill>
                <a:latin typeface="Calibri" pitchFamily="1" charset="0"/>
              </a:rPr>
              <a:t>Teach research, not FOFO</a:t>
            </a:r>
          </a:p>
          <a:p>
            <a:pPr marL="742950" indent="-742950"/>
            <a:endParaRPr lang="en-US" sz="3600">
              <a:solidFill>
                <a:srgbClr val="FFFFFF"/>
              </a:solidFill>
              <a:latin typeface="Calibri" pitchFamily="1" charset="0"/>
            </a:endParaRPr>
          </a:p>
        </p:txBody>
      </p:sp>
      <p:pic>
        <p:nvPicPr>
          <p:cNvPr id="8499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84997" name="Picture 4"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704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SKIMMING</a:t>
            </a:r>
          </a:p>
        </p:txBody>
      </p:sp>
      <p:pic>
        <p:nvPicPr>
          <p:cNvPr id="8704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8067"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FFFFFF"/>
                </a:solidFill>
                <a:latin typeface="Comic Sans MS" pitchFamily="1" charset="0"/>
                <a:ea typeface="Comic Sans MS" pitchFamily="1" charset="0"/>
                <a:cs typeface="Comic Sans MS" pitchFamily="1"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FFFFFF"/>
                </a:solidFill>
                <a:latin typeface="Comic Sans MS" pitchFamily="1" charset="0"/>
                <a:ea typeface="Comic Sans MS" pitchFamily="1" charset="0"/>
                <a:cs typeface="Comic Sans MS" pitchFamily="1" charset="0"/>
              </a:rPr>
              <a:t> </a:t>
            </a:r>
            <a:endParaRPr lang="en-GB" sz="2800">
              <a:solidFill>
                <a:srgbClr val="FFFFFF"/>
              </a:solidFill>
              <a:latin typeface="Comic Sans MS" pitchFamily="1" charset="0"/>
              <a:ea typeface="Times" pitchFamily="1" charset="0"/>
              <a:cs typeface="Times" pitchFamily="1" charset="0"/>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9074</TotalTime>
  <Words>843</Words>
  <Application>Microsoft Macintosh PowerPoint</Application>
  <PresentationFormat>On-screen Show (4:3)</PresentationFormat>
  <Paragraphs>124</Paragraphs>
  <Slides>51</Slides>
  <Notes>30</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Office Theme</vt:lpstr>
      <vt:lpstr>1_Office Theme</vt:lpstr>
      <vt:lpstr>Document</vt:lpstr>
      <vt:lpstr>Don’t Call it          iteracy:</vt:lpstr>
      <vt:lpstr>Slide 2</vt:lpstr>
      <vt:lpstr>Slide 3</vt:lpstr>
      <vt:lpstr>Slide 4</vt:lpstr>
      <vt:lpstr>Slide 5</vt:lpstr>
      <vt:lpstr>Slide 6</vt:lpstr>
      <vt:lpstr>Slide 7</vt:lpstr>
      <vt:lpstr>SKIMMING</vt:lpstr>
      <vt:lpstr>Slide 9</vt:lpstr>
      <vt:lpstr>Slide 10</vt:lpstr>
      <vt:lpstr>Slide 11</vt:lpstr>
      <vt:lpstr>SCANNING</vt:lpstr>
      <vt:lpstr>Slide 13</vt:lpstr>
      <vt:lpstr>Slide 14</vt:lpstr>
      <vt:lpstr>Slide 15</vt:lpstr>
      <vt:lpstr>Slide 16</vt:lpstr>
      <vt:lpstr>Slide 17</vt:lpstr>
      <vt:lpstr>Slide 18</vt:lpstr>
      <vt:lpstr>RESEARCH SKILLS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Don’t Call it          iteracy: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72</cp:revision>
  <dcterms:created xsi:type="dcterms:W3CDTF">2012-03-14T14:58:17Z</dcterms:created>
  <dcterms:modified xsi:type="dcterms:W3CDTF">2012-03-14T15:05:29Z</dcterms:modified>
</cp:coreProperties>
</file>