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5" r:id="rId3"/>
  </p:sldMasterIdLst>
  <p:notesMasterIdLst>
    <p:notesMasterId r:id="rId60"/>
  </p:notesMasterIdLst>
  <p:sldIdLst>
    <p:sldId id="256" r:id="rId4"/>
    <p:sldId id="306" r:id="rId5"/>
    <p:sldId id="394" r:id="rId6"/>
    <p:sldId id="266" r:id="rId7"/>
    <p:sldId id="269" r:id="rId8"/>
    <p:sldId id="410" r:id="rId9"/>
    <p:sldId id="411" r:id="rId10"/>
    <p:sldId id="412" r:id="rId11"/>
    <p:sldId id="413" r:id="rId12"/>
    <p:sldId id="414" r:id="rId13"/>
    <p:sldId id="405" r:id="rId14"/>
    <p:sldId id="416" r:id="rId15"/>
    <p:sldId id="307" r:id="rId16"/>
    <p:sldId id="312" r:id="rId17"/>
    <p:sldId id="418" r:id="rId18"/>
    <p:sldId id="437" r:id="rId19"/>
    <p:sldId id="438" r:id="rId20"/>
    <p:sldId id="439" r:id="rId21"/>
    <p:sldId id="440" r:id="rId22"/>
    <p:sldId id="423" r:id="rId23"/>
    <p:sldId id="363" r:id="rId24"/>
    <p:sldId id="282" r:id="rId25"/>
    <p:sldId id="436" r:id="rId26"/>
    <p:sldId id="283" r:id="rId27"/>
    <p:sldId id="419" r:id="rId28"/>
    <p:sldId id="284" r:id="rId29"/>
    <p:sldId id="420" r:id="rId30"/>
    <p:sldId id="285" r:id="rId31"/>
    <p:sldId id="286" r:id="rId32"/>
    <p:sldId id="287" r:id="rId33"/>
    <p:sldId id="288" r:id="rId34"/>
    <p:sldId id="293" r:id="rId35"/>
    <p:sldId id="367" r:id="rId36"/>
    <p:sldId id="368" r:id="rId37"/>
    <p:sldId id="369" r:id="rId38"/>
    <p:sldId id="425" r:id="rId39"/>
    <p:sldId id="426" r:id="rId40"/>
    <p:sldId id="375" r:id="rId41"/>
    <p:sldId id="377" r:id="rId42"/>
    <p:sldId id="378" r:id="rId43"/>
    <p:sldId id="379" r:id="rId44"/>
    <p:sldId id="381" r:id="rId45"/>
    <p:sldId id="382" r:id="rId46"/>
    <p:sldId id="383" r:id="rId47"/>
    <p:sldId id="384" r:id="rId48"/>
    <p:sldId id="424" r:id="rId49"/>
    <p:sldId id="388" r:id="rId50"/>
    <p:sldId id="389" r:id="rId51"/>
    <p:sldId id="427" r:id="rId52"/>
    <p:sldId id="428" r:id="rId53"/>
    <p:sldId id="431" r:id="rId54"/>
    <p:sldId id="429" r:id="rId55"/>
    <p:sldId id="432" r:id="rId56"/>
    <p:sldId id="434" r:id="rId57"/>
    <p:sldId id="433" r:id="rId58"/>
    <p:sldId id="441"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A5BA"/>
    <a:srgbClr val="E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552"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0E5B0D-E761-E145-8989-2AB80C794695}" type="datetimeFigureOut">
              <a:rPr lang="en-US" smtClean="0"/>
              <a:t>26/06/2012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E3C7C1-B6DE-CB4C-82C1-CC95F4D60228}" type="slidenum">
              <a:rPr lang="en-US" smtClean="0"/>
              <a:t>‹#›</a:t>
            </a:fld>
            <a:endParaRPr lang="en-US"/>
          </a:p>
        </p:txBody>
      </p:sp>
    </p:spTree>
    <p:extLst>
      <p:ext uri="{BB962C8B-B14F-4D97-AF65-F5344CB8AC3E}">
        <p14:creationId xmlns:p14="http://schemas.microsoft.com/office/powerpoint/2010/main" val="6440448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DEFF538-A647-7642-BA13-F6FD5A3E9524}" type="slidenum">
              <a:rPr lang="en-US">
                <a:latin typeface="Arial" pitchFamily="-83" charset="0"/>
                <a:ea typeface="ＭＳ Ｐゴシック" pitchFamily="-83" charset="-128"/>
                <a:cs typeface="ＭＳ Ｐゴシック" pitchFamily="-83" charset="-128"/>
              </a:rPr>
              <a:pPr/>
              <a:t>37</a:t>
            </a:fld>
            <a:endParaRPr lang="en-US">
              <a:latin typeface="Arial" pitchFamily="-83" charset="0"/>
              <a:ea typeface="ＭＳ Ｐゴシック" pitchFamily="-83" charset="-128"/>
              <a:cs typeface="ＭＳ Ｐゴシック" pitchFamily="-83"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DEFF538-A647-7642-BA13-F6FD5A3E9524}" type="slidenum">
              <a:rPr lang="en-US">
                <a:latin typeface="Arial" pitchFamily="-83" charset="0"/>
                <a:ea typeface="ＭＳ Ｐゴシック" pitchFamily="-83" charset="-128"/>
                <a:cs typeface="ＭＳ Ｐゴシック" pitchFamily="-83" charset="-128"/>
              </a:rPr>
              <a:pPr/>
              <a:t>38</a:t>
            </a:fld>
            <a:endParaRPr lang="en-US">
              <a:latin typeface="Arial" pitchFamily="-83" charset="0"/>
              <a:ea typeface="ＭＳ Ｐゴシック" pitchFamily="-83" charset="-128"/>
              <a:cs typeface="ＭＳ Ｐゴシック" pitchFamily="-83"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E5F31E7-08C8-8743-B88A-A4C18F4FE901}" type="slidenum">
              <a:rPr lang="en-US">
                <a:latin typeface="Arial" pitchFamily="-83" charset="0"/>
                <a:ea typeface="ＭＳ Ｐゴシック" pitchFamily="-83" charset="-128"/>
                <a:cs typeface="ＭＳ Ｐゴシック" pitchFamily="-83" charset="-128"/>
              </a:rPr>
              <a:pPr/>
              <a:t>39</a:t>
            </a:fld>
            <a:endParaRPr lang="en-US">
              <a:latin typeface="Arial" pitchFamily="-83" charset="0"/>
              <a:ea typeface="ＭＳ Ｐゴシック" pitchFamily="-83" charset="-128"/>
              <a:cs typeface="ＭＳ Ｐゴシック" pitchFamily="-83" charset="-128"/>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0DE294EA-E224-D444-AAF7-C104002AB8F1}" type="slidenum">
              <a:rPr lang="en-US">
                <a:latin typeface="Arial" pitchFamily="-83" charset="0"/>
                <a:ea typeface="ＭＳ Ｐゴシック" pitchFamily="-83" charset="-128"/>
                <a:cs typeface="ＭＳ Ｐゴシック" pitchFamily="-83" charset="-128"/>
              </a:rPr>
              <a:pPr/>
              <a:t>40</a:t>
            </a:fld>
            <a:endParaRPr lang="en-US">
              <a:latin typeface="Arial" pitchFamily="-83" charset="0"/>
              <a:ea typeface="ＭＳ Ｐゴシック" pitchFamily="-83" charset="-128"/>
              <a:cs typeface="ＭＳ Ｐゴシック" pitchFamily="-83" charset="-128"/>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C7255C2-6F04-484D-AB48-1D22BA669C6E}" type="slidenum">
              <a:rPr lang="en-US">
                <a:latin typeface="Arial" pitchFamily="-83" charset="0"/>
                <a:ea typeface="ＭＳ Ｐゴシック" pitchFamily="-83" charset="-128"/>
                <a:cs typeface="ＭＳ Ｐゴシック" pitchFamily="-83" charset="-128"/>
              </a:rPr>
              <a:pPr/>
              <a:t>41</a:t>
            </a:fld>
            <a:endParaRPr lang="en-US">
              <a:latin typeface="Arial" pitchFamily="-83" charset="0"/>
              <a:ea typeface="ＭＳ Ｐゴシック" pitchFamily="-83" charset="-128"/>
              <a:cs typeface="ＭＳ Ｐゴシック" pitchFamily="-83" charset="-128"/>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763C3A2A-9FB7-5C4B-B621-B73572456763}" type="slidenum">
              <a:rPr lang="en-US">
                <a:latin typeface="Arial" pitchFamily="-83" charset="0"/>
                <a:ea typeface="ＭＳ Ｐゴシック" pitchFamily="-83" charset="-128"/>
                <a:cs typeface="ＭＳ Ｐゴシック" pitchFamily="-83" charset="-128"/>
              </a:rPr>
              <a:pPr/>
              <a:t>42</a:t>
            </a:fld>
            <a:endParaRPr lang="en-US">
              <a:latin typeface="Arial" pitchFamily="-83" charset="0"/>
              <a:ea typeface="ＭＳ Ｐゴシック" pitchFamily="-83" charset="-128"/>
              <a:cs typeface="ＭＳ Ｐゴシック" pitchFamily="-83" charset="-128"/>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937FC27-1FA1-2E42-A9E2-99CFC3EF6DB3}" type="slidenum">
              <a:rPr lang="en-US">
                <a:latin typeface="Arial" pitchFamily="-83" charset="0"/>
                <a:ea typeface="ＭＳ Ｐゴシック" pitchFamily="-83" charset="-128"/>
                <a:cs typeface="ＭＳ Ｐゴシック" pitchFamily="-83" charset="-128"/>
              </a:rPr>
              <a:pPr/>
              <a:t>43</a:t>
            </a:fld>
            <a:endParaRPr lang="en-US">
              <a:latin typeface="Arial" pitchFamily="-83" charset="0"/>
              <a:ea typeface="ＭＳ Ｐゴシック" pitchFamily="-83" charset="-128"/>
              <a:cs typeface="ＭＳ Ｐゴシック" pitchFamily="-83" charset="-128"/>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E037CEDA-76C4-DD4B-AA65-27A5370599EA}" type="slidenum">
              <a:rPr lang="en-US">
                <a:latin typeface="Arial" pitchFamily="-83" charset="0"/>
                <a:ea typeface="ＭＳ Ｐゴシック" pitchFamily="-83" charset="-128"/>
                <a:cs typeface="ＭＳ Ｐゴシック" pitchFamily="-83" charset="-128"/>
              </a:rPr>
              <a:pPr/>
              <a:t>44</a:t>
            </a:fld>
            <a:endParaRPr lang="en-US">
              <a:latin typeface="Arial" pitchFamily="-83" charset="0"/>
              <a:ea typeface="ＭＳ Ｐゴシック" pitchFamily="-83" charset="-128"/>
              <a:cs typeface="ＭＳ Ｐゴシック" pitchFamily="-83" charset="-128"/>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05669C79-C7AC-7546-A053-316F773BD91E}" type="slidenum">
              <a:rPr lang="en-US">
                <a:latin typeface="Arial" pitchFamily="-83" charset="0"/>
                <a:ea typeface="ＭＳ Ｐゴシック" pitchFamily="-83" charset="-128"/>
                <a:cs typeface="ＭＳ Ｐゴシック" pitchFamily="-83" charset="-128"/>
              </a:rPr>
              <a:pPr/>
              <a:t>45</a:t>
            </a:fld>
            <a:endParaRPr lang="en-US">
              <a:latin typeface="Arial" pitchFamily="-83" charset="0"/>
              <a:ea typeface="ＭＳ Ｐゴシック" pitchFamily="-83" charset="-128"/>
              <a:cs typeface="ＭＳ Ｐゴシック" pitchFamily="-83" charset="-128"/>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F0F4B2C-3246-9647-93D9-EE1BC5DBDFB4}" type="datetimeFigureOut">
              <a:rPr lang="en-US" smtClean="0"/>
              <a:t>26/06/2012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F0F4B2C-3246-9647-93D9-EE1BC5DBDFB4}" type="datetimeFigureOut">
              <a:rPr lang="en-US" smtClean="0"/>
              <a:t>26/06/2012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F0F4B2C-3246-9647-93D9-EE1BC5DBDFB4}" type="datetimeFigureOut">
              <a:rPr lang="en-US" smtClean="0"/>
              <a:t>26/06/2012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60C45E-D5E0-0F45-8B12-85825E35E366}"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97E5C3-A2C6-3846-AA8F-6603D077BDF0}"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2ABEA0-B19C-D342-974D-7CB51D5278D1}"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D8467A-57CF-6146-9E91-622BFFEC8FC6}"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D8BEACA-36C0-A849-9ED7-E44D9E0FA9B8}"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167A61-4FF0-FF4E-9806-3308EF068A6B}"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A5932B5-B232-BB47-B8A0-573DB8425E58}"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1701D7-44CC-3B44-B1A1-429DE70DC51F}"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F0F4B2C-3246-9647-93D9-EE1BC5DBDFB4}" type="datetimeFigureOut">
              <a:rPr lang="en-US" smtClean="0"/>
              <a:t>26/06/2012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21C4A7-48AC-3C46-A92F-3BDC7C7B0731}"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91CBF9-69E7-954A-8FEE-ECC81D8602E3}"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1D2F41-F285-5247-AAA8-402069E170BC}"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1F3A4BA-201A-E041-A7D6-B90F0A4D9EBD}" type="datetime1">
              <a:rPr lang="en-US"/>
              <a:pPr>
                <a:defRPr/>
              </a:pPr>
              <a:t>26/06/2012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2CCA6C-0DAC-1C40-85F3-A98982EEF809}"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B396A7-F669-5E4A-A3AD-C1C5D29394FF}" type="datetime1">
              <a:rPr lang="en-US"/>
              <a:pPr>
                <a:defRPr/>
              </a:pPr>
              <a:t>26/06/2012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F27D6E-1060-5F4D-93DE-6E905563CB80}"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8C1C89-13E2-FC4F-BFD2-BF6CB439827F}" type="datetime1">
              <a:rPr lang="en-US"/>
              <a:pPr>
                <a:defRPr/>
              </a:pPr>
              <a:t>26/06/2012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FB0321-51E2-B54B-868E-6A126056205E}"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70C7B6A-316A-5743-9A42-66918F1A5674}" type="datetime1">
              <a:rPr lang="en-US"/>
              <a:pPr>
                <a:defRPr/>
              </a:pPr>
              <a:t>26/06/2012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4C0FE4-7CEC-3C41-96A0-747FBB21158C}"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8D04B83-906B-9645-97B0-35DD62253FA2}" type="datetime1">
              <a:rPr lang="en-US"/>
              <a:pPr>
                <a:defRPr/>
              </a:pPr>
              <a:t>26/06/2012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AE1FB8-9856-A24F-AB3F-E6727DC2ED9E}"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E4E3103-DAC0-944C-833C-0E7DF47941B4}" type="datetime1">
              <a:rPr lang="en-US"/>
              <a:pPr>
                <a:defRPr/>
              </a:pPr>
              <a:t>26/06/2012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4DD2430-FFC4-A94D-A8C9-66FC4FD30DF1}"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EF9105-E712-E845-B37A-187257CBF56C}" type="datetime1">
              <a:rPr lang="en-US"/>
              <a:pPr>
                <a:defRPr/>
              </a:pPr>
              <a:t>26/06/2012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EE0DBE4-8894-8848-BDB9-7853BC165E47}"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F0F4B2C-3246-9647-93D9-EE1BC5DBDFB4}" type="datetimeFigureOut">
              <a:rPr lang="en-US" smtClean="0"/>
              <a:t>26/06/2012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AFF8C3-E2F1-E747-82A0-A892E9C1A7ED}" type="datetime1">
              <a:rPr lang="en-US"/>
              <a:pPr>
                <a:defRPr/>
              </a:pPr>
              <a:t>26/06/2012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F18E79-D0AB-4B4E-A66B-0A80E3B940E1}"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BC2AFD-9D93-8745-8306-7211D0515070}" type="datetime1">
              <a:rPr lang="en-US"/>
              <a:pPr>
                <a:defRPr/>
              </a:pPr>
              <a:t>26/06/2012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DDA496-5194-6445-BDD0-11A2A48F5006}"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5C84B5-05DF-B64F-A03C-FCFF7FBC073B}" type="datetime1">
              <a:rPr lang="en-US"/>
              <a:pPr>
                <a:defRPr/>
              </a:pPr>
              <a:t>26/06/2012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6E924F-E063-9E47-97FA-E29F77C8DE3E}"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27ECF7-C631-B44C-BAA7-8C05E0C2E87E}" type="datetime1">
              <a:rPr lang="en-US"/>
              <a:pPr>
                <a:defRPr/>
              </a:pPr>
              <a:t>26/06/2012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260B61-783D-044E-8CAD-D92154123A0E}"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F0F4B2C-3246-9647-93D9-EE1BC5DBDFB4}" type="datetimeFigureOut">
              <a:rPr lang="en-US" smtClean="0"/>
              <a:t>26/06/2012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F0F4B2C-3246-9647-93D9-EE1BC5DBDFB4}" type="datetimeFigureOut">
              <a:rPr lang="en-US" smtClean="0"/>
              <a:t>26/06/2012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F0F4B2C-3246-9647-93D9-EE1BC5DBDFB4}" type="datetimeFigureOut">
              <a:rPr lang="en-US" smtClean="0"/>
              <a:t>26/06/2012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F4B2C-3246-9647-93D9-EE1BC5DBDFB4}" type="datetimeFigureOut">
              <a:rPr lang="en-US" smtClean="0"/>
              <a:t>26/06/2012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F0F4B2C-3246-9647-93D9-EE1BC5DBDFB4}" type="datetimeFigureOut">
              <a:rPr lang="en-US" smtClean="0"/>
              <a:t>26/06/2012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F0F4B2C-3246-9647-93D9-EE1BC5DBDFB4}" type="datetimeFigureOut">
              <a:rPr lang="en-US" smtClean="0"/>
              <a:t>26/06/2012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F4B2C-3246-9647-93D9-EE1BC5DBDFB4}" type="datetimeFigureOut">
              <a:rPr lang="en-US" smtClean="0"/>
              <a:t>26/06/2012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65204-6E20-CB4F-8512-86BC66924E0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cs typeface="ＭＳ Ｐゴシック" charset="-128"/>
              </a:defRPr>
            </a:lvl1pPr>
          </a:lstStyle>
          <a:p>
            <a:pPr>
              <a:defRPr/>
            </a:pPr>
            <a:fld id="{3282A342-5923-1741-A5D7-661521E6E9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AF53C56B-DF23-9641-907E-60F65CADBF6E}" type="datetime1">
              <a:rPr lang="en-US"/>
              <a:pPr>
                <a:defRPr/>
              </a:pPr>
              <a:t>26/06/2012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8CA6B735-AE7D-CB45-AC7B-0E5FE05C8F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83"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83"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83"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83"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83"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 Id="rId3"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 Id="rId3" Type="http://schemas.openxmlformats.org/officeDocument/2006/relationships/image" Target="../media/image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1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1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1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 Id="rId3" Type="http://schemas.openxmlformats.org/officeDocument/2006/relationships/image" Target="../media/image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70486"/>
            <a:ext cx="7772400" cy="1470025"/>
          </a:xfrm>
        </p:spPr>
        <p:txBody>
          <a:bodyPr/>
          <a:lstStyle/>
          <a:p>
            <a:r>
              <a:rPr lang="en-US" dirty="0" smtClean="0"/>
              <a:t>Which bits of grammar matter?</a:t>
            </a:r>
            <a:endParaRPr lang="en-US" dirty="0"/>
          </a:p>
        </p:txBody>
      </p:sp>
      <p:sp>
        <p:nvSpPr>
          <p:cNvPr id="3" name="Subtitle 2"/>
          <p:cNvSpPr>
            <a:spLocks noGrp="1"/>
          </p:cNvSpPr>
          <p:nvPr>
            <p:ph type="subTitle" idx="1"/>
          </p:nvPr>
        </p:nvSpPr>
        <p:spPr>
          <a:xfrm>
            <a:off x="1371600" y="3600450"/>
            <a:ext cx="6400800" cy="1752600"/>
          </a:xfrm>
        </p:spPr>
        <p:txBody>
          <a:bodyPr/>
          <a:lstStyle/>
          <a:p>
            <a:r>
              <a:rPr lang="en-US" dirty="0" smtClean="0">
                <a:solidFill>
                  <a:srgbClr val="0000FF"/>
                </a:solidFill>
              </a:rPr>
              <a:t>Geoff </a:t>
            </a:r>
            <a:r>
              <a:rPr lang="en-US" dirty="0" smtClean="0">
                <a:solidFill>
                  <a:srgbClr val="0000FF"/>
                </a:solidFill>
              </a:rPr>
              <a:t>Barton</a:t>
            </a:r>
            <a:endParaRPr lang="en-US" dirty="0" smtClean="0">
              <a:solidFill>
                <a:srgbClr val="0000FF"/>
              </a:solidFill>
            </a:endParaRPr>
          </a:p>
        </p:txBody>
      </p:sp>
      <p:cxnSp>
        <p:nvCxnSpPr>
          <p:cNvPr id="6" name="Straight Connector 5"/>
          <p:cNvCxnSpPr/>
          <p:nvPr/>
        </p:nvCxnSpPr>
        <p:spPr>
          <a:xfrm>
            <a:off x="1773312" y="3598862"/>
            <a:ext cx="551443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Subtitle 2"/>
          <p:cNvSpPr txBox="1">
            <a:spLocks/>
          </p:cNvSpPr>
          <p:nvPr/>
        </p:nvSpPr>
        <p:spPr>
          <a:xfrm>
            <a:off x="331781" y="4656861"/>
            <a:ext cx="8569104"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2000" b="0" i="0" u="none" strike="noStrike" kern="1200" cap="none" spc="0" normalizeH="0" baseline="0" noProof="0" dirty="0" smtClean="0">
                <a:ln>
                  <a:noFill/>
                </a:ln>
                <a:effectLst/>
                <a:uLnTx/>
                <a:uFillTx/>
                <a:latin typeface="+mn-lt"/>
                <a:ea typeface="+mn-ea"/>
                <a:cs typeface="+mn-cs"/>
              </a:rPr>
              <a:t>June 26, 2012</a:t>
            </a:r>
            <a:endParaRPr kumimoji="0" lang="en-US" sz="1600" b="0" i="0" u="none" strike="noStrike" kern="1200" cap="none" spc="0" normalizeH="0" baseline="0" noProof="0" dirty="0" smtClean="0">
              <a:ln>
                <a:noFill/>
              </a:ln>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smtClean="0">
              <a:ln>
                <a:noFill/>
              </a:ln>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1400" dirty="0" smtClean="0"/>
              <a:t>Download this presentation free at  </a:t>
            </a:r>
            <a:r>
              <a:rPr lang="en-US" sz="1400" dirty="0" err="1" smtClean="0"/>
              <a:t>www.geoffbarton.co.uk</a:t>
            </a:r>
            <a:r>
              <a:rPr lang="en-US" sz="1400" dirty="0" smtClean="0"/>
              <a:t>/teacher-resources (number </a:t>
            </a:r>
            <a:r>
              <a:rPr lang="en-US" sz="1400" dirty="0" smtClean="0"/>
              <a:t>103)</a:t>
            </a:r>
            <a:endParaRPr kumimoji="0" lang="en-US" sz="1400" b="0" i="0" u="none" strike="noStrike" kern="1200" cap="none" spc="0" normalizeH="0" baseline="0" noProof="0" dirty="0" smtClean="0">
              <a:ln>
                <a:noFill/>
              </a:ln>
              <a:effectLst/>
              <a:uLnTx/>
              <a:uFillTx/>
              <a:latin typeface="+mn-lt"/>
              <a:ea typeface="+mn-ea"/>
              <a:cs typeface="+mn-cs"/>
            </a:endParaRPr>
          </a:p>
        </p:txBody>
      </p:sp>
      <p:pic>
        <p:nvPicPr>
          <p:cNvPr id="8" name="Picture 6"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168516" y="266700"/>
            <a:ext cx="4635500" cy="1143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990124"/>
            <a:ext cx="8458200" cy="2862322"/>
          </a:xfrm>
          <a:prstGeom prst="rect">
            <a:avLst/>
          </a:prstGeom>
          <a:noFill/>
          <a:ln w="9525">
            <a:noFill/>
            <a:miter lim="800000"/>
            <a:headEnd/>
            <a:tailEnd/>
          </a:ln>
        </p:spPr>
        <p:txBody>
          <a:bodyPr wrap="square">
            <a:prstTxWarp prst="textNoShape">
              <a:avLst/>
            </a:prstTxWarp>
            <a:spAutoFit/>
          </a:bodyPr>
          <a:lstStyle/>
          <a:p>
            <a:pPr algn="ctr"/>
            <a:r>
              <a:rPr lang="en-GB" sz="3600" dirty="0" smtClean="0">
                <a:solidFill>
                  <a:srgbClr val="000000"/>
                </a:solidFill>
                <a:latin typeface="Tahoma" charset="0"/>
              </a:rPr>
              <a:t>“</a:t>
            </a:r>
            <a:r>
              <a:rPr lang="en-GB" sz="3600" b="1" dirty="0" smtClean="0">
                <a:solidFill>
                  <a:srgbClr val="FF0000"/>
                </a:solidFill>
                <a:latin typeface="Tahoma" charset="0"/>
              </a:rPr>
              <a:t>Spoken language </a:t>
            </a:r>
            <a:r>
              <a:rPr lang="en-GB" sz="3600" dirty="0" smtClean="0">
                <a:solidFill>
                  <a:srgbClr val="000000"/>
                </a:solidFill>
                <a:latin typeface="Tahoma" charset="0"/>
              </a:rPr>
              <a:t>forms a constraint, a ceiling not only on the ability to comprehend but also on the ability to write, beyond which literacy cannot progress” </a:t>
            </a:r>
            <a:endParaRPr lang="en-US" sz="3600" dirty="0">
              <a:solidFill>
                <a:srgbClr val="000000"/>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GB" dirty="0" err="1" smtClean="0">
                <a:solidFill>
                  <a:srgbClr val="000000"/>
                </a:solidFill>
                <a:latin typeface="Tahoma" charset="0"/>
              </a:rPr>
              <a:t>Myhill</a:t>
            </a:r>
            <a:r>
              <a:rPr lang="en-GB" dirty="0" smtClean="0">
                <a:solidFill>
                  <a:srgbClr val="000000"/>
                </a:solidFill>
                <a:latin typeface="Tahoma" charset="0"/>
              </a:rPr>
              <a:t> and Fisher</a:t>
            </a:r>
            <a:endParaRPr lang="en-GB" dirty="0">
              <a:solidFill>
                <a:srgbClr val="000000"/>
              </a:solidFill>
            </a:endParaRPr>
          </a:p>
        </p:txBody>
      </p:sp>
      <p:pic>
        <p:nvPicPr>
          <p:cNvPr id="4"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Tree>
    <p:extLst>
      <p:ext uri="{BB962C8B-B14F-4D97-AF65-F5344CB8AC3E}">
        <p14:creationId xmlns:p14="http://schemas.microsoft.com/office/powerpoint/2010/main" val="1831142998"/>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36188" y="2157781"/>
            <a:ext cx="8566566" cy="2308324"/>
          </a:xfrm>
          <a:prstGeom prst="rect">
            <a:avLst/>
          </a:prstGeom>
          <a:noFill/>
          <a:ln w="9525">
            <a:noFill/>
            <a:miter lim="800000"/>
            <a:headEnd/>
            <a:tailEnd/>
          </a:ln>
        </p:spPr>
        <p:txBody>
          <a:bodyPr wrap="square">
            <a:prstTxWarp prst="textNoShape">
              <a:avLst/>
            </a:prstTxWarp>
            <a:spAutoFit/>
          </a:bodyPr>
          <a:lstStyle/>
          <a:p>
            <a:pPr lvl="0" algn="ctr"/>
            <a:r>
              <a:rPr lang="en-GB" sz="3600" b="1" dirty="0">
                <a:solidFill>
                  <a:srgbClr val="FF0000"/>
                </a:solidFill>
              </a:rPr>
              <a:t>One in six </a:t>
            </a:r>
            <a:r>
              <a:rPr lang="en-GB" sz="3600" dirty="0"/>
              <a:t>people in the UK struggle with literacy. This means their literacy is below the level expected of an eleven year old. </a:t>
            </a:r>
          </a:p>
        </p:txBody>
      </p:sp>
      <p:pic>
        <p:nvPicPr>
          <p:cNvPr id="15365" name="Picture 6"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4" name="TextBox 3"/>
          <p:cNvSpPr txBox="1">
            <a:spLocks noChangeArrowheads="1"/>
          </p:cNvSpPr>
          <p:nvPr/>
        </p:nvSpPr>
        <p:spPr bwMode="auto">
          <a:xfrm>
            <a:off x="336188" y="5262268"/>
            <a:ext cx="8566566" cy="1077218"/>
          </a:xfrm>
          <a:prstGeom prst="rect">
            <a:avLst/>
          </a:prstGeom>
          <a:noFill/>
          <a:ln w="9525">
            <a:noFill/>
            <a:miter lim="800000"/>
            <a:headEnd/>
            <a:tailEnd/>
          </a:ln>
        </p:spPr>
        <p:txBody>
          <a:bodyPr wrap="square">
            <a:prstTxWarp prst="textNoShape">
              <a:avLst/>
            </a:prstTxWarp>
            <a:spAutoFit/>
          </a:bodyPr>
          <a:lstStyle/>
          <a:p>
            <a:pPr lvl="0" algn="r"/>
            <a:r>
              <a:rPr lang="en-GB" sz="1600" dirty="0" smtClean="0">
                <a:solidFill>
                  <a:schemeClr val="accent2"/>
                </a:solidFill>
              </a:rPr>
              <a:t>National Literacy Trust</a:t>
            </a:r>
          </a:p>
          <a:p>
            <a:pPr algn="r"/>
            <a:r>
              <a:rPr lang="en-GB" sz="1600" i="1" dirty="0">
                <a:solidFill>
                  <a:schemeClr val="accent2"/>
                </a:solidFill>
              </a:rPr>
              <a:t>Literacy: State of the </a:t>
            </a:r>
            <a:r>
              <a:rPr lang="en-GB" sz="1600" i="1" dirty="0" smtClean="0">
                <a:solidFill>
                  <a:schemeClr val="accent2"/>
                </a:solidFill>
              </a:rPr>
              <a:t>Nation – </a:t>
            </a:r>
            <a:r>
              <a:rPr lang="en-GB" sz="1600" i="1" dirty="0">
                <a:solidFill>
                  <a:schemeClr val="accent2"/>
                </a:solidFill>
              </a:rPr>
              <a:t>A </a:t>
            </a:r>
            <a:r>
              <a:rPr lang="en-GB" sz="1600" i="1" dirty="0" smtClean="0">
                <a:solidFill>
                  <a:schemeClr val="accent2"/>
                </a:solidFill>
              </a:rPr>
              <a:t>Picture </a:t>
            </a:r>
            <a:r>
              <a:rPr lang="en-GB" sz="1600" i="1" dirty="0">
                <a:solidFill>
                  <a:schemeClr val="accent2"/>
                </a:solidFill>
              </a:rPr>
              <a:t>of </a:t>
            </a:r>
            <a:r>
              <a:rPr lang="en-GB" sz="1600" i="1" dirty="0" smtClean="0">
                <a:solidFill>
                  <a:schemeClr val="accent2"/>
                </a:solidFill>
              </a:rPr>
              <a:t>Literacy </a:t>
            </a:r>
            <a:r>
              <a:rPr lang="en-GB" sz="1600" i="1" dirty="0">
                <a:solidFill>
                  <a:schemeClr val="accent2"/>
                </a:solidFill>
              </a:rPr>
              <a:t>in the UK T</a:t>
            </a:r>
            <a:r>
              <a:rPr lang="en-GB" sz="1600" i="1" dirty="0" smtClean="0">
                <a:solidFill>
                  <a:schemeClr val="accent2"/>
                </a:solidFill>
              </a:rPr>
              <a:t>oday</a:t>
            </a:r>
          </a:p>
          <a:p>
            <a:pPr algn="r"/>
            <a:r>
              <a:rPr lang="en-GB" sz="1600" i="1" dirty="0" smtClean="0">
                <a:solidFill>
                  <a:schemeClr val="accent2"/>
                </a:solidFill>
              </a:rPr>
              <a:t>2010</a:t>
            </a:r>
            <a:r>
              <a:rPr lang="en-GB" sz="1600" dirty="0" smtClean="0">
                <a:solidFill>
                  <a:schemeClr val="accent2"/>
                </a:solidFill>
              </a:rPr>
              <a:t> </a:t>
            </a:r>
            <a:endParaRPr lang="en-GB" sz="1600" dirty="0">
              <a:solidFill>
                <a:schemeClr val="accent2"/>
              </a:solidFill>
            </a:endParaRPr>
          </a:p>
          <a:p>
            <a:pPr lvl="0" algn="r"/>
            <a:endParaRPr lang="en-GB" sz="1600" dirty="0">
              <a:solidFill>
                <a:schemeClr val="accent2"/>
              </a:solidFill>
            </a:endParaRPr>
          </a:p>
        </p:txBody>
      </p:sp>
    </p:spTree>
    <p:extLst>
      <p:ext uri="{BB962C8B-B14F-4D97-AF65-F5344CB8AC3E}">
        <p14:creationId xmlns:p14="http://schemas.microsoft.com/office/powerpoint/2010/main" val="4232821042"/>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1371600" y="2286000"/>
            <a:ext cx="6629400" cy="1752600"/>
          </a:xfrm>
          <a:prstGeom prst="foldedCorner">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90"/>
              </a:solidFill>
            </a:endParaRPr>
          </a:p>
        </p:txBody>
      </p:sp>
      <p:sp>
        <p:nvSpPr>
          <p:cNvPr id="34818" name="TextBox 3"/>
          <p:cNvSpPr txBox="1">
            <a:spLocks noChangeArrowheads="1"/>
          </p:cNvSpPr>
          <p:nvPr/>
        </p:nvSpPr>
        <p:spPr bwMode="auto">
          <a:xfrm>
            <a:off x="1676400" y="2667000"/>
            <a:ext cx="5867400" cy="923925"/>
          </a:xfrm>
          <a:prstGeom prst="rect">
            <a:avLst/>
          </a:prstGeom>
          <a:noFill/>
          <a:ln w="9525">
            <a:noFill/>
            <a:miter lim="800000"/>
            <a:headEnd/>
            <a:tailEnd/>
          </a:ln>
        </p:spPr>
        <p:txBody>
          <a:bodyPr>
            <a:prstTxWarp prst="textNoShape">
              <a:avLst/>
            </a:prstTxWarp>
            <a:spAutoFit/>
          </a:bodyPr>
          <a:lstStyle/>
          <a:p>
            <a:pPr algn="ctr"/>
            <a:r>
              <a:rPr lang="en-US" sz="5400" dirty="0">
                <a:solidFill>
                  <a:schemeClr val="bg1"/>
                </a:solidFill>
                <a:latin typeface="Calibri" charset="0"/>
              </a:rPr>
              <a:t>The Literacy Club</a:t>
            </a:r>
            <a:endParaRPr lang="en-US" sz="4000" dirty="0">
              <a:solidFill>
                <a:schemeClr val="bg1"/>
              </a:solidFill>
              <a:latin typeface="Calibri" charset="0"/>
            </a:endParaRPr>
          </a:p>
        </p:txBody>
      </p:sp>
    </p:spTree>
    <p:extLst>
      <p:ext uri="{BB962C8B-B14F-4D97-AF65-F5344CB8AC3E}">
        <p14:creationId xmlns:p14="http://schemas.microsoft.com/office/powerpoint/2010/main" val="1820334691"/>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18367" y="1075540"/>
            <a:ext cx="3193943" cy="4757176"/>
          </a:xfrm>
          <a:prstGeom prst="rect">
            <a:avLst/>
          </a:prstGeom>
        </p:spPr>
      </p:pic>
      <p:pic>
        <p:nvPicPr>
          <p:cNvPr id="17412"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2219732"/>
            <a:ext cx="3729081" cy="1446550"/>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The Secret of Literacy</a:t>
            </a:r>
            <a:endParaRPr lang="en-US" sz="4400"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2437129"/>
            <a:ext cx="4593330" cy="1446550"/>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Making the implicit explicit</a:t>
            </a:r>
            <a:endParaRPr lang="en-US" sz="4400" dirty="0">
              <a:solidFill>
                <a:srgbClr val="000000"/>
              </a:solidFill>
            </a:endParaRPr>
          </a:p>
        </p:txBody>
      </p:sp>
      <p:pic>
        <p:nvPicPr>
          <p:cNvPr id="6" name="Picture 5"/>
          <p:cNvPicPr>
            <a:picLocks noChangeAspect="1"/>
          </p:cNvPicPr>
          <p:nvPr/>
        </p:nvPicPr>
        <p:blipFill>
          <a:blip r:embed="rId3"/>
          <a:stretch>
            <a:fillRect/>
          </a:stretch>
        </p:blipFill>
        <p:spPr>
          <a:xfrm>
            <a:off x="1192097" y="1315820"/>
            <a:ext cx="3181120" cy="40394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st-dupont-fountain-pen-usb-key.jpg"/>
          <p:cNvPicPr>
            <a:picLocks noChangeAspect="1"/>
          </p:cNvPicPr>
          <p:nvPr/>
        </p:nvPicPr>
        <p:blipFill>
          <a:blip r:embed="rId2"/>
          <a:srcRect/>
          <a:stretch>
            <a:fillRect/>
          </a:stretch>
        </p:blipFill>
        <p:spPr bwMode="auto">
          <a:xfrm>
            <a:off x="9106748" y="-2316093"/>
            <a:ext cx="1187450" cy="838200"/>
          </a:xfrm>
          <a:prstGeom prst="rect">
            <a:avLst/>
          </a:prstGeom>
          <a:noFill/>
          <a:ln w="9525">
            <a:noFill/>
            <a:miter lim="800000"/>
            <a:headEnd/>
            <a:tailEnd/>
          </a:ln>
        </p:spPr>
      </p:pic>
      <p:sp>
        <p:nvSpPr>
          <p:cNvPr id="3" name="TextBox 2"/>
          <p:cNvSpPr txBox="1"/>
          <p:nvPr/>
        </p:nvSpPr>
        <p:spPr>
          <a:xfrm>
            <a:off x="1206500" y="2768600"/>
            <a:ext cx="6972300" cy="707886"/>
          </a:xfrm>
          <a:prstGeom prst="rect">
            <a:avLst/>
          </a:prstGeom>
          <a:noFill/>
        </p:spPr>
        <p:txBody>
          <a:bodyPr wrap="square" rtlCol="0">
            <a:spAutoFit/>
          </a:bodyPr>
          <a:lstStyle/>
          <a:p>
            <a:pPr algn="ctr"/>
            <a:r>
              <a:rPr lang="en-US" sz="4000" dirty="0" smtClean="0"/>
              <a:t>WHOLE-SCHOOL LITERACY</a:t>
            </a:r>
            <a:endParaRPr lang="en-US" sz="4000" dirty="0"/>
          </a:p>
        </p:txBody>
      </p:sp>
    </p:spTree>
    <p:extLst>
      <p:ext uri="{BB962C8B-B14F-4D97-AF65-F5344CB8AC3E}">
        <p14:creationId xmlns:p14="http://schemas.microsoft.com/office/powerpoint/2010/main" val="4208353527"/>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st-dupont-fountain-pen-usb-key.jpg"/>
          <p:cNvPicPr>
            <a:picLocks noChangeAspect="1"/>
          </p:cNvPicPr>
          <p:nvPr/>
        </p:nvPicPr>
        <p:blipFill>
          <a:blip r:embed="rId2"/>
          <a:srcRect/>
          <a:stretch>
            <a:fillRect/>
          </a:stretch>
        </p:blipFill>
        <p:spPr bwMode="auto">
          <a:xfrm>
            <a:off x="9106748" y="-2316093"/>
            <a:ext cx="1187450" cy="838200"/>
          </a:xfrm>
          <a:prstGeom prst="rect">
            <a:avLst/>
          </a:prstGeom>
          <a:noFill/>
          <a:ln w="9525">
            <a:noFill/>
            <a:miter lim="800000"/>
            <a:headEnd/>
            <a:tailEnd/>
          </a:ln>
        </p:spPr>
      </p:pic>
      <p:sp>
        <p:nvSpPr>
          <p:cNvPr id="2" name="Rectangle 1"/>
          <p:cNvSpPr/>
          <p:nvPr/>
        </p:nvSpPr>
        <p:spPr>
          <a:xfrm>
            <a:off x="1929967" y="427281"/>
            <a:ext cx="5802355" cy="5755423"/>
          </a:xfrm>
          <a:prstGeom prst="rect">
            <a:avLst/>
          </a:prstGeom>
        </p:spPr>
        <p:txBody>
          <a:bodyPr wrap="square">
            <a:spAutoFit/>
          </a:bodyPr>
          <a:lstStyle/>
          <a:p>
            <a:r>
              <a:rPr lang="en-US" sz="1600" b="1" dirty="0"/>
              <a:t>Literacy culture</a:t>
            </a:r>
            <a:endParaRPr lang="en-GB" sz="1600" dirty="0"/>
          </a:p>
          <a:p>
            <a:r>
              <a:rPr lang="en-US" sz="1600" dirty="0"/>
              <a:t> </a:t>
            </a:r>
            <a:endParaRPr lang="en-GB" sz="1600" dirty="0"/>
          </a:p>
          <a:p>
            <a:pPr marL="285750" lvl="0" indent="-285750">
              <a:buFont typeface="Arial"/>
              <a:buChar char="•"/>
            </a:pPr>
            <a:r>
              <a:rPr lang="en-US" sz="1600" dirty="0"/>
              <a:t>Understand – and be angry about – the significance of the Matthew Effect</a:t>
            </a:r>
            <a:endParaRPr lang="en-GB" sz="1600" dirty="0"/>
          </a:p>
          <a:p>
            <a:r>
              <a:rPr lang="en-US" sz="1600" dirty="0"/>
              <a:t> </a:t>
            </a:r>
            <a:endParaRPr lang="en-GB" sz="1600" dirty="0"/>
          </a:p>
          <a:p>
            <a:r>
              <a:rPr lang="en-US" sz="1600" b="1" dirty="0"/>
              <a:t>Speaking and listening</a:t>
            </a:r>
            <a:endParaRPr lang="en-GB" sz="1600" dirty="0"/>
          </a:p>
          <a:p>
            <a:r>
              <a:rPr lang="en-US" sz="1600" dirty="0"/>
              <a:t> </a:t>
            </a:r>
            <a:endParaRPr lang="en-GB" sz="1600" dirty="0"/>
          </a:p>
          <a:p>
            <a:pPr marL="285750" lvl="0" indent="-285750">
              <a:buFont typeface="Arial"/>
              <a:buChar char="•"/>
            </a:pPr>
            <a:r>
              <a:rPr lang="en-US" sz="1600" dirty="0"/>
              <a:t>Talk matters</a:t>
            </a:r>
            <a:endParaRPr lang="en-GB" sz="1600" dirty="0"/>
          </a:p>
          <a:p>
            <a:pPr marL="285750" lvl="0" indent="-285750">
              <a:buFont typeface="Arial"/>
              <a:buChar char="•"/>
            </a:pPr>
            <a:r>
              <a:rPr lang="en-US" sz="1600" dirty="0"/>
              <a:t>Exploratory talk</a:t>
            </a:r>
            <a:endParaRPr lang="en-GB" sz="1600" dirty="0"/>
          </a:p>
          <a:p>
            <a:pPr marL="285750" lvl="0" indent="-285750">
              <a:buFont typeface="Arial"/>
              <a:buChar char="•"/>
            </a:pPr>
            <a:r>
              <a:rPr lang="en-US" sz="1600" dirty="0"/>
              <a:t>Social talk</a:t>
            </a:r>
            <a:endParaRPr lang="en-GB" sz="1600" dirty="0"/>
          </a:p>
          <a:p>
            <a:r>
              <a:rPr lang="en-US" sz="1600" dirty="0"/>
              <a:t> </a:t>
            </a:r>
            <a:endParaRPr lang="en-GB" sz="1600" dirty="0"/>
          </a:p>
          <a:p>
            <a:r>
              <a:rPr lang="en-US" sz="1600" b="1" dirty="0"/>
              <a:t>Reading</a:t>
            </a:r>
            <a:endParaRPr lang="en-GB" sz="1600" dirty="0"/>
          </a:p>
          <a:p>
            <a:r>
              <a:rPr lang="en-US" sz="1600" dirty="0"/>
              <a:t> </a:t>
            </a:r>
            <a:endParaRPr lang="en-GB" sz="1600" dirty="0"/>
          </a:p>
          <a:p>
            <a:pPr marL="285750" lvl="0" indent="-285750">
              <a:buFont typeface="Arial"/>
              <a:buChar char="•"/>
            </a:pPr>
            <a:r>
              <a:rPr lang="en-US" sz="1600" dirty="0"/>
              <a:t>Teach reading (skimming, scanning, analysis, independent research not FOFO)</a:t>
            </a:r>
            <a:endParaRPr lang="en-GB" sz="1600" dirty="0"/>
          </a:p>
          <a:p>
            <a:pPr marL="285750" lvl="0" indent="-285750">
              <a:buFont typeface="Arial"/>
              <a:buChar char="•"/>
            </a:pPr>
            <a:r>
              <a:rPr lang="en-US" sz="1600" dirty="0"/>
              <a:t>Reading for Pleasure</a:t>
            </a:r>
            <a:endParaRPr lang="en-GB" sz="1600" dirty="0"/>
          </a:p>
          <a:p>
            <a:pPr marL="285750" lvl="0" indent="-285750">
              <a:buFont typeface="Arial"/>
              <a:buChar char="•"/>
            </a:pPr>
            <a:r>
              <a:rPr lang="en-US" sz="1600" dirty="0"/>
              <a:t>Vocabulary</a:t>
            </a:r>
            <a:endParaRPr lang="en-GB" sz="1600" dirty="0"/>
          </a:p>
          <a:p>
            <a:pPr marL="285750" lvl="0" indent="-285750">
              <a:buFont typeface="Arial"/>
              <a:buChar char="•"/>
            </a:pPr>
            <a:r>
              <a:rPr lang="en-US" sz="1600" dirty="0"/>
              <a:t>Spelling strategies (visual, aural, mnemonics) </a:t>
            </a:r>
            <a:endParaRPr lang="en-GB" sz="1600" dirty="0"/>
          </a:p>
          <a:p>
            <a:r>
              <a:rPr lang="en-US" sz="1600" dirty="0"/>
              <a:t> </a:t>
            </a:r>
            <a:endParaRPr lang="en-GB" sz="1600" dirty="0"/>
          </a:p>
          <a:p>
            <a:r>
              <a:rPr lang="en-US" sz="1600" b="1" dirty="0"/>
              <a:t>Writing</a:t>
            </a:r>
            <a:endParaRPr lang="en-GB" sz="1600" dirty="0"/>
          </a:p>
          <a:p>
            <a:r>
              <a:rPr lang="en-US" sz="1600" dirty="0"/>
              <a:t> </a:t>
            </a:r>
            <a:endParaRPr lang="en-GB" sz="1600" dirty="0"/>
          </a:p>
          <a:p>
            <a:pPr marL="285750" lvl="0" indent="-285750">
              <a:buFont typeface="Arial"/>
              <a:buChar char="•"/>
            </a:pPr>
            <a:r>
              <a:rPr lang="en-US" sz="1600" dirty="0"/>
              <a:t>Sentence variety &amp; connectives</a:t>
            </a:r>
            <a:endParaRPr lang="en-GB" sz="1600" dirty="0"/>
          </a:p>
          <a:p>
            <a:pPr marL="285750" lvl="0" indent="-285750">
              <a:buFont typeface="Arial"/>
              <a:buChar char="•"/>
            </a:pPr>
            <a:r>
              <a:rPr lang="en-US" sz="1600" dirty="0"/>
              <a:t>Planning &amp; </a:t>
            </a:r>
            <a:r>
              <a:rPr lang="en-US" sz="1600" dirty="0" smtClean="0"/>
              <a:t>structure</a:t>
            </a:r>
            <a:endParaRPr lang="en-GB" sz="1600" dirty="0"/>
          </a:p>
        </p:txBody>
      </p:sp>
    </p:spTree>
    <p:extLst>
      <p:ext uri="{BB962C8B-B14F-4D97-AF65-F5344CB8AC3E}">
        <p14:creationId xmlns:p14="http://schemas.microsoft.com/office/powerpoint/2010/main" val="1119839102"/>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p:tgtEl>
                                          <p:spTgt spid="2">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p:tgtEl>
                                          <p:spTgt spid="2">
                                            <p:txEl>
                                              <p:pRg st="3" end="3"/>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p:tgtEl>
                                          <p:spTgt spid="2">
                                            <p:txEl>
                                              <p:pRg st="4" end="4"/>
                                            </p:txEl>
                                          </p:spTgt>
                                        </p:tgtEl>
                                        <p:attrNameLst>
                                          <p:attrName>ppt_x</p:attrName>
                                        </p:attrNameLst>
                                      </p:cBhvr>
                                      <p:tavLst>
                                        <p:tav tm="0">
                                          <p:val>
                                            <p:strVal val="#ppt_x-#ppt_w*1.125000"/>
                                          </p:val>
                                        </p:tav>
                                        <p:tav tm="100000">
                                          <p:val>
                                            <p:strVal val="#ppt_x"/>
                                          </p:val>
                                        </p:tav>
                                      </p:tavLst>
                                    </p:anim>
                                    <p:animEffect transition="in" filter="wipe(right)">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p:tgtEl>
                                          <p:spTgt spid="2">
                                            <p:txEl>
                                              <p:pRg st="5" end="5"/>
                                            </p:txEl>
                                          </p:spTgt>
                                        </p:tgtEl>
                                        <p:attrNameLst>
                                          <p:attrName>ppt_x</p:attrName>
                                        </p:attrNameLst>
                                      </p:cBhvr>
                                      <p:tavLst>
                                        <p:tav tm="0">
                                          <p:val>
                                            <p:strVal val="#ppt_x-#ppt_w*1.125000"/>
                                          </p:val>
                                        </p:tav>
                                        <p:tav tm="100000">
                                          <p:val>
                                            <p:strVal val="#ppt_x"/>
                                          </p:val>
                                        </p:tav>
                                      </p:tavLst>
                                    </p:anim>
                                    <p:animEffect transition="in" filter="wipe(right)">
                                      <p:cBhvr>
                                        <p:cTn id="38" dur="500"/>
                                        <p:tgtEl>
                                          <p:spTgt spid="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p:tgtEl>
                                          <p:spTgt spid="2">
                                            <p:txEl>
                                              <p:pRg st="6" end="6"/>
                                            </p:txEl>
                                          </p:spTgt>
                                        </p:tgtEl>
                                        <p:attrNameLst>
                                          <p:attrName>ppt_x</p:attrName>
                                        </p:attrNameLst>
                                      </p:cBhvr>
                                      <p:tavLst>
                                        <p:tav tm="0">
                                          <p:val>
                                            <p:strVal val="#ppt_x-#ppt_w*1.125000"/>
                                          </p:val>
                                        </p:tav>
                                        <p:tav tm="100000">
                                          <p:val>
                                            <p:strVal val="#ppt_x"/>
                                          </p:val>
                                        </p:tav>
                                      </p:tavLst>
                                    </p:anim>
                                    <p:animEffect transition="in" filter="wipe(right)">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p:tgtEl>
                                          <p:spTgt spid="2">
                                            <p:txEl>
                                              <p:pRg st="7" end="7"/>
                                            </p:txEl>
                                          </p:spTgt>
                                        </p:tgtEl>
                                        <p:attrNameLst>
                                          <p:attrName>ppt_x</p:attrName>
                                        </p:attrNameLst>
                                      </p:cBhvr>
                                      <p:tavLst>
                                        <p:tav tm="0">
                                          <p:val>
                                            <p:strVal val="#ppt_x-#ppt_w*1.125000"/>
                                          </p:val>
                                        </p:tav>
                                        <p:tav tm="100000">
                                          <p:val>
                                            <p:strVal val="#ppt_x"/>
                                          </p:val>
                                        </p:tav>
                                      </p:tavLst>
                                    </p:anim>
                                    <p:animEffect transition="in" filter="wipe(right)">
                                      <p:cBhvr>
                                        <p:cTn id="50" dur="500"/>
                                        <p:tgtEl>
                                          <p:spTgt spid="2">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p:tgtEl>
                                          <p:spTgt spid="2">
                                            <p:txEl>
                                              <p:pRg st="8" end="8"/>
                                            </p:txEl>
                                          </p:spTgt>
                                        </p:tgtEl>
                                        <p:attrNameLst>
                                          <p:attrName>ppt_x</p:attrName>
                                        </p:attrNameLst>
                                      </p:cBhvr>
                                      <p:tavLst>
                                        <p:tav tm="0">
                                          <p:val>
                                            <p:strVal val="#ppt_x-#ppt_w*1.125000"/>
                                          </p:val>
                                        </p:tav>
                                        <p:tav tm="100000">
                                          <p:val>
                                            <p:strVal val="#ppt_x"/>
                                          </p:val>
                                        </p:tav>
                                      </p:tavLst>
                                    </p:anim>
                                    <p:animEffect transition="in" filter="wipe(right)">
                                      <p:cBhvr>
                                        <p:cTn id="56" dur="500"/>
                                        <p:tgtEl>
                                          <p:spTgt spid="2">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p:tgtEl>
                                          <p:spTgt spid="2">
                                            <p:txEl>
                                              <p:pRg st="9" end="9"/>
                                            </p:txEl>
                                          </p:spTgt>
                                        </p:tgtEl>
                                        <p:attrNameLst>
                                          <p:attrName>ppt_x</p:attrName>
                                        </p:attrNameLst>
                                      </p:cBhvr>
                                      <p:tavLst>
                                        <p:tav tm="0">
                                          <p:val>
                                            <p:strVal val="#ppt_x-#ppt_w*1.125000"/>
                                          </p:val>
                                        </p:tav>
                                        <p:tav tm="100000">
                                          <p:val>
                                            <p:strVal val="#ppt_x"/>
                                          </p:val>
                                        </p:tav>
                                      </p:tavLst>
                                    </p:anim>
                                    <p:animEffect transition="in" filter="wipe(right)">
                                      <p:cBhvr>
                                        <p:cTn id="62" dur="500"/>
                                        <p:tgtEl>
                                          <p:spTgt spid="2">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8" fill="hold"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p:tgtEl>
                                          <p:spTgt spid="2">
                                            <p:txEl>
                                              <p:pRg st="10" end="10"/>
                                            </p:txEl>
                                          </p:spTgt>
                                        </p:tgtEl>
                                        <p:attrNameLst>
                                          <p:attrName>ppt_x</p:attrName>
                                        </p:attrNameLst>
                                      </p:cBhvr>
                                      <p:tavLst>
                                        <p:tav tm="0">
                                          <p:val>
                                            <p:strVal val="#ppt_x-#ppt_w*1.125000"/>
                                          </p:val>
                                        </p:tav>
                                        <p:tav tm="100000">
                                          <p:val>
                                            <p:strVal val="#ppt_x"/>
                                          </p:val>
                                        </p:tav>
                                      </p:tavLst>
                                    </p:anim>
                                    <p:animEffect transition="in" filter="wipe(right)">
                                      <p:cBhvr>
                                        <p:cTn id="68" dur="500"/>
                                        <p:tgtEl>
                                          <p:spTgt spid="2">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8" fill="hold"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additive="base">
                                        <p:cTn id="73" dur="500"/>
                                        <p:tgtEl>
                                          <p:spTgt spid="2">
                                            <p:txEl>
                                              <p:pRg st="11" end="11"/>
                                            </p:txEl>
                                          </p:spTgt>
                                        </p:tgtEl>
                                        <p:attrNameLst>
                                          <p:attrName>ppt_x</p:attrName>
                                        </p:attrNameLst>
                                      </p:cBhvr>
                                      <p:tavLst>
                                        <p:tav tm="0">
                                          <p:val>
                                            <p:strVal val="#ppt_x-#ppt_w*1.125000"/>
                                          </p:val>
                                        </p:tav>
                                        <p:tav tm="100000">
                                          <p:val>
                                            <p:strVal val="#ppt_x"/>
                                          </p:val>
                                        </p:tav>
                                      </p:tavLst>
                                    </p:anim>
                                    <p:animEffect transition="in" filter="wipe(right)">
                                      <p:cBhvr>
                                        <p:cTn id="74" dur="500"/>
                                        <p:tgtEl>
                                          <p:spTgt spid="2">
                                            <p:txEl>
                                              <p:pRg st="11" end="1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8" fill="hold" nodeType="clickEffect">
                                  <p:stCondLst>
                                    <p:cond delay="0"/>
                                  </p:stCondLst>
                                  <p:childTnLst>
                                    <p:set>
                                      <p:cBhvr>
                                        <p:cTn id="78" dur="1" fill="hold">
                                          <p:stCondLst>
                                            <p:cond delay="0"/>
                                          </p:stCondLst>
                                        </p:cTn>
                                        <p:tgtEl>
                                          <p:spTgt spid="2">
                                            <p:txEl>
                                              <p:pRg st="12" end="12"/>
                                            </p:txEl>
                                          </p:spTgt>
                                        </p:tgtEl>
                                        <p:attrNameLst>
                                          <p:attrName>style.visibility</p:attrName>
                                        </p:attrNameLst>
                                      </p:cBhvr>
                                      <p:to>
                                        <p:strVal val="visible"/>
                                      </p:to>
                                    </p:set>
                                    <p:anim calcmode="lin" valueType="num">
                                      <p:cBhvr additive="base">
                                        <p:cTn id="79" dur="500"/>
                                        <p:tgtEl>
                                          <p:spTgt spid="2">
                                            <p:txEl>
                                              <p:pRg st="12" end="12"/>
                                            </p:txEl>
                                          </p:spTgt>
                                        </p:tgtEl>
                                        <p:attrNameLst>
                                          <p:attrName>ppt_x</p:attrName>
                                        </p:attrNameLst>
                                      </p:cBhvr>
                                      <p:tavLst>
                                        <p:tav tm="0">
                                          <p:val>
                                            <p:strVal val="#ppt_x-#ppt_w*1.125000"/>
                                          </p:val>
                                        </p:tav>
                                        <p:tav tm="100000">
                                          <p:val>
                                            <p:strVal val="#ppt_x"/>
                                          </p:val>
                                        </p:tav>
                                      </p:tavLst>
                                    </p:anim>
                                    <p:animEffect transition="in" filter="wipe(right)">
                                      <p:cBhvr>
                                        <p:cTn id="80" dur="500"/>
                                        <p:tgtEl>
                                          <p:spTgt spid="2">
                                            <p:txEl>
                                              <p:pRg st="12" end="12"/>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8" fill="hold" nodeType="clickEffect">
                                  <p:stCondLst>
                                    <p:cond delay="0"/>
                                  </p:stCondLst>
                                  <p:childTnLst>
                                    <p:set>
                                      <p:cBhvr>
                                        <p:cTn id="84" dur="1" fill="hold">
                                          <p:stCondLst>
                                            <p:cond delay="0"/>
                                          </p:stCondLst>
                                        </p:cTn>
                                        <p:tgtEl>
                                          <p:spTgt spid="2">
                                            <p:txEl>
                                              <p:pRg st="13" end="13"/>
                                            </p:txEl>
                                          </p:spTgt>
                                        </p:tgtEl>
                                        <p:attrNameLst>
                                          <p:attrName>style.visibility</p:attrName>
                                        </p:attrNameLst>
                                      </p:cBhvr>
                                      <p:to>
                                        <p:strVal val="visible"/>
                                      </p:to>
                                    </p:set>
                                    <p:anim calcmode="lin" valueType="num">
                                      <p:cBhvr additive="base">
                                        <p:cTn id="85" dur="500"/>
                                        <p:tgtEl>
                                          <p:spTgt spid="2">
                                            <p:txEl>
                                              <p:pRg st="13" end="13"/>
                                            </p:txEl>
                                          </p:spTgt>
                                        </p:tgtEl>
                                        <p:attrNameLst>
                                          <p:attrName>ppt_x</p:attrName>
                                        </p:attrNameLst>
                                      </p:cBhvr>
                                      <p:tavLst>
                                        <p:tav tm="0">
                                          <p:val>
                                            <p:strVal val="#ppt_x-#ppt_w*1.125000"/>
                                          </p:val>
                                        </p:tav>
                                        <p:tav tm="100000">
                                          <p:val>
                                            <p:strVal val="#ppt_x"/>
                                          </p:val>
                                        </p:tav>
                                      </p:tavLst>
                                    </p:anim>
                                    <p:animEffect transition="in" filter="wipe(right)">
                                      <p:cBhvr>
                                        <p:cTn id="86" dur="500"/>
                                        <p:tgtEl>
                                          <p:spTgt spid="2">
                                            <p:txEl>
                                              <p:pRg st="13" end="13"/>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2" presetClass="entr" presetSubtype="8" fill="hold" nodeType="clickEffect">
                                  <p:stCondLst>
                                    <p:cond delay="0"/>
                                  </p:stCondLst>
                                  <p:childTnLst>
                                    <p:set>
                                      <p:cBhvr>
                                        <p:cTn id="90" dur="1" fill="hold">
                                          <p:stCondLst>
                                            <p:cond delay="0"/>
                                          </p:stCondLst>
                                        </p:cTn>
                                        <p:tgtEl>
                                          <p:spTgt spid="2">
                                            <p:txEl>
                                              <p:pRg st="14" end="14"/>
                                            </p:txEl>
                                          </p:spTgt>
                                        </p:tgtEl>
                                        <p:attrNameLst>
                                          <p:attrName>style.visibility</p:attrName>
                                        </p:attrNameLst>
                                      </p:cBhvr>
                                      <p:to>
                                        <p:strVal val="visible"/>
                                      </p:to>
                                    </p:set>
                                    <p:anim calcmode="lin" valueType="num">
                                      <p:cBhvr additive="base">
                                        <p:cTn id="91" dur="500"/>
                                        <p:tgtEl>
                                          <p:spTgt spid="2">
                                            <p:txEl>
                                              <p:pRg st="14" end="14"/>
                                            </p:txEl>
                                          </p:spTgt>
                                        </p:tgtEl>
                                        <p:attrNameLst>
                                          <p:attrName>ppt_x</p:attrName>
                                        </p:attrNameLst>
                                      </p:cBhvr>
                                      <p:tavLst>
                                        <p:tav tm="0">
                                          <p:val>
                                            <p:strVal val="#ppt_x-#ppt_w*1.125000"/>
                                          </p:val>
                                        </p:tav>
                                        <p:tav tm="100000">
                                          <p:val>
                                            <p:strVal val="#ppt_x"/>
                                          </p:val>
                                        </p:tav>
                                      </p:tavLst>
                                    </p:anim>
                                    <p:animEffect transition="in" filter="wipe(right)">
                                      <p:cBhvr>
                                        <p:cTn id="92" dur="500"/>
                                        <p:tgtEl>
                                          <p:spTgt spid="2">
                                            <p:txEl>
                                              <p:pRg st="14" end="14"/>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8" fill="hold" nodeType="clickEffect">
                                  <p:stCondLst>
                                    <p:cond delay="0"/>
                                  </p:stCondLst>
                                  <p:childTnLst>
                                    <p:set>
                                      <p:cBhvr>
                                        <p:cTn id="96" dur="1" fill="hold">
                                          <p:stCondLst>
                                            <p:cond delay="0"/>
                                          </p:stCondLst>
                                        </p:cTn>
                                        <p:tgtEl>
                                          <p:spTgt spid="2">
                                            <p:txEl>
                                              <p:pRg st="15" end="15"/>
                                            </p:txEl>
                                          </p:spTgt>
                                        </p:tgtEl>
                                        <p:attrNameLst>
                                          <p:attrName>style.visibility</p:attrName>
                                        </p:attrNameLst>
                                      </p:cBhvr>
                                      <p:to>
                                        <p:strVal val="visible"/>
                                      </p:to>
                                    </p:set>
                                    <p:anim calcmode="lin" valueType="num">
                                      <p:cBhvr additive="base">
                                        <p:cTn id="97" dur="500"/>
                                        <p:tgtEl>
                                          <p:spTgt spid="2">
                                            <p:txEl>
                                              <p:pRg st="15" end="15"/>
                                            </p:txEl>
                                          </p:spTgt>
                                        </p:tgtEl>
                                        <p:attrNameLst>
                                          <p:attrName>ppt_x</p:attrName>
                                        </p:attrNameLst>
                                      </p:cBhvr>
                                      <p:tavLst>
                                        <p:tav tm="0">
                                          <p:val>
                                            <p:strVal val="#ppt_x-#ppt_w*1.125000"/>
                                          </p:val>
                                        </p:tav>
                                        <p:tav tm="100000">
                                          <p:val>
                                            <p:strVal val="#ppt_x"/>
                                          </p:val>
                                        </p:tav>
                                      </p:tavLst>
                                    </p:anim>
                                    <p:animEffect transition="in" filter="wipe(right)">
                                      <p:cBhvr>
                                        <p:cTn id="98" dur="500"/>
                                        <p:tgtEl>
                                          <p:spTgt spid="2">
                                            <p:txEl>
                                              <p:pRg st="15" end="15"/>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8" fill="hold" nodeType="clickEffect">
                                  <p:stCondLst>
                                    <p:cond delay="0"/>
                                  </p:stCondLst>
                                  <p:childTnLst>
                                    <p:set>
                                      <p:cBhvr>
                                        <p:cTn id="102" dur="1" fill="hold">
                                          <p:stCondLst>
                                            <p:cond delay="0"/>
                                          </p:stCondLst>
                                        </p:cTn>
                                        <p:tgtEl>
                                          <p:spTgt spid="2">
                                            <p:txEl>
                                              <p:pRg st="16" end="16"/>
                                            </p:txEl>
                                          </p:spTgt>
                                        </p:tgtEl>
                                        <p:attrNameLst>
                                          <p:attrName>style.visibility</p:attrName>
                                        </p:attrNameLst>
                                      </p:cBhvr>
                                      <p:to>
                                        <p:strVal val="visible"/>
                                      </p:to>
                                    </p:set>
                                    <p:anim calcmode="lin" valueType="num">
                                      <p:cBhvr additive="base">
                                        <p:cTn id="103" dur="500"/>
                                        <p:tgtEl>
                                          <p:spTgt spid="2">
                                            <p:txEl>
                                              <p:pRg st="16" end="16"/>
                                            </p:txEl>
                                          </p:spTgt>
                                        </p:tgtEl>
                                        <p:attrNameLst>
                                          <p:attrName>ppt_x</p:attrName>
                                        </p:attrNameLst>
                                      </p:cBhvr>
                                      <p:tavLst>
                                        <p:tav tm="0">
                                          <p:val>
                                            <p:strVal val="#ppt_x-#ppt_w*1.125000"/>
                                          </p:val>
                                        </p:tav>
                                        <p:tav tm="100000">
                                          <p:val>
                                            <p:strVal val="#ppt_x"/>
                                          </p:val>
                                        </p:tav>
                                      </p:tavLst>
                                    </p:anim>
                                    <p:animEffect transition="in" filter="wipe(right)">
                                      <p:cBhvr>
                                        <p:cTn id="104" dur="500"/>
                                        <p:tgtEl>
                                          <p:spTgt spid="2">
                                            <p:txEl>
                                              <p:pRg st="16" end="16"/>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2" presetClass="entr" presetSubtype="8" fill="hold" nodeType="clickEffect">
                                  <p:stCondLst>
                                    <p:cond delay="0"/>
                                  </p:stCondLst>
                                  <p:childTnLst>
                                    <p:set>
                                      <p:cBhvr>
                                        <p:cTn id="108" dur="1" fill="hold">
                                          <p:stCondLst>
                                            <p:cond delay="0"/>
                                          </p:stCondLst>
                                        </p:cTn>
                                        <p:tgtEl>
                                          <p:spTgt spid="2">
                                            <p:txEl>
                                              <p:pRg st="17" end="17"/>
                                            </p:txEl>
                                          </p:spTgt>
                                        </p:tgtEl>
                                        <p:attrNameLst>
                                          <p:attrName>style.visibility</p:attrName>
                                        </p:attrNameLst>
                                      </p:cBhvr>
                                      <p:to>
                                        <p:strVal val="visible"/>
                                      </p:to>
                                    </p:set>
                                    <p:anim calcmode="lin" valueType="num">
                                      <p:cBhvr additive="base">
                                        <p:cTn id="109" dur="500"/>
                                        <p:tgtEl>
                                          <p:spTgt spid="2">
                                            <p:txEl>
                                              <p:pRg st="17" end="17"/>
                                            </p:txEl>
                                          </p:spTgt>
                                        </p:tgtEl>
                                        <p:attrNameLst>
                                          <p:attrName>ppt_x</p:attrName>
                                        </p:attrNameLst>
                                      </p:cBhvr>
                                      <p:tavLst>
                                        <p:tav tm="0">
                                          <p:val>
                                            <p:strVal val="#ppt_x-#ppt_w*1.125000"/>
                                          </p:val>
                                        </p:tav>
                                        <p:tav tm="100000">
                                          <p:val>
                                            <p:strVal val="#ppt_x"/>
                                          </p:val>
                                        </p:tav>
                                      </p:tavLst>
                                    </p:anim>
                                    <p:animEffect transition="in" filter="wipe(right)">
                                      <p:cBhvr>
                                        <p:cTn id="110" dur="500"/>
                                        <p:tgtEl>
                                          <p:spTgt spid="2">
                                            <p:txEl>
                                              <p:pRg st="17" end="17"/>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2" presetClass="entr" presetSubtype="8" fill="hold" nodeType="clickEffect">
                                  <p:stCondLst>
                                    <p:cond delay="0"/>
                                  </p:stCondLst>
                                  <p:childTnLst>
                                    <p:set>
                                      <p:cBhvr>
                                        <p:cTn id="114" dur="1" fill="hold">
                                          <p:stCondLst>
                                            <p:cond delay="0"/>
                                          </p:stCondLst>
                                        </p:cTn>
                                        <p:tgtEl>
                                          <p:spTgt spid="2">
                                            <p:txEl>
                                              <p:pRg st="18" end="18"/>
                                            </p:txEl>
                                          </p:spTgt>
                                        </p:tgtEl>
                                        <p:attrNameLst>
                                          <p:attrName>style.visibility</p:attrName>
                                        </p:attrNameLst>
                                      </p:cBhvr>
                                      <p:to>
                                        <p:strVal val="visible"/>
                                      </p:to>
                                    </p:set>
                                    <p:anim calcmode="lin" valueType="num">
                                      <p:cBhvr additive="base">
                                        <p:cTn id="115" dur="500"/>
                                        <p:tgtEl>
                                          <p:spTgt spid="2">
                                            <p:txEl>
                                              <p:pRg st="18" end="18"/>
                                            </p:txEl>
                                          </p:spTgt>
                                        </p:tgtEl>
                                        <p:attrNameLst>
                                          <p:attrName>ppt_x</p:attrName>
                                        </p:attrNameLst>
                                      </p:cBhvr>
                                      <p:tavLst>
                                        <p:tav tm="0">
                                          <p:val>
                                            <p:strVal val="#ppt_x-#ppt_w*1.125000"/>
                                          </p:val>
                                        </p:tav>
                                        <p:tav tm="100000">
                                          <p:val>
                                            <p:strVal val="#ppt_x"/>
                                          </p:val>
                                        </p:tav>
                                      </p:tavLst>
                                    </p:anim>
                                    <p:animEffect transition="in" filter="wipe(right)">
                                      <p:cBhvr>
                                        <p:cTn id="116" dur="500"/>
                                        <p:tgtEl>
                                          <p:spTgt spid="2">
                                            <p:txEl>
                                              <p:pRg st="18" end="18"/>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2" presetClass="entr" presetSubtype="8" fill="hold" nodeType="clickEffect">
                                  <p:stCondLst>
                                    <p:cond delay="0"/>
                                  </p:stCondLst>
                                  <p:childTnLst>
                                    <p:set>
                                      <p:cBhvr>
                                        <p:cTn id="120" dur="1" fill="hold">
                                          <p:stCondLst>
                                            <p:cond delay="0"/>
                                          </p:stCondLst>
                                        </p:cTn>
                                        <p:tgtEl>
                                          <p:spTgt spid="2">
                                            <p:txEl>
                                              <p:pRg st="19" end="19"/>
                                            </p:txEl>
                                          </p:spTgt>
                                        </p:tgtEl>
                                        <p:attrNameLst>
                                          <p:attrName>style.visibility</p:attrName>
                                        </p:attrNameLst>
                                      </p:cBhvr>
                                      <p:to>
                                        <p:strVal val="visible"/>
                                      </p:to>
                                    </p:set>
                                    <p:anim calcmode="lin" valueType="num">
                                      <p:cBhvr additive="base">
                                        <p:cTn id="121" dur="500"/>
                                        <p:tgtEl>
                                          <p:spTgt spid="2">
                                            <p:txEl>
                                              <p:pRg st="19" end="19"/>
                                            </p:txEl>
                                          </p:spTgt>
                                        </p:tgtEl>
                                        <p:attrNameLst>
                                          <p:attrName>ppt_x</p:attrName>
                                        </p:attrNameLst>
                                      </p:cBhvr>
                                      <p:tavLst>
                                        <p:tav tm="0">
                                          <p:val>
                                            <p:strVal val="#ppt_x-#ppt_w*1.125000"/>
                                          </p:val>
                                        </p:tav>
                                        <p:tav tm="100000">
                                          <p:val>
                                            <p:strVal val="#ppt_x"/>
                                          </p:val>
                                        </p:tav>
                                      </p:tavLst>
                                    </p:anim>
                                    <p:animEffect transition="in" filter="wipe(right)">
                                      <p:cBhvr>
                                        <p:cTn id="122" dur="500"/>
                                        <p:tgtEl>
                                          <p:spTgt spid="2">
                                            <p:txEl>
                                              <p:pRg st="19" end="19"/>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2" presetClass="entr" presetSubtype="8" fill="hold" nodeType="clickEffect">
                                  <p:stCondLst>
                                    <p:cond delay="0"/>
                                  </p:stCondLst>
                                  <p:childTnLst>
                                    <p:set>
                                      <p:cBhvr>
                                        <p:cTn id="126" dur="1" fill="hold">
                                          <p:stCondLst>
                                            <p:cond delay="0"/>
                                          </p:stCondLst>
                                        </p:cTn>
                                        <p:tgtEl>
                                          <p:spTgt spid="2">
                                            <p:txEl>
                                              <p:pRg st="20" end="20"/>
                                            </p:txEl>
                                          </p:spTgt>
                                        </p:tgtEl>
                                        <p:attrNameLst>
                                          <p:attrName>style.visibility</p:attrName>
                                        </p:attrNameLst>
                                      </p:cBhvr>
                                      <p:to>
                                        <p:strVal val="visible"/>
                                      </p:to>
                                    </p:set>
                                    <p:anim calcmode="lin" valueType="num">
                                      <p:cBhvr additive="base">
                                        <p:cTn id="127" dur="500"/>
                                        <p:tgtEl>
                                          <p:spTgt spid="2">
                                            <p:txEl>
                                              <p:pRg st="20" end="20"/>
                                            </p:txEl>
                                          </p:spTgt>
                                        </p:tgtEl>
                                        <p:attrNameLst>
                                          <p:attrName>ppt_x</p:attrName>
                                        </p:attrNameLst>
                                      </p:cBhvr>
                                      <p:tavLst>
                                        <p:tav tm="0">
                                          <p:val>
                                            <p:strVal val="#ppt_x-#ppt_w*1.125000"/>
                                          </p:val>
                                        </p:tav>
                                        <p:tav tm="100000">
                                          <p:val>
                                            <p:strVal val="#ppt_x"/>
                                          </p:val>
                                        </p:tav>
                                      </p:tavLst>
                                    </p:anim>
                                    <p:animEffect transition="in" filter="wipe(right)">
                                      <p:cBhvr>
                                        <p:cTn id="128" dur="500"/>
                                        <p:tgtEl>
                                          <p:spTgt spid="2">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st-dupont-fountain-pen-usb-key.jpg"/>
          <p:cNvPicPr>
            <a:picLocks noChangeAspect="1"/>
          </p:cNvPicPr>
          <p:nvPr/>
        </p:nvPicPr>
        <p:blipFill>
          <a:blip r:embed="rId2"/>
          <a:srcRect/>
          <a:stretch>
            <a:fillRect/>
          </a:stretch>
        </p:blipFill>
        <p:spPr bwMode="auto">
          <a:xfrm>
            <a:off x="9106748" y="-2316093"/>
            <a:ext cx="1187450" cy="838200"/>
          </a:xfrm>
          <a:prstGeom prst="rect">
            <a:avLst/>
          </a:prstGeom>
          <a:noFill/>
          <a:ln w="9525">
            <a:noFill/>
            <a:miter lim="800000"/>
            <a:headEnd/>
            <a:tailEnd/>
          </a:ln>
        </p:spPr>
      </p:pic>
      <p:sp>
        <p:nvSpPr>
          <p:cNvPr id="3" name="TextBox 2"/>
          <p:cNvSpPr txBox="1"/>
          <p:nvPr/>
        </p:nvSpPr>
        <p:spPr>
          <a:xfrm>
            <a:off x="1206500" y="2768600"/>
            <a:ext cx="6972300" cy="707886"/>
          </a:xfrm>
          <a:prstGeom prst="rect">
            <a:avLst/>
          </a:prstGeom>
          <a:noFill/>
        </p:spPr>
        <p:txBody>
          <a:bodyPr wrap="square" rtlCol="0">
            <a:spAutoFit/>
          </a:bodyPr>
          <a:lstStyle/>
          <a:p>
            <a:pPr algn="ctr"/>
            <a:r>
              <a:rPr lang="en-US" sz="4000" dirty="0" smtClean="0"/>
              <a:t>ENGLISH</a:t>
            </a:r>
            <a:endParaRPr lang="en-US" sz="4000" dirty="0"/>
          </a:p>
        </p:txBody>
      </p:sp>
    </p:spTree>
    <p:extLst>
      <p:ext uri="{BB962C8B-B14F-4D97-AF65-F5344CB8AC3E}">
        <p14:creationId xmlns:p14="http://schemas.microsoft.com/office/powerpoint/2010/main" val="3621788924"/>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st-dupont-fountain-pen-usb-key.jpg"/>
          <p:cNvPicPr>
            <a:picLocks noChangeAspect="1"/>
          </p:cNvPicPr>
          <p:nvPr/>
        </p:nvPicPr>
        <p:blipFill>
          <a:blip r:embed="rId2"/>
          <a:srcRect/>
          <a:stretch>
            <a:fillRect/>
          </a:stretch>
        </p:blipFill>
        <p:spPr bwMode="auto">
          <a:xfrm>
            <a:off x="9106748" y="-2316093"/>
            <a:ext cx="1187450" cy="838200"/>
          </a:xfrm>
          <a:prstGeom prst="rect">
            <a:avLst/>
          </a:prstGeom>
          <a:noFill/>
          <a:ln w="9525">
            <a:noFill/>
            <a:miter lim="800000"/>
            <a:headEnd/>
            <a:tailEnd/>
          </a:ln>
        </p:spPr>
      </p:pic>
      <p:sp>
        <p:nvSpPr>
          <p:cNvPr id="2" name="TextBox 1"/>
          <p:cNvSpPr txBox="1"/>
          <p:nvPr/>
        </p:nvSpPr>
        <p:spPr>
          <a:xfrm>
            <a:off x="1092200" y="673101"/>
            <a:ext cx="7073900" cy="5632312"/>
          </a:xfrm>
          <a:prstGeom prst="rect">
            <a:avLst/>
          </a:prstGeom>
          <a:noFill/>
        </p:spPr>
        <p:txBody>
          <a:bodyPr wrap="square" rtlCol="0">
            <a:spAutoFit/>
          </a:bodyPr>
          <a:lstStyle/>
          <a:p>
            <a:r>
              <a:rPr lang="en-GB" dirty="0"/>
              <a:t> </a:t>
            </a:r>
            <a:r>
              <a:rPr lang="en-GB" dirty="0" smtClean="0"/>
              <a:t>1</a:t>
            </a:r>
            <a:r>
              <a:rPr lang="en-GB" b="1" dirty="0" smtClean="0"/>
              <a:t> </a:t>
            </a:r>
            <a:r>
              <a:rPr lang="en-GB" b="1" dirty="0"/>
              <a:t>Writing more interesting sentences</a:t>
            </a:r>
            <a:endParaRPr lang="en-GB" dirty="0"/>
          </a:p>
          <a:p>
            <a:r>
              <a:rPr lang="en-GB" b="1" dirty="0"/>
              <a:t> </a:t>
            </a:r>
            <a:endParaRPr lang="en-GB" dirty="0"/>
          </a:p>
          <a:p>
            <a:r>
              <a:rPr lang="en-GB" dirty="0" smtClean="0"/>
              <a:t>Coordination</a:t>
            </a:r>
            <a:endParaRPr lang="en-GB" dirty="0"/>
          </a:p>
          <a:p>
            <a:pPr marL="285750" indent="-285750">
              <a:buFont typeface="Arial"/>
              <a:buChar char="•"/>
            </a:pPr>
            <a:r>
              <a:rPr lang="en-GB" dirty="0"/>
              <a:t>Conjunctions: and, but, or</a:t>
            </a:r>
          </a:p>
          <a:p>
            <a:r>
              <a:rPr lang="en-GB" dirty="0" smtClean="0"/>
              <a:t>Subordination</a:t>
            </a:r>
            <a:endParaRPr lang="en-GB" dirty="0"/>
          </a:p>
          <a:p>
            <a:pPr marL="285750" lvl="0" indent="-285750">
              <a:buFont typeface="Arial"/>
              <a:buChar char="•"/>
            </a:pPr>
            <a:r>
              <a:rPr lang="en-GB" dirty="0"/>
              <a:t>Conjunctions: when, if, because, although, as</a:t>
            </a:r>
          </a:p>
          <a:p>
            <a:pPr marL="285750" lvl="0" indent="-285750">
              <a:buFont typeface="Arial"/>
              <a:buChar char="•"/>
            </a:pPr>
            <a:r>
              <a:rPr lang="en-GB" dirty="0"/>
              <a:t>Relative clauses: that, who, which …</a:t>
            </a:r>
          </a:p>
          <a:p>
            <a:pPr marL="285750" lvl="0" indent="-285750">
              <a:buFont typeface="Arial"/>
              <a:buChar char="•"/>
            </a:pPr>
            <a:r>
              <a:rPr lang="en-GB" dirty="0"/>
              <a:t>-</a:t>
            </a:r>
            <a:r>
              <a:rPr lang="en-GB" dirty="0" err="1"/>
              <a:t>ing</a:t>
            </a:r>
            <a:r>
              <a:rPr lang="en-GB" dirty="0"/>
              <a:t> verbs: Walking down the street, I felt sick</a:t>
            </a:r>
          </a:p>
          <a:p>
            <a:r>
              <a:rPr lang="en-GB" dirty="0"/>
              <a:t> </a:t>
            </a:r>
          </a:p>
          <a:p>
            <a:r>
              <a:rPr lang="en-GB" dirty="0"/>
              <a:t> </a:t>
            </a:r>
          </a:p>
          <a:p>
            <a:r>
              <a:rPr lang="en-GB" b="1" dirty="0"/>
              <a:t>2</a:t>
            </a:r>
            <a:r>
              <a:rPr lang="en-GB" b="1" dirty="0" smtClean="0"/>
              <a:t> </a:t>
            </a:r>
            <a:r>
              <a:rPr lang="en-GB" b="1" dirty="0"/>
              <a:t>Adding detail through modification</a:t>
            </a:r>
            <a:endParaRPr lang="en-GB" dirty="0"/>
          </a:p>
          <a:p>
            <a:r>
              <a:rPr lang="en-GB" b="1" dirty="0"/>
              <a:t> </a:t>
            </a:r>
            <a:endParaRPr lang="en-GB" dirty="0"/>
          </a:p>
          <a:p>
            <a:pPr marL="285750" indent="-285750">
              <a:buFont typeface="Arial"/>
              <a:buChar char="•"/>
            </a:pPr>
            <a:r>
              <a:rPr lang="en-GB" dirty="0" smtClean="0"/>
              <a:t>Adjectives </a:t>
            </a:r>
            <a:r>
              <a:rPr lang="en-GB" dirty="0"/>
              <a:t>&amp; adverbs</a:t>
            </a:r>
          </a:p>
          <a:p>
            <a:pPr marL="285750" indent="-285750">
              <a:buFont typeface="Arial"/>
              <a:buChar char="•"/>
            </a:pPr>
            <a:r>
              <a:rPr lang="en-GB" dirty="0"/>
              <a:t>The </a:t>
            </a:r>
            <a:r>
              <a:rPr lang="en-GB" b="1" dirty="0"/>
              <a:t>old</a:t>
            </a:r>
            <a:r>
              <a:rPr lang="en-GB" dirty="0"/>
              <a:t> dog woke up </a:t>
            </a:r>
            <a:r>
              <a:rPr lang="en-GB" b="1" dirty="0"/>
              <a:t>abruptly</a:t>
            </a:r>
            <a:endParaRPr lang="en-GB" dirty="0"/>
          </a:p>
          <a:p>
            <a:pPr marL="285750" indent="-285750">
              <a:buFont typeface="Arial"/>
              <a:buChar char="•"/>
            </a:pPr>
            <a:r>
              <a:rPr lang="en-GB" dirty="0" smtClean="0"/>
              <a:t>Expanding </a:t>
            </a:r>
            <a:r>
              <a:rPr lang="en-GB" dirty="0"/>
              <a:t>noun phrases</a:t>
            </a:r>
          </a:p>
          <a:p>
            <a:pPr marL="285750" lvl="0" indent="-285750">
              <a:buFont typeface="Arial"/>
              <a:buChar char="•"/>
            </a:pPr>
            <a:r>
              <a:rPr lang="en-GB" dirty="0"/>
              <a:t>The dog </a:t>
            </a:r>
            <a:r>
              <a:rPr lang="en-GB" u="sng" dirty="0"/>
              <a:t>on the carpet</a:t>
            </a:r>
            <a:r>
              <a:rPr lang="en-GB" dirty="0"/>
              <a:t> woke up</a:t>
            </a:r>
          </a:p>
          <a:p>
            <a:pPr marL="285750" lvl="0" indent="-285750">
              <a:buFont typeface="Arial"/>
              <a:buChar char="•"/>
            </a:pPr>
            <a:r>
              <a:rPr lang="en-GB" dirty="0"/>
              <a:t>The dog, </a:t>
            </a:r>
            <a:r>
              <a:rPr lang="en-GB" u="sng" dirty="0"/>
              <a:t>which was lying on the carpet</a:t>
            </a:r>
            <a:r>
              <a:rPr lang="en-GB" dirty="0"/>
              <a:t>, woke up</a:t>
            </a:r>
          </a:p>
          <a:p>
            <a:r>
              <a:rPr lang="en-GB" dirty="0"/>
              <a:t> </a:t>
            </a:r>
          </a:p>
          <a:p>
            <a:r>
              <a:rPr lang="en-GB" dirty="0"/>
              <a:t> </a:t>
            </a:r>
          </a:p>
          <a:p>
            <a:endParaRPr lang="en-US" dirty="0"/>
          </a:p>
        </p:txBody>
      </p:sp>
    </p:spTree>
    <p:extLst>
      <p:ext uri="{BB962C8B-B14F-4D97-AF65-F5344CB8AC3E}">
        <p14:creationId xmlns:p14="http://schemas.microsoft.com/office/powerpoint/2010/main" val="854468678"/>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st-dupont-fountain-pen-usb-key.jpg"/>
          <p:cNvPicPr>
            <a:picLocks noChangeAspect="1"/>
          </p:cNvPicPr>
          <p:nvPr/>
        </p:nvPicPr>
        <p:blipFill>
          <a:blip r:embed="rId2"/>
          <a:srcRect/>
          <a:stretch>
            <a:fillRect/>
          </a:stretch>
        </p:blipFill>
        <p:spPr bwMode="auto">
          <a:xfrm>
            <a:off x="9106748" y="-2316093"/>
            <a:ext cx="1187450" cy="838200"/>
          </a:xfrm>
          <a:prstGeom prst="rect">
            <a:avLst/>
          </a:prstGeom>
          <a:noFill/>
          <a:ln w="9525">
            <a:noFill/>
            <a:miter lim="800000"/>
            <a:headEnd/>
            <a:tailEnd/>
          </a:ln>
        </p:spPr>
      </p:pic>
      <p:sp>
        <p:nvSpPr>
          <p:cNvPr id="2" name="TextBox 1"/>
          <p:cNvSpPr txBox="1"/>
          <p:nvPr/>
        </p:nvSpPr>
        <p:spPr>
          <a:xfrm>
            <a:off x="1117600" y="1181101"/>
            <a:ext cx="7073900" cy="2585323"/>
          </a:xfrm>
          <a:prstGeom prst="rect">
            <a:avLst/>
          </a:prstGeom>
          <a:noFill/>
        </p:spPr>
        <p:txBody>
          <a:bodyPr wrap="square" rtlCol="0">
            <a:spAutoFit/>
          </a:bodyPr>
          <a:lstStyle/>
          <a:p>
            <a:endParaRPr lang="en-GB" dirty="0"/>
          </a:p>
          <a:p>
            <a:r>
              <a:rPr lang="en-GB" b="1" dirty="0" smtClean="0"/>
              <a:t>3 </a:t>
            </a:r>
            <a:r>
              <a:rPr lang="en-GB" b="1" dirty="0"/>
              <a:t>Active / passive</a:t>
            </a:r>
            <a:endParaRPr lang="en-GB" dirty="0"/>
          </a:p>
          <a:p>
            <a:pPr lvl="0"/>
            <a:r>
              <a:rPr lang="en-GB" dirty="0"/>
              <a:t>I am afraid </a:t>
            </a:r>
            <a:r>
              <a:rPr lang="en-GB" b="1" dirty="0"/>
              <a:t>I broke</a:t>
            </a:r>
            <a:r>
              <a:rPr lang="en-GB" dirty="0"/>
              <a:t> the greenhouse window</a:t>
            </a:r>
          </a:p>
          <a:p>
            <a:pPr lvl="0"/>
            <a:r>
              <a:rPr lang="en-GB" dirty="0"/>
              <a:t>I am afraid the greenhouse window </a:t>
            </a:r>
            <a:r>
              <a:rPr lang="en-GB" b="1" dirty="0"/>
              <a:t>has been</a:t>
            </a:r>
            <a:r>
              <a:rPr lang="en-GB" dirty="0"/>
              <a:t> broken</a:t>
            </a:r>
          </a:p>
          <a:p>
            <a:r>
              <a:rPr lang="en-GB" dirty="0"/>
              <a:t> </a:t>
            </a:r>
          </a:p>
          <a:p>
            <a:r>
              <a:rPr lang="en-GB" dirty="0"/>
              <a:t> </a:t>
            </a:r>
          </a:p>
          <a:p>
            <a:r>
              <a:rPr lang="en-GB" b="1" dirty="0" smtClean="0"/>
              <a:t>4 </a:t>
            </a:r>
            <a:r>
              <a:rPr lang="en-GB" b="1" dirty="0"/>
              <a:t>Cohesion across sentences and paragraphs</a:t>
            </a:r>
            <a:endParaRPr lang="en-GB" dirty="0"/>
          </a:p>
          <a:p>
            <a:pPr lvl="0"/>
            <a:r>
              <a:rPr lang="en-GB" dirty="0"/>
              <a:t>Pronouns (</a:t>
            </a:r>
            <a:r>
              <a:rPr lang="en-GB" b="1" dirty="0"/>
              <a:t>he</a:t>
            </a:r>
            <a:r>
              <a:rPr lang="en-GB" dirty="0"/>
              <a:t>)</a:t>
            </a:r>
          </a:p>
          <a:p>
            <a:pPr lvl="0"/>
            <a:r>
              <a:rPr lang="en-GB" dirty="0"/>
              <a:t>Discourse markers (</a:t>
            </a:r>
            <a:r>
              <a:rPr lang="en-GB" b="1" dirty="0"/>
              <a:t>on the other hand</a:t>
            </a:r>
            <a:endParaRPr lang="en-US" dirty="0"/>
          </a:p>
        </p:txBody>
      </p:sp>
    </p:spTree>
    <p:extLst>
      <p:ext uri="{BB962C8B-B14F-4D97-AF65-F5344CB8AC3E}">
        <p14:creationId xmlns:p14="http://schemas.microsoft.com/office/powerpoint/2010/main" val="3262049930"/>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634094" y="2780386"/>
            <a:ext cx="6096000" cy="769441"/>
          </a:xfrm>
          <a:prstGeom prst="rect">
            <a:avLst/>
          </a:prstGeom>
          <a:noFill/>
          <a:ln w="9525">
            <a:noFill/>
            <a:miter lim="800000"/>
            <a:headEnd/>
            <a:tailEnd/>
          </a:ln>
        </p:spPr>
        <p:txBody>
          <a:bodyPr>
            <a:prstTxWarp prst="textNoShape">
              <a:avLst/>
            </a:prstTxWarp>
            <a:spAutoFit/>
          </a:bodyPr>
          <a:lstStyle/>
          <a:p>
            <a:pPr algn="ctr"/>
            <a:r>
              <a:rPr lang="en-US" sz="4400" dirty="0" smtClean="0"/>
              <a:t>Hello.</a:t>
            </a:r>
            <a:endParaRPr lang="en-US" sz="4400" dirty="0"/>
          </a:p>
        </p:txBody>
      </p:sp>
      <p:pic>
        <p:nvPicPr>
          <p:cNvPr id="15365" name="Picture 6"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ulmckenna.jpg"/>
          <p:cNvPicPr>
            <a:picLocks noChangeAspect="1"/>
          </p:cNvPicPr>
          <p:nvPr/>
        </p:nvPicPr>
        <p:blipFill>
          <a:blip r:embed="rId2"/>
          <a:stretch>
            <a:fillRect/>
          </a:stretch>
        </p:blipFill>
        <p:spPr>
          <a:xfrm>
            <a:off x="1091524" y="838200"/>
            <a:ext cx="3422732" cy="5053384"/>
          </a:xfrm>
          <a:prstGeom prst="rect">
            <a:avLst/>
          </a:prstGeom>
        </p:spPr>
      </p:pic>
      <p:pic>
        <p:nvPicPr>
          <p:cNvPr id="17412"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1914017"/>
            <a:ext cx="3729081" cy="2800767"/>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I will make you </a:t>
            </a:r>
            <a:r>
              <a:rPr lang="en-US" sz="4400" b="1" dirty="0" smtClean="0">
                <a:solidFill>
                  <a:srgbClr val="FF0000"/>
                </a:solidFill>
              </a:rPr>
              <a:t>read</a:t>
            </a:r>
            <a:r>
              <a:rPr lang="en-US" sz="4400" dirty="0" smtClean="0">
                <a:solidFill>
                  <a:srgbClr val="000000"/>
                </a:solidFill>
              </a:rPr>
              <a:t> and write and spell</a:t>
            </a:r>
            <a:r>
              <a:rPr lang="en-US" sz="4400" dirty="0" smtClean="0">
                <a:solidFill>
                  <a:srgbClr val="FF0000"/>
                </a:solidFill>
              </a:rPr>
              <a:t> </a:t>
            </a:r>
            <a:r>
              <a:rPr lang="en-US" sz="4400" dirty="0" smtClean="0">
                <a:solidFill>
                  <a:srgbClr val="000000"/>
                </a:solidFill>
              </a:rPr>
              <a:t>better</a:t>
            </a:r>
            <a:endParaRPr lang="en-US" sz="4400" dirty="0">
              <a:solidFill>
                <a:srgbClr val="000000"/>
              </a:solidFill>
            </a:endParaRPr>
          </a:p>
        </p:txBody>
      </p:sp>
      <p:sp>
        <p:nvSpPr>
          <p:cNvPr id="9" name="TextBox 8"/>
          <p:cNvSpPr txBox="1"/>
          <p:nvPr/>
        </p:nvSpPr>
        <p:spPr>
          <a:xfrm>
            <a:off x="336188" y="323755"/>
            <a:ext cx="485605" cy="584776"/>
          </a:xfrm>
          <a:prstGeom prst="rect">
            <a:avLst/>
          </a:prstGeom>
          <a:noFill/>
        </p:spPr>
        <p:txBody>
          <a:bodyPr wrap="square" rtlCol="0">
            <a:spAutoFit/>
          </a:bodyPr>
          <a:lstStyle/>
          <a:p>
            <a:r>
              <a:rPr lang="en-US" sz="3200" dirty="0" smtClean="0"/>
              <a:t>1</a:t>
            </a:r>
            <a:endParaRPr lang="en-US" sz="3200" dirty="0"/>
          </a:p>
        </p:txBody>
      </p:sp>
    </p:spTree>
    <p:extLst>
      <p:ext uri="{BB962C8B-B14F-4D97-AF65-F5344CB8AC3E}">
        <p14:creationId xmlns:p14="http://schemas.microsoft.com/office/powerpoint/2010/main" val="2796844126"/>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84995"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pitchFamily="-83" charset="-128"/>
                <a:cs typeface="ＭＳ Ｐゴシック" pitchFamily="-83" charset="-128"/>
              </a:rPr>
              <a:t>SKIMMING</a:t>
            </a:r>
          </a:p>
        </p:txBody>
      </p:sp>
      <p:pic>
        <p:nvPicPr>
          <p:cNvPr id="84996"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39940"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a:solidFill>
                  <a:srgbClr val="000000"/>
                </a:solidFill>
                <a:latin typeface="Comic Sans MS" pitchFamily="-83" charset="0"/>
                <a:ea typeface="Comic Sans MS" pitchFamily="-83" charset="0"/>
                <a:cs typeface="Comic Sans MS" pitchFamily="-83"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a:solidFill>
                  <a:srgbClr val="000000"/>
                </a:solidFill>
                <a:latin typeface="Comic Sans MS" pitchFamily="-83" charset="0"/>
                <a:ea typeface="Comic Sans MS" pitchFamily="-83" charset="0"/>
                <a:cs typeface="Comic Sans MS" pitchFamily="-83" charset="0"/>
              </a:rPr>
              <a:t> </a:t>
            </a:r>
            <a:endParaRPr lang="en-GB" sz="2800">
              <a:solidFill>
                <a:srgbClr val="000000"/>
              </a:solidFill>
              <a:latin typeface="Comic Sans MS" pitchFamily="-83" charset="0"/>
              <a:ea typeface="Times" pitchFamily="-83" charset="0"/>
              <a:cs typeface="Times" pitchFamily="-83" charset="0"/>
            </a:endParaRPr>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Tree>
    <p:extLst>
      <p:ext uri="{BB962C8B-B14F-4D97-AF65-F5344CB8AC3E}">
        <p14:creationId xmlns:p14="http://schemas.microsoft.com/office/powerpoint/2010/main" val="1684627943"/>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40964"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a:solidFill>
                  <a:srgbClr val="000000"/>
                </a:solidFill>
                <a:latin typeface="Comic Sans MS" pitchFamily="-83" charset="0"/>
                <a:ea typeface="Comic Sans MS" pitchFamily="-83" charset="0"/>
                <a:cs typeface="Comic Sans MS" pitchFamily="-83"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a:solidFill>
                  <a:srgbClr val="000000"/>
                </a:solidFill>
                <a:latin typeface="Comic Sans MS" pitchFamily="-83" charset="0"/>
                <a:ea typeface="Comic Sans MS" pitchFamily="-83" charset="0"/>
                <a:cs typeface="Comic Sans MS" pitchFamily="-83" charset="0"/>
              </a:rPr>
              <a:t> </a:t>
            </a:r>
            <a:endParaRPr lang="en-GB" sz="3600">
              <a:solidFill>
                <a:srgbClr val="000000"/>
              </a:solidFill>
              <a:latin typeface="Comic Sans MS" pitchFamily="-83" charset="0"/>
              <a:ea typeface="Times" pitchFamily="-83" charset="0"/>
              <a:cs typeface="Times" pitchFamily="-83" charset="0"/>
            </a:endParaRPr>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Tree>
    <p:extLst>
      <p:ext uri="{BB962C8B-B14F-4D97-AF65-F5344CB8AC3E}">
        <p14:creationId xmlns:p14="http://schemas.microsoft.com/office/powerpoint/2010/main" val="800470568"/>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41988"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a:solidFill>
                  <a:srgbClr val="000000"/>
                </a:solidFill>
                <a:latin typeface="Comic Sans MS" pitchFamily="-83" charset="0"/>
                <a:ea typeface="Comic Sans MS" pitchFamily="-83" charset="0"/>
                <a:cs typeface="Comic Sans MS" pitchFamily="-83" charset="0"/>
              </a:rPr>
              <a:t>The </a:t>
            </a:r>
            <a:r>
              <a:rPr lang="en-US" sz="3600">
                <a:solidFill>
                  <a:srgbClr val="FF0000"/>
                </a:solidFill>
                <a:latin typeface="Comic Sans MS" pitchFamily="-83" charset="0"/>
                <a:ea typeface="Comic Sans MS" pitchFamily="-83" charset="0"/>
                <a:cs typeface="Comic Sans MS" pitchFamily="-83" charset="0"/>
              </a:rPr>
              <a:t>best treatment </a:t>
            </a:r>
            <a:r>
              <a:rPr lang="en-US" sz="3600">
                <a:solidFill>
                  <a:srgbClr val="000000"/>
                </a:solidFill>
                <a:latin typeface="Comic Sans MS" pitchFamily="-83" charset="0"/>
                <a:ea typeface="Comic Sans MS" pitchFamily="-83" charset="0"/>
                <a:cs typeface="Comic Sans MS" pitchFamily="-83" charset="0"/>
              </a:rPr>
              <a:t>for </a:t>
            </a:r>
            <a:r>
              <a:rPr lang="en-US" sz="3600">
                <a:solidFill>
                  <a:srgbClr val="FF0000"/>
                </a:solidFill>
                <a:latin typeface="Comic Sans MS" pitchFamily="-83" charset="0"/>
                <a:ea typeface="Comic Sans MS" pitchFamily="-83" charset="0"/>
                <a:cs typeface="Comic Sans MS" pitchFamily="-83" charset="0"/>
              </a:rPr>
              <a:t>mouth ulcers</a:t>
            </a:r>
            <a:r>
              <a:rPr lang="en-US" sz="3600">
                <a:solidFill>
                  <a:srgbClr val="000000"/>
                </a:solidFill>
                <a:latin typeface="Comic Sans MS" pitchFamily="-83" charset="0"/>
                <a:ea typeface="Comic Sans MS" pitchFamily="-83" charset="0"/>
                <a:cs typeface="Comic Sans MS" pitchFamily="-83" charset="0"/>
              </a:rPr>
              <a:t>. </a:t>
            </a:r>
            <a:r>
              <a:rPr lang="en-US" sz="3600">
                <a:solidFill>
                  <a:srgbClr val="FF0000"/>
                </a:solidFill>
                <a:latin typeface="Comic Sans MS" pitchFamily="-83" charset="0"/>
                <a:ea typeface="Comic Sans MS" pitchFamily="-83" charset="0"/>
                <a:cs typeface="Comic Sans MS" pitchFamily="-83" charset="0"/>
              </a:rPr>
              <a:t>Gargle </a:t>
            </a:r>
            <a:r>
              <a:rPr lang="en-US" sz="3600">
                <a:solidFill>
                  <a:srgbClr val="000000"/>
                </a:solidFill>
                <a:latin typeface="Comic Sans MS" pitchFamily="-83" charset="0"/>
                <a:ea typeface="Comic Sans MS" pitchFamily="-83" charset="0"/>
                <a:cs typeface="Comic Sans MS" pitchFamily="-83" charset="0"/>
              </a:rPr>
              <a:t>with </a:t>
            </a:r>
            <a:r>
              <a:rPr lang="en-US" sz="3600">
                <a:solidFill>
                  <a:srgbClr val="FF0000"/>
                </a:solidFill>
                <a:latin typeface="Comic Sans MS" pitchFamily="-83" charset="0"/>
                <a:ea typeface="Comic Sans MS" pitchFamily="-83" charset="0"/>
                <a:cs typeface="Comic Sans MS" pitchFamily="-83" charset="0"/>
              </a:rPr>
              <a:t>salt water</a:t>
            </a:r>
            <a:r>
              <a:rPr lang="en-US" sz="3600">
                <a:solidFill>
                  <a:srgbClr val="000000"/>
                </a:solidFill>
                <a:latin typeface="Comic Sans MS" pitchFamily="-83" charset="0"/>
                <a:ea typeface="Comic Sans MS" pitchFamily="-83" charset="0"/>
                <a:cs typeface="Comic Sans MS" pitchFamily="-83" charset="0"/>
              </a:rPr>
              <a:t>. You </a:t>
            </a:r>
            <a:r>
              <a:rPr lang="en-US" sz="3600">
                <a:solidFill>
                  <a:srgbClr val="FF0000"/>
                </a:solidFill>
                <a:latin typeface="Comic Sans MS" pitchFamily="-83" charset="0"/>
                <a:ea typeface="Comic Sans MS" pitchFamily="-83" charset="0"/>
                <a:cs typeface="Comic Sans MS" pitchFamily="-83" charset="0"/>
              </a:rPr>
              <a:t>should find </a:t>
            </a:r>
            <a:r>
              <a:rPr lang="en-US" sz="3600">
                <a:solidFill>
                  <a:srgbClr val="000000"/>
                </a:solidFill>
                <a:latin typeface="Comic Sans MS" pitchFamily="-83" charset="0"/>
                <a:ea typeface="Comic Sans MS" pitchFamily="-83" charset="0"/>
                <a:cs typeface="Comic Sans MS" pitchFamily="-83" charset="0"/>
              </a:rPr>
              <a:t>that it </a:t>
            </a:r>
            <a:r>
              <a:rPr lang="en-US" sz="3600">
                <a:solidFill>
                  <a:srgbClr val="FF0000"/>
                </a:solidFill>
                <a:latin typeface="Comic Sans MS" pitchFamily="-83" charset="0"/>
                <a:ea typeface="Comic Sans MS" pitchFamily="-83" charset="0"/>
                <a:cs typeface="Comic Sans MS" pitchFamily="-83" charset="0"/>
              </a:rPr>
              <a:t>works </a:t>
            </a:r>
            <a:r>
              <a:rPr lang="en-US" sz="3600">
                <a:solidFill>
                  <a:srgbClr val="000000"/>
                </a:solidFill>
                <a:latin typeface="Comic Sans MS" pitchFamily="-83" charset="0"/>
                <a:ea typeface="Comic Sans MS" pitchFamily="-83" charset="0"/>
                <a:cs typeface="Comic Sans MS" pitchFamily="-83" charset="0"/>
              </a:rPr>
              <a:t>a </a:t>
            </a:r>
            <a:r>
              <a:rPr lang="en-US" sz="3600">
                <a:solidFill>
                  <a:srgbClr val="FF0000"/>
                </a:solidFill>
                <a:latin typeface="Comic Sans MS" pitchFamily="-83" charset="0"/>
                <a:ea typeface="Comic Sans MS" pitchFamily="-83" charset="0"/>
                <a:cs typeface="Comic Sans MS" pitchFamily="-83" charset="0"/>
              </a:rPr>
              <a:t>treat</a:t>
            </a:r>
            <a:r>
              <a:rPr lang="en-US" sz="3600">
                <a:solidFill>
                  <a:srgbClr val="000000"/>
                </a:solidFill>
                <a:latin typeface="Comic Sans MS" pitchFamily="-83" charset="0"/>
                <a:ea typeface="Comic Sans MS" pitchFamily="-83" charset="0"/>
                <a:cs typeface="Comic Sans MS" pitchFamily="-83" charset="0"/>
              </a:rPr>
              <a:t>. </a:t>
            </a:r>
            <a:r>
              <a:rPr lang="en-US" sz="3600">
                <a:solidFill>
                  <a:srgbClr val="FF0000"/>
                </a:solidFill>
                <a:latin typeface="Comic Sans MS" pitchFamily="-83" charset="0"/>
                <a:ea typeface="Comic Sans MS" pitchFamily="-83" charset="0"/>
                <a:cs typeface="Comic Sans MS" pitchFamily="-83" charset="0"/>
              </a:rPr>
              <a:t>Salt </a:t>
            </a:r>
            <a:r>
              <a:rPr lang="en-US" sz="3600">
                <a:solidFill>
                  <a:srgbClr val="000000"/>
                </a:solidFill>
                <a:latin typeface="Comic Sans MS" pitchFamily="-83" charset="0"/>
                <a:ea typeface="Comic Sans MS" pitchFamily="-83" charset="0"/>
                <a:cs typeface="Comic Sans MS" pitchFamily="-83" charset="0"/>
              </a:rPr>
              <a:t>is </a:t>
            </a:r>
            <a:r>
              <a:rPr lang="en-US" sz="3600">
                <a:solidFill>
                  <a:srgbClr val="FF0000"/>
                </a:solidFill>
                <a:latin typeface="Comic Sans MS" pitchFamily="-83" charset="0"/>
                <a:ea typeface="Comic Sans MS" pitchFamily="-83" charset="0"/>
                <a:cs typeface="Comic Sans MS" pitchFamily="-83" charset="0"/>
              </a:rPr>
              <a:t>cheap </a:t>
            </a:r>
            <a:r>
              <a:rPr lang="en-US" sz="3600">
                <a:solidFill>
                  <a:srgbClr val="000000"/>
                </a:solidFill>
                <a:latin typeface="Comic Sans MS" pitchFamily="-83" charset="0"/>
                <a:ea typeface="Comic Sans MS" pitchFamily="-83" charset="0"/>
                <a:cs typeface="Comic Sans MS" pitchFamily="-83" charset="0"/>
              </a:rPr>
              <a:t>and </a:t>
            </a:r>
            <a:r>
              <a:rPr lang="en-US" sz="3600">
                <a:solidFill>
                  <a:srgbClr val="FF0000"/>
                </a:solidFill>
                <a:latin typeface="Comic Sans MS" pitchFamily="-83" charset="0"/>
                <a:ea typeface="Comic Sans MS" pitchFamily="-83" charset="0"/>
                <a:cs typeface="Comic Sans MS" pitchFamily="-83" charset="0"/>
              </a:rPr>
              <a:t>easy </a:t>
            </a:r>
            <a:r>
              <a:rPr lang="en-US" sz="3600">
                <a:solidFill>
                  <a:srgbClr val="000000"/>
                </a:solidFill>
                <a:latin typeface="Comic Sans MS" pitchFamily="-83" charset="0"/>
                <a:ea typeface="Comic Sans MS" pitchFamily="-83" charset="0"/>
                <a:cs typeface="Comic Sans MS" pitchFamily="-83" charset="0"/>
              </a:rPr>
              <a:t>to </a:t>
            </a:r>
            <a:r>
              <a:rPr lang="en-US" sz="3600">
                <a:solidFill>
                  <a:srgbClr val="FF0000"/>
                </a:solidFill>
                <a:latin typeface="Comic Sans MS" pitchFamily="-83" charset="0"/>
                <a:ea typeface="Comic Sans MS" pitchFamily="-83" charset="0"/>
                <a:cs typeface="Comic Sans MS" pitchFamily="-83" charset="0"/>
              </a:rPr>
              <a:t>get hold </a:t>
            </a:r>
            <a:r>
              <a:rPr lang="en-US" sz="3600">
                <a:solidFill>
                  <a:srgbClr val="000000"/>
                </a:solidFill>
                <a:latin typeface="Comic Sans MS" pitchFamily="-83" charset="0"/>
                <a:ea typeface="Comic Sans MS" pitchFamily="-83" charset="0"/>
                <a:cs typeface="Comic Sans MS" pitchFamily="-83" charset="0"/>
              </a:rPr>
              <a:t>of and we all </a:t>
            </a:r>
            <a:r>
              <a:rPr lang="en-US" sz="3600">
                <a:solidFill>
                  <a:srgbClr val="FF0000"/>
                </a:solidFill>
                <a:latin typeface="Comic Sans MS" pitchFamily="-83" charset="0"/>
                <a:ea typeface="Comic Sans MS" pitchFamily="-83" charset="0"/>
                <a:cs typeface="Comic Sans MS" pitchFamily="-83" charset="0"/>
              </a:rPr>
              <a:t>have </a:t>
            </a:r>
            <a:r>
              <a:rPr lang="en-US" sz="3600">
                <a:solidFill>
                  <a:srgbClr val="000000"/>
                </a:solidFill>
                <a:latin typeface="Comic Sans MS" pitchFamily="-83" charset="0"/>
                <a:ea typeface="Comic Sans MS" pitchFamily="-83" charset="0"/>
                <a:cs typeface="Comic Sans MS" pitchFamily="-83" charset="0"/>
              </a:rPr>
              <a:t>it at </a:t>
            </a:r>
            <a:r>
              <a:rPr lang="en-US" sz="3600">
                <a:solidFill>
                  <a:srgbClr val="FF0000"/>
                </a:solidFill>
                <a:latin typeface="Comic Sans MS" pitchFamily="-83" charset="0"/>
                <a:ea typeface="Comic Sans MS" pitchFamily="-83" charset="0"/>
                <a:cs typeface="Comic Sans MS" pitchFamily="-83" charset="0"/>
              </a:rPr>
              <a:t>home</a:t>
            </a:r>
            <a:r>
              <a:rPr lang="en-US" sz="3600">
                <a:solidFill>
                  <a:srgbClr val="000000"/>
                </a:solidFill>
                <a:latin typeface="Comic Sans MS" pitchFamily="-83" charset="0"/>
                <a:ea typeface="Comic Sans MS" pitchFamily="-83" charset="0"/>
                <a:cs typeface="Comic Sans MS" pitchFamily="-83" charset="0"/>
              </a:rPr>
              <a:t>, so no </a:t>
            </a:r>
            <a:r>
              <a:rPr lang="en-US" sz="3600">
                <a:solidFill>
                  <a:srgbClr val="FF0000"/>
                </a:solidFill>
                <a:latin typeface="Comic Sans MS" pitchFamily="-83" charset="0"/>
                <a:ea typeface="Comic Sans MS" pitchFamily="-83" charset="0"/>
                <a:cs typeface="Comic Sans MS" pitchFamily="-83" charset="0"/>
              </a:rPr>
              <a:t>need </a:t>
            </a:r>
            <a:r>
              <a:rPr lang="en-US" sz="3600">
                <a:solidFill>
                  <a:srgbClr val="000000"/>
                </a:solidFill>
                <a:latin typeface="Comic Sans MS" pitchFamily="-83" charset="0"/>
                <a:ea typeface="Comic Sans MS" pitchFamily="-83" charset="0"/>
                <a:cs typeface="Comic Sans MS" pitchFamily="-83" charset="0"/>
              </a:rPr>
              <a:t>to </a:t>
            </a:r>
            <a:r>
              <a:rPr lang="en-US" sz="3600">
                <a:solidFill>
                  <a:srgbClr val="FF0000"/>
                </a:solidFill>
                <a:latin typeface="Comic Sans MS" pitchFamily="-83" charset="0"/>
                <a:ea typeface="Comic Sans MS" pitchFamily="-83" charset="0"/>
                <a:cs typeface="Comic Sans MS" pitchFamily="-83" charset="0"/>
              </a:rPr>
              <a:t>splash </a:t>
            </a:r>
            <a:r>
              <a:rPr lang="en-US" sz="3600">
                <a:solidFill>
                  <a:srgbClr val="000000"/>
                </a:solidFill>
                <a:latin typeface="Comic Sans MS" pitchFamily="-83" charset="0"/>
                <a:ea typeface="Comic Sans MS" pitchFamily="-83" charset="0"/>
                <a:cs typeface="Comic Sans MS" pitchFamily="-83" charset="0"/>
              </a:rPr>
              <a:t>out and </a:t>
            </a:r>
            <a:r>
              <a:rPr lang="en-US" sz="3600">
                <a:solidFill>
                  <a:srgbClr val="FF0000"/>
                </a:solidFill>
                <a:latin typeface="Comic Sans MS" pitchFamily="-83" charset="0"/>
                <a:ea typeface="Comic Sans MS" pitchFamily="-83" charset="0"/>
                <a:cs typeface="Comic Sans MS" pitchFamily="-83" charset="0"/>
              </a:rPr>
              <a:t>spend lots </a:t>
            </a:r>
            <a:r>
              <a:rPr lang="en-US" sz="3600">
                <a:solidFill>
                  <a:srgbClr val="000000"/>
                </a:solidFill>
                <a:latin typeface="Comic Sans MS" pitchFamily="-83" charset="0"/>
                <a:ea typeface="Comic Sans MS" pitchFamily="-83" charset="0"/>
                <a:cs typeface="Comic Sans MS" pitchFamily="-83" charset="0"/>
              </a:rPr>
              <a:t>of </a:t>
            </a:r>
            <a:r>
              <a:rPr lang="en-US" sz="3600">
                <a:solidFill>
                  <a:srgbClr val="FF0000"/>
                </a:solidFill>
                <a:latin typeface="Comic Sans MS" pitchFamily="-83" charset="0"/>
                <a:ea typeface="Comic Sans MS" pitchFamily="-83" charset="0"/>
                <a:cs typeface="Comic Sans MS" pitchFamily="-83" charset="0"/>
              </a:rPr>
              <a:t>money </a:t>
            </a:r>
            <a:r>
              <a:rPr lang="en-US" sz="3600">
                <a:solidFill>
                  <a:srgbClr val="000000"/>
                </a:solidFill>
                <a:latin typeface="Comic Sans MS" pitchFamily="-83" charset="0"/>
                <a:ea typeface="Comic Sans MS" pitchFamily="-83" charset="0"/>
                <a:cs typeface="Comic Sans MS" pitchFamily="-83" charset="0"/>
              </a:rPr>
              <a:t>on </a:t>
            </a:r>
            <a:r>
              <a:rPr lang="en-US" sz="3600">
                <a:solidFill>
                  <a:srgbClr val="FF0000"/>
                </a:solidFill>
                <a:latin typeface="Comic Sans MS" pitchFamily="-83" charset="0"/>
                <a:ea typeface="Comic Sans MS" pitchFamily="-83" charset="0"/>
                <a:cs typeface="Comic Sans MS" pitchFamily="-83" charset="0"/>
              </a:rPr>
              <a:t>expensive mouth ulcer creams</a:t>
            </a:r>
            <a:r>
              <a:rPr lang="en-US" sz="3600">
                <a:solidFill>
                  <a:srgbClr val="000000"/>
                </a:solidFill>
                <a:latin typeface="Comic Sans MS" pitchFamily="-83" charset="0"/>
                <a:ea typeface="Comic Sans MS" pitchFamily="-83" charset="0"/>
                <a:cs typeface="Comic Sans MS" pitchFamily="-83" charset="0"/>
              </a:rPr>
              <a:t>.</a:t>
            </a:r>
            <a:r>
              <a:rPr lang="en-GB" sz="3600">
                <a:solidFill>
                  <a:srgbClr val="000000"/>
                </a:solidFill>
                <a:latin typeface="Comic Sans MS" pitchFamily="-83" charset="0"/>
                <a:ea typeface="Comic Sans MS" pitchFamily="-83" charset="0"/>
                <a:cs typeface="Comic Sans MS" pitchFamily="-83" charset="0"/>
              </a:rPr>
              <a:t> </a:t>
            </a:r>
            <a:endParaRPr lang="en-GB" sz="3600">
              <a:solidFill>
                <a:srgbClr val="000000"/>
              </a:solidFill>
              <a:latin typeface="Comic Sans MS" pitchFamily="-83" charset="0"/>
              <a:ea typeface="Times" pitchFamily="-83" charset="0"/>
              <a:cs typeface="Times" pitchFamily="-83" charset="0"/>
            </a:endParaRPr>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Tree>
    <p:extLst>
      <p:ext uri="{BB962C8B-B14F-4D97-AF65-F5344CB8AC3E}">
        <p14:creationId xmlns:p14="http://schemas.microsoft.com/office/powerpoint/2010/main" val="645023950"/>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4301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43012"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a:solidFill>
                <a:srgbClr val="000000"/>
              </a:solidFill>
              <a:latin typeface="Comic Sans MS" pitchFamily="-83" charset="0"/>
              <a:ea typeface="Times" pitchFamily="-83" charset="0"/>
              <a:cs typeface="Times" pitchFamily="-83" charset="0"/>
            </a:endParaRPr>
          </a:p>
          <a:p>
            <a:r>
              <a:rPr lang="en-GB" sz="2800" b="1">
                <a:solidFill>
                  <a:srgbClr val="000000"/>
                </a:solidFill>
                <a:latin typeface="Comic Sans MS" pitchFamily="-83" charset="0"/>
                <a:ea typeface="Times" pitchFamily="-83" charset="0"/>
                <a:cs typeface="Times" pitchFamily="-83"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3013" name="Rectangle 4"/>
          <p:cNvSpPr>
            <a:spLocks noChangeArrowheads="1"/>
          </p:cNvSpPr>
          <p:nvPr/>
        </p:nvSpPr>
        <p:spPr bwMode="auto">
          <a:xfrm>
            <a:off x="1143000" y="1143000"/>
            <a:ext cx="30480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14" name="Rectangle 5"/>
          <p:cNvSpPr>
            <a:spLocks noChangeArrowheads="1"/>
          </p:cNvSpPr>
          <p:nvPr/>
        </p:nvSpPr>
        <p:spPr bwMode="auto">
          <a:xfrm>
            <a:off x="4572000" y="1143000"/>
            <a:ext cx="24384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15" name="Rectangle 6"/>
          <p:cNvSpPr>
            <a:spLocks noChangeArrowheads="1"/>
          </p:cNvSpPr>
          <p:nvPr/>
        </p:nvSpPr>
        <p:spPr bwMode="auto">
          <a:xfrm>
            <a:off x="2057400" y="1600200"/>
            <a:ext cx="50292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16" name="Rectangle 7"/>
          <p:cNvSpPr>
            <a:spLocks noChangeArrowheads="1"/>
          </p:cNvSpPr>
          <p:nvPr/>
        </p:nvSpPr>
        <p:spPr bwMode="auto">
          <a:xfrm>
            <a:off x="3810000" y="1981200"/>
            <a:ext cx="36576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17" name="Rectangle 8"/>
          <p:cNvSpPr>
            <a:spLocks noChangeArrowheads="1"/>
          </p:cNvSpPr>
          <p:nvPr/>
        </p:nvSpPr>
        <p:spPr bwMode="auto">
          <a:xfrm>
            <a:off x="1219200" y="20574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18" name="Rectangle 9"/>
          <p:cNvSpPr>
            <a:spLocks noChangeArrowheads="1"/>
          </p:cNvSpPr>
          <p:nvPr/>
        </p:nvSpPr>
        <p:spPr bwMode="auto">
          <a:xfrm>
            <a:off x="1219200" y="2438400"/>
            <a:ext cx="5257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19" name="Rectangle 10"/>
          <p:cNvSpPr>
            <a:spLocks noChangeArrowheads="1"/>
          </p:cNvSpPr>
          <p:nvPr/>
        </p:nvSpPr>
        <p:spPr bwMode="auto">
          <a:xfrm>
            <a:off x="1295400" y="2971800"/>
            <a:ext cx="19812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20" name="Rectangle 11"/>
          <p:cNvSpPr>
            <a:spLocks noChangeArrowheads="1"/>
          </p:cNvSpPr>
          <p:nvPr/>
        </p:nvSpPr>
        <p:spPr bwMode="auto">
          <a:xfrm>
            <a:off x="4038600" y="2819400"/>
            <a:ext cx="20574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21" name="Rectangle 12"/>
          <p:cNvSpPr>
            <a:spLocks noChangeArrowheads="1"/>
          </p:cNvSpPr>
          <p:nvPr/>
        </p:nvSpPr>
        <p:spPr bwMode="auto">
          <a:xfrm>
            <a:off x="914400" y="3276600"/>
            <a:ext cx="1828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22" name="Rectangle 13"/>
          <p:cNvSpPr>
            <a:spLocks noChangeArrowheads="1"/>
          </p:cNvSpPr>
          <p:nvPr/>
        </p:nvSpPr>
        <p:spPr bwMode="auto">
          <a:xfrm>
            <a:off x="3200400" y="3405188"/>
            <a:ext cx="4495800" cy="428625"/>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23" name="Rectangle 14"/>
          <p:cNvSpPr>
            <a:spLocks noChangeArrowheads="1"/>
          </p:cNvSpPr>
          <p:nvPr/>
        </p:nvSpPr>
        <p:spPr bwMode="auto">
          <a:xfrm>
            <a:off x="1905000" y="3810000"/>
            <a:ext cx="44196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24" name="Rectangle 15"/>
          <p:cNvSpPr>
            <a:spLocks noChangeArrowheads="1"/>
          </p:cNvSpPr>
          <p:nvPr/>
        </p:nvSpPr>
        <p:spPr bwMode="auto">
          <a:xfrm>
            <a:off x="1295400" y="4191000"/>
            <a:ext cx="6629400" cy="21336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25" name="Rectangle 16"/>
          <p:cNvSpPr>
            <a:spLocks noChangeArrowheads="1"/>
          </p:cNvSpPr>
          <p:nvPr/>
        </p:nvSpPr>
        <p:spPr bwMode="auto">
          <a:xfrm>
            <a:off x="6858000" y="37338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440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44036"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a:solidFill>
                <a:srgbClr val="000000"/>
              </a:solidFill>
              <a:latin typeface="Comic Sans MS" pitchFamily="-83" charset="0"/>
              <a:ea typeface="Times" pitchFamily="-83" charset="0"/>
              <a:cs typeface="Times" pitchFamily="-83" charset="0"/>
            </a:endParaRPr>
          </a:p>
          <a:p>
            <a:r>
              <a:rPr lang="en-GB" sz="2800" b="1">
                <a:solidFill>
                  <a:srgbClr val="000000"/>
                </a:solidFill>
                <a:latin typeface="Comic Sans MS" pitchFamily="-83" charset="0"/>
                <a:ea typeface="Times" pitchFamily="-83" charset="0"/>
                <a:cs typeface="Times" pitchFamily="-83"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4037" name="Rectangle 4"/>
          <p:cNvSpPr>
            <a:spLocks noChangeArrowheads="1"/>
          </p:cNvSpPr>
          <p:nvPr/>
        </p:nvSpPr>
        <p:spPr bwMode="auto">
          <a:xfrm>
            <a:off x="1143000" y="1143000"/>
            <a:ext cx="30480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38" name="Rectangle 5"/>
          <p:cNvSpPr>
            <a:spLocks noChangeArrowheads="1"/>
          </p:cNvSpPr>
          <p:nvPr/>
        </p:nvSpPr>
        <p:spPr bwMode="auto">
          <a:xfrm>
            <a:off x="4572000" y="1143000"/>
            <a:ext cx="24384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39" name="Rectangle 6"/>
          <p:cNvSpPr>
            <a:spLocks noChangeArrowheads="1"/>
          </p:cNvSpPr>
          <p:nvPr/>
        </p:nvSpPr>
        <p:spPr bwMode="auto">
          <a:xfrm>
            <a:off x="2057400" y="1600200"/>
            <a:ext cx="50292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40" name="Rectangle 7"/>
          <p:cNvSpPr>
            <a:spLocks noChangeArrowheads="1"/>
          </p:cNvSpPr>
          <p:nvPr/>
        </p:nvSpPr>
        <p:spPr bwMode="auto">
          <a:xfrm>
            <a:off x="3810000" y="1981200"/>
            <a:ext cx="36576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41" name="Rectangle 8"/>
          <p:cNvSpPr>
            <a:spLocks noChangeArrowheads="1"/>
          </p:cNvSpPr>
          <p:nvPr/>
        </p:nvSpPr>
        <p:spPr bwMode="auto">
          <a:xfrm>
            <a:off x="1219200" y="20574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42" name="Rectangle 9"/>
          <p:cNvSpPr>
            <a:spLocks noChangeArrowheads="1"/>
          </p:cNvSpPr>
          <p:nvPr/>
        </p:nvSpPr>
        <p:spPr bwMode="auto">
          <a:xfrm>
            <a:off x="1219200" y="2438400"/>
            <a:ext cx="5257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43" name="Rectangle 10"/>
          <p:cNvSpPr>
            <a:spLocks noChangeArrowheads="1"/>
          </p:cNvSpPr>
          <p:nvPr/>
        </p:nvSpPr>
        <p:spPr bwMode="auto">
          <a:xfrm>
            <a:off x="1295400" y="2971800"/>
            <a:ext cx="19812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44" name="Rectangle 12"/>
          <p:cNvSpPr>
            <a:spLocks noChangeArrowheads="1"/>
          </p:cNvSpPr>
          <p:nvPr/>
        </p:nvSpPr>
        <p:spPr bwMode="auto">
          <a:xfrm>
            <a:off x="914400" y="3276600"/>
            <a:ext cx="1828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45" name="Rectangle 13"/>
          <p:cNvSpPr>
            <a:spLocks noChangeArrowheads="1"/>
          </p:cNvSpPr>
          <p:nvPr/>
        </p:nvSpPr>
        <p:spPr bwMode="auto">
          <a:xfrm>
            <a:off x="3200400" y="3405188"/>
            <a:ext cx="4495800" cy="428625"/>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46" name="Rectangle 14"/>
          <p:cNvSpPr>
            <a:spLocks noChangeArrowheads="1"/>
          </p:cNvSpPr>
          <p:nvPr/>
        </p:nvSpPr>
        <p:spPr bwMode="auto">
          <a:xfrm>
            <a:off x="1905000" y="3810000"/>
            <a:ext cx="44196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47" name="Rectangle 15"/>
          <p:cNvSpPr>
            <a:spLocks noChangeArrowheads="1"/>
          </p:cNvSpPr>
          <p:nvPr/>
        </p:nvSpPr>
        <p:spPr bwMode="auto">
          <a:xfrm>
            <a:off x="1295400" y="4191000"/>
            <a:ext cx="6629400" cy="21336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48" name="Rectangle 16"/>
          <p:cNvSpPr>
            <a:spLocks noChangeArrowheads="1"/>
          </p:cNvSpPr>
          <p:nvPr/>
        </p:nvSpPr>
        <p:spPr bwMode="auto">
          <a:xfrm>
            <a:off x="6858000" y="37338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1371600" y="2286000"/>
            <a:ext cx="6629400" cy="1752600"/>
          </a:xfrm>
          <a:prstGeom prst="foldedCorner">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90"/>
              </a:solidFill>
            </a:endParaRPr>
          </a:p>
        </p:txBody>
      </p:sp>
      <p:sp>
        <p:nvSpPr>
          <p:cNvPr id="34818" name="TextBox 3"/>
          <p:cNvSpPr txBox="1">
            <a:spLocks noChangeArrowheads="1"/>
          </p:cNvSpPr>
          <p:nvPr/>
        </p:nvSpPr>
        <p:spPr bwMode="auto">
          <a:xfrm>
            <a:off x="1676400" y="2667000"/>
            <a:ext cx="5867400" cy="923925"/>
          </a:xfrm>
          <a:prstGeom prst="rect">
            <a:avLst/>
          </a:prstGeom>
          <a:noFill/>
          <a:ln w="9525">
            <a:noFill/>
            <a:miter lim="800000"/>
            <a:headEnd/>
            <a:tailEnd/>
          </a:ln>
        </p:spPr>
        <p:txBody>
          <a:bodyPr>
            <a:prstTxWarp prst="textNoShape">
              <a:avLst/>
            </a:prstTxWarp>
            <a:spAutoFit/>
          </a:bodyPr>
          <a:lstStyle/>
          <a:p>
            <a:pPr algn="ctr"/>
            <a:r>
              <a:rPr lang="en-US" sz="5400" dirty="0">
                <a:solidFill>
                  <a:schemeClr val="bg1"/>
                </a:solidFill>
                <a:latin typeface="Calibri" charset="0"/>
              </a:rPr>
              <a:t>The Literacy Club</a:t>
            </a:r>
            <a:endParaRPr lang="en-US" sz="4000" dirty="0">
              <a:solidFill>
                <a:schemeClr val="bg1"/>
              </a:solidFill>
              <a:latin typeface="Calibri" charset="0"/>
            </a:endParaRPr>
          </a:p>
        </p:txBody>
      </p:sp>
      <p:pic>
        <p:nvPicPr>
          <p:cNvPr id="4"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Tree>
    <p:extLst>
      <p:ext uri="{BB962C8B-B14F-4D97-AF65-F5344CB8AC3E}">
        <p14:creationId xmlns:p14="http://schemas.microsoft.com/office/powerpoint/2010/main" val="2529861395"/>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4505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45060"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a:solidFill>
                <a:srgbClr val="000000"/>
              </a:solidFill>
              <a:latin typeface="Comic Sans MS" pitchFamily="-83" charset="0"/>
              <a:ea typeface="Times" pitchFamily="-83" charset="0"/>
              <a:cs typeface="Times" pitchFamily="-83" charset="0"/>
            </a:endParaRPr>
          </a:p>
          <a:p>
            <a:r>
              <a:rPr lang="en-GB" sz="2800" b="1">
                <a:solidFill>
                  <a:srgbClr val="000000"/>
                </a:solidFill>
                <a:latin typeface="Comic Sans MS" pitchFamily="-83" charset="0"/>
                <a:ea typeface="Times" pitchFamily="-83" charset="0"/>
                <a:cs typeface="Times" pitchFamily="-83"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5061" name="Rectangle 4"/>
          <p:cNvSpPr>
            <a:spLocks noChangeArrowheads="1"/>
          </p:cNvSpPr>
          <p:nvPr/>
        </p:nvSpPr>
        <p:spPr bwMode="auto">
          <a:xfrm>
            <a:off x="1143000" y="1143000"/>
            <a:ext cx="30480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62" name="Rectangle 5"/>
          <p:cNvSpPr>
            <a:spLocks noChangeArrowheads="1"/>
          </p:cNvSpPr>
          <p:nvPr/>
        </p:nvSpPr>
        <p:spPr bwMode="auto">
          <a:xfrm>
            <a:off x="4572000" y="1143000"/>
            <a:ext cx="24384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63" name="Rectangle 6"/>
          <p:cNvSpPr>
            <a:spLocks noChangeArrowheads="1"/>
          </p:cNvSpPr>
          <p:nvPr/>
        </p:nvSpPr>
        <p:spPr bwMode="auto">
          <a:xfrm>
            <a:off x="2057400" y="1600200"/>
            <a:ext cx="50292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64" name="Rectangle 7"/>
          <p:cNvSpPr>
            <a:spLocks noChangeArrowheads="1"/>
          </p:cNvSpPr>
          <p:nvPr/>
        </p:nvSpPr>
        <p:spPr bwMode="auto">
          <a:xfrm>
            <a:off x="3810000" y="1981200"/>
            <a:ext cx="36576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65" name="Rectangle 9"/>
          <p:cNvSpPr>
            <a:spLocks noChangeArrowheads="1"/>
          </p:cNvSpPr>
          <p:nvPr/>
        </p:nvSpPr>
        <p:spPr bwMode="auto">
          <a:xfrm>
            <a:off x="1219200" y="2438400"/>
            <a:ext cx="5257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66" name="Rectangle 10"/>
          <p:cNvSpPr>
            <a:spLocks noChangeArrowheads="1"/>
          </p:cNvSpPr>
          <p:nvPr/>
        </p:nvSpPr>
        <p:spPr bwMode="auto">
          <a:xfrm>
            <a:off x="1295400" y="2971800"/>
            <a:ext cx="19812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67" name="Rectangle 12"/>
          <p:cNvSpPr>
            <a:spLocks noChangeArrowheads="1"/>
          </p:cNvSpPr>
          <p:nvPr/>
        </p:nvSpPr>
        <p:spPr bwMode="auto">
          <a:xfrm>
            <a:off x="914400" y="3276600"/>
            <a:ext cx="1828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68" name="Rectangle 13"/>
          <p:cNvSpPr>
            <a:spLocks noChangeArrowheads="1"/>
          </p:cNvSpPr>
          <p:nvPr/>
        </p:nvSpPr>
        <p:spPr bwMode="auto">
          <a:xfrm>
            <a:off x="3200400" y="3405188"/>
            <a:ext cx="4495800" cy="428625"/>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69" name="Rectangle 14"/>
          <p:cNvSpPr>
            <a:spLocks noChangeArrowheads="1"/>
          </p:cNvSpPr>
          <p:nvPr/>
        </p:nvSpPr>
        <p:spPr bwMode="auto">
          <a:xfrm>
            <a:off x="1905000" y="3810000"/>
            <a:ext cx="44196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70" name="Rectangle 15"/>
          <p:cNvSpPr>
            <a:spLocks noChangeArrowheads="1"/>
          </p:cNvSpPr>
          <p:nvPr/>
        </p:nvSpPr>
        <p:spPr bwMode="auto">
          <a:xfrm>
            <a:off x="1295400" y="4191000"/>
            <a:ext cx="6629400" cy="21336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71" name="Rectangle 16"/>
          <p:cNvSpPr>
            <a:spLocks noChangeArrowheads="1"/>
          </p:cNvSpPr>
          <p:nvPr/>
        </p:nvSpPr>
        <p:spPr bwMode="auto">
          <a:xfrm>
            <a:off x="6858000" y="37338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4608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46084"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a:solidFill>
                <a:srgbClr val="000000"/>
              </a:solidFill>
              <a:latin typeface="Comic Sans MS" pitchFamily="-83" charset="0"/>
              <a:ea typeface="Times" pitchFamily="-83" charset="0"/>
              <a:cs typeface="Times" pitchFamily="-83" charset="0"/>
            </a:endParaRPr>
          </a:p>
          <a:p>
            <a:r>
              <a:rPr lang="en-GB" sz="2800" b="1">
                <a:solidFill>
                  <a:srgbClr val="000000"/>
                </a:solidFill>
                <a:latin typeface="Comic Sans MS" pitchFamily="-83" charset="0"/>
                <a:ea typeface="Times" pitchFamily="-83" charset="0"/>
                <a:cs typeface="Times" pitchFamily="-83"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6085" name="Rectangle 4"/>
          <p:cNvSpPr>
            <a:spLocks noChangeArrowheads="1"/>
          </p:cNvSpPr>
          <p:nvPr/>
        </p:nvSpPr>
        <p:spPr bwMode="auto">
          <a:xfrm>
            <a:off x="1143000" y="1143000"/>
            <a:ext cx="30480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6086" name="Rectangle 5"/>
          <p:cNvSpPr>
            <a:spLocks noChangeArrowheads="1"/>
          </p:cNvSpPr>
          <p:nvPr/>
        </p:nvSpPr>
        <p:spPr bwMode="auto">
          <a:xfrm>
            <a:off x="4572000" y="1143000"/>
            <a:ext cx="24384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6087" name="Rectangle 6"/>
          <p:cNvSpPr>
            <a:spLocks noChangeArrowheads="1"/>
          </p:cNvSpPr>
          <p:nvPr/>
        </p:nvSpPr>
        <p:spPr bwMode="auto">
          <a:xfrm>
            <a:off x="2057400" y="1600200"/>
            <a:ext cx="50292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6088" name="Rectangle 7"/>
          <p:cNvSpPr>
            <a:spLocks noChangeArrowheads="1"/>
          </p:cNvSpPr>
          <p:nvPr/>
        </p:nvSpPr>
        <p:spPr bwMode="auto">
          <a:xfrm>
            <a:off x="3810000" y="1981200"/>
            <a:ext cx="36576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6089" name="Rectangle 9"/>
          <p:cNvSpPr>
            <a:spLocks noChangeArrowheads="1"/>
          </p:cNvSpPr>
          <p:nvPr/>
        </p:nvSpPr>
        <p:spPr bwMode="auto">
          <a:xfrm>
            <a:off x="1219200" y="2438400"/>
            <a:ext cx="5257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6090" name="Rectangle 12"/>
          <p:cNvSpPr>
            <a:spLocks noChangeArrowheads="1"/>
          </p:cNvSpPr>
          <p:nvPr/>
        </p:nvSpPr>
        <p:spPr bwMode="auto">
          <a:xfrm>
            <a:off x="914400" y="3276600"/>
            <a:ext cx="1828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6091" name="Rectangle 13"/>
          <p:cNvSpPr>
            <a:spLocks noChangeArrowheads="1"/>
          </p:cNvSpPr>
          <p:nvPr/>
        </p:nvSpPr>
        <p:spPr bwMode="auto">
          <a:xfrm>
            <a:off x="3200400" y="3405188"/>
            <a:ext cx="4495800" cy="428625"/>
          </a:xfrm>
          <a:prstGeom prst="rect">
            <a:avLst/>
          </a:prstGeom>
          <a:solidFill>
            <a:schemeClr val="bg1"/>
          </a:solidFill>
          <a:ln w="9525">
            <a:noFill/>
            <a:round/>
            <a:headEnd/>
            <a:tailEnd/>
          </a:ln>
        </p:spPr>
        <p:txBody>
          <a:bodyPr>
            <a:prstTxWarp prst="textNoShape">
              <a:avLst/>
            </a:prstTxWarp>
          </a:bodyPr>
          <a:lstStyle/>
          <a:p>
            <a:endParaRPr lang="en-US"/>
          </a:p>
        </p:txBody>
      </p:sp>
      <p:sp>
        <p:nvSpPr>
          <p:cNvPr id="46092" name="Rectangle 14"/>
          <p:cNvSpPr>
            <a:spLocks noChangeArrowheads="1"/>
          </p:cNvSpPr>
          <p:nvPr/>
        </p:nvSpPr>
        <p:spPr bwMode="auto">
          <a:xfrm>
            <a:off x="1905000" y="3810000"/>
            <a:ext cx="44196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6093" name="Rectangle 15"/>
          <p:cNvSpPr>
            <a:spLocks noChangeArrowheads="1"/>
          </p:cNvSpPr>
          <p:nvPr/>
        </p:nvSpPr>
        <p:spPr bwMode="auto">
          <a:xfrm>
            <a:off x="1295400" y="4191000"/>
            <a:ext cx="6629400" cy="21336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6094" name="Rectangle 16"/>
          <p:cNvSpPr>
            <a:spLocks noChangeArrowheads="1"/>
          </p:cNvSpPr>
          <p:nvPr/>
        </p:nvSpPr>
        <p:spPr bwMode="auto">
          <a:xfrm>
            <a:off x="6858000" y="37338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5120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51204"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a:solidFill>
                <a:srgbClr val="000000"/>
              </a:solidFill>
              <a:latin typeface="Comic Sans MS" pitchFamily="-83" charset="0"/>
              <a:ea typeface="Times" pitchFamily="-83" charset="0"/>
              <a:cs typeface="Times" pitchFamily="-83" charset="0"/>
            </a:endParaRPr>
          </a:p>
          <a:p>
            <a:r>
              <a:rPr lang="en-GB" sz="2800" b="1">
                <a:solidFill>
                  <a:srgbClr val="000000"/>
                </a:solidFill>
                <a:latin typeface="Comic Sans MS" pitchFamily="-83" charset="0"/>
                <a:ea typeface="Times" pitchFamily="-83" charset="0"/>
                <a:cs typeface="Times" pitchFamily="-83"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89091"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pitchFamily="-83" charset="-128"/>
                <a:cs typeface="ＭＳ Ｐゴシック" pitchFamily="-83" charset="-128"/>
              </a:rPr>
              <a:t>SCANNING</a:t>
            </a:r>
          </a:p>
        </p:txBody>
      </p:sp>
      <p:pic>
        <p:nvPicPr>
          <p:cNvPr id="89092"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a:buFont typeface="Calibri" pitchFamily="-83" charset="0"/>
              <a:buAutoNum type="arabicPeriod"/>
            </a:pPr>
            <a:r>
              <a:rPr lang="en-GB" sz="3200" b="1" dirty="0">
                <a:solidFill>
                  <a:srgbClr val="000000"/>
                </a:solidFill>
                <a:latin typeface="Comic Sans MS" pitchFamily="-83" charset="0"/>
                <a:ea typeface="Times" pitchFamily="-83" charset="0"/>
                <a:cs typeface="Times" pitchFamily="-83" charset="0"/>
              </a:rPr>
              <a:t>Where </a:t>
            </a:r>
            <a:r>
              <a:rPr lang="en-GB" sz="3200" dirty="0">
                <a:solidFill>
                  <a:srgbClr val="000000"/>
                </a:solidFill>
                <a:latin typeface="Comic Sans MS" pitchFamily="-83" charset="0"/>
                <a:ea typeface="Times" pitchFamily="-83" charset="0"/>
                <a:cs typeface="Times" pitchFamily="-83" charset="0"/>
              </a:rPr>
              <a:t>did the first cell phones begin?</a:t>
            </a:r>
          </a:p>
          <a:p>
            <a:pPr marL="514350" indent="-514350">
              <a:buFont typeface="Calibri" pitchFamily="-83" charset="0"/>
              <a:buAutoNum type="arabicPeriod"/>
            </a:pPr>
            <a:r>
              <a:rPr lang="en-GB" sz="3200" dirty="0">
                <a:solidFill>
                  <a:srgbClr val="000000"/>
                </a:solidFill>
                <a:latin typeface="Comic Sans MS" pitchFamily="-83" charset="0"/>
                <a:ea typeface="Times" pitchFamily="-83" charset="0"/>
                <a:cs typeface="Times" pitchFamily="-83" charset="0"/>
              </a:rPr>
              <a:t>Name </a:t>
            </a:r>
            <a:r>
              <a:rPr lang="en-GB" sz="3200" b="1" dirty="0">
                <a:solidFill>
                  <a:srgbClr val="000000"/>
                </a:solidFill>
                <a:latin typeface="Comic Sans MS" pitchFamily="-83" charset="0"/>
                <a:ea typeface="Times" pitchFamily="-83" charset="0"/>
                <a:cs typeface="Times" pitchFamily="-83" charset="0"/>
              </a:rPr>
              <a:t>2 other features </a:t>
            </a:r>
            <a:r>
              <a:rPr lang="en-GB" sz="3200" dirty="0">
                <a:solidFill>
                  <a:srgbClr val="000000"/>
                </a:solidFill>
                <a:latin typeface="Comic Sans MS" pitchFamily="-83" charset="0"/>
                <a:ea typeface="Times" pitchFamily="-83" charset="0"/>
                <a:cs typeface="Times" pitchFamily="-83" charset="0"/>
              </a:rPr>
              <a:t>that started to be included in phones</a:t>
            </a:r>
          </a:p>
          <a:p>
            <a:pPr marL="514350" indent="-514350">
              <a:buFont typeface="Calibri" pitchFamily="-83" charset="0"/>
              <a:buAutoNum type="arabicPeriod"/>
            </a:pPr>
            <a:r>
              <a:rPr lang="en-GB" sz="3200" dirty="0">
                <a:solidFill>
                  <a:srgbClr val="000000"/>
                </a:solidFill>
                <a:latin typeface="Comic Sans MS" pitchFamily="-83" charset="0"/>
                <a:ea typeface="Times" pitchFamily="-83" charset="0"/>
                <a:cs typeface="Times" pitchFamily="-83" charset="0"/>
              </a:rPr>
              <a:t>Why are cell phones especially useful in </a:t>
            </a:r>
            <a:r>
              <a:rPr lang="en-GB" sz="3200" b="1" dirty="0">
                <a:solidFill>
                  <a:srgbClr val="000000"/>
                </a:solidFill>
                <a:latin typeface="Comic Sans MS" pitchFamily="-83" charset="0"/>
                <a:ea typeface="Times" pitchFamily="-83" charset="0"/>
                <a:cs typeface="Times" pitchFamily="-83" charset="0"/>
              </a:rPr>
              <a:t>some countries</a:t>
            </a:r>
            <a:r>
              <a:rPr lang="en-GB" sz="3200" dirty="0">
                <a:solidFill>
                  <a:srgbClr val="000000"/>
                </a:solidFill>
                <a:latin typeface="Comic Sans MS" pitchFamily="-83" charset="0"/>
                <a:ea typeface="Times" pitchFamily="-83" charset="0"/>
                <a:cs typeface="Times" pitchFamily="-83" charset="0"/>
              </a:rPr>
              <a:t>?</a:t>
            </a:r>
          </a:p>
          <a:p>
            <a:pPr marL="514350" indent="-514350"/>
            <a:endParaRPr lang="en-GB" sz="3200" dirty="0">
              <a:solidFill>
                <a:srgbClr val="000000"/>
              </a:solidFill>
              <a:latin typeface="Comic Sans MS" pitchFamily="-83" charset="0"/>
              <a:ea typeface="Times" pitchFamily="-83" charset="0"/>
              <a:cs typeface="Times" pitchFamily="-83" charset="0"/>
            </a:endParaRPr>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685800" y="487363"/>
            <a:ext cx="7543800" cy="6370637"/>
          </a:xfrm>
          <a:prstGeom prst="rect">
            <a:avLst/>
          </a:prstGeom>
          <a:noFill/>
          <a:ln w="9525">
            <a:noFill/>
            <a:miter lim="800000"/>
            <a:headEnd/>
            <a:tailEnd/>
          </a:ln>
        </p:spPr>
        <p:txBody>
          <a:bodyPr>
            <a:prstTxWarp prst="textNoShape">
              <a:avLst/>
            </a:prstTxWarp>
            <a:spAutoFit/>
          </a:bodyPr>
          <a:lstStyle/>
          <a:p>
            <a:r>
              <a:rPr lang="en-US" sz="2400" b="1" dirty="0">
                <a:solidFill>
                  <a:srgbClr val="000000"/>
                </a:solidFill>
                <a:latin typeface="Calibri" pitchFamily="-83" charset="0"/>
              </a:rPr>
              <a:t>Cellular telephones</a:t>
            </a:r>
          </a:p>
          <a:p>
            <a:endParaRPr lang="en-US" sz="2400" b="1" dirty="0">
              <a:solidFill>
                <a:srgbClr val="000000"/>
              </a:solidFill>
              <a:latin typeface="Calibri" pitchFamily="-83" charset="0"/>
            </a:endParaRPr>
          </a:p>
          <a:p>
            <a:r>
              <a:rPr lang="en-US" sz="2400" dirty="0">
                <a:solidFill>
                  <a:srgbClr val="000000"/>
                </a:solidFill>
                <a:latin typeface="Calibri" pitchFamily="-83"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400" b="1" dirty="0">
              <a:solidFill>
                <a:srgbClr val="000000"/>
              </a:solidFill>
              <a:latin typeface="Comic Sans MS" pitchFamily="-83" charset="0"/>
              <a:ea typeface="Times" pitchFamily="-83" charset="0"/>
              <a:cs typeface="Times" pitchFamily="-83" charset="0"/>
            </a:endParaRPr>
          </a:p>
        </p:txBody>
      </p:sp>
      <p:sp>
        <p:nvSpPr>
          <p:cNvPr id="91139" name="TextBox 4"/>
          <p:cNvSpPr txBox="1">
            <a:spLocks noChangeArrowheads="1"/>
          </p:cNvSpPr>
          <p:nvPr/>
        </p:nvSpPr>
        <p:spPr bwMode="auto">
          <a:xfrm>
            <a:off x="6553200" y="147638"/>
            <a:ext cx="2209800" cy="1016000"/>
          </a:xfrm>
          <a:prstGeom prst="rect">
            <a:avLst/>
          </a:prstGeom>
          <a:noFill/>
          <a:ln w="38100" cmpd="dbl">
            <a:solidFill>
              <a:schemeClr val="bg2"/>
            </a:solidFill>
            <a:miter lim="800000"/>
            <a:headEnd/>
            <a:tailEnd/>
          </a:ln>
        </p:spPr>
        <p:txBody>
          <a:bodyPr>
            <a:prstTxWarp prst="textNoShape">
              <a:avLst/>
            </a:prstTxWarp>
            <a:spAutoFit/>
          </a:bodyPr>
          <a:lstStyle/>
          <a:p>
            <a:pPr algn="r"/>
            <a:r>
              <a:rPr lang="en-US" sz="2000" dirty="0">
                <a:solidFill>
                  <a:srgbClr val="000000"/>
                </a:solidFill>
                <a:latin typeface="Calibri" pitchFamily="-83" charset="0"/>
              </a:rPr>
              <a:t>Where begin? </a:t>
            </a:r>
          </a:p>
          <a:p>
            <a:pPr algn="r"/>
            <a:r>
              <a:rPr lang="en-US" sz="2000" dirty="0">
                <a:solidFill>
                  <a:srgbClr val="000000"/>
                </a:solidFill>
                <a:latin typeface="Calibri" pitchFamily="-83" charset="0"/>
              </a:rPr>
              <a:t>Two features? </a:t>
            </a:r>
          </a:p>
          <a:p>
            <a:pPr algn="r"/>
            <a:r>
              <a:rPr lang="en-US" sz="2000" dirty="0">
                <a:solidFill>
                  <a:srgbClr val="000000"/>
                </a:solidFill>
                <a:latin typeface="Calibri" pitchFamily="-83" charset="0"/>
              </a:rPr>
              <a:t>Some countries?</a:t>
            </a:r>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Box 4"/>
          <p:cNvSpPr txBox="1">
            <a:spLocks noChangeArrowheads="1"/>
          </p:cNvSpPr>
          <p:nvPr/>
        </p:nvSpPr>
        <p:spPr bwMode="auto">
          <a:xfrm>
            <a:off x="6553200" y="147638"/>
            <a:ext cx="2209800" cy="1016000"/>
          </a:xfrm>
          <a:prstGeom prst="rect">
            <a:avLst/>
          </a:prstGeom>
          <a:noFill/>
          <a:ln w="38100" cmpd="dbl">
            <a:solidFill>
              <a:schemeClr val="bg2"/>
            </a:solidFill>
            <a:miter lim="800000"/>
            <a:headEnd/>
            <a:tailEnd/>
          </a:ln>
        </p:spPr>
        <p:txBody>
          <a:bodyPr>
            <a:prstTxWarp prst="textNoShape">
              <a:avLst/>
            </a:prstTxWarp>
            <a:spAutoFit/>
          </a:bodyPr>
          <a:lstStyle/>
          <a:p>
            <a:pPr algn="r"/>
            <a:r>
              <a:rPr lang="en-US" sz="2000" dirty="0">
                <a:solidFill>
                  <a:srgbClr val="000000"/>
                </a:solidFill>
                <a:latin typeface="Calibri" pitchFamily="-83" charset="0"/>
              </a:rPr>
              <a:t>Where begin? </a:t>
            </a:r>
          </a:p>
          <a:p>
            <a:pPr algn="r"/>
            <a:r>
              <a:rPr lang="en-US" sz="2000" dirty="0">
                <a:solidFill>
                  <a:srgbClr val="000000"/>
                </a:solidFill>
                <a:latin typeface="Calibri" pitchFamily="-83" charset="0"/>
              </a:rPr>
              <a:t>Two features? </a:t>
            </a:r>
          </a:p>
          <a:p>
            <a:pPr algn="r"/>
            <a:r>
              <a:rPr lang="en-US" sz="2000" dirty="0">
                <a:solidFill>
                  <a:srgbClr val="000000"/>
                </a:solidFill>
                <a:latin typeface="Calibri" pitchFamily="-83" charset="0"/>
              </a:rPr>
              <a:t>Some countries?</a:t>
            </a:r>
          </a:p>
        </p:txBody>
      </p:sp>
    </p:spTree>
    <p:extLst>
      <p:ext uri="{BB962C8B-B14F-4D97-AF65-F5344CB8AC3E}">
        <p14:creationId xmlns:p14="http://schemas.microsoft.com/office/powerpoint/2010/main" val="3237807906"/>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Box 2"/>
          <p:cNvSpPr txBox="1">
            <a:spLocks noChangeArrowheads="1"/>
          </p:cNvSpPr>
          <p:nvPr/>
        </p:nvSpPr>
        <p:spPr bwMode="auto">
          <a:xfrm>
            <a:off x="161867" y="2438400"/>
            <a:ext cx="8753337"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000000"/>
                </a:solidFill>
                <a:latin typeface="+mj-lt"/>
                <a:ea typeface="Chalkduster" pitchFamily="-83" charset="0"/>
                <a:cs typeface="Chalkduster" pitchFamily="-83" charset="0"/>
              </a:rPr>
              <a:t>Independent Research</a:t>
            </a:r>
            <a:endParaRPr lang="en-US" sz="4000" dirty="0">
              <a:solidFill>
                <a:srgbClr val="000000"/>
              </a:solidFill>
              <a:latin typeface="+mj-lt"/>
              <a:ea typeface="Chalkduster" pitchFamily="-83" charset="0"/>
              <a:cs typeface="Chalkduster" pitchFamily="-83" charset="0"/>
            </a:endParaRPr>
          </a:p>
        </p:txBody>
      </p:sp>
      <p:sp>
        <p:nvSpPr>
          <p:cNvPr id="4" name="TextBox 3"/>
          <p:cNvSpPr txBox="1">
            <a:spLocks noChangeArrowheads="1"/>
          </p:cNvSpPr>
          <p:nvPr/>
        </p:nvSpPr>
        <p:spPr bwMode="auto">
          <a:xfrm>
            <a:off x="1600200" y="3146425"/>
            <a:ext cx="6172200" cy="708025"/>
          </a:xfrm>
          <a:prstGeom prst="rect">
            <a:avLst/>
          </a:prstGeom>
          <a:noFill/>
          <a:ln w="9525">
            <a:noFill/>
            <a:miter lim="800000"/>
            <a:headEnd/>
            <a:tailEnd/>
          </a:ln>
        </p:spPr>
        <p:txBody>
          <a:bodyPr>
            <a:prstTxWarp prst="textNoShape">
              <a:avLst/>
            </a:prstTxWarp>
            <a:spAutoFit/>
          </a:bodyPr>
          <a:lstStyle/>
          <a:p>
            <a:pPr algn="ctr"/>
            <a:r>
              <a:rPr lang="en-US" sz="4000" dirty="0" smtClean="0">
                <a:solidFill>
                  <a:srgbClr val="000000"/>
                </a:solidFill>
                <a:latin typeface="+mj-lt"/>
                <a:ea typeface="Chalkduster" pitchFamily="-83" charset="0"/>
                <a:cs typeface="Chalkduster" pitchFamily="-83" charset="0"/>
              </a:rPr>
              <a:t>(FOFO)</a:t>
            </a:r>
            <a:endParaRPr lang="en-US" sz="4000" dirty="0">
              <a:solidFill>
                <a:srgbClr val="000000"/>
              </a:solidFill>
              <a:latin typeface="+mj-lt"/>
              <a:ea typeface="Chalkduster" pitchFamily="-83" charset="0"/>
              <a:cs typeface="Chalkduster" pitchFamily="-83" charset="0"/>
            </a:endParaRPr>
          </a:p>
        </p:txBody>
      </p:sp>
    </p:spTree>
    <p:extLst>
      <p:ext uri="{BB962C8B-B14F-4D97-AF65-F5344CB8AC3E}">
        <p14:creationId xmlns:p14="http://schemas.microsoft.com/office/powerpoint/2010/main" val="2575501906"/>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Box 2"/>
          <p:cNvSpPr txBox="1">
            <a:spLocks noChangeArrowheads="1"/>
          </p:cNvSpPr>
          <p:nvPr/>
        </p:nvSpPr>
        <p:spPr bwMode="auto">
          <a:xfrm>
            <a:off x="1600200" y="2438400"/>
            <a:ext cx="6172200" cy="708025"/>
          </a:xfrm>
          <a:prstGeom prst="rect">
            <a:avLst/>
          </a:prstGeom>
          <a:noFill/>
          <a:ln w="9525">
            <a:noFill/>
            <a:miter lim="800000"/>
            <a:headEnd/>
            <a:tailEnd/>
          </a:ln>
        </p:spPr>
        <p:txBody>
          <a:bodyPr>
            <a:prstTxWarp prst="textNoShape">
              <a:avLst/>
            </a:prstTxWarp>
            <a:spAutoFit/>
          </a:bodyPr>
          <a:lstStyle/>
          <a:p>
            <a:pPr algn="ctr"/>
            <a:r>
              <a:rPr lang="en-US" sz="4000">
                <a:solidFill>
                  <a:srgbClr val="000000"/>
                </a:solidFill>
                <a:latin typeface="Chalkduster" pitchFamily="-83" charset="0"/>
                <a:ea typeface="Chalkduster" pitchFamily="-83" charset="0"/>
                <a:cs typeface="Chalkduster" pitchFamily="-83" charset="0"/>
              </a:rPr>
              <a:t>Research the life of</a:t>
            </a:r>
          </a:p>
        </p:txBody>
      </p:sp>
      <p:sp>
        <p:nvSpPr>
          <p:cNvPr id="4" name="TextBox 3"/>
          <p:cNvSpPr txBox="1">
            <a:spLocks noChangeArrowheads="1"/>
          </p:cNvSpPr>
          <p:nvPr/>
        </p:nvSpPr>
        <p:spPr bwMode="auto">
          <a:xfrm>
            <a:off x="1600200" y="3146425"/>
            <a:ext cx="6172200" cy="708025"/>
          </a:xfrm>
          <a:prstGeom prst="rect">
            <a:avLst/>
          </a:prstGeom>
          <a:noFill/>
          <a:ln w="9525">
            <a:noFill/>
            <a:miter lim="800000"/>
            <a:headEnd/>
            <a:tailEnd/>
          </a:ln>
        </p:spPr>
        <p:txBody>
          <a:bodyPr>
            <a:prstTxWarp prst="textNoShape">
              <a:avLst/>
            </a:prstTxWarp>
            <a:spAutoFit/>
          </a:bodyPr>
          <a:lstStyle/>
          <a:p>
            <a:pPr algn="ctr"/>
            <a:r>
              <a:rPr lang="en-US" sz="4000">
                <a:solidFill>
                  <a:srgbClr val="000000"/>
                </a:solidFill>
                <a:latin typeface="Chalkduster" pitchFamily="-83" charset="0"/>
                <a:ea typeface="Chalkduster" pitchFamily="-83" charset="0"/>
                <a:cs typeface="Chalkduster" pitchFamily="-83" charset="0"/>
              </a:rPr>
              <a:t>Martin Luther King</a:t>
            </a:r>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p:txBody>
          <a:bodyPr/>
          <a:lstStyle/>
          <a:p>
            <a:endParaRPr lang="en-US"/>
          </a:p>
        </p:txBody>
      </p:sp>
      <p:sp>
        <p:nvSpPr>
          <p:cNvPr id="23555" name="Subtitle 2"/>
          <p:cNvSpPr>
            <a:spLocks noGrp="1"/>
          </p:cNvSpPr>
          <p:nvPr>
            <p:ph type="subTitle" idx="1"/>
          </p:nvPr>
        </p:nvSpPr>
        <p:spPr/>
        <p:txBody>
          <a:bodyPr/>
          <a:lstStyle/>
          <a:p>
            <a:endParaRPr lang="en-US"/>
          </a:p>
        </p:txBody>
      </p:sp>
      <p:pic>
        <p:nvPicPr>
          <p:cNvPr id="23556" name="Picture 4"/>
          <p:cNvPicPr>
            <a:picLocks noChangeAspect="1"/>
          </p:cNvPicPr>
          <p:nvPr/>
        </p:nvPicPr>
        <p:blipFill>
          <a:blip r:embed="rId2"/>
          <a:srcRect/>
          <a:stretch>
            <a:fillRect/>
          </a:stretch>
        </p:blipFill>
        <p:spPr bwMode="auto">
          <a:xfrm>
            <a:off x="-76200" y="228600"/>
            <a:ext cx="9261475" cy="6432550"/>
          </a:xfrm>
          <a:prstGeom prst="rect">
            <a:avLst/>
          </a:prstGeom>
          <a:noFill/>
          <a:ln w="9525">
            <a:noFill/>
            <a:miter lim="800000"/>
            <a:headEnd/>
            <a:tailEnd/>
          </a:ln>
        </p:spPr>
      </p:pic>
      <p:sp>
        <p:nvSpPr>
          <p:cNvPr id="6" name="Rectangle 5"/>
          <p:cNvSpPr/>
          <p:nvPr/>
        </p:nvSpPr>
        <p:spPr>
          <a:xfrm>
            <a:off x="3810000" y="0"/>
            <a:ext cx="5432425"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76200" y="0"/>
            <a:ext cx="2159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09571"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ulmckenna.jpg"/>
          <p:cNvPicPr>
            <a:picLocks noChangeAspect="1"/>
          </p:cNvPicPr>
          <p:nvPr/>
        </p:nvPicPr>
        <p:blipFill>
          <a:blip r:embed="rId2"/>
          <a:stretch>
            <a:fillRect/>
          </a:stretch>
        </p:blipFill>
        <p:spPr>
          <a:xfrm>
            <a:off x="1091524" y="838200"/>
            <a:ext cx="3422732" cy="5053384"/>
          </a:xfrm>
          <a:prstGeom prst="rect">
            <a:avLst/>
          </a:prstGeom>
        </p:spPr>
      </p:pic>
      <p:pic>
        <p:nvPicPr>
          <p:cNvPr id="17412"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1914017"/>
            <a:ext cx="3729081" cy="2800767"/>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I will make you read and </a:t>
            </a:r>
            <a:r>
              <a:rPr lang="en-US" sz="4400" b="1" dirty="0" smtClean="0">
                <a:solidFill>
                  <a:srgbClr val="FF0000"/>
                </a:solidFill>
              </a:rPr>
              <a:t>write</a:t>
            </a:r>
            <a:r>
              <a:rPr lang="en-US" sz="4400" dirty="0" smtClean="0">
                <a:solidFill>
                  <a:srgbClr val="000000"/>
                </a:solidFill>
              </a:rPr>
              <a:t> and spell</a:t>
            </a:r>
            <a:r>
              <a:rPr lang="en-US" sz="4400" dirty="0" smtClean="0">
                <a:solidFill>
                  <a:srgbClr val="FF0000"/>
                </a:solidFill>
              </a:rPr>
              <a:t> </a:t>
            </a:r>
            <a:r>
              <a:rPr lang="en-US" sz="4400" dirty="0" smtClean="0">
                <a:solidFill>
                  <a:srgbClr val="000000"/>
                </a:solidFill>
              </a:rPr>
              <a:t>better</a:t>
            </a:r>
            <a:endParaRPr lang="en-US" sz="4400" dirty="0">
              <a:solidFill>
                <a:srgbClr val="000000"/>
              </a:solidFill>
            </a:endParaRPr>
          </a:p>
        </p:txBody>
      </p:sp>
      <p:sp>
        <p:nvSpPr>
          <p:cNvPr id="9" name="TextBox 8"/>
          <p:cNvSpPr txBox="1"/>
          <p:nvPr/>
        </p:nvSpPr>
        <p:spPr>
          <a:xfrm>
            <a:off x="336188" y="323755"/>
            <a:ext cx="485605" cy="584776"/>
          </a:xfrm>
          <a:prstGeom prst="rect">
            <a:avLst/>
          </a:prstGeom>
          <a:noFill/>
        </p:spPr>
        <p:txBody>
          <a:bodyPr wrap="square" rtlCol="0">
            <a:spAutoFit/>
          </a:bodyPr>
          <a:lstStyle/>
          <a:p>
            <a:r>
              <a:rPr lang="en-US" sz="3200" dirty="0" smtClean="0"/>
              <a:t>1</a:t>
            </a:r>
            <a:endParaRPr lang="en-US" sz="3200" dirty="0"/>
          </a:p>
        </p:txBody>
      </p:sp>
    </p:spTree>
    <p:extLst>
      <p:ext uri="{BB962C8B-B14F-4D97-AF65-F5344CB8AC3E}">
        <p14:creationId xmlns:p14="http://schemas.microsoft.com/office/powerpoint/2010/main" val="2037178074"/>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160170" y="697957"/>
            <a:ext cx="6624181"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3 writing essentials:</a:t>
            </a:r>
            <a:endParaRPr lang="en-US" sz="4400" dirty="0">
              <a:solidFill>
                <a:srgbClr val="000000"/>
              </a:solidFill>
            </a:endParaRPr>
          </a:p>
        </p:txBody>
      </p:sp>
      <p:sp>
        <p:nvSpPr>
          <p:cNvPr id="4" name="TextBox 3"/>
          <p:cNvSpPr txBox="1">
            <a:spLocks noChangeArrowheads="1"/>
          </p:cNvSpPr>
          <p:nvPr/>
        </p:nvSpPr>
        <p:spPr bwMode="auto">
          <a:xfrm>
            <a:off x="1332369" y="2456323"/>
            <a:ext cx="7346260" cy="2062103"/>
          </a:xfrm>
          <a:prstGeom prst="rect">
            <a:avLst/>
          </a:prstGeom>
          <a:noFill/>
          <a:ln w="9525">
            <a:noFill/>
            <a:miter lim="800000"/>
            <a:headEnd/>
            <a:tailEnd/>
          </a:ln>
        </p:spPr>
        <p:txBody>
          <a:bodyPr wrap="square">
            <a:prstTxWarp prst="textNoShape">
              <a:avLst/>
            </a:prstTxWarp>
            <a:spAutoFit/>
          </a:bodyPr>
          <a:lstStyle/>
          <a:p>
            <a:pPr marL="742950" indent="-742950">
              <a:buFont typeface="+mj-lt"/>
              <a:buAutoNum type="arabicPeriod"/>
            </a:pPr>
            <a:r>
              <a:rPr lang="en-US" sz="3200" dirty="0" smtClean="0">
                <a:solidFill>
                  <a:srgbClr val="000000"/>
                </a:solidFill>
              </a:rPr>
              <a:t>Use short &amp; long sentences</a:t>
            </a:r>
          </a:p>
          <a:p>
            <a:pPr marL="742950" indent="-742950">
              <a:buFont typeface="+mj-lt"/>
              <a:buAutoNum type="arabicPeriod"/>
            </a:pPr>
            <a:r>
              <a:rPr lang="en-US" sz="3200" dirty="0" smtClean="0">
                <a:solidFill>
                  <a:srgbClr val="000000"/>
                </a:solidFill>
              </a:rPr>
              <a:t>Kick-start sentences: -</a:t>
            </a:r>
            <a:r>
              <a:rPr lang="en-US" sz="3200" dirty="0" err="1" smtClean="0">
                <a:solidFill>
                  <a:srgbClr val="000000"/>
                </a:solidFill>
              </a:rPr>
              <a:t>ed</a:t>
            </a:r>
            <a:r>
              <a:rPr lang="en-US" sz="3200" dirty="0" smtClean="0">
                <a:solidFill>
                  <a:srgbClr val="000000"/>
                </a:solidFill>
              </a:rPr>
              <a:t>, -</a:t>
            </a:r>
            <a:r>
              <a:rPr lang="en-US" sz="3200" dirty="0" err="1" smtClean="0">
                <a:solidFill>
                  <a:srgbClr val="000000"/>
                </a:solidFill>
              </a:rPr>
              <a:t>ing</a:t>
            </a:r>
            <a:r>
              <a:rPr lang="en-US" sz="3200" dirty="0" smtClean="0">
                <a:solidFill>
                  <a:srgbClr val="000000"/>
                </a:solidFill>
              </a:rPr>
              <a:t>, -</a:t>
            </a:r>
            <a:r>
              <a:rPr lang="en-US" sz="3200" dirty="0" err="1" smtClean="0">
                <a:solidFill>
                  <a:srgbClr val="000000"/>
                </a:solidFill>
              </a:rPr>
              <a:t>ly</a:t>
            </a:r>
            <a:endParaRPr lang="en-US" sz="3200" dirty="0" smtClean="0">
              <a:solidFill>
                <a:srgbClr val="000000"/>
              </a:solidFill>
            </a:endParaRPr>
          </a:p>
          <a:p>
            <a:pPr marL="742950" indent="-742950">
              <a:buFont typeface="+mj-lt"/>
              <a:buAutoNum type="arabicPeriod"/>
            </a:pPr>
            <a:r>
              <a:rPr lang="en-US" sz="3200" dirty="0" smtClean="0">
                <a:solidFill>
                  <a:srgbClr val="000000"/>
                </a:solidFill>
              </a:rPr>
              <a:t>Vary your connectives: as, although, while, despite</a:t>
            </a:r>
            <a:endParaRPr lang="en-US" sz="3200"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lide(from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lide(from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lide(fromLeft)">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build="p" bldLvl="5"/>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2385513" y="2494338"/>
            <a:ext cx="4593330"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Demo</a:t>
            </a:r>
            <a:endParaRPr lang="en-US" sz="4400"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ulmckenna.jpg"/>
          <p:cNvPicPr>
            <a:picLocks noChangeAspect="1"/>
          </p:cNvPicPr>
          <p:nvPr/>
        </p:nvPicPr>
        <p:blipFill>
          <a:blip r:embed="rId2"/>
          <a:stretch>
            <a:fillRect/>
          </a:stretch>
        </p:blipFill>
        <p:spPr>
          <a:xfrm>
            <a:off x="1091524" y="838200"/>
            <a:ext cx="3422732" cy="5053384"/>
          </a:xfrm>
          <a:prstGeom prst="rect">
            <a:avLst/>
          </a:prstGeom>
        </p:spPr>
      </p:pic>
      <p:pic>
        <p:nvPicPr>
          <p:cNvPr id="17412"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1914017"/>
            <a:ext cx="3729081" cy="2800767"/>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I will make you read and write and </a:t>
            </a:r>
            <a:r>
              <a:rPr lang="en-US" sz="4400" b="1" dirty="0" smtClean="0">
                <a:solidFill>
                  <a:srgbClr val="FF0000"/>
                </a:solidFill>
              </a:rPr>
              <a:t>spell</a:t>
            </a:r>
            <a:r>
              <a:rPr lang="en-US" sz="4400" dirty="0" smtClean="0">
                <a:solidFill>
                  <a:srgbClr val="FF0000"/>
                </a:solidFill>
              </a:rPr>
              <a:t> </a:t>
            </a:r>
            <a:r>
              <a:rPr lang="en-US" sz="4400" dirty="0" smtClean="0">
                <a:solidFill>
                  <a:srgbClr val="000000"/>
                </a:solidFill>
              </a:rPr>
              <a:t>better</a:t>
            </a:r>
            <a:endParaRPr lang="en-US" sz="4400" dirty="0">
              <a:solidFill>
                <a:srgbClr val="000000"/>
              </a:solidFill>
            </a:endParaRPr>
          </a:p>
        </p:txBody>
      </p:sp>
      <p:sp>
        <p:nvSpPr>
          <p:cNvPr id="9" name="TextBox 8"/>
          <p:cNvSpPr txBox="1"/>
          <p:nvPr/>
        </p:nvSpPr>
        <p:spPr>
          <a:xfrm>
            <a:off x="336188" y="323755"/>
            <a:ext cx="485605" cy="584776"/>
          </a:xfrm>
          <a:prstGeom prst="rect">
            <a:avLst/>
          </a:prstGeom>
          <a:noFill/>
        </p:spPr>
        <p:txBody>
          <a:bodyPr wrap="square" rtlCol="0">
            <a:spAutoFit/>
          </a:bodyPr>
          <a:lstStyle/>
          <a:p>
            <a:r>
              <a:rPr lang="en-US" sz="3200" dirty="0" smtClean="0"/>
              <a:t>1</a:t>
            </a:r>
            <a:endParaRPr lang="en-US" sz="3200" dirty="0"/>
          </a:p>
        </p:txBody>
      </p:sp>
    </p:spTree>
    <p:extLst>
      <p:ext uri="{BB962C8B-B14F-4D97-AF65-F5344CB8AC3E}">
        <p14:creationId xmlns:p14="http://schemas.microsoft.com/office/powerpoint/2010/main" val="2428405214"/>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pic>
        <p:nvPicPr>
          <p:cNvPr id="4" name="Picture 3" descr="Screen shot 2011-01-31 at 20.58.51.png"/>
          <p:cNvPicPr>
            <a:picLocks noChangeAspect="1"/>
          </p:cNvPicPr>
          <p:nvPr/>
        </p:nvPicPr>
        <p:blipFill>
          <a:blip r:embed="rId3"/>
          <a:srcRect/>
          <a:stretch>
            <a:fillRect/>
          </a:stretch>
        </p:blipFill>
        <p:spPr bwMode="auto">
          <a:xfrm>
            <a:off x="914400" y="1066800"/>
            <a:ext cx="3632200" cy="5016500"/>
          </a:xfrm>
          <a:prstGeom prst="rect">
            <a:avLst/>
          </a:prstGeom>
          <a:noFill/>
          <a:ln w="9525">
            <a:noFill/>
            <a:miter lim="800000"/>
            <a:headEnd/>
            <a:tailEnd/>
          </a:ln>
        </p:spPr>
      </p:pic>
      <p:sp>
        <p:nvSpPr>
          <p:cNvPr id="5" name="TextBox 2"/>
          <p:cNvSpPr txBox="1">
            <a:spLocks noChangeArrowheads="1"/>
          </p:cNvSpPr>
          <p:nvPr/>
        </p:nvSpPr>
        <p:spPr bwMode="auto">
          <a:xfrm>
            <a:off x="4340841" y="2297898"/>
            <a:ext cx="4267200" cy="2554545"/>
          </a:xfrm>
          <a:prstGeom prst="rect">
            <a:avLst/>
          </a:prstGeom>
          <a:noFill/>
          <a:ln w="9525">
            <a:noFill/>
            <a:miter lim="800000"/>
            <a:headEnd/>
            <a:tailEnd/>
          </a:ln>
        </p:spPr>
        <p:txBody>
          <a:bodyPr>
            <a:prstTxWarp prst="textNoShape">
              <a:avLst/>
            </a:prstTxWarp>
            <a:spAutoFit/>
          </a:bodyPr>
          <a:lstStyle/>
          <a:p>
            <a:pPr algn="ctr"/>
            <a:r>
              <a:rPr lang="en-GB" sz="3200" dirty="0" smtClean="0">
                <a:solidFill>
                  <a:srgbClr val="000000"/>
                </a:solidFill>
              </a:rPr>
              <a:t>‘The Matthew Effect’: Robert K. Merton</a:t>
            </a:r>
          </a:p>
          <a:p>
            <a:pPr algn="ctr"/>
            <a:endParaRPr lang="en-GB" sz="3200" dirty="0">
              <a:solidFill>
                <a:srgbClr val="000000"/>
              </a:solidFill>
            </a:endParaRPr>
          </a:p>
          <a:p>
            <a:pPr algn="ctr"/>
            <a:r>
              <a:rPr lang="en-GB" sz="3200" dirty="0" smtClean="0">
                <a:solidFill>
                  <a:srgbClr val="000000"/>
                </a:solidFill>
              </a:rPr>
              <a:t>Monopoly by</a:t>
            </a:r>
            <a:r>
              <a:rPr lang="en-GB" sz="3200" dirty="0">
                <a:solidFill>
                  <a:srgbClr val="000000"/>
                </a:solidFill>
              </a:rPr>
              <a:t> </a:t>
            </a:r>
            <a:r>
              <a:rPr lang="en-GB" sz="3200" dirty="0" smtClean="0">
                <a:solidFill>
                  <a:srgbClr val="000000"/>
                </a:solidFill>
              </a:rPr>
              <a:t>   </a:t>
            </a:r>
            <a:r>
              <a:rPr lang="en-US" sz="3200" dirty="0" smtClean="0"/>
              <a:t>Leonard </a:t>
            </a:r>
            <a:r>
              <a:rPr lang="en-US" sz="3200" dirty="0" err="1" smtClean="0"/>
              <a:t>Beeghly</a:t>
            </a:r>
            <a:endParaRPr lang="en-US" sz="3200" dirty="0">
              <a:solidFill>
                <a:srgbClr val="000000"/>
              </a:solidFill>
              <a:latin typeface="Calibri" pitchFamily="-83" charset="0"/>
            </a:endParaRPr>
          </a:p>
        </p:txBody>
      </p:sp>
    </p:spTree>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lide(from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lide(from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pic>
        <p:nvPicPr>
          <p:cNvPr id="2" name="Picture 1" descr="Screen Shot 2012-06-21 at 07.04.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259" y="1828592"/>
            <a:ext cx="5537200" cy="2743200"/>
          </a:xfrm>
          <a:prstGeom prst="rect">
            <a:avLst/>
          </a:prstGeom>
        </p:spPr>
      </p:pic>
    </p:spTree>
    <p:extLst>
      <p:ext uri="{BB962C8B-B14F-4D97-AF65-F5344CB8AC3E}">
        <p14:creationId xmlns:p14="http://schemas.microsoft.com/office/powerpoint/2010/main" val="3436702910"/>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2385513" y="2631312"/>
            <a:ext cx="4593330" cy="1446550"/>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Be-</a:t>
            </a:r>
            <a:r>
              <a:rPr lang="en-US" sz="4400" b="1" dirty="0" smtClean="0">
                <a:solidFill>
                  <a:srgbClr val="FF0000"/>
                </a:solidFill>
              </a:rPr>
              <a:t>lie</a:t>
            </a:r>
            <a:r>
              <a:rPr lang="en-US" sz="4400" dirty="0" smtClean="0">
                <a:solidFill>
                  <a:srgbClr val="000000"/>
                </a:solidFill>
              </a:rPr>
              <a:t>-</a:t>
            </a:r>
            <a:r>
              <a:rPr lang="en-US" sz="4400" dirty="0" err="1" smtClean="0">
                <a:solidFill>
                  <a:srgbClr val="000000"/>
                </a:solidFill>
              </a:rPr>
              <a:t>ve</a:t>
            </a:r>
            <a:endParaRPr lang="en-US" sz="4400" dirty="0" smtClean="0">
              <a:solidFill>
                <a:srgbClr val="000000"/>
              </a:solidFill>
            </a:endParaRPr>
          </a:p>
          <a:p>
            <a:pPr algn="ctr"/>
            <a:r>
              <a:rPr lang="en-US" sz="4400" dirty="0" smtClean="0">
                <a:solidFill>
                  <a:srgbClr val="000000"/>
                </a:solidFill>
              </a:rPr>
              <a:t>Sep-</a:t>
            </a:r>
            <a:r>
              <a:rPr lang="en-US" sz="4400" b="1" dirty="0" smtClean="0">
                <a:solidFill>
                  <a:srgbClr val="FF0000"/>
                </a:solidFill>
              </a:rPr>
              <a:t>a-rat</a:t>
            </a:r>
            <a:r>
              <a:rPr lang="en-US" sz="4400" dirty="0" smtClean="0">
                <a:solidFill>
                  <a:srgbClr val="000000"/>
                </a:solidFill>
              </a:rPr>
              <a:t>-e</a:t>
            </a:r>
            <a:endParaRPr lang="en-US" sz="4400" dirty="0">
              <a:solidFill>
                <a:srgbClr val="000000"/>
              </a:solidFill>
            </a:endParaRPr>
          </a:p>
        </p:txBody>
      </p:sp>
      <p:pic>
        <p:nvPicPr>
          <p:cNvPr id="3" name="Picture 2" descr="Screen Shot 2012-06-21 at 07.04.5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60" y="2442064"/>
            <a:ext cx="1905000" cy="1765300"/>
          </a:xfrm>
          <a:prstGeom prst="rect">
            <a:avLst/>
          </a:prstGeom>
        </p:spPr>
      </p:pic>
    </p:spTree>
    <p:extLst>
      <p:ext uri="{BB962C8B-B14F-4D97-AF65-F5344CB8AC3E}">
        <p14:creationId xmlns:p14="http://schemas.microsoft.com/office/powerpoint/2010/main" val="2664066301"/>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slide(from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2385513" y="2494338"/>
            <a:ext cx="4593330" cy="1446550"/>
          </a:xfrm>
          <a:prstGeom prst="rect">
            <a:avLst/>
          </a:prstGeom>
          <a:noFill/>
          <a:ln w="9525">
            <a:noFill/>
            <a:miter lim="800000"/>
            <a:headEnd/>
            <a:tailEnd/>
          </a:ln>
        </p:spPr>
        <p:txBody>
          <a:bodyPr wrap="square">
            <a:prstTxWarp prst="textNoShape">
              <a:avLst/>
            </a:prstTxWarp>
            <a:spAutoFit/>
          </a:bodyPr>
          <a:lstStyle/>
          <a:p>
            <a:pPr algn="ctr"/>
            <a:r>
              <a:rPr lang="en-US" sz="4400" dirty="0" err="1" smtClean="0">
                <a:solidFill>
                  <a:srgbClr val="000000"/>
                </a:solidFill>
              </a:rPr>
              <a:t>Govern</a:t>
            </a:r>
            <a:r>
              <a:rPr lang="en-US" sz="4400" b="1" dirty="0" err="1" smtClean="0">
                <a:solidFill>
                  <a:srgbClr val="FF0000"/>
                </a:solidFill>
              </a:rPr>
              <a:t>+</a:t>
            </a:r>
            <a:r>
              <a:rPr lang="en-US" sz="4400" dirty="0" err="1" smtClean="0">
                <a:solidFill>
                  <a:srgbClr val="000000"/>
                </a:solidFill>
              </a:rPr>
              <a:t>ment</a:t>
            </a:r>
            <a:endParaRPr lang="en-US" sz="4400" dirty="0" smtClean="0">
              <a:solidFill>
                <a:srgbClr val="000000"/>
              </a:solidFill>
            </a:endParaRPr>
          </a:p>
          <a:p>
            <a:pPr algn="ctr"/>
            <a:r>
              <a:rPr lang="en-US" sz="4400" dirty="0" smtClean="0">
                <a:solidFill>
                  <a:srgbClr val="000000"/>
                </a:solidFill>
              </a:rPr>
              <a:t>Feb</a:t>
            </a:r>
            <a:r>
              <a:rPr lang="en-US" sz="4400" b="1" dirty="0" smtClean="0">
                <a:solidFill>
                  <a:srgbClr val="FF0000"/>
                </a:solidFill>
              </a:rPr>
              <a:t>ru</a:t>
            </a:r>
            <a:r>
              <a:rPr lang="en-US" sz="4400" dirty="0" smtClean="0">
                <a:solidFill>
                  <a:srgbClr val="000000"/>
                </a:solidFill>
              </a:rPr>
              <a:t>ary</a:t>
            </a:r>
            <a:endParaRPr lang="en-US" sz="4400" dirty="0">
              <a:solidFill>
                <a:srgbClr val="000000"/>
              </a:solidFill>
            </a:endParaRPr>
          </a:p>
        </p:txBody>
      </p:sp>
      <p:pic>
        <p:nvPicPr>
          <p:cNvPr id="2" name="Picture 1" descr="Screen Shot 2012-06-21 at 07.04.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883" y="2339021"/>
            <a:ext cx="1206500" cy="1879600"/>
          </a:xfrm>
          <a:prstGeom prst="rect">
            <a:avLst/>
          </a:prstGeom>
        </p:spPr>
      </p:pic>
    </p:spTree>
    <p:extLst>
      <p:ext uri="{BB962C8B-B14F-4D97-AF65-F5344CB8AC3E}">
        <p14:creationId xmlns:p14="http://schemas.microsoft.com/office/powerpoint/2010/main" val="1516198448"/>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slide(from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2385513" y="2442064"/>
            <a:ext cx="4593330" cy="2800767"/>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A</a:t>
            </a:r>
            <a:r>
              <a:rPr lang="en-US" sz="4400" b="1" dirty="0" smtClean="0">
                <a:solidFill>
                  <a:srgbClr val="FF0000"/>
                </a:solidFill>
              </a:rPr>
              <a:t>ccomm</a:t>
            </a:r>
            <a:r>
              <a:rPr lang="en-US" sz="4400" dirty="0" smtClean="0">
                <a:solidFill>
                  <a:srgbClr val="000000"/>
                </a:solidFill>
              </a:rPr>
              <a:t>odation</a:t>
            </a:r>
          </a:p>
          <a:p>
            <a:pPr algn="ctr"/>
            <a:r>
              <a:rPr lang="en-US" sz="4400" dirty="0" smtClean="0">
                <a:solidFill>
                  <a:srgbClr val="000000"/>
                </a:solidFill>
              </a:rPr>
              <a:t>Practi</a:t>
            </a:r>
            <a:r>
              <a:rPr lang="en-US" sz="4400" b="1" dirty="0" smtClean="0">
                <a:solidFill>
                  <a:srgbClr val="FF0000"/>
                </a:solidFill>
              </a:rPr>
              <a:t>c</a:t>
            </a:r>
            <a:r>
              <a:rPr lang="en-US" sz="4400" dirty="0" smtClean="0">
                <a:solidFill>
                  <a:srgbClr val="000000"/>
                </a:solidFill>
              </a:rPr>
              <a:t>e/</a:t>
            </a:r>
            <a:r>
              <a:rPr lang="en-US" sz="4400" dirty="0" err="1" smtClean="0">
                <a:solidFill>
                  <a:srgbClr val="000000"/>
                </a:solidFill>
              </a:rPr>
              <a:t>Practi</a:t>
            </a:r>
            <a:r>
              <a:rPr lang="en-US" sz="4400" b="1" dirty="0" err="1" smtClean="0">
                <a:solidFill>
                  <a:srgbClr val="FF0000"/>
                </a:solidFill>
              </a:rPr>
              <a:t>s</a:t>
            </a:r>
            <a:r>
              <a:rPr lang="en-US" sz="4400" dirty="0" err="1" smtClean="0">
                <a:solidFill>
                  <a:srgbClr val="000000"/>
                </a:solidFill>
              </a:rPr>
              <a:t>e</a:t>
            </a:r>
            <a:endParaRPr lang="en-US" sz="4400" dirty="0" smtClean="0">
              <a:solidFill>
                <a:srgbClr val="000000"/>
              </a:solidFill>
            </a:endParaRPr>
          </a:p>
          <a:p>
            <a:pPr algn="ctr"/>
            <a:r>
              <a:rPr lang="en-US" sz="4400" dirty="0" smtClean="0">
                <a:solidFill>
                  <a:srgbClr val="000000"/>
                </a:solidFill>
              </a:rPr>
              <a:t>Necessary</a:t>
            </a:r>
          </a:p>
          <a:p>
            <a:pPr algn="ctr"/>
            <a:endParaRPr lang="en-US" sz="4400" dirty="0">
              <a:solidFill>
                <a:srgbClr val="000000"/>
              </a:solidFill>
            </a:endParaRPr>
          </a:p>
        </p:txBody>
      </p:sp>
      <p:pic>
        <p:nvPicPr>
          <p:cNvPr id="2" name="Picture 1" descr="Screen Shot 2012-06-21 at 07.04.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501" y="2486266"/>
            <a:ext cx="1143000" cy="1701800"/>
          </a:xfrm>
          <a:prstGeom prst="rect">
            <a:avLst/>
          </a:prstGeom>
        </p:spPr>
      </p:pic>
    </p:spTree>
    <p:extLst>
      <p:ext uri="{BB962C8B-B14F-4D97-AF65-F5344CB8AC3E}">
        <p14:creationId xmlns:p14="http://schemas.microsoft.com/office/powerpoint/2010/main" val="2230188238"/>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slide(from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slide(from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ulmckenna.jpg"/>
          <p:cNvPicPr>
            <a:picLocks noChangeAspect="1"/>
          </p:cNvPicPr>
          <p:nvPr/>
        </p:nvPicPr>
        <p:blipFill>
          <a:blip r:embed="rId2"/>
          <a:stretch>
            <a:fillRect/>
          </a:stretch>
        </p:blipFill>
        <p:spPr>
          <a:xfrm>
            <a:off x="1091524" y="838200"/>
            <a:ext cx="3422732" cy="5053384"/>
          </a:xfrm>
          <a:prstGeom prst="rect">
            <a:avLst/>
          </a:prstGeom>
        </p:spPr>
      </p:pic>
      <p:pic>
        <p:nvPicPr>
          <p:cNvPr id="17412"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1914017"/>
            <a:ext cx="3729081" cy="2800767"/>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I will make you </a:t>
            </a:r>
            <a:r>
              <a:rPr lang="en-US" sz="4400" b="1" dirty="0" smtClean="0">
                <a:solidFill>
                  <a:srgbClr val="FF0000"/>
                </a:solidFill>
              </a:rPr>
              <a:t>read</a:t>
            </a:r>
            <a:r>
              <a:rPr lang="en-US" sz="4400" dirty="0" smtClean="0">
                <a:solidFill>
                  <a:srgbClr val="000000"/>
                </a:solidFill>
              </a:rPr>
              <a:t> and </a:t>
            </a:r>
            <a:r>
              <a:rPr lang="en-US" sz="4400" b="1" dirty="0" smtClean="0">
                <a:solidFill>
                  <a:srgbClr val="FF0000"/>
                </a:solidFill>
              </a:rPr>
              <a:t>write</a:t>
            </a:r>
            <a:r>
              <a:rPr lang="en-US" sz="4400" dirty="0" smtClean="0">
                <a:solidFill>
                  <a:srgbClr val="000000"/>
                </a:solidFill>
              </a:rPr>
              <a:t> and </a:t>
            </a:r>
            <a:r>
              <a:rPr lang="en-US" sz="4400" b="1" dirty="0" smtClean="0">
                <a:solidFill>
                  <a:srgbClr val="FF0000"/>
                </a:solidFill>
              </a:rPr>
              <a:t>spell</a:t>
            </a:r>
            <a:r>
              <a:rPr lang="en-US" sz="4400" dirty="0" smtClean="0">
                <a:solidFill>
                  <a:srgbClr val="FF0000"/>
                </a:solidFill>
              </a:rPr>
              <a:t> </a:t>
            </a:r>
            <a:r>
              <a:rPr lang="en-US" sz="4400" dirty="0" smtClean="0">
                <a:solidFill>
                  <a:srgbClr val="000000"/>
                </a:solidFill>
              </a:rPr>
              <a:t>better</a:t>
            </a:r>
            <a:endParaRPr lang="en-US" sz="4400" dirty="0">
              <a:solidFill>
                <a:srgbClr val="000000"/>
              </a:solidFill>
            </a:endParaRPr>
          </a:p>
        </p:txBody>
      </p:sp>
      <p:sp>
        <p:nvSpPr>
          <p:cNvPr id="9" name="TextBox 8"/>
          <p:cNvSpPr txBox="1"/>
          <p:nvPr/>
        </p:nvSpPr>
        <p:spPr>
          <a:xfrm>
            <a:off x="336188" y="323755"/>
            <a:ext cx="485605" cy="584776"/>
          </a:xfrm>
          <a:prstGeom prst="rect">
            <a:avLst/>
          </a:prstGeom>
          <a:noFill/>
        </p:spPr>
        <p:txBody>
          <a:bodyPr wrap="square" rtlCol="0">
            <a:spAutoFit/>
          </a:bodyPr>
          <a:lstStyle/>
          <a:p>
            <a:r>
              <a:rPr lang="en-US" sz="3200" dirty="0" smtClean="0"/>
              <a:t>1</a:t>
            </a:r>
            <a:endParaRPr lang="en-US" sz="3200" dirty="0"/>
          </a:p>
        </p:txBody>
      </p:sp>
    </p:spTree>
    <p:extLst>
      <p:ext uri="{BB962C8B-B14F-4D97-AF65-F5344CB8AC3E}">
        <p14:creationId xmlns:p14="http://schemas.microsoft.com/office/powerpoint/2010/main" val="2133592717"/>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21793" y="1075540"/>
            <a:ext cx="3193943" cy="4757176"/>
          </a:xfrm>
          <a:prstGeom prst="rect">
            <a:avLst/>
          </a:prstGeom>
        </p:spPr>
      </p:pic>
      <p:pic>
        <p:nvPicPr>
          <p:cNvPr id="17412"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1833717"/>
            <a:ext cx="3965599" cy="1446550"/>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The secret of literacy …</a:t>
            </a:r>
            <a:endParaRPr lang="en-US" sz="4400" dirty="0">
              <a:solidFill>
                <a:srgbClr val="000000"/>
              </a:solidFill>
            </a:endParaRPr>
          </a:p>
        </p:txBody>
      </p:sp>
      <p:sp>
        <p:nvSpPr>
          <p:cNvPr id="6" name="TextBox 5"/>
          <p:cNvSpPr txBox="1"/>
          <p:nvPr/>
        </p:nvSpPr>
        <p:spPr>
          <a:xfrm>
            <a:off x="336188" y="323755"/>
            <a:ext cx="485605" cy="584776"/>
          </a:xfrm>
          <a:prstGeom prst="rect">
            <a:avLst/>
          </a:prstGeom>
          <a:noFill/>
        </p:spPr>
        <p:txBody>
          <a:bodyPr wrap="square" rtlCol="0">
            <a:spAutoFit/>
          </a:bodyPr>
          <a:lstStyle/>
          <a:p>
            <a:r>
              <a:rPr lang="en-US" sz="3200" dirty="0"/>
              <a:t>2</a:t>
            </a:r>
          </a:p>
        </p:txBody>
      </p:sp>
      <p:sp>
        <p:nvSpPr>
          <p:cNvPr id="8" name="TextBox 7"/>
          <p:cNvSpPr txBox="1">
            <a:spLocks noChangeArrowheads="1"/>
          </p:cNvSpPr>
          <p:nvPr/>
        </p:nvSpPr>
        <p:spPr bwMode="auto">
          <a:xfrm>
            <a:off x="4463987" y="3130841"/>
            <a:ext cx="3729081" cy="2123658"/>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is making the implicit explicit</a:t>
            </a:r>
            <a:endParaRPr lang="en-US" sz="4400" dirty="0">
              <a:solidFill>
                <a:srgbClr val="000000"/>
              </a:solidFill>
            </a:endParaRPr>
          </a:p>
        </p:txBody>
      </p:sp>
    </p:spTree>
    <p:extLst>
      <p:ext uri="{BB962C8B-B14F-4D97-AF65-F5344CB8AC3E}">
        <p14:creationId xmlns:p14="http://schemas.microsoft.com/office/powerpoint/2010/main" val="3535291059"/>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70486"/>
            <a:ext cx="7772400" cy="1470025"/>
          </a:xfrm>
        </p:spPr>
        <p:txBody>
          <a:bodyPr/>
          <a:lstStyle/>
          <a:p>
            <a:r>
              <a:rPr lang="en-US" dirty="0" smtClean="0"/>
              <a:t>Which bits of grammar matter?</a:t>
            </a:r>
            <a:endParaRPr lang="en-US" dirty="0"/>
          </a:p>
        </p:txBody>
      </p:sp>
      <p:sp>
        <p:nvSpPr>
          <p:cNvPr id="3" name="Subtitle 2"/>
          <p:cNvSpPr>
            <a:spLocks noGrp="1"/>
          </p:cNvSpPr>
          <p:nvPr>
            <p:ph type="subTitle" idx="1"/>
          </p:nvPr>
        </p:nvSpPr>
        <p:spPr>
          <a:xfrm>
            <a:off x="1371600" y="3600450"/>
            <a:ext cx="6400800" cy="1752600"/>
          </a:xfrm>
        </p:spPr>
        <p:txBody>
          <a:bodyPr/>
          <a:lstStyle/>
          <a:p>
            <a:r>
              <a:rPr lang="en-US" dirty="0" smtClean="0">
                <a:solidFill>
                  <a:srgbClr val="0000FF"/>
                </a:solidFill>
              </a:rPr>
              <a:t>Geoff </a:t>
            </a:r>
            <a:r>
              <a:rPr lang="en-US" dirty="0" smtClean="0">
                <a:solidFill>
                  <a:srgbClr val="0000FF"/>
                </a:solidFill>
              </a:rPr>
              <a:t>Barton</a:t>
            </a:r>
            <a:endParaRPr lang="en-US" dirty="0" smtClean="0">
              <a:solidFill>
                <a:srgbClr val="0000FF"/>
              </a:solidFill>
            </a:endParaRPr>
          </a:p>
        </p:txBody>
      </p:sp>
      <p:cxnSp>
        <p:nvCxnSpPr>
          <p:cNvPr id="6" name="Straight Connector 5"/>
          <p:cNvCxnSpPr/>
          <p:nvPr/>
        </p:nvCxnSpPr>
        <p:spPr>
          <a:xfrm>
            <a:off x="1773312" y="3598862"/>
            <a:ext cx="551443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Subtitle 2"/>
          <p:cNvSpPr txBox="1">
            <a:spLocks/>
          </p:cNvSpPr>
          <p:nvPr/>
        </p:nvSpPr>
        <p:spPr>
          <a:xfrm>
            <a:off x="331781" y="4656861"/>
            <a:ext cx="8569104"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2000" b="0" i="0" u="none" strike="noStrike" kern="1200" cap="none" spc="0" normalizeH="0" baseline="0" noProof="0" dirty="0" smtClean="0">
                <a:ln>
                  <a:noFill/>
                </a:ln>
                <a:effectLst/>
                <a:uLnTx/>
                <a:uFillTx/>
                <a:latin typeface="+mn-lt"/>
                <a:ea typeface="+mn-ea"/>
                <a:cs typeface="+mn-cs"/>
              </a:rPr>
              <a:t>June 26, 2012</a:t>
            </a:r>
            <a:endParaRPr kumimoji="0" lang="en-US" sz="1600" b="0" i="0" u="none" strike="noStrike" kern="1200" cap="none" spc="0" normalizeH="0" baseline="0" noProof="0" dirty="0" smtClean="0">
              <a:ln>
                <a:noFill/>
              </a:ln>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smtClean="0">
              <a:ln>
                <a:noFill/>
              </a:ln>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1400" dirty="0" smtClean="0"/>
              <a:t>Download this presentation free at  </a:t>
            </a:r>
            <a:r>
              <a:rPr lang="en-US" sz="1400" dirty="0" err="1" smtClean="0"/>
              <a:t>www.geoffbarton.co.uk</a:t>
            </a:r>
            <a:r>
              <a:rPr lang="en-US" sz="1400" dirty="0" smtClean="0"/>
              <a:t>/teacher-resources (number </a:t>
            </a:r>
            <a:r>
              <a:rPr lang="en-US" sz="1400" dirty="0" smtClean="0"/>
              <a:t>103)</a:t>
            </a:r>
            <a:endParaRPr kumimoji="0" lang="en-US" sz="1400" b="0" i="0" u="none" strike="noStrike" kern="1200" cap="none" spc="0" normalizeH="0" baseline="0" noProof="0" dirty="0" smtClean="0">
              <a:ln>
                <a:noFill/>
              </a:ln>
              <a:effectLst/>
              <a:uLnTx/>
              <a:uFillTx/>
              <a:latin typeface="+mn-lt"/>
              <a:ea typeface="+mn-ea"/>
              <a:cs typeface="+mn-cs"/>
            </a:endParaRPr>
          </a:p>
        </p:txBody>
      </p:sp>
      <p:pic>
        <p:nvPicPr>
          <p:cNvPr id="8" name="Picture 6"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168516" y="266700"/>
            <a:ext cx="4635500" cy="1143000"/>
          </a:xfrm>
          <a:prstGeom prst="rect">
            <a:avLst/>
          </a:prstGeom>
        </p:spPr>
      </p:pic>
    </p:spTree>
    <p:extLst>
      <p:ext uri="{BB962C8B-B14F-4D97-AF65-F5344CB8AC3E}">
        <p14:creationId xmlns:p14="http://schemas.microsoft.com/office/powerpoint/2010/main" val="923143841"/>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2308324"/>
          </a:xfrm>
          <a:prstGeom prst="rect">
            <a:avLst/>
          </a:prstGeom>
          <a:noFill/>
          <a:ln w="9525">
            <a:noFill/>
            <a:miter lim="800000"/>
            <a:headEnd/>
            <a:tailEnd/>
          </a:ln>
        </p:spPr>
        <p:txBody>
          <a:bodyPr wrap="square">
            <a:prstTxWarp prst="textNoShape">
              <a:avLst/>
            </a:prstTxWarp>
            <a:spAutoFit/>
          </a:bodyPr>
          <a:lstStyle/>
          <a:p>
            <a:pPr algn="ctr"/>
            <a:r>
              <a:rPr lang="en-US" sz="4800" dirty="0" smtClean="0">
                <a:solidFill>
                  <a:srgbClr val="000000"/>
                </a:solidFill>
              </a:rPr>
              <a:t>“The </a:t>
            </a:r>
            <a:r>
              <a:rPr lang="en-US" sz="4800" b="1" dirty="0" smtClean="0">
                <a:solidFill>
                  <a:srgbClr val="FF0000"/>
                </a:solidFill>
              </a:rPr>
              <a:t>word-rich </a:t>
            </a:r>
            <a:r>
              <a:rPr lang="en-US" sz="4800" dirty="0" smtClean="0">
                <a:solidFill>
                  <a:srgbClr val="000000"/>
                </a:solidFill>
              </a:rPr>
              <a:t>get richer while the </a:t>
            </a:r>
            <a:r>
              <a:rPr lang="en-US" sz="4800" b="1" dirty="0" smtClean="0">
                <a:solidFill>
                  <a:srgbClr val="FF0000"/>
                </a:solidFill>
              </a:rPr>
              <a:t>word-poor </a:t>
            </a:r>
            <a:r>
              <a:rPr lang="en-US" sz="4800" dirty="0" smtClean="0">
                <a:solidFill>
                  <a:srgbClr val="000000"/>
                </a:solidFill>
              </a:rPr>
              <a:t>get poorer”</a:t>
            </a:r>
            <a:endParaRPr lang="en-US" sz="4800" dirty="0">
              <a:solidFill>
                <a:srgbClr val="000000"/>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US" dirty="0" smtClean="0">
                <a:solidFill>
                  <a:srgbClr val="FFFFFF"/>
                </a:solidFill>
              </a:rPr>
              <a:t>(CASL) </a:t>
            </a:r>
            <a:endParaRPr lang="en-GB" dirty="0">
              <a:solidFill>
                <a:srgbClr val="FFFFFF"/>
              </a:solidFill>
            </a:endParaRPr>
          </a:p>
        </p:txBody>
      </p:sp>
      <p:sp>
        <p:nvSpPr>
          <p:cNvPr id="4" name="Rectangle 3"/>
          <p:cNvSpPr/>
          <p:nvPr/>
        </p:nvSpPr>
        <p:spPr>
          <a:xfrm>
            <a:off x="4097809" y="5105400"/>
            <a:ext cx="4572000" cy="369332"/>
          </a:xfrm>
          <a:prstGeom prst="rect">
            <a:avLst/>
          </a:prstGeom>
        </p:spPr>
        <p:txBody>
          <a:bodyPr>
            <a:spAutoFit/>
          </a:bodyPr>
          <a:lstStyle/>
          <a:p>
            <a:r>
              <a:rPr lang="en-GB" dirty="0" smtClean="0">
                <a:solidFill>
                  <a:srgbClr val="000000"/>
                </a:solidFill>
                <a:latin typeface="Tahoma" charset="0"/>
              </a:rPr>
              <a:t>Canadian Association of School Librarians</a:t>
            </a:r>
            <a:endParaRPr lang="en-GB" dirty="0">
              <a:solidFill>
                <a:srgbClr val="000000"/>
              </a:solidFill>
            </a:endParaRPr>
          </a:p>
        </p:txBody>
      </p:sp>
      <p:pic>
        <p:nvPicPr>
          <p:cNvPr id="6"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Tree>
    <p:extLst>
      <p:ext uri="{BB962C8B-B14F-4D97-AF65-F5344CB8AC3E}">
        <p14:creationId xmlns:p14="http://schemas.microsoft.com/office/powerpoint/2010/main" val="2867854469"/>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pPr algn="ctr"/>
            <a:r>
              <a:rPr lang="en-US" sz="3600" dirty="0" smtClean="0"/>
              <a:t>“While good readers gain new skills very rapidly, and quickly move from </a:t>
            </a:r>
            <a:r>
              <a:rPr lang="en-US" sz="3600" b="1" dirty="0" smtClean="0">
                <a:solidFill>
                  <a:srgbClr val="FF0000"/>
                </a:solidFill>
              </a:rPr>
              <a:t>learning to read</a:t>
            </a:r>
            <a:r>
              <a:rPr lang="en-US" sz="3600" dirty="0" smtClean="0"/>
              <a:t> to </a:t>
            </a:r>
            <a:r>
              <a:rPr lang="en-US" sz="3600" b="1" dirty="0" smtClean="0">
                <a:solidFill>
                  <a:srgbClr val="FF0000"/>
                </a:solidFill>
              </a:rPr>
              <a:t>reading to learn</a:t>
            </a:r>
            <a:r>
              <a:rPr lang="en-US" sz="3600" dirty="0" smtClean="0"/>
              <a:t>, poor readers become increasingly frustrated with the act of reading, and try to avoid reading where possible” </a:t>
            </a:r>
            <a:endParaRPr lang="en-US" sz="3600" dirty="0">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000000"/>
                </a:solidFill>
              </a:rPr>
              <a:t>The Matthew Effect</a:t>
            </a:r>
            <a:endParaRPr lang="en-GB" dirty="0" smtClean="0">
              <a:solidFill>
                <a:srgbClr val="000000"/>
              </a:solidFill>
            </a:endParaRPr>
          </a:p>
          <a:p>
            <a:r>
              <a:rPr lang="en-US" dirty="0" smtClean="0">
                <a:solidFill>
                  <a:srgbClr val="000000"/>
                </a:solidFill>
              </a:rPr>
              <a:t>Daniel </a:t>
            </a:r>
            <a:r>
              <a:rPr lang="en-US" dirty="0" err="1" smtClean="0">
                <a:solidFill>
                  <a:srgbClr val="000000"/>
                </a:solidFill>
              </a:rPr>
              <a:t>Rigney</a:t>
            </a:r>
            <a:endParaRPr lang="en-GB" dirty="0">
              <a:solidFill>
                <a:srgbClr val="000000"/>
              </a:solidFill>
            </a:endParaRPr>
          </a:p>
        </p:txBody>
      </p:sp>
      <p:pic>
        <p:nvPicPr>
          <p:cNvPr id="6"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Tree>
    <p:extLst>
      <p:ext uri="{BB962C8B-B14F-4D97-AF65-F5344CB8AC3E}">
        <p14:creationId xmlns:p14="http://schemas.microsoft.com/office/powerpoint/2010/main" val="1830555586"/>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2308324"/>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000000"/>
                </a:solidFill>
              </a:rPr>
              <a:t>“Students who begin with high verbal aptitudes find themselves in </a:t>
            </a:r>
            <a:r>
              <a:rPr lang="en-US" sz="3600" b="1" dirty="0" smtClean="0">
                <a:solidFill>
                  <a:srgbClr val="FF0000"/>
                </a:solidFill>
              </a:rPr>
              <a:t>verbally enriched </a:t>
            </a:r>
            <a:r>
              <a:rPr lang="en-US" sz="3600" dirty="0" smtClean="0">
                <a:solidFill>
                  <a:srgbClr val="000000"/>
                </a:solidFill>
              </a:rPr>
              <a:t>social environments and have a double advantage.” </a:t>
            </a:r>
            <a:endParaRPr lang="en-US" sz="3600" dirty="0">
              <a:solidFill>
                <a:srgbClr val="000000"/>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000000"/>
                </a:solidFill>
              </a:rPr>
              <a:t>The Matthew Effect</a:t>
            </a:r>
            <a:endParaRPr lang="en-GB" dirty="0" smtClean="0">
              <a:solidFill>
                <a:srgbClr val="000000"/>
              </a:solidFill>
            </a:endParaRPr>
          </a:p>
          <a:p>
            <a:r>
              <a:rPr lang="en-US" dirty="0" smtClean="0">
                <a:solidFill>
                  <a:srgbClr val="000000"/>
                </a:solidFill>
              </a:rPr>
              <a:t>Daniel </a:t>
            </a:r>
            <a:r>
              <a:rPr lang="en-US" dirty="0" err="1" smtClean="0">
                <a:solidFill>
                  <a:srgbClr val="000000"/>
                </a:solidFill>
              </a:rPr>
              <a:t>Rigney</a:t>
            </a:r>
            <a:endParaRPr lang="en-GB" dirty="0">
              <a:solidFill>
                <a:srgbClr val="000000"/>
              </a:solidFill>
            </a:endParaRPr>
          </a:p>
        </p:txBody>
      </p:sp>
      <p:pic>
        <p:nvPicPr>
          <p:cNvPr id="4"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Tree>
    <p:extLst>
      <p:ext uri="{BB962C8B-B14F-4D97-AF65-F5344CB8AC3E}">
        <p14:creationId xmlns:p14="http://schemas.microsoft.com/office/powerpoint/2010/main" val="1492214915"/>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72084"/>
            <a:ext cx="8458200" cy="2308324"/>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000000"/>
                </a:solidFill>
              </a:rPr>
              <a:t>“</a:t>
            </a:r>
            <a:r>
              <a:rPr lang="en-US" sz="3600" b="1" dirty="0" smtClean="0">
                <a:solidFill>
                  <a:srgbClr val="FF0000"/>
                </a:solidFill>
              </a:rPr>
              <a:t>Good readers </a:t>
            </a:r>
            <a:r>
              <a:rPr lang="en-US" sz="3600" dirty="0" smtClean="0">
                <a:solidFill>
                  <a:srgbClr val="000000"/>
                </a:solidFill>
              </a:rPr>
              <a:t>may choose friends who also read avidly while </a:t>
            </a:r>
            <a:r>
              <a:rPr lang="en-US" sz="3600" b="1" dirty="0" smtClean="0">
                <a:solidFill>
                  <a:srgbClr val="FF0000"/>
                </a:solidFill>
              </a:rPr>
              <a:t>poor readers </a:t>
            </a:r>
            <a:r>
              <a:rPr lang="en-US" sz="3600" dirty="0" smtClean="0">
                <a:solidFill>
                  <a:srgbClr val="000000"/>
                </a:solidFill>
              </a:rPr>
              <a:t>seek friends with whom they share other enjoyments”</a:t>
            </a:r>
            <a:r>
              <a:rPr lang="en-GB" sz="3600" dirty="0" smtClean="0">
                <a:solidFill>
                  <a:srgbClr val="000000"/>
                </a:solidFill>
              </a:rPr>
              <a:t> </a:t>
            </a:r>
            <a:endParaRPr lang="en-US" sz="3600" dirty="0">
              <a:solidFill>
                <a:srgbClr val="000000"/>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t>The Matthew Effect</a:t>
            </a:r>
            <a:endParaRPr lang="en-GB" dirty="0" smtClean="0"/>
          </a:p>
          <a:p>
            <a:r>
              <a:rPr lang="en-US" dirty="0" smtClean="0"/>
              <a:t>Daniel </a:t>
            </a:r>
            <a:r>
              <a:rPr lang="en-US" dirty="0" err="1" smtClean="0"/>
              <a:t>Rigney</a:t>
            </a:r>
            <a:endParaRPr lang="en-GB" dirty="0"/>
          </a:p>
        </p:txBody>
      </p:sp>
      <p:pic>
        <p:nvPicPr>
          <p:cNvPr id="4"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Tree>
    <p:extLst>
      <p:ext uri="{BB962C8B-B14F-4D97-AF65-F5344CB8AC3E}">
        <p14:creationId xmlns:p14="http://schemas.microsoft.com/office/powerpoint/2010/main" val="1084544325"/>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1676</TotalTime>
  <Words>1166</Words>
  <Application>Microsoft Macintosh PowerPoint</Application>
  <PresentationFormat>On-screen Show (4:3)</PresentationFormat>
  <Paragraphs>151</Paragraphs>
  <Slides>56</Slides>
  <Notes>9</Notes>
  <HiddenSlides>0</HiddenSlides>
  <MMClips>0</MMClips>
  <ScaleCrop>false</ScaleCrop>
  <HeadingPairs>
    <vt:vector size="4" baseType="variant">
      <vt:variant>
        <vt:lpstr>Theme</vt:lpstr>
      </vt:variant>
      <vt:variant>
        <vt:i4>3</vt:i4>
      </vt:variant>
      <vt:variant>
        <vt:lpstr>Slide Titles</vt:lpstr>
      </vt:variant>
      <vt:variant>
        <vt:i4>56</vt:i4>
      </vt:variant>
    </vt:vector>
  </HeadingPairs>
  <TitlesOfParts>
    <vt:vector size="59" baseType="lpstr">
      <vt:lpstr>Office Theme</vt:lpstr>
      <vt:lpstr>Blank Presentation</vt:lpstr>
      <vt:lpstr>1_Office Theme</vt:lpstr>
      <vt:lpstr>Which bits of grammar matter?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bits of grammar matter?</vt:lpstr>
    </vt:vector>
  </TitlesOfParts>
  <Company>King Edward VI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‘Boys &amp; Literacy’: Teaching Leaders Conference</dc:title>
  <dc:creator>Geoff Barton</dc:creator>
  <cp:lastModifiedBy>Geoff Barton</cp:lastModifiedBy>
  <cp:revision>25</cp:revision>
  <dcterms:created xsi:type="dcterms:W3CDTF">2012-04-28T06:11:56Z</dcterms:created>
  <dcterms:modified xsi:type="dcterms:W3CDTF">2012-06-26T12:27:01Z</dcterms:modified>
</cp:coreProperties>
</file>