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5" r:id="rId3"/>
  </p:sldMasterIdLst>
  <p:notesMasterIdLst>
    <p:notesMasterId r:id="rId69"/>
  </p:notesMasterIdLst>
  <p:handoutMasterIdLst>
    <p:handoutMasterId r:id="rId70"/>
  </p:handoutMasterIdLst>
  <p:sldIdLst>
    <p:sldId id="256" r:id="rId4"/>
    <p:sldId id="306" r:id="rId5"/>
    <p:sldId id="403" r:id="rId6"/>
    <p:sldId id="260" r:id="rId7"/>
    <p:sldId id="301" r:id="rId8"/>
    <p:sldId id="394" r:id="rId9"/>
    <p:sldId id="266" r:id="rId10"/>
    <p:sldId id="415" r:id="rId11"/>
    <p:sldId id="269" r:id="rId12"/>
    <p:sldId id="410" r:id="rId13"/>
    <p:sldId id="411" r:id="rId14"/>
    <p:sldId id="412" r:id="rId15"/>
    <p:sldId id="413" r:id="rId16"/>
    <p:sldId id="414" r:id="rId17"/>
    <p:sldId id="405" r:id="rId18"/>
    <p:sldId id="406" r:id="rId19"/>
    <p:sldId id="407" r:id="rId20"/>
    <p:sldId id="408" r:id="rId21"/>
    <p:sldId id="409" r:id="rId22"/>
    <p:sldId id="307" r:id="rId23"/>
    <p:sldId id="308" r:id="rId24"/>
    <p:sldId id="309" r:id="rId25"/>
    <p:sldId id="310" r:id="rId26"/>
    <p:sldId id="311" r:id="rId27"/>
    <p:sldId id="312" r:id="rId28"/>
    <p:sldId id="423" r:id="rId29"/>
    <p:sldId id="363" r:id="rId30"/>
    <p:sldId id="282" r:id="rId31"/>
    <p:sldId id="418" r:id="rId32"/>
    <p:sldId id="283" r:id="rId33"/>
    <p:sldId id="419" r:id="rId34"/>
    <p:sldId id="284" r:id="rId35"/>
    <p:sldId id="420" r:id="rId36"/>
    <p:sldId id="285" r:id="rId37"/>
    <p:sldId id="286" r:id="rId38"/>
    <p:sldId id="287" r:id="rId39"/>
    <p:sldId id="288" r:id="rId40"/>
    <p:sldId id="293" r:id="rId41"/>
    <p:sldId id="367" r:id="rId42"/>
    <p:sldId id="368" r:id="rId43"/>
    <p:sldId id="369" r:id="rId44"/>
    <p:sldId id="425" r:id="rId45"/>
    <p:sldId id="426" r:id="rId46"/>
    <p:sldId id="375" r:id="rId47"/>
    <p:sldId id="377" r:id="rId48"/>
    <p:sldId id="378" r:id="rId49"/>
    <p:sldId id="379" r:id="rId50"/>
    <p:sldId id="381" r:id="rId51"/>
    <p:sldId id="382" r:id="rId52"/>
    <p:sldId id="383" r:id="rId53"/>
    <p:sldId id="384" r:id="rId54"/>
    <p:sldId id="424" r:id="rId55"/>
    <p:sldId id="386" r:id="rId56"/>
    <p:sldId id="387" r:id="rId57"/>
    <p:sldId id="388" r:id="rId58"/>
    <p:sldId id="389" r:id="rId59"/>
    <p:sldId id="390" r:id="rId60"/>
    <p:sldId id="427" r:id="rId61"/>
    <p:sldId id="428" r:id="rId62"/>
    <p:sldId id="431" r:id="rId63"/>
    <p:sldId id="429" r:id="rId64"/>
    <p:sldId id="432" r:id="rId65"/>
    <p:sldId id="434" r:id="rId66"/>
    <p:sldId id="433" r:id="rId67"/>
    <p:sldId id="42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22A5BA"/>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55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notesMaster" Target="notesMasters/notesMaster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854605-83D1-254E-8968-7399BEF2F5D6}" type="datetimeFigureOut">
              <a:rPr lang="en-US" smtClean="0"/>
              <a:t>22/06/2012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1B03AA-8AA0-6643-8224-0EEA1E3BD5AE}" type="slidenum">
              <a:rPr lang="en-US" smtClean="0"/>
              <a:t>‹#›</a:t>
            </a:fld>
            <a:endParaRPr lang="en-US"/>
          </a:p>
        </p:txBody>
      </p:sp>
    </p:spTree>
    <p:extLst>
      <p:ext uri="{BB962C8B-B14F-4D97-AF65-F5344CB8AC3E}">
        <p14:creationId xmlns:p14="http://schemas.microsoft.com/office/powerpoint/2010/main" val="3267884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E5B0D-E761-E145-8989-2AB80C794695}" type="datetimeFigureOut">
              <a:rPr lang="en-US" smtClean="0"/>
              <a:t>22/06/2012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3C7C1-B6DE-CB4C-82C1-CC95F4D60228}" type="slidenum">
              <a:rPr lang="en-US" smtClean="0"/>
              <a:t>‹#›</a:t>
            </a:fld>
            <a:endParaRPr lang="en-US"/>
          </a:p>
        </p:txBody>
      </p:sp>
    </p:spTree>
    <p:extLst>
      <p:ext uri="{BB962C8B-B14F-4D97-AF65-F5344CB8AC3E}">
        <p14:creationId xmlns:p14="http://schemas.microsoft.com/office/powerpoint/2010/main" val="644044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18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037CEDA-76C4-DD4B-AA65-27A5370599EA}" type="slidenum">
              <a:rPr lang="en-US">
                <a:latin typeface="Arial" pitchFamily="-83" charset="0"/>
                <a:ea typeface="ＭＳ Ｐゴシック" pitchFamily="-83" charset="-128"/>
                <a:cs typeface="ＭＳ Ｐゴシック" pitchFamily="-83" charset="-128"/>
              </a:rPr>
              <a:pPr/>
              <a:t>50</a:t>
            </a:fld>
            <a:endParaRPr lang="en-US">
              <a:latin typeface="Arial" pitchFamily="-83" charset="0"/>
              <a:ea typeface="ＭＳ Ｐゴシック" pitchFamily="-83" charset="-128"/>
              <a:cs typeface="ＭＳ Ｐゴシック" pitchFamily="-83"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5669C79-C7AC-7546-A053-316F773BD91E}" type="slidenum">
              <a:rPr lang="en-US">
                <a:latin typeface="Arial" pitchFamily="-83" charset="0"/>
                <a:ea typeface="ＭＳ Ｐゴシック" pitchFamily="-83" charset="-128"/>
                <a:cs typeface="ＭＳ Ｐゴシック" pitchFamily="-83" charset="-128"/>
              </a:rPr>
              <a:pPr/>
              <a:t>51</a:t>
            </a:fld>
            <a:endParaRPr lang="en-US">
              <a:latin typeface="Arial" pitchFamily="-83" charset="0"/>
              <a:ea typeface="ＭＳ Ｐゴシック" pitchFamily="-83" charset="-128"/>
              <a:cs typeface="ＭＳ Ｐゴシック" pitchFamily="-83" charset="-128"/>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DEFF538-A647-7642-BA13-F6FD5A3E9524}" type="slidenum">
              <a:rPr lang="en-US">
                <a:latin typeface="Arial" pitchFamily="-83" charset="0"/>
                <a:ea typeface="ＭＳ Ｐゴシック" pitchFamily="-83" charset="-128"/>
                <a:cs typeface="ＭＳ Ｐゴシック" pitchFamily="-83" charset="-128"/>
              </a:rPr>
              <a:pPr/>
              <a:t>43</a:t>
            </a:fld>
            <a:endParaRPr lang="en-US">
              <a:latin typeface="Arial" pitchFamily="-83" charset="0"/>
              <a:ea typeface="ＭＳ Ｐゴシック" pitchFamily="-83" charset="-128"/>
              <a:cs typeface="ＭＳ Ｐゴシック" pitchFamily="-83"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DEFF538-A647-7642-BA13-F6FD5A3E9524}" type="slidenum">
              <a:rPr lang="en-US">
                <a:latin typeface="Arial" pitchFamily="-83" charset="0"/>
                <a:ea typeface="ＭＳ Ｐゴシック" pitchFamily="-83" charset="-128"/>
                <a:cs typeface="ＭＳ Ｐゴシック" pitchFamily="-83" charset="-128"/>
              </a:rPr>
              <a:pPr/>
              <a:t>44</a:t>
            </a:fld>
            <a:endParaRPr lang="en-US">
              <a:latin typeface="Arial" pitchFamily="-83" charset="0"/>
              <a:ea typeface="ＭＳ Ｐゴシック" pitchFamily="-83" charset="-128"/>
              <a:cs typeface="ＭＳ Ｐゴシック" pitchFamily="-83"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E5F31E7-08C8-8743-B88A-A4C18F4FE901}" type="slidenum">
              <a:rPr lang="en-US">
                <a:latin typeface="Arial" pitchFamily="-83" charset="0"/>
                <a:ea typeface="ＭＳ Ｐゴシック" pitchFamily="-83" charset="-128"/>
                <a:cs typeface="ＭＳ Ｐゴシック" pitchFamily="-83" charset="-128"/>
              </a:rPr>
              <a:pPr/>
              <a:t>45</a:t>
            </a:fld>
            <a:endParaRPr lang="en-US">
              <a:latin typeface="Arial" pitchFamily="-83" charset="0"/>
              <a:ea typeface="ＭＳ Ｐゴシック" pitchFamily="-83" charset="-128"/>
              <a:cs typeface="ＭＳ Ｐゴシック" pitchFamily="-83"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DE294EA-E224-D444-AAF7-C104002AB8F1}" type="slidenum">
              <a:rPr lang="en-US">
                <a:latin typeface="Arial" pitchFamily="-83" charset="0"/>
                <a:ea typeface="ＭＳ Ｐゴシック" pitchFamily="-83" charset="-128"/>
                <a:cs typeface="ＭＳ Ｐゴシック" pitchFamily="-83" charset="-128"/>
              </a:rPr>
              <a:pPr/>
              <a:t>46</a:t>
            </a:fld>
            <a:endParaRPr lang="en-US">
              <a:latin typeface="Arial" pitchFamily="-83" charset="0"/>
              <a:ea typeface="ＭＳ Ｐゴシック" pitchFamily="-83" charset="-128"/>
              <a:cs typeface="ＭＳ Ｐゴシック" pitchFamily="-83"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C7255C2-6F04-484D-AB48-1D22BA669C6E}" type="slidenum">
              <a:rPr lang="en-US">
                <a:latin typeface="Arial" pitchFamily="-83" charset="0"/>
                <a:ea typeface="ＭＳ Ｐゴシック" pitchFamily="-83" charset="-128"/>
                <a:cs typeface="ＭＳ Ｐゴシック" pitchFamily="-83" charset="-128"/>
              </a:rPr>
              <a:pPr/>
              <a:t>47</a:t>
            </a:fld>
            <a:endParaRPr lang="en-US">
              <a:latin typeface="Arial" pitchFamily="-83" charset="0"/>
              <a:ea typeface="ＭＳ Ｐゴシック" pitchFamily="-83" charset="-128"/>
              <a:cs typeface="ＭＳ Ｐゴシック" pitchFamily="-83"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63C3A2A-9FB7-5C4B-B621-B73572456763}" type="slidenum">
              <a:rPr lang="en-US">
                <a:latin typeface="Arial" pitchFamily="-83" charset="0"/>
                <a:ea typeface="ＭＳ Ｐゴシック" pitchFamily="-83" charset="-128"/>
                <a:cs typeface="ＭＳ Ｐゴシック" pitchFamily="-83" charset="-128"/>
              </a:rPr>
              <a:pPr/>
              <a:t>48</a:t>
            </a:fld>
            <a:endParaRPr lang="en-US">
              <a:latin typeface="Arial" pitchFamily="-83" charset="0"/>
              <a:ea typeface="ＭＳ Ｐゴシック" pitchFamily="-83" charset="-128"/>
              <a:cs typeface="ＭＳ Ｐゴシック" pitchFamily="-83"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7FC27-1FA1-2E42-A9E2-99CFC3EF6DB3}" type="slidenum">
              <a:rPr lang="en-US">
                <a:latin typeface="Arial" pitchFamily="-83" charset="0"/>
                <a:ea typeface="ＭＳ Ｐゴシック" pitchFamily="-83" charset="-128"/>
                <a:cs typeface="ＭＳ Ｐゴシック" pitchFamily="-83" charset="-128"/>
              </a:rPr>
              <a:pPr/>
              <a:t>49</a:t>
            </a:fld>
            <a:endParaRPr lang="en-US">
              <a:latin typeface="Arial" pitchFamily="-83" charset="0"/>
              <a:ea typeface="ＭＳ Ｐゴシック" pitchFamily="-83" charset="-128"/>
              <a:cs typeface="ＭＳ Ｐゴシック" pitchFamily="-83"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22/06/2012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22/06/2012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22/06/2012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60C45E-D5E0-0F45-8B12-85825E35E366}"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7E5C3-A2C6-3846-AA8F-6603D077BDF0}"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2ABEA0-B19C-D342-974D-7CB51D5278D1}"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D8467A-57CF-6146-9E91-622BFFEC8FC6}"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8BEACA-36C0-A849-9ED7-E44D9E0FA9B8}"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167A61-4FF0-FF4E-9806-3308EF068A6B}"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5932B5-B232-BB47-B8A0-573DB8425E58}"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1701D7-44CC-3B44-B1A1-429DE70DC51F}"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F0F4B2C-3246-9647-93D9-EE1BC5DBDFB4}" type="datetimeFigureOut">
              <a:rPr lang="en-US" smtClean="0"/>
              <a:t>22/06/2012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1C4A7-48AC-3C46-A92F-3BDC7C7B0731}"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1CBF9-69E7-954A-8FEE-ECC81D8602E3}"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1D2F41-F285-5247-AAA8-402069E170BC}"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F3A4BA-201A-E041-A7D6-B90F0A4D9EBD}" type="datetime1">
              <a:rPr lang="en-US"/>
              <a:pPr>
                <a:defRPr/>
              </a:pPr>
              <a:t>22/06/2012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2CCA6C-0DAC-1C40-85F3-A98982EEF809}"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B396A7-F669-5E4A-A3AD-C1C5D29394FF}" type="datetime1">
              <a:rPr lang="en-US"/>
              <a:pPr>
                <a:defRPr/>
              </a:pPr>
              <a:t>22/06/2012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F27D6E-1060-5F4D-93DE-6E905563CB80}"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8C1C89-13E2-FC4F-BFD2-BF6CB439827F}" type="datetime1">
              <a:rPr lang="en-US"/>
              <a:pPr>
                <a:defRPr/>
              </a:pPr>
              <a:t>22/06/2012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FB0321-51E2-B54B-868E-6A126056205E}"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0C7B6A-316A-5743-9A42-66918F1A5674}" type="datetime1">
              <a:rPr lang="en-US"/>
              <a:pPr>
                <a:defRPr/>
              </a:pPr>
              <a:t>22/06/2012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4C0FE4-7CEC-3C41-96A0-747FBB21158C}"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D04B83-906B-9645-97B0-35DD62253FA2}" type="datetime1">
              <a:rPr lang="en-US"/>
              <a:pPr>
                <a:defRPr/>
              </a:pPr>
              <a:t>22/06/2012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AE1FB8-9856-A24F-AB3F-E6727DC2ED9E}"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4E3103-DAC0-944C-833C-0E7DF47941B4}" type="datetime1">
              <a:rPr lang="en-US"/>
              <a:pPr>
                <a:defRPr/>
              </a:pPr>
              <a:t>22/06/2012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DD2430-FFC4-A94D-A8C9-66FC4FD30DF1}"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EF9105-E712-E845-B37A-187257CBF56C}" type="datetime1">
              <a:rPr lang="en-US"/>
              <a:pPr>
                <a:defRPr/>
              </a:pPr>
              <a:t>22/06/2012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E0DBE4-8894-8848-BDB9-7853BC165E47}"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F0F4B2C-3246-9647-93D9-EE1BC5DBDFB4}" type="datetimeFigureOut">
              <a:rPr lang="en-US" smtClean="0"/>
              <a:t>22/06/2012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AFF8C3-E2F1-E747-82A0-A892E9C1A7ED}" type="datetime1">
              <a:rPr lang="en-US"/>
              <a:pPr>
                <a:defRPr/>
              </a:pPr>
              <a:t>22/06/2012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F18E79-D0AB-4B4E-A66B-0A80E3B940E1}"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BC2AFD-9D93-8745-8306-7211D0515070}" type="datetime1">
              <a:rPr lang="en-US"/>
              <a:pPr>
                <a:defRPr/>
              </a:pPr>
              <a:t>22/06/2012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DDA496-5194-6445-BDD0-11A2A48F5006}"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5C84B5-05DF-B64F-A03C-FCFF7FBC073B}" type="datetime1">
              <a:rPr lang="en-US"/>
              <a:pPr>
                <a:defRPr/>
              </a:pPr>
              <a:t>22/06/2012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6E924F-E063-9E47-97FA-E29F77C8DE3E}"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27ECF7-C631-B44C-BAA7-8C05E0C2E87E}" type="datetime1">
              <a:rPr lang="en-US"/>
              <a:pPr>
                <a:defRPr/>
              </a:pPr>
              <a:t>22/06/2012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260B61-783D-044E-8CAD-D92154123A0E}" type="slidenum">
              <a:rPr lang="en-US"/>
              <a:pPr>
                <a:defRPr/>
              </a:pPr>
              <a:t>‹#›</a:t>
            </a:fld>
            <a:endParaRPr lang="en-US"/>
          </a:p>
        </p:txBody>
      </p:sp>
    </p:spTree>
  </p:cSld>
  <p:clrMapOvr>
    <a:masterClrMapping/>
  </p:clrMapOvr>
  <p:transition xmlns:p14="http://schemas.microsoft.com/office/powerpoint/2010/mai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F0F4B2C-3246-9647-93D9-EE1BC5DBDFB4}" type="datetimeFigureOut">
              <a:rPr lang="en-US" smtClean="0"/>
              <a:t>22/06/2012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F0F4B2C-3246-9647-93D9-EE1BC5DBDFB4}" type="datetimeFigureOut">
              <a:rPr lang="en-US" smtClean="0"/>
              <a:t>22/06/2012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F0F4B2C-3246-9647-93D9-EE1BC5DBDFB4}" type="datetimeFigureOut">
              <a:rPr lang="en-US" smtClean="0"/>
              <a:t>22/06/2012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F4B2C-3246-9647-93D9-EE1BC5DBDFB4}" type="datetimeFigureOut">
              <a:rPr lang="en-US" smtClean="0"/>
              <a:t>22/06/2012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0F4B2C-3246-9647-93D9-EE1BC5DBDFB4}" type="datetimeFigureOut">
              <a:rPr lang="en-US" smtClean="0"/>
              <a:t>22/06/2012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F0F4B2C-3246-9647-93D9-EE1BC5DBDFB4}" type="datetimeFigureOut">
              <a:rPr lang="en-US" smtClean="0"/>
              <a:t>22/06/2012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65204-6E20-CB4F-8512-86BC66924E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F4B2C-3246-9647-93D9-EE1BC5DBDFB4}" type="datetimeFigureOut">
              <a:rPr lang="en-US" smtClean="0"/>
              <a:t>22/06/2012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65204-6E20-CB4F-8512-86BC66924E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3282A342-5923-1741-A5D7-661521E6E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AF53C56B-DF23-9641-907E-60F65CADBF6E}" type="datetime1">
              <a:rPr lang="en-US"/>
              <a:pPr>
                <a:defRPr/>
              </a:pPr>
              <a:t>22/06/2012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8CA6B735-AE7D-CB45-AC7B-0E5FE05C8F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xmlns:p14="http://schemas.microsoft.com/office/powerpoint/2010/main" spd="slow">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83"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83"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83"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83"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0486"/>
            <a:ext cx="7772400" cy="1470025"/>
          </a:xfrm>
        </p:spPr>
        <p:txBody>
          <a:bodyPr/>
          <a:lstStyle/>
          <a:p>
            <a:r>
              <a:rPr lang="en-US" dirty="0" smtClean="0"/>
              <a:t>Don’t Call it Literacy</a:t>
            </a:r>
            <a:endParaRPr lang="en-US" dirty="0"/>
          </a:p>
        </p:txBody>
      </p:sp>
      <p:sp>
        <p:nvSpPr>
          <p:cNvPr id="3" name="Subtitle 2"/>
          <p:cNvSpPr>
            <a:spLocks noGrp="1"/>
          </p:cNvSpPr>
          <p:nvPr>
            <p:ph type="subTitle" idx="1"/>
          </p:nvPr>
        </p:nvSpPr>
        <p:spPr>
          <a:xfrm>
            <a:off x="1371600" y="3600450"/>
            <a:ext cx="6400800" cy="1752600"/>
          </a:xfrm>
        </p:spPr>
        <p:txBody>
          <a:bodyPr/>
          <a:lstStyle/>
          <a:p>
            <a:r>
              <a:rPr lang="en-US" dirty="0" smtClean="0">
                <a:solidFill>
                  <a:srgbClr val="0000FF"/>
                </a:solidFill>
              </a:rPr>
              <a:t>Geoff Barton</a:t>
            </a:r>
          </a:p>
          <a:p>
            <a:r>
              <a:rPr lang="en-US" sz="2000" dirty="0" smtClean="0">
                <a:solidFill>
                  <a:srgbClr val="0000FF"/>
                </a:solidFill>
              </a:rPr>
              <a:t>Head, King Edward VI School, Suffolk</a:t>
            </a:r>
            <a:endParaRPr lang="en-US" sz="2000" dirty="0">
              <a:solidFill>
                <a:srgbClr val="0000FF"/>
              </a:solidFill>
            </a:endParaRPr>
          </a:p>
        </p:txBody>
      </p:sp>
      <p:cxnSp>
        <p:nvCxnSpPr>
          <p:cNvPr id="6" name="Straight Connector 5"/>
          <p:cNvCxnSpPr/>
          <p:nvPr/>
        </p:nvCxnSpPr>
        <p:spPr>
          <a:xfrm>
            <a:off x="1773312" y="3598862"/>
            <a:ext cx="551443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p:nvSpPr>
        <p:spPr>
          <a:xfrm>
            <a:off x="331781" y="4656861"/>
            <a:ext cx="8569104"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fld id="{3336A048-439D-4F4D-8CE9-5BD0AD9F1A8A}" type="datetime2">
              <a:rPr kumimoji="0" lang="en-US" sz="2000" b="0" i="0" u="none" strike="noStrike" kern="1200" cap="none" spc="0" normalizeH="0" baseline="0" noProof="0" smtClean="0">
                <a:ln>
                  <a:noFill/>
                </a:ln>
                <a:effectLst/>
                <a:uLnTx/>
                <a:uFillTx/>
                <a:latin typeface="+mn-lt"/>
                <a:ea typeface="+mn-ea"/>
                <a:cs typeface="+mn-cs"/>
              </a:rPr>
              <a:t>Friday, 22 June 12</a:t>
            </a:fld>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1400" dirty="0" smtClean="0"/>
              <a:t>Download this presentation free at  </a:t>
            </a:r>
            <a:r>
              <a:rPr lang="en-US" sz="1400" dirty="0" err="1" smtClean="0"/>
              <a:t>www.geoffbarton.co.uk</a:t>
            </a:r>
            <a:r>
              <a:rPr lang="en-US" sz="1400" dirty="0" smtClean="0"/>
              <a:t>/teacher-resources (number 102)</a:t>
            </a:r>
            <a:endParaRPr kumimoji="0" lang="en-US" sz="1400" b="0" i="0" u="none" strike="noStrike" kern="1200" cap="none" spc="0" normalizeH="0" baseline="0" noProof="0" dirty="0" smtClean="0">
              <a:ln>
                <a:noFill/>
              </a:ln>
              <a:effectLst/>
              <a:uLnTx/>
              <a:uFillTx/>
              <a:latin typeface="+mn-lt"/>
              <a:ea typeface="+mn-ea"/>
              <a:cs typeface="+mn-cs"/>
            </a:endParaRPr>
          </a:p>
        </p:txBody>
      </p:sp>
      <p:pic>
        <p:nvPicPr>
          <p:cNvPr id="8"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4" name="Picture 3" descr="Screen Shot 2012-06-20 at 08.49.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71" y="250086"/>
            <a:ext cx="1565244" cy="11594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pPr algn="ctr"/>
            <a:r>
              <a:rPr lang="en-US" sz="4800" dirty="0" smtClean="0">
                <a:solidFill>
                  <a:srgbClr val="000000"/>
                </a:solidFill>
              </a:rPr>
              <a:t>“The </a:t>
            </a:r>
            <a:r>
              <a:rPr lang="en-US" sz="4800" b="1" dirty="0" smtClean="0">
                <a:solidFill>
                  <a:srgbClr val="FF0000"/>
                </a:solidFill>
              </a:rPr>
              <a:t>word-rich </a:t>
            </a:r>
            <a:r>
              <a:rPr lang="en-US" sz="4800" dirty="0" smtClean="0">
                <a:solidFill>
                  <a:srgbClr val="000000"/>
                </a:solidFill>
              </a:rPr>
              <a:t>get richer while the </a:t>
            </a:r>
            <a:r>
              <a:rPr lang="en-US" sz="4800" b="1" dirty="0" smtClean="0">
                <a:solidFill>
                  <a:srgbClr val="FF0000"/>
                </a:solidFill>
              </a:rPr>
              <a:t>word-poor </a:t>
            </a:r>
            <a:r>
              <a:rPr lang="en-US" sz="4800" dirty="0" smtClean="0">
                <a:solidFill>
                  <a:srgbClr val="000000"/>
                </a:solidFill>
              </a:rPr>
              <a:t>get poorer”</a:t>
            </a:r>
            <a:endParaRPr lang="en-US" sz="4800" dirty="0">
              <a:solidFill>
                <a:srgbClr val="000000"/>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
        <p:nvSpPr>
          <p:cNvPr id="4" name="Rectangle 3"/>
          <p:cNvSpPr/>
          <p:nvPr/>
        </p:nvSpPr>
        <p:spPr>
          <a:xfrm>
            <a:off x="4097809" y="5105400"/>
            <a:ext cx="4572000" cy="369332"/>
          </a:xfrm>
          <a:prstGeom prst="rect">
            <a:avLst/>
          </a:prstGeom>
        </p:spPr>
        <p:txBody>
          <a:bodyPr>
            <a:spAutoFit/>
          </a:bodyPr>
          <a:lstStyle/>
          <a:p>
            <a:r>
              <a:rPr lang="en-GB" dirty="0" smtClean="0">
                <a:solidFill>
                  <a:srgbClr val="000000"/>
                </a:solidFill>
                <a:latin typeface="Tahoma" charset="0"/>
              </a:rPr>
              <a:t>Canadian Association of School Librarians</a:t>
            </a:r>
            <a:endParaRPr lang="en-GB" dirty="0">
              <a:solidFill>
                <a:srgbClr val="000000"/>
              </a:solidFill>
            </a:endParaRPr>
          </a:p>
        </p:txBody>
      </p:sp>
      <p:pic>
        <p:nvPicPr>
          <p:cNvPr id="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286785446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algn="ctr"/>
            <a:r>
              <a:rPr lang="en-US" sz="3600" dirty="0" smtClean="0"/>
              <a:t>“While good readers gain new skills very rapidly, and quickly move from </a:t>
            </a:r>
            <a:r>
              <a:rPr lang="en-US" sz="3600" b="1" dirty="0" smtClean="0">
                <a:solidFill>
                  <a:srgbClr val="FF0000"/>
                </a:solidFill>
              </a:rPr>
              <a:t>learning to read</a:t>
            </a:r>
            <a:r>
              <a:rPr lang="en-US" sz="3600" dirty="0" smtClean="0"/>
              <a:t> to </a:t>
            </a:r>
            <a:r>
              <a:rPr lang="en-US" sz="3600" b="1" dirty="0" smtClean="0">
                <a:solidFill>
                  <a:srgbClr val="FF0000"/>
                </a:solidFill>
              </a:rPr>
              <a:t>reading to learn</a:t>
            </a:r>
            <a:r>
              <a:rPr lang="en-US" sz="3600" dirty="0" smtClean="0"/>
              <a:t>, poor readers become increasingly frustrated with the act of reading, and try to avoid reading where possible” </a:t>
            </a:r>
            <a:endParaRPr lang="en-US" sz="3600" dirty="0">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000000"/>
                </a:solidFill>
              </a:rPr>
              <a:t>The Matthew Effect</a:t>
            </a:r>
            <a:endParaRPr lang="en-GB" dirty="0" smtClean="0">
              <a:solidFill>
                <a:srgbClr val="000000"/>
              </a:solidFill>
            </a:endParaRPr>
          </a:p>
          <a:p>
            <a:r>
              <a:rPr lang="en-US" dirty="0" smtClean="0">
                <a:solidFill>
                  <a:srgbClr val="000000"/>
                </a:solidFill>
              </a:rPr>
              <a:t>Daniel </a:t>
            </a:r>
            <a:r>
              <a:rPr lang="en-US" dirty="0" err="1" smtClean="0">
                <a:solidFill>
                  <a:srgbClr val="000000"/>
                </a:solidFill>
              </a:rPr>
              <a:t>Rigney</a:t>
            </a:r>
            <a:endParaRPr lang="en-GB" dirty="0">
              <a:solidFill>
                <a:srgbClr val="000000"/>
              </a:solidFill>
            </a:endParaRPr>
          </a:p>
        </p:txBody>
      </p:sp>
      <p:pic>
        <p:nvPicPr>
          <p:cNvPr id="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83055558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2308324"/>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000000"/>
                </a:solidFill>
              </a:rPr>
              <a:t>“Students who begin with high verbal aptitudes find themselves in </a:t>
            </a:r>
            <a:r>
              <a:rPr lang="en-US" sz="3600" b="1" dirty="0" smtClean="0">
                <a:solidFill>
                  <a:srgbClr val="FF0000"/>
                </a:solidFill>
              </a:rPr>
              <a:t>verbally enriched </a:t>
            </a:r>
            <a:r>
              <a:rPr lang="en-US" sz="3600" dirty="0" smtClean="0">
                <a:solidFill>
                  <a:srgbClr val="000000"/>
                </a:solidFill>
              </a:rPr>
              <a:t>social environments and have a double advantage.” </a:t>
            </a:r>
            <a:endParaRPr lang="en-US" sz="3600" dirty="0">
              <a:solidFill>
                <a:srgbClr val="000000"/>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000000"/>
                </a:solidFill>
              </a:rPr>
              <a:t>The Matthew Effect</a:t>
            </a:r>
            <a:endParaRPr lang="en-GB" dirty="0" smtClean="0">
              <a:solidFill>
                <a:srgbClr val="000000"/>
              </a:solidFill>
            </a:endParaRPr>
          </a:p>
          <a:p>
            <a:r>
              <a:rPr lang="en-US" dirty="0" smtClean="0">
                <a:solidFill>
                  <a:srgbClr val="000000"/>
                </a:solidFill>
              </a:rPr>
              <a:t>Daniel </a:t>
            </a:r>
            <a:r>
              <a:rPr lang="en-US" dirty="0" err="1" smtClean="0">
                <a:solidFill>
                  <a:srgbClr val="000000"/>
                </a:solidFill>
              </a:rPr>
              <a:t>Rigney</a:t>
            </a:r>
            <a:endParaRPr lang="en-GB" dirty="0">
              <a:solidFill>
                <a:srgbClr val="000000"/>
              </a:solidFill>
            </a:endParaRPr>
          </a:p>
        </p:txBody>
      </p:sp>
      <p:pic>
        <p:nvPicPr>
          <p:cNvPr id="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49221491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72084"/>
            <a:ext cx="8458200" cy="2308324"/>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000000"/>
                </a:solidFill>
              </a:rPr>
              <a:t>“</a:t>
            </a:r>
            <a:r>
              <a:rPr lang="en-US" sz="3600" b="1" dirty="0" smtClean="0">
                <a:solidFill>
                  <a:srgbClr val="FF0000"/>
                </a:solidFill>
              </a:rPr>
              <a:t>Good readers </a:t>
            </a:r>
            <a:r>
              <a:rPr lang="en-US" sz="3600" dirty="0" smtClean="0">
                <a:solidFill>
                  <a:srgbClr val="000000"/>
                </a:solidFill>
              </a:rPr>
              <a:t>may choose friends who also read avidly while </a:t>
            </a:r>
            <a:r>
              <a:rPr lang="en-US" sz="3600" b="1" dirty="0" smtClean="0">
                <a:solidFill>
                  <a:srgbClr val="FF0000"/>
                </a:solidFill>
              </a:rPr>
              <a:t>poor readers </a:t>
            </a:r>
            <a:r>
              <a:rPr lang="en-US" sz="3600" dirty="0" smtClean="0">
                <a:solidFill>
                  <a:srgbClr val="000000"/>
                </a:solidFill>
              </a:rPr>
              <a:t>seek friends with whom they share other enjoyments”</a:t>
            </a:r>
            <a:r>
              <a:rPr lang="en-GB" sz="3600" dirty="0" smtClean="0">
                <a:solidFill>
                  <a:srgbClr val="000000"/>
                </a:solidFill>
              </a:rPr>
              <a:t> </a:t>
            </a:r>
            <a:endParaRPr lang="en-US" sz="3600" dirty="0">
              <a:solidFill>
                <a:srgbClr val="000000"/>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t>The Matthew Effect</a:t>
            </a:r>
            <a:endParaRPr lang="en-GB" dirty="0" smtClean="0"/>
          </a:p>
          <a:p>
            <a:r>
              <a:rPr lang="en-US" dirty="0" smtClean="0"/>
              <a:t>Daniel </a:t>
            </a:r>
            <a:r>
              <a:rPr lang="en-US" dirty="0" err="1" smtClean="0"/>
              <a:t>Rigney</a:t>
            </a:r>
            <a:endParaRPr lang="en-GB" dirty="0"/>
          </a:p>
        </p:txBody>
      </p:sp>
      <p:pic>
        <p:nvPicPr>
          <p:cNvPr id="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08454432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990124"/>
            <a:ext cx="8458200" cy="2862322"/>
          </a:xfrm>
          <a:prstGeom prst="rect">
            <a:avLst/>
          </a:prstGeom>
          <a:noFill/>
          <a:ln w="9525">
            <a:noFill/>
            <a:miter lim="800000"/>
            <a:headEnd/>
            <a:tailEnd/>
          </a:ln>
        </p:spPr>
        <p:txBody>
          <a:bodyPr wrap="square">
            <a:prstTxWarp prst="textNoShape">
              <a:avLst/>
            </a:prstTxWarp>
            <a:spAutoFit/>
          </a:bodyPr>
          <a:lstStyle/>
          <a:p>
            <a:pPr algn="ctr"/>
            <a:r>
              <a:rPr lang="en-GB" sz="3600" dirty="0" smtClean="0">
                <a:solidFill>
                  <a:srgbClr val="000000"/>
                </a:solidFill>
                <a:latin typeface="Tahoma" charset="0"/>
              </a:rPr>
              <a:t>“</a:t>
            </a:r>
            <a:r>
              <a:rPr lang="en-GB" sz="3600" b="1" dirty="0" smtClean="0">
                <a:solidFill>
                  <a:srgbClr val="FF0000"/>
                </a:solidFill>
                <a:latin typeface="Tahoma" charset="0"/>
              </a:rPr>
              <a:t>Spoken language </a:t>
            </a:r>
            <a:r>
              <a:rPr lang="en-GB" sz="3600" dirty="0" smtClean="0">
                <a:solidFill>
                  <a:srgbClr val="000000"/>
                </a:solidFill>
                <a:latin typeface="Tahoma" charset="0"/>
              </a:rPr>
              <a:t>forms a constraint, a ceiling not only on the ability to comprehend but also on the ability to write, beyond which literacy cannot progress” </a:t>
            </a:r>
            <a:endParaRPr lang="en-US" sz="3600" dirty="0">
              <a:solidFill>
                <a:srgbClr val="000000"/>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000000"/>
                </a:solidFill>
                <a:latin typeface="Tahoma" charset="0"/>
              </a:rPr>
              <a:t>Myhill</a:t>
            </a:r>
            <a:r>
              <a:rPr lang="en-GB" dirty="0" smtClean="0">
                <a:solidFill>
                  <a:srgbClr val="000000"/>
                </a:solidFill>
                <a:latin typeface="Tahoma" charset="0"/>
              </a:rPr>
              <a:t> and Fisher</a:t>
            </a:r>
            <a:endParaRPr lang="en-GB" dirty="0">
              <a:solidFill>
                <a:srgbClr val="000000"/>
              </a:solidFill>
            </a:endParaRPr>
          </a:p>
        </p:txBody>
      </p:sp>
      <p:pic>
        <p:nvPicPr>
          <p:cNvPr id="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831142998"/>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6188" y="2157781"/>
            <a:ext cx="8566566" cy="2308324"/>
          </a:xfrm>
          <a:prstGeom prst="rect">
            <a:avLst/>
          </a:prstGeom>
          <a:noFill/>
          <a:ln w="9525">
            <a:noFill/>
            <a:miter lim="800000"/>
            <a:headEnd/>
            <a:tailEnd/>
          </a:ln>
        </p:spPr>
        <p:txBody>
          <a:bodyPr wrap="square">
            <a:prstTxWarp prst="textNoShape">
              <a:avLst/>
            </a:prstTxWarp>
            <a:spAutoFit/>
          </a:bodyPr>
          <a:lstStyle/>
          <a:p>
            <a:pPr lvl="0" algn="ctr"/>
            <a:r>
              <a:rPr lang="en-GB" sz="3600" b="1" dirty="0">
                <a:solidFill>
                  <a:srgbClr val="FF0000"/>
                </a:solidFill>
              </a:rPr>
              <a:t>One in six </a:t>
            </a:r>
            <a:r>
              <a:rPr lang="en-GB" sz="3600" dirty="0"/>
              <a:t>people in the UK struggle with literacy. This means their literacy is below the level expected of an eleven year old. </a:t>
            </a:r>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 name="TextBox 3"/>
          <p:cNvSpPr txBox="1">
            <a:spLocks noChangeArrowheads="1"/>
          </p:cNvSpPr>
          <p:nvPr/>
        </p:nvSpPr>
        <p:spPr bwMode="auto">
          <a:xfrm>
            <a:off x="336188" y="5262268"/>
            <a:ext cx="8566566" cy="1077218"/>
          </a:xfrm>
          <a:prstGeom prst="rect">
            <a:avLst/>
          </a:prstGeom>
          <a:noFill/>
          <a:ln w="9525">
            <a:noFill/>
            <a:miter lim="800000"/>
            <a:headEnd/>
            <a:tailEnd/>
          </a:ln>
        </p:spPr>
        <p:txBody>
          <a:bodyPr wrap="square">
            <a:prstTxWarp prst="textNoShape">
              <a:avLst/>
            </a:prstTxWarp>
            <a:spAutoFit/>
          </a:bodyPr>
          <a:lstStyle/>
          <a:p>
            <a:pPr lvl="0" algn="r"/>
            <a:r>
              <a:rPr lang="en-GB" sz="1600" dirty="0" smtClean="0">
                <a:solidFill>
                  <a:schemeClr val="accent2"/>
                </a:solidFill>
              </a:rPr>
              <a:t>National Literacy Trust</a:t>
            </a:r>
          </a:p>
          <a:p>
            <a:pPr algn="r"/>
            <a:r>
              <a:rPr lang="en-GB" sz="1600" i="1" dirty="0">
                <a:solidFill>
                  <a:schemeClr val="accent2"/>
                </a:solidFill>
              </a:rPr>
              <a:t>Literacy: State of the </a:t>
            </a:r>
            <a:r>
              <a:rPr lang="en-GB" sz="1600" i="1" dirty="0" smtClean="0">
                <a:solidFill>
                  <a:schemeClr val="accent2"/>
                </a:solidFill>
              </a:rPr>
              <a:t>Nation – </a:t>
            </a:r>
            <a:r>
              <a:rPr lang="en-GB" sz="1600" i="1" dirty="0">
                <a:solidFill>
                  <a:schemeClr val="accent2"/>
                </a:solidFill>
              </a:rPr>
              <a:t>A </a:t>
            </a:r>
            <a:r>
              <a:rPr lang="en-GB" sz="1600" i="1" dirty="0" smtClean="0">
                <a:solidFill>
                  <a:schemeClr val="accent2"/>
                </a:solidFill>
              </a:rPr>
              <a:t>Picture </a:t>
            </a:r>
            <a:r>
              <a:rPr lang="en-GB" sz="1600" i="1" dirty="0">
                <a:solidFill>
                  <a:schemeClr val="accent2"/>
                </a:solidFill>
              </a:rPr>
              <a:t>of </a:t>
            </a:r>
            <a:r>
              <a:rPr lang="en-GB" sz="1600" i="1" dirty="0" smtClean="0">
                <a:solidFill>
                  <a:schemeClr val="accent2"/>
                </a:solidFill>
              </a:rPr>
              <a:t>Literacy </a:t>
            </a:r>
            <a:r>
              <a:rPr lang="en-GB" sz="1600" i="1" dirty="0">
                <a:solidFill>
                  <a:schemeClr val="accent2"/>
                </a:solidFill>
              </a:rPr>
              <a:t>in the UK T</a:t>
            </a:r>
            <a:r>
              <a:rPr lang="en-GB" sz="1600" i="1" dirty="0" smtClean="0">
                <a:solidFill>
                  <a:schemeClr val="accent2"/>
                </a:solidFill>
              </a:rPr>
              <a:t>oday</a:t>
            </a:r>
          </a:p>
          <a:p>
            <a:pPr algn="r"/>
            <a:r>
              <a:rPr lang="en-GB" sz="1600" i="1" dirty="0" smtClean="0">
                <a:solidFill>
                  <a:schemeClr val="accent2"/>
                </a:solidFill>
              </a:rPr>
              <a:t>2010</a:t>
            </a:r>
            <a:r>
              <a:rPr lang="en-GB" sz="1600" dirty="0" smtClean="0">
                <a:solidFill>
                  <a:schemeClr val="accent2"/>
                </a:solidFill>
              </a:rPr>
              <a:t> </a:t>
            </a:r>
            <a:endParaRPr lang="en-GB" sz="1600" dirty="0">
              <a:solidFill>
                <a:schemeClr val="accent2"/>
              </a:solidFill>
            </a:endParaRPr>
          </a:p>
          <a:p>
            <a:pPr lvl="0" algn="r"/>
            <a:endParaRPr lang="en-GB" sz="1600" dirty="0">
              <a:solidFill>
                <a:schemeClr val="accent2"/>
              </a:solidFill>
            </a:endParaRPr>
          </a:p>
        </p:txBody>
      </p:sp>
    </p:spTree>
    <p:extLst>
      <p:ext uri="{BB962C8B-B14F-4D97-AF65-F5344CB8AC3E}">
        <p14:creationId xmlns:p14="http://schemas.microsoft.com/office/powerpoint/2010/main" val="4232821042"/>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6188" y="1759314"/>
            <a:ext cx="8566566" cy="2862322"/>
          </a:xfrm>
          <a:prstGeom prst="rect">
            <a:avLst/>
          </a:prstGeom>
          <a:noFill/>
          <a:ln w="9525">
            <a:noFill/>
            <a:miter lim="800000"/>
            <a:headEnd/>
            <a:tailEnd/>
          </a:ln>
        </p:spPr>
        <p:txBody>
          <a:bodyPr wrap="square">
            <a:prstTxWarp prst="textNoShape">
              <a:avLst/>
            </a:prstTxWarp>
            <a:spAutoFit/>
          </a:bodyPr>
          <a:lstStyle/>
          <a:p>
            <a:pPr lvl="0" algn="ctr"/>
            <a:r>
              <a:rPr lang="en-GB" sz="3600" dirty="0"/>
              <a:t>One in five parents easily find the opportunity to </a:t>
            </a:r>
            <a:r>
              <a:rPr lang="en-GB" sz="3600" b="1" dirty="0">
                <a:solidFill>
                  <a:srgbClr val="FF0000"/>
                </a:solidFill>
              </a:rPr>
              <a:t>read to their children</a:t>
            </a:r>
            <a:r>
              <a:rPr lang="en-GB" sz="3600" dirty="0"/>
              <a:t>, with the rest struggling to read to their children due to fatigue and busy lifestyles. </a:t>
            </a:r>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 name="TextBox 3"/>
          <p:cNvSpPr txBox="1">
            <a:spLocks noChangeArrowheads="1"/>
          </p:cNvSpPr>
          <p:nvPr/>
        </p:nvSpPr>
        <p:spPr bwMode="auto">
          <a:xfrm>
            <a:off x="336188" y="5262268"/>
            <a:ext cx="8566566" cy="1077218"/>
          </a:xfrm>
          <a:prstGeom prst="rect">
            <a:avLst/>
          </a:prstGeom>
          <a:noFill/>
          <a:ln w="9525">
            <a:noFill/>
            <a:miter lim="800000"/>
            <a:headEnd/>
            <a:tailEnd/>
          </a:ln>
        </p:spPr>
        <p:txBody>
          <a:bodyPr wrap="square">
            <a:prstTxWarp prst="textNoShape">
              <a:avLst/>
            </a:prstTxWarp>
            <a:spAutoFit/>
          </a:bodyPr>
          <a:lstStyle/>
          <a:p>
            <a:pPr lvl="0" algn="r"/>
            <a:r>
              <a:rPr lang="en-GB" sz="1600" dirty="0" smtClean="0">
                <a:solidFill>
                  <a:schemeClr val="accent2"/>
                </a:solidFill>
              </a:rPr>
              <a:t>National Literacy Trust</a:t>
            </a:r>
          </a:p>
          <a:p>
            <a:pPr algn="r"/>
            <a:r>
              <a:rPr lang="en-GB" sz="1600" i="1" dirty="0">
                <a:solidFill>
                  <a:schemeClr val="accent2"/>
                </a:solidFill>
              </a:rPr>
              <a:t>Literacy: State of the </a:t>
            </a:r>
            <a:r>
              <a:rPr lang="en-GB" sz="1600" i="1" dirty="0" smtClean="0">
                <a:solidFill>
                  <a:schemeClr val="accent2"/>
                </a:solidFill>
              </a:rPr>
              <a:t>Nation – </a:t>
            </a:r>
            <a:r>
              <a:rPr lang="en-GB" sz="1600" i="1" dirty="0">
                <a:solidFill>
                  <a:schemeClr val="accent2"/>
                </a:solidFill>
              </a:rPr>
              <a:t>A </a:t>
            </a:r>
            <a:r>
              <a:rPr lang="en-GB" sz="1600" i="1" dirty="0" smtClean="0">
                <a:solidFill>
                  <a:schemeClr val="accent2"/>
                </a:solidFill>
              </a:rPr>
              <a:t>Picture </a:t>
            </a:r>
            <a:r>
              <a:rPr lang="en-GB" sz="1600" i="1" dirty="0">
                <a:solidFill>
                  <a:schemeClr val="accent2"/>
                </a:solidFill>
              </a:rPr>
              <a:t>of </a:t>
            </a:r>
            <a:r>
              <a:rPr lang="en-GB" sz="1600" i="1" dirty="0" smtClean="0">
                <a:solidFill>
                  <a:schemeClr val="accent2"/>
                </a:solidFill>
              </a:rPr>
              <a:t>Literacy </a:t>
            </a:r>
            <a:r>
              <a:rPr lang="en-GB" sz="1600" i="1" dirty="0">
                <a:solidFill>
                  <a:schemeClr val="accent2"/>
                </a:solidFill>
              </a:rPr>
              <a:t>in the UK T</a:t>
            </a:r>
            <a:r>
              <a:rPr lang="en-GB" sz="1600" i="1" dirty="0" smtClean="0">
                <a:solidFill>
                  <a:schemeClr val="accent2"/>
                </a:solidFill>
              </a:rPr>
              <a:t>oday</a:t>
            </a:r>
          </a:p>
          <a:p>
            <a:pPr algn="r"/>
            <a:r>
              <a:rPr lang="en-GB" sz="1600" i="1" dirty="0" smtClean="0">
                <a:solidFill>
                  <a:schemeClr val="accent2"/>
                </a:solidFill>
              </a:rPr>
              <a:t>2010</a:t>
            </a:r>
            <a:r>
              <a:rPr lang="en-GB" sz="1600" dirty="0" smtClean="0">
                <a:solidFill>
                  <a:schemeClr val="accent2"/>
                </a:solidFill>
              </a:rPr>
              <a:t> </a:t>
            </a:r>
            <a:endParaRPr lang="en-GB" sz="1600" dirty="0">
              <a:solidFill>
                <a:schemeClr val="accent2"/>
              </a:solidFill>
            </a:endParaRPr>
          </a:p>
          <a:p>
            <a:pPr lvl="0" algn="r"/>
            <a:endParaRPr lang="en-GB" sz="1600" dirty="0">
              <a:solidFill>
                <a:schemeClr val="accent2"/>
              </a:solidFill>
            </a:endParaRPr>
          </a:p>
        </p:txBody>
      </p:sp>
    </p:spTree>
    <p:extLst>
      <p:ext uri="{BB962C8B-B14F-4D97-AF65-F5344CB8AC3E}">
        <p14:creationId xmlns:p14="http://schemas.microsoft.com/office/powerpoint/2010/main" val="148489069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6188" y="2157781"/>
            <a:ext cx="8566566" cy="175432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3600" dirty="0"/>
              <a:t>1-in-16 adults cannot identify a </a:t>
            </a:r>
            <a:r>
              <a:rPr lang="en-GB" sz="3600" b="1" dirty="0">
                <a:solidFill>
                  <a:srgbClr val="FF0000"/>
                </a:solidFill>
              </a:rPr>
              <a:t>concert venue</a:t>
            </a:r>
            <a:r>
              <a:rPr lang="en-GB" sz="3600" dirty="0"/>
              <a:t> on a poster that contains name of band, price, date, time and venue</a:t>
            </a:r>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6" name="TextBox 5"/>
          <p:cNvSpPr txBox="1">
            <a:spLocks noChangeArrowheads="1"/>
          </p:cNvSpPr>
          <p:nvPr/>
        </p:nvSpPr>
        <p:spPr bwMode="auto">
          <a:xfrm>
            <a:off x="336188" y="5262268"/>
            <a:ext cx="8566566" cy="584776"/>
          </a:xfrm>
          <a:prstGeom prst="rect">
            <a:avLst/>
          </a:prstGeom>
          <a:noFill/>
          <a:ln w="9525">
            <a:noFill/>
            <a:miter lim="800000"/>
            <a:headEnd/>
            <a:tailEnd/>
          </a:ln>
        </p:spPr>
        <p:txBody>
          <a:bodyPr wrap="square">
            <a:prstTxWarp prst="textNoShape">
              <a:avLst/>
            </a:prstTxWarp>
            <a:spAutoFit/>
          </a:bodyPr>
          <a:lstStyle/>
          <a:p>
            <a:pPr lvl="0" algn="r"/>
            <a:r>
              <a:rPr lang="en-GB" sz="1600" dirty="0" smtClean="0">
                <a:solidFill>
                  <a:schemeClr val="accent2"/>
                </a:solidFill>
              </a:rPr>
              <a:t>National Literacy Trust</a:t>
            </a:r>
          </a:p>
          <a:p>
            <a:pPr lvl="0" algn="r"/>
            <a:endParaRPr lang="en-GB" sz="1600" dirty="0">
              <a:solidFill>
                <a:schemeClr val="accent2"/>
              </a:solidFill>
            </a:endParaRPr>
          </a:p>
        </p:txBody>
      </p:sp>
    </p:spTree>
    <p:extLst>
      <p:ext uri="{BB962C8B-B14F-4D97-AF65-F5344CB8AC3E}">
        <p14:creationId xmlns:p14="http://schemas.microsoft.com/office/powerpoint/2010/main" val="1037740113"/>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p:cNvPicPr>
            <a:picLocks noChangeAspect="1" noChangeArrowheads="1"/>
          </p:cNvPicPr>
          <p:nvPr/>
        </p:nvPicPr>
        <p:blipFill>
          <a:blip r:embed="rId3"/>
          <a:srcRect/>
          <a:stretch>
            <a:fillRect/>
          </a:stretch>
        </p:blipFill>
        <p:spPr bwMode="auto">
          <a:xfrm>
            <a:off x="4572000" y="88652"/>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000000"/>
                </a:solidFill>
                <a:latin typeface="Typist" charset="0"/>
              </a:rPr>
              <a:t>BBC NEWS ONLINE:</a:t>
            </a:r>
          </a:p>
          <a:p>
            <a:endParaRPr lang="en-GB" sz="1900" dirty="0">
              <a:solidFill>
                <a:srgbClr val="000000"/>
              </a:solidFill>
              <a:latin typeface="Typist" charset="0"/>
            </a:endParaRPr>
          </a:p>
          <a:p>
            <a:r>
              <a:rPr lang="en-GB" sz="1900" dirty="0">
                <a:solidFill>
                  <a:srgbClr val="000000"/>
                </a:solidFill>
                <a:latin typeface="Typist" charset="0"/>
              </a:rPr>
              <a:t>More than half of British motorists cannot interpret road signs properly, according to a survey by the Royal Automobile Club. </a:t>
            </a:r>
          </a:p>
          <a:p>
            <a:endParaRPr lang="en-GB" sz="1900" dirty="0">
              <a:solidFill>
                <a:srgbClr val="000000"/>
              </a:solidFill>
              <a:latin typeface="Typist" charset="0"/>
            </a:endParaRPr>
          </a:p>
          <a:p>
            <a:r>
              <a:rPr lang="en-GB" sz="1900" dirty="0">
                <a:solidFill>
                  <a:srgbClr val="000000"/>
                </a:solidFill>
                <a:latin typeface="Typist" charset="0"/>
              </a:rPr>
              <a:t>The survey of 500 motorists highlighted just how many people are still grappling with it. </a:t>
            </a:r>
          </a:p>
          <a:p>
            <a:endParaRPr lang="en-GB" sz="1900" dirty="0">
              <a:solidFill>
                <a:srgbClr val="000000"/>
              </a:solidFill>
              <a:latin typeface="Typist" charset="0"/>
            </a:endParaRPr>
          </a:p>
        </p:txBody>
      </p:sp>
    </p:spTree>
    <p:extLst>
      <p:ext uri="{BB962C8B-B14F-4D97-AF65-F5344CB8AC3E}">
        <p14:creationId xmlns:p14="http://schemas.microsoft.com/office/powerpoint/2010/main" val="328990015"/>
      </p:ext>
    </p:extLst>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latin typeface="Typist" charset="0"/>
              </a:rPr>
              <a:t>According to the survey, three in five motorists thought a "be aware of cattle" warning sign indicated …</a:t>
            </a:r>
          </a:p>
          <a:p>
            <a:endParaRPr lang="en-GB" sz="1900" dirty="0">
              <a:latin typeface="Typist" charset="0"/>
            </a:endParaRPr>
          </a:p>
          <a:p>
            <a:endParaRPr lang="en-GB" sz="1900" dirty="0">
              <a:latin typeface="Typist" charset="0"/>
            </a:endParaRPr>
          </a:p>
          <a:p>
            <a:endParaRPr lang="en-GB" sz="1900" dirty="0">
              <a:latin typeface="Typist" charset="0"/>
            </a:endParaRPr>
          </a:p>
          <a:p>
            <a:endParaRPr lang="en-GB" sz="1900" dirty="0">
              <a:latin typeface="Typist" charset="0"/>
            </a:endParaRPr>
          </a:p>
          <a:p>
            <a:endParaRPr lang="en-GB" sz="1900" dirty="0">
              <a:latin typeface="Typist" charset="0"/>
            </a:endParaRPr>
          </a:p>
          <a:p>
            <a:endParaRPr lang="en-GB" sz="1900" dirty="0">
              <a:latin typeface="Typist" charset="0"/>
            </a:endParaRPr>
          </a:p>
          <a:p>
            <a:endParaRPr lang="en-GB" sz="1900" dirty="0">
              <a:latin typeface="Typist" charset="0"/>
            </a:endParaRPr>
          </a:p>
          <a:p>
            <a:endParaRPr lang="en-GB" sz="1900" dirty="0">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000000"/>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08248286"/>
      </p:ext>
    </p:extLst>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34094" y="2780386"/>
            <a:ext cx="6096000" cy="769441"/>
          </a:xfrm>
          <a:prstGeom prst="rect">
            <a:avLst/>
          </a:prstGeom>
          <a:noFill/>
          <a:ln w="9525">
            <a:noFill/>
            <a:miter lim="800000"/>
            <a:headEnd/>
            <a:tailEnd/>
          </a:ln>
        </p:spPr>
        <p:txBody>
          <a:bodyPr>
            <a:prstTxWarp prst="textNoShape">
              <a:avLst/>
            </a:prstTxWarp>
            <a:spAutoFit/>
          </a:bodyPr>
          <a:lstStyle/>
          <a:p>
            <a:pPr algn="ctr"/>
            <a:r>
              <a:rPr lang="en-US" sz="4400" dirty="0" smtClean="0"/>
              <a:t>Hello.</a:t>
            </a:r>
            <a:endParaRPr lang="en-US" sz="4400" dirty="0"/>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The Secret of Literacy</a:t>
            </a:r>
            <a:endParaRPr lang="en-US" sz="44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Stand by</a:t>
            </a:r>
            <a:endParaRPr lang="en-US" sz="44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Here goes</a:t>
            </a:r>
            <a:endParaRPr lang="en-US" sz="44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459333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Brace yourself</a:t>
            </a:r>
            <a:endParaRPr lang="en-US" sz="44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459333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Ready?</a:t>
            </a:r>
            <a:endParaRPr lang="en-US" sz="44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437129"/>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Making the implicit explicit</a:t>
            </a:r>
            <a:endParaRPr lang="en-US" sz="4400" dirty="0">
              <a:solidFill>
                <a:srgbClr val="000000"/>
              </a:solidFill>
            </a:endParaRPr>
          </a:p>
        </p:txBody>
      </p:sp>
      <p:pic>
        <p:nvPicPr>
          <p:cNvPr id="6" name="Picture 5"/>
          <p:cNvPicPr>
            <a:picLocks noChangeAspect="1"/>
          </p:cNvPicPr>
          <p:nvPr/>
        </p:nvPicPr>
        <p:blipFill>
          <a:blip r:embed="rId3"/>
          <a:stretch>
            <a:fillRect/>
          </a:stretch>
        </p:blipFill>
        <p:spPr>
          <a:xfrm>
            <a:off x="1192097" y="1315820"/>
            <a:ext cx="3181120" cy="4039441"/>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914017"/>
            <a:ext cx="3729081"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will make you </a:t>
            </a:r>
            <a:r>
              <a:rPr lang="en-US" sz="4400" b="1" dirty="0" smtClean="0">
                <a:solidFill>
                  <a:srgbClr val="FF0000"/>
                </a:solidFill>
              </a:rPr>
              <a:t>read</a:t>
            </a:r>
            <a:r>
              <a:rPr lang="en-US" sz="4400" dirty="0" smtClean="0">
                <a:solidFill>
                  <a:srgbClr val="000000"/>
                </a:solidFill>
              </a:rPr>
              <a:t> and write and spell</a:t>
            </a:r>
            <a:r>
              <a:rPr lang="en-US" sz="4400" dirty="0" smtClean="0">
                <a:solidFill>
                  <a:srgbClr val="FF0000"/>
                </a:solidFill>
              </a:rPr>
              <a:t> </a:t>
            </a:r>
            <a:r>
              <a:rPr lang="en-US" sz="4400" dirty="0" smtClean="0">
                <a:solidFill>
                  <a:srgbClr val="000000"/>
                </a:solidFill>
              </a:rPr>
              <a:t>better</a:t>
            </a:r>
            <a:endParaRPr lang="en-US" sz="4400" dirty="0">
              <a:solidFill>
                <a:srgbClr val="000000"/>
              </a:solidFill>
            </a:endParaRPr>
          </a:p>
        </p:txBody>
      </p:sp>
      <p:sp>
        <p:nvSpPr>
          <p:cNvPr id="9" name="TextBox 8"/>
          <p:cNvSpPr txBox="1"/>
          <p:nvPr/>
        </p:nvSpPr>
        <p:spPr>
          <a:xfrm>
            <a:off x="336188" y="323755"/>
            <a:ext cx="485605" cy="584776"/>
          </a:xfrm>
          <a:prstGeom prst="rect">
            <a:avLst/>
          </a:prstGeom>
          <a:noFill/>
        </p:spPr>
        <p:txBody>
          <a:bodyPr wrap="square" rtlCol="0">
            <a:spAutoFit/>
          </a:bodyPr>
          <a:lstStyle/>
          <a:p>
            <a:r>
              <a:rPr lang="en-US" sz="3200" dirty="0" smtClean="0"/>
              <a:t>1</a:t>
            </a:r>
            <a:endParaRPr lang="en-US" sz="3200" dirty="0"/>
          </a:p>
        </p:txBody>
      </p:sp>
    </p:spTree>
    <p:extLst>
      <p:ext uri="{BB962C8B-B14F-4D97-AF65-F5344CB8AC3E}">
        <p14:creationId xmlns:p14="http://schemas.microsoft.com/office/powerpoint/2010/main" val="279684412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84995"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83" charset="-128"/>
                <a:cs typeface="ＭＳ Ｐゴシック" pitchFamily="-83" charset="-128"/>
              </a:rPr>
              <a:t>SKIMMING</a:t>
            </a:r>
          </a:p>
        </p:txBody>
      </p:sp>
      <p:pic>
        <p:nvPicPr>
          <p:cNvPr id="84996"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a:solidFill>
                  <a:srgbClr val="000000"/>
                </a:solidFill>
                <a:latin typeface="Comic Sans MS" pitchFamily="-83" charset="0"/>
                <a:ea typeface="Comic Sans MS" pitchFamily="-83" charset="0"/>
                <a:cs typeface="Comic Sans MS" pitchFamily="-83"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a:solidFill>
                  <a:srgbClr val="000000"/>
                </a:solidFill>
                <a:latin typeface="Comic Sans MS" pitchFamily="-83" charset="0"/>
                <a:ea typeface="Comic Sans MS" pitchFamily="-83" charset="0"/>
                <a:cs typeface="Comic Sans MS" pitchFamily="-83" charset="0"/>
              </a:rPr>
              <a:t> </a:t>
            </a:r>
            <a:endParaRPr lang="en-GB" sz="2800">
              <a:solidFill>
                <a:srgbClr val="000000"/>
              </a:solidFill>
              <a:latin typeface="Comic Sans MS" pitchFamily="-83" charset="0"/>
              <a:ea typeface="Times" pitchFamily="-83" charset="0"/>
              <a:cs typeface="Times" pitchFamily="-83"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Tree>
    <p:extLst>
      <p:ext uri="{BB962C8B-B14F-4D97-AF65-F5344CB8AC3E}">
        <p14:creationId xmlns:p14="http://schemas.microsoft.com/office/powerpoint/2010/main" val="420835352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34094" y="2132876"/>
            <a:ext cx="6096000" cy="2215991"/>
          </a:xfrm>
          <a:prstGeom prst="rect">
            <a:avLst/>
          </a:prstGeom>
          <a:noFill/>
          <a:ln w="9525">
            <a:noFill/>
            <a:miter lim="800000"/>
            <a:headEnd/>
            <a:tailEnd/>
          </a:ln>
        </p:spPr>
        <p:txBody>
          <a:bodyPr>
            <a:prstTxWarp prst="textNoShape">
              <a:avLst/>
            </a:prstTxWarp>
            <a:spAutoFit/>
          </a:bodyPr>
          <a:lstStyle/>
          <a:p>
            <a:pPr algn="ctr"/>
            <a:r>
              <a:rPr lang="en-US" sz="13800" dirty="0" smtClean="0"/>
              <a:t>2</a:t>
            </a:r>
            <a:endParaRPr lang="en-US" sz="13800" dirty="0"/>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828624758"/>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000000"/>
                </a:solidFill>
                <a:latin typeface="Comic Sans MS" pitchFamily="-83" charset="0"/>
                <a:ea typeface="Comic Sans MS" pitchFamily="-83" charset="0"/>
                <a:cs typeface="Comic Sans MS" pitchFamily="-83"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a:solidFill>
                  <a:srgbClr val="000000"/>
                </a:solidFill>
                <a:latin typeface="Comic Sans MS" pitchFamily="-83" charset="0"/>
                <a:ea typeface="Comic Sans MS" pitchFamily="-83" charset="0"/>
                <a:cs typeface="Comic Sans MS" pitchFamily="-83" charset="0"/>
              </a:rPr>
              <a:t> </a:t>
            </a:r>
            <a:endParaRPr lang="en-GB" sz="3600">
              <a:solidFill>
                <a:srgbClr val="000000"/>
              </a:solidFill>
              <a:latin typeface="Comic Sans MS" pitchFamily="-83" charset="0"/>
              <a:ea typeface="Times" pitchFamily="-83" charset="0"/>
              <a:cs typeface="Times" pitchFamily="-83"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Tree>
    <p:extLst>
      <p:ext uri="{BB962C8B-B14F-4D97-AF65-F5344CB8AC3E}">
        <p14:creationId xmlns:p14="http://schemas.microsoft.com/office/powerpoint/2010/main" val="800470568"/>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1988"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000000"/>
                </a:solidFill>
                <a:latin typeface="Comic Sans MS" pitchFamily="-83" charset="0"/>
                <a:ea typeface="Comic Sans MS" pitchFamily="-83" charset="0"/>
                <a:cs typeface="Comic Sans MS" pitchFamily="-83" charset="0"/>
              </a:rPr>
              <a:t>The </a:t>
            </a:r>
            <a:r>
              <a:rPr lang="en-US" sz="3600">
                <a:solidFill>
                  <a:srgbClr val="FF0000"/>
                </a:solidFill>
                <a:latin typeface="Comic Sans MS" pitchFamily="-83" charset="0"/>
                <a:ea typeface="Comic Sans MS" pitchFamily="-83" charset="0"/>
                <a:cs typeface="Comic Sans MS" pitchFamily="-83" charset="0"/>
              </a:rPr>
              <a:t>best treatment </a:t>
            </a:r>
            <a:r>
              <a:rPr lang="en-US" sz="3600">
                <a:solidFill>
                  <a:srgbClr val="000000"/>
                </a:solidFill>
                <a:latin typeface="Comic Sans MS" pitchFamily="-83" charset="0"/>
                <a:ea typeface="Comic Sans MS" pitchFamily="-83" charset="0"/>
                <a:cs typeface="Comic Sans MS" pitchFamily="-83" charset="0"/>
              </a:rPr>
              <a:t>for </a:t>
            </a:r>
            <a:r>
              <a:rPr lang="en-US" sz="3600">
                <a:solidFill>
                  <a:srgbClr val="FF0000"/>
                </a:solidFill>
                <a:latin typeface="Comic Sans MS" pitchFamily="-83" charset="0"/>
                <a:ea typeface="Comic Sans MS" pitchFamily="-83" charset="0"/>
                <a:cs typeface="Comic Sans MS" pitchFamily="-83" charset="0"/>
              </a:rPr>
              <a:t>mouth ulcers</a:t>
            </a:r>
            <a:r>
              <a:rPr lang="en-US" sz="3600">
                <a:solidFill>
                  <a:srgbClr val="000000"/>
                </a:solidFill>
                <a:latin typeface="Comic Sans MS" pitchFamily="-83" charset="0"/>
                <a:ea typeface="Comic Sans MS" pitchFamily="-83" charset="0"/>
                <a:cs typeface="Comic Sans MS" pitchFamily="-83" charset="0"/>
              </a:rPr>
              <a:t>. </a:t>
            </a:r>
            <a:r>
              <a:rPr lang="en-US" sz="3600">
                <a:solidFill>
                  <a:srgbClr val="FF0000"/>
                </a:solidFill>
                <a:latin typeface="Comic Sans MS" pitchFamily="-83" charset="0"/>
                <a:ea typeface="Comic Sans MS" pitchFamily="-83" charset="0"/>
                <a:cs typeface="Comic Sans MS" pitchFamily="-83" charset="0"/>
              </a:rPr>
              <a:t>Gargle </a:t>
            </a:r>
            <a:r>
              <a:rPr lang="en-US" sz="3600">
                <a:solidFill>
                  <a:srgbClr val="000000"/>
                </a:solidFill>
                <a:latin typeface="Comic Sans MS" pitchFamily="-83" charset="0"/>
                <a:ea typeface="Comic Sans MS" pitchFamily="-83" charset="0"/>
                <a:cs typeface="Comic Sans MS" pitchFamily="-83" charset="0"/>
              </a:rPr>
              <a:t>with </a:t>
            </a:r>
            <a:r>
              <a:rPr lang="en-US" sz="3600">
                <a:solidFill>
                  <a:srgbClr val="FF0000"/>
                </a:solidFill>
                <a:latin typeface="Comic Sans MS" pitchFamily="-83" charset="0"/>
                <a:ea typeface="Comic Sans MS" pitchFamily="-83" charset="0"/>
                <a:cs typeface="Comic Sans MS" pitchFamily="-83" charset="0"/>
              </a:rPr>
              <a:t>salt water</a:t>
            </a:r>
            <a:r>
              <a:rPr lang="en-US" sz="3600">
                <a:solidFill>
                  <a:srgbClr val="000000"/>
                </a:solidFill>
                <a:latin typeface="Comic Sans MS" pitchFamily="-83" charset="0"/>
                <a:ea typeface="Comic Sans MS" pitchFamily="-83" charset="0"/>
                <a:cs typeface="Comic Sans MS" pitchFamily="-83" charset="0"/>
              </a:rPr>
              <a:t>. You </a:t>
            </a:r>
            <a:r>
              <a:rPr lang="en-US" sz="3600">
                <a:solidFill>
                  <a:srgbClr val="FF0000"/>
                </a:solidFill>
                <a:latin typeface="Comic Sans MS" pitchFamily="-83" charset="0"/>
                <a:ea typeface="Comic Sans MS" pitchFamily="-83" charset="0"/>
                <a:cs typeface="Comic Sans MS" pitchFamily="-83" charset="0"/>
              </a:rPr>
              <a:t>should find </a:t>
            </a:r>
            <a:r>
              <a:rPr lang="en-US" sz="3600">
                <a:solidFill>
                  <a:srgbClr val="000000"/>
                </a:solidFill>
                <a:latin typeface="Comic Sans MS" pitchFamily="-83" charset="0"/>
                <a:ea typeface="Comic Sans MS" pitchFamily="-83" charset="0"/>
                <a:cs typeface="Comic Sans MS" pitchFamily="-83" charset="0"/>
              </a:rPr>
              <a:t>that it </a:t>
            </a:r>
            <a:r>
              <a:rPr lang="en-US" sz="3600">
                <a:solidFill>
                  <a:srgbClr val="FF0000"/>
                </a:solidFill>
                <a:latin typeface="Comic Sans MS" pitchFamily="-83" charset="0"/>
                <a:ea typeface="Comic Sans MS" pitchFamily="-83" charset="0"/>
                <a:cs typeface="Comic Sans MS" pitchFamily="-83" charset="0"/>
              </a:rPr>
              <a:t>works </a:t>
            </a:r>
            <a:r>
              <a:rPr lang="en-US" sz="3600">
                <a:solidFill>
                  <a:srgbClr val="000000"/>
                </a:solidFill>
                <a:latin typeface="Comic Sans MS" pitchFamily="-83" charset="0"/>
                <a:ea typeface="Comic Sans MS" pitchFamily="-83" charset="0"/>
                <a:cs typeface="Comic Sans MS" pitchFamily="-83" charset="0"/>
              </a:rPr>
              <a:t>a </a:t>
            </a:r>
            <a:r>
              <a:rPr lang="en-US" sz="3600">
                <a:solidFill>
                  <a:srgbClr val="FF0000"/>
                </a:solidFill>
                <a:latin typeface="Comic Sans MS" pitchFamily="-83" charset="0"/>
                <a:ea typeface="Comic Sans MS" pitchFamily="-83" charset="0"/>
                <a:cs typeface="Comic Sans MS" pitchFamily="-83" charset="0"/>
              </a:rPr>
              <a:t>treat</a:t>
            </a:r>
            <a:r>
              <a:rPr lang="en-US" sz="3600">
                <a:solidFill>
                  <a:srgbClr val="000000"/>
                </a:solidFill>
                <a:latin typeface="Comic Sans MS" pitchFamily="-83" charset="0"/>
                <a:ea typeface="Comic Sans MS" pitchFamily="-83" charset="0"/>
                <a:cs typeface="Comic Sans MS" pitchFamily="-83" charset="0"/>
              </a:rPr>
              <a:t>. </a:t>
            </a:r>
            <a:r>
              <a:rPr lang="en-US" sz="3600">
                <a:solidFill>
                  <a:srgbClr val="FF0000"/>
                </a:solidFill>
                <a:latin typeface="Comic Sans MS" pitchFamily="-83" charset="0"/>
                <a:ea typeface="Comic Sans MS" pitchFamily="-83" charset="0"/>
                <a:cs typeface="Comic Sans MS" pitchFamily="-83" charset="0"/>
              </a:rPr>
              <a:t>Salt </a:t>
            </a:r>
            <a:r>
              <a:rPr lang="en-US" sz="3600">
                <a:solidFill>
                  <a:srgbClr val="000000"/>
                </a:solidFill>
                <a:latin typeface="Comic Sans MS" pitchFamily="-83" charset="0"/>
                <a:ea typeface="Comic Sans MS" pitchFamily="-83" charset="0"/>
                <a:cs typeface="Comic Sans MS" pitchFamily="-83" charset="0"/>
              </a:rPr>
              <a:t>is </a:t>
            </a:r>
            <a:r>
              <a:rPr lang="en-US" sz="3600">
                <a:solidFill>
                  <a:srgbClr val="FF0000"/>
                </a:solidFill>
                <a:latin typeface="Comic Sans MS" pitchFamily="-83" charset="0"/>
                <a:ea typeface="Comic Sans MS" pitchFamily="-83" charset="0"/>
                <a:cs typeface="Comic Sans MS" pitchFamily="-83" charset="0"/>
              </a:rPr>
              <a:t>cheap </a:t>
            </a:r>
            <a:r>
              <a:rPr lang="en-US" sz="3600">
                <a:solidFill>
                  <a:srgbClr val="000000"/>
                </a:solidFill>
                <a:latin typeface="Comic Sans MS" pitchFamily="-83" charset="0"/>
                <a:ea typeface="Comic Sans MS" pitchFamily="-83" charset="0"/>
                <a:cs typeface="Comic Sans MS" pitchFamily="-83" charset="0"/>
              </a:rPr>
              <a:t>and </a:t>
            </a:r>
            <a:r>
              <a:rPr lang="en-US" sz="3600">
                <a:solidFill>
                  <a:srgbClr val="FF0000"/>
                </a:solidFill>
                <a:latin typeface="Comic Sans MS" pitchFamily="-83" charset="0"/>
                <a:ea typeface="Comic Sans MS" pitchFamily="-83" charset="0"/>
                <a:cs typeface="Comic Sans MS" pitchFamily="-83" charset="0"/>
              </a:rPr>
              <a:t>easy </a:t>
            </a:r>
            <a:r>
              <a:rPr lang="en-US" sz="3600">
                <a:solidFill>
                  <a:srgbClr val="000000"/>
                </a:solidFill>
                <a:latin typeface="Comic Sans MS" pitchFamily="-83" charset="0"/>
                <a:ea typeface="Comic Sans MS" pitchFamily="-83" charset="0"/>
                <a:cs typeface="Comic Sans MS" pitchFamily="-83" charset="0"/>
              </a:rPr>
              <a:t>to </a:t>
            </a:r>
            <a:r>
              <a:rPr lang="en-US" sz="3600">
                <a:solidFill>
                  <a:srgbClr val="FF0000"/>
                </a:solidFill>
                <a:latin typeface="Comic Sans MS" pitchFamily="-83" charset="0"/>
                <a:ea typeface="Comic Sans MS" pitchFamily="-83" charset="0"/>
                <a:cs typeface="Comic Sans MS" pitchFamily="-83" charset="0"/>
              </a:rPr>
              <a:t>get hold </a:t>
            </a:r>
            <a:r>
              <a:rPr lang="en-US" sz="3600">
                <a:solidFill>
                  <a:srgbClr val="000000"/>
                </a:solidFill>
                <a:latin typeface="Comic Sans MS" pitchFamily="-83" charset="0"/>
                <a:ea typeface="Comic Sans MS" pitchFamily="-83" charset="0"/>
                <a:cs typeface="Comic Sans MS" pitchFamily="-83" charset="0"/>
              </a:rPr>
              <a:t>of and we all </a:t>
            </a:r>
            <a:r>
              <a:rPr lang="en-US" sz="3600">
                <a:solidFill>
                  <a:srgbClr val="FF0000"/>
                </a:solidFill>
                <a:latin typeface="Comic Sans MS" pitchFamily="-83" charset="0"/>
                <a:ea typeface="Comic Sans MS" pitchFamily="-83" charset="0"/>
                <a:cs typeface="Comic Sans MS" pitchFamily="-83" charset="0"/>
              </a:rPr>
              <a:t>have </a:t>
            </a:r>
            <a:r>
              <a:rPr lang="en-US" sz="3600">
                <a:solidFill>
                  <a:srgbClr val="000000"/>
                </a:solidFill>
                <a:latin typeface="Comic Sans MS" pitchFamily="-83" charset="0"/>
                <a:ea typeface="Comic Sans MS" pitchFamily="-83" charset="0"/>
                <a:cs typeface="Comic Sans MS" pitchFamily="-83" charset="0"/>
              </a:rPr>
              <a:t>it at </a:t>
            </a:r>
            <a:r>
              <a:rPr lang="en-US" sz="3600">
                <a:solidFill>
                  <a:srgbClr val="FF0000"/>
                </a:solidFill>
                <a:latin typeface="Comic Sans MS" pitchFamily="-83" charset="0"/>
                <a:ea typeface="Comic Sans MS" pitchFamily="-83" charset="0"/>
                <a:cs typeface="Comic Sans MS" pitchFamily="-83" charset="0"/>
              </a:rPr>
              <a:t>home</a:t>
            </a:r>
            <a:r>
              <a:rPr lang="en-US" sz="3600">
                <a:solidFill>
                  <a:srgbClr val="000000"/>
                </a:solidFill>
                <a:latin typeface="Comic Sans MS" pitchFamily="-83" charset="0"/>
                <a:ea typeface="Comic Sans MS" pitchFamily="-83" charset="0"/>
                <a:cs typeface="Comic Sans MS" pitchFamily="-83" charset="0"/>
              </a:rPr>
              <a:t>, so no </a:t>
            </a:r>
            <a:r>
              <a:rPr lang="en-US" sz="3600">
                <a:solidFill>
                  <a:srgbClr val="FF0000"/>
                </a:solidFill>
                <a:latin typeface="Comic Sans MS" pitchFamily="-83" charset="0"/>
                <a:ea typeface="Comic Sans MS" pitchFamily="-83" charset="0"/>
                <a:cs typeface="Comic Sans MS" pitchFamily="-83" charset="0"/>
              </a:rPr>
              <a:t>need </a:t>
            </a:r>
            <a:r>
              <a:rPr lang="en-US" sz="3600">
                <a:solidFill>
                  <a:srgbClr val="000000"/>
                </a:solidFill>
                <a:latin typeface="Comic Sans MS" pitchFamily="-83" charset="0"/>
                <a:ea typeface="Comic Sans MS" pitchFamily="-83" charset="0"/>
                <a:cs typeface="Comic Sans MS" pitchFamily="-83" charset="0"/>
              </a:rPr>
              <a:t>to </a:t>
            </a:r>
            <a:r>
              <a:rPr lang="en-US" sz="3600">
                <a:solidFill>
                  <a:srgbClr val="FF0000"/>
                </a:solidFill>
                <a:latin typeface="Comic Sans MS" pitchFamily="-83" charset="0"/>
                <a:ea typeface="Comic Sans MS" pitchFamily="-83" charset="0"/>
                <a:cs typeface="Comic Sans MS" pitchFamily="-83" charset="0"/>
              </a:rPr>
              <a:t>splash </a:t>
            </a:r>
            <a:r>
              <a:rPr lang="en-US" sz="3600">
                <a:solidFill>
                  <a:srgbClr val="000000"/>
                </a:solidFill>
                <a:latin typeface="Comic Sans MS" pitchFamily="-83" charset="0"/>
                <a:ea typeface="Comic Sans MS" pitchFamily="-83" charset="0"/>
                <a:cs typeface="Comic Sans MS" pitchFamily="-83" charset="0"/>
              </a:rPr>
              <a:t>out and </a:t>
            </a:r>
            <a:r>
              <a:rPr lang="en-US" sz="3600">
                <a:solidFill>
                  <a:srgbClr val="FF0000"/>
                </a:solidFill>
                <a:latin typeface="Comic Sans MS" pitchFamily="-83" charset="0"/>
                <a:ea typeface="Comic Sans MS" pitchFamily="-83" charset="0"/>
                <a:cs typeface="Comic Sans MS" pitchFamily="-83" charset="0"/>
              </a:rPr>
              <a:t>spend lots </a:t>
            </a:r>
            <a:r>
              <a:rPr lang="en-US" sz="3600">
                <a:solidFill>
                  <a:srgbClr val="000000"/>
                </a:solidFill>
                <a:latin typeface="Comic Sans MS" pitchFamily="-83" charset="0"/>
                <a:ea typeface="Comic Sans MS" pitchFamily="-83" charset="0"/>
                <a:cs typeface="Comic Sans MS" pitchFamily="-83" charset="0"/>
              </a:rPr>
              <a:t>of </a:t>
            </a:r>
            <a:r>
              <a:rPr lang="en-US" sz="3600">
                <a:solidFill>
                  <a:srgbClr val="FF0000"/>
                </a:solidFill>
                <a:latin typeface="Comic Sans MS" pitchFamily="-83" charset="0"/>
                <a:ea typeface="Comic Sans MS" pitchFamily="-83" charset="0"/>
                <a:cs typeface="Comic Sans MS" pitchFamily="-83" charset="0"/>
              </a:rPr>
              <a:t>money </a:t>
            </a:r>
            <a:r>
              <a:rPr lang="en-US" sz="3600">
                <a:solidFill>
                  <a:srgbClr val="000000"/>
                </a:solidFill>
                <a:latin typeface="Comic Sans MS" pitchFamily="-83" charset="0"/>
                <a:ea typeface="Comic Sans MS" pitchFamily="-83" charset="0"/>
                <a:cs typeface="Comic Sans MS" pitchFamily="-83" charset="0"/>
              </a:rPr>
              <a:t>on </a:t>
            </a:r>
            <a:r>
              <a:rPr lang="en-US" sz="3600">
                <a:solidFill>
                  <a:srgbClr val="FF0000"/>
                </a:solidFill>
                <a:latin typeface="Comic Sans MS" pitchFamily="-83" charset="0"/>
                <a:ea typeface="Comic Sans MS" pitchFamily="-83" charset="0"/>
                <a:cs typeface="Comic Sans MS" pitchFamily="-83" charset="0"/>
              </a:rPr>
              <a:t>expensive mouth ulcer creams</a:t>
            </a:r>
            <a:r>
              <a:rPr lang="en-US" sz="3600">
                <a:solidFill>
                  <a:srgbClr val="000000"/>
                </a:solidFill>
                <a:latin typeface="Comic Sans MS" pitchFamily="-83" charset="0"/>
                <a:ea typeface="Comic Sans MS" pitchFamily="-83" charset="0"/>
                <a:cs typeface="Comic Sans MS" pitchFamily="-83" charset="0"/>
              </a:rPr>
              <a:t>.</a:t>
            </a:r>
            <a:r>
              <a:rPr lang="en-GB" sz="3600">
                <a:solidFill>
                  <a:srgbClr val="000000"/>
                </a:solidFill>
                <a:latin typeface="Comic Sans MS" pitchFamily="-83" charset="0"/>
                <a:ea typeface="Comic Sans MS" pitchFamily="-83" charset="0"/>
                <a:cs typeface="Comic Sans MS" pitchFamily="-83" charset="0"/>
              </a:rPr>
              <a:t> </a:t>
            </a:r>
            <a:endParaRPr lang="en-GB" sz="3600">
              <a:solidFill>
                <a:srgbClr val="000000"/>
              </a:solidFill>
              <a:latin typeface="Comic Sans MS" pitchFamily="-83" charset="0"/>
              <a:ea typeface="Times" pitchFamily="-83" charset="0"/>
              <a:cs typeface="Times" pitchFamily="-83"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Tree>
    <p:extLst>
      <p:ext uri="{BB962C8B-B14F-4D97-AF65-F5344CB8AC3E}">
        <p14:creationId xmlns:p14="http://schemas.microsoft.com/office/powerpoint/2010/main" val="64502395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301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3012"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3013"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4"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5"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6"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7" name="Rectangle 8"/>
          <p:cNvSpPr>
            <a:spLocks noChangeArrowheads="1"/>
          </p:cNvSpPr>
          <p:nvPr/>
        </p:nvSpPr>
        <p:spPr bwMode="auto">
          <a:xfrm>
            <a:off x="1219200" y="20574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8"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19"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0" name="Rectangle 11"/>
          <p:cNvSpPr>
            <a:spLocks noChangeArrowheads="1"/>
          </p:cNvSpPr>
          <p:nvPr/>
        </p:nvSpPr>
        <p:spPr bwMode="auto">
          <a:xfrm>
            <a:off x="4038600" y="2819400"/>
            <a:ext cx="2057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1"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2"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3"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4"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3025"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40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4036"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4037"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38"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39"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0"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1" name="Rectangle 8"/>
          <p:cNvSpPr>
            <a:spLocks noChangeArrowheads="1"/>
          </p:cNvSpPr>
          <p:nvPr/>
        </p:nvSpPr>
        <p:spPr bwMode="auto">
          <a:xfrm>
            <a:off x="1219200" y="20574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2"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3"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4"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5"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6"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7"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4048"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50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5060"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5061"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2"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3"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4"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5"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6" name="Rectangle 10"/>
          <p:cNvSpPr>
            <a:spLocks noChangeArrowheads="1"/>
          </p:cNvSpPr>
          <p:nvPr/>
        </p:nvSpPr>
        <p:spPr bwMode="auto">
          <a:xfrm>
            <a:off x="1295400" y="2971800"/>
            <a:ext cx="19812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7"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8"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69"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70"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5071"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608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46084"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6085" name="Rectangle 4"/>
          <p:cNvSpPr>
            <a:spLocks noChangeArrowheads="1"/>
          </p:cNvSpPr>
          <p:nvPr/>
        </p:nvSpPr>
        <p:spPr bwMode="auto">
          <a:xfrm>
            <a:off x="1143000" y="1143000"/>
            <a:ext cx="30480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6" name="Rectangle 5"/>
          <p:cNvSpPr>
            <a:spLocks noChangeArrowheads="1"/>
          </p:cNvSpPr>
          <p:nvPr/>
        </p:nvSpPr>
        <p:spPr bwMode="auto">
          <a:xfrm>
            <a:off x="4572000" y="1143000"/>
            <a:ext cx="24384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7" name="Rectangle 6"/>
          <p:cNvSpPr>
            <a:spLocks noChangeArrowheads="1"/>
          </p:cNvSpPr>
          <p:nvPr/>
        </p:nvSpPr>
        <p:spPr bwMode="auto">
          <a:xfrm>
            <a:off x="2057400" y="1600200"/>
            <a:ext cx="50292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8" name="Rectangle 7"/>
          <p:cNvSpPr>
            <a:spLocks noChangeArrowheads="1"/>
          </p:cNvSpPr>
          <p:nvPr/>
        </p:nvSpPr>
        <p:spPr bwMode="auto">
          <a:xfrm>
            <a:off x="3810000" y="1981200"/>
            <a:ext cx="36576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89" name="Rectangle 9"/>
          <p:cNvSpPr>
            <a:spLocks noChangeArrowheads="1"/>
          </p:cNvSpPr>
          <p:nvPr/>
        </p:nvSpPr>
        <p:spPr bwMode="auto">
          <a:xfrm>
            <a:off x="1219200" y="2438400"/>
            <a:ext cx="5257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0" name="Rectangle 12"/>
          <p:cNvSpPr>
            <a:spLocks noChangeArrowheads="1"/>
          </p:cNvSpPr>
          <p:nvPr/>
        </p:nvSpPr>
        <p:spPr bwMode="auto">
          <a:xfrm>
            <a:off x="914400" y="3276600"/>
            <a:ext cx="1828800" cy="5334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1" name="Rectangle 13"/>
          <p:cNvSpPr>
            <a:spLocks noChangeArrowheads="1"/>
          </p:cNvSpPr>
          <p:nvPr/>
        </p:nvSpPr>
        <p:spPr bwMode="auto">
          <a:xfrm>
            <a:off x="3200400" y="3405188"/>
            <a:ext cx="4495800" cy="428625"/>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2" name="Rectangle 14"/>
          <p:cNvSpPr>
            <a:spLocks noChangeArrowheads="1"/>
          </p:cNvSpPr>
          <p:nvPr/>
        </p:nvSpPr>
        <p:spPr bwMode="auto">
          <a:xfrm>
            <a:off x="1905000" y="3810000"/>
            <a:ext cx="4419600" cy="4572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3" name="Rectangle 15"/>
          <p:cNvSpPr>
            <a:spLocks noChangeArrowheads="1"/>
          </p:cNvSpPr>
          <p:nvPr/>
        </p:nvSpPr>
        <p:spPr bwMode="auto">
          <a:xfrm>
            <a:off x="1295400" y="4191000"/>
            <a:ext cx="6629400" cy="2133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46094" name="Rectangle 16"/>
          <p:cNvSpPr>
            <a:spLocks noChangeArrowheads="1"/>
          </p:cNvSpPr>
          <p:nvPr/>
        </p:nvSpPr>
        <p:spPr bwMode="auto">
          <a:xfrm>
            <a:off x="6858000" y="3733800"/>
            <a:ext cx="1447800" cy="533400"/>
          </a:xfrm>
          <a:prstGeom prst="rect">
            <a:avLst/>
          </a:prstGeom>
          <a:solidFill>
            <a:schemeClr val="bg1"/>
          </a:solidFill>
          <a:ln w="9525">
            <a:noFill/>
            <a:round/>
            <a:headEnd/>
            <a:tailEnd/>
          </a:ln>
        </p:spPr>
        <p:txBody>
          <a:bodyPr>
            <a:prstTxWarp prst="textNoShape">
              <a:avLst/>
            </a:prstTxWarp>
          </a:bodyPr>
          <a:lstStyle/>
          <a:p>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5120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51204"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pitchFamily="-83" charset="0"/>
              <a:ea typeface="Times" pitchFamily="-83" charset="0"/>
              <a:cs typeface="Times" pitchFamily="-83" charset="0"/>
            </a:endParaRPr>
          </a:p>
          <a:p>
            <a:r>
              <a:rPr lang="en-GB" sz="2800" b="1">
                <a:solidFill>
                  <a:srgbClr val="000000"/>
                </a:solidFill>
                <a:latin typeface="Comic Sans MS" pitchFamily="-83" charset="0"/>
                <a:ea typeface="Times" pitchFamily="-83" charset="0"/>
                <a:cs typeface="Times" pitchFamily="-83"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89091"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pitchFamily="-83" charset="-128"/>
                <a:cs typeface="ＭＳ Ｐゴシック" pitchFamily="-83" charset="-128"/>
              </a:rPr>
              <a:t>SCANNING</a:t>
            </a:r>
          </a:p>
        </p:txBody>
      </p:sp>
      <p:pic>
        <p:nvPicPr>
          <p:cNvPr id="89092"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914017"/>
            <a:ext cx="3729081"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will make you </a:t>
            </a:r>
            <a:r>
              <a:rPr lang="en-US" sz="4400" b="1" dirty="0" smtClean="0">
                <a:solidFill>
                  <a:srgbClr val="FF0000"/>
                </a:solidFill>
              </a:rPr>
              <a:t>read</a:t>
            </a:r>
            <a:r>
              <a:rPr lang="en-US" sz="4400" dirty="0" smtClean="0">
                <a:solidFill>
                  <a:srgbClr val="000000"/>
                </a:solidFill>
              </a:rPr>
              <a:t> and </a:t>
            </a:r>
            <a:r>
              <a:rPr lang="en-US" sz="4400" b="1" dirty="0" smtClean="0">
                <a:solidFill>
                  <a:srgbClr val="FF0000"/>
                </a:solidFill>
              </a:rPr>
              <a:t>write</a:t>
            </a:r>
            <a:r>
              <a:rPr lang="en-US" sz="4400" dirty="0" smtClean="0">
                <a:solidFill>
                  <a:srgbClr val="000000"/>
                </a:solidFill>
              </a:rPr>
              <a:t> and </a:t>
            </a:r>
            <a:r>
              <a:rPr lang="en-US" sz="4400" b="1" dirty="0" smtClean="0">
                <a:solidFill>
                  <a:srgbClr val="FF0000"/>
                </a:solidFill>
              </a:rPr>
              <a:t>spell</a:t>
            </a:r>
            <a:r>
              <a:rPr lang="en-US" sz="4400" dirty="0" smtClean="0">
                <a:solidFill>
                  <a:srgbClr val="FF0000"/>
                </a:solidFill>
              </a:rPr>
              <a:t> </a:t>
            </a:r>
            <a:r>
              <a:rPr lang="en-US" sz="4400" dirty="0" smtClean="0">
                <a:solidFill>
                  <a:srgbClr val="000000"/>
                </a:solidFill>
              </a:rPr>
              <a:t>better</a:t>
            </a:r>
            <a:endParaRPr lang="en-US" sz="4400" dirty="0">
              <a:solidFill>
                <a:srgbClr val="000000"/>
              </a:solidFill>
            </a:endParaRPr>
          </a:p>
        </p:txBody>
      </p:sp>
      <p:sp>
        <p:nvSpPr>
          <p:cNvPr id="9" name="TextBox 8"/>
          <p:cNvSpPr txBox="1"/>
          <p:nvPr/>
        </p:nvSpPr>
        <p:spPr>
          <a:xfrm>
            <a:off x="336188" y="323755"/>
            <a:ext cx="485605" cy="584776"/>
          </a:xfrm>
          <a:prstGeom prst="rect">
            <a:avLst/>
          </a:prstGeom>
          <a:noFill/>
        </p:spPr>
        <p:txBody>
          <a:bodyPr wrap="square" rtlCol="0">
            <a:spAutoFit/>
          </a:bodyPr>
          <a:lstStyle/>
          <a:p>
            <a:r>
              <a:rPr lang="en-US" sz="3200" dirty="0" smtClean="0"/>
              <a:t>1</a:t>
            </a:r>
            <a:endParaRPr lang="en-US" sz="3200" dirty="0"/>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83"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pitchFamily="-83" charset="0"/>
              <a:buAutoNum type="arabicPeriod"/>
            </a:pPr>
            <a:r>
              <a:rPr lang="en-GB" sz="3200" b="1" dirty="0">
                <a:solidFill>
                  <a:srgbClr val="000000"/>
                </a:solidFill>
                <a:latin typeface="Comic Sans MS" pitchFamily="-83" charset="0"/>
                <a:ea typeface="Times" pitchFamily="-83" charset="0"/>
                <a:cs typeface="Times" pitchFamily="-83" charset="0"/>
              </a:rPr>
              <a:t>Where </a:t>
            </a:r>
            <a:r>
              <a:rPr lang="en-GB" sz="3200" dirty="0">
                <a:solidFill>
                  <a:srgbClr val="000000"/>
                </a:solidFill>
                <a:latin typeface="Comic Sans MS" pitchFamily="-83" charset="0"/>
                <a:ea typeface="Times" pitchFamily="-83" charset="0"/>
                <a:cs typeface="Times" pitchFamily="-83" charset="0"/>
              </a:rPr>
              <a:t>did the first cell phones begin?</a:t>
            </a:r>
          </a:p>
          <a:p>
            <a:pPr marL="514350" indent="-514350">
              <a:buFont typeface="Calibri" pitchFamily="-83" charset="0"/>
              <a:buAutoNum type="arabicPeriod"/>
            </a:pPr>
            <a:r>
              <a:rPr lang="en-GB" sz="3200" dirty="0">
                <a:solidFill>
                  <a:srgbClr val="000000"/>
                </a:solidFill>
                <a:latin typeface="Comic Sans MS" pitchFamily="-83" charset="0"/>
                <a:ea typeface="Times" pitchFamily="-83" charset="0"/>
                <a:cs typeface="Times" pitchFamily="-83" charset="0"/>
              </a:rPr>
              <a:t>Name </a:t>
            </a:r>
            <a:r>
              <a:rPr lang="en-GB" sz="3200" b="1" dirty="0">
                <a:solidFill>
                  <a:srgbClr val="000000"/>
                </a:solidFill>
                <a:latin typeface="Comic Sans MS" pitchFamily="-83" charset="0"/>
                <a:ea typeface="Times" pitchFamily="-83" charset="0"/>
                <a:cs typeface="Times" pitchFamily="-83" charset="0"/>
              </a:rPr>
              <a:t>2 other features </a:t>
            </a:r>
            <a:r>
              <a:rPr lang="en-GB" sz="3200" dirty="0">
                <a:solidFill>
                  <a:srgbClr val="000000"/>
                </a:solidFill>
                <a:latin typeface="Comic Sans MS" pitchFamily="-83" charset="0"/>
                <a:ea typeface="Times" pitchFamily="-83" charset="0"/>
                <a:cs typeface="Times" pitchFamily="-83" charset="0"/>
              </a:rPr>
              <a:t>that started to be included in phones</a:t>
            </a:r>
          </a:p>
          <a:p>
            <a:pPr marL="514350" indent="-514350">
              <a:buFont typeface="Calibri" pitchFamily="-83" charset="0"/>
              <a:buAutoNum type="arabicPeriod"/>
            </a:pPr>
            <a:r>
              <a:rPr lang="en-GB" sz="3200" dirty="0">
                <a:solidFill>
                  <a:srgbClr val="000000"/>
                </a:solidFill>
                <a:latin typeface="Comic Sans MS" pitchFamily="-83" charset="0"/>
                <a:ea typeface="Times" pitchFamily="-83" charset="0"/>
                <a:cs typeface="Times" pitchFamily="-83" charset="0"/>
              </a:rPr>
              <a:t>Why are cell phones especially useful in </a:t>
            </a:r>
            <a:r>
              <a:rPr lang="en-GB" sz="3200" b="1" dirty="0">
                <a:solidFill>
                  <a:srgbClr val="000000"/>
                </a:solidFill>
                <a:latin typeface="Comic Sans MS" pitchFamily="-83" charset="0"/>
                <a:ea typeface="Times" pitchFamily="-83" charset="0"/>
                <a:cs typeface="Times" pitchFamily="-83" charset="0"/>
              </a:rPr>
              <a:t>some countries</a:t>
            </a:r>
            <a:r>
              <a:rPr lang="en-GB" sz="3200" dirty="0">
                <a:solidFill>
                  <a:srgbClr val="000000"/>
                </a:solidFill>
                <a:latin typeface="Comic Sans MS" pitchFamily="-83" charset="0"/>
                <a:ea typeface="Times" pitchFamily="-83" charset="0"/>
                <a:cs typeface="Times" pitchFamily="-83" charset="0"/>
              </a:rPr>
              <a:t>?</a:t>
            </a:r>
          </a:p>
          <a:p>
            <a:pPr marL="514350" indent="-514350"/>
            <a:endParaRPr lang="en-GB" sz="3200" dirty="0">
              <a:solidFill>
                <a:srgbClr val="000000"/>
              </a:solidFill>
              <a:latin typeface="Comic Sans MS" pitchFamily="-83" charset="0"/>
              <a:ea typeface="Times" pitchFamily="-83" charset="0"/>
              <a:cs typeface="Times" pitchFamily="-83"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685800" y="487363"/>
            <a:ext cx="7543800" cy="6370637"/>
          </a:xfrm>
          <a:prstGeom prst="rect">
            <a:avLst/>
          </a:prstGeom>
          <a:noFill/>
          <a:ln w="9525">
            <a:noFill/>
            <a:miter lim="800000"/>
            <a:headEnd/>
            <a:tailEnd/>
          </a:ln>
        </p:spPr>
        <p:txBody>
          <a:bodyPr>
            <a:prstTxWarp prst="textNoShape">
              <a:avLst/>
            </a:prstTxWarp>
            <a:spAutoFit/>
          </a:bodyPr>
          <a:lstStyle/>
          <a:p>
            <a:r>
              <a:rPr lang="en-US" sz="2400" b="1" dirty="0">
                <a:solidFill>
                  <a:srgbClr val="000000"/>
                </a:solidFill>
                <a:latin typeface="Calibri" pitchFamily="-83" charset="0"/>
              </a:rPr>
              <a:t>Cellular telephones</a:t>
            </a:r>
          </a:p>
          <a:p>
            <a:endParaRPr lang="en-US" sz="2400" b="1" dirty="0">
              <a:solidFill>
                <a:srgbClr val="000000"/>
              </a:solidFill>
              <a:latin typeface="Calibri" pitchFamily="-83" charset="0"/>
            </a:endParaRPr>
          </a:p>
          <a:p>
            <a:r>
              <a:rPr lang="en-US" sz="2400" dirty="0">
                <a:solidFill>
                  <a:srgbClr val="000000"/>
                </a:solidFill>
                <a:latin typeface="Calibri" pitchFamily="-83"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400" b="1" dirty="0">
              <a:solidFill>
                <a:srgbClr val="000000"/>
              </a:solidFill>
              <a:latin typeface="Comic Sans MS" pitchFamily="-83" charset="0"/>
              <a:ea typeface="Times" pitchFamily="-83" charset="0"/>
              <a:cs typeface="Times" pitchFamily="-83" charset="0"/>
            </a:endParaRPr>
          </a:p>
        </p:txBody>
      </p:sp>
      <p:sp>
        <p:nvSpPr>
          <p:cNvPr id="9113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000000"/>
                </a:solidFill>
                <a:latin typeface="Calibri" pitchFamily="-83" charset="0"/>
              </a:rPr>
              <a:t>Where begin? </a:t>
            </a:r>
          </a:p>
          <a:p>
            <a:pPr algn="r"/>
            <a:r>
              <a:rPr lang="en-US" sz="2000" dirty="0">
                <a:solidFill>
                  <a:srgbClr val="000000"/>
                </a:solidFill>
                <a:latin typeface="Calibri" pitchFamily="-83" charset="0"/>
              </a:rPr>
              <a:t>Two features? </a:t>
            </a:r>
          </a:p>
          <a:p>
            <a:pPr algn="r"/>
            <a:r>
              <a:rPr lang="en-US" sz="2000" dirty="0">
                <a:solidFill>
                  <a:srgbClr val="000000"/>
                </a:solidFill>
                <a:latin typeface="Calibri" pitchFamily="-83" charset="0"/>
              </a:rPr>
              <a:t>Some countries?</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000000"/>
                </a:solidFill>
                <a:latin typeface="Calibri" pitchFamily="-83" charset="0"/>
              </a:rPr>
              <a:t>Where begin? </a:t>
            </a:r>
          </a:p>
          <a:p>
            <a:pPr algn="r"/>
            <a:r>
              <a:rPr lang="en-US" sz="2000" dirty="0">
                <a:solidFill>
                  <a:srgbClr val="000000"/>
                </a:solidFill>
                <a:latin typeface="Calibri" pitchFamily="-83" charset="0"/>
              </a:rPr>
              <a:t>Two features? </a:t>
            </a:r>
          </a:p>
          <a:p>
            <a:pPr algn="r"/>
            <a:r>
              <a:rPr lang="en-US" sz="2000" dirty="0">
                <a:solidFill>
                  <a:srgbClr val="000000"/>
                </a:solidFill>
                <a:latin typeface="Calibri" pitchFamily="-83" charset="0"/>
              </a:rPr>
              <a:t>Some countries?</a:t>
            </a:r>
          </a:p>
        </p:txBody>
      </p:sp>
    </p:spTree>
    <p:extLst>
      <p:ext uri="{BB962C8B-B14F-4D97-AF65-F5344CB8AC3E}">
        <p14:creationId xmlns:p14="http://schemas.microsoft.com/office/powerpoint/2010/main" val="323780790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2"/>
          <p:cNvSpPr txBox="1">
            <a:spLocks noChangeArrowheads="1"/>
          </p:cNvSpPr>
          <p:nvPr/>
        </p:nvSpPr>
        <p:spPr bwMode="auto">
          <a:xfrm>
            <a:off x="161867" y="2438400"/>
            <a:ext cx="8753337"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000000"/>
                </a:solidFill>
                <a:latin typeface="+mj-lt"/>
                <a:ea typeface="Chalkduster" pitchFamily="-83" charset="0"/>
                <a:cs typeface="Chalkduster" pitchFamily="-83" charset="0"/>
              </a:rPr>
              <a:t>Independent Research</a:t>
            </a:r>
            <a:endParaRPr lang="en-US" sz="4000" dirty="0">
              <a:solidFill>
                <a:srgbClr val="000000"/>
              </a:solidFill>
              <a:latin typeface="+mj-lt"/>
              <a:ea typeface="Chalkduster" pitchFamily="-83" charset="0"/>
              <a:cs typeface="Chalkduster" pitchFamily="-83" charset="0"/>
            </a:endParaRPr>
          </a:p>
        </p:txBody>
      </p:sp>
      <p:sp>
        <p:nvSpPr>
          <p:cNvPr id="4" name="TextBox 3"/>
          <p:cNvSpPr txBox="1">
            <a:spLocks noChangeArrowheads="1"/>
          </p:cNvSpPr>
          <p:nvPr/>
        </p:nvSpPr>
        <p:spPr bwMode="auto">
          <a:xfrm>
            <a:off x="1600200" y="3146425"/>
            <a:ext cx="6172200" cy="708025"/>
          </a:xfrm>
          <a:prstGeom prst="rect">
            <a:avLst/>
          </a:prstGeom>
          <a:noFill/>
          <a:ln w="9525">
            <a:noFill/>
            <a:miter lim="800000"/>
            <a:headEnd/>
            <a:tailEnd/>
          </a:ln>
        </p:spPr>
        <p:txBody>
          <a:bodyPr>
            <a:prstTxWarp prst="textNoShape">
              <a:avLst/>
            </a:prstTxWarp>
            <a:spAutoFit/>
          </a:bodyPr>
          <a:lstStyle/>
          <a:p>
            <a:pPr algn="ctr"/>
            <a:r>
              <a:rPr lang="en-US" sz="4000" dirty="0" smtClean="0">
                <a:solidFill>
                  <a:srgbClr val="000000"/>
                </a:solidFill>
                <a:latin typeface="+mj-lt"/>
                <a:ea typeface="Chalkduster" pitchFamily="-83" charset="0"/>
                <a:cs typeface="Chalkduster" pitchFamily="-83" charset="0"/>
              </a:rPr>
              <a:t>(FOFO)</a:t>
            </a:r>
            <a:endParaRPr lang="en-US" sz="4000" dirty="0">
              <a:solidFill>
                <a:srgbClr val="000000"/>
              </a:solidFill>
              <a:latin typeface="+mj-lt"/>
              <a:ea typeface="Chalkduster" pitchFamily="-83" charset="0"/>
              <a:cs typeface="Chalkduster" pitchFamily="-83" charset="0"/>
            </a:endParaRPr>
          </a:p>
        </p:txBody>
      </p:sp>
    </p:spTree>
    <p:extLst>
      <p:ext uri="{BB962C8B-B14F-4D97-AF65-F5344CB8AC3E}">
        <p14:creationId xmlns:p14="http://schemas.microsoft.com/office/powerpoint/2010/main" val="2575501906"/>
      </p:ext>
    </p:extLst>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2"/>
          <p:cNvSpPr txBox="1">
            <a:spLocks noChangeArrowheads="1"/>
          </p:cNvSpPr>
          <p:nvPr/>
        </p:nvSpPr>
        <p:spPr bwMode="auto">
          <a:xfrm>
            <a:off x="1600200" y="2438400"/>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rgbClr val="000000"/>
                </a:solidFill>
                <a:latin typeface="Chalkduster" pitchFamily="-83" charset="0"/>
                <a:ea typeface="Chalkduster" pitchFamily="-83" charset="0"/>
                <a:cs typeface="Chalkduster" pitchFamily="-83" charset="0"/>
              </a:rPr>
              <a:t>Research the life of</a:t>
            </a:r>
          </a:p>
        </p:txBody>
      </p:sp>
      <p:sp>
        <p:nvSpPr>
          <p:cNvPr id="4" name="TextBox 3"/>
          <p:cNvSpPr txBox="1">
            <a:spLocks noChangeArrowheads="1"/>
          </p:cNvSpPr>
          <p:nvPr/>
        </p:nvSpPr>
        <p:spPr bwMode="auto">
          <a:xfrm>
            <a:off x="1600200" y="3146425"/>
            <a:ext cx="6172200" cy="708025"/>
          </a:xfrm>
          <a:prstGeom prst="rect">
            <a:avLst/>
          </a:prstGeom>
          <a:noFill/>
          <a:ln w="9525">
            <a:noFill/>
            <a:miter lim="800000"/>
            <a:headEnd/>
            <a:tailEnd/>
          </a:ln>
        </p:spPr>
        <p:txBody>
          <a:bodyPr>
            <a:prstTxWarp prst="textNoShape">
              <a:avLst/>
            </a:prstTxWarp>
            <a:spAutoFit/>
          </a:bodyPr>
          <a:lstStyle/>
          <a:p>
            <a:pPr algn="ctr"/>
            <a:r>
              <a:rPr lang="en-US" sz="4000">
                <a:solidFill>
                  <a:srgbClr val="000000"/>
                </a:solidFill>
                <a:latin typeface="Chalkduster" pitchFamily="-83" charset="0"/>
                <a:ea typeface="Chalkduster" pitchFamily="-83" charset="0"/>
                <a:cs typeface="Chalkduster" pitchFamily="-83" charset="0"/>
              </a:rPr>
              <a:t>Martin Luther King</a:t>
            </a:r>
          </a:p>
        </p:txBody>
      </p:sp>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9571"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8367"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2219732"/>
            <a:ext cx="3729081"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The Secret of Literacy</a:t>
            </a:r>
            <a:endParaRPr lang="en-US" sz="4400" dirty="0">
              <a:solidFill>
                <a:srgbClr val="000000"/>
              </a:solidFill>
            </a:endParaRPr>
          </a:p>
        </p:txBody>
      </p:sp>
      <p:sp>
        <p:nvSpPr>
          <p:cNvPr id="6" name="TextBox 5"/>
          <p:cNvSpPr txBox="1"/>
          <p:nvPr/>
        </p:nvSpPr>
        <p:spPr>
          <a:xfrm>
            <a:off x="336188" y="323755"/>
            <a:ext cx="485605" cy="584776"/>
          </a:xfrm>
          <a:prstGeom prst="rect">
            <a:avLst/>
          </a:prstGeom>
          <a:noFill/>
        </p:spPr>
        <p:txBody>
          <a:bodyPr wrap="square" rtlCol="0">
            <a:spAutoFit/>
          </a:bodyPr>
          <a:lstStyle/>
          <a:p>
            <a:r>
              <a:rPr lang="en-US" sz="3200" dirty="0"/>
              <a:t>2</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914017"/>
            <a:ext cx="3729081"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will make you read and </a:t>
            </a:r>
            <a:r>
              <a:rPr lang="en-US" sz="4400" b="1" dirty="0" smtClean="0">
                <a:solidFill>
                  <a:srgbClr val="FF0000"/>
                </a:solidFill>
              </a:rPr>
              <a:t>write</a:t>
            </a:r>
            <a:r>
              <a:rPr lang="en-US" sz="4400" dirty="0" smtClean="0">
                <a:solidFill>
                  <a:srgbClr val="000000"/>
                </a:solidFill>
              </a:rPr>
              <a:t> and spell</a:t>
            </a:r>
            <a:r>
              <a:rPr lang="en-US" sz="4400" dirty="0" smtClean="0">
                <a:solidFill>
                  <a:srgbClr val="FF0000"/>
                </a:solidFill>
              </a:rPr>
              <a:t> </a:t>
            </a:r>
            <a:r>
              <a:rPr lang="en-US" sz="4400" dirty="0" smtClean="0">
                <a:solidFill>
                  <a:srgbClr val="000000"/>
                </a:solidFill>
              </a:rPr>
              <a:t>better</a:t>
            </a:r>
            <a:endParaRPr lang="en-US" sz="4400" dirty="0">
              <a:solidFill>
                <a:srgbClr val="000000"/>
              </a:solidFill>
            </a:endParaRPr>
          </a:p>
        </p:txBody>
      </p:sp>
      <p:sp>
        <p:nvSpPr>
          <p:cNvPr id="9" name="TextBox 8"/>
          <p:cNvSpPr txBox="1"/>
          <p:nvPr/>
        </p:nvSpPr>
        <p:spPr>
          <a:xfrm>
            <a:off x="336188" y="323755"/>
            <a:ext cx="485605" cy="584776"/>
          </a:xfrm>
          <a:prstGeom prst="rect">
            <a:avLst/>
          </a:prstGeom>
          <a:noFill/>
        </p:spPr>
        <p:txBody>
          <a:bodyPr wrap="square" rtlCol="0">
            <a:spAutoFit/>
          </a:bodyPr>
          <a:lstStyle/>
          <a:p>
            <a:r>
              <a:rPr lang="en-US" sz="3200" dirty="0" smtClean="0"/>
              <a:t>1</a:t>
            </a:r>
            <a:endParaRPr lang="en-US" sz="3200" dirty="0"/>
          </a:p>
        </p:txBody>
      </p:sp>
    </p:spTree>
    <p:extLst>
      <p:ext uri="{BB962C8B-B14F-4D97-AF65-F5344CB8AC3E}">
        <p14:creationId xmlns:p14="http://schemas.microsoft.com/office/powerpoint/2010/main" val="2037178074"/>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b="1" dirty="0" smtClean="0">
                <a:solidFill>
                  <a:srgbClr val="FF0000"/>
                </a:solidFill>
              </a:rPr>
              <a:t>3</a:t>
            </a:r>
            <a:r>
              <a:rPr lang="en-US" sz="4400" dirty="0" smtClean="0">
                <a:solidFill>
                  <a:srgbClr val="000000"/>
                </a:solidFill>
              </a:rPr>
              <a:t> Steps to writing better</a:t>
            </a:r>
            <a:endParaRPr lang="en-US" sz="44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Describe this room</a:t>
            </a:r>
            <a:endParaRPr lang="en-US" sz="44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160170" y="697957"/>
            <a:ext cx="6624181"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3 writing essentials:</a:t>
            </a:r>
            <a:endParaRPr lang="en-US" sz="4400" dirty="0">
              <a:solidFill>
                <a:srgbClr val="000000"/>
              </a:solidFill>
            </a:endParaRPr>
          </a:p>
        </p:txBody>
      </p:sp>
      <p:sp>
        <p:nvSpPr>
          <p:cNvPr id="4" name="TextBox 3"/>
          <p:cNvSpPr txBox="1">
            <a:spLocks noChangeArrowheads="1"/>
          </p:cNvSpPr>
          <p:nvPr/>
        </p:nvSpPr>
        <p:spPr bwMode="auto">
          <a:xfrm>
            <a:off x="1332369" y="2456323"/>
            <a:ext cx="7346260" cy="2062103"/>
          </a:xfrm>
          <a:prstGeom prst="rect">
            <a:avLst/>
          </a:prstGeom>
          <a:noFill/>
          <a:ln w="9525">
            <a:noFill/>
            <a:miter lim="800000"/>
            <a:headEnd/>
            <a:tailEnd/>
          </a:ln>
        </p:spPr>
        <p:txBody>
          <a:bodyPr wrap="square">
            <a:prstTxWarp prst="textNoShape">
              <a:avLst/>
            </a:prstTxWarp>
            <a:spAutoFit/>
          </a:bodyPr>
          <a:lstStyle/>
          <a:p>
            <a:pPr marL="742950" indent="-742950">
              <a:buFont typeface="+mj-lt"/>
              <a:buAutoNum type="arabicPeriod"/>
            </a:pPr>
            <a:r>
              <a:rPr lang="en-US" sz="3200" dirty="0" smtClean="0">
                <a:solidFill>
                  <a:srgbClr val="000000"/>
                </a:solidFill>
              </a:rPr>
              <a:t>Use short &amp; long sentences</a:t>
            </a:r>
          </a:p>
          <a:p>
            <a:pPr marL="742950" indent="-742950">
              <a:buFont typeface="+mj-lt"/>
              <a:buAutoNum type="arabicPeriod"/>
            </a:pPr>
            <a:r>
              <a:rPr lang="en-US" sz="3200" dirty="0" smtClean="0">
                <a:solidFill>
                  <a:srgbClr val="000000"/>
                </a:solidFill>
              </a:rPr>
              <a:t>Kick-start sentences: -</a:t>
            </a:r>
            <a:r>
              <a:rPr lang="en-US" sz="3200" dirty="0" err="1" smtClean="0">
                <a:solidFill>
                  <a:srgbClr val="000000"/>
                </a:solidFill>
              </a:rPr>
              <a:t>ed</a:t>
            </a:r>
            <a:r>
              <a:rPr lang="en-US" sz="3200" dirty="0" smtClean="0">
                <a:solidFill>
                  <a:srgbClr val="000000"/>
                </a:solidFill>
              </a:rPr>
              <a:t>, -</a:t>
            </a:r>
            <a:r>
              <a:rPr lang="en-US" sz="3200" dirty="0" err="1" smtClean="0">
                <a:solidFill>
                  <a:srgbClr val="000000"/>
                </a:solidFill>
              </a:rPr>
              <a:t>ing</a:t>
            </a:r>
            <a:r>
              <a:rPr lang="en-US" sz="3200" dirty="0" smtClean="0">
                <a:solidFill>
                  <a:srgbClr val="000000"/>
                </a:solidFill>
              </a:rPr>
              <a:t>, -</a:t>
            </a:r>
            <a:r>
              <a:rPr lang="en-US" sz="3200" dirty="0" err="1" smtClean="0">
                <a:solidFill>
                  <a:srgbClr val="000000"/>
                </a:solidFill>
              </a:rPr>
              <a:t>ly</a:t>
            </a:r>
            <a:endParaRPr lang="en-US" sz="3200" dirty="0" smtClean="0">
              <a:solidFill>
                <a:srgbClr val="000000"/>
              </a:solidFill>
            </a:endParaRPr>
          </a:p>
          <a:p>
            <a:pPr marL="742950" indent="-742950">
              <a:buFont typeface="+mj-lt"/>
              <a:buAutoNum type="arabicPeriod"/>
            </a:pPr>
            <a:r>
              <a:rPr lang="en-US" sz="3200" dirty="0" smtClean="0">
                <a:solidFill>
                  <a:srgbClr val="000000"/>
                </a:solidFill>
              </a:rPr>
              <a:t>Vary your connectives: as, although, while, despite</a:t>
            </a:r>
            <a:endParaRPr lang="en-US" sz="32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Demo</a:t>
            </a:r>
            <a:endParaRPr lang="en-US" sz="44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Describe your journey here</a:t>
            </a:r>
            <a:endParaRPr lang="en-US" sz="4400" dirty="0">
              <a:solidFill>
                <a:srgbClr val="000000"/>
              </a:solidFill>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914017"/>
            <a:ext cx="3729081"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will make you read and write and </a:t>
            </a:r>
            <a:r>
              <a:rPr lang="en-US" sz="4400" b="1" dirty="0" smtClean="0">
                <a:solidFill>
                  <a:srgbClr val="FF0000"/>
                </a:solidFill>
              </a:rPr>
              <a:t>spell</a:t>
            </a:r>
            <a:r>
              <a:rPr lang="en-US" sz="4400" dirty="0" smtClean="0">
                <a:solidFill>
                  <a:srgbClr val="FF0000"/>
                </a:solidFill>
              </a:rPr>
              <a:t> </a:t>
            </a:r>
            <a:r>
              <a:rPr lang="en-US" sz="4400" dirty="0" smtClean="0">
                <a:solidFill>
                  <a:srgbClr val="000000"/>
                </a:solidFill>
              </a:rPr>
              <a:t>better</a:t>
            </a:r>
            <a:endParaRPr lang="en-US" sz="4400" dirty="0">
              <a:solidFill>
                <a:srgbClr val="000000"/>
              </a:solidFill>
            </a:endParaRPr>
          </a:p>
        </p:txBody>
      </p:sp>
      <p:sp>
        <p:nvSpPr>
          <p:cNvPr id="9" name="TextBox 8"/>
          <p:cNvSpPr txBox="1"/>
          <p:nvPr/>
        </p:nvSpPr>
        <p:spPr>
          <a:xfrm>
            <a:off x="336188" y="323755"/>
            <a:ext cx="485605" cy="584776"/>
          </a:xfrm>
          <a:prstGeom prst="rect">
            <a:avLst/>
          </a:prstGeom>
          <a:noFill/>
        </p:spPr>
        <p:txBody>
          <a:bodyPr wrap="square" rtlCol="0">
            <a:spAutoFit/>
          </a:bodyPr>
          <a:lstStyle/>
          <a:p>
            <a:r>
              <a:rPr lang="en-US" sz="3200" dirty="0" smtClean="0"/>
              <a:t>1</a:t>
            </a:r>
            <a:endParaRPr lang="en-US" sz="3200" dirty="0"/>
          </a:p>
        </p:txBody>
      </p:sp>
    </p:spTree>
    <p:extLst>
      <p:ext uri="{BB962C8B-B14F-4D97-AF65-F5344CB8AC3E}">
        <p14:creationId xmlns:p14="http://schemas.microsoft.com/office/powerpoint/2010/main" val="2428405214"/>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2" name="Picture 1" descr="Screen Shot 2012-06-21 at 07.04.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259" y="1828592"/>
            <a:ext cx="5537200" cy="2743200"/>
          </a:xfrm>
          <a:prstGeom prst="rect">
            <a:avLst/>
          </a:prstGeom>
        </p:spPr>
      </p:pic>
    </p:spTree>
    <p:extLst>
      <p:ext uri="{BB962C8B-B14F-4D97-AF65-F5344CB8AC3E}">
        <p14:creationId xmlns:p14="http://schemas.microsoft.com/office/powerpoint/2010/main" val="343670291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90"/>
              </a:solidFill>
            </a:endParaRPr>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dirty="0">
                <a:solidFill>
                  <a:schemeClr val="bg1"/>
                </a:solidFill>
                <a:latin typeface="Calibri" charset="0"/>
              </a:rPr>
              <a:t>The Literacy Club</a:t>
            </a:r>
            <a:endParaRPr lang="en-US" sz="4000" dirty="0">
              <a:solidFill>
                <a:schemeClr val="bg1"/>
              </a:solidFill>
              <a:latin typeface="Calibri" charset="0"/>
            </a:endParaRPr>
          </a:p>
        </p:txBody>
      </p:sp>
      <p:pic>
        <p:nvPicPr>
          <p:cNvPr id="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2529861395"/>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631312"/>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Be-</a:t>
            </a:r>
            <a:r>
              <a:rPr lang="en-US" sz="4400" b="1" dirty="0" smtClean="0">
                <a:solidFill>
                  <a:srgbClr val="FF0000"/>
                </a:solidFill>
              </a:rPr>
              <a:t>lie</a:t>
            </a:r>
            <a:r>
              <a:rPr lang="en-US" sz="4400" dirty="0" smtClean="0">
                <a:solidFill>
                  <a:srgbClr val="000000"/>
                </a:solidFill>
              </a:rPr>
              <a:t>-</a:t>
            </a:r>
            <a:r>
              <a:rPr lang="en-US" sz="4400" dirty="0" err="1" smtClean="0">
                <a:solidFill>
                  <a:srgbClr val="000000"/>
                </a:solidFill>
              </a:rPr>
              <a:t>ve</a:t>
            </a:r>
            <a:endParaRPr lang="en-US" sz="4400" dirty="0" smtClean="0">
              <a:solidFill>
                <a:srgbClr val="000000"/>
              </a:solidFill>
            </a:endParaRPr>
          </a:p>
          <a:p>
            <a:pPr algn="ctr"/>
            <a:r>
              <a:rPr lang="en-US" sz="4400" dirty="0" smtClean="0">
                <a:solidFill>
                  <a:srgbClr val="000000"/>
                </a:solidFill>
              </a:rPr>
              <a:t>Sep-</a:t>
            </a:r>
            <a:r>
              <a:rPr lang="en-US" sz="4400" b="1" dirty="0" smtClean="0">
                <a:solidFill>
                  <a:srgbClr val="FF0000"/>
                </a:solidFill>
              </a:rPr>
              <a:t>a-rat</a:t>
            </a:r>
            <a:r>
              <a:rPr lang="en-US" sz="4400" dirty="0" smtClean="0">
                <a:solidFill>
                  <a:srgbClr val="000000"/>
                </a:solidFill>
              </a:rPr>
              <a:t>-e</a:t>
            </a:r>
            <a:endParaRPr lang="en-US" sz="4400" dirty="0">
              <a:solidFill>
                <a:srgbClr val="000000"/>
              </a:solidFill>
            </a:endParaRPr>
          </a:p>
        </p:txBody>
      </p:sp>
      <p:pic>
        <p:nvPicPr>
          <p:cNvPr id="3" name="Picture 2" descr="Screen Shot 2012-06-21 at 07.04.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60" y="2442064"/>
            <a:ext cx="1905000" cy="1765300"/>
          </a:xfrm>
          <a:prstGeom prst="rect">
            <a:avLst/>
          </a:prstGeom>
        </p:spPr>
      </p:pic>
    </p:spTree>
    <p:extLst>
      <p:ext uri="{BB962C8B-B14F-4D97-AF65-F5344CB8AC3E}">
        <p14:creationId xmlns:p14="http://schemas.microsoft.com/office/powerpoint/2010/main" val="2664066301"/>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94338"/>
            <a:ext cx="4593330" cy="1446550"/>
          </a:xfrm>
          <a:prstGeom prst="rect">
            <a:avLst/>
          </a:prstGeom>
          <a:noFill/>
          <a:ln w="9525">
            <a:noFill/>
            <a:miter lim="800000"/>
            <a:headEnd/>
            <a:tailEnd/>
          </a:ln>
        </p:spPr>
        <p:txBody>
          <a:bodyPr wrap="square">
            <a:prstTxWarp prst="textNoShape">
              <a:avLst/>
            </a:prstTxWarp>
            <a:spAutoFit/>
          </a:bodyPr>
          <a:lstStyle/>
          <a:p>
            <a:pPr algn="ctr"/>
            <a:r>
              <a:rPr lang="en-US" sz="4400" dirty="0" err="1" smtClean="0">
                <a:solidFill>
                  <a:srgbClr val="000000"/>
                </a:solidFill>
              </a:rPr>
              <a:t>Govern</a:t>
            </a:r>
            <a:r>
              <a:rPr lang="en-US" sz="4400" b="1" dirty="0" err="1" smtClean="0">
                <a:solidFill>
                  <a:srgbClr val="FF0000"/>
                </a:solidFill>
              </a:rPr>
              <a:t>+</a:t>
            </a:r>
            <a:r>
              <a:rPr lang="en-US" sz="4400" dirty="0" err="1" smtClean="0">
                <a:solidFill>
                  <a:srgbClr val="000000"/>
                </a:solidFill>
              </a:rPr>
              <a:t>ment</a:t>
            </a:r>
            <a:endParaRPr lang="en-US" sz="4400" dirty="0" smtClean="0">
              <a:solidFill>
                <a:srgbClr val="000000"/>
              </a:solidFill>
            </a:endParaRPr>
          </a:p>
          <a:p>
            <a:pPr algn="ctr"/>
            <a:r>
              <a:rPr lang="en-US" sz="4400" dirty="0" smtClean="0">
                <a:solidFill>
                  <a:srgbClr val="000000"/>
                </a:solidFill>
              </a:rPr>
              <a:t>Feb</a:t>
            </a:r>
            <a:r>
              <a:rPr lang="en-US" sz="4400" b="1" dirty="0" smtClean="0">
                <a:solidFill>
                  <a:srgbClr val="FF0000"/>
                </a:solidFill>
              </a:rPr>
              <a:t>ru</a:t>
            </a:r>
            <a:r>
              <a:rPr lang="en-US" sz="4400" dirty="0" smtClean="0">
                <a:solidFill>
                  <a:srgbClr val="000000"/>
                </a:solidFill>
              </a:rPr>
              <a:t>ary</a:t>
            </a:r>
            <a:endParaRPr lang="en-US" sz="4400" dirty="0">
              <a:solidFill>
                <a:srgbClr val="000000"/>
              </a:solidFill>
            </a:endParaRPr>
          </a:p>
        </p:txBody>
      </p:sp>
      <p:pic>
        <p:nvPicPr>
          <p:cNvPr id="2" name="Picture 1" descr="Screen Shot 2012-06-21 at 07.04.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83" y="2339021"/>
            <a:ext cx="1206500" cy="1879600"/>
          </a:xfrm>
          <a:prstGeom prst="rect">
            <a:avLst/>
          </a:prstGeom>
        </p:spPr>
      </p:pic>
    </p:spTree>
    <p:extLst>
      <p:ext uri="{BB962C8B-B14F-4D97-AF65-F5344CB8AC3E}">
        <p14:creationId xmlns:p14="http://schemas.microsoft.com/office/powerpoint/2010/main" val="1516198448"/>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2385513" y="2442064"/>
            <a:ext cx="4593330"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A</a:t>
            </a:r>
            <a:r>
              <a:rPr lang="en-US" sz="4400" b="1" dirty="0" smtClean="0">
                <a:solidFill>
                  <a:srgbClr val="FF0000"/>
                </a:solidFill>
              </a:rPr>
              <a:t>ccomm</a:t>
            </a:r>
            <a:r>
              <a:rPr lang="en-US" sz="4400" dirty="0" smtClean="0">
                <a:solidFill>
                  <a:srgbClr val="000000"/>
                </a:solidFill>
              </a:rPr>
              <a:t>odation</a:t>
            </a:r>
          </a:p>
          <a:p>
            <a:pPr algn="ctr"/>
            <a:r>
              <a:rPr lang="en-US" sz="4400" dirty="0" smtClean="0">
                <a:solidFill>
                  <a:srgbClr val="000000"/>
                </a:solidFill>
              </a:rPr>
              <a:t>Practi</a:t>
            </a:r>
            <a:r>
              <a:rPr lang="en-US" sz="4400" b="1" dirty="0" smtClean="0">
                <a:solidFill>
                  <a:srgbClr val="FF0000"/>
                </a:solidFill>
              </a:rPr>
              <a:t>c</a:t>
            </a:r>
            <a:r>
              <a:rPr lang="en-US" sz="4400" dirty="0" smtClean="0">
                <a:solidFill>
                  <a:srgbClr val="000000"/>
                </a:solidFill>
              </a:rPr>
              <a:t>e/</a:t>
            </a:r>
            <a:r>
              <a:rPr lang="en-US" sz="4400" dirty="0" err="1" smtClean="0">
                <a:solidFill>
                  <a:srgbClr val="000000"/>
                </a:solidFill>
              </a:rPr>
              <a:t>Practi</a:t>
            </a:r>
            <a:r>
              <a:rPr lang="en-US" sz="4400" b="1" dirty="0" err="1" smtClean="0">
                <a:solidFill>
                  <a:srgbClr val="FF0000"/>
                </a:solidFill>
              </a:rPr>
              <a:t>s</a:t>
            </a:r>
            <a:r>
              <a:rPr lang="en-US" sz="4400" dirty="0" err="1" smtClean="0">
                <a:solidFill>
                  <a:srgbClr val="000000"/>
                </a:solidFill>
              </a:rPr>
              <a:t>e</a:t>
            </a:r>
            <a:endParaRPr lang="en-US" sz="4400" dirty="0" smtClean="0">
              <a:solidFill>
                <a:srgbClr val="000000"/>
              </a:solidFill>
            </a:endParaRPr>
          </a:p>
          <a:p>
            <a:pPr algn="ctr"/>
            <a:r>
              <a:rPr lang="en-US" sz="4400" dirty="0" smtClean="0">
                <a:solidFill>
                  <a:srgbClr val="000000"/>
                </a:solidFill>
              </a:rPr>
              <a:t>Necessary</a:t>
            </a:r>
          </a:p>
          <a:p>
            <a:pPr algn="ctr"/>
            <a:endParaRPr lang="en-US" sz="4400" dirty="0">
              <a:solidFill>
                <a:srgbClr val="000000"/>
              </a:solidFill>
            </a:endParaRPr>
          </a:p>
        </p:txBody>
      </p:sp>
      <p:pic>
        <p:nvPicPr>
          <p:cNvPr id="2" name="Picture 1" descr="Screen Shot 2012-06-21 at 07.04.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501" y="2486266"/>
            <a:ext cx="1143000" cy="1701800"/>
          </a:xfrm>
          <a:prstGeom prst="rect">
            <a:avLst/>
          </a:prstGeom>
        </p:spPr>
      </p:pic>
    </p:spTree>
    <p:extLst>
      <p:ext uri="{BB962C8B-B14F-4D97-AF65-F5344CB8AC3E}">
        <p14:creationId xmlns:p14="http://schemas.microsoft.com/office/powerpoint/2010/main" val="2230188238"/>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mckenna.jpg"/>
          <p:cNvPicPr>
            <a:picLocks noChangeAspect="1"/>
          </p:cNvPicPr>
          <p:nvPr/>
        </p:nvPicPr>
        <p:blipFill>
          <a:blip r:embed="rId2"/>
          <a:stretch>
            <a:fillRect/>
          </a:stretch>
        </p:blipFill>
        <p:spPr>
          <a:xfrm>
            <a:off x="1091524" y="838200"/>
            <a:ext cx="3422732" cy="5053384"/>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914017"/>
            <a:ext cx="3729081" cy="2800767"/>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I will make you </a:t>
            </a:r>
            <a:r>
              <a:rPr lang="en-US" sz="4400" b="1" dirty="0" smtClean="0">
                <a:solidFill>
                  <a:srgbClr val="FF0000"/>
                </a:solidFill>
              </a:rPr>
              <a:t>read</a:t>
            </a:r>
            <a:r>
              <a:rPr lang="en-US" sz="4400" dirty="0" smtClean="0">
                <a:solidFill>
                  <a:srgbClr val="000000"/>
                </a:solidFill>
              </a:rPr>
              <a:t> and </a:t>
            </a:r>
            <a:r>
              <a:rPr lang="en-US" sz="4400" b="1" dirty="0" smtClean="0">
                <a:solidFill>
                  <a:srgbClr val="FF0000"/>
                </a:solidFill>
              </a:rPr>
              <a:t>write</a:t>
            </a:r>
            <a:r>
              <a:rPr lang="en-US" sz="4400" dirty="0" smtClean="0">
                <a:solidFill>
                  <a:srgbClr val="000000"/>
                </a:solidFill>
              </a:rPr>
              <a:t> and </a:t>
            </a:r>
            <a:r>
              <a:rPr lang="en-US" sz="4400" b="1" dirty="0" smtClean="0">
                <a:solidFill>
                  <a:srgbClr val="FF0000"/>
                </a:solidFill>
              </a:rPr>
              <a:t>spell</a:t>
            </a:r>
            <a:r>
              <a:rPr lang="en-US" sz="4400" dirty="0" smtClean="0">
                <a:solidFill>
                  <a:srgbClr val="FF0000"/>
                </a:solidFill>
              </a:rPr>
              <a:t> </a:t>
            </a:r>
            <a:r>
              <a:rPr lang="en-US" sz="4400" dirty="0" smtClean="0">
                <a:solidFill>
                  <a:srgbClr val="000000"/>
                </a:solidFill>
              </a:rPr>
              <a:t>better</a:t>
            </a:r>
            <a:endParaRPr lang="en-US" sz="4400" dirty="0">
              <a:solidFill>
                <a:srgbClr val="000000"/>
              </a:solidFill>
            </a:endParaRPr>
          </a:p>
        </p:txBody>
      </p:sp>
      <p:sp>
        <p:nvSpPr>
          <p:cNvPr id="9" name="TextBox 8"/>
          <p:cNvSpPr txBox="1"/>
          <p:nvPr/>
        </p:nvSpPr>
        <p:spPr>
          <a:xfrm>
            <a:off x="336188" y="323755"/>
            <a:ext cx="485605" cy="584776"/>
          </a:xfrm>
          <a:prstGeom prst="rect">
            <a:avLst/>
          </a:prstGeom>
          <a:noFill/>
        </p:spPr>
        <p:txBody>
          <a:bodyPr wrap="square" rtlCol="0">
            <a:spAutoFit/>
          </a:bodyPr>
          <a:lstStyle/>
          <a:p>
            <a:r>
              <a:rPr lang="en-US" sz="3200" dirty="0" smtClean="0"/>
              <a:t>1</a:t>
            </a:r>
            <a:endParaRPr lang="en-US" sz="3200" dirty="0"/>
          </a:p>
        </p:txBody>
      </p:sp>
    </p:spTree>
    <p:extLst>
      <p:ext uri="{BB962C8B-B14F-4D97-AF65-F5344CB8AC3E}">
        <p14:creationId xmlns:p14="http://schemas.microsoft.com/office/powerpoint/2010/main" val="213359271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56499" y="1075540"/>
            <a:ext cx="3193943" cy="4757176"/>
          </a:xfrm>
          <a:prstGeom prst="rect">
            <a:avLst/>
          </a:prstGeom>
        </p:spPr>
      </p:pic>
      <p:pic>
        <p:nvPicPr>
          <p:cNvPr id="17412" name="Picture 7"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
        <p:nvSpPr>
          <p:cNvPr id="7" name="TextBox 6"/>
          <p:cNvSpPr txBox="1">
            <a:spLocks noChangeArrowheads="1"/>
          </p:cNvSpPr>
          <p:nvPr/>
        </p:nvSpPr>
        <p:spPr bwMode="auto">
          <a:xfrm>
            <a:off x="4227469" y="1833717"/>
            <a:ext cx="3729081" cy="1446550"/>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000000"/>
                </a:solidFill>
              </a:rPr>
              <a:t>The secret of literacy …</a:t>
            </a:r>
            <a:endParaRPr lang="en-US" sz="4400" dirty="0">
              <a:solidFill>
                <a:srgbClr val="000000"/>
              </a:solidFill>
            </a:endParaRPr>
          </a:p>
        </p:txBody>
      </p:sp>
      <p:sp>
        <p:nvSpPr>
          <p:cNvPr id="6" name="TextBox 5"/>
          <p:cNvSpPr txBox="1"/>
          <p:nvPr/>
        </p:nvSpPr>
        <p:spPr>
          <a:xfrm>
            <a:off x="336188" y="323755"/>
            <a:ext cx="485605" cy="584776"/>
          </a:xfrm>
          <a:prstGeom prst="rect">
            <a:avLst/>
          </a:prstGeom>
          <a:noFill/>
        </p:spPr>
        <p:txBody>
          <a:bodyPr wrap="square" rtlCol="0">
            <a:spAutoFit/>
          </a:bodyPr>
          <a:lstStyle/>
          <a:p>
            <a:r>
              <a:rPr lang="en-US" sz="3200" dirty="0"/>
              <a:t>2</a:t>
            </a:r>
          </a:p>
        </p:txBody>
      </p:sp>
      <p:sp>
        <p:nvSpPr>
          <p:cNvPr id="8" name="TextBox 7"/>
          <p:cNvSpPr txBox="1">
            <a:spLocks noChangeArrowheads="1"/>
          </p:cNvSpPr>
          <p:nvPr/>
        </p:nvSpPr>
        <p:spPr bwMode="auto">
          <a:xfrm>
            <a:off x="4379869" y="3280267"/>
            <a:ext cx="3729081" cy="1446550"/>
          </a:xfrm>
          <a:prstGeom prst="rect">
            <a:avLst/>
          </a:prstGeom>
          <a:noFill/>
          <a:ln w="9525">
            <a:noFill/>
            <a:miter lim="800000"/>
            <a:headEnd/>
            <a:tailEnd/>
          </a:ln>
        </p:spPr>
        <p:txBody>
          <a:bodyPr wrap="square">
            <a:prstTxWarp prst="textNoShape">
              <a:avLst/>
            </a:prstTxWarp>
            <a:spAutoFit/>
          </a:bodyPr>
          <a:lstStyle/>
          <a:p>
            <a:pPr algn="ctr"/>
            <a:r>
              <a:rPr lang="en-US" sz="4400" dirty="0">
                <a:solidFill>
                  <a:srgbClr val="000000"/>
                </a:solidFill>
              </a:rPr>
              <a:t>is that it’s </a:t>
            </a:r>
            <a:r>
              <a:rPr lang="en-US" sz="4400" dirty="0" smtClean="0">
                <a:solidFill>
                  <a:srgbClr val="000000"/>
                </a:solidFill>
              </a:rPr>
              <a:t>not really </a:t>
            </a:r>
            <a:r>
              <a:rPr lang="en-US" sz="4400" dirty="0">
                <a:solidFill>
                  <a:srgbClr val="000000"/>
                </a:solidFill>
              </a:rPr>
              <a:t>literacy</a:t>
            </a:r>
          </a:p>
        </p:txBody>
      </p:sp>
    </p:spTree>
    <p:extLst>
      <p:ext uri="{BB962C8B-B14F-4D97-AF65-F5344CB8AC3E}">
        <p14:creationId xmlns:p14="http://schemas.microsoft.com/office/powerpoint/2010/main" val="3535291059"/>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0486"/>
            <a:ext cx="7772400" cy="1470025"/>
          </a:xfrm>
        </p:spPr>
        <p:txBody>
          <a:bodyPr/>
          <a:lstStyle/>
          <a:p>
            <a:r>
              <a:rPr lang="en-US" dirty="0" smtClean="0"/>
              <a:t>Don’t Call it Literacy</a:t>
            </a:r>
            <a:endParaRPr lang="en-US" dirty="0"/>
          </a:p>
        </p:txBody>
      </p:sp>
      <p:sp>
        <p:nvSpPr>
          <p:cNvPr id="3" name="Subtitle 2"/>
          <p:cNvSpPr>
            <a:spLocks noGrp="1"/>
          </p:cNvSpPr>
          <p:nvPr>
            <p:ph type="subTitle" idx="1"/>
          </p:nvPr>
        </p:nvSpPr>
        <p:spPr>
          <a:xfrm>
            <a:off x="1371600" y="3600450"/>
            <a:ext cx="6400800" cy="1752600"/>
          </a:xfrm>
        </p:spPr>
        <p:txBody>
          <a:bodyPr/>
          <a:lstStyle/>
          <a:p>
            <a:r>
              <a:rPr lang="en-US" dirty="0" smtClean="0">
                <a:solidFill>
                  <a:srgbClr val="0000FF"/>
                </a:solidFill>
              </a:rPr>
              <a:t>Geoff Barton</a:t>
            </a:r>
          </a:p>
          <a:p>
            <a:r>
              <a:rPr lang="en-US" sz="2000" dirty="0" smtClean="0">
                <a:solidFill>
                  <a:srgbClr val="0000FF"/>
                </a:solidFill>
              </a:rPr>
              <a:t>Head, King Edward VI School, Suffolk</a:t>
            </a:r>
            <a:endParaRPr lang="en-US" sz="2000" dirty="0">
              <a:solidFill>
                <a:srgbClr val="0000FF"/>
              </a:solidFill>
            </a:endParaRPr>
          </a:p>
        </p:txBody>
      </p:sp>
      <p:cxnSp>
        <p:nvCxnSpPr>
          <p:cNvPr id="6" name="Straight Connector 5"/>
          <p:cNvCxnSpPr/>
          <p:nvPr/>
        </p:nvCxnSpPr>
        <p:spPr>
          <a:xfrm>
            <a:off x="1773312" y="3598862"/>
            <a:ext cx="551443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p:nvSpPr>
        <p:spPr>
          <a:xfrm>
            <a:off x="331781" y="4656861"/>
            <a:ext cx="8569104"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fld id="{3336A048-439D-4F4D-8CE9-5BD0AD9F1A8A}" type="datetime2">
              <a:rPr kumimoji="0" lang="en-US" sz="2000" b="0" i="0" u="none" strike="noStrike" kern="1200" cap="none" spc="0" normalizeH="0" baseline="0" noProof="0" smtClean="0">
                <a:ln>
                  <a:noFill/>
                </a:ln>
                <a:effectLst/>
                <a:uLnTx/>
                <a:uFillTx/>
                <a:latin typeface="+mn-lt"/>
                <a:ea typeface="+mn-ea"/>
                <a:cs typeface="+mn-cs"/>
              </a:rPr>
              <a:t>Friday, 22 June 12</a:t>
            </a:fld>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1400" dirty="0" smtClean="0"/>
              <a:t>Download this presentation free at  </a:t>
            </a:r>
            <a:r>
              <a:rPr lang="en-US" sz="1400" dirty="0" err="1" smtClean="0"/>
              <a:t>www.geoffbarton.co.uk</a:t>
            </a:r>
            <a:r>
              <a:rPr lang="en-US" sz="1400" dirty="0" smtClean="0"/>
              <a:t>/teacher-resources (number 102)</a:t>
            </a:r>
            <a:endParaRPr kumimoji="0" lang="en-US" sz="1400" b="0" i="0" u="none" strike="noStrike" kern="1200" cap="none" spc="0" normalizeH="0" baseline="0" noProof="0" dirty="0" smtClean="0">
              <a:ln>
                <a:noFill/>
              </a:ln>
              <a:effectLst/>
              <a:uLnTx/>
              <a:uFillTx/>
              <a:latin typeface="+mn-lt"/>
              <a:ea typeface="+mn-ea"/>
              <a:cs typeface="+mn-cs"/>
            </a:endParaRPr>
          </a:p>
        </p:txBody>
      </p:sp>
      <p:pic>
        <p:nvPicPr>
          <p:cNvPr id="8"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4" name="Picture 3" descr="Screen Shot 2012-06-20 at 08.49.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71" y="250086"/>
            <a:ext cx="1565244" cy="1159440"/>
          </a:xfrm>
          <a:prstGeom prst="rect">
            <a:avLst/>
          </a:prstGeom>
        </p:spPr>
      </p:pic>
      <p:pic>
        <p:nvPicPr>
          <p:cNvPr id="9" name="Picture 8"/>
          <p:cNvPicPr>
            <a:picLocks noChangeAspect="1"/>
          </p:cNvPicPr>
          <p:nvPr/>
        </p:nvPicPr>
        <p:blipFill>
          <a:blip r:embed="rId4"/>
          <a:stretch>
            <a:fillRect/>
          </a:stretch>
        </p:blipFill>
        <p:spPr>
          <a:xfrm>
            <a:off x="3048000" y="5562600"/>
            <a:ext cx="1029745" cy="669334"/>
          </a:xfrm>
          <a:prstGeom prst="rect">
            <a:avLst/>
          </a:prstGeom>
        </p:spPr>
      </p:pic>
      <p:sp>
        <p:nvSpPr>
          <p:cNvPr id="10" name="TextBox 9"/>
          <p:cNvSpPr txBox="1"/>
          <p:nvPr/>
        </p:nvSpPr>
        <p:spPr>
          <a:xfrm>
            <a:off x="4114800" y="5715000"/>
            <a:ext cx="3756705" cy="307777"/>
          </a:xfrm>
          <a:prstGeom prst="rect">
            <a:avLst/>
          </a:prstGeom>
          <a:noFill/>
        </p:spPr>
        <p:txBody>
          <a:bodyPr wrap="square" rtlCol="0">
            <a:spAutoFit/>
          </a:bodyPr>
          <a:lstStyle/>
          <a:p>
            <a:r>
              <a:rPr lang="en-US" sz="1400" b="1" dirty="0" smtClean="0">
                <a:solidFill>
                  <a:srgbClr val="22A5BA"/>
                </a:solidFill>
              </a:rPr>
              <a:t>@</a:t>
            </a:r>
            <a:r>
              <a:rPr lang="en-US" sz="1400" b="1" dirty="0" err="1" smtClean="0">
                <a:solidFill>
                  <a:srgbClr val="22A5BA"/>
                </a:solidFill>
              </a:rPr>
              <a:t>RealGeoffBarton</a:t>
            </a:r>
            <a:endParaRPr lang="en-US" sz="1400" b="1" dirty="0">
              <a:solidFill>
                <a:srgbClr val="22A5BA"/>
              </a:solidFill>
            </a:endParaRPr>
          </a:p>
        </p:txBody>
      </p:sp>
    </p:spTree>
    <p:extLst>
      <p:ext uri="{BB962C8B-B14F-4D97-AF65-F5344CB8AC3E}">
        <p14:creationId xmlns:p14="http://schemas.microsoft.com/office/powerpoint/2010/main" val="3118625227"/>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endParaRPr lang="en-US"/>
          </a:p>
        </p:txBody>
      </p:sp>
      <p:sp>
        <p:nvSpPr>
          <p:cNvPr id="23555" name="Subtitle 2"/>
          <p:cNvSpPr>
            <a:spLocks noGrp="1"/>
          </p:cNvSpPr>
          <p:nvPr>
            <p:ph type="subTitle" idx="1"/>
          </p:nvPr>
        </p:nvSpPr>
        <p:spPr/>
        <p:txBody>
          <a:bodyPr/>
          <a:lstStyle/>
          <a:p>
            <a:endParaRPr lang="en-US"/>
          </a:p>
        </p:txBody>
      </p:sp>
      <p:pic>
        <p:nvPicPr>
          <p:cNvPr id="23556" name="Picture 4"/>
          <p:cNvPicPr>
            <a:picLocks noChangeAspect="1"/>
          </p:cNvPicPr>
          <p:nvPr/>
        </p:nvPicPr>
        <p:blipFill>
          <a:blip r:embed="rId2"/>
          <a:srcRect/>
          <a:stretch>
            <a:fillRect/>
          </a:stretch>
        </p:blipFill>
        <p:spPr bwMode="auto">
          <a:xfrm>
            <a:off x="-76200" y="228600"/>
            <a:ext cx="9261475" cy="6432550"/>
          </a:xfrm>
          <a:prstGeom prst="rect">
            <a:avLst/>
          </a:prstGeom>
          <a:noFill/>
          <a:ln w="9525">
            <a:noFill/>
            <a:miter lim="800000"/>
            <a:headEnd/>
            <a:tailEnd/>
          </a:ln>
        </p:spPr>
      </p:pic>
      <p:sp>
        <p:nvSpPr>
          <p:cNvPr id="6" name="Rectangle 5"/>
          <p:cNvSpPr/>
          <p:nvPr/>
        </p:nvSpPr>
        <p:spPr>
          <a:xfrm>
            <a:off x="3810000" y="0"/>
            <a:ext cx="543242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76200" y="0"/>
            <a:ext cx="2159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34094" y="2780386"/>
            <a:ext cx="6096000" cy="769441"/>
          </a:xfrm>
          <a:prstGeom prst="rect">
            <a:avLst/>
          </a:prstGeom>
          <a:noFill/>
          <a:ln w="9525">
            <a:noFill/>
            <a:miter lim="800000"/>
            <a:headEnd/>
            <a:tailEnd/>
          </a:ln>
        </p:spPr>
        <p:txBody>
          <a:bodyPr>
            <a:prstTxWarp prst="textNoShape">
              <a:avLst/>
            </a:prstTxWarp>
            <a:spAutoFit/>
          </a:bodyPr>
          <a:lstStyle/>
          <a:p>
            <a:pPr algn="ctr"/>
            <a:r>
              <a:rPr lang="en-US" sz="4400" dirty="0" smtClean="0"/>
              <a:t>Implications</a:t>
            </a:r>
            <a:endParaRPr lang="en-US" sz="4400" dirty="0"/>
          </a:p>
        </p:txBody>
      </p:sp>
      <p:pic>
        <p:nvPicPr>
          <p:cNvPr id="15365" name="Picture 6"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Tree>
    <p:extLst>
      <p:ext uri="{BB962C8B-B14F-4D97-AF65-F5344CB8AC3E}">
        <p14:creationId xmlns:p14="http://schemas.microsoft.com/office/powerpoint/2010/main" val="1396510850"/>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pic>
        <p:nvPicPr>
          <p:cNvPr id="4" name="Picture 3" descr="Screen shot 2011-01-31 at 20.58.51.png"/>
          <p:cNvPicPr>
            <a:picLocks noChangeAspect="1"/>
          </p:cNvPicPr>
          <p:nvPr/>
        </p:nvPicPr>
        <p:blipFill>
          <a:blip r:embed="rId3"/>
          <a:srcRect/>
          <a:stretch>
            <a:fillRect/>
          </a:stretch>
        </p:blipFill>
        <p:spPr bwMode="auto">
          <a:xfrm>
            <a:off x="914400" y="1066800"/>
            <a:ext cx="3632200" cy="5016500"/>
          </a:xfrm>
          <a:prstGeom prst="rect">
            <a:avLst/>
          </a:prstGeom>
          <a:noFill/>
          <a:ln w="9525">
            <a:noFill/>
            <a:miter lim="800000"/>
            <a:headEnd/>
            <a:tailEnd/>
          </a:ln>
        </p:spPr>
      </p:pic>
      <p:sp>
        <p:nvSpPr>
          <p:cNvPr id="5" name="TextBox 2"/>
          <p:cNvSpPr txBox="1">
            <a:spLocks noChangeArrowheads="1"/>
          </p:cNvSpPr>
          <p:nvPr/>
        </p:nvSpPr>
        <p:spPr bwMode="auto">
          <a:xfrm>
            <a:off x="4340841" y="2297898"/>
            <a:ext cx="4267200" cy="2554545"/>
          </a:xfrm>
          <a:prstGeom prst="rect">
            <a:avLst/>
          </a:prstGeom>
          <a:noFill/>
          <a:ln w="9525">
            <a:noFill/>
            <a:miter lim="800000"/>
            <a:headEnd/>
            <a:tailEnd/>
          </a:ln>
        </p:spPr>
        <p:txBody>
          <a:bodyPr>
            <a:prstTxWarp prst="textNoShape">
              <a:avLst/>
            </a:prstTxWarp>
            <a:spAutoFit/>
          </a:bodyPr>
          <a:lstStyle/>
          <a:p>
            <a:pPr algn="ctr"/>
            <a:r>
              <a:rPr lang="en-GB" sz="3200" dirty="0" smtClean="0">
                <a:solidFill>
                  <a:srgbClr val="000000"/>
                </a:solidFill>
              </a:rPr>
              <a:t>‘The Matthew Effect’: Robert K. Merton</a:t>
            </a:r>
          </a:p>
          <a:p>
            <a:pPr algn="ctr"/>
            <a:endParaRPr lang="en-GB" sz="3200" dirty="0">
              <a:solidFill>
                <a:srgbClr val="000000"/>
              </a:solidFill>
            </a:endParaRPr>
          </a:p>
          <a:p>
            <a:pPr algn="ctr"/>
            <a:r>
              <a:rPr lang="en-GB" sz="3200" dirty="0" smtClean="0">
                <a:solidFill>
                  <a:srgbClr val="000000"/>
                </a:solidFill>
              </a:rPr>
              <a:t>Monopoly by</a:t>
            </a:r>
            <a:r>
              <a:rPr lang="en-GB" sz="3200" dirty="0">
                <a:solidFill>
                  <a:srgbClr val="000000"/>
                </a:solidFill>
              </a:rPr>
              <a:t> </a:t>
            </a:r>
            <a:r>
              <a:rPr lang="en-GB" sz="3200" dirty="0" smtClean="0">
                <a:solidFill>
                  <a:srgbClr val="000000"/>
                </a:solidFill>
              </a:rPr>
              <a:t>   </a:t>
            </a:r>
            <a:r>
              <a:rPr lang="en-US" sz="3200" dirty="0" smtClean="0"/>
              <a:t>Leonard </a:t>
            </a:r>
            <a:r>
              <a:rPr lang="en-US" sz="3200" dirty="0" err="1" smtClean="0"/>
              <a:t>Beeghly</a:t>
            </a:r>
            <a:endParaRPr lang="en-US" sz="3200" dirty="0">
              <a:solidFill>
                <a:srgbClr val="000000"/>
              </a:solidFill>
              <a:latin typeface="Calibri" pitchFamily="-83" charset="0"/>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lide(from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1328</TotalTime>
  <Words>1337</Words>
  <Application>Microsoft Macintosh PowerPoint</Application>
  <PresentationFormat>On-screen Show (4:3)</PresentationFormat>
  <Paragraphs>136</Paragraphs>
  <Slides>65</Slides>
  <Notes>11</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Office Theme</vt:lpstr>
      <vt:lpstr>Blank Presentation</vt:lpstr>
      <vt:lpstr>1_Office Theme</vt:lpstr>
      <vt:lpstr>Don’t Call it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Literacy</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‘Boys &amp; Literacy’: Teaching Leaders Conference</dc:title>
  <dc:creator>Geoff Barton</dc:creator>
  <cp:lastModifiedBy>Geoff Barton</cp:lastModifiedBy>
  <cp:revision>21</cp:revision>
  <cp:lastPrinted>2012-06-22T20:08:57Z</cp:lastPrinted>
  <dcterms:created xsi:type="dcterms:W3CDTF">2012-04-28T06:11:56Z</dcterms:created>
  <dcterms:modified xsi:type="dcterms:W3CDTF">2012-06-22T20:10:45Z</dcterms:modified>
</cp:coreProperties>
</file>