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57" r:id="rId5"/>
    <p:sldId id="274" r:id="rId6"/>
    <p:sldId id="275" r:id="rId7"/>
    <p:sldId id="276" r:id="rId8"/>
    <p:sldId id="277" r:id="rId9"/>
    <p:sldId id="283" r:id="rId10"/>
    <p:sldId id="261" r:id="rId11"/>
    <p:sldId id="279" r:id="rId12"/>
    <p:sldId id="278" r:id="rId13"/>
    <p:sldId id="262" r:id="rId14"/>
    <p:sldId id="265" r:id="rId15"/>
    <p:sldId id="266" r:id="rId16"/>
    <p:sldId id="269" r:id="rId17"/>
    <p:sldId id="270" r:id="rId18"/>
    <p:sldId id="284" r:id="rId19"/>
    <p:sldId id="280" r:id="rId20"/>
    <p:sldId id="281" r:id="rId21"/>
    <p:sldId id="282" r:id="rId22"/>
    <p:sldId id="28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63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6807933-BBDF-FE4C-BFE7-C690C7BB1A9B}" type="datetimeFigureOut">
              <a:rPr lang="en-US" smtClean="0"/>
              <a:t>06/01/2013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324850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6807933-BBDF-FE4C-BFE7-C690C7BB1A9B}" type="datetimeFigureOut">
              <a:rPr lang="en-US" smtClean="0"/>
              <a:t>06/01/2013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180329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6807933-BBDF-FE4C-BFE7-C690C7BB1A9B}" type="datetimeFigureOut">
              <a:rPr lang="en-US" smtClean="0"/>
              <a:t>06/01/2013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187026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6807933-BBDF-FE4C-BFE7-C690C7BB1A9B}" type="datetimeFigureOut">
              <a:rPr lang="en-US" smtClean="0"/>
              <a:t>06/01/2013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110249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6807933-BBDF-FE4C-BFE7-C690C7BB1A9B}" type="datetimeFigureOut">
              <a:rPr lang="en-US" smtClean="0"/>
              <a:t>06/01/2013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47573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6807933-BBDF-FE4C-BFE7-C690C7BB1A9B}" type="datetimeFigureOut">
              <a:rPr lang="en-US" smtClean="0"/>
              <a:t>06/01/2013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41547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6807933-BBDF-FE4C-BFE7-C690C7BB1A9B}" type="datetimeFigureOut">
              <a:rPr lang="en-US" smtClean="0"/>
              <a:t>06/01/2013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245498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6807933-BBDF-FE4C-BFE7-C690C7BB1A9B}" type="datetimeFigureOut">
              <a:rPr lang="en-US" smtClean="0"/>
              <a:t>06/01/2013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2774721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07933-BBDF-FE4C-BFE7-C690C7BB1A9B}" type="datetimeFigureOut">
              <a:rPr lang="en-US" smtClean="0"/>
              <a:t>06/01/2013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290555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6807933-BBDF-FE4C-BFE7-C690C7BB1A9B}" type="datetimeFigureOut">
              <a:rPr lang="en-US" smtClean="0"/>
              <a:t>06/01/2013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347582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6807933-BBDF-FE4C-BFE7-C690C7BB1A9B}" type="datetimeFigureOut">
              <a:rPr lang="en-US" smtClean="0"/>
              <a:t>06/01/2013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D4E36-83CA-5E4C-88E0-CBBC0AB58C65}" type="slidenum">
              <a:rPr lang="en-US" smtClean="0"/>
              <a:t>‹#›</a:t>
            </a:fld>
            <a:endParaRPr lang="en-US"/>
          </a:p>
        </p:txBody>
      </p:sp>
    </p:spTree>
    <p:extLst>
      <p:ext uri="{BB962C8B-B14F-4D97-AF65-F5344CB8AC3E}">
        <p14:creationId xmlns:p14="http://schemas.microsoft.com/office/powerpoint/2010/main" val="37080378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07933-BBDF-FE4C-BFE7-C690C7BB1A9B}" type="datetimeFigureOut">
              <a:rPr lang="en-US" smtClean="0"/>
              <a:t>06/01/2013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D4E36-83CA-5E4C-88E0-CBBC0AB58C65}" type="slidenum">
              <a:rPr lang="en-US" smtClean="0"/>
              <a:t>‹#›</a:t>
            </a:fld>
            <a:endParaRPr lang="en-US"/>
          </a:p>
        </p:txBody>
      </p:sp>
    </p:spTree>
    <p:extLst>
      <p:ext uri="{BB962C8B-B14F-4D97-AF65-F5344CB8AC3E}">
        <p14:creationId xmlns:p14="http://schemas.microsoft.com/office/powerpoint/2010/main" val="168545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uardian.co.uk/profile/momtaz-begum-hossai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11863"/>
            <a:ext cx="7772400" cy="1470025"/>
          </a:xfrm>
        </p:spPr>
        <p:txBody>
          <a:bodyPr>
            <a:normAutofit fontScale="90000"/>
          </a:bodyPr>
          <a:lstStyle/>
          <a:p>
            <a:r>
              <a:rPr lang="en-US" dirty="0" smtClean="0"/>
              <a:t>How do you persuade people to agree with you about a subject you’re not necessarily interested in – in writing, in an unfamiliar format, in exam conditions, and in just 30 minutes?</a:t>
            </a:r>
            <a:endParaRPr lang="en-US" dirty="0"/>
          </a:p>
        </p:txBody>
      </p:sp>
    </p:spTree>
    <p:extLst>
      <p:ext uri="{BB962C8B-B14F-4D97-AF65-F5344CB8AC3E}">
        <p14:creationId xmlns:p14="http://schemas.microsoft.com/office/powerpoint/2010/main" val="4682600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803086" y="329674"/>
            <a:ext cx="3175000" cy="1943100"/>
          </a:xfrm>
          <a:prstGeom prst="rect">
            <a:avLst/>
          </a:prstGeom>
        </p:spPr>
      </p:pic>
      <p:sp>
        <p:nvSpPr>
          <p:cNvPr id="7" name="TextBox 6"/>
          <p:cNvSpPr txBox="1"/>
          <p:nvPr/>
        </p:nvSpPr>
        <p:spPr>
          <a:xfrm>
            <a:off x="614019" y="865319"/>
            <a:ext cx="8177618" cy="707886"/>
          </a:xfrm>
          <a:prstGeom prst="rect">
            <a:avLst/>
          </a:prstGeom>
          <a:noFill/>
        </p:spPr>
        <p:txBody>
          <a:bodyPr wrap="square" rtlCol="0">
            <a:spAutoFit/>
          </a:bodyPr>
          <a:lstStyle/>
          <a:p>
            <a:pPr algn="ctr"/>
            <a:r>
              <a:rPr lang="en-US" sz="4000" dirty="0" smtClean="0"/>
              <a:t>MAIN										HURDLES</a:t>
            </a:r>
            <a:endParaRPr lang="en-US" sz="4000" dirty="0"/>
          </a:p>
        </p:txBody>
      </p:sp>
      <p:sp>
        <p:nvSpPr>
          <p:cNvPr id="8" name="TextBox 7"/>
          <p:cNvSpPr txBox="1"/>
          <p:nvPr/>
        </p:nvSpPr>
        <p:spPr>
          <a:xfrm>
            <a:off x="1032668" y="2958832"/>
            <a:ext cx="7758969" cy="2677656"/>
          </a:xfrm>
          <a:prstGeom prst="rect">
            <a:avLst/>
          </a:prstGeom>
          <a:noFill/>
        </p:spPr>
        <p:txBody>
          <a:bodyPr wrap="square" rtlCol="0">
            <a:spAutoFit/>
          </a:bodyPr>
          <a:lstStyle/>
          <a:p>
            <a:r>
              <a:rPr lang="en-US" sz="2800" dirty="0" smtClean="0"/>
              <a:t>A Thinking of the right word</a:t>
            </a:r>
          </a:p>
          <a:p>
            <a:r>
              <a:rPr lang="en-US" sz="2800" dirty="0" smtClean="0"/>
              <a:t>B Knowing how to get started</a:t>
            </a:r>
          </a:p>
          <a:p>
            <a:r>
              <a:rPr lang="en-US" sz="2800" dirty="0" smtClean="0"/>
              <a:t>C Making it interesting</a:t>
            </a:r>
          </a:p>
          <a:p>
            <a:r>
              <a:rPr lang="en-US" sz="2800" dirty="0" smtClean="0"/>
              <a:t>D Knowing how to link my ideas together</a:t>
            </a:r>
          </a:p>
          <a:p>
            <a:r>
              <a:rPr lang="en-US" sz="2800" dirty="0" smtClean="0"/>
              <a:t>E Trying to make it funny or entertaining</a:t>
            </a:r>
          </a:p>
          <a:p>
            <a:endParaRPr lang="en-US" sz="2800" dirty="0"/>
          </a:p>
        </p:txBody>
      </p:sp>
      <p:sp>
        <p:nvSpPr>
          <p:cNvPr id="10" name="Rectangle 9"/>
          <p:cNvSpPr/>
          <p:nvPr/>
        </p:nvSpPr>
        <p:spPr>
          <a:xfrm>
            <a:off x="223280" y="2581999"/>
            <a:ext cx="8010158" cy="86531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75680" y="4367339"/>
            <a:ext cx="8010158" cy="86531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75413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803086" y="329674"/>
            <a:ext cx="3175000" cy="1943100"/>
          </a:xfrm>
          <a:prstGeom prst="rect">
            <a:avLst/>
          </a:prstGeom>
        </p:spPr>
      </p:pic>
      <p:sp>
        <p:nvSpPr>
          <p:cNvPr id="7" name="TextBox 6"/>
          <p:cNvSpPr txBox="1"/>
          <p:nvPr/>
        </p:nvSpPr>
        <p:spPr>
          <a:xfrm>
            <a:off x="614019" y="865319"/>
            <a:ext cx="8177618" cy="707886"/>
          </a:xfrm>
          <a:prstGeom prst="rect">
            <a:avLst/>
          </a:prstGeom>
          <a:noFill/>
        </p:spPr>
        <p:txBody>
          <a:bodyPr wrap="square" rtlCol="0">
            <a:spAutoFit/>
          </a:bodyPr>
          <a:lstStyle/>
          <a:p>
            <a:pPr algn="ctr"/>
            <a:r>
              <a:rPr lang="en-US" sz="4000" dirty="0" smtClean="0"/>
              <a:t>MAIN										HURDLES</a:t>
            </a:r>
            <a:endParaRPr lang="en-US" sz="4000" dirty="0"/>
          </a:p>
        </p:txBody>
      </p:sp>
      <p:sp>
        <p:nvSpPr>
          <p:cNvPr id="8" name="TextBox 7"/>
          <p:cNvSpPr txBox="1"/>
          <p:nvPr/>
        </p:nvSpPr>
        <p:spPr>
          <a:xfrm>
            <a:off x="1032668" y="2609913"/>
            <a:ext cx="7758969" cy="3108544"/>
          </a:xfrm>
          <a:prstGeom prst="rect">
            <a:avLst/>
          </a:prstGeom>
          <a:noFill/>
        </p:spPr>
        <p:txBody>
          <a:bodyPr wrap="square" rtlCol="0">
            <a:spAutoFit/>
          </a:bodyPr>
          <a:lstStyle/>
          <a:p>
            <a:r>
              <a:rPr lang="en-US" sz="2800" dirty="0" smtClean="0"/>
              <a:t>In a three, 30 seconds to brainstorm</a:t>
            </a:r>
          </a:p>
          <a:p>
            <a:endParaRPr lang="en-US" sz="2800" dirty="0" smtClean="0"/>
          </a:p>
          <a:p>
            <a:r>
              <a:rPr lang="en-US" sz="2800" dirty="0" smtClean="0"/>
              <a:t>Then 60 seconds to note: </a:t>
            </a:r>
          </a:p>
          <a:p>
            <a:endParaRPr lang="en-US" sz="2800" dirty="0" smtClean="0"/>
          </a:p>
          <a:p>
            <a:pPr marL="514350" indent="-514350">
              <a:buAutoNum type="alphaLcParenBoth"/>
            </a:pPr>
            <a:r>
              <a:rPr lang="en-US" sz="2800" dirty="0"/>
              <a:t>3</a:t>
            </a:r>
            <a:r>
              <a:rPr lang="en-US" sz="2800" dirty="0" smtClean="0"/>
              <a:t> specific techniques the writer uses to grab interest</a:t>
            </a:r>
          </a:p>
          <a:p>
            <a:pPr marL="514350" indent="-514350">
              <a:buAutoNum type="alphaLcParenBoth"/>
            </a:pPr>
            <a:r>
              <a:rPr lang="en-US" sz="2800" dirty="0" smtClean="0"/>
              <a:t>Which of these works best</a:t>
            </a:r>
          </a:p>
        </p:txBody>
      </p:sp>
    </p:spTree>
    <p:extLst>
      <p:ext uri="{BB962C8B-B14F-4D97-AF65-F5344CB8AC3E}">
        <p14:creationId xmlns:p14="http://schemas.microsoft.com/office/powerpoint/2010/main" val="33356067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54" y="2700293"/>
            <a:ext cx="7772400" cy="1470025"/>
          </a:xfrm>
        </p:spPr>
        <p:txBody>
          <a:bodyPr>
            <a:noAutofit/>
          </a:bodyPr>
          <a:lstStyle/>
          <a:p>
            <a:pPr algn="l"/>
            <a:r>
              <a:rPr lang="en-US" sz="2400" dirty="0" smtClean="0"/>
              <a:t>Are social media sites like Twitter a good thing? Write an article …</a:t>
            </a:r>
            <a:endParaRPr lang="en-US" sz="2400" dirty="0"/>
          </a:p>
        </p:txBody>
      </p:sp>
      <p:sp>
        <p:nvSpPr>
          <p:cNvPr id="3" name="Subtitle 2"/>
          <p:cNvSpPr>
            <a:spLocks noGrp="1"/>
          </p:cNvSpPr>
          <p:nvPr>
            <p:ph type="subTitle" idx="1"/>
          </p:nvPr>
        </p:nvSpPr>
        <p:spPr>
          <a:xfrm>
            <a:off x="2229654" y="5434911"/>
            <a:ext cx="6400800" cy="1752600"/>
          </a:xfrm>
        </p:spPr>
        <p:txBody>
          <a:bodyPr>
            <a:normAutofit/>
          </a:bodyPr>
          <a:lstStyle/>
          <a:p>
            <a:r>
              <a:rPr lang="en-US" sz="1800" dirty="0"/>
              <a:t>Grace </a:t>
            </a:r>
            <a:r>
              <a:rPr lang="en-US" sz="1800" dirty="0" smtClean="0"/>
              <a:t>Dent, Independent, </a:t>
            </a:r>
            <a:r>
              <a:rPr lang="en-US" sz="1800" dirty="0"/>
              <a:t>WEDNESDAY 16 MAY 2012</a:t>
            </a:r>
            <a:endParaRPr lang="en-US" sz="1800" dirty="0" smtClean="0"/>
          </a:p>
        </p:txBody>
      </p:sp>
    </p:spTree>
    <p:extLst>
      <p:ext uri="{BB962C8B-B14F-4D97-AF65-F5344CB8AC3E}">
        <p14:creationId xmlns:p14="http://schemas.microsoft.com/office/powerpoint/2010/main" val="19585496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54" y="2700293"/>
            <a:ext cx="7772400" cy="1470025"/>
          </a:xfrm>
        </p:spPr>
        <p:txBody>
          <a:bodyPr>
            <a:noAutofit/>
          </a:bodyPr>
          <a:lstStyle/>
          <a:p>
            <a:pPr algn="l"/>
            <a:r>
              <a:rPr lang="en-US" sz="2400" dirty="0"/>
              <a:t>I've made a decision. From now on, if I need help, I'm heading straight </a:t>
            </a:r>
            <a:r>
              <a:rPr lang="en-US" sz="2400" dirty="0" smtClean="0"/>
              <a:t>to Twitter. </a:t>
            </a:r>
            <a:r>
              <a:rPr lang="en-US" sz="2400" dirty="0"/>
              <a:t>I've tweeted pleas before. I once posted that I needed a job and the same afternoon got commissioned to write an article. But a few weeks ago, I discovered the true benefits of the virtual world.</a:t>
            </a:r>
            <a:r>
              <a:rPr lang="en-GB" sz="2400" dirty="0"/>
              <a:t/>
            </a:r>
            <a:br>
              <a:rPr lang="en-GB" sz="2400" dirty="0"/>
            </a:br>
            <a:r>
              <a:rPr lang="en-US" sz="2400" dirty="0"/>
              <a:t> </a:t>
            </a:r>
            <a:r>
              <a:rPr lang="en-GB" sz="2400" dirty="0"/>
              <a:t/>
            </a:r>
            <a:br>
              <a:rPr lang="en-GB" sz="2400" dirty="0"/>
            </a:br>
            <a:r>
              <a:rPr lang="en-US" sz="2400" dirty="0"/>
              <a:t>It was election </a:t>
            </a:r>
            <a:r>
              <a:rPr lang="en-US" sz="2400" dirty="0" smtClean="0"/>
              <a:t>day</a:t>
            </a:r>
            <a:r>
              <a:rPr lang="en-US" sz="2400" dirty="0"/>
              <a:t> </a:t>
            </a:r>
            <a:r>
              <a:rPr lang="en-US" sz="2400" dirty="0" smtClean="0"/>
              <a:t>and </a:t>
            </a:r>
            <a:r>
              <a:rPr lang="en-US" sz="2400" dirty="0"/>
              <a:t>on my way back from a lunchtime trip to the launderette I discovered a huge BNP banner had been tied to the lamp post outside my flat. My immediate reaction was to pull it down. The trouble was, I'm short and it was higher than my tallest chair could reach. So I sent out a tweet. </a:t>
            </a:r>
            <a:r>
              <a:rPr lang="en-US" sz="2400" dirty="0" smtClean="0"/>
              <a:t>Could </a:t>
            </a:r>
            <a:r>
              <a:rPr lang="en-US" sz="2400" dirty="0"/>
              <a:t>anyone help me tear down this monstrosity?</a:t>
            </a:r>
            <a:endParaRPr lang="en-GB" sz="2400" dirty="0"/>
          </a:p>
        </p:txBody>
      </p:sp>
      <p:sp>
        <p:nvSpPr>
          <p:cNvPr id="3" name="Subtitle 2"/>
          <p:cNvSpPr>
            <a:spLocks noGrp="1"/>
          </p:cNvSpPr>
          <p:nvPr>
            <p:ph type="subTitle" idx="1"/>
          </p:nvPr>
        </p:nvSpPr>
        <p:spPr>
          <a:xfrm>
            <a:off x="2229654" y="5720959"/>
            <a:ext cx="6400800" cy="1752600"/>
          </a:xfrm>
        </p:spPr>
        <p:txBody>
          <a:bodyPr>
            <a:normAutofit/>
          </a:bodyPr>
          <a:lstStyle/>
          <a:p>
            <a:r>
              <a:rPr lang="en-US" sz="1800" b="1" dirty="0">
                <a:hlinkClick r:id="rId2"/>
              </a:rPr>
              <a:t>Momtaz Begum-Hossain</a:t>
            </a:r>
            <a:r>
              <a:rPr lang="en-US" sz="1800" dirty="0" smtClean="0"/>
              <a:t>, Guardian, </a:t>
            </a:r>
            <a:r>
              <a:rPr lang="en-US" sz="1800" dirty="0"/>
              <a:t>WEDNESDAY 16 MAY 2012</a:t>
            </a:r>
            <a:endParaRPr lang="en-US" sz="1800" dirty="0" smtClean="0"/>
          </a:p>
        </p:txBody>
      </p:sp>
    </p:spTree>
    <p:extLst>
      <p:ext uri="{BB962C8B-B14F-4D97-AF65-F5344CB8AC3E}">
        <p14:creationId xmlns:p14="http://schemas.microsoft.com/office/powerpoint/2010/main" val="8229490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1276" y="2906247"/>
            <a:ext cx="7772400" cy="1470025"/>
          </a:xfrm>
        </p:spPr>
        <p:txBody>
          <a:bodyPr>
            <a:noAutofit/>
          </a:bodyPr>
          <a:lstStyle/>
          <a:p>
            <a:pPr algn="l"/>
            <a:r>
              <a:rPr lang="en-US" sz="2400" dirty="0" smtClean="0"/>
              <a:t>Are TV reality shows a </a:t>
            </a:r>
            <a:r>
              <a:rPr lang="en-US" sz="2400" dirty="0" smtClean="0"/>
              <a:t>good thing</a:t>
            </a:r>
            <a:r>
              <a:rPr lang="en-US" sz="2400" dirty="0" smtClean="0"/>
              <a:t>?</a:t>
            </a:r>
            <a:endParaRPr lang="en-US" sz="2400" dirty="0"/>
          </a:p>
        </p:txBody>
      </p:sp>
      <p:sp>
        <p:nvSpPr>
          <p:cNvPr id="3" name="Subtitle 2"/>
          <p:cNvSpPr>
            <a:spLocks noGrp="1"/>
          </p:cNvSpPr>
          <p:nvPr>
            <p:ph type="subTitle" idx="1"/>
          </p:nvPr>
        </p:nvSpPr>
        <p:spPr>
          <a:xfrm>
            <a:off x="2229654" y="5434911"/>
            <a:ext cx="6400800" cy="1752600"/>
          </a:xfrm>
        </p:spPr>
        <p:txBody>
          <a:bodyPr>
            <a:normAutofit/>
          </a:bodyPr>
          <a:lstStyle/>
          <a:p>
            <a:r>
              <a:rPr lang="en-US" sz="1800" dirty="0" smtClean="0"/>
              <a:t>Polly Hudson, The Mirror, 18 May 2012</a:t>
            </a:r>
          </a:p>
        </p:txBody>
      </p:sp>
    </p:spTree>
    <p:extLst>
      <p:ext uri="{BB962C8B-B14F-4D97-AF65-F5344CB8AC3E}">
        <p14:creationId xmlns:p14="http://schemas.microsoft.com/office/powerpoint/2010/main" val="6354229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00293"/>
            <a:ext cx="8630454" cy="1470025"/>
          </a:xfrm>
        </p:spPr>
        <p:txBody>
          <a:bodyPr>
            <a:noAutofit/>
          </a:bodyPr>
          <a:lstStyle/>
          <a:p>
            <a:pPr marL="742950" indent="-742950" algn="l"/>
            <a:r>
              <a:rPr lang="en-US" sz="2000" dirty="0" smtClean="0"/>
              <a:t>	THERE was only one real winner of Britain’s Got Talent and he didn’t slobber over any of the female judges.</a:t>
            </a:r>
            <a:br>
              <a:rPr lang="en-US" sz="2000" dirty="0" smtClean="0"/>
            </a:br>
            <a:r>
              <a:rPr lang="en-US" sz="2000" dirty="0" smtClean="0"/>
              <a:t/>
            </a:r>
            <a:br>
              <a:rPr lang="en-US" sz="2000" dirty="0" smtClean="0"/>
            </a:br>
            <a:r>
              <a:rPr lang="en-US" sz="2000" dirty="0" smtClean="0"/>
              <a:t>No, it wasn’t </a:t>
            </a:r>
            <a:r>
              <a:rPr lang="en-US" sz="2000" dirty="0" err="1" smtClean="0"/>
              <a:t>Pudsey</a:t>
            </a:r>
            <a:r>
              <a:rPr lang="en-US" sz="2000" dirty="0" smtClean="0"/>
              <a:t> the dog or Simon </a:t>
            </a:r>
            <a:r>
              <a:rPr lang="en-US" sz="2000" dirty="0" err="1" smtClean="0"/>
              <a:t>Cowell</a:t>
            </a:r>
            <a:r>
              <a:rPr lang="en-US" sz="2000" dirty="0" smtClean="0"/>
              <a:t> for me – it was incredible teenage opera singer Jonathan Antoine.</a:t>
            </a:r>
            <a:br>
              <a:rPr lang="en-US" sz="2000" dirty="0" smtClean="0"/>
            </a:br>
            <a:r>
              <a:rPr lang="en-US" sz="2000" dirty="0" smtClean="0"/>
              <a:t/>
            </a:r>
            <a:br>
              <a:rPr lang="en-US" sz="2000" dirty="0" smtClean="0"/>
            </a:br>
            <a:r>
              <a:rPr lang="en-US" sz="2000" dirty="0" smtClean="0"/>
              <a:t>A year ago he was a virtual recluse, having given up his A-levels after being bullied at school about his weight.</a:t>
            </a:r>
            <a:br>
              <a:rPr lang="en-US" sz="2000" dirty="0" smtClean="0"/>
            </a:br>
            <a:r>
              <a:rPr lang="en-US" sz="2000" dirty="0" smtClean="0"/>
              <a:t/>
            </a:r>
            <a:br>
              <a:rPr lang="en-US" sz="2000" dirty="0" smtClean="0"/>
            </a:br>
            <a:r>
              <a:rPr lang="en-US" sz="2000" dirty="0" smtClean="0"/>
              <a:t>Even on the show he remained painfully shy, glancing at his singing companion Charlotte </a:t>
            </a:r>
            <a:r>
              <a:rPr lang="en-US" sz="2000" dirty="0" err="1" smtClean="0"/>
              <a:t>Jaconelli</a:t>
            </a:r>
            <a:r>
              <a:rPr lang="en-US" sz="2000" dirty="0" smtClean="0"/>
              <a:t> for encouragement.</a:t>
            </a:r>
            <a:br>
              <a:rPr lang="en-US" sz="2000" dirty="0" smtClean="0"/>
            </a:br>
            <a:r>
              <a:rPr lang="en-US" sz="2000" dirty="0" smtClean="0"/>
              <a:t/>
            </a:r>
            <a:br>
              <a:rPr lang="en-US" sz="2000" dirty="0" smtClean="0"/>
            </a:br>
            <a:r>
              <a:rPr lang="en-US" sz="2000" dirty="0" smtClean="0"/>
              <a:t>His mum has told how for years he simply wanted to melt into the background and would hide behind a baggy jumper. Now he goes out wearing a Superman T-shirt. Jonathan has played the ace card in dealing with bullies. He has beaten them with brilliance.</a:t>
            </a:r>
            <a:endParaRPr lang="en-US" sz="2000" dirty="0"/>
          </a:p>
        </p:txBody>
      </p:sp>
    </p:spTree>
    <p:extLst>
      <p:ext uri="{BB962C8B-B14F-4D97-AF65-F5344CB8AC3E}">
        <p14:creationId xmlns:p14="http://schemas.microsoft.com/office/powerpoint/2010/main" val="41241164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54" y="2700293"/>
            <a:ext cx="7772400" cy="1470025"/>
          </a:xfrm>
        </p:spPr>
        <p:txBody>
          <a:bodyPr>
            <a:noAutofit/>
          </a:bodyPr>
          <a:lstStyle/>
          <a:p>
            <a:pPr algn="l"/>
            <a:r>
              <a:rPr lang="en-US" sz="2400" dirty="0" smtClean="0"/>
              <a:t>Some people believe far-flung holiday destinations are a waste of money and damage the planet. Write an article … </a:t>
            </a:r>
            <a:endParaRPr lang="en-US" sz="2400" dirty="0"/>
          </a:p>
        </p:txBody>
      </p:sp>
      <p:sp>
        <p:nvSpPr>
          <p:cNvPr id="3" name="Subtitle 2"/>
          <p:cNvSpPr>
            <a:spLocks noGrp="1"/>
          </p:cNvSpPr>
          <p:nvPr>
            <p:ph type="subTitle" idx="1"/>
          </p:nvPr>
        </p:nvSpPr>
        <p:spPr>
          <a:xfrm>
            <a:off x="2229654" y="5434911"/>
            <a:ext cx="6400800" cy="1752600"/>
          </a:xfrm>
        </p:spPr>
        <p:txBody>
          <a:bodyPr>
            <a:normAutofit/>
          </a:bodyPr>
          <a:lstStyle/>
          <a:p>
            <a:r>
              <a:rPr lang="en-US" sz="1800" dirty="0" smtClean="0"/>
              <a:t>Jeremy Clarkson, Sunday Times</a:t>
            </a:r>
          </a:p>
        </p:txBody>
      </p:sp>
    </p:spTree>
    <p:extLst>
      <p:ext uri="{BB962C8B-B14F-4D97-AF65-F5344CB8AC3E}">
        <p14:creationId xmlns:p14="http://schemas.microsoft.com/office/powerpoint/2010/main" val="35935861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54" y="2700293"/>
            <a:ext cx="7772400" cy="1470025"/>
          </a:xfrm>
        </p:spPr>
        <p:txBody>
          <a:bodyPr>
            <a:noAutofit/>
          </a:bodyPr>
          <a:lstStyle/>
          <a:p>
            <a:pPr marL="742950" indent="-742950" algn="l"/>
            <a:r>
              <a:rPr lang="en-US" sz="2400" dirty="0" smtClean="0"/>
              <a:t>	For your next holiday, why don’t you take all your money and put it on the fire? Then stand in a fridge for a week, beating your children with a baseball bat until their arms and legs break. And then, after you’ve eaten some melted cheese, dislocate your shoulder.</a:t>
            </a:r>
            <a:br>
              <a:rPr lang="en-US" sz="2400" dirty="0" smtClean="0"/>
            </a:br>
            <a:r>
              <a:rPr lang="en-US" sz="2400" dirty="0" smtClean="0"/>
              <a:t/>
            </a:r>
            <a:br>
              <a:rPr lang="en-US" sz="2400" dirty="0" smtClean="0"/>
            </a:br>
            <a:r>
              <a:rPr lang="en-US" sz="2400" dirty="0" smtClean="0"/>
              <a:t>If all of this appeals then you are probably one of the 1.3 million British people …</a:t>
            </a:r>
            <a:endParaRPr lang="en-US" sz="2400" dirty="0"/>
          </a:p>
        </p:txBody>
      </p:sp>
      <p:sp>
        <p:nvSpPr>
          <p:cNvPr id="3" name="TextBox 2"/>
          <p:cNvSpPr txBox="1"/>
          <p:nvPr/>
        </p:nvSpPr>
        <p:spPr>
          <a:xfrm>
            <a:off x="1768794" y="5213527"/>
            <a:ext cx="8147517" cy="461665"/>
          </a:xfrm>
          <a:prstGeom prst="rect">
            <a:avLst/>
          </a:prstGeom>
          <a:noFill/>
        </p:spPr>
        <p:txBody>
          <a:bodyPr wrap="square" rtlCol="0">
            <a:spAutoFit/>
          </a:bodyPr>
          <a:lstStyle/>
          <a:p>
            <a:pPr marL="742950" indent="-742950"/>
            <a:r>
              <a:rPr lang="en-US" sz="2400" dirty="0" smtClean="0"/>
              <a:t> … who go on a skiing holiday at this time of year. </a:t>
            </a:r>
            <a:endParaRPr lang="en-US" sz="2400" dirty="0"/>
          </a:p>
        </p:txBody>
      </p:sp>
    </p:spTree>
    <p:extLst>
      <p:ext uri="{BB962C8B-B14F-4D97-AF65-F5344CB8AC3E}">
        <p14:creationId xmlns:p14="http://schemas.microsoft.com/office/powerpoint/2010/main" val="4948563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93183" y="2569862"/>
            <a:ext cx="6642570" cy="2123658"/>
          </a:xfrm>
          <a:prstGeom prst="rect">
            <a:avLst/>
          </a:prstGeom>
          <a:noFill/>
        </p:spPr>
        <p:txBody>
          <a:bodyPr wrap="square" rtlCol="0">
            <a:spAutoFit/>
          </a:bodyPr>
          <a:lstStyle/>
          <a:p>
            <a:pPr algn="ctr"/>
            <a:r>
              <a:rPr lang="en-US" sz="4400" dirty="0" smtClean="0"/>
              <a:t>Summary: </a:t>
            </a:r>
          </a:p>
          <a:p>
            <a:pPr algn="ctr"/>
            <a:r>
              <a:rPr lang="en-US" sz="4400" dirty="0" smtClean="0"/>
              <a:t>How to make writing more interesting</a:t>
            </a:r>
            <a:endParaRPr lang="en-US" sz="4400" dirty="0"/>
          </a:p>
        </p:txBody>
      </p:sp>
    </p:spTree>
    <p:extLst>
      <p:ext uri="{BB962C8B-B14F-4D97-AF65-F5344CB8AC3E}">
        <p14:creationId xmlns:p14="http://schemas.microsoft.com/office/powerpoint/2010/main" val="35101478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1-07 at 05.00.0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1920" y="1158409"/>
            <a:ext cx="4009925" cy="4173070"/>
          </a:xfrm>
          <a:prstGeom prst="rect">
            <a:avLst/>
          </a:prstGeom>
        </p:spPr>
      </p:pic>
      <p:sp>
        <p:nvSpPr>
          <p:cNvPr id="3" name="TextBox 2"/>
          <p:cNvSpPr txBox="1"/>
          <p:nvPr/>
        </p:nvSpPr>
        <p:spPr>
          <a:xfrm>
            <a:off x="1493183" y="3030435"/>
            <a:ext cx="3335240" cy="769441"/>
          </a:xfrm>
          <a:prstGeom prst="rect">
            <a:avLst/>
          </a:prstGeom>
          <a:noFill/>
        </p:spPr>
        <p:txBody>
          <a:bodyPr wrap="square" rtlCol="0">
            <a:spAutoFit/>
          </a:bodyPr>
          <a:lstStyle/>
          <a:p>
            <a:pPr algn="ctr"/>
            <a:r>
              <a:rPr lang="en-US" sz="4400" dirty="0" smtClean="0"/>
              <a:t>3 minutes</a:t>
            </a:r>
            <a:endParaRPr lang="en-US" sz="4400" dirty="0"/>
          </a:p>
        </p:txBody>
      </p:sp>
    </p:spTree>
    <p:extLst>
      <p:ext uri="{BB962C8B-B14F-4D97-AF65-F5344CB8AC3E}">
        <p14:creationId xmlns:p14="http://schemas.microsoft.com/office/powerpoint/2010/main" val="3467520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1-06 at 21.22.4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779" y="0"/>
            <a:ext cx="6455181" cy="6858000"/>
          </a:xfrm>
          <a:prstGeom prst="rect">
            <a:avLst/>
          </a:prstGeom>
        </p:spPr>
      </p:pic>
    </p:spTree>
    <p:extLst>
      <p:ext uri="{BB962C8B-B14F-4D97-AF65-F5344CB8AC3E}">
        <p14:creationId xmlns:p14="http://schemas.microsoft.com/office/powerpoint/2010/main" val="5559312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54" y="2700293"/>
            <a:ext cx="7772400" cy="1470025"/>
          </a:xfrm>
        </p:spPr>
        <p:txBody>
          <a:bodyPr>
            <a:noAutofit/>
          </a:bodyPr>
          <a:lstStyle/>
          <a:p>
            <a:pPr algn="l"/>
            <a:r>
              <a:rPr lang="en-US" sz="2800" dirty="0" smtClean="0"/>
              <a:t>Some people say school uniform is an outdated concept, a waste of time and money. Write a newspaper article saying why school uniform is a good idea.</a:t>
            </a:r>
            <a:endParaRPr lang="en-US" sz="2800" dirty="0"/>
          </a:p>
        </p:txBody>
      </p:sp>
    </p:spTree>
    <p:extLst>
      <p:ext uri="{BB962C8B-B14F-4D97-AF65-F5344CB8AC3E}">
        <p14:creationId xmlns:p14="http://schemas.microsoft.com/office/powerpoint/2010/main" val="7700412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6976"/>
            <a:ext cx="3570469" cy="3368537"/>
          </a:xfrm>
        </p:spPr>
        <p:txBody>
          <a:bodyPr>
            <a:normAutofit/>
          </a:bodyPr>
          <a:lstStyle/>
          <a:p>
            <a:r>
              <a:rPr lang="en-US" dirty="0" smtClean="0"/>
              <a:t>I will make you a better writer in 30 minutes:</a:t>
            </a:r>
            <a:endParaRPr lang="en-US" dirty="0"/>
          </a:p>
        </p:txBody>
      </p:sp>
      <p:pic>
        <p:nvPicPr>
          <p:cNvPr id="4" name="Picture 3"/>
          <p:cNvPicPr>
            <a:picLocks noChangeAspect="1"/>
          </p:cNvPicPr>
          <p:nvPr/>
        </p:nvPicPr>
        <p:blipFill>
          <a:blip r:embed="rId2"/>
          <a:stretch>
            <a:fillRect/>
          </a:stretch>
        </p:blipFill>
        <p:spPr>
          <a:xfrm>
            <a:off x="4500154" y="0"/>
            <a:ext cx="4643846" cy="6858000"/>
          </a:xfrm>
          <a:prstGeom prst="rect">
            <a:avLst/>
          </a:prstGeom>
        </p:spPr>
      </p:pic>
      <p:sp>
        <p:nvSpPr>
          <p:cNvPr id="5" name="Title 1"/>
          <p:cNvSpPr txBox="1">
            <a:spLocks/>
          </p:cNvSpPr>
          <p:nvPr/>
        </p:nvSpPr>
        <p:spPr>
          <a:xfrm>
            <a:off x="446559" y="3092316"/>
            <a:ext cx="4242313" cy="336853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‘Interestingness’</a:t>
            </a:r>
            <a:endParaRPr lang="en-US" dirty="0"/>
          </a:p>
        </p:txBody>
      </p:sp>
    </p:spTree>
    <p:extLst>
      <p:ext uri="{BB962C8B-B14F-4D97-AF65-F5344CB8AC3E}">
        <p14:creationId xmlns:p14="http://schemas.microsoft.com/office/powerpoint/2010/main" val="3850580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6976"/>
            <a:ext cx="3570469" cy="3368537"/>
          </a:xfrm>
        </p:spPr>
        <p:txBody>
          <a:bodyPr>
            <a:normAutofit/>
          </a:bodyPr>
          <a:lstStyle/>
          <a:p>
            <a:r>
              <a:rPr lang="en-US" dirty="0" smtClean="0"/>
              <a:t>Homework:</a:t>
            </a:r>
            <a:endParaRPr lang="en-US" dirty="0"/>
          </a:p>
        </p:txBody>
      </p:sp>
      <p:pic>
        <p:nvPicPr>
          <p:cNvPr id="4" name="Picture 3"/>
          <p:cNvPicPr>
            <a:picLocks noChangeAspect="1"/>
          </p:cNvPicPr>
          <p:nvPr/>
        </p:nvPicPr>
        <p:blipFill>
          <a:blip r:embed="rId2"/>
          <a:stretch>
            <a:fillRect/>
          </a:stretch>
        </p:blipFill>
        <p:spPr>
          <a:xfrm>
            <a:off x="4500154" y="0"/>
            <a:ext cx="4643846" cy="6858000"/>
          </a:xfrm>
          <a:prstGeom prst="rect">
            <a:avLst/>
          </a:prstGeom>
        </p:spPr>
      </p:pic>
      <p:sp>
        <p:nvSpPr>
          <p:cNvPr id="5" name="Title 1"/>
          <p:cNvSpPr txBox="1">
            <a:spLocks/>
          </p:cNvSpPr>
          <p:nvPr/>
        </p:nvSpPr>
        <p:spPr>
          <a:xfrm>
            <a:off x="446559" y="2394478"/>
            <a:ext cx="4242313" cy="336853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Read something</a:t>
            </a:r>
          </a:p>
          <a:p>
            <a:r>
              <a:rPr lang="en-US" dirty="0" smtClean="0"/>
              <a:t>Write something</a:t>
            </a:r>
            <a:endParaRPr lang="en-US" dirty="0"/>
          </a:p>
        </p:txBody>
      </p:sp>
    </p:spTree>
    <p:extLst>
      <p:ext uri="{BB962C8B-B14F-4D97-AF65-F5344CB8AC3E}">
        <p14:creationId xmlns:p14="http://schemas.microsoft.com/office/powerpoint/2010/main" val="1477078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1-06 at 21.13.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87" y="2177254"/>
            <a:ext cx="9243587" cy="2032278"/>
          </a:xfrm>
          <a:prstGeom prst="rect">
            <a:avLst/>
          </a:prstGeom>
        </p:spPr>
      </p:pic>
      <p:sp>
        <p:nvSpPr>
          <p:cNvPr id="5" name="Rectangle 4"/>
          <p:cNvSpPr/>
          <p:nvPr/>
        </p:nvSpPr>
        <p:spPr>
          <a:xfrm>
            <a:off x="-223280" y="4047459"/>
            <a:ext cx="9489386" cy="298674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28351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6976"/>
            <a:ext cx="3570469" cy="3368537"/>
          </a:xfrm>
        </p:spPr>
        <p:txBody>
          <a:bodyPr>
            <a:normAutofit/>
          </a:bodyPr>
          <a:lstStyle/>
          <a:p>
            <a:r>
              <a:rPr lang="en-US" dirty="0" smtClean="0"/>
              <a:t>I will make you a better writer in 30 minutes</a:t>
            </a:r>
            <a:endParaRPr lang="en-US" dirty="0"/>
          </a:p>
        </p:txBody>
      </p:sp>
      <p:pic>
        <p:nvPicPr>
          <p:cNvPr id="4" name="Picture 3"/>
          <p:cNvPicPr>
            <a:picLocks noChangeAspect="1"/>
          </p:cNvPicPr>
          <p:nvPr/>
        </p:nvPicPr>
        <p:blipFill>
          <a:blip r:embed="rId2"/>
          <a:stretch>
            <a:fillRect/>
          </a:stretch>
        </p:blipFill>
        <p:spPr>
          <a:xfrm>
            <a:off x="4500154" y="0"/>
            <a:ext cx="4643846" cy="6858000"/>
          </a:xfrm>
          <a:prstGeom prst="rect">
            <a:avLst/>
          </a:prstGeom>
        </p:spPr>
      </p:pic>
    </p:spTree>
    <p:extLst>
      <p:ext uri="{BB962C8B-B14F-4D97-AF65-F5344CB8AC3E}">
        <p14:creationId xmlns:p14="http://schemas.microsoft.com/office/powerpoint/2010/main" val="956483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6977"/>
            <a:ext cx="3570469" cy="1833294"/>
          </a:xfrm>
        </p:spPr>
        <p:txBody>
          <a:bodyPr>
            <a:normAutofit fontScale="90000"/>
          </a:bodyPr>
          <a:lstStyle/>
          <a:p>
            <a:r>
              <a:rPr lang="en-US" dirty="0" smtClean="0"/>
              <a:t>What you can and can’t do</a:t>
            </a:r>
            <a:r>
              <a:rPr lang="en-US" dirty="0"/>
              <a:t/>
            </a:r>
            <a:br>
              <a:rPr lang="en-US" dirty="0"/>
            </a:br>
            <a:r>
              <a:rPr lang="en-US" dirty="0" smtClean="0"/>
              <a:t/>
            </a:r>
            <a:br>
              <a:rPr lang="en-US" dirty="0" smtClean="0"/>
            </a:br>
            <a:endParaRPr lang="en-US" dirty="0"/>
          </a:p>
        </p:txBody>
      </p:sp>
      <p:pic>
        <p:nvPicPr>
          <p:cNvPr id="4" name="Picture 3"/>
          <p:cNvPicPr>
            <a:picLocks noChangeAspect="1"/>
          </p:cNvPicPr>
          <p:nvPr/>
        </p:nvPicPr>
        <p:blipFill>
          <a:blip r:embed="rId2"/>
          <a:stretch>
            <a:fillRect/>
          </a:stretch>
        </p:blipFill>
        <p:spPr>
          <a:xfrm>
            <a:off x="4500154" y="0"/>
            <a:ext cx="4643846" cy="6858000"/>
          </a:xfrm>
          <a:prstGeom prst="rect">
            <a:avLst/>
          </a:prstGeom>
        </p:spPr>
      </p:pic>
      <p:sp>
        <p:nvSpPr>
          <p:cNvPr id="5" name="Title 1"/>
          <p:cNvSpPr txBox="1">
            <a:spLocks/>
          </p:cNvSpPr>
          <p:nvPr/>
        </p:nvSpPr>
        <p:spPr>
          <a:xfrm>
            <a:off x="685800" y="3071319"/>
            <a:ext cx="3570469" cy="1833294"/>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Practise</a:t>
            </a:r>
            <a:r>
              <a:rPr lang="en-US" dirty="0" smtClean="0"/>
              <a:t/>
            </a:r>
            <a:br>
              <a:rPr lang="en-US" dirty="0" smtClean="0"/>
            </a:br>
            <a:r>
              <a:rPr lang="en-US" dirty="0" smtClean="0"/>
              <a:t/>
            </a:r>
            <a:br>
              <a:rPr lang="en-US" dirty="0" smtClean="0"/>
            </a:br>
            <a:endParaRPr lang="en-US" dirty="0"/>
          </a:p>
        </p:txBody>
      </p:sp>
      <p:sp>
        <p:nvSpPr>
          <p:cNvPr id="6" name="Title 1"/>
          <p:cNvSpPr txBox="1">
            <a:spLocks/>
          </p:cNvSpPr>
          <p:nvPr/>
        </p:nvSpPr>
        <p:spPr>
          <a:xfrm>
            <a:off x="685800" y="4624187"/>
            <a:ext cx="3570469" cy="1833294"/>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Do it better</a:t>
            </a:r>
            <a:br>
              <a:rPr lang="en-US" dirty="0" smtClean="0"/>
            </a:br>
            <a:r>
              <a:rPr lang="en-US" dirty="0" smtClean="0"/>
              <a:t/>
            </a:r>
            <a:br>
              <a:rPr lang="en-US" dirty="0" smtClean="0"/>
            </a:br>
            <a:endParaRPr lang="en-US" dirty="0"/>
          </a:p>
        </p:txBody>
      </p:sp>
      <p:sp>
        <p:nvSpPr>
          <p:cNvPr id="3" name="Striped Right Arrow 2"/>
          <p:cNvSpPr/>
          <p:nvPr/>
        </p:nvSpPr>
        <p:spPr>
          <a:xfrm rot="5400000">
            <a:off x="1925787" y="2484304"/>
            <a:ext cx="990804" cy="54610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triped Right Arrow 6"/>
          <p:cNvSpPr/>
          <p:nvPr/>
        </p:nvSpPr>
        <p:spPr>
          <a:xfrm rot="5400000">
            <a:off x="1925786" y="3913809"/>
            <a:ext cx="990804" cy="54610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348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dow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3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P spid="5" grpId="0" build="p" bldLvl="5"/>
      <p:bldP spid="6" grpId="0" build="p" bldLvl="5"/>
      <p:bldP spid="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1-07 at 05.00.0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1920" y="1158409"/>
            <a:ext cx="4009925" cy="4173070"/>
          </a:xfrm>
          <a:prstGeom prst="rect">
            <a:avLst/>
          </a:prstGeom>
        </p:spPr>
      </p:pic>
      <p:sp>
        <p:nvSpPr>
          <p:cNvPr id="3" name="TextBox 2"/>
          <p:cNvSpPr txBox="1"/>
          <p:nvPr/>
        </p:nvSpPr>
        <p:spPr>
          <a:xfrm>
            <a:off x="1493183" y="3030435"/>
            <a:ext cx="3335240" cy="769441"/>
          </a:xfrm>
          <a:prstGeom prst="rect">
            <a:avLst/>
          </a:prstGeom>
          <a:noFill/>
        </p:spPr>
        <p:txBody>
          <a:bodyPr wrap="square" rtlCol="0">
            <a:spAutoFit/>
          </a:bodyPr>
          <a:lstStyle/>
          <a:p>
            <a:pPr algn="ctr"/>
            <a:r>
              <a:rPr lang="en-US" sz="4400" dirty="0" smtClean="0"/>
              <a:t>4 minutes</a:t>
            </a:r>
            <a:endParaRPr lang="en-US" sz="4400" dirty="0"/>
          </a:p>
        </p:txBody>
      </p:sp>
    </p:spTree>
    <p:extLst>
      <p:ext uri="{BB962C8B-B14F-4D97-AF65-F5344CB8AC3E}">
        <p14:creationId xmlns:p14="http://schemas.microsoft.com/office/powerpoint/2010/main" val="18181731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1-06 at 21.13.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87" y="2177254"/>
            <a:ext cx="9243587" cy="2032278"/>
          </a:xfrm>
          <a:prstGeom prst="rect">
            <a:avLst/>
          </a:prstGeom>
        </p:spPr>
      </p:pic>
      <p:sp>
        <p:nvSpPr>
          <p:cNvPr id="5" name="Rectangle 4"/>
          <p:cNvSpPr/>
          <p:nvPr/>
        </p:nvSpPr>
        <p:spPr>
          <a:xfrm>
            <a:off x="-223280" y="4047459"/>
            <a:ext cx="9489386" cy="298674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52674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334" y="823448"/>
            <a:ext cx="7521734" cy="523220"/>
          </a:xfrm>
          <a:prstGeom prst="rect">
            <a:avLst/>
          </a:prstGeom>
          <a:noFill/>
        </p:spPr>
        <p:txBody>
          <a:bodyPr wrap="square" rtlCol="0">
            <a:spAutoFit/>
          </a:bodyPr>
          <a:lstStyle/>
          <a:p>
            <a:r>
              <a:rPr lang="en-US" sz="2800" dirty="0" smtClean="0"/>
              <a:t>Review and compare in a pair:</a:t>
            </a:r>
            <a:endParaRPr lang="en-US" sz="2800" dirty="0"/>
          </a:p>
        </p:txBody>
      </p:sp>
      <p:sp>
        <p:nvSpPr>
          <p:cNvPr id="6" name="TextBox 5"/>
          <p:cNvSpPr txBox="1"/>
          <p:nvPr/>
        </p:nvSpPr>
        <p:spPr>
          <a:xfrm>
            <a:off x="668734" y="1910950"/>
            <a:ext cx="7521734" cy="523220"/>
          </a:xfrm>
          <a:prstGeom prst="rect">
            <a:avLst/>
          </a:prstGeom>
          <a:noFill/>
        </p:spPr>
        <p:txBody>
          <a:bodyPr wrap="square" rtlCol="0">
            <a:spAutoFit/>
          </a:bodyPr>
          <a:lstStyle/>
          <a:p>
            <a:r>
              <a:rPr lang="en-US" sz="2800" dirty="0" smtClean="0"/>
              <a:t>	WHAT?									HOW?</a:t>
            </a:r>
            <a:endParaRPr lang="en-US" sz="2800" dirty="0"/>
          </a:p>
        </p:txBody>
      </p:sp>
      <p:sp>
        <p:nvSpPr>
          <p:cNvPr id="7" name="TextBox 6"/>
          <p:cNvSpPr txBox="1"/>
          <p:nvPr/>
        </p:nvSpPr>
        <p:spPr>
          <a:xfrm>
            <a:off x="836193" y="2733274"/>
            <a:ext cx="2066442" cy="3108544"/>
          </a:xfrm>
          <a:prstGeom prst="rect">
            <a:avLst/>
          </a:prstGeom>
          <a:noFill/>
        </p:spPr>
        <p:txBody>
          <a:bodyPr wrap="square" rtlCol="0">
            <a:spAutoFit/>
          </a:bodyPr>
          <a:lstStyle/>
          <a:p>
            <a:pPr algn="ctr"/>
            <a:r>
              <a:rPr lang="en-US" sz="2800" dirty="0" smtClean="0"/>
              <a:t>What did you write? Where did you get your ideas? </a:t>
            </a:r>
            <a:r>
              <a:rPr lang="en-US" sz="2800" b="1" dirty="0" smtClean="0">
                <a:solidFill>
                  <a:srgbClr val="FF0000"/>
                </a:solidFill>
              </a:rPr>
              <a:t>Are you pleased with it?</a:t>
            </a:r>
            <a:endParaRPr lang="en-US" sz="2800" b="1" dirty="0">
              <a:solidFill>
                <a:srgbClr val="FF0000"/>
              </a:solidFill>
            </a:endParaRPr>
          </a:p>
        </p:txBody>
      </p:sp>
      <p:sp>
        <p:nvSpPr>
          <p:cNvPr id="8" name="TextBox 7"/>
          <p:cNvSpPr txBox="1"/>
          <p:nvPr/>
        </p:nvSpPr>
        <p:spPr>
          <a:xfrm>
            <a:off x="5719331" y="2593706"/>
            <a:ext cx="2066442" cy="3539431"/>
          </a:xfrm>
          <a:prstGeom prst="rect">
            <a:avLst/>
          </a:prstGeom>
          <a:noFill/>
        </p:spPr>
        <p:txBody>
          <a:bodyPr wrap="square" rtlCol="0">
            <a:spAutoFit/>
          </a:bodyPr>
          <a:lstStyle/>
          <a:p>
            <a:pPr algn="ctr"/>
            <a:r>
              <a:rPr lang="en-US" sz="2800" dirty="0" smtClean="0"/>
              <a:t>How did you approach the task? How did you get started? </a:t>
            </a:r>
            <a:r>
              <a:rPr lang="en-US" sz="2800" b="1" dirty="0" smtClean="0">
                <a:solidFill>
                  <a:srgbClr val="FF0000"/>
                </a:solidFill>
              </a:rPr>
              <a:t>What were the main barriers?</a:t>
            </a:r>
            <a:endParaRPr lang="en-US" sz="2800" b="1" dirty="0">
              <a:solidFill>
                <a:srgbClr val="FF0000"/>
              </a:solidFill>
            </a:endParaRPr>
          </a:p>
        </p:txBody>
      </p:sp>
    </p:spTree>
    <p:extLst>
      <p:ext uri="{BB962C8B-B14F-4D97-AF65-F5344CB8AC3E}">
        <p14:creationId xmlns:p14="http://schemas.microsoft.com/office/powerpoint/2010/main" val="4228572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803086" y="329674"/>
            <a:ext cx="3175000" cy="1943100"/>
          </a:xfrm>
          <a:prstGeom prst="rect">
            <a:avLst/>
          </a:prstGeom>
        </p:spPr>
      </p:pic>
      <p:sp>
        <p:nvSpPr>
          <p:cNvPr id="7" name="TextBox 6"/>
          <p:cNvSpPr txBox="1"/>
          <p:nvPr/>
        </p:nvSpPr>
        <p:spPr>
          <a:xfrm>
            <a:off x="614019" y="865319"/>
            <a:ext cx="8177618" cy="707886"/>
          </a:xfrm>
          <a:prstGeom prst="rect">
            <a:avLst/>
          </a:prstGeom>
          <a:noFill/>
        </p:spPr>
        <p:txBody>
          <a:bodyPr wrap="square" rtlCol="0">
            <a:spAutoFit/>
          </a:bodyPr>
          <a:lstStyle/>
          <a:p>
            <a:pPr algn="ctr"/>
            <a:r>
              <a:rPr lang="en-US" sz="4000" dirty="0" smtClean="0"/>
              <a:t>MAIN										HURDLES</a:t>
            </a:r>
            <a:endParaRPr lang="en-US" sz="4000" dirty="0"/>
          </a:p>
        </p:txBody>
      </p:sp>
      <p:sp>
        <p:nvSpPr>
          <p:cNvPr id="8" name="TextBox 7"/>
          <p:cNvSpPr txBox="1"/>
          <p:nvPr/>
        </p:nvSpPr>
        <p:spPr>
          <a:xfrm>
            <a:off x="1032668" y="2958832"/>
            <a:ext cx="7758969" cy="2677656"/>
          </a:xfrm>
          <a:prstGeom prst="rect">
            <a:avLst/>
          </a:prstGeom>
          <a:noFill/>
        </p:spPr>
        <p:txBody>
          <a:bodyPr wrap="square" rtlCol="0">
            <a:spAutoFit/>
          </a:bodyPr>
          <a:lstStyle/>
          <a:p>
            <a:r>
              <a:rPr lang="en-US" sz="2800" dirty="0" smtClean="0"/>
              <a:t>A Thinking of the right word</a:t>
            </a:r>
          </a:p>
          <a:p>
            <a:r>
              <a:rPr lang="en-US" sz="2800" dirty="0" smtClean="0"/>
              <a:t>B Knowing how to get started</a:t>
            </a:r>
          </a:p>
          <a:p>
            <a:r>
              <a:rPr lang="en-US" sz="2800" dirty="0" smtClean="0"/>
              <a:t>C Making it interesting</a:t>
            </a:r>
          </a:p>
          <a:p>
            <a:r>
              <a:rPr lang="en-US" sz="2800" dirty="0" smtClean="0"/>
              <a:t>D Knowing how to link my ideas together</a:t>
            </a:r>
          </a:p>
          <a:p>
            <a:r>
              <a:rPr lang="en-US" sz="2800" dirty="0" smtClean="0"/>
              <a:t>E Trying to make it funny or entertaining</a:t>
            </a:r>
          </a:p>
          <a:p>
            <a:endParaRPr lang="en-US" sz="2800" dirty="0"/>
          </a:p>
        </p:txBody>
      </p:sp>
      <p:sp>
        <p:nvSpPr>
          <p:cNvPr id="2" name="TextBox 1"/>
          <p:cNvSpPr txBox="1"/>
          <p:nvPr/>
        </p:nvSpPr>
        <p:spPr>
          <a:xfrm>
            <a:off x="446559" y="5636488"/>
            <a:ext cx="8233438" cy="584776"/>
          </a:xfrm>
          <a:prstGeom prst="rect">
            <a:avLst/>
          </a:prstGeom>
          <a:noFill/>
        </p:spPr>
        <p:txBody>
          <a:bodyPr wrap="square" rtlCol="0">
            <a:spAutoFit/>
          </a:bodyPr>
          <a:lstStyle/>
          <a:p>
            <a:pPr algn="ctr"/>
            <a:r>
              <a:rPr lang="en-US" sz="3200" dirty="0" smtClean="0"/>
              <a:t>Put these ‘barriers’ in rank order</a:t>
            </a:r>
            <a:endParaRPr lang="en-US" sz="3200" dirty="0"/>
          </a:p>
        </p:txBody>
      </p:sp>
    </p:spTree>
    <p:extLst>
      <p:ext uri="{BB962C8B-B14F-4D97-AF65-F5344CB8AC3E}">
        <p14:creationId xmlns:p14="http://schemas.microsoft.com/office/powerpoint/2010/main" val="284662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right)">
                                      <p:cBhvr>
                                        <p:cTn id="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495</TotalTime>
  <Words>417</Words>
  <Application>Microsoft Macintosh PowerPoint</Application>
  <PresentationFormat>On-screen Show (4:3)</PresentationFormat>
  <Paragraphs>50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How do you persuade people to agree with you about a subject you’re not necessarily interested in – in writing, in an unfamiliar format, in exam conditions, and in just 30 minutes?</vt:lpstr>
      <vt:lpstr>PowerPoint Presentation</vt:lpstr>
      <vt:lpstr>PowerPoint Presentation</vt:lpstr>
      <vt:lpstr>I will make you a better writer in 30 minutes</vt:lpstr>
      <vt:lpstr>What you can and can’t do  </vt:lpstr>
      <vt:lpstr>PowerPoint Presentation</vt:lpstr>
      <vt:lpstr>PowerPoint Presentation</vt:lpstr>
      <vt:lpstr>PowerPoint Presentation</vt:lpstr>
      <vt:lpstr>PowerPoint Presentation</vt:lpstr>
      <vt:lpstr>PowerPoint Presentation</vt:lpstr>
      <vt:lpstr>PowerPoint Presentation</vt:lpstr>
      <vt:lpstr>Are social media sites like Twitter a good thing? Write an article …</vt:lpstr>
      <vt:lpstr>I've made a decision. From now on, if I need help, I'm heading straight to Twitter. I've tweeted pleas before. I once posted that I needed a job and the same afternoon got commissioned to write an article. But a few weeks ago, I discovered the true benefits of the virtual world.   It was election day and on my way back from a lunchtime trip to the launderette I discovered a huge BNP banner had been tied to the lamp post outside my flat. My immediate reaction was to pull it down. The trouble was, I'm short and it was higher than my tallest chair could reach. So I sent out a tweet. Could anyone help me tear down this monstrosity?</vt:lpstr>
      <vt:lpstr>Are TV reality shows a good thing?</vt:lpstr>
      <vt:lpstr> THERE was only one real winner of Britain’s Got Talent and he didn’t slobber over any of the female judges.  No, it wasn’t Pudsey the dog or Simon Cowell for me – it was incredible teenage opera singer Jonathan Antoine.  A year ago he was a virtual recluse, having given up his A-levels after being bullied at school about his weight.  Even on the show he remained painfully shy, glancing at his singing companion Charlotte Jaconelli for encouragement.  His mum has told how for years he simply wanted to melt into the background and would hide behind a baggy jumper. Now he goes out wearing a Superman T-shirt. Jonathan has played the ace card in dealing with bullies. He has beaten them with brilliance.</vt:lpstr>
      <vt:lpstr>Some people believe far-flung holiday destinations are a waste of money and damage the planet. Write an article … </vt:lpstr>
      <vt:lpstr> For your next holiday, why don’t you take all your money and put it on the fire? Then stand in a fridge for a week, beating your children with a baseball bat until their arms and legs break. And then, after you’ve eaten some melted cheese, dislocate your shoulder.  If all of this appeals then you are probably one of the 1.3 million British people …</vt:lpstr>
      <vt:lpstr>PowerPoint Presentation</vt:lpstr>
      <vt:lpstr>PowerPoint Presentation</vt:lpstr>
      <vt:lpstr>Some people say school uniform is an outdated concept, a waste of time and money. Write a newspaper article saying why school uniform is a good idea.</vt:lpstr>
      <vt:lpstr>I will make you a better writer in 30 minutes:</vt:lpstr>
      <vt:lpstr>Homework:</vt:lpstr>
    </vt:vector>
  </TitlesOfParts>
  <Company>King Edward VI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persuade people to agree with you – in writing and in just 30 minutes?</dc:title>
  <dc:creator>Geoff Barton</dc:creator>
  <cp:lastModifiedBy>Geoff Barton</cp:lastModifiedBy>
  <cp:revision>11</cp:revision>
  <dcterms:created xsi:type="dcterms:W3CDTF">2013-01-06T21:16:01Z</dcterms:created>
  <dcterms:modified xsi:type="dcterms:W3CDTF">2013-01-07T05:31:51Z</dcterms:modified>
</cp:coreProperties>
</file>