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7"/>
  </p:notesMasterIdLst>
  <p:sldIdLst>
    <p:sldId id="688" r:id="rId2"/>
    <p:sldId id="772" r:id="rId3"/>
    <p:sldId id="525" r:id="rId4"/>
    <p:sldId id="653" r:id="rId5"/>
    <p:sldId id="657" r:id="rId6"/>
    <p:sldId id="527" r:id="rId7"/>
    <p:sldId id="526" r:id="rId8"/>
    <p:sldId id="764" r:id="rId9"/>
    <p:sldId id="779" r:id="rId10"/>
    <p:sldId id="780" r:id="rId11"/>
    <p:sldId id="781" r:id="rId12"/>
    <p:sldId id="768" r:id="rId13"/>
    <p:sldId id="787" r:id="rId14"/>
    <p:sldId id="765" r:id="rId15"/>
    <p:sldId id="766" r:id="rId16"/>
    <p:sldId id="767" r:id="rId17"/>
    <p:sldId id="528" r:id="rId18"/>
    <p:sldId id="656" r:id="rId19"/>
    <p:sldId id="770" r:id="rId20"/>
    <p:sldId id="771" r:id="rId21"/>
    <p:sldId id="658" r:id="rId22"/>
    <p:sldId id="659" r:id="rId23"/>
    <p:sldId id="654" r:id="rId24"/>
    <p:sldId id="529" r:id="rId25"/>
    <p:sldId id="530" r:id="rId26"/>
    <p:sldId id="531" r:id="rId27"/>
    <p:sldId id="532" r:id="rId28"/>
    <p:sldId id="533" r:id="rId29"/>
    <p:sldId id="534" r:id="rId30"/>
    <p:sldId id="535" r:id="rId31"/>
    <p:sldId id="743" r:id="rId32"/>
    <p:sldId id="536" r:id="rId33"/>
    <p:sldId id="537" r:id="rId34"/>
    <p:sldId id="538" r:id="rId35"/>
    <p:sldId id="539" r:id="rId36"/>
    <p:sldId id="540" r:id="rId37"/>
    <p:sldId id="605" r:id="rId38"/>
    <p:sldId id="773" r:id="rId39"/>
    <p:sldId id="550" r:id="rId40"/>
    <p:sldId id="551" r:id="rId41"/>
    <p:sldId id="785" r:id="rId42"/>
    <p:sldId id="606" r:id="rId43"/>
    <p:sldId id="661" r:id="rId44"/>
    <p:sldId id="776" r:id="rId45"/>
    <p:sldId id="662" r:id="rId46"/>
    <p:sldId id="663" r:id="rId47"/>
    <p:sldId id="664" r:id="rId48"/>
    <p:sldId id="665" r:id="rId49"/>
    <p:sldId id="666" r:id="rId50"/>
    <p:sldId id="667" r:id="rId51"/>
    <p:sldId id="555" r:id="rId52"/>
    <p:sldId id="553" r:id="rId53"/>
    <p:sldId id="554" r:id="rId54"/>
    <p:sldId id="674" r:id="rId55"/>
    <p:sldId id="668" r:id="rId56"/>
    <p:sldId id="669" r:id="rId57"/>
    <p:sldId id="672" r:id="rId58"/>
    <p:sldId id="670" r:id="rId59"/>
    <p:sldId id="671" r:id="rId60"/>
    <p:sldId id="759" r:id="rId61"/>
    <p:sldId id="675" r:id="rId62"/>
    <p:sldId id="614" r:id="rId63"/>
    <p:sldId id="615" r:id="rId64"/>
    <p:sldId id="616" r:id="rId65"/>
    <p:sldId id="617" r:id="rId66"/>
    <p:sldId id="618" r:id="rId67"/>
    <p:sldId id="619" r:id="rId68"/>
    <p:sldId id="620" r:id="rId69"/>
    <p:sldId id="621" r:id="rId70"/>
    <p:sldId id="622" r:id="rId71"/>
    <p:sldId id="623" r:id="rId72"/>
    <p:sldId id="624" r:id="rId73"/>
    <p:sldId id="625" r:id="rId74"/>
    <p:sldId id="626" r:id="rId75"/>
    <p:sldId id="627" r:id="rId76"/>
    <p:sldId id="628" r:id="rId77"/>
    <p:sldId id="629" r:id="rId78"/>
    <p:sldId id="630" r:id="rId79"/>
    <p:sldId id="631" r:id="rId80"/>
    <p:sldId id="632" r:id="rId81"/>
    <p:sldId id="633" r:id="rId82"/>
    <p:sldId id="634" r:id="rId83"/>
    <p:sldId id="635" r:id="rId84"/>
    <p:sldId id="636" r:id="rId85"/>
    <p:sldId id="637" r:id="rId86"/>
    <p:sldId id="638" r:id="rId87"/>
    <p:sldId id="639" r:id="rId88"/>
    <p:sldId id="641" r:id="rId89"/>
    <p:sldId id="642" r:id="rId90"/>
    <p:sldId id="644" r:id="rId91"/>
    <p:sldId id="643" r:id="rId92"/>
    <p:sldId id="645" r:id="rId93"/>
    <p:sldId id="646" r:id="rId94"/>
    <p:sldId id="647" r:id="rId95"/>
    <p:sldId id="648" r:id="rId96"/>
    <p:sldId id="649" r:id="rId97"/>
    <p:sldId id="786" r:id="rId98"/>
    <p:sldId id="748" r:id="rId99"/>
    <p:sldId id="756" r:id="rId100"/>
    <p:sldId id="757" r:id="rId101"/>
    <p:sldId id="758" r:id="rId102"/>
    <p:sldId id="673" r:id="rId103"/>
    <p:sldId id="594" r:id="rId104"/>
    <p:sldId id="595" r:id="rId105"/>
    <p:sldId id="597" r:id="rId106"/>
    <p:sldId id="676" r:id="rId107"/>
    <p:sldId id="683" r:id="rId108"/>
    <p:sldId id="684" r:id="rId109"/>
    <p:sldId id="730" r:id="rId110"/>
    <p:sldId id="731" r:id="rId111"/>
    <p:sldId id="677" r:id="rId112"/>
    <p:sldId id="598" r:id="rId113"/>
    <p:sldId id="690" r:id="rId114"/>
    <p:sldId id="760" r:id="rId115"/>
    <p:sldId id="761" r:id="rId116"/>
    <p:sldId id="762" r:id="rId117"/>
    <p:sldId id="763" r:id="rId118"/>
    <p:sldId id="737" r:id="rId119"/>
    <p:sldId id="745" r:id="rId120"/>
    <p:sldId id="689" r:id="rId121"/>
    <p:sldId id="739" r:id="rId122"/>
    <p:sldId id="600" r:id="rId123"/>
    <p:sldId id="678" r:id="rId124"/>
    <p:sldId id="679" r:id="rId125"/>
    <p:sldId id="680" r:id="rId126"/>
    <p:sldId id="601" r:id="rId127"/>
    <p:sldId id="602" r:id="rId128"/>
    <p:sldId id="603" r:id="rId129"/>
    <p:sldId id="599" r:id="rId130"/>
    <p:sldId id="681" r:id="rId131"/>
    <p:sldId id="710" r:id="rId132"/>
    <p:sldId id="691" r:id="rId133"/>
    <p:sldId id="692" r:id="rId134"/>
    <p:sldId id="693" r:id="rId135"/>
    <p:sldId id="694" r:id="rId136"/>
    <p:sldId id="696" r:id="rId137"/>
    <p:sldId id="697" r:id="rId138"/>
    <p:sldId id="703" r:id="rId139"/>
    <p:sldId id="704" r:id="rId140"/>
    <p:sldId id="705" r:id="rId141"/>
    <p:sldId id="706" r:id="rId142"/>
    <p:sldId id="707" r:id="rId143"/>
    <p:sldId id="740" r:id="rId144"/>
    <p:sldId id="741" r:id="rId145"/>
    <p:sldId id="742" r:id="rId1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353" autoAdjust="0"/>
  </p:normalViewPr>
  <p:slideViewPr>
    <p:cSldViewPr snapToObjects="1">
      <p:cViewPr>
        <p:scale>
          <a:sx n="103" d="100"/>
          <a:sy n="103" d="100"/>
        </p:scale>
        <p:origin x="-1784"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3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viewProps" Target="viewProps.xml"/><Relationship Id="rId151" Type="http://schemas.openxmlformats.org/officeDocument/2006/relationships/theme" Target="theme/theme1.xml"/><Relationship Id="rId15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printerSettings" Target="printerSettings/printerSettings1.bin"/><Relationship Id="rId14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EB6C0514-59F6-8C41-AA9E-DBBF20A05154}" type="datetime1">
              <a:rPr lang="en-US"/>
              <a:pPr>
                <a:defRPr/>
              </a:pPr>
              <a:t>04/11/15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29D98033-837C-2643-A54C-3C1F5F76FBDD}" type="slidenum">
              <a:rPr lang="en-US"/>
              <a:pPr>
                <a:defRPr/>
              </a:pPr>
              <a:t>‹#›</a:t>
            </a:fld>
            <a:endParaRPr lang="en-US"/>
          </a:p>
        </p:txBody>
      </p:sp>
    </p:spTree>
    <p:extLst>
      <p:ext uri="{BB962C8B-B14F-4D97-AF65-F5344CB8AC3E}">
        <p14:creationId xmlns:p14="http://schemas.microsoft.com/office/powerpoint/2010/main" val="25880521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implementations stuff isn’t crisp enough – it needs some dilemmas</a:t>
            </a:r>
          </a:p>
          <a:p>
            <a:endParaRPr lang="en-US" dirty="0"/>
          </a:p>
        </p:txBody>
      </p:sp>
      <p:sp>
        <p:nvSpPr>
          <p:cNvPr id="4" name="Slide Number Placeholder 3"/>
          <p:cNvSpPr>
            <a:spLocks noGrp="1"/>
          </p:cNvSpPr>
          <p:nvPr>
            <p:ph type="sldNum" sz="quarter" idx="10"/>
          </p:nvPr>
        </p:nvSpPr>
        <p:spPr/>
        <p:txBody>
          <a:bodyPr/>
          <a:lstStyle/>
          <a:p>
            <a:pPr>
              <a:defRPr/>
            </a:pPr>
            <a:fld id="{29D98033-837C-2643-A54C-3C1F5F76FBDD}" type="slidenum">
              <a:rPr lang="en-US" smtClean="0"/>
              <a:pPr>
                <a:defRPr/>
              </a:pPr>
              <a:t>1</a:t>
            </a:fld>
            <a:endParaRPr lang="en-US"/>
          </a:p>
        </p:txBody>
      </p:sp>
    </p:spTree>
    <p:extLst>
      <p:ext uri="{BB962C8B-B14F-4D97-AF65-F5344CB8AC3E}">
        <p14:creationId xmlns:p14="http://schemas.microsoft.com/office/powerpoint/2010/main" val="277219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2414C05-419E-4FA3-98D7-585AFE634D8D}" type="slidenum">
              <a:rPr lang="en-US"/>
              <a:pPr/>
              <a:t>41</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51</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52</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53</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55</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56</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57</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58</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59</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60</a:t>
            </a:fld>
            <a:endParaRPr lang="en-US"/>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B6737CA-85C4-FE48-AFD0-D30335B9E1CB}" type="slidenum">
              <a:rPr lang="en-US"/>
              <a:pPr/>
              <a:t>75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5E2B464-13C6-B14C-85B0-3118A7CF0D99}" type="slidenum">
              <a:rPr lang="en-US"/>
              <a:pPr/>
              <a:t>76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78</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79</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latin typeface="Arial" charset="0"/>
                <a:ea typeface="ＭＳ Ｐゴシック" charset="-128"/>
                <a:cs typeface="ＭＳ Ｐゴシック" charset="-128"/>
              </a:rPr>
              <a:pPr/>
              <a:t>80</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latin typeface="Arial" charset="0"/>
                <a:ea typeface="ＭＳ Ｐゴシック" charset="-128"/>
                <a:cs typeface="ＭＳ Ｐゴシック" charset="-128"/>
              </a:rPr>
              <a:pPr/>
              <a:t>81</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latin typeface="Arial" charset="0"/>
                <a:ea typeface="ＭＳ Ｐゴシック" charset="-128"/>
                <a:cs typeface="ＭＳ Ｐゴシック" charset="-128"/>
              </a:rPr>
              <a:pPr/>
              <a:t>82</a:t>
            </a:fld>
            <a:endParaRPr lang="en-US">
              <a:latin typeface="Arial" charset="0"/>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latin typeface="Arial" charset="0"/>
                <a:ea typeface="ＭＳ Ｐゴシック" charset="-128"/>
                <a:cs typeface="ＭＳ Ｐゴシック" charset="-128"/>
              </a:rPr>
              <a:pPr/>
              <a:t>83</a:t>
            </a:fld>
            <a:endParaRPr lang="en-US">
              <a:latin typeface="Arial" charset="0"/>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latin typeface="Arial" charset="0"/>
                <a:ea typeface="ＭＳ Ｐゴシック" charset="-128"/>
                <a:cs typeface="ＭＳ Ｐゴシック" charset="-128"/>
              </a:rPr>
              <a:pPr/>
              <a:t>84</a:t>
            </a:fld>
            <a:endParaRPr lang="en-US">
              <a:latin typeface="Arial" charset="0"/>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latin typeface="Arial" charset="0"/>
                <a:ea typeface="ＭＳ Ｐゴシック" charset="-128"/>
                <a:cs typeface="ＭＳ Ｐゴシック" charset="-128"/>
              </a:rPr>
              <a:pPr/>
              <a:t>85</a:t>
            </a:fld>
            <a:endParaRPr lang="en-US">
              <a:latin typeface="Arial"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3</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latin typeface="Arial" charset="0"/>
                <a:ea typeface="ＭＳ Ｐゴシック" charset="-128"/>
                <a:cs typeface="ＭＳ Ｐゴシック" charset="-128"/>
              </a:rPr>
              <a:pPr/>
              <a:t>86</a:t>
            </a:fld>
            <a:endParaRPr lang="en-US">
              <a:latin typeface="Arial"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latin typeface="Arial" charset="0"/>
              </a:rPr>
              <a:pPr/>
              <a:t>87</a:t>
            </a:fld>
            <a:endParaRPr lang="en-US">
              <a:latin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smtClean="0">
                <a:latin typeface="Arial" charset="0"/>
              </a:rPr>
              <a:t>7 spellings: Government – February – parliament</a:t>
            </a:r>
            <a:r>
              <a:rPr lang="en-US" sz="2000" baseline="0" dirty="0" smtClean="0">
                <a:latin typeface="Arial" charset="0"/>
              </a:rPr>
              <a:t> </a:t>
            </a:r>
            <a:r>
              <a:rPr lang="en-US" sz="2000" dirty="0" smtClean="0">
                <a:latin typeface="Arial" charset="0"/>
              </a:rPr>
              <a:t>– separate – believe – necessary - accommodation</a:t>
            </a:r>
            <a:endParaRPr lang="en-US" sz="2000"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latin typeface="Arial" charset="0"/>
              </a:rPr>
              <a:pPr/>
              <a:t>97</a:t>
            </a:fld>
            <a:endParaRPr lang="en-US">
              <a:latin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smtClean="0">
                <a:latin typeface="Arial" charset="0"/>
              </a:rPr>
              <a:t>7 spellings: Government – February – parliament</a:t>
            </a:r>
            <a:r>
              <a:rPr lang="en-US" sz="2000" baseline="0" dirty="0" smtClean="0">
                <a:latin typeface="Arial" charset="0"/>
              </a:rPr>
              <a:t> </a:t>
            </a:r>
            <a:r>
              <a:rPr lang="en-US" sz="2000" dirty="0" smtClean="0">
                <a:latin typeface="Arial" charset="0"/>
              </a:rPr>
              <a:t>– separate – believe – necessary - accommodation</a:t>
            </a:r>
            <a:endParaRPr lang="en-US" sz="2000"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102</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FE07FCCD-E0B7-234E-8CC1-325B20F0FDD6}" type="slidenum">
              <a:rPr lang="en-US"/>
              <a:pPr/>
              <a:t>103</a:t>
            </a:fld>
            <a:endParaRPr lang="en-US"/>
          </a:p>
        </p:txBody>
      </p:sp>
      <p:sp>
        <p:nvSpPr>
          <p:cNvPr id="931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D43DAB37-4C29-7348-BBBC-200254134F15}" type="slidenum">
              <a:rPr lang="en-US"/>
              <a:pPr/>
              <a:t>104</a:t>
            </a:fld>
            <a:endParaRPr lang="en-US"/>
          </a:p>
        </p:txBody>
      </p:sp>
      <p:sp>
        <p:nvSpPr>
          <p:cNvPr id="952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95F22D61-49A1-0E43-B379-BF7CA24EC488}" type="slidenum">
              <a:rPr lang="en-US"/>
              <a:pPr/>
              <a:t>105</a:t>
            </a:fld>
            <a:endParaRPr lang="en-US"/>
          </a:p>
        </p:txBody>
      </p:sp>
      <p:sp>
        <p:nvSpPr>
          <p:cNvPr id="972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108</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111</a:t>
            </a:fld>
            <a:endParaRPr lang="en-US"/>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A560A35E-A7EE-8049-A0E6-00AB00B56CEC}" type="slidenum">
              <a:rPr lang="en-US"/>
              <a:pPr/>
              <a:t>112</a:t>
            </a:fld>
            <a:endParaRPr lang="en-US"/>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9</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113</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118</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119</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120</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121</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122</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123</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124</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125</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126</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10</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127</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128</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pPr/>
              <a:t>130</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11</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12</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022C971-9EA1-4053-9AAC-F52A6C7A34A1}" type="slidenum">
              <a:rPr lang="en-US"/>
              <a:pPr/>
              <a:t>39</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43F89EC-E171-4186-87CA-4A97D5D94636}" type="slidenum">
              <a:rPr lang="en-US"/>
              <a:pPr/>
              <a:t>40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04/11/15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04/11/15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04/11/15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04/11/15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04/11/15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04/11/15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04/11/15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04/11/15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04/11/15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04/11/15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04/11/15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B6C7E0FA-D803-6245-994C-38D7B196184B}" type="datetime1">
              <a:rPr lang="en-US"/>
              <a:pPr>
                <a:defRPr/>
              </a:pPr>
              <a:t>04/11/15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6511AF8B-733C-CA45-A62A-FCEC9829E7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file://localhost/Users/geoff/Documents/Consultancy/Literacy/Think-Pad.docx" TargetMode="External"/><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Microsoft_Word_97_-_2004_Document12.doc"/><Relationship Id="rId4" Type="http://schemas.openxmlformats.org/officeDocument/2006/relationships/image" Target="../media/image27.emf"/><Relationship Id="rId5" Type="http://schemas.openxmlformats.org/officeDocument/2006/relationships/image" Target="../media/image6.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Microsoft_Word_97_-_2004_Document13.doc"/><Relationship Id="rId4" Type="http://schemas.openxmlformats.org/officeDocument/2006/relationships/image" Target="../media/image27.emf"/><Relationship Id="rId5" Type="http://schemas.openxmlformats.org/officeDocument/2006/relationships/image" Target="../media/image6.png"/><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5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27.emf"/><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27.emf"/><Relationship Id="rId5"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27.emf"/><Relationship Id="rId5" Type="http://schemas.openxmlformats.org/officeDocument/2006/relationships/image" Target="../media/image6.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43.emf"/><Relationship Id="rId5" Type="http://schemas.openxmlformats.org/officeDocument/2006/relationships/image" Target="../media/image6.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44.emf"/><Relationship Id="rId5" Type="http://schemas.openxmlformats.org/officeDocument/2006/relationships/image" Target="../media/image6.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45.emf"/><Relationship Id="rId5" Type="http://schemas.openxmlformats.org/officeDocument/2006/relationships/image" Target="../media/image6.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46.emf"/><Relationship Id="rId5" Type="http://schemas.openxmlformats.org/officeDocument/2006/relationships/image" Target="../media/image6.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Microsoft_Word_97_-_2004_Document8.doc"/><Relationship Id="rId4" Type="http://schemas.openxmlformats.org/officeDocument/2006/relationships/image" Target="../media/image47.emf"/><Relationship Id="rId5" Type="http://schemas.openxmlformats.org/officeDocument/2006/relationships/image" Target="../media/image6.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Microsoft_Word_97_-_2004_Document9.doc"/><Relationship Id="rId4" Type="http://schemas.openxmlformats.org/officeDocument/2006/relationships/image" Target="../media/image48.emf"/><Relationship Id="rId5" Type="http://schemas.openxmlformats.org/officeDocument/2006/relationships/image" Target="../media/image6.png"/><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Microsoft_Word_97_-_2004_Document10.doc"/><Relationship Id="rId4" Type="http://schemas.openxmlformats.org/officeDocument/2006/relationships/image" Target="../media/image49.emf"/><Relationship Id="rId5" Type="http://schemas.openxmlformats.org/officeDocument/2006/relationships/image" Target="../media/image6.png"/><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Microsoft_Word_97_-_2004_Document11.doc"/><Relationship Id="rId4" Type="http://schemas.openxmlformats.org/officeDocument/2006/relationships/image" Target="../media/image50.emf"/><Relationship Id="rId5" Type="http://schemas.openxmlformats.org/officeDocument/2006/relationships/image" Target="../media/image6.png"/><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pPr eaLnBrk="1" hangingPunct="1">
              <a:spcBef>
                <a:spcPts val="0"/>
              </a:spcBef>
            </a:pPr>
            <a:r>
              <a:rPr lang="en-US" sz="3600" dirty="0" err="1" smtClean="0">
                <a:solidFill>
                  <a:srgbClr val="FFFFFF"/>
                </a:solidFill>
              </a:rPr>
              <a:t>Ofsted’s</a:t>
            </a:r>
            <a:r>
              <a:rPr lang="en-US" sz="3600" dirty="0" smtClean="0">
                <a:solidFill>
                  <a:srgbClr val="FFFFFF"/>
                </a:solidFill>
              </a:rPr>
              <a:t> Communication Focus</a:t>
            </a:r>
          </a:p>
          <a:p>
            <a:pPr eaLnBrk="1" hangingPunct="1">
              <a:spcBef>
                <a:spcPts val="0"/>
              </a:spcBef>
            </a:pPr>
            <a:fld id="{EE958DE0-11DE-6948-86BC-61009442A50B}" type="datetime3">
              <a:rPr lang="en-GB" sz="2400" smtClean="0">
                <a:solidFill>
                  <a:srgbClr val="FFFFFF"/>
                </a:solidFill>
              </a:rPr>
              <a:t>4 November 2015</a:t>
            </a:fld>
            <a:endParaRPr lang="en-US" sz="2400" dirty="0" smtClean="0">
              <a:solidFill>
                <a:srgbClr val="FFFFFF"/>
              </a:solidFill>
            </a:endParaRPr>
          </a:p>
        </p:txBody>
      </p:sp>
      <p:pic>
        <p:nvPicPr>
          <p:cNvPr id="7" name="Picture 6"/>
          <p:cNvPicPr>
            <a:picLocks noChangeAspect="1"/>
          </p:cNvPicPr>
          <p:nvPr/>
        </p:nvPicPr>
        <p:blipFill>
          <a:blip r:embed="rId3"/>
          <a:srcRect l="12114" t="6057" r="24228" b="12114"/>
          <a:stretch>
            <a:fillRect/>
          </a:stretch>
        </p:blipFill>
        <p:spPr>
          <a:xfrm>
            <a:off x="4507623" y="2589062"/>
            <a:ext cx="945906" cy="1150727"/>
          </a:xfrm>
          <a:prstGeom prst="rect">
            <a:avLst/>
          </a:prstGeom>
        </p:spPr>
      </p:pic>
      <p:sp>
        <p:nvSpPr>
          <p:cNvPr id="13" name="Right Triangle 12"/>
          <p:cNvSpPr/>
          <p:nvPr/>
        </p:nvSpPr>
        <p:spPr>
          <a:xfrm>
            <a:off x="4397157" y="3340867"/>
            <a:ext cx="762000" cy="398922"/>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1050623">
            <a:off x="5028618" y="2376917"/>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Triangle 15"/>
          <p:cNvSpPr/>
          <p:nvPr/>
        </p:nvSpPr>
        <p:spPr>
          <a:xfrm rot="5400000">
            <a:off x="4249366" y="2548606"/>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5400000" flipH="1" flipV="1">
            <a:off x="4158183" y="2001652"/>
            <a:ext cx="1226723" cy="28235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30379" y="2262563"/>
            <a:ext cx="9144000" cy="1470025"/>
          </a:xfrm>
        </p:spPr>
        <p:txBody>
          <a:bodyPr/>
          <a:lstStyle/>
          <a:p>
            <a:r>
              <a:rPr lang="en-US" dirty="0" smtClean="0">
                <a:solidFill>
                  <a:schemeClr val="bg1"/>
                </a:solidFill>
              </a:rPr>
              <a:t>Don’t Call it          </a:t>
            </a:r>
            <a:r>
              <a:rPr lang="en-US" dirty="0" err="1" smtClean="0">
                <a:solidFill>
                  <a:schemeClr val="bg1"/>
                </a:solidFill>
              </a:rPr>
              <a:t>iteracy</a:t>
            </a:r>
            <a:endParaRPr lang="en-US" dirty="0">
              <a:solidFill>
                <a:schemeClr val="bg1"/>
              </a:solidFill>
            </a:endParaRPr>
          </a:p>
        </p:txBody>
      </p:sp>
      <p:sp>
        <p:nvSpPr>
          <p:cNvPr id="21" name="Right Triangle 20"/>
          <p:cNvSpPr/>
          <p:nvPr/>
        </p:nvSpPr>
        <p:spPr>
          <a:xfrm>
            <a:off x="4630367" y="3508004"/>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a:off x="3200400" y="3336215"/>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 y="3638550"/>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Triangle 18"/>
          <p:cNvSpPr/>
          <p:nvPr/>
        </p:nvSpPr>
        <p:spPr>
          <a:xfrm rot="4140796">
            <a:off x="4265888" y="2375501"/>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3906075" y="2329070"/>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6200000" flipV="1">
            <a:off x="4569763" y="187242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79431" y="4967590"/>
            <a:ext cx="3456384" cy="400110"/>
          </a:xfrm>
          <a:prstGeom prst="rect">
            <a:avLst/>
          </a:prstGeom>
          <a:noFill/>
        </p:spPr>
        <p:txBody>
          <a:bodyPr wrap="square" rtlCol="0">
            <a:spAutoFit/>
          </a:bodyPr>
          <a:lstStyle/>
          <a:p>
            <a:pPr algn="ctr"/>
            <a:r>
              <a:rPr lang="en-US" sz="2000" dirty="0" smtClean="0">
                <a:solidFill>
                  <a:schemeClr val="bg2">
                    <a:lumMod val="60000"/>
                    <a:lumOff val="40000"/>
                  </a:schemeClr>
                </a:solidFill>
              </a:rPr>
              <a:t>Twitter: @</a:t>
            </a:r>
            <a:r>
              <a:rPr lang="en-US" sz="2000" dirty="0" err="1" smtClean="0">
                <a:solidFill>
                  <a:schemeClr val="bg2">
                    <a:lumMod val="60000"/>
                    <a:lumOff val="40000"/>
                  </a:schemeClr>
                </a:solidFill>
              </a:rPr>
              <a:t>RealGeoffBarton</a:t>
            </a:r>
            <a:endParaRPr lang="en-US" sz="2000" dirty="0" smtClean="0">
              <a:solidFill>
                <a:schemeClr val="bg2">
                  <a:lumMod val="60000"/>
                  <a:lumOff val="40000"/>
                </a:schemeClr>
              </a:solidFill>
            </a:endParaRPr>
          </a:p>
        </p:txBody>
      </p:sp>
      <p:sp>
        <p:nvSpPr>
          <p:cNvPr id="23" name="TextBox 5"/>
          <p:cNvSpPr txBox="1">
            <a:spLocks noChangeArrowheads="1"/>
          </p:cNvSpPr>
          <p:nvPr/>
        </p:nvSpPr>
        <p:spPr bwMode="auto">
          <a:xfrm>
            <a:off x="2390558" y="5778500"/>
            <a:ext cx="4876800" cy="584200"/>
          </a:xfrm>
          <a:prstGeom prst="rect">
            <a:avLst/>
          </a:prstGeom>
          <a:noFill/>
          <a:ln w="9525">
            <a:noFill/>
            <a:miter lim="800000"/>
            <a:headEnd/>
            <a:tailEnd/>
          </a:ln>
        </p:spPr>
        <p:txBody>
          <a:bodyPr>
            <a:prstTxWarp prst="textNoShape">
              <a:avLst/>
            </a:prstTxWarp>
            <a:spAutoFit/>
          </a:bodyPr>
          <a:lstStyle/>
          <a:p>
            <a:r>
              <a:rPr lang="en-US" sz="1600" dirty="0">
                <a:solidFill>
                  <a:srgbClr val="FFFFFF"/>
                </a:solidFill>
                <a:latin typeface="Calibri" charset="0"/>
              </a:rPr>
              <a:t>Download this presentation at </a:t>
            </a:r>
            <a:r>
              <a:rPr lang="en-US" sz="1600" dirty="0" err="1">
                <a:solidFill>
                  <a:srgbClr val="FFFFFF"/>
                </a:solidFill>
                <a:latin typeface="Calibri" charset="0"/>
              </a:rPr>
              <a:t>www.geoffbarton.co.uk</a:t>
            </a:r>
            <a:endParaRPr lang="en-US" sz="1600" dirty="0">
              <a:solidFill>
                <a:srgbClr val="FFFFFF"/>
              </a:solidFill>
              <a:latin typeface="Calibri" charset="0"/>
            </a:endParaRPr>
          </a:p>
          <a:p>
            <a:pPr algn="ctr"/>
            <a:r>
              <a:rPr lang="en-US" sz="1600" dirty="0" smtClean="0">
                <a:solidFill>
                  <a:srgbClr val="FFFFFF"/>
                </a:solidFill>
                <a:latin typeface="Calibri" charset="0"/>
              </a:rPr>
              <a:t>(Presentation </a:t>
            </a:r>
            <a:r>
              <a:rPr lang="en-US" sz="1600" dirty="0">
                <a:solidFill>
                  <a:srgbClr val="FFFFFF"/>
                </a:solidFill>
                <a:latin typeface="Calibri" charset="0"/>
              </a:rPr>
              <a:t>number</a:t>
            </a:r>
            <a:r>
              <a:rPr lang="en-US" sz="1600" dirty="0" smtClean="0">
                <a:solidFill>
                  <a:srgbClr val="FFFFFF"/>
                </a:solidFill>
                <a:latin typeface="Calibri" charset="0"/>
              </a:rPr>
              <a:t> 110)</a:t>
            </a:r>
            <a:endParaRPr lang="en-US" sz="1600" dirty="0">
              <a:solidFill>
                <a:srgbClr val="FFFFFF"/>
              </a:solidFill>
              <a:latin typeface="Calibri" charset="0"/>
            </a:endParaRPr>
          </a:p>
        </p:txBody>
      </p:sp>
    </p:spTree>
    <p:extLst>
      <p:ext uri="{BB962C8B-B14F-4D97-AF65-F5344CB8AC3E}">
        <p14:creationId xmlns:p14="http://schemas.microsoft.com/office/powerpoint/2010/main" val="363068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3717032"/>
            <a:ext cx="4176464" cy="2952238"/>
          </a:xfrm>
          <a:prstGeom prst="rect">
            <a:avLst/>
          </a:prstGeom>
        </p:spPr>
      </p:pic>
      <p:sp>
        <p:nvSpPr>
          <p:cNvPr id="4" name="Cloud Callout 3"/>
          <p:cNvSpPr/>
          <p:nvPr/>
        </p:nvSpPr>
        <p:spPr>
          <a:xfrm>
            <a:off x="1979712" y="38214"/>
            <a:ext cx="6336704" cy="4104456"/>
          </a:xfrm>
          <a:prstGeom prst="cloudCallout">
            <a:avLst>
              <a:gd name="adj1" fmla="val 58182"/>
              <a:gd name="adj2" fmla="val 11199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Ice-Breaker A:</a:t>
            </a:r>
          </a:p>
          <a:p>
            <a:pPr algn="ctr"/>
            <a:endParaRPr lang="en-US" sz="2400" dirty="0">
              <a:solidFill>
                <a:schemeClr val="bg1"/>
              </a:solidFill>
            </a:endParaRPr>
          </a:p>
          <a:p>
            <a:pPr algn="ctr"/>
            <a:r>
              <a:rPr lang="en-US" sz="2400" dirty="0" smtClean="0">
                <a:solidFill>
                  <a:schemeClr val="bg1"/>
                </a:solidFill>
              </a:rPr>
              <a:t>Think of the most successful student you teach. </a:t>
            </a:r>
          </a:p>
          <a:p>
            <a:pPr algn="ctr"/>
            <a:endParaRPr lang="en-US" sz="2400" dirty="0">
              <a:solidFill>
                <a:schemeClr val="bg1"/>
              </a:solidFill>
            </a:endParaRPr>
          </a:p>
          <a:p>
            <a:pPr algn="ctr"/>
            <a:r>
              <a:rPr lang="en-US" sz="2400" dirty="0" smtClean="0">
                <a:solidFill>
                  <a:schemeClr val="bg1"/>
                </a:solidFill>
              </a:rPr>
              <a:t>What is distinctive about what she can do?</a:t>
            </a:r>
            <a:endParaRPr lang="en-US" sz="2400" dirty="0">
              <a:solidFill>
                <a:schemeClr val="bg1"/>
              </a:solidFill>
            </a:endParaRPr>
          </a:p>
        </p:txBody>
      </p:sp>
      <p:sp>
        <p:nvSpPr>
          <p:cNvPr id="5" name="TextBox 4"/>
          <p:cNvSpPr txBox="1"/>
          <p:nvPr/>
        </p:nvSpPr>
        <p:spPr>
          <a:xfrm>
            <a:off x="3491880" y="4183655"/>
            <a:ext cx="3528392" cy="400110"/>
          </a:xfrm>
          <a:prstGeom prst="rect">
            <a:avLst/>
          </a:prstGeom>
          <a:noFill/>
        </p:spPr>
        <p:txBody>
          <a:bodyPr wrap="square" rtlCol="0">
            <a:spAutoFit/>
          </a:bodyPr>
          <a:lstStyle/>
          <a:p>
            <a:pPr algn="ctr"/>
            <a:r>
              <a:rPr lang="en-US" sz="2000" dirty="0"/>
              <a:t>s</a:t>
            </a:r>
            <a:r>
              <a:rPr lang="en-US" sz="2000" dirty="0" smtClean="0"/>
              <a:t>kills – attitude - qualities</a:t>
            </a:r>
            <a:endParaRPr lang="en-US" sz="2000" dirty="0"/>
          </a:p>
        </p:txBody>
      </p:sp>
    </p:spTree>
    <p:extLst>
      <p:ext uri="{BB962C8B-B14F-4D97-AF65-F5344CB8AC3E}">
        <p14:creationId xmlns:p14="http://schemas.microsoft.com/office/powerpoint/2010/main" val="2378365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9144000" cy="6515100"/>
          </a:xfrm>
          <a:prstGeom prst="rect">
            <a:avLst/>
          </a:prstGeom>
        </p:spPr>
      </p:pic>
    </p:spTree>
    <p:extLst>
      <p:ext uri="{BB962C8B-B14F-4D97-AF65-F5344CB8AC3E}">
        <p14:creationId xmlns:p14="http://schemas.microsoft.com/office/powerpoint/2010/main" val="2180872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203"/>
            <a:ext cx="9144000" cy="6308797"/>
          </a:xfrm>
          <a:prstGeom prst="rect">
            <a:avLst/>
          </a:prstGeom>
        </p:spPr>
      </p:pic>
    </p:spTree>
    <p:extLst>
      <p:ext uri="{BB962C8B-B14F-4D97-AF65-F5344CB8AC3E}">
        <p14:creationId xmlns:p14="http://schemas.microsoft.com/office/powerpoint/2010/main" val="3454555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359070"/>
            <a:ext cx="8712968" cy="2062103"/>
          </a:xfrm>
          <a:prstGeom prst="rect">
            <a:avLst/>
          </a:prstGeom>
          <a:noFill/>
        </p:spPr>
        <p:txBody>
          <a:bodyPr wrap="square" rtlCol="0">
            <a:spAutoFit/>
          </a:bodyPr>
          <a:lstStyle/>
          <a:p>
            <a:pPr algn="ctr"/>
            <a:r>
              <a:rPr lang="en-US" sz="3200" dirty="0" smtClean="0">
                <a:solidFill>
                  <a:srgbClr val="FFFF00"/>
                </a:solidFill>
              </a:rPr>
              <a:t>What are the main types of reading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Teach reading – scanning, skimming, analysis</a:t>
            </a:r>
          </a:p>
          <a:p>
            <a:pPr marL="742950" indent="-742950">
              <a:buFont typeface="Calibri" charset="0"/>
              <a:buAutoNum type="arabicPeriod"/>
            </a:pPr>
            <a:r>
              <a:rPr lang="en-US" sz="2400" dirty="0">
                <a:solidFill>
                  <a:srgbClr val="FFFFFF"/>
                </a:solidFill>
                <a:latin typeface="Calibri" charset="0"/>
              </a:rPr>
              <a:t>Read aloud and display</a:t>
            </a:r>
          </a:p>
          <a:p>
            <a:pPr marL="742950" indent="-742950">
              <a:buFont typeface="Calibri" charset="0"/>
              <a:buAutoNum type="arabicPeriod"/>
            </a:pPr>
            <a:r>
              <a:rPr lang="en-US" sz="2400" dirty="0">
                <a:solidFill>
                  <a:srgbClr val="FFFFFF"/>
                </a:solidFill>
                <a:latin typeface="Calibri" charset="0"/>
              </a:rPr>
              <a:t>Teach key vocabulary</a:t>
            </a:r>
          </a:p>
          <a:p>
            <a:pPr marL="742950" indent="-742950">
              <a:buFont typeface="Calibri" charset="0"/>
              <a:buAutoNum type="arabicPeriod"/>
            </a:pPr>
            <a:r>
              <a:rPr lang="en-US" sz="2400" dirty="0">
                <a:solidFill>
                  <a:srgbClr val="FFFFFF"/>
                </a:solidFill>
                <a:latin typeface="Calibri" charset="0"/>
              </a:rPr>
              <a:t>Demystify spelling</a:t>
            </a:r>
          </a:p>
          <a:p>
            <a:pPr marL="742950" indent="-742950">
              <a:buFont typeface="Calibri" charset="0"/>
              <a:buAutoNum type="arabicPeriod"/>
            </a:pPr>
            <a:r>
              <a:rPr lang="en-US" sz="2400" dirty="0">
                <a:solidFill>
                  <a:srgbClr val="FFFFFF"/>
                </a:solidFill>
                <a:latin typeface="Calibri" charset="0"/>
              </a:rPr>
              <a:t>Teach research, not FOFO</a:t>
            </a: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2854544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92163"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Demonstrate writing</a:t>
            </a:r>
          </a:p>
          <a:p>
            <a:pPr marL="742950" indent="-742950">
              <a:buFont typeface="Calibri" charset="0"/>
              <a:buAutoNum type="arabicPeriod"/>
            </a:pPr>
            <a:r>
              <a:rPr lang="en-US" sz="3600" dirty="0">
                <a:solidFill>
                  <a:srgbClr val="FFFFFF"/>
                </a:solidFill>
                <a:latin typeface="Calibri" charset="0"/>
              </a:rPr>
              <a:t>Teach composition &amp;</a:t>
            </a:r>
            <a:r>
              <a:rPr lang="en-US" sz="3600" dirty="0" smtClean="0">
                <a:solidFill>
                  <a:srgbClr val="FFFFFF"/>
                </a:solidFill>
                <a:latin typeface="Calibri" charset="0"/>
              </a:rPr>
              <a:t> planning</a:t>
            </a:r>
          </a:p>
          <a:p>
            <a:pPr marL="742950" indent="-742950">
              <a:buFont typeface="Calibri" charset="0"/>
              <a:buAutoNum type="arabicPeriod"/>
            </a:pPr>
            <a:r>
              <a:rPr lang="en-US" sz="3600" dirty="0">
                <a:solidFill>
                  <a:srgbClr val="FFFFFF"/>
                </a:solidFill>
                <a:latin typeface="Calibri" charset="0"/>
              </a:rPr>
              <a:t>Allow oral rehearsal</a:t>
            </a:r>
          </a:p>
          <a:p>
            <a:pPr marL="742950" indent="-742950">
              <a:buFont typeface="Calibri" charset="0"/>
              <a:buAutoNum type="arabicPeriod"/>
            </a:pPr>
            <a:r>
              <a:rPr lang="en-US" sz="3600" dirty="0">
                <a:solidFill>
                  <a:srgbClr val="FFFFFF"/>
                </a:solidFill>
                <a:latin typeface="Calibri" charset="0"/>
              </a:rPr>
              <a:t>Short &amp; long sentences</a:t>
            </a:r>
          </a:p>
          <a:p>
            <a:pPr marL="742950" indent="-742950">
              <a:buFont typeface="Calibri" charset="0"/>
              <a:buAutoNum type="arabicPeriod"/>
            </a:pPr>
            <a:r>
              <a:rPr lang="en-US" sz="3600" dirty="0">
                <a:solidFill>
                  <a:srgbClr val="FFFFFF"/>
                </a:solidFill>
                <a:latin typeface="Calibri" charset="0"/>
              </a:rPr>
              <a:t>Connectives</a:t>
            </a:r>
          </a:p>
          <a:p>
            <a:pPr marL="742950" indent="-742950"/>
            <a:endParaRPr lang="en-US" sz="3600" dirty="0">
              <a:solidFill>
                <a:srgbClr val="FFFFFF"/>
              </a:solidFill>
              <a:latin typeface="Calibri" charset="0"/>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609600" y="762000"/>
            <a:ext cx="8077200" cy="59404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solidFill>
                  <a:srgbClr val="FFFF00"/>
                </a:solidFill>
                <a:latin typeface="Calibri" charset="0"/>
              </a:rPr>
              <a:t>Know your connectives</a:t>
            </a:r>
          </a:p>
          <a:p>
            <a:pPr algn="ctr">
              <a:spcBef>
                <a:spcPct val="50000"/>
              </a:spcBef>
            </a:pPr>
            <a:endParaRPr lang="en-US" sz="3200">
              <a:solidFill>
                <a:srgbClr val="FFFF00"/>
              </a:solidFill>
              <a:latin typeface="Calibri" charset="0"/>
            </a:endParaRPr>
          </a:p>
          <a:p>
            <a:pPr>
              <a:spcBef>
                <a:spcPct val="50000"/>
              </a:spcBef>
            </a:pPr>
            <a:r>
              <a:rPr lang="en-US" sz="2000" b="1">
                <a:solidFill>
                  <a:srgbClr val="FFFF00"/>
                </a:solidFill>
                <a:latin typeface="Calibri" charset="0"/>
              </a:rPr>
              <a:t>Adding</a:t>
            </a:r>
            <a:r>
              <a:rPr lang="en-US" sz="2000">
                <a:solidFill>
                  <a:srgbClr val="FFFFFF"/>
                </a:solidFill>
                <a:latin typeface="Calibri" charset="0"/>
              </a:rPr>
              <a:t>: and, also, as well as, moreover, too</a:t>
            </a:r>
          </a:p>
          <a:p>
            <a:pPr>
              <a:spcBef>
                <a:spcPct val="50000"/>
              </a:spcBef>
            </a:pPr>
            <a:r>
              <a:rPr lang="en-US" sz="2000" b="1">
                <a:solidFill>
                  <a:srgbClr val="FFFF00"/>
                </a:solidFill>
                <a:latin typeface="Calibri" charset="0"/>
              </a:rPr>
              <a:t>Cause &amp; effect</a:t>
            </a:r>
            <a:r>
              <a:rPr lang="en-US" sz="2000">
                <a:solidFill>
                  <a:srgbClr val="FFFFFF"/>
                </a:solidFill>
                <a:latin typeface="Calibri" charset="0"/>
              </a:rPr>
              <a:t>: because, so, therefore, thus, consequently</a:t>
            </a:r>
          </a:p>
          <a:p>
            <a:pPr>
              <a:spcBef>
                <a:spcPct val="50000"/>
              </a:spcBef>
            </a:pPr>
            <a:r>
              <a:rPr lang="en-US" sz="2000" b="1">
                <a:solidFill>
                  <a:srgbClr val="FFFF00"/>
                </a:solidFill>
                <a:latin typeface="Calibri" charset="0"/>
              </a:rPr>
              <a:t>Sequencing</a:t>
            </a:r>
            <a:r>
              <a:rPr lang="en-US" sz="2000">
                <a:solidFill>
                  <a:srgbClr val="FFFFFF"/>
                </a:solidFill>
                <a:latin typeface="Calibri" charset="0"/>
              </a:rPr>
              <a:t>: next, then, first, finally, meanwhile, before, after</a:t>
            </a:r>
          </a:p>
          <a:p>
            <a:pPr>
              <a:spcBef>
                <a:spcPct val="50000"/>
              </a:spcBef>
            </a:pPr>
            <a:r>
              <a:rPr lang="en-US" sz="2000" b="1">
                <a:solidFill>
                  <a:srgbClr val="FFFF00"/>
                </a:solidFill>
                <a:latin typeface="Calibri" charset="0"/>
              </a:rPr>
              <a:t>Qualifying</a:t>
            </a:r>
            <a:r>
              <a:rPr lang="en-US" sz="2000">
                <a:solidFill>
                  <a:srgbClr val="FFFFFF"/>
                </a:solidFill>
                <a:latin typeface="Calibri" charset="0"/>
              </a:rPr>
              <a:t>: however, although, unless, except, if, as long as, apart from, yet</a:t>
            </a:r>
          </a:p>
          <a:p>
            <a:pPr>
              <a:spcBef>
                <a:spcPct val="50000"/>
              </a:spcBef>
            </a:pPr>
            <a:r>
              <a:rPr lang="en-US" sz="2000" b="1">
                <a:solidFill>
                  <a:srgbClr val="FFFF00"/>
                </a:solidFill>
                <a:latin typeface="Calibri" charset="0"/>
              </a:rPr>
              <a:t>Emphasising</a:t>
            </a:r>
            <a:r>
              <a:rPr lang="en-US" sz="2000">
                <a:solidFill>
                  <a:srgbClr val="FFFFFF"/>
                </a:solidFill>
                <a:latin typeface="Calibri" charset="0"/>
              </a:rPr>
              <a:t>: above all, in particular, especially, significantly, indeed, notably</a:t>
            </a:r>
          </a:p>
          <a:p>
            <a:pPr>
              <a:spcBef>
                <a:spcPct val="50000"/>
              </a:spcBef>
            </a:pPr>
            <a:r>
              <a:rPr lang="en-US" sz="2000" b="1">
                <a:solidFill>
                  <a:srgbClr val="FFFF00"/>
                </a:solidFill>
                <a:latin typeface="Calibri" charset="0"/>
              </a:rPr>
              <a:t>Illustrating</a:t>
            </a:r>
            <a:r>
              <a:rPr lang="en-US" sz="2000">
                <a:solidFill>
                  <a:srgbClr val="FFFFFF"/>
                </a:solidFill>
                <a:latin typeface="Calibri" charset="0"/>
              </a:rPr>
              <a:t>: for example, such as, for instance, as revealed by, in the case of</a:t>
            </a:r>
          </a:p>
          <a:p>
            <a:pPr>
              <a:spcBef>
                <a:spcPct val="50000"/>
              </a:spcBef>
            </a:pPr>
            <a:r>
              <a:rPr lang="en-US" sz="2000" b="1">
                <a:solidFill>
                  <a:srgbClr val="FFFF00"/>
                </a:solidFill>
                <a:latin typeface="Calibri" charset="0"/>
              </a:rPr>
              <a:t>Comparing</a:t>
            </a:r>
            <a:r>
              <a:rPr lang="en-US" sz="2000">
                <a:solidFill>
                  <a:srgbClr val="FFFFFF"/>
                </a:solidFill>
                <a:latin typeface="Calibri" charset="0"/>
              </a:rPr>
              <a:t>: equally, in the same way, similarly, likewise, as with, like</a:t>
            </a:r>
          </a:p>
          <a:p>
            <a:pPr>
              <a:spcBef>
                <a:spcPct val="50000"/>
              </a:spcBef>
            </a:pPr>
            <a:r>
              <a:rPr lang="en-US" sz="2000" b="1">
                <a:solidFill>
                  <a:srgbClr val="FFFF00"/>
                </a:solidFill>
                <a:latin typeface="Calibri" charset="0"/>
              </a:rPr>
              <a:t>Contrasting</a:t>
            </a:r>
            <a:r>
              <a:rPr lang="en-US" sz="2000">
                <a:solidFill>
                  <a:srgbClr val="FFFFFF"/>
                </a:solidFill>
                <a:latin typeface="Calibri" charset="0"/>
              </a:rPr>
              <a:t>: whereas, instead of, alternatively, otherwise, unlike, on the other hand</a:t>
            </a:r>
          </a:p>
          <a:p>
            <a:pPr>
              <a:spcBef>
                <a:spcPct val="50000"/>
              </a:spcBef>
            </a:pPr>
            <a:r>
              <a:rPr lang="en-US" sz="2000">
                <a:solidFill>
                  <a:srgbClr val="FFFFFF"/>
                </a:solidFill>
                <a:latin typeface="Calibri" charset="0"/>
              </a:rPr>
              <a:t>  </a:t>
            </a:r>
          </a:p>
        </p:txBody>
      </p:sp>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96259"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Demonstrate writing</a:t>
            </a:r>
          </a:p>
          <a:p>
            <a:pPr marL="742950" indent="-742950">
              <a:buFont typeface="Calibri" charset="0"/>
              <a:buAutoNum type="arabicPeriod"/>
            </a:pPr>
            <a:r>
              <a:rPr lang="en-US" sz="3600" dirty="0">
                <a:solidFill>
                  <a:srgbClr val="FFFFFF"/>
                </a:solidFill>
                <a:latin typeface="Calibri" charset="0"/>
              </a:rPr>
              <a:t>Teach composition &amp;</a:t>
            </a:r>
            <a:r>
              <a:rPr lang="en-US" sz="3600" dirty="0" smtClean="0">
                <a:solidFill>
                  <a:srgbClr val="FFFFFF"/>
                </a:solidFill>
                <a:latin typeface="Calibri" charset="0"/>
              </a:rPr>
              <a:t> planning</a:t>
            </a:r>
          </a:p>
          <a:p>
            <a:pPr marL="742950" indent="-742950">
              <a:buFont typeface="Calibri" charset="0"/>
              <a:buAutoNum type="arabicPeriod"/>
            </a:pPr>
            <a:r>
              <a:rPr lang="en-US" sz="3600" dirty="0">
                <a:solidFill>
                  <a:srgbClr val="FFFFFF"/>
                </a:solidFill>
                <a:latin typeface="Calibri" charset="0"/>
              </a:rPr>
              <a:t>Allow oral rehearsal</a:t>
            </a:r>
          </a:p>
          <a:p>
            <a:pPr marL="742950" indent="-742950">
              <a:buFont typeface="Calibri" charset="0"/>
              <a:buAutoNum type="arabicPeriod"/>
            </a:pPr>
            <a:r>
              <a:rPr lang="en-US" sz="3600" dirty="0">
                <a:solidFill>
                  <a:srgbClr val="FFFFFF"/>
                </a:solidFill>
                <a:latin typeface="Calibri" charset="0"/>
              </a:rPr>
              <a:t>Short &amp; long sentences</a:t>
            </a:r>
          </a:p>
          <a:p>
            <a:pPr marL="742950" indent="-742950">
              <a:buFont typeface="Calibri" charset="0"/>
              <a:buAutoNum type="arabicPeriod"/>
            </a:pPr>
            <a:r>
              <a:rPr lang="en-US" sz="3600" dirty="0">
                <a:solidFill>
                  <a:srgbClr val="FFFFFF"/>
                </a:solidFill>
                <a:latin typeface="Calibri" charset="0"/>
              </a:rPr>
              <a:t>Connectives</a:t>
            </a:r>
          </a:p>
          <a:p>
            <a:pPr marL="742950" indent="-742950"/>
            <a:endParaRPr lang="en-US" sz="3600" dirty="0">
              <a:solidFill>
                <a:srgbClr val="FFFFFF"/>
              </a:solidFill>
              <a:latin typeface="Calibri" charset="0"/>
            </a:endParaRPr>
          </a:p>
        </p:txBody>
      </p:sp>
      <p:pic>
        <p:nvPicPr>
          <p:cNvPr id="7" name="Picture 6" descr="Picture 5.png"/>
          <p:cNvPicPr>
            <a:picLocks noChangeAspect="1"/>
          </p:cNvPicPr>
          <p:nvPr/>
        </p:nvPicPr>
        <p:blipFill>
          <a:blip r:embed="rId4"/>
          <a:stretch>
            <a:fillRect/>
          </a:stretch>
        </p:blipFill>
        <p:spPr>
          <a:xfrm>
            <a:off x="8072888" y="23895"/>
            <a:ext cx="1028700" cy="2146300"/>
          </a:xfrm>
          <a:prstGeom prst="rect">
            <a:avLst/>
          </a:prstGeom>
        </p:spPr>
      </p:pic>
      <p:sp>
        <p:nvSpPr>
          <p:cNvPr id="6" name="Action Button: Custom 5">
            <a:hlinkClick r:id="rId5" action="ppaction://hlinkfile" highlightClick="1"/>
          </p:cNvPr>
          <p:cNvSpPr/>
          <p:nvPr/>
        </p:nvSpPr>
        <p:spPr>
          <a:xfrm>
            <a:off x="8072888" y="5486400"/>
            <a:ext cx="385312" cy="29210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20616"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2164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339752" y="1374961"/>
            <a:ext cx="4724400" cy="424731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Task: write a persuasive article on a controversial subject</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42611032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3956" y="2780928"/>
            <a:ext cx="7806188" cy="2862322"/>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Barriers:</a:t>
            </a:r>
          </a:p>
          <a:p>
            <a:pPr algn="ctr"/>
            <a:r>
              <a:rPr lang="en-US" sz="3600" dirty="0" smtClean="0">
                <a:solidFill>
                  <a:srgbClr val="FFFFFF"/>
                </a:solidFill>
                <a:latin typeface="Calibri" charset="0"/>
              </a:rPr>
              <a:t>Essay-like</a:t>
            </a:r>
          </a:p>
          <a:p>
            <a:pPr algn="ctr"/>
            <a:r>
              <a:rPr lang="en-US" sz="3600" dirty="0" smtClean="0">
                <a:solidFill>
                  <a:srgbClr val="FFFFFF"/>
                </a:solidFill>
                <a:latin typeface="Calibri" charset="0"/>
              </a:rPr>
              <a:t>Lack of familiarity with genre</a:t>
            </a:r>
          </a:p>
          <a:p>
            <a:pPr algn="ctr"/>
            <a:r>
              <a:rPr lang="en-US" sz="3600" dirty="0" smtClean="0">
                <a:solidFill>
                  <a:srgbClr val="FFFFFF"/>
                </a:solidFill>
                <a:latin typeface="Calibri" charset="0"/>
              </a:rPr>
              <a:t>Lack of interestingness</a:t>
            </a:r>
          </a:p>
          <a:p>
            <a:pPr algn="ct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389026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smtClean="0">
                <a:solidFill>
                  <a:srgbClr val="FFFFFF"/>
                </a:solidFill>
              </a:rPr>
              <a:t>Some people believe far-flung holiday destinations are a waste of money and damage the planet. Write an article … </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smtClean="0"/>
              <a:t>Jeremy Clarkson, Sunday Times</a:t>
            </a:r>
          </a:p>
        </p:txBody>
      </p:sp>
    </p:spTree>
    <p:extLst>
      <p:ext uri="{BB962C8B-B14F-4D97-AF65-F5344CB8AC3E}">
        <p14:creationId xmlns:p14="http://schemas.microsoft.com/office/powerpoint/2010/main" val="3593586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3717032"/>
            <a:ext cx="4176464" cy="2952238"/>
          </a:xfrm>
          <a:prstGeom prst="rect">
            <a:avLst/>
          </a:prstGeom>
        </p:spPr>
      </p:pic>
      <p:sp>
        <p:nvSpPr>
          <p:cNvPr id="4" name="Cloud Callout 3"/>
          <p:cNvSpPr/>
          <p:nvPr/>
        </p:nvSpPr>
        <p:spPr>
          <a:xfrm>
            <a:off x="1979712" y="38214"/>
            <a:ext cx="6336704" cy="4104456"/>
          </a:xfrm>
          <a:prstGeom prst="cloudCallout">
            <a:avLst>
              <a:gd name="adj1" fmla="val 58182"/>
              <a:gd name="adj2" fmla="val 11199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Ice-Breaker B:</a:t>
            </a:r>
          </a:p>
          <a:p>
            <a:pPr algn="ctr"/>
            <a:endParaRPr lang="en-US" sz="2400" dirty="0">
              <a:solidFill>
                <a:schemeClr val="bg1"/>
              </a:solidFill>
            </a:endParaRPr>
          </a:p>
          <a:p>
            <a:pPr algn="ctr"/>
            <a:r>
              <a:rPr lang="en-US" sz="2400" dirty="0" smtClean="0">
                <a:solidFill>
                  <a:schemeClr val="bg1"/>
                </a:solidFill>
              </a:rPr>
              <a:t>What would we need to do to give every student</a:t>
            </a:r>
            <a:r>
              <a:rPr lang="en-US" sz="2000" dirty="0" smtClean="0">
                <a:solidFill>
                  <a:schemeClr val="bg1"/>
                </a:solidFill>
              </a:rPr>
              <a:t>*</a:t>
            </a:r>
            <a:r>
              <a:rPr lang="en-US" sz="2400" dirty="0" smtClean="0">
                <a:solidFill>
                  <a:schemeClr val="bg1"/>
                </a:solidFill>
              </a:rPr>
              <a:t> the chance to develop the same skills, attitude and qualities?</a:t>
            </a:r>
            <a:endParaRPr lang="en-US" sz="2400" dirty="0">
              <a:solidFill>
                <a:schemeClr val="bg1"/>
              </a:solidFill>
            </a:endParaRPr>
          </a:p>
        </p:txBody>
      </p:sp>
      <p:sp>
        <p:nvSpPr>
          <p:cNvPr id="6" name="TextBox 5"/>
          <p:cNvSpPr txBox="1"/>
          <p:nvPr/>
        </p:nvSpPr>
        <p:spPr>
          <a:xfrm>
            <a:off x="3470522" y="5445224"/>
            <a:ext cx="3528392" cy="400110"/>
          </a:xfrm>
          <a:prstGeom prst="rect">
            <a:avLst/>
          </a:prstGeom>
          <a:noFill/>
        </p:spPr>
        <p:txBody>
          <a:bodyPr wrap="square" rtlCol="0">
            <a:spAutoFit/>
          </a:bodyPr>
          <a:lstStyle/>
          <a:p>
            <a:pPr algn="ctr"/>
            <a:r>
              <a:rPr lang="en-US" sz="2000" dirty="0" smtClean="0"/>
              <a:t>*Irrespective of background</a:t>
            </a:r>
            <a:endParaRPr lang="en-US" sz="2000" dirty="0"/>
          </a:p>
        </p:txBody>
      </p:sp>
    </p:spTree>
    <p:extLst>
      <p:ext uri="{BB962C8B-B14F-4D97-AF65-F5344CB8AC3E}">
        <p14:creationId xmlns:p14="http://schemas.microsoft.com/office/powerpoint/2010/main" val="30650554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marL="742950" indent="-742950" algn="l"/>
            <a:r>
              <a:rPr lang="en-US" sz="2400" dirty="0" smtClean="0">
                <a:solidFill>
                  <a:srgbClr val="FFFFFF"/>
                </a:solidFill>
              </a:rPr>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400" dirty="0" smtClean="0">
                <a:solidFill>
                  <a:srgbClr val="FFFFFF"/>
                </a:solidFill>
              </a:rPr>
            </a:br>
            <a:r>
              <a:rPr lang="en-US" sz="2400" dirty="0" smtClean="0">
                <a:solidFill>
                  <a:srgbClr val="FFFFFF"/>
                </a:solidFill>
              </a:rPr>
              <a:t/>
            </a:r>
            <a:br>
              <a:rPr lang="en-US" sz="2400" dirty="0" smtClean="0">
                <a:solidFill>
                  <a:srgbClr val="FFFFFF"/>
                </a:solidFill>
              </a:rPr>
            </a:br>
            <a:r>
              <a:rPr lang="en-US" sz="2400" dirty="0" smtClean="0">
                <a:solidFill>
                  <a:srgbClr val="FFFFFF"/>
                </a:solidFill>
              </a:rPr>
              <a:t>If all of this appeals then you are probably one of the 1.3 million British people …</a:t>
            </a:r>
            <a:endParaRPr lang="en-US" sz="2400" dirty="0">
              <a:solidFill>
                <a:srgbClr val="FFFFFF"/>
              </a:solidFill>
            </a:endParaRPr>
          </a:p>
        </p:txBody>
      </p:sp>
      <p:sp>
        <p:nvSpPr>
          <p:cNvPr id="3" name="TextBox 2"/>
          <p:cNvSpPr txBox="1"/>
          <p:nvPr/>
        </p:nvSpPr>
        <p:spPr>
          <a:xfrm>
            <a:off x="1768794" y="5213527"/>
            <a:ext cx="8147517" cy="461665"/>
          </a:xfrm>
          <a:prstGeom prst="rect">
            <a:avLst/>
          </a:prstGeom>
          <a:noFill/>
        </p:spPr>
        <p:txBody>
          <a:bodyPr wrap="square" rtlCol="0">
            <a:spAutoFit/>
          </a:bodyPr>
          <a:lstStyle/>
          <a:p>
            <a:pPr marL="742950" indent="-742950"/>
            <a:r>
              <a:rPr lang="en-US" sz="2400" dirty="0" smtClean="0">
                <a:solidFill>
                  <a:srgbClr val="FFFFFF"/>
                </a:solidFill>
              </a:rPr>
              <a:t> … who go on a skiing holiday at this time of year. </a:t>
            </a:r>
            <a:endParaRPr lang="en-US" sz="2400" dirty="0">
              <a:solidFill>
                <a:srgbClr val="FFFFFF"/>
              </a:solidFill>
            </a:endParaRPr>
          </a:p>
        </p:txBody>
      </p:sp>
    </p:spTree>
    <p:extLst>
      <p:ext uri="{BB962C8B-B14F-4D97-AF65-F5344CB8AC3E}">
        <p14:creationId xmlns:p14="http://schemas.microsoft.com/office/powerpoint/2010/main" val="4948563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437112"/>
            <a:ext cx="8712968" cy="2062103"/>
          </a:xfrm>
          <a:prstGeom prst="rect">
            <a:avLst/>
          </a:prstGeom>
          <a:noFill/>
        </p:spPr>
        <p:txBody>
          <a:bodyPr wrap="square" rtlCol="0">
            <a:spAutoFit/>
          </a:bodyPr>
          <a:lstStyle/>
          <a:p>
            <a:pPr algn="ctr"/>
            <a:r>
              <a:rPr lang="en-US" sz="3200" dirty="0" smtClean="0">
                <a:solidFill>
                  <a:srgbClr val="FFFF00"/>
                </a:solidFill>
              </a:rPr>
              <a:t>What are the main types of writing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Demonstrate writing</a:t>
            </a:r>
          </a:p>
          <a:p>
            <a:pPr marL="742950" indent="-742950">
              <a:buFont typeface="Calibri" charset="0"/>
              <a:buAutoNum type="arabicPeriod"/>
            </a:pPr>
            <a:r>
              <a:rPr lang="en-US" sz="2400" dirty="0">
                <a:solidFill>
                  <a:srgbClr val="FFFFFF"/>
                </a:solidFill>
                <a:latin typeface="Calibri" charset="0"/>
              </a:rPr>
              <a:t>Teach composition &amp; planning</a:t>
            </a:r>
          </a:p>
          <a:p>
            <a:pPr marL="742950" indent="-742950">
              <a:buFont typeface="Calibri" charset="0"/>
              <a:buAutoNum type="arabicPeriod"/>
            </a:pPr>
            <a:r>
              <a:rPr lang="en-US" sz="2400" dirty="0">
                <a:solidFill>
                  <a:srgbClr val="FFFFFF"/>
                </a:solidFill>
                <a:latin typeface="Calibri" charset="0"/>
              </a:rPr>
              <a:t>Allow oral rehearsal</a:t>
            </a:r>
          </a:p>
          <a:p>
            <a:pPr marL="742950" indent="-742950">
              <a:buFont typeface="Calibri" charset="0"/>
              <a:buAutoNum type="arabicPeriod"/>
            </a:pPr>
            <a:r>
              <a:rPr lang="en-US" sz="2400" dirty="0">
                <a:solidFill>
                  <a:srgbClr val="FFFFFF"/>
                </a:solidFill>
                <a:latin typeface="Calibri" charset="0"/>
              </a:rPr>
              <a:t>Short &amp; long sentences</a:t>
            </a:r>
          </a:p>
          <a:p>
            <a:pPr marL="742950" indent="-742950">
              <a:buFont typeface="Calibri" charset="0"/>
              <a:buAutoNum type="arabicPeriod"/>
            </a:pPr>
            <a:r>
              <a:rPr lang="en-US" sz="2400" dirty="0">
                <a:solidFill>
                  <a:srgbClr val="FFFFFF"/>
                </a:solidFill>
                <a:latin typeface="Calibri" charset="0"/>
              </a:rPr>
              <a:t>Connectives</a:t>
            </a: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4191126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612576" y="260648"/>
            <a:ext cx="6172200" cy="769441"/>
          </a:xfrm>
          <a:prstGeom prst="rect">
            <a:avLst/>
          </a:prstGeom>
          <a:noFill/>
        </p:spPr>
        <p:txBody>
          <a:bodyPr wrap="square" rtlCol="0">
            <a:spAutoFit/>
          </a:bodyPr>
          <a:lstStyle/>
          <a:p>
            <a:pPr algn="ctr"/>
            <a:r>
              <a:rPr lang="en-US" sz="4400" dirty="0" smtClean="0">
                <a:solidFill>
                  <a:srgbClr val="FFFFFF"/>
                </a:solidFill>
              </a:rPr>
              <a:t>Literacy in Action</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
        <p:nvSpPr>
          <p:cNvPr id="5" name="TextBox 4"/>
          <p:cNvSpPr txBox="1"/>
          <p:nvPr/>
        </p:nvSpPr>
        <p:spPr>
          <a:xfrm>
            <a:off x="539552" y="2060848"/>
            <a:ext cx="6820272" cy="523220"/>
          </a:xfrm>
          <a:prstGeom prst="rect">
            <a:avLst/>
          </a:prstGeom>
          <a:noFill/>
        </p:spPr>
        <p:txBody>
          <a:bodyPr wrap="square" rtlCol="0">
            <a:spAutoFit/>
          </a:bodyPr>
          <a:lstStyle/>
          <a:p>
            <a:pPr algn="ctr"/>
            <a:r>
              <a:rPr lang="en-US" sz="2800" dirty="0" smtClean="0">
                <a:solidFill>
                  <a:srgbClr val="FFFFFF"/>
                </a:solidFill>
              </a:rPr>
              <a:t>Watch the lesson, making notes about:</a:t>
            </a:r>
          </a:p>
        </p:txBody>
      </p:sp>
      <p:sp>
        <p:nvSpPr>
          <p:cNvPr id="6" name="TextBox 5"/>
          <p:cNvSpPr txBox="1"/>
          <p:nvPr/>
        </p:nvSpPr>
        <p:spPr>
          <a:xfrm>
            <a:off x="1115616" y="2924944"/>
            <a:ext cx="7416824" cy="1815882"/>
          </a:xfrm>
          <a:prstGeom prst="rect">
            <a:avLst/>
          </a:prstGeom>
          <a:noFill/>
        </p:spPr>
        <p:txBody>
          <a:bodyPr wrap="square" rtlCol="0">
            <a:spAutoFit/>
          </a:bodyPr>
          <a:lstStyle/>
          <a:p>
            <a:pPr marL="514350" indent="-514350">
              <a:buFont typeface="+mj-lt"/>
              <a:buAutoNum type="arabicPeriod"/>
            </a:pPr>
            <a:r>
              <a:rPr lang="en-US" sz="2800" dirty="0">
                <a:solidFill>
                  <a:srgbClr val="FFFFFF"/>
                </a:solidFill>
              </a:rPr>
              <a:t>How the teacher and environment </a:t>
            </a:r>
            <a:r>
              <a:rPr lang="en-US" sz="2800" dirty="0" smtClean="0">
                <a:solidFill>
                  <a:srgbClr val="FFFFFF"/>
                </a:solidFill>
              </a:rPr>
              <a:t>are helping students to learn </a:t>
            </a:r>
          </a:p>
          <a:p>
            <a:pPr marL="514350" indent="-514350">
              <a:buFont typeface="+mj-lt"/>
              <a:buAutoNum type="arabicPeriod"/>
            </a:pPr>
            <a:r>
              <a:rPr lang="en-US" sz="2800" dirty="0" smtClean="0">
                <a:solidFill>
                  <a:srgbClr val="FFFFFF"/>
                </a:solidFill>
              </a:rPr>
              <a:t>What further steps could be taken</a:t>
            </a:r>
          </a:p>
          <a:p>
            <a:pPr marL="514350" indent="-514350">
              <a:buFont typeface="+mj-lt"/>
              <a:buAutoNum type="arabicPeriod"/>
            </a:pPr>
            <a:r>
              <a:rPr lang="en-US" sz="2800" dirty="0" smtClean="0">
                <a:solidFill>
                  <a:srgbClr val="FFFFFF"/>
                </a:solidFill>
              </a:rPr>
              <a:t>What feedback you would give – and how</a:t>
            </a:r>
            <a:endParaRPr lang="en-US" sz="2800" dirty="0">
              <a:solidFill>
                <a:srgbClr val="FFFFFF"/>
              </a:solidFill>
            </a:endParaRPr>
          </a:p>
        </p:txBody>
      </p:sp>
    </p:spTree>
    <p:extLst>
      <p:ext uri="{BB962C8B-B14F-4D97-AF65-F5344CB8AC3E}">
        <p14:creationId xmlns:p14="http://schemas.microsoft.com/office/powerpoint/2010/main" val="2982055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slide(from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slide(from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slide(from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bldLvl="4"/>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extBox 6"/>
          <p:cNvSpPr txBox="1">
            <a:spLocks noChangeArrowheads="1"/>
          </p:cNvSpPr>
          <p:nvPr/>
        </p:nvSpPr>
        <p:spPr bwMode="auto">
          <a:xfrm>
            <a:off x="992908" y="2348880"/>
            <a:ext cx="6781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4400" dirty="0">
                <a:solidFill>
                  <a:schemeClr val="bg1"/>
                </a:solidFill>
              </a:rPr>
              <a:t>Year 10 Science lesson: Tom Carey</a:t>
            </a:r>
          </a:p>
        </p:txBody>
      </p:sp>
    </p:spTree>
    <p:extLst>
      <p:ext uri="{BB962C8B-B14F-4D97-AF65-F5344CB8AC3E}">
        <p14:creationId xmlns:p14="http://schemas.microsoft.com/office/powerpoint/2010/main" val="1058497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ChangeArrowheads="1"/>
          </p:cNvSpPr>
          <p:nvPr/>
        </p:nvSpPr>
        <p:spPr bwMode="auto">
          <a:xfrm>
            <a:off x="2133600" y="533400"/>
            <a:ext cx="5181600" cy="304800"/>
          </a:xfrm>
          <a:prstGeom prst="rect">
            <a:avLst/>
          </a:prstGeom>
          <a:solidFill>
            <a:srgbClr val="00005C"/>
          </a:solidFill>
          <a:ln w="9525">
            <a:solidFill>
              <a:schemeClr val="tx1"/>
            </a:solidFill>
            <a:round/>
            <a:headEnd/>
            <a:tailEnd/>
          </a:ln>
        </p:spPr>
        <p:txBody>
          <a:bodyPr/>
          <a:lstStyle/>
          <a:p>
            <a:endParaRPr lang="en-US"/>
          </a:p>
        </p:txBody>
      </p:sp>
      <p:sp>
        <p:nvSpPr>
          <p:cNvPr id="156675" name="TextBox 3"/>
          <p:cNvSpPr txBox="1">
            <a:spLocks noChangeArrowheads="1"/>
          </p:cNvSpPr>
          <p:nvPr/>
        </p:nvSpPr>
        <p:spPr bwMode="auto">
          <a:xfrm>
            <a:off x="2209800" y="533400"/>
            <a:ext cx="533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600">
                <a:solidFill>
                  <a:srgbClr val="FFFFFF"/>
                </a:solidFill>
              </a:rPr>
              <a:t>Whole-School Leadership of Teaching &amp; Learning</a:t>
            </a:r>
          </a:p>
        </p:txBody>
      </p:sp>
      <p:sp>
        <p:nvSpPr>
          <p:cNvPr id="156676" name="Rectangle 1"/>
          <p:cNvSpPr>
            <a:spLocks noChangeArrowheads="1"/>
          </p:cNvSpPr>
          <p:nvPr/>
        </p:nvSpPr>
        <p:spPr bwMode="auto">
          <a:xfrm>
            <a:off x="-180975" y="0"/>
            <a:ext cx="9577388" cy="7029450"/>
          </a:xfrm>
          <a:prstGeom prst="rect">
            <a:avLst/>
          </a:prstGeom>
          <a:solidFill>
            <a:schemeClr val="tx1"/>
          </a:solidFill>
          <a:ln w="9525">
            <a:solidFill>
              <a:schemeClr val="tx1"/>
            </a:solidFill>
            <a:round/>
            <a:headEnd/>
            <a:tailEnd/>
          </a:ln>
        </p:spPr>
        <p:txBody>
          <a:bodyPr/>
          <a:lstStyle/>
          <a:p>
            <a:endParaRPr lang="en-US"/>
          </a:p>
        </p:txBody>
      </p:sp>
      <p:pic>
        <p:nvPicPr>
          <p:cNvPr id="156677" name="Picture 1" descr="Screen Shot 2014-05-08 at 05.26.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0350"/>
            <a:ext cx="8102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6598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2133600" y="533400"/>
            <a:ext cx="5181600" cy="304800"/>
          </a:xfrm>
          <a:prstGeom prst="rect">
            <a:avLst/>
          </a:prstGeom>
          <a:solidFill>
            <a:srgbClr val="00005C"/>
          </a:solidFill>
          <a:ln w="9525">
            <a:solidFill>
              <a:schemeClr val="tx1"/>
            </a:solidFill>
            <a:round/>
            <a:headEnd/>
            <a:tailEnd/>
          </a:ln>
        </p:spPr>
        <p:txBody>
          <a:bodyPr/>
          <a:lstStyle/>
          <a:p>
            <a:endParaRPr lang="en-US"/>
          </a:p>
        </p:txBody>
      </p:sp>
      <p:sp>
        <p:nvSpPr>
          <p:cNvPr id="157699" name="TextBox 3"/>
          <p:cNvSpPr txBox="1">
            <a:spLocks noChangeArrowheads="1"/>
          </p:cNvSpPr>
          <p:nvPr/>
        </p:nvSpPr>
        <p:spPr bwMode="auto">
          <a:xfrm>
            <a:off x="2209800" y="533400"/>
            <a:ext cx="533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600">
                <a:solidFill>
                  <a:srgbClr val="FFFFFF"/>
                </a:solidFill>
              </a:rPr>
              <a:t>Whole-School Leadership of Teaching &amp; Learning</a:t>
            </a:r>
          </a:p>
        </p:txBody>
      </p:sp>
      <p:sp>
        <p:nvSpPr>
          <p:cNvPr id="157700" name="Rectangle 1"/>
          <p:cNvSpPr>
            <a:spLocks noChangeArrowheads="1"/>
          </p:cNvSpPr>
          <p:nvPr/>
        </p:nvSpPr>
        <p:spPr bwMode="auto">
          <a:xfrm>
            <a:off x="-180975" y="0"/>
            <a:ext cx="9577388" cy="7029450"/>
          </a:xfrm>
          <a:prstGeom prst="rect">
            <a:avLst/>
          </a:prstGeom>
          <a:solidFill>
            <a:schemeClr val="tx1"/>
          </a:solidFill>
          <a:ln w="9525">
            <a:solidFill>
              <a:schemeClr val="tx1"/>
            </a:solidFill>
            <a:round/>
            <a:headEnd/>
            <a:tailEnd/>
          </a:ln>
        </p:spPr>
        <p:txBody>
          <a:bodyPr/>
          <a:lstStyle/>
          <a:p>
            <a:endParaRPr lang="en-US"/>
          </a:p>
        </p:txBody>
      </p:sp>
      <p:pic>
        <p:nvPicPr>
          <p:cNvPr id="157701" name="Picture 1" descr="Screen Shot 2014-05-08 at 05.26.3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908050"/>
            <a:ext cx="89900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681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ChangeArrowheads="1"/>
          </p:cNvSpPr>
          <p:nvPr/>
        </p:nvSpPr>
        <p:spPr bwMode="auto">
          <a:xfrm>
            <a:off x="2133600" y="533400"/>
            <a:ext cx="5181600" cy="304800"/>
          </a:xfrm>
          <a:prstGeom prst="rect">
            <a:avLst/>
          </a:prstGeom>
          <a:solidFill>
            <a:srgbClr val="00005C"/>
          </a:solidFill>
          <a:ln w="9525">
            <a:solidFill>
              <a:schemeClr val="tx1"/>
            </a:solidFill>
            <a:round/>
            <a:headEnd/>
            <a:tailEnd/>
          </a:ln>
        </p:spPr>
        <p:txBody>
          <a:bodyPr/>
          <a:lstStyle/>
          <a:p>
            <a:endParaRPr lang="en-US"/>
          </a:p>
        </p:txBody>
      </p:sp>
      <p:sp>
        <p:nvSpPr>
          <p:cNvPr id="158723" name="TextBox 3"/>
          <p:cNvSpPr txBox="1">
            <a:spLocks noChangeArrowheads="1"/>
          </p:cNvSpPr>
          <p:nvPr/>
        </p:nvSpPr>
        <p:spPr bwMode="auto">
          <a:xfrm>
            <a:off x="2209800" y="533400"/>
            <a:ext cx="533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600">
                <a:solidFill>
                  <a:srgbClr val="FFFFFF"/>
                </a:solidFill>
              </a:rPr>
              <a:t>Whole-School Leadership of Teaching &amp; Learning</a:t>
            </a:r>
          </a:p>
        </p:txBody>
      </p:sp>
      <p:sp>
        <p:nvSpPr>
          <p:cNvPr id="158724" name="Rectangle 1"/>
          <p:cNvSpPr>
            <a:spLocks noChangeArrowheads="1"/>
          </p:cNvSpPr>
          <p:nvPr/>
        </p:nvSpPr>
        <p:spPr bwMode="auto">
          <a:xfrm>
            <a:off x="-180975" y="0"/>
            <a:ext cx="9577388" cy="7029450"/>
          </a:xfrm>
          <a:prstGeom prst="rect">
            <a:avLst/>
          </a:prstGeom>
          <a:solidFill>
            <a:schemeClr val="tx1"/>
          </a:solidFill>
          <a:ln w="9525">
            <a:solidFill>
              <a:schemeClr val="tx1"/>
            </a:solidFill>
            <a:round/>
            <a:headEnd/>
            <a:tailEnd/>
          </a:ln>
        </p:spPr>
        <p:txBody>
          <a:bodyPr/>
          <a:lstStyle/>
          <a:p>
            <a:endParaRPr lang="en-US"/>
          </a:p>
        </p:txBody>
      </p:sp>
      <p:pic>
        <p:nvPicPr>
          <p:cNvPr id="158725" name="Picture 1" descr="Screen Shot 2014-05-08 at 05.26.4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836613"/>
            <a:ext cx="90455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102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pic>
        <p:nvPicPr>
          <p:cNvPr id="2" name="Picture 1" descr="Screen Shot 2013-01-23 at 13.51.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622676"/>
          </a:xfrm>
          <a:prstGeom prst="rect">
            <a:avLst/>
          </a:prstGeom>
        </p:spPr>
      </p:pic>
      <p:sp>
        <p:nvSpPr>
          <p:cNvPr id="3" name="Rectangle 2"/>
          <p:cNvSpPr/>
          <p:nvPr/>
        </p:nvSpPr>
        <p:spPr>
          <a:xfrm>
            <a:off x="107504" y="3573016"/>
            <a:ext cx="9036496" cy="20882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a:off x="-7166" y="5661248"/>
            <a:ext cx="9151166" cy="12042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118982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20888"/>
            <a:ext cx="6172200" cy="2123658"/>
          </a:xfrm>
          <a:prstGeom prst="rect">
            <a:avLst/>
          </a:prstGeom>
          <a:noFill/>
        </p:spPr>
        <p:txBody>
          <a:bodyPr wrap="square" rtlCol="0">
            <a:spAutoFit/>
          </a:bodyPr>
          <a:lstStyle/>
          <a:p>
            <a:pPr algn="ctr"/>
            <a:r>
              <a:rPr lang="en-US" sz="4400" dirty="0" smtClean="0">
                <a:solidFill>
                  <a:srgbClr val="FFFFFF"/>
                </a:solidFill>
              </a:rPr>
              <a:t>So what do we do now to make his teaching more effective?</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4148436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b="1" dirty="0" smtClean="0">
                <a:solidFill>
                  <a:srgbClr val="FFFFFF"/>
                </a:solidFill>
              </a:rPr>
              <a:t>“The </a:t>
            </a:r>
            <a:r>
              <a:rPr lang="en-US" sz="4800" b="1" dirty="0">
                <a:solidFill>
                  <a:srgbClr val="FFFFFF"/>
                </a:solidFill>
              </a:rPr>
              <a:t>limits of my language mean the limits of my </a:t>
            </a:r>
            <a:r>
              <a:rPr lang="en-US" sz="4800" b="1" dirty="0" smtClean="0">
                <a:solidFill>
                  <a:srgbClr val="FFFFFF"/>
                </a:solidFill>
              </a:rPr>
              <a:t>world”</a:t>
            </a:r>
          </a:p>
          <a:p>
            <a:pPr algn="ctr"/>
            <a:endParaRPr lang="en-US" sz="4800" dirty="0" smtClean="0">
              <a:solidFill>
                <a:srgbClr val="FFFFFF"/>
              </a:solidFill>
            </a:endParaRPr>
          </a:p>
          <a:p>
            <a:pPr algn="ctr"/>
            <a:r>
              <a:rPr lang="en-US" sz="3600" dirty="0">
                <a:solidFill>
                  <a:srgbClr val="FFFFFF"/>
                </a:solidFill>
              </a:rPr>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3369307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0028" y="1484784"/>
            <a:ext cx="6172200" cy="3477875"/>
          </a:xfrm>
          <a:prstGeom prst="rect">
            <a:avLst/>
          </a:prstGeom>
          <a:noFill/>
        </p:spPr>
        <p:txBody>
          <a:bodyPr wrap="square" rtlCol="0">
            <a:spAutoFit/>
          </a:bodyPr>
          <a:lstStyle/>
          <a:p>
            <a:pPr algn="ctr"/>
            <a:r>
              <a:rPr lang="en-US" sz="4400" dirty="0" smtClean="0">
                <a:solidFill>
                  <a:srgbClr val="FFFF00"/>
                </a:solidFill>
              </a:rPr>
              <a:t>Management issues:</a:t>
            </a:r>
          </a:p>
          <a:p>
            <a:pPr algn="ctr"/>
            <a:r>
              <a:rPr lang="en-US" sz="4400" dirty="0" smtClean="0">
                <a:solidFill>
                  <a:srgbClr val="FFFFFF"/>
                </a:solidFill>
              </a:rPr>
              <a:t>If we know what we want teachers to do, how do we make sure they do it?</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2953563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504309" y="963066"/>
            <a:ext cx="8352928" cy="5693867"/>
          </a:xfrm>
          <a:prstGeom prst="rect">
            <a:avLst/>
          </a:prstGeom>
          <a:noFill/>
        </p:spPr>
        <p:txBody>
          <a:bodyPr wrap="square" rtlCol="0">
            <a:spAutoFit/>
          </a:bodyPr>
          <a:lstStyle/>
          <a:p>
            <a:pPr marL="457200" indent="-457200">
              <a:buFont typeface="+mj-lt"/>
              <a:buAutoNum type="arabicPeriod"/>
            </a:pPr>
            <a:r>
              <a:rPr lang="en-US" sz="2800" dirty="0" smtClean="0">
                <a:solidFill>
                  <a:srgbClr val="FFFF00"/>
                </a:solidFill>
              </a:rPr>
              <a:t>Reading: </a:t>
            </a:r>
            <a:r>
              <a:rPr lang="en-US" sz="2800" dirty="0" smtClean="0">
                <a:solidFill>
                  <a:schemeClr val="bg1"/>
                </a:solidFill>
              </a:rPr>
              <a:t>Who teaches skills? What’s encouraging reading for pleasure? Who </a:t>
            </a:r>
          </a:p>
          <a:p>
            <a:r>
              <a:rPr lang="en-US" sz="2800" dirty="0">
                <a:solidFill>
                  <a:schemeClr val="bg1"/>
                </a:solidFill>
              </a:rPr>
              <a:t>	</a:t>
            </a:r>
            <a:r>
              <a:rPr lang="en-US" sz="2800" dirty="0" smtClean="0">
                <a:solidFill>
                  <a:schemeClr val="bg1"/>
                </a:solidFill>
              </a:rPr>
              <a:t>teaches teachers how to create effective 	handouts?</a:t>
            </a:r>
          </a:p>
          <a:p>
            <a:endParaRPr lang="en-US" sz="2800" dirty="0" smtClean="0">
              <a:solidFill>
                <a:schemeClr val="bg1"/>
              </a:solidFill>
            </a:endParaRPr>
          </a:p>
          <a:p>
            <a:pPr marL="457200" indent="-457200">
              <a:buFont typeface="+mj-lt"/>
              <a:buAutoNum type="arabicPeriod"/>
            </a:pPr>
            <a:r>
              <a:rPr lang="en-US" sz="2800" dirty="0" smtClean="0">
                <a:solidFill>
                  <a:srgbClr val="FFFF00"/>
                </a:solidFill>
              </a:rPr>
              <a:t>Writing: </a:t>
            </a:r>
            <a:r>
              <a:rPr lang="en-US" sz="2800" dirty="0" smtClean="0">
                <a:solidFill>
                  <a:schemeClr val="bg1"/>
                </a:solidFill>
              </a:rPr>
              <a:t>What good practice is in your school? How is it shared? Who teachers </a:t>
            </a:r>
            <a:r>
              <a:rPr lang="en-US" sz="2800" dirty="0" err="1" smtClean="0">
                <a:solidFill>
                  <a:schemeClr val="bg1"/>
                </a:solidFill>
              </a:rPr>
              <a:t>depersonalisation</a:t>
            </a:r>
            <a:r>
              <a:rPr lang="en-US" sz="2800" dirty="0" smtClean="0">
                <a:solidFill>
                  <a:schemeClr val="bg1"/>
                </a:solidFill>
              </a:rPr>
              <a:t> and connectives? Where is marking best?</a:t>
            </a:r>
          </a:p>
          <a:p>
            <a:endParaRPr lang="en-US" sz="2800" dirty="0" smtClean="0">
              <a:solidFill>
                <a:schemeClr val="bg1"/>
              </a:solidFill>
            </a:endParaRPr>
          </a:p>
          <a:p>
            <a:pPr marL="457200" indent="-457200">
              <a:buFont typeface="+mj-lt"/>
              <a:buAutoNum type="arabicPeriod"/>
            </a:pPr>
            <a:r>
              <a:rPr lang="en-US" sz="2800" dirty="0" smtClean="0">
                <a:solidFill>
                  <a:srgbClr val="FFFF00"/>
                </a:solidFill>
              </a:rPr>
              <a:t>Management: </a:t>
            </a:r>
            <a:r>
              <a:rPr lang="en-US" sz="2800" dirty="0" smtClean="0">
                <a:solidFill>
                  <a:schemeClr val="bg1"/>
                </a:solidFill>
              </a:rPr>
              <a:t>How are you making sure the right things happen more and the wrong things happen less?</a:t>
            </a:r>
            <a:endParaRPr lang="en-US" sz="2800" dirty="0">
              <a:solidFill>
                <a:schemeClr val="bg1"/>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515089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4572000" y="2420888"/>
            <a:ext cx="3979168" cy="2123658"/>
          </a:xfrm>
          <a:prstGeom prst="rect">
            <a:avLst/>
          </a:prstGeom>
          <a:noFill/>
        </p:spPr>
        <p:txBody>
          <a:bodyPr wrap="square" rtlCol="0">
            <a:spAutoFit/>
          </a:bodyPr>
          <a:lstStyle/>
          <a:p>
            <a:pPr algn="ctr"/>
            <a:r>
              <a:rPr lang="en-US" sz="4400" dirty="0" smtClean="0">
                <a:solidFill>
                  <a:srgbClr val="FFFFFF"/>
                </a:solidFill>
              </a:rPr>
              <a:t>SUMMARY:</a:t>
            </a:r>
          </a:p>
          <a:p>
            <a:pPr algn="ctr"/>
            <a:r>
              <a:rPr lang="en-US" sz="4400" dirty="0" smtClean="0">
                <a:solidFill>
                  <a:srgbClr val="FFFFFF"/>
                </a:solidFill>
              </a:rPr>
              <a:t>The Secret of Literacy</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pic>
        <p:nvPicPr>
          <p:cNvPr id="5" name="Picture 4"/>
          <p:cNvPicPr>
            <a:picLocks noChangeAspect="1"/>
          </p:cNvPicPr>
          <p:nvPr/>
        </p:nvPicPr>
        <p:blipFill>
          <a:blip r:embed="rId4"/>
          <a:stretch>
            <a:fillRect/>
          </a:stretch>
        </p:blipFill>
        <p:spPr>
          <a:xfrm>
            <a:off x="1192097" y="1315820"/>
            <a:ext cx="3181120" cy="40394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a:r>
              <a:rPr lang="en-US" sz="4400" dirty="0" smtClean="0">
                <a:solidFill>
                  <a:srgbClr val="FFFFFF"/>
                </a:solidFill>
              </a:rPr>
              <a:t>Stand by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83942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a:r>
              <a:rPr lang="en-US" sz="4400" dirty="0" smtClean="0">
                <a:solidFill>
                  <a:srgbClr val="FFFFFF"/>
                </a:solidFill>
              </a:rPr>
              <a:t>Ready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36074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683568" y="2492896"/>
            <a:ext cx="7704856" cy="769441"/>
          </a:xfrm>
          <a:prstGeom prst="rect">
            <a:avLst/>
          </a:prstGeom>
          <a:noFill/>
        </p:spPr>
        <p:txBody>
          <a:bodyPr wrap="square" rtlCol="0">
            <a:spAutoFit/>
          </a:bodyPr>
          <a:lstStyle/>
          <a:p>
            <a:pPr algn="ctr"/>
            <a:r>
              <a:rPr lang="en-US" sz="4400" dirty="0" smtClean="0">
                <a:solidFill>
                  <a:srgbClr val="FFFFFF"/>
                </a:solidFill>
              </a:rPr>
              <a:t>Tension now intolerable …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79051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670720"/>
            <a:ext cx="6172200" cy="769441"/>
          </a:xfrm>
          <a:prstGeom prst="rect">
            <a:avLst/>
          </a:prstGeom>
          <a:noFill/>
        </p:spPr>
        <p:txBody>
          <a:bodyPr wrap="square" rtlCol="0">
            <a:spAutoFit/>
          </a:bodyPr>
          <a:lstStyle/>
          <a:p>
            <a:pPr algn="ctr"/>
            <a:r>
              <a:rPr lang="en-US" sz="4400" dirty="0" smtClean="0">
                <a:solidFill>
                  <a:srgbClr val="FFFFFF"/>
                </a:solidFill>
              </a:rPr>
              <a:t>Well, it’s not literacy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a:r>
              <a:rPr lang="en-US" sz="4400" dirty="0" smtClean="0">
                <a:solidFill>
                  <a:srgbClr val="FFFFFF"/>
                </a:solidFill>
              </a:rPr>
              <a:t>… it’s making the implicit explicit – and </a:t>
            </a:r>
            <a:r>
              <a:rPr lang="en-US" sz="4400" dirty="0" err="1" smtClean="0">
                <a:solidFill>
                  <a:srgbClr val="FFFFFF"/>
                </a:solidFill>
              </a:rPr>
              <a:t>modelling</a:t>
            </a:r>
            <a:r>
              <a:rPr lang="en-US" sz="4400" dirty="0" smtClean="0">
                <a:solidFill>
                  <a:srgbClr val="FFFFFF"/>
                </a:solidFill>
              </a:rPr>
              <a:t> it …</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a:r>
              <a:rPr lang="en-US" sz="4400" dirty="0" smtClean="0">
                <a:solidFill>
                  <a:srgbClr val="FFFFFF"/>
                </a:solidFill>
              </a:rPr>
              <a:t>… without which, the rich will get richer &amp; the poor will get poorer</a:t>
            </a:r>
            <a:endParaRPr lang="en-US" sz="44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228600"/>
            <a:ext cx="9261738" cy="6431763"/>
          </a:xfrm>
          <a:prstGeom prst="rect">
            <a:avLst/>
          </a:prstGeom>
        </p:spPr>
      </p:pic>
      <p:sp>
        <p:nvSpPr>
          <p:cNvPr id="6" name="Rectangle 5"/>
          <p:cNvSpPr/>
          <p:nvPr/>
        </p:nvSpPr>
        <p:spPr>
          <a:xfrm>
            <a:off x="3810000" y="0"/>
            <a:ext cx="5432502"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199" y="0"/>
            <a:ext cx="215841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996952"/>
            <a:ext cx="7772400" cy="1470025"/>
          </a:xfrm>
        </p:spPr>
        <p:txBody>
          <a:bodyPr>
            <a:noAutofit/>
          </a:bodyPr>
          <a:lstStyle/>
          <a:p>
            <a:r>
              <a:rPr lang="en-US" sz="9600" dirty="0" smtClean="0">
                <a:solidFill>
                  <a:srgbClr val="FFFFFF"/>
                </a:solidFill>
                <a:latin typeface="Avenir Heavy"/>
                <a:cs typeface="Avenir Heavy"/>
              </a:rPr>
              <a:t>THE HABITS OF LITERACY</a:t>
            </a:r>
            <a:endParaRPr lang="en-US" sz="9600" dirty="0">
              <a:solidFill>
                <a:srgbClr val="FFFFFF"/>
              </a:solidFill>
              <a:latin typeface="Avenir Heavy"/>
              <a:cs typeface="Avenir Heavy"/>
            </a:endParaRPr>
          </a:p>
        </p:txBody>
      </p:sp>
    </p:spTree>
    <p:extLst>
      <p:ext uri="{BB962C8B-B14F-4D97-AF65-F5344CB8AC3E}">
        <p14:creationId xmlns:p14="http://schemas.microsoft.com/office/powerpoint/2010/main" val="1767700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TextBox 2"/>
          <p:cNvSpPr txBox="1"/>
          <p:nvPr/>
        </p:nvSpPr>
        <p:spPr>
          <a:xfrm>
            <a:off x="1187624" y="2438400"/>
            <a:ext cx="6885264" cy="1446550"/>
          </a:xfrm>
          <a:prstGeom prst="rect">
            <a:avLst/>
          </a:prstGeom>
          <a:noFill/>
        </p:spPr>
        <p:txBody>
          <a:bodyPr wrap="square" rtlCol="0">
            <a:spAutoFit/>
          </a:bodyPr>
          <a:lstStyle/>
          <a:p>
            <a:pPr algn="ctr"/>
            <a:r>
              <a:rPr lang="en-US" sz="4400" dirty="0" smtClean="0">
                <a:solidFill>
                  <a:srgbClr val="FFFFFF"/>
                </a:solidFill>
              </a:rPr>
              <a:t>… so we could just call it </a:t>
            </a:r>
            <a:r>
              <a:rPr lang="en-US" sz="4400" dirty="0" smtClean="0">
                <a:solidFill>
                  <a:srgbClr val="FFFF00"/>
                </a:solidFill>
              </a:rPr>
              <a:t>‘what great teachers do’</a:t>
            </a:r>
            <a:endParaRPr lang="en-US" sz="4400" dirty="0">
              <a:solidFill>
                <a:srgbClr val="FFFF00"/>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835229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For family &amp; friends: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pic>
        <p:nvPicPr>
          <p:cNvPr id="3" name="Picture 2" descr="Screen Shot 2012-11-22 at 07.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600829"/>
            <a:ext cx="3816424" cy="4970025"/>
          </a:xfrm>
          <a:prstGeom prst="rect">
            <a:avLst/>
          </a:prstGeom>
        </p:spPr>
      </p:pic>
    </p:spTree>
    <p:extLst>
      <p:ext uri="{BB962C8B-B14F-4D97-AF65-F5344CB8AC3E}">
        <p14:creationId xmlns:p14="http://schemas.microsoft.com/office/powerpoint/2010/main" val="1758531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1754327"/>
          </a:xfrm>
          <a:prstGeom prst="rect">
            <a:avLst/>
          </a:prstGeom>
          <a:noFill/>
        </p:spPr>
        <p:txBody>
          <a:bodyPr wrap="square" rtlCol="0">
            <a:spAutoFit/>
          </a:bodyPr>
          <a:lstStyle/>
          <a:p>
            <a:pPr algn="ctr"/>
            <a:r>
              <a:rPr lang="en-US" sz="3600" dirty="0" smtClean="0">
                <a:solidFill>
                  <a:schemeClr val="bg1"/>
                </a:solidFill>
              </a:rPr>
              <a:t>The new Ofsted framework changes everything – possibly for the better</a:t>
            </a:r>
            <a:endParaRPr lang="en-US" sz="3600" dirty="0">
              <a:solidFill>
                <a:srgbClr val="FFFF00"/>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1</a:t>
            </a:r>
            <a:endParaRPr lang="en-US" sz="8800" dirty="0">
              <a:solidFill>
                <a:srgbClr val="FFFF00"/>
              </a:solidFill>
            </a:endParaRPr>
          </a:p>
        </p:txBody>
      </p:sp>
    </p:spTree>
    <p:extLst>
      <p:ext uri="{BB962C8B-B14F-4D97-AF65-F5344CB8AC3E}">
        <p14:creationId xmlns:p14="http://schemas.microsoft.com/office/powerpoint/2010/main" val="181012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2308324"/>
          </a:xfrm>
          <a:prstGeom prst="rect">
            <a:avLst/>
          </a:prstGeom>
          <a:noFill/>
        </p:spPr>
        <p:txBody>
          <a:bodyPr wrap="square" rtlCol="0">
            <a:spAutoFit/>
          </a:bodyPr>
          <a:lstStyle/>
          <a:p>
            <a:pPr algn="ctr"/>
            <a:r>
              <a:rPr lang="en-US" sz="3600" dirty="0" smtClean="0">
                <a:solidFill>
                  <a:schemeClr val="bg1"/>
                </a:solidFill>
              </a:rPr>
              <a:t>‘Every teacher in English is a teacher of English’ is now placed centre-stage – with carrot and stick to help make it happen</a:t>
            </a:r>
            <a:endParaRPr lang="en-US" sz="3600" dirty="0">
              <a:solidFill>
                <a:srgbClr val="FFFF00"/>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2</a:t>
            </a:r>
            <a:endParaRPr lang="en-US" sz="8800" dirty="0">
              <a:solidFill>
                <a:srgbClr val="FFFF00"/>
              </a:solidFill>
            </a:endParaRPr>
          </a:p>
        </p:txBody>
      </p:sp>
    </p:spTree>
    <p:extLst>
      <p:ext uri="{BB962C8B-B14F-4D97-AF65-F5344CB8AC3E}">
        <p14:creationId xmlns:p14="http://schemas.microsoft.com/office/powerpoint/2010/main" val="1617822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2862322"/>
          </a:xfrm>
          <a:prstGeom prst="rect">
            <a:avLst/>
          </a:prstGeom>
          <a:noFill/>
        </p:spPr>
        <p:txBody>
          <a:bodyPr wrap="square" rtlCol="0">
            <a:spAutoFit/>
          </a:bodyPr>
          <a:lstStyle/>
          <a:p>
            <a:pPr algn="ctr"/>
            <a:r>
              <a:rPr lang="en-US" sz="3600" dirty="0" smtClean="0">
                <a:solidFill>
                  <a:schemeClr val="bg1"/>
                </a:solidFill>
              </a:rPr>
              <a:t>Things need rethinking:</a:t>
            </a:r>
          </a:p>
          <a:p>
            <a:pPr algn="ctr"/>
            <a:r>
              <a:rPr lang="en-US" sz="3600" dirty="0" smtClean="0">
                <a:solidFill>
                  <a:schemeClr val="bg1"/>
                </a:solidFill>
              </a:rPr>
              <a:t>Performance management</a:t>
            </a:r>
          </a:p>
          <a:p>
            <a:pPr algn="ctr"/>
            <a:r>
              <a:rPr lang="en-US" sz="3600" dirty="0" smtClean="0">
                <a:solidFill>
                  <a:schemeClr val="bg1"/>
                </a:solidFill>
              </a:rPr>
              <a:t>Training</a:t>
            </a:r>
          </a:p>
          <a:p>
            <a:pPr algn="ctr"/>
            <a:r>
              <a:rPr lang="en-US" sz="3600" dirty="0" smtClean="0">
                <a:solidFill>
                  <a:schemeClr val="bg1"/>
                </a:solidFill>
              </a:rPr>
              <a:t>Use of TAs </a:t>
            </a:r>
          </a:p>
          <a:p>
            <a:pPr algn="ctr"/>
            <a:r>
              <a:rPr lang="en-US" sz="3600" dirty="0" smtClean="0">
                <a:solidFill>
                  <a:schemeClr val="bg1"/>
                </a:solidFill>
              </a:rPr>
              <a:t>Role of the Librarian</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3</a:t>
            </a:r>
            <a:endParaRPr lang="en-US" sz="8800" dirty="0">
              <a:solidFill>
                <a:srgbClr val="FFFF00"/>
              </a:solidFill>
            </a:endParaRPr>
          </a:p>
        </p:txBody>
      </p:sp>
    </p:spTree>
    <p:extLst>
      <p:ext uri="{BB962C8B-B14F-4D97-AF65-F5344CB8AC3E}">
        <p14:creationId xmlns:p14="http://schemas.microsoft.com/office/powerpoint/2010/main" val="2729459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26130" y="2420888"/>
            <a:ext cx="7086600" cy="2308324"/>
          </a:xfrm>
          <a:prstGeom prst="rect">
            <a:avLst/>
          </a:prstGeom>
          <a:noFill/>
        </p:spPr>
        <p:txBody>
          <a:bodyPr wrap="square" rtlCol="0">
            <a:spAutoFit/>
          </a:bodyPr>
          <a:lstStyle/>
          <a:p>
            <a:pPr algn="ctr"/>
            <a:r>
              <a:rPr lang="en-US" sz="3600" dirty="0" smtClean="0">
                <a:solidFill>
                  <a:schemeClr val="bg1"/>
                </a:solidFill>
              </a:rPr>
              <a:t>Teachers need to see how good and outstanding teachers make implicit skills explicit, so …</a:t>
            </a:r>
          </a:p>
          <a:p>
            <a:pPr algn="ct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4</a:t>
            </a:r>
            <a:endParaRPr lang="en-US" sz="8800" dirty="0">
              <a:solidFill>
                <a:srgbClr val="FFFF00"/>
              </a:solidFill>
            </a:endParaRPr>
          </a:p>
        </p:txBody>
      </p:sp>
      <p:sp>
        <p:nvSpPr>
          <p:cNvPr id="7" name="TextBox 6"/>
          <p:cNvSpPr txBox="1"/>
          <p:nvPr/>
        </p:nvSpPr>
        <p:spPr>
          <a:xfrm>
            <a:off x="1578530" y="4343638"/>
            <a:ext cx="7086600" cy="1200329"/>
          </a:xfrm>
          <a:prstGeom prst="rect">
            <a:avLst/>
          </a:prstGeom>
          <a:noFill/>
        </p:spPr>
        <p:txBody>
          <a:bodyPr wrap="square" rtlCol="0">
            <a:spAutoFit/>
          </a:bodyPr>
          <a:lstStyle/>
          <a:p>
            <a:pPr algn="ctr"/>
            <a:r>
              <a:rPr lang="en-US" sz="3600" dirty="0">
                <a:solidFill>
                  <a:schemeClr val="bg1"/>
                </a:solidFill>
              </a:rPr>
              <a:t>d</a:t>
            </a:r>
            <a:r>
              <a:rPr lang="en-US" sz="3600" dirty="0" smtClean="0">
                <a:solidFill>
                  <a:schemeClr val="bg1"/>
                </a:solidFill>
              </a:rPr>
              <a:t>evelop a team of classroom coaches</a:t>
            </a:r>
            <a:endParaRPr lang="en-US" sz="3600" dirty="0">
              <a:solidFill>
                <a:schemeClr val="bg1"/>
              </a:solidFill>
            </a:endParaRPr>
          </a:p>
        </p:txBody>
      </p:sp>
    </p:spTree>
    <p:extLst>
      <p:ext uri="{BB962C8B-B14F-4D97-AF65-F5344CB8AC3E}">
        <p14:creationId xmlns:p14="http://schemas.microsoft.com/office/powerpoint/2010/main" val="30224685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1754327"/>
          </a:xfrm>
          <a:prstGeom prst="rect">
            <a:avLst/>
          </a:prstGeom>
          <a:noFill/>
        </p:spPr>
        <p:txBody>
          <a:bodyPr wrap="square" rtlCol="0">
            <a:spAutoFit/>
          </a:bodyPr>
          <a:lstStyle/>
          <a:p>
            <a:pPr algn="ctr"/>
            <a:r>
              <a:rPr lang="en-US" sz="3600" dirty="0" smtClean="0">
                <a:solidFill>
                  <a:schemeClr val="bg1"/>
                </a:solidFill>
              </a:rPr>
              <a:t>Every school needs an astringent culture of evaluation that leads to action</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5</a:t>
            </a:r>
            <a:endParaRPr lang="en-US" sz="8800" dirty="0">
              <a:solidFill>
                <a:srgbClr val="FFFF00"/>
              </a:solidFill>
            </a:endParaRPr>
          </a:p>
        </p:txBody>
      </p:sp>
    </p:spTree>
    <p:extLst>
      <p:ext uri="{BB962C8B-B14F-4D97-AF65-F5344CB8AC3E}">
        <p14:creationId xmlns:p14="http://schemas.microsoft.com/office/powerpoint/2010/main" val="23969274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1754327"/>
          </a:xfrm>
          <a:prstGeom prst="rect">
            <a:avLst/>
          </a:prstGeom>
          <a:noFill/>
        </p:spPr>
        <p:txBody>
          <a:bodyPr wrap="square" rtlCol="0">
            <a:spAutoFit/>
          </a:bodyPr>
          <a:lstStyle/>
          <a:p>
            <a:pPr algn="ctr"/>
            <a:r>
              <a:rPr lang="en-US" sz="3600" dirty="0" smtClean="0">
                <a:solidFill>
                  <a:schemeClr val="bg1"/>
                </a:solidFill>
              </a:rPr>
              <a:t>Involve students more in feedback: what helps them to learn?</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6</a:t>
            </a:r>
            <a:endParaRPr lang="en-US" sz="8800" dirty="0">
              <a:solidFill>
                <a:srgbClr val="FFFF00"/>
              </a:solidFill>
            </a:endParaRPr>
          </a:p>
        </p:txBody>
      </p:sp>
    </p:spTree>
    <p:extLst>
      <p:ext uri="{BB962C8B-B14F-4D97-AF65-F5344CB8AC3E}">
        <p14:creationId xmlns:p14="http://schemas.microsoft.com/office/powerpoint/2010/main" val="37834748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646331"/>
          </a:xfrm>
          <a:prstGeom prst="rect">
            <a:avLst/>
          </a:prstGeom>
          <a:noFill/>
        </p:spPr>
        <p:txBody>
          <a:bodyPr wrap="square" rtlCol="0">
            <a:spAutoFit/>
          </a:bodyPr>
          <a:lstStyle/>
          <a:p>
            <a:pPr algn="ctr"/>
            <a:r>
              <a:rPr lang="en-US" sz="3600" dirty="0" smtClean="0">
                <a:solidFill>
                  <a:schemeClr val="bg1"/>
                </a:solidFill>
              </a:rPr>
              <a:t>Turn fewer blind eyes</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7</a:t>
            </a:r>
            <a:endParaRPr lang="en-US" sz="8800" dirty="0">
              <a:solidFill>
                <a:srgbClr val="FFFF00"/>
              </a:solidFill>
            </a:endParaRPr>
          </a:p>
        </p:txBody>
      </p:sp>
    </p:spTree>
    <p:extLst>
      <p:ext uri="{BB962C8B-B14F-4D97-AF65-F5344CB8AC3E}">
        <p14:creationId xmlns:p14="http://schemas.microsoft.com/office/powerpoint/2010/main" val="2511823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1754327"/>
          </a:xfrm>
          <a:prstGeom prst="rect">
            <a:avLst/>
          </a:prstGeom>
          <a:noFill/>
        </p:spPr>
        <p:txBody>
          <a:bodyPr wrap="square" rtlCol="0">
            <a:spAutoFit/>
          </a:bodyPr>
          <a:lstStyle/>
          <a:p>
            <a:pPr algn="ctr"/>
            <a:r>
              <a:rPr lang="en-US" sz="3600" dirty="0" smtClean="0">
                <a:solidFill>
                  <a:schemeClr val="bg1"/>
                </a:solidFill>
              </a:rPr>
              <a:t>Look at more books and planners – at random – regularly and keep records</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8</a:t>
            </a:r>
            <a:endParaRPr lang="en-US" sz="8800" dirty="0">
              <a:solidFill>
                <a:srgbClr val="FFFF00"/>
              </a:solidFill>
            </a:endParaRPr>
          </a:p>
        </p:txBody>
      </p:sp>
    </p:spTree>
    <p:extLst>
      <p:ext uri="{BB962C8B-B14F-4D97-AF65-F5344CB8AC3E}">
        <p14:creationId xmlns:p14="http://schemas.microsoft.com/office/powerpoint/2010/main" val="4049562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4499992" y="2344717"/>
            <a:ext cx="5241510" cy="2062103"/>
          </a:xfrm>
          <a:prstGeom prst="rect">
            <a:avLst/>
          </a:prstGeom>
          <a:noFill/>
        </p:spPr>
        <p:txBody>
          <a:bodyPr wrap="square" rtlCol="0">
            <a:spAutoFit/>
          </a:bodyPr>
          <a:lstStyle/>
          <a:p>
            <a:r>
              <a:rPr lang="en-US" sz="3200" dirty="0" smtClean="0">
                <a:solidFill>
                  <a:srgbClr val="FFFFFF"/>
                </a:solidFill>
              </a:rPr>
              <a:t>‘More </a:t>
            </a:r>
            <a:r>
              <a:rPr lang="en-US" sz="3200" dirty="0">
                <a:solidFill>
                  <a:srgbClr val="FFFFFF"/>
                </a:solidFill>
              </a:rPr>
              <a:t>than 40% of the actions people perform each day aren’t decisions but habits </a:t>
            </a:r>
            <a:r>
              <a:rPr lang="en-US" sz="3200" dirty="0" smtClean="0">
                <a:solidFill>
                  <a:srgbClr val="FFFFFF"/>
                </a:solidFill>
              </a:rPr>
              <a:t>…’</a:t>
            </a:r>
            <a:endParaRPr lang="en-US" sz="3200" dirty="0">
              <a:solidFill>
                <a:srgbClr val="FFFFFF"/>
              </a:solidFill>
            </a:endParaRPr>
          </a:p>
        </p:txBody>
      </p:sp>
    </p:spTree>
    <p:extLst>
      <p:ext uri="{BB962C8B-B14F-4D97-AF65-F5344CB8AC3E}">
        <p14:creationId xmlns:p14="http://schemas.microsoft.com/office/powerpoint/2010/main" val="20081656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31920" y="2924944"/>
            <a:ext cx="7086600" cy="1754327"/>
          </a:xfrm>
          <a:prstGeom prst="rect">
            <a:avLst/>
          </a:prstGeom>
          <a:noFill/>
        </p:spPr>
        <p:txBody>
          <a:bodyPr wrap="square" rtlCol="0">
            <a:spAutoFit/>
          </a:bodyPr>
          <a:lstStyle/>
          <a:p>
            <a:pPr algn="ctr"/>
            <a:r>
              <a:rPr lang="en-US" sz="3600" dirty="0">
                <a:solidFill>
                  <a:schemeClr val="bg1"/>
                </a:solidFill>
              </a:rPr>
              <a:t>Remember the Matthew Effect:</a:t>
            </a:r>
          </a:p>
          <a:p>
            <a:pPr algn="ctr"/>
            <a:r>
              <a:rPr lang="en-US" sz="3600" dirty="0">
                <a:solidFill>
                  <a:schemeClr val="bg1"/>
                </a:solidFill>
              </a:rPr>
              <a:t>The ‘word poor’ need </a:t>
            </a:r>
            <a:r>
              <a:rPr lang="en-US" sz="3600" dirty="0" smtClean="0">
                <a:solidFill>
                  <a:schemeClr val="bg1"/>
                </a:solidFill>
              </a:rPr>
              <a:t>us more than ever</a:t>
            </a: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smtClean="0">
                <a:solidFill>
                  <a:srgbClr val="FFFF00"/>
                </a:solidFill>
              </a:rPr>
              <a:t>9</a:t>
            </a:r>
            <a:endParaRPr lang="en-US" sz="8800" dirty="0">
              <a:solidFill>
                <a:srgbClr val="FFFF00"/>
              </a:solidFill>
            </a:endParaRPr>
          </a:p>
        </p:txBody>
      </p:sp>
    </p:spTree>
    <p:extLst>
      <p:ext uri="{BB962C8B-B14F-4D97-AF65-F5344CB8AC3E}">
        <p14:creationId xmlns:p14="http://schemas.microsoft.com/office/powerpoint/2010/main" val="28301662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992495" y="2782232"/>
            <a:ext cx="7086600" cy="1754327"/>
          </a:xfrm>
          <a:prstGeom prst="rect">
            <a:avLst/>
          </a:prstGeom>
          <a:noFill/>
        </p:spPr>
        <p:txBody>
          <a:bodyPr wrap="square" rtlCol="0">
            <a:spAutoFit/>
          </a:bodyPr>
          <a:lstStyle/>
          <a:p>
            <a:pPr algn="ctr"/>
            <a:r>
              <a:rPr lang="en-US" sz="3600" dirty="0" smtClean="0">
                <a:solidFill>
                  <a:schemeClr val="bg1"/>
                </a:solidFill>
              </a:rPr>
              <a:t>Get it right, and this could be a transformation in the progress our students make</a:t>
            </a:r>
            <a:endParaRPr lang="en-US" sz="3600" dirty="0">
              <a:solidFill>
                <a:schemeClr val="bg1"/>
              </a:solidFill>
            </a:endParaRPr>
          </a:p>
        </p:txBody>
      </p:sp>
      <p:sp>
        <p:nvSpPr>
          <p:cNvPr id="10" name="TextBox 9"/>
          <p:cNvSpPr txBox="1"/>
          <p:nvPr/>
        </p:nvSpPr>
        <p:spPr>
          <a:xfrm>
            <a:off x="457200" y="2743200"/>
            <a:ext cx="1600200" cy="1446550"/>
          </a:xfrm>
          <a:prstGeom prst="rect">
            <a:avLst/>
          </a:prstGeom>
          <a:noFill/>
        </p:spPr>
        <p:txBody>
          <a:bodyPr wrap="square" rtlCol="0">
            <a:spAutoFit/>
          </a:bodyPr>
          <a:lstStyle/>
          <a:p>
            <a:r>
              <a:rPr lang="en-US" sz="8800" dirty="0" smtClean="0">
                <a:solidFill>
                  <a:srgbClr val="FFFF00"/>
                </a:solidFill>
              </a:rPr>
              <a:t>10</a:t>
            </a:r>
            <a:endParaRPr lang="en-US" sz="8800" dirty="0">
              <a:solidFill>
                <a:srgbClr val="FFFF00"/>
              </a:solidFill>
            </a:endParaRPr>
          </a:p>
        </p:txBody>
      </p:sp>
    </p:spTree>
    <p:extLst>
      <p:ext uri="{BB962C8B-B14F-4D97-AF65-F5344CB8AC3E}">
        <p14:creationId xmlns:p14="http://schemas.microsoft.com/office/powerpoint/2010/main" val="3015622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pPr eaLnBrk="1" hangingPunct="1">
              <a:spcBef>
                <a:spcPts val="0"/>
              </a:spcBef>
            </a:pPr>
            <a:r>
              <a:rPr lang="en-US" sz="3600" dirty="0" err="1" smtClean="0">
                <a:solidFill>
                  <a:srgbClr val="FFFFFF"/>
                </a:solidFill>
              </a:rPr>
              <a:t>Ofsted’s</a:t>
            </a:r>
            <a:r>
              <a:rPr lang="en-US" sz="3600" dirty="0" smtClean="0">
                <a:solidFill>
                  <a:srgbClr val="FFFFFF"/>
                </a:solidFill>
              </a:rPr>
              <a:t> </a:t>
            </a:r>
            <a:r>
              <a:rPr lang="en-US" sz="3600" dirty="0" smtClean="0">
                <a:solidFill>
                  <a:srgbClr val="FFFFFF"/>
                </a:solidFill>
              </a:rPr>
              <a:t>Communication Focus</a:t>
            </a:r>
            <a:endParaRPr lang="en-US" sz="3600" dirty="0" smtClean="0">
              <a:solidFill>
                <a:srgbClr val="FFFFFF"/>
              </a:solidFill>
            </a:endParaRPr>
          </a:p>
          <a:p>
            <a:pPr eaLnBrk="1" hangingPunct="1">
              <a:spcBef>
                <a:spcPts val="0"/>
              </a:spcBef>
            </a:pPr>
            <a:fld id="{EE958DE0-11DE-6948-86BC-61009442A50B}" type="datetime3">
              <a:rPr lang="en-GB" sz="2400" smtClean="0">
                <a:solidFill>
                  <a:srgbClr val="FFFFFF"/>
                </a:solidFill>
              </a:rPr>
              <a:t>4 November 2015</a:t>
            </a:fld>
            <a:endParaRPr lang="en-US" sz="2400" dirty="0" smtClean="0">
              <a:solidFill>
                <a:srgbClr val="FFFFFF"/>
              </a:solidFill>
            </a:endParaRPr>
          </a:p>
        </p:txBody>
      </p:sp>
      <p:pic>
        <p:nvPicPr>
          <p:cNvPr id="7" name="Picture 6"/>
          <p:cNvPicPr>
            <a:picLocks noChangeAspect="1"/>
          </p:cNvPicPr>
          <p:nvPr/>
        </p:nvPicPr>
        <p:blipFill>
          <a:blip r:embed="rId2"/>
          <a:srcRect l="12114" t="6057" r="24228" b="12114"/>
          <a:stretch>
            <a:fillRect/>
          </a:stretch>
        </p:blipFill>
        <p:spPr>
          <a:xfrm>
            <a:off x="4507623" y="2589062"/>
            <a:ext cx="945906" cy="1150727"/>
          </a:xfrm>
          <a:prstGeom prst="rect">
            <a:avLst/>
          </a:prstGeom>
        </p:spPr>
      </p:pic>
      <p:sp>
        <p:nvSpPr>
          <p:cNvPr id="13" name="Right Triangle 12"/>
          <p:cNvSpPr/>
          <p:nvPr/>
        </p:nvSpPr>
        <p:spPr>
          <a:xfrm>
            <a:off x="4397157" y="3340867"/>
            <a:ext cx="762000" cy="398922"/>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1050623">
            <a:off x="5028618" y="2376917"/>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Triangle 15"/>
          <p:cNvSpPr/>
          <p:nvPr/>
        </p:nvSpPr>
        <p:spPr>
          <a:xfrm rot="5400000">
            <a:off x="4249366" y="2548606"/>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5400000" flipH="1" flipV="1">
            <a:off x="4158183" y="2001652"/>
            <a:ext cx="1226723" cy="28235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30379" y="2262563"/>
            <a:ext cx="9144000" cy="1470025"/>
          </a:xfrm>
        </p:spPr>
        <p:txBody>
          <a:bodyPr/>
          <a:lstStyle/>
          <a:p>
            <a:r>
              <a:rPr lang="en-US" dirty="0" smtClean="0">
                <a:solidFill>
                  <a:schemeClr val="bg1"/>
                </a:solidFill>
              </a:rPr>
              <a:t>Don’t Call it          </a:t>
            </a:r>
            <a:r>
              <a:rPr lang="en-US" dirty="0" err="1" smtClean="0">
                <a:solidFill>
                  <a:schemeClr val="bg1"/>
                </a:solidFill>
              </a:rPr>
              <a:t>iteracy</a:t>
            </a:r>
            <a:endParaRPr lang="en-US" dirty="0">
              <a:solidFill>
                <a:schemeClr val="bg1"/>
              </a:solidFill>
            </a:endParaRPr>
          </a:p>
        </p:txBody>
      </p:sp>
      <p:sp>
        <p:nvSpPr>
          <p:cNvPr id="21" name="Right Triangle 20"/>
          <p:cNvSpPr/>
          <p:nvPr/>
        </p:nvSpPr>
        <p:spPr>
          <a:xfrm>
            <a:off x="4630367" y="3508004"/>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a:off x="3200400" y="3336215"/>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 y="3638550"/>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Triangle 18"/>
          <p:cNvSpPr/>
          <p:nvPr/>
        </p:nvSpPr>
        <p:spPr>
          <a:xfrm rot="4140796">
            <a:off x="4265888" y="2375501"/>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3906075" y="2329070"/>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6200000" flipV="1">
            <a:off x="4569763" y="187242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90558" y="5778500"/>
            <a:ext cx="4876800" cy="584200"/>
          </a:xfrm>
          <a:prstGeom prst="rect">
            <a:avLst/>
          </a:prstGeom>
          <a:noFill/>
          <a:ln w="9525">
            <a:noFill/>
            <a:miter lim="800000"/>
            <a:headEnd/>
            <a:tailEnd/>
          </a:ln>
        </p:spPr>
        <p:txBody>
          <a:bodyPr>
            <a:prstTxWarp prst="textNoShape">
              <a:avLst/>
            </a:prstTxWarp>
            <a:spAutoFit/>
          </a:bodyPr>
          <a:lstStyle/>
          <a:p>
            <a:r>
              <a:rPr lang="en-US" sz="1600" dirty="0">
                <a:solidFill>
                  <a:srgbClr val="FFFFFF"/>
                </a:solidFill>
                <a:latin typeface="Calibri" charset="0"/>
              </a:rPr>
              <a:t>Download this presentation at </a:t>
            </a:r>
            <a:r>
              <a:rPr lang="en-US" sz="1600" dirty="0" err="1">
                <a:solidFill>
                  <a:srgbClr val="FFFFFF"/>
                </a:solidFill>
                <a:latin typeface="Calibri" charset="0"/>
              </a:rPr>
              <a:t>www.geoffbarton.co.uk</a:t>
            </a:r>
            <a:endParaRPr lang="en-US" sz="1600" dirty="0">
              <a:solidFill>
                <a:srgbClr val="FFFFFF"/>
              </a:solidFill>
              <a:latin typeface="Calibri" charset="0"/>
            </a:endParaRPr>
          </a:p>
          <a:p>
            <a:pPr algn="ctr"/>
            <a:r>
              <a:rPr lang="en-US" sz="1600" dirty="0" smtClean="0">
                <a:solidFill>
                  <a:srgbClr val="FFFFFF"/>
                </a:solidFill>
                <a:latin typeface="Calibri" charset="0"/>
              </a:rPr>
              <a:t>(Presentation </a:t>
            </a:r>
            <a:r>
              <a:rPr lang="en-US" sz="1600" dirty="0">
                <a:solidFill>
                  <a:srgbClr val="FFFFFF"/>
                </a:solidFill>
                <a:latin typeface="Calibri" charset="0"/>
              </a:rPr>
              <a:t>number</a:t>
            </a:r>
            <a:r>
              <a:rPr lang="en-US" sz="1600" dirty="0" smtClean="0">
                <a:solidFill>
                  <a:srgbClr val="FFFFFF"/>
                </a:solidFill>
                <a:latin typeface="Calibri" charset="0"/>
              </a:rPr>
              <a:t> 110)</a:t>
            </a:r>
            <a:endParaRPr lang="en-US" sz="1600" dirty="0">
              <a:solidFill>
                <a:srgbClr val="FFFFFF"/>
              </a:solidFill>
              <a:latin typeface="Calibri" charset="0"/>
            </a:endParaRPr>
          </a:p>
        </p:txBody>
      </p:sp>
      <p:sp>
        <p:nvSpPr>
          <p:cNvPr id="4" name="TextBox 3"/>
          <p:cNvSpPr txBox="1"/>
          <p:nvPr/>
        </p:nvSpPr>
        <p:spPr>
          <a:xfrm>
            <a:off x="2765064" y="5229200"/>
            <a:ext cx="3456384" cy="307777"/>
          </a:xfrm>
          <a:prstGeom prst="rect">
            <a:avLst/>
          </a:prstGeom>
          <a:noFill/>
        </p:spPr>
        <p:txBody>
          <a:bodyPr wrap="square" rtlCol="0">
            <a:spAutoFit/>
          </a:bodyPr>
          <a:lstStyle/>
          <a:p>
            <a:pPr algn="ctr"/>
            <a:r>
              <a:rPr lang="en-US" sz="1400" dirty="0" smtClean="0">
                <a:solidFill>
                  <a:schemeClr val="bg2">
                    <a:lumMod val="75000"/>
                  </a:schemeClr>
                </a:solidFill>
              </a:rPr>
              <a:t>Twitter: @</a:t>
            </a:r>
            <a:r>
              <a:rPr lang="en-US" sz="1400" dirty="0" err="1" smtClean="0">
                <a:solidFill>
                  <a:schemeClr val="bg2">
                    <a:lumMod val="75000"/>
                  </a:schemeClr>
                </a:solidFill>
              </a:rPr>
              <a:t>RealGeoffBarton</a:t>
            </a:r>
            <a:endParaRPr lang="en-US" sz="1400" dirty="0">
              <a:solidFill>
                <a:schemeClr val="bg2">
                  <a:lumMod val="75000"/>
                </a:schemeClr>
              </a:solidFill>
            </a:endParaRPr>
          </a:p>
        </p:txBody>
      </p:sp>
    </p:spTree>
    <p:extLst>
      <p:ext uri="{BB962C8B-B14F-4D97-AF65-F5344CB8AC3E}">
        <p14:creationId xmlns:p14="http://schemas.microsoft.com/office/powerpoint/2010/main" val="30201479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38800" y="1841500"/>
            <a:ext cx="3175000" cy="3175000"/>
          </a:xfrm>
          <a:prstGeom prst="rect">
            <a:avLst/>
          </a:prstGeom>
        </p:spPr>
      </p:pic>
      <p:sp>
        <p:nvSpPr>
          <p:cNvPr id="10" name="TextBox 9"/>
          <p:cNvSpPr txBox="1"/>
          <p:nvPr/>
        </p:nvSpPr>
        <p:spPr>
          <a:xfrm>
            <a:off x="467544" y="2276872"/>
            <a:ext cx="4838700" cy="2308324"/>
          </a:xfrm>
          <a:prstGeom prst="rect">
            <a:avLst/>
          </a:prstGeom>
          <a:noFill/>
        </p:spPr>
        <p:txBody>
          <a:bodyPr wrap="square" rtlCol="0">
            <a:spAutoFit/>
          </a:bodyPr>
          <a:lstStyle/>
          <a:p>
            <a:pPr algn="r"/>
            <a:r>
              <a:rPr lang="en-US" sz="4800" dirty="0" smtClean="0">
                <a:solidFill>
                  <a:schemeClr val="bg1"/>
                </a:solidFill>
              </a:rPr>
              <a:t>This is an expensive plug  </a:t>
            </a:r>
            <a:r>
              <a:rPr lang="en-US" sz="4800" dirty="0" smtClean="0">
                <a:solidFill>
                  <a:schemeClr val="bg1"/>
                </a:solidFill>
                <a:latin typeface="Wingdings"/>
                <a:ea typeface="Wingdings"/>
                <a:cs typeface="Wingdings"/>
                <a:sym typeface="Wingdings"/>
              </a:rPr>
              <a:t></a:t>
            </a:r>
            <a:endParaRPr lang="en-US" sz="4800" dirty="0">
              <a:solidFill>
                <a:schemeClr val="bg1"/>
              </a:solidFill>
            </a:endParaRPr>
          </a:p>
        </p:txBody>
      </p:sp>
    </p:spTree>
    <p:extLst>
      <p:ext uri="{BB962C8B-B14F-4D97-AF65-F5344CB8AC3E}">
        <p14:creationId xmlns:p14="http://schemas.microsoft.com/office/powerpoint/2010/main" val="3524982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2900" y="2806700"/>
            <a:ext cx="4838700" cy="1569660"/>
          </a:xfrm>
          <a:prstGeom prst="rect">
            <a:avLst/>
          </a:prstGeom>
          <a:noFill/>
        </p:spPr>
        <p:txBody>
          <a:bodyPr wrap="square" rtlCol="0">
            <a:spAutoFit/>
          </a:bodyPr>
          <a:lstStyle/>
          <a:p>
            <a:r>
              <a:rPr lang="en-US" sz="4800" dirty="0" smtClean="0">
                <a:solidFill>
                  <a:srgbClr val="FFFFFF"/>
                </a:solidFill>
              </a:rPr>
              <a:t>This is a </a:t>
            </a:r>
          </a:p>
          <a:p>
            <a:r>
              <a:rPr lang="en-US" sz="4800" dirty="0" smtClean="0">
                <a:solidFill>
                  <a:srgbClr val="FFFFFF"/>
                </a:solidFill>
              </a:rPr>
              <a:t>cheap plug  </a:t>
            </a:r>
            <a:r>
              <a:rPr lang="en-US" sz="4800" dirty="0" smtClean="0">
                <a:solidFill>
                  <a:srgbClr val="FFFFFF"/>
                </a:solidFill>
                <a:latin typeface="Wingdings"/>
                <a:ea typeface="Wingdings"/>
                <a:cs typeface="Wingdings"/>
                <a:sym typeface="Wingdings"/>
              </a:rPr>
              <a:t></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rot="804962">
            <a:off x="4660901" y="914978"/>
            <a:ext cx="3999611" cy="5194300"/>
          </a:xfrm>
          <a:prstGeom prst="rect">
            <a:avLst/>
          </a:prstGeom>
        </p:spPr>
      </p:pic>
    </p:spTree>
    <p:extLst>
      <p:ext uri="{BB962C8B-B14F-4D97-AF65-F5344CB8AC3E}">
        <p14:creationId xmlns:p14="http://schemas.microsoft.com/office/powerpoint/2010/main" val="3587787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pPr eaLnBrk="1" hangingPunct="1">
              <a:spcBef>
                <a:spcPts val="0"/>
              </a:spcBef>
            </a:pPr>
            <a:r>
              <a:rPr lang="en-US" sz="3600" dirty="0" err="1" smtClean="0">
                <a:solidFill>
                  <a:srgbClr val="FFFFFF"/>
                </a:solidFill>
              </a:rPr>
              <a:t>Ofsted’s</a:t>
            </a:r>
            <a:r>
              <a:rPr lang="en-US" sz="3600" dirty="0" smtClean="0">
                <a:solidFill>
                  <a:srgbClr val="FFFFFF"/>
                </a:solidFill>
              </a:rPr>
              <a:t> </a:t>
            </a:r>
            <a:r>
              <a:rPr lang="en-US" sz="3600" dirty="0" smtClean="0">
                <a:solidFill>
                  <a:srgbClr val="FFFFFF"/>
                </a:solidFill>
              </a:rPr>
              <a:t>Communication Focus</a:t>
            </a:r>
            <a:endParaRPr lang="en-US" sz="3600" dirty="0" smtClean="0">
              <a:solidFill>
                <a:srgbClr val="FFFFFF"/>
              </a:solidFill>
            </a:endParaRPr>
          </a:p>
          <a:p>
            <a:pPr eaLnBrk="1" hangingPunct="1">
              <a:spcBef>
                <a:spcPts val="0"/>
              </a:spcBef>
            </a:pPr>
            <a:fld id="{EE958DE0-11DE-6948-86BC-61009442A50B}" type="datetime3">
              <a:rPr lang="en-GB" sz="2400" smtClean="0">
                <a:solidFill>
                  <a:srgbClr val="FFFFFF"/>
                </a:solidFill>
              </a:rPr>
              <a:t>4 November 2015</a:t>
            </a:fld>
            <a:endParaRPr lang="en-US" sz="2400" dirty="0" smtClean="0">
              <a:solidFill>
                <a:srgbClr val="FFFFFF"/>
              </a:solidFill>
            </a:endParaRPr>
          </a:p>
        </p:txBody>
      </p:sp>
      <p:pic>
        <p:nvPicPr>
          <p:cNvPr id="7" name="Picture 6"/>
          <p:cNvPicPr>
            <a:picLocks noChangeAspect="1"/>
          </p:cNvPicPr>
          <p:nvPr/>
        </p:nvPicPr>
        <p:blipFill>
          <a:blip r:embed="rId2"/>
          <a:srcRect l="12114" t="6057" r="24228" b="12114"/>
          <a:stretch>
            <a:fillRect/>
          </a:stretch>
        </p:blipFill>
        <p:spPr>
          <a:xfrm>
            <a:off x="4507623" y="2589062"/>
            <a:ext cx="945906" cy="1150727"/>
          </a:xfrm>
          <a:prstGeom prst="rect">
            <a:avLst/>
          </a:prstGeom>
        </p:spPr>
      </p:pic>
      <p:sp>
        <p:nvSpPr>
          <p:cNvPr id="13" name="Right Triangle 12"/>
          <p:cNvSpPr/>
          <p:nvPr/>
        </p:nvSpPr>
        <p:spPr>
          <a:xfrm>
            <a:off x="4397157" y="3340867"/>
            <a:ext cx="762000" cy="398922"/>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1050623">
            <a:off x="5028618" y="2376917"/>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Triangle 15"/>
          <p:cNvSpPr/>
          <p:nvPr/>
        </p:nvSpPr>
        <p:spPr>
          <a:xfrm rot="5400000">
            <a:off x="4249366" y="2548606"/>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5400000" flipH="1" flipV="1">
            <a:off x="4158183" y="2001652"/>
            <a:ext cx="1226723" cy="28235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30379" y="2262563"/>
            <a:ext cx="9144000" cy="1470025"/>
          </a:xfrm>
        </p:spPr>
        <p:txBody>
          <a:bodyPr/>
          <a:lstStyle/>
          <a:p>
            <a:r>
              <a:rPr lang="en-US" dirty="0" smtClean="0">
                <a:solidFill>
                  <a:schemeClr val="bg1"/>
                </a:solidFill>
              </a:rPr>
              <a:t>Don’t Call it          </a:t>
            </a:r>
            <a:r>
              <a:rPr lang="en-US" dirty="0" err="1" smtClean="0">
                <a:solidFill>
                  <a:schemeClr val="bg1"/>
                </a:solidFill>
              </a:rPr>
              <a:t>iteracy</a:t>
            </a:r>
            <a:endParaRPr lang="en-US" dirty="0">
              <a:solidFill>
                <a:schemeClr val="bg1"/>
              </a:solidFill>
            </a:endParaRPr>
          </a:p>
        </p:txBody>
      </p:sp>
      <p:sp>
        <p:nvSpPr>
          <p:cNvPr id="21" name="Right Triangle 20"/>
          <p:cNvSpPr/>
          <p:nvPr/>
        </p:nvSpPr>
        <p:spPr>
          <a:xfrm>
            <a:off x="4630367" y="3508004"/>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a:off x="3200400" y="3336215"/>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 y="3638550"/>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Triangle 18"/>
          <p:cNvSpPr/>
          <p:nvPr/>
        </p:nvSpPr>
        <p:spPr>
          <a:xfrm rot="4140796">
            <a:off x="4265888" y="2375501"/>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3906075" y="2329070"/>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6200000" flipV="1">
            <a:off x="4569763" y="187242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90558" y="5778500"/>
            <a:ext cx="4876800" cy="584200"/>
          </a:xfrm>
          <a:prstGeom prst="rect">
            <a:avLst/>
          </a:prstGeom>
          <a:noFill/>
          <a:ln w="9525">
            <a:noFill/>
            <a:miter lim="800000"/>
            <a:headEnd/>
            <a:tailEnd/>
          </a:ln>
        </p:spPr>
        <p:txBody>
          <a:bodyPr>
            <a:prstTxWarp prst="textNoShape">
              <a:avLst/>
            </a:prstTxWarp>
            <a:spAutoFit/>
          </a:bodyPr>
          <a:lstStyle/>
          <a:p>
            <a:r>
              <a:rPr lang="en-US" sz="1600" dirty="0">
                <a:solidFill>
                  <a:srgbClr val="FFFFFF"/>
                </a:solidFill>
                <a:latin typeface="Calibri" charset="0"/>
              </a:rPr>
              <a:t>Download this presentation at </a:t>
            </a:r>
            <a:r>
              <a:rPr lang="en-US" sz="1600" dirty="0" err="1">
                <a:solidFill>
                  <a:srgbClr val="FFFFFF"/>
                </a:solidFill>
                <a:latin typeface="Calibri" charset="0"/>
              </a:rPr>
              <a:t>www.geoffbarton.co.uk</a:t>
            </a:r>
            <a:endParaRPr lang="en-US" sz="1600" dirty="0">
              <a:solidFill>
                <a:srgbClr val="FFFFFF"/>
              </a:solidFill>
              <a:latin typeface="Calibri" charset="0"/>
            </a:endParaRPr>
          </a:p>
          <a:p>
            <a:pPr algn="ctr"/>
            <a:r>
              <a:rPr lang="en-US" sz="1600" dirty="0" smtClean="0">
                <a:solidFill>
                  <a:srgbClr val="FFFFFF"/>
                </a:solidFill>
                <a:latin typeface="Calibri" charset="0"/>
              </a:rPr>
              <a:t>(Presentation </a:t>
            </a:r>
            <a:r>
              <a:rPr lang="en-US" sz="1600" dirty="0">
                <a:solidFill>
                  <a:srgbClr val="FFFFFF"/>
                </a:solidFill>
                <a:latin typeface="Calibri" charset="0"/>
              </a:rPr>
              <a:t>number</a:t>
            </a:r>
            <a:r>
              <a:rPr lang="en-US" sz="1600" dirty="0" smtClean="0">
                <a:solidFill>
                  <a:srgbClr val="FFFFFF"/>
                </a:solidFill>
                <a:latin typeface="Calibri" charset="0"/>
              </a:rPr>
              <a:t> 110)</a:t>
            </a:r>
            <a:endParaRPr lang="en-US" sz="1600" dirty="0">
              <a:solidFill>
                <a:srgbClr val="FFFFFF"/>
              </a:solidFill>
              <a:latin typeface="Calibri" charset="0"/>
            </a:endParaRPr>
          </a:p>
        </p:txBody>
      </p:sp>
      <p:sp>
        <p:nvSpPr>
          <p:cNvPr id="4" name="TextBox 3"/>
          <p:cNvSpPr txBox="1"/>
          <p:nvPr/>
        </p:nvSpPr>
        <p:spPr>
          <a:xfrm>
            <a:off x="2765064" y="5229200"/>
            <a:ext cx="3456384" cy="307777"/>
          </a:xfrm>
          <a:prstGeom prst="rect">
            <a:avLst/>
          </a:prstGeom>
          <a:noFill/>
        </p:spPr>
        <p:txBody>
          <a:bodyPr wrap="square" rtlCol="0">
            <a:spAutoFit/>
          </a:bodyPr>
          <a:lstStyle/>
          <a:p>
            <a:pPr algn="ctr"/>
            <a:r>
              <a:rPr lang="en-US" sz="1400" dirty="0" smtClean="0">
                <a:solidFill>
                  <a:schemeClr val="bg2">
                    <a:lumMod val="75000"/>
                  </a:schemeClr>
                </a:solidFill>
              </a:rPr>
              <a:t>Twitter: @</a:t>
            </a:r>
            <a:r>
              <a:rPr lang="en-US" sz="1400" dirty="0" err="1" smtClean="0">
                <a:solidFill>
                  <a:schemeClr val="bg2">
                    <a:lumMod val="75000"/>
                  </a:schemeClr>
                </a:solidFill>
              </a:rPr>
              <a:t>RealGeoffBarton</a:t>
            </a:r>
            <a:endParaRPr lang="en-US" sz="1400" dirty="0">
              <a:solidFill>
                <a:schemeClr val="bg2">
                  <a:lumMod val="75000"/>
                </a:schemeClr>
              </a:solidFill>
            </a:endParaRPr>
          </a:p>
        </p:txBody>
      </p:sp>
    </p:spTree>
    <p:extLst>
      <p:ext uri="{BB962C8B-B14F-4D97-AF65-F5344CB8AC3E}">
        <p14:creationId xmlns:p14="http://schemas.microsoft.com/office/powerpoint/2010/main" val="1830530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4139952" y="2305089"/>
            <a:ext cx="5241510" cy="2062103"/>
          </a:xfrm>
          <a:prstGeom prst="rect">
            <a:avLst/>
          </a:prstGeom>
          <a:noFill/>
        </p:spPr>
        <p:txBody>
          <a:bodyPr wrap="square" rtlCol="0">
            <a:spAutoFit/>
          </a:bodyPr>
          <a:lstStyle/>
          <a:p>
            <a:r>
              <a:rPr lang="en-US" sz="3200" dirty="0" smtClean="0">
                <a:solidFill>
                  <a:srgbClr val="FFFFFF"/>
                </a:solidFill>
              </a:rPr>
              <a:t>‘Habits</a:t>
            </a:r>
            <a:r>
              <a:rPr lang="en-US" sz="3200" dirty="0">
                <a:solidFill>
                  <a:srgbClr val="FFFFFF"/>
                </a:solidFill>
              </a:rPr>
              <a:t>, scientists say, emerge because the brain is constantly looking for ways to save effort’ </a:t>
            </a:r>
          </a:p>
        </p:txBody>
      </p:sp>
    </p:spTree>
    <p:extLst>
      <p:ext uri="{BB962C8B-B14F-4D97-AF65-F5344CB8AC3E}">
        <p14:creationId xmlns:p14="http://schemas.microsoft.com/office/powerpoint/2010/main" val="2921142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4211960" y="1150462"/>
            <a:ext cx="4932040" cy="3539430"/>
          </a:xfrm>
          <a:prstGeom prst="rect">
            <a:avLst/>
          </a:prstGeom>
          <a:noFill/>
        </p:spPr>
        <p:txBody>
          <a:bodyPr wrap="square" rtlCol="0">
            <a:spAutoFit/>
          </a:bodyPr>
          <a:lstStyle/>
          <a:p>
            <a:r>
              <a:rPr lang="en-US" sz="3200" dirty="0" smtClean="0">
                <a:solidFill>
                  <a:srgbClr val="FFFFFF"/>
                </a:solidFill>
              </a:rPr>
              <a:t>‘</a:t>
            </a:r>
            <a:r>
              <a:rPr lang="en-US" sz="3200" dirty="0">
                <a:solidFill>
                  <a:srgbClr val="FFFFFF"/>
                </a:solidFill>
              </a:rPr>
              <a:t>That’s why signing kids up for piano lessons or sports is so important. It has nothing to do with creating a good musician or a five year-old soccer star’</a:t>
            </a:r>
            <a:r>
              <a:rPr lang="en-GB" sz="3200" dirty="0" smtClean="0">
                <a:solidFill>
                  <a:srgbClr val="FFFFFF"/>
                </a:solidFill>
                <a:effectLst/>
              </a:rPr>
              <a:t> </a:t>
            </a:r>
            <a:endParaRPr lang="en-US" sz="3200" dirty="0">
              <a:solidFill>
                <a:srgbClr val="FFFFFF"/>
              </a:solidFill>
            </a:endParaRPr>
          </a:p>
        </p:txBody>
      </p:sp>
    </p:spTree>
    <p:extLst>
      <p:ext uri="{BB962C8B-B14F-4D97-AF65-F5344CB8AC3E}">
        <p14:creationId xmlns:p14="http://schemas.microsoft.com/office/powerpoint/2010/main" val="1328606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Hypothesis:</a:t>
            </a:r>
          </a:p>
        </p:txBody>
      </p:sp>
      <p:sp>
        <p:nvSpPr>
          <p:cNvPr id="3" name="TextBox 2"/>
          <p:cNvSpPr txBox="1">
            <a:spLocks noChangeArrowheads="1"/>
          </p:cNvSpPr>
          <p:nvPr/>
        </p:nvSpPr>
        <p:spPr bwMode="auto">
          <a:xfrm>
            <a:off x="533400" y="3140968"/>
            <a:ext cx="8458200" cy="707886"/>
          </a:xfrm>
          <a:prstGeom prst="rect">
            <a:avLst/>
          </a:prstGeom>
          <a:noFill/>
          <a:ln w="9525">
            <a:noFill/>
            <a:miter lim="800000"/>
            <a:headEnd/>
            <a:tailEnd/>
          </a:ln>
        </p:spPr>
        <p:txBody>
          <a:bodyPr wrap="square">
            <a:prstTxWarp prst="textNoShape">
              <a:avLst/>
            </a:prstTxWarp>
            <a:spAutoFit/>
          </a:bodyPr>
          <a:lstStyle/>
          <a:p>
            <a:pPr algn="ctr"/>
            <a:r>
              <a:rPr lang="en-US" sz="4000" dirty="0" smtClean="0">
                <a:solidFill>
                  <a:srgbClr val="FFFFFF"/>
                </a:solidFill>
                <a:latin typeface="Calibri" charset="0"/>
              </a:rPr>
              <a:t>Become a Year 11 writer again</a:t>
            </a:r>
            <a:endParaRPr lang="en-US" sz="4000" dirty="0">
              <a:solidFill>
                <a:srgbClr val="FFFFFF"/>
              </a:solidFill>
              <a:latin typeface="Calibri" charset="0"/>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extBox 6"/>
          <p:cNvSpPr txBox="1">
            <a:spLocks noChangeArrowheads="1"/>
          </p:cNvSpPr>
          <p:nvPr/>
        </p:nvSpPr>
        <p:spPr bwMode="auto">
          <a:xfrm>
            <a:off x="685800" y="3912724"/>
            <a:ext cx="8458200" cy="707886"/>
          </a:xfrm>
          <a:prstGeom prst="rect">
            <a:avLst/>
          </a:prstGeom>
          <a:noFill/>
          <a:ln w="9525">
            <a:noFill/>
            <a:miter lim="800000"/>
            <a:headEnd/>
            <a:tailEnd/>
          </a:ln>
        </p:spPr>
        <p:txBody>
          <a:bodyPr wrap="square">
            <a:prstTxWarp prst="textNoShape">
              <a:avLst/>
            </a:prstTxWarp>
            <a:spAutoFit/>
          </a:bodyPr>
          <a:lstStyle/>
          <a:p>
            <a:pPr algn="ctr"/>
            <a:r>
              <a:rPr lang="en-US" sz="4000" dirty="0" smtClean="0">
                <a:solidFill>
                  <a:srgbClr val="FFFFFF"/>
                </a:solidFill>
                <a:latin typeface="Calibri" charset="0"/>
              </a:rPr>
              <a:t>… for five minutes</a:t>
            </a:r>
            <a:endParaRPr lang="en-US" sz="4000" dirty="0">
              <a:solidFill>
                <a:srgbClr val="FFFFFF"/>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3400" y="2636912"/>
            <a:ext cx="8458200" cy="1323439"/>
          </a:xfrm>
          <a:prstGeom prst="rect">
            <a:avLst/>
          </a:prstGeom>
          <a:noFill/>
          <a:ln w="9525">
            <a:noFill/>
            <a:miter lim="800000"/>
            <a:headEnd/>
            <a:tailEnd/>
          </a:ln>
        </p:spPr>
        <p:txBody>
          <a:bodyPr wrap="square">
            <a:prstTxWarp prst="textNoShape">
              <a:avLst/>
            </a:prstTxWarp>
            <a:spAutoFit/>
          </a:bodyPr>
          <a:lstStyle/>
          <a:p>
            <a:pPr algn="ctr"/>
            <a:r>
              <a:rPr lang="en-US" sz="4000" dirty="0" smtClean="0">
                <a:solidFill>
                  <a:srgbClr val="FFFFFF"/>
                </a:solidFill>
                <a:latin typeface="Calibri" charset="0"/>
              </a:rPr>
              <a:t>Task:</a:t>
            </a:r>
          </a:p>
          <a:p>
            <a:pPr algn="ctr"/>
            <a:r>
              <a:rPr lang="en-US" sz="4000" dirty="0" smtClean="0">
                <a:solidFill>
                  <a:srgbClr val="FFFFFF"/>
                </a:solidFill>
                <a:latin typeface="Calibri" charset="0"/>
              </a:rPr>
              <a:t>Describe the room we are in</a:t>
            </a:r>
            <a:endParaRPr lang="en-US" sz="4000" dirty="0">
              <a:solidFill>
                <a:srgbClr val="FFFFFF"/>
              </a:solidFill>
              <a:latin typeface="Calibri" charset="0"/>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itle 1"/>
          <p:cNvSpPr txBox="1">
            <a:spLocks/>
          </p:cNvSpPr>
          <p:nvPr/>
        </p:nvSpPr>
        <p:spPr bwMode="auto">
          <a:xfrm>
            <a:off x="304800" y="103188"/>
            <a:ext cx="6248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smtClean="0">
                <a:solidFill>
                  <a:schemeClr val="bg1"/>
                </a:solidFill>
              </a:rPr>
              <a:t>Hypothesis:</a:t>
            </a:r>
            <a:endParaRPr lang="en-US" dirty="0" smtClean="0">
              <a:solidFill>
                <a:schemeClr val="bg1"/>
              </a:solidFill>
            </a:endParaRPr>
          </a:p>
        </p:txBody>
      </p:sp>
    </p:spTree>
    <p:extLst>
      <p:ext uri="{BB962C8B-B14F-4D97-AF65-F5344CB8AC3E}">
        <p14:creationId xmlns:p14="http://schemas.microsoft.com/office/powerpoint/2010/main" val="940135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1351" y="2604736"/>
            <a:ext cx="5241510" cy="2123658"/>
          </a:xfrm>
          <a:prstGeom prst="rect">
            <a:avLst/>
          </a:prstGeom>
          <a:noFill/>
        </p:spPr>
        <p:txBody>
          <a:bodyPr wrap="square" rtlCol="0">
            <a:spAutoFit/>
          </a:bodyPr>
          <a:lstStyle/>
          <a:p>
            <a:r>
              <a:rPr lang="en-US" sz="4400" dirty="0" smtClean="0">
                <a:solidFill>
                  <a:srgbClr val="FFFFFF"/>
                </a:solidFill>
              </a:rPr>
              <a:t>Q1 (of 2): </a:t>
            </a:r>
          </a:p>
          <a:p>
            <a:r>
              <a:rPr lang="en-US" sz="4400" dirty="0" smtClean="0">
                <a:solidFill>
                  <a:srgbClr val="FFFFFF"/>
                </a:solidFill>
              </a:rPr>
              <a:t>How did you approach the task?</a:t>
            </a:r>
            <a:endParaRPr lang="en-US" sz="4400" dirty="0">
              <a:solidFill>
                <a:srgbClr val="FFFFFF"/>
              </a:solidFill>
            </a:endParaRPr>
          </a:p>
        </p:txBody>
      </p:sp>
    </p:spTree>
    <p:extLst>
      <p:ext uri="{BB962C8B-B14F-4D97-AF65-F5344CB8AC3E}">
        <p14:creationId xmlns:p14="http://schemas.microsoft.com/office/powerpoint/2010/main" val="3657744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3" name="Picture 2"/>
          <p:cNvPicPr>
            <a:picLocks noChangeAspect="1"/>
          </p:cNvPicPr>
          <p:nvPr/>
        </p:nvPicPr>
        <p:blipFill>
          <a:blip r:embed="rId3"/>
          <a:stretch>
            <a:fillRect/>
          </a:stretch>
        </p:blipFill>
        <p:spPr>
          <a:xfrm>
            <a:off x="1331640" y="1700808"/>
            <a:ext cx="3251200" cy="3251200"/>
          </a:xfrm>
          <a:prstGeom prst="rect">
            <a:avLst/>
          </a:prstGeom>
        </p:spPr>
      </p:pic>
      <p:pic>
        <p:nvPicPr>
          <p:cNvPr id="6" name="Picture 5"/>
          <p:cNvPicPr>
            <a:picLocks noChangeAspect="1"/>
          </p:cNvPicPr>
          <p:nvPr/>
        </p:nvPicPr>
        <p:blipFill>
          <a:blip r:embed="rId3"/>
          <a:stretch>
            <a:fillRect/>
          </a:stretch>
        </p:blipFill>
        <p:spPr>
          <a:xfrm rot="10800000">
            <a:off x="4465055" y="2516188"/>
            <a:ext cx="3251200" cy="3251200"/>
          </a:xfrm>
          <a:prstGeom prst="rect">
            <a:avLst/>
          </a:prstGeom>
        </p:spPr>
      </p:pic>
      <p:sp>
        <p:nvSpPr>
          <p:cNvPr id="5" name="TextBox 4"/>
          <p:cNvSpPr txBox="1"/>
          <p:nvPr/>
        </p:nvSpPr>
        <p:spPr>
          <a:xfrm>
            <a:off x="2843807" y="3251225"/>
            <a:ext cx="1656184" cy="923330"/>
          </a:xfrm>
          <a:prstGeom prst="rect">
            <a:avLst/>
          </a:prstGeom>
          <a:noFill/>
        </p:spPr>
        <p:txBody>
          <a:bodyPr wrap="square" rtlCol="0">
            <a:spAutoFit/>
          </a:bodyPr>
          <a:lstStyle/>
          <a:p>
            <a:r>
              <a:rPr lang="en-US" sz="5400" dirty="0"/>
              <a:t>2</a:t>
            </a:r>
            <a:endParaRPr lang="en-US" sz="5400" dirty="0"/>
          </a:p>
        </p:txBody>
      </p:sp>
      <p:sp>
        <p:nvSpPr>
          <p:cNvPr id="8" name="TextBox 7"/>
          <p:cNvSpPr txBox="1"/>
          <p:nvPr/>
        </p:nvSpPr>
        <p:spPr>
          <a:xfrm>
            <a:off x="5544108" y="3204703"/>
            <a:ext cx="1656184" cy="923330"/>
          </a:xfrm>
          <a:prstGeom prst="rect">
            <a:avLst/>
          </a:prstGeom>
          <a:noFill/>
        </p:spPr>
        <p:txBody>
          <a:bodyPr wrap="square" rtlCol="0">
            <a:spAutoFit/>
          </a:bodyPr>
          <a:lstStyle/>
          <a:p>
            <a:r>
              <a:rPr lang="en-US" sz="5400" dirty="0"/>
              <a:t>1</a:t>
            </a:r>
            <a:endParaRPr lang="en-US" sz="5400" dirty="0"/>
          </a:p>
        </p:txBody>
      </p:sp>
      <p:sp>
        <p:nvSpPr>
          <p:cNvPr id="9" name="TextBox 8"/>
          <p:cNvSpPr txBox="1"/>
          <p:nvPr/>
        </p:nvSpPr>
        <p:spPr>
          <a:xfrm>
            <a:off x="503548" y="44068"/>
            <a:ext cx="5868652" cy="923330"/>
          </a:xfrm>
          <a:prstGeom prst="rect">
            <a:avLst/>
          </a:prstGeom>
          <a:noFill/>
        </p:spPr>
        <p:txBody>
          <a:bodyPr wrap="square" rtlCol="0">
            <a:spAutoFit/>
          </a:bodyPr>
          <a:lstStyle/>
          <a:p>
            <a:r>
              <a:rPr lang="en-US" sz="5400" dirty="0" smtClean="0">
                <a:solidFill>
                  <a:srgbClr val="FFFFFF"/>
                </a:solidFill>
              </a:rPr>
              <a:t>Expectations </a:t>
            </a:r>
            <a:r>
              <a:rPr lang="is-IS" sz="5400" dirty="0" smtClean="0">
                <a:solidFill>
                  <a:srgbClr val="FFFFFF"/>
                </a:solidFill>
              </a:rPr>
              <a:t>…</a:t>
            </a:r>
            <a:endParaRPr lang="en-US" sz="5400" dirty="0">
              <a:solidFill>
                <a:srgbClr val="FFFFFF"/>
              </a:solidFill>
            </a:endParaRPr>
          </a:p>
        </p:txBody>
      </p:sp>
    </p:spTree>
    <p:extLst>
      <p:ext uri="{BB962C8B-B14F-4D97-AF65-F5344CB8AC3E}">
        <p14:creationId xmlns:p14="http://schemas.microsoft.com/office/powerpoint/2010/main" val="3531361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1351" y="1349071"/>
            <a:ext cx="5241510" cy="4832092"/>
          </a:xfrm>
          <a:prstGeom prst="rect">
            <a:avLst/>
          </a:prstGeom>
          <a:noFill/>
        </p:spPr>
        <p:txBody>
          <a:bodyPr wrap="square" rtlCol="0">
            <a:spAutoFit/>
          </a:bodyPr>
          <a:lstStyle/>
          <a:p>
            <a:r>
              <a:rPr lang="en-US" sz="4400" dirty="0" smtClean="0">
                <a:solidFill>
                  <a:srgbClr val="FFFFFF"/>
                </a:solidFill>
              </a:rPr>
              <a:t>Q2: </a:t>
            </a:r>
          </a:p>
          <a:p>
            <a:r>
              <a:rPr lang="en-US" sz="4400" dirty="0" smtClean="0">
                <a:solidFill>
                  <a:srgbClr val="FFFFFF"/>
                </a:solidFill>
              </a:rPr>
              <a:t>As teacher, what </a:t>
            </a:r>
            <a:r>
              <a:rPr lang="en-US" sz="4400" b="1" dirty="0" smtClean="0">
                <a:solidFill>
                  <a:srgbClr val="FFFFFF"/>
                </a:solidFill>
              </a:rPr>
              <a:t>language knowledge </a:t>
            </a:r>
            <a:r>
              <a:rPr lang="en-US" sz="4400" dirty="0" smtClean="0">
                <a:solidFill>
                  <a:srgbClr val="FFFFFF"/>
                </a:solidFill>
              </a:rPr>
              <a:t>could I have taught you to help you write better?</a:t>
            </a:r>
            <a:endParaRPr lang="en-US" sz="4400" dirty="0">
              <a:solidFill>
                <a:srgbClr val="FFFFFF"/>
              </a:solidFill>
            </a:endParaRPr>
          </a:p>
        </p:txBody>
      </p:sp>
    </p:spTree>
    <p:extLst>
      <p:ext uri="{BB962C8B-B14F-4D97-AF65-F5344CB8AC3E}">
        <p14:creationId xmlns:p14="http://schemas.microsoft.com/office/powerpoint/2010/main" val="2938415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20273" y="3429000"/>
            <a:ext cx="1806352"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FFFFFF"/>
                </a:solidFill>
                <a:latin typeface="Calibri" charset="0"/>
              </a:rPr>
              <a:t>Unconfident</a:t>
            </a:r>
            <a:endParaRPr lang="en-US" sz="2400" dirty="0">
              <a:solidFill>
                <a:srgbClr val="FFFFFF"/>
              </a:solidFill>
              <a:latin typeface="Calibri" charset="0"/>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Q:</a:t>
            </a:r>
          </a:p>
        </p:txBody>
      </p:sp>
      <p:sp>
        <p:nvSpPr>
          <p:cNvPr id="9" name="TextBox 8"/>
          <p:cNvSpPr txBox="1">
            <a:spLocks noChangeArrowheads="1"/>
          </p:cNvSpPr>
          <p:nvPr/>
        </p:nvSpPr>
        <p:spPr bwMode="auto">
          <a:xfrm>
            <a:off x="6523479" y="3429000"/>
            <a:ext cx="1806352"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FFFFFF"/>
                </a:solidFill>
                <a:latin typeface="Calibri" charset="0"/>
              </a:rPr>
              <a:t>C</a:t>
            </a:r>
            <a:r>
              <a:rPr lang="en-US" sz="2400" dirty="0" smtClean="0">
                <a:solidFill>
                  <a:srgbClr val="FFFFFF"/>
                </a:solidFill>
                <a:latin typeface="Calibri" charset="0"/>
              </a:rPr>
              <a:t>onfident</a:t>
            </a:r>
            <a:endParaRPr lang="en-US" sz="2400" dirty="0">
              <a:solidFill>
                <a:srgbClr val="FFFFFF"/>
              </a:solidFill>
              <a:latin typeface="Calibri" charset="0"/>
            </a:endParaRPr>
          </a:p>
        </p:txBody>
      </p:sp>
      <p:sp>
        <p:nvSpPr>
          <p:cNvPr id="4" name="Striped Right Arrow 3"/>
          <p:cNvSpPr/>
          <p:nvPr/>
        </p:nvSpPr>
        <p:spPr>
          <a:xfrm>
            <a:off x="2555776" y="3429000"/>
            <a:ext cx="3744416" cy="461665"/>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a:spLocks noChangeArrowheads="1"/>
          </p:cNvSpPr>
          <p:nvPr/>
        </p:nvSpPr>
        <p:spPr bwMode="auto">
          <a:xfrm>
            <a:off x="2555776" y="4043064"/>
            <a:ext cx="3600400"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FFFFFF"/>
                </a:solidFill>
                <a:latin typeface="Calibri" charset="0"/>
              </a:rPr>
              <a:t>Irrespective of background</a:t>
            </a:r>
            <a:endParaRPr lang="en-US" sz="2400" dirty="0">
              <a:solidFill>
                <a:srgbClr val="FFFFFF"/>
              </a:solidFill>
              <a:latin typeface="Calibri" charset="0"/>
            </a:endParaRPr>
          </a:p>
        </p:txBody>
      </p:sp>
      <p:sp>
        <p:nvSpPr>
          <p:cNvPr id="2" name="TextBox 1"/>
          <p:cNvSpPr txBox="1"/>
          <p:nvPr/>
        </p:nvSpPr>
        <p:spPr>
          <a:xfrm>
            <a:off x="4067944" y="2409147"/>
            <a:ext cx="432048" cy="1200329"/>
          </a:xfrm>
          <a:prstGeom prst="rect">
            <a:avLst/>
          </a:prstGeom>
          <a:noFill/>
        </p:spPr>
        <p:txBody>
          <a:bodyPr wrap="square" rtlCol="0">
            <a:spAutoFit/>
          </a:bodyPr>
          <a:lstStyle/>
          <a:p>
            <a:r>
              <a:rPr lang="en-US" sz="7200" dirty="0" smtClean="0">
                <a:solidFill>
                  <a:srgbClr val="FFFFFF"/>
                </a:solidFill>
              </a:rPr>
              <a:t>?</a:t>
            </a:r>
            <a:endParaRPr lang="en-US" sz="7200" dirty="0">
              <a:solidFill>
                <a:srgbClr val="FFFFFF"/>
              </a:solidFill>
            </a:endParaRPr>
          </a:p>
        </p:txBody>
      </p:sp>
    </p:spTree>
    <p:extLst>
      <p:ext uri="{BB962C8B-B14F-4D97-AF65-F5344CB8AC3E}">
        <p14:creationId xmlns:p14="http://schemas.microsoft.com/office/powerpoint/2010/main" val="3116990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9" grpId="0" build="p" bldLvl="3"/>
      <p:bldP spid="4" grpId="0" animBg="1"/>
      <p:bldP spid="15" grpId="0" build="p" bldLvl="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A</a:t>
            </a:r>
            <a:r>
              <a:rPr lang="en-US" dirty="0" smtClean="0">
                <a:solidFill>
                  <a:schemeClr val="bg1"/>
                </a:solidFill>
              </a:rPr>
              <a:t>:</a:t>
            </a:r>
          </a:p>
        </p:txBody>
      </p:sp>
      <p:sp>
        <p:nvSpPr>
          <p:cNvPr id="15" name="TextBox 14"/>
          <p:cNvSpPr txBox="1">
            <a:spLocks noChangeArrowheads="1"/>
          </p:cNvSpPr>
          <p:nvPr/>
        </p:nvSpPr>
        <p:spPr bwMode="auto">
          <a:xfrm>
            <a:off x="2555776" y="3284984"/>
            <a:ext cx="3600400" cy="769441"/>
          </a:xfrm>
          <a:prstGeom prst="rect">
            <a:avLst/>
          </a:prstGeom>
          <a:noFill/>
          <a:ln w="9525">
            <a:noFill/>
            <a:miter lim="800000"/>
            <a:headEnd/>
            <a:tailEnd/>
          </a:ln>
        </p:spPr>
        <p:txBody>
          <a:bodyPr wrap="square">
            <a:prstTxWarp prst="textNoShape">
              <a:avLst/>
            </a:prstTxWarp>
            <a:spAutoFit/>
          </a:bodyPr>
          <a:lstStyle/>
          <a:p>
            <a:pPr algn="ctr"/>
            <a:r>
              <a:rPr lang="en-US" sz="4400" dirty="0" smtClean="0">
                <a:solidFill>
                  <a:srgbClr val="FFFFFF"/>
                </a:solidFill>
                <a:latin typeface="Calibri" charset="0"/>
              </a:rPr>
              <a:t>Teach them</a:t>
            </a:r>
            <a:endParaRPr lang="en-US" sz="4400" dirty="0">
              <a:solidFill>
                <a:srgbClr val="FFFFFF"/>
              </a:solidFill>
              <a:latin typeface="Calibri" charset="0"/>
            </a:endParaRPr>
          </a:p>
        </p:txBody>
      </p:sp>
    </p:spTree>
    <p:extLst>
      <p:ext uri="{BB962C8B-B14F-4D97-AF65-F5344CB8AC3E}">
        <p14:creationId xmlns:p14="http://schemas.microsoft.com/office/powerpoint/2010/main" val="1568818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Provocations:</a:t>
            </a:r>
          </a:p>
        </p:txBody>
      </p:sp>
      <p:sp>
        <p:nvSpPr>
          <p:cNvPr id="3" name="TextBox 2"/>
          <p:cNvSpPr txBox="1">
            <a:spLocks noChangeArrowheads="1"/>
          </p:cNvSpPr>
          <p:nvPr/>
        </p:nvSpPr>
        <p:spPr bwMode="auto">
          <a:xfrm>
            <a:off x="533400" y="1828800"/>
            <a:ext cx="8458200" cy="2862322"/>
          </a:xfrm>
          <a:prstGeom prst="rect">
            <a:avLst/>
          </a:prstGeom>
          <a:noFill/>
          <a:ln w="9525">
            <a:noFill/>
            <a:miter lim="800000"/>
            <a:headEnd/>
            <a:tailEnd/>
          </a:ln>
        </p:spPr>
        <p:txBody>
          <a:bodyPr wrap="square">
            <a:prstTxWarp prst="textNoShape">
              <a:avLst/>
            </a:prstTxWarp>
            <a:spAutoFit/>
          </a:bodyPr>
          <a:lstStyle/>
          <a:p>
            <a:pPr marL="742950" indent="-742950">
              <a:buFont typeface="Arial" charset="0"/>
              <a:buChar char="•"/>
            </a:pPr>
            <a:r>
              <a:rPr lang="en-US" sz="3600" dirty="0" smtClean="0">
                <a:solidFill>
                  <a:srgbClr val="FFFFFF"/>
                </a:solidFill>
                <a:latin typeface="Calibri" charset="0"/>
              </a:rPr>
              <a:t>We haven’t done literacy</a:t>
            </a:r>
          </a:p>
          <a:p>
            <a:pPr marL="742950" indent="-742950">
              <a:buFont typeface="Arial" charset="0"/>
              <a:buChar char="•"/>
            </a:pPr>
            <a:r>
              <a:rPr lang="en-US" sz="3600" dirty="0" smtClean="0">
                <a:solidFill>
                  <a:srgbClr val="FFFFFF"/>
                </a:solidFill>
                <a:latin typeface="Calibri" charset="0"/>
              </a:rPr>
              <a:t>It’s </a:t>
            </a:r>
            <a:r>
              <a:rPr lang="en-US" sz="3600" dirty="0">
                <a:solidFill>
                  <a:srgbClr val="FFFFFF"/>
                </a:solidFill>
                <a:latin typeface="Calibri" charset="0"/>
              </a:rPr>
              <a:t>all about the classroom</a:t>
            </a:r>
            <a:endParaRPr lang="en-US" sz="3600" dirty="0" smtClean="0">
              <a:solidFill>
                <a:srgbClr val="FFFFFF"/>
              </a:solidFill>
              <a:latin typeface="Calibri" charset="0"/>
            </a:endParaRPr>
          </a:p>
          <a:p>
            <a:pPr marL="742950" indent="-742950">
              <a:buFont typeface="Arial" charset="0"/>
              <a:buChar char="•"/>
            </a:pPr>
            <a:r>
              <a:rPr lang="en-US" sz="3600" dirty="0" smtClean="0">
                <a:solidFill>
                  <a:srgbClr val="FFFFFF"/>
                </a:solidFill>
                <a:latin typeface="Calibri" charset="0"/>
              </a:rPr>
              <a:t>Knowledge and instruction may be more important than we </a:t>
            </a:r>
            <a:r>
              <a:rPr lang="en-US" sz="3600" dirty="0" err="1" smtClean="0">
                <a:solidFill>
                  <a:srgbClr val="FFFFFF"/>
                </a:solidFill>
                <a:latin typeface="Calibri" charset="0"/>
              </a:rPr>
              <a:t>realised</a:t>
            </a:r>
            <a:endParaRPr lang="en-US" sz="3600" dirty="0" smtClean="0">
              <a:solidFill>
                <a:srgbClr val="FFFFFF"/>
              </a:solidFill>
              <a:latin typeface="Calibri" charset="0"/>
            </a:endParaRPr>
          </a:p>
          <a:p>
            <a:pPr marL="742950" indent="-742950">
              <a:buFont typeface="Arial" charset="0"/>
              <a:buChar char="•"/>
            </a:pPr>
            <a:r>
              <a:rPr lang="en-US" sz="3600" dirty="0" smtClean="0">
                <a:solidFill>
                  <a:srgbClr val="FFFFFF"/>
                </a:solidFill>
                <a:latin typeface="Calibri" charset="0"/>
              </a:rPr>
              <a:t>Remember the “Matthew Effect”</a:t>
            </a:r>
            <a:endParaRPr lang="en-US" sz="3600" dirty="0">
              <a:solidFill>
                <a:srgbClr val="FFFFFF"/>
              </a:solidFill>
              <a:latin typeface="Calibri" charset="0"/>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0166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a:r>
              <a:rPr lang="en-US" sz="4400" dirty="0" smtClean="0">
                <a:solidFill>
                  <a:srgbClr val="FFFFFF"/>
                </a:solidFill>
              </a:rPr>
              <a:t>The Matthew Effect</a:t>
            </a:r>
          </a:p>
        </p:txBody>
      </p:sp>
      <p:sp>
        <p:nvSpPr>
          <p:cNvPr id="6" name="TextBox 5"/>
          <p:cNvSpPr txBox="1"/>
          <p:nvPr/>
        </p:nvSpPr>
        <p:spPr>
          <a:xfrm>
            <a:off x="1905000" y="3797588"/>
            <a:ext cx="5715000" cy="584776"/>
          </a:xfrm>
          <a:prstGeom prst="rect">
            <a:avLst/>
          </a:prstGeom>
          <a:noFill/>
        </p:spPr>
        <p:txBody>
          <a:bodyPr wrap="square" rtlCol="0">
            <a:spAutoFit/>
          </a:bodyPr>
          <a:lstStyle/>
          <a:p>
            <a:pPr algn="ctr"/>
            <a:r>
              <a:rPr lang="en-US" sz="3200" dirty="0" smtClean="0">
                <a:solidFill>
                  <a:srgbClr val="FFFFFF"/>
                </a:solidFill>
              </a:rPr>
              <a:t>(Robert K Merton)</a:t>
            </a:r>
            <a:endParaRPr lang="en-US" sz="3200" dirty="0">
              <a:solidFill>
                <a:srgbClr val="FFFFFF"/>
              </a:solidFill>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228600"/>
            <a:ext cx="9261738" cy="6431763"/>
          </a:xfrm>
          <a:prstGeom prst="rect">
            <a:avLst/>
          </a:prstGeom>
        </p:spPr>
      </p:pic>
      <p:sp>
        <p:nvSpPr>
          <p:cNvPr id="6" name="Rectangle 5"/>
          <p:cNvSpPr/>
          <p:nvPr/>
        </p:nvSpPr>
        <p:spPr>
          <a:xfrm>
            <a:off x="3810000" y="0"/>
            <a:ext cx="5432502"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199" y="0"/>
            <a:ext cx="215841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69660"/>
          </a:xfrm>
          <a:prstGeom prst="rect">
            <a:avLst/>
          </a:prstGeom>
          <a:noFill/>
          <a:ln w="9525">
            <a:noFill/>
            <a:miter lim="800000"/>
            <a:headEnd/>
            <a:tailEnd/>
          </a:ln>
        </p:spPr>
        <p:txBody>
          <a:bodyPr wrap="square">
            <a:prstTxWarp prst="textNoShape">
              <a:avLst/>
            </a:prstTxWarp>
            <a:spAutoFit/>
          </a:bodyPr>
          <a:lstStyle/>
          <a:p>
            <a:r>
              <a:rPr lang="en-US" sz="4800" dirty="0" smtClean="0">
                <a:solidFill>
                  <a:schemeClr val="bg1"/>
                </a:solidFill>
              </a:rPr>
              <a:t>The </a:t>
            </a:r>
            <a:r>
              <a:rPr lang="en-US" sz="4800" dirty="0" smtClean="0">
                <a:solidFill>
                  <a:srgbClr val="FFFF00"/>
                </a:solidFill>
              </a:rPr>
              <a:t>rich </a:t>
            </a:r>
            <a:r>
              <a:rPr lang="en-US" sz="4800" dirty="0" smtClean="0">
                <a:solidFill>
                  <a:schemeClr val="bg1"/>
                </a:solidFill>
              </a:rPr>
              <a:t>shall get richer and the </a:t>
            </a:r>
            <a:r>
              <a:rPr lang="en-US" sz="4800" dirty="0" smtClean="0">
                <a:solidFill>
                  <a:srgbClr val="FFFF00"/>
                </a:solidFill>
              </a:rPr>
              <a:t>poor </a:t>
            </a:r>
            <a:r>
              <a:rPr lang="en-US" sz="4800" dirty="0" smtClean="0">
                <a:solidFill>
                  <a:schemeClr val="bg1"/>
                </a:solidFill>
              </a:rPr>
              <a:t>shall get poorer</a:t>
            </a:r>
            <a:endParaRPr lang="en-US" sz="4800" dirty="0">
              <a:solidFill>
                <a:schemeClr val="bg1"/>
              </a:solidFill>
              <a:latin typeface="Calibri" charset="0"/>
            </a:endParaRPr>
          </a:p>
        </p:txBody>
      </p:sp>
      <p:sp>
        <p:nvSpPr>
          <p:cNvPr id="4" name="Rectangle 3"/>
          <p:cNvSpPr/>
          <p:nvPr/>
        </p:nvSpPr>
        <p:spPr>
          <a:xfrm>
            <a:off x="6553200" y="5169932"/>
            <a:ext cx="1698827" cy="369332"/>
          </a:xfrm>
          <a:prstGeom prst="rect">
            <a:avLst/>
          </a:prstGeom>
        </p:spPr>
        <p:txBody>
          <a:bodyPr wrap="none">
            <a:spAutoFit/>
          </a:bodyPr>
          <a:lstStyle/>
          <a:p>
            <a:r>
              <a:rPr lang="en-US" dirty="0" smtClean="0">
                <a:solidFill>
                  <a:schemeClr val="bg1"/>
                </a:solidFill>
              </a:rPr>
              <a:t>Matthew 13:12</a:t>
            </a:r>
            <a:endParaRPr lang="en-GB"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2308324"/>
          </a:xfrm>
          <a:prstGeom prst="rect">
            <a:avLst/>
          </a:prstGeom>
          <a:noFill/>
          <a:ln w="9525">
            <a:noFill/>
            <a:miter lim="800000"/>
            <a:headEnd/>
            <a:tailEnd/>
          </a:ln>
        </p:spPr>
        <p:txBody>
          <a:bodyPr wrap="square">
            <a:prstTxWarp prst="textNoShape">
              <a:avLst/>
            </a:prstTxWarp>
            <a:spAutoFit/>
          </a:bodyPr>
          <a:lstStyle/>
          <a:p>
            <a:r>
              <a:rPr lang="en-US" sz="4800" dirty="0" smtClean="0">
                <a:solidFill>
                  <a:srgbClr val="FFFFFF"/>
                </a:solidFill>
              </a:rPr>
              <a:t>“The </a:t>
            </a:r>
            <a:r>
              <a:rPr lang="en-US" sz="4800" dirty="0" smtClean="0">
                <a:solidFill>
                  <a:srgbClr val="FFFF00"/>
                </a:solidFill>
              </a:rPr>
              <a:t>word-rich </a:t>
            </a:r>
            <a:r>
              <a:rPr lang="en-US" sz="4800" dirty="0" smtClean="0">
                <a:solidFill>
                  <a:srgbClr val="FFFFFF"/>
                </a:solidFill>
              </a:rPr>
              <a:t>get richer while the </a:t>
            </a:r>
            <a:r>
              <a:rPr lang="en-US" sz="4800" dirty="0" smtClean="0">
                <a:solidFill>
                  <a:srgbClr val="FFFF00"/>
                </a:solidFill>
              </a:rPr>
              <a:t>word-poor </a:t>
            </a:r>
            <a:r>
              <a:rPr lang="en-US" sz="4800" dirty="0" smtClean="0">
                <a:solidFill>
                  <a:srgbClr val="FFFFFF"/>
                </a:solidFill>
              </a:rPr>
              <a:t>get poorer” in their reading skills</a:t>
            </a:r>
            <a:endParaRPr lang="en-US" sz="4800" dirty="0">
              <a:solidFill>
                <a:srgbClr val="FFFFFF"/>
              </a:solidFill>
              <a:latin typeface="Calibri" charset="0"/>
            </a:endParaRPr>
          </a:p>
        </p:txBody>
      </p:sp>
      <p:sp>
        <p:nvSpPr>
          <p:cNvPr id="5" name="Rectangle 4"/>
          <p:cNvSpPr/>
          <p:nvPr/>
        </p:nvSpPr>
        <p:spPr>
          <a:xfrm>
            <a:off x="5638800" y="4953000"/>
            <a:ext cx="4572000" cy="369332"/>
          </a:xfrm>
          <a:prstGeom prst="rect">
            <a:avLst/>
          </a:prstGeom>
        </p:spPr>
        <p:txBody>
          <a:bodyPr>
            <a:spAutoFit/>
          </a:bodyPr>
          <a:lstStyle/>
          <a:p>
            <a:r>
              <a:rPr lang="en-US" dirty="0" smtClean="0">
                <a:solidFill>
                  <a:srgbClr val="FFFFFF"/>
                </a:solidFill>
              </a:rPr>
              <a:t>(CASL) </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rPr>
              <a:t>“While good readers gain new skills very rapidly, and quickly move from </a:t>
            </a:r>
            <a:r>
              <a:rPr lang="en-US" sz="3600" b="1" dirty="0" smtClean="0">
                <a:solidFill>
                  <a:srgbClr val="FFFF00"/>
                </a:solidFill>
              </a:rPr>
              <a:t>learning to read</a:t>
            </a:r>
            <a:r>
              <a:rPr lang="en-US" sz="3600" dirty="0" smtClean="0">
                <a:solidFill>
                  <a:srgbClr val="FFFFFF"/>
                </a:solidFill>
              </a:rPr>
              <a:t> to </a:t>
            </a:r>
            <a:r>
              <a:rPr lang="en-US" sz="3600" b="1" dirty="0" smtClean="0">
                <a:solidFill>
                  <a:srgbClr val="FFFF00"/>
                </a:solidFill>
              </a:rPr>
              <a:t>reading to learn</a:t>
            </a:r>
            <a:r>
              <a:rPr lang="en-US" sz="3600" dirty="0" smtClean="0">
                <a:solidFill>
                  <a:srgbClr val="FFFFFF"/>
                </a:solidFill>
              </a:rPr>
              <a:t>, poor readers become increasingly frustrated with the act of reading, and try to avoid reading where possible” </a:t>
            </a:r>
            <a:endParaRPr lang="en-US" sz="3600" dirty="0">
              <a:solidFill>
                <a:srgbClr val="FFFFFF"/>
              </a:solidFill>
              <a:latin typeface="Calibri" charset="0"/>
            </a:endParaRPr>
          </a:p>
        </p:txBody>
      </p:sp>
      <p:sp>
        <p:nvSpPr>
          <p:cNvPr id="4" name="Rectangle 3"/>
          <p:cNvSpPr/>
          <p:nvPr/>
        </p:nvSpPr>
        <p:spPr>
          <a:xfrm>
            <a:off x="5638800" y="4953000"/>
            <a:ext cx="4572000" cy="646331"/>
          </a:xfrm>
          <a:prstGeom prst="rect">
            <a:avLst/>
          </a:prstGeom>
        </p:spPr>
        <p:txBody>
          <a:bodyPr>
            <a:spAutoFit/>
          </a:bodyPr>
          <a:lstStyle/>
          <a:p>
            <a:r>
              <a:rPr lang="en-US" dirty="0" smtClean="0">
                <a:solidFill>
                  <a:srgbClr val="FFFFFF"/>
                </a:solidFill>
              </a:rPr>
              <a:t>The Matthew Effect</a:t>
            </a:r>
            <a:endParaRPr lang="en-GB" dirty="0" smtClean="0">
              <a:solidFill>
                <a:srgbClr val="FFFFFF"/>
              </a:solidFill>
            </a:endParaRPr>
          </a:p>
          <a:p>
            <a:r>
              <a:rPr lang="en-US" dirty="0" smtClean="0">
                <a:solidFill>
                  <a:srgbClr val="FFFFFF"/>
                </a:solidFill>
              </a:rPr>
              <a:t>Daniel </a:t>
            </a:r>
            <a:r>
              <a:rPr lang="en-US" dirty="0" err="1" smtClean="0">
                <a:solidFill>
                  <a:srgbClr val="FFFFFF"/>
                </a:solidFill>
              </a:rPr>
              <a:t>Rigney</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80586" y="1916832"/>
            <a:ext cx="8458200" cy="2308324"/>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rPr>
              <a:t>“Students who begin with high verbal aptitudes find themselves in </a:t>
            </a:r>
            <a:r>
              <a:rPr lang="en-US" sz="3600" dirty="0" smtClean="0">
                <a:solidFill>
                  <a:srgbClr val="FFFF00"/>
                </a:solidFill>
              </a:rPr>
              <a:t>verbally enriched</a:t>
            </a:r>
            <a:r>
              <a:rPr lang="en-US" sz="3600" dirty="0" smtClean="0">
                <a:solidFill>
                  <a:srgbClr val="FFFFFF"/>
                </a:solidFill>
              </a:rPr>
              <a:t> social environments and have a double advantage.” </a:t>
            </a:r>
            <a:endParaRPr lang="en-US" sz="3600" dirty="0">
              <a:solidFill>
                <a:srgbClr val="FFFFFF"/>
              </a:solidFill>
              <a:latin typeface="Calibri" charset="0"/>
            </a:endParaRPr>
          </a:p>
        </p:txBody>
      </p:sp>
      <p:sp>
        <p:nvSpPr>
          <p:cNvPr id="5" name="Rectangle 4"/>
          <p:cNvSpPr/>
          <p:nvPr/>
        </p:nvSpPr>
        <p:spPr>
          <a:xfrm>
            <a:off x="5638800" y="4953000"/>
            <a:ext cx="4572000" cy="646331"/>
          </a:xfrm>
          <a:prstGeom prst="rect">
            <a:avLst/>
          </a:prstGeom>
        </p:spPr>
        <p:txBody>
          <a:bodyPr>
            <a:spAutoFit/>
          </a:bodyPr>
          <a:lstStyle/>
          <a:p>
            <a:r>
              <a:rPr lang="en-US" dirty="0" smtClean="0">
                <a:solidFill>
                  <a:srgbClr val="FFFFFF"/>
                </a:solidFill>
              </a:rPr>
              <a:t>The Matthew Effect</a:t>
            </a:r>
            <a:endParaRPr lang="en-GB" dirty="0" smtClean="0">
              <a:solidFill>
                <a:srgbClr val="FFFFFF"/>
              </a:solidFill>
            </a:endParaRPr>
          </a:p>
          <a:p>
            <a:r>
              <a:rPr lang="en-US" dirty="0" smtClean="0">
                <a:solidFill>
                  <a:srgbClr val="FFFFFF"/>
                </a:solidFill>
              </a:rPr>
              <a:t>Daniel </a:t>
            </a:r>
            <a:r>
              <a:rPr lang="en-US" dirty="0" err="1" smtClean="0">
                <a:solidFill>
                  <a:srgbClr val="FFFFFF"/>
                </a:solidFill>
              </a:rPr>
              <a:t>Rigney</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321510"/>
            <a:ext cx="8458200" cy="2308324"/>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rPr>
              <a:t>“</a:t>
            </a:r>
            <a:r>
              <a:rPr lang="en-US" sz="3600" dirty="0" smtClean="0">
                <a:solidFill>
                  <a:srgbClr val="FFFF00"/>
                </a:solidFill>
              </a:rPr>
              <a:t>Good readers </a:t>
            </a:r>
            <a:r>
              <a:rPr lang="en-US" sz="3600" dirty="0" smtClean="0">
                <a:solidFill>
                  <a:srgbClr val="FFFFFF"/>
                </a:solidFill>
              </a:rPr>
              <a:t>may choose friends who also read avidly while </a:t>
            </a:r>
            <a:r>
              <a:rPr lang="en-US" sz="3600" dirty="0" smtClean="0">
                <a:solidFill>
                  <a:srgbClr val="FFFF00"/>
                </a:solidFill>
              </a:rPr>
              <a:t>poor readers </a:t>
            </a:r>
            <a:r>
              <a:rPr lang="en-US" sz="3600" dirty="0" smtClean="0">
                <a:solidFill>
                  <a:srgbClr val="FFFFFF"/>
                </a:solidFill>
              </a:rPr>
              <a:t>seek friends with whom they share other enjoyments”</a:t>
            </a:r>
            <a:r>
              <a:rPr lang="en-GB" sz="3600" dirty="0" smtClean="0">
                <a:solidFill>
                  <a:srgbClr val="FFFFFF"/>
                </a:solidFill>
              </a:rPr>
              <a:t> </a:t>
            </a:r>
            <a:endParaRPr lang="en-US" sz="3600" dirty="0">
              <a:solidFill>
                <a:srgbClr val="FFFFFF"/>
              </a:solidFill>
              <a:latin typeface="Calibri" charset="0"/>
            </a:endParaRPr>
          </a:p>
        </p:txBody>
      </p:sp>
      <p:sp>
        <p:nvSpPr>
          <p:cNvPr id="5" name="Rectangle 4"/>
          <p:cNvSpPr/>
          <p:nvPr/>
        </p:nvSpPr>
        <p:spPr>
          <a:xfrm>
            <a:off x="5638800" y="4953000"/>
            <a:ext cx="4572000" cy="646331"/>
          </a:xfrm>
          <a:prstGeom prst="rect">
            <a:avLst/>
          </a:prstGeom>
        </p:spPr>
        <p:txBody>
          <a:bodyPr>
            <a:spAutoFit/>
          </a:bodyPr>
          <a:lstStyle/>
          <a:p>
            <a:r>
              <a:rPr lang="en-US" dirty="0" smtClean="0">
                <a:solidFill>
                  <a:srgbClr val="FFFFFF"/>
                </a:solidFill>
              </a:rPr>
              <a:t>The Matthew Effect</a:t>
            </a:r>
            <a:endParaRPr lang="en-GB" dirty="0" smtClean="0">
              <a:solidFill>
                <a:srgbClr val="FFFFFF"/>
              </a:solidFill>
            </a:endParaRPr>
          </a:p>
          <a:p>
            <a:r>
              <a:rPr lang="en-US" dirty="0" smtClean="0">
                <a:solidFill>
                  <a:srgbClr val="FFFFFF"/>
                </a:solidFill>
              </a:rPr>
              <a:t>Daniel </a:t>
            </a:r>
            <a:r>
              <a:rPr lang="en-US" dirty="0" err="1" smtClean="0">
                <a:solidFill>
                  <a:srgbClr val="FFFFFF"/>
                </a:solidFill>
              </a:rPr>
              <a:t>Rigney</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23097" y="982682"/>
            <a:ext cx="8458200" cy="3970318"/>
          </a:xfrm>
          <a:prstGeom prst="rect">
            <a:avLst/>
          </a:prstGeom>
          <a:noFill/>
          <a:ln w="9525">
            <a:noFill/>
            <a:miter lim="800000"/>
            <a:headEnd/>
            <a:tailEnd/>
          </a:ln>
        </p:spPr>
        <p:txBody>
          <a:bodyPr wrap="square">
            <a:prstTxWarp prst="textNoShape">
              <a:avLst/>
            </a:prstTxWarp>
            <a:spAutoFit/>
          </a:bodyPr>
          <a:lstStyle/>
          <a:p>
            <a:r>
              <a:rPr lang="en-US" sz="3600" dirty="0">
                <a:solidFill>
                  <a:srgbClr val="FFFFFF"/>
                </a:solidFill>
              </a:rPr>
              <a:t>‘Too often the argument for reading is made by those who have spent their lives as </a:t>
            </a:r>
            <a:r>
              <a:rPr lang="en-US" sz="3600" dirty="0">
                <a:solidFill>
                  <a:srgbClr val="FFFF00"/>
                </a:solidFill>
              </a:rPr>
              <a:t>insiders</a:t>
            </a:r>
            <a:r>
              <a:rPr lang="en-US" sz="3600" dirty="0">
                <a:solidFill>
                  <a:srgbClr val="FFFFFF"/>
                </a:solidFill>
              </a:rPr>
              <a:t>; the pleasures of solitary reading are so obvious, the value of reading so self-evident, that we fail to appreciate how utterly strange reading is to the </a:t>
            </a:r>
            <a:r>
              <a:rPr lang="en-US" sz="3600" dirty="0">
                <a:solidFill>
                  <a:srgbClr val="FFFF00"/>
                </a:solidFill>
              </a:rPr>
              <a:t>outsider</a:t>
            </a:r>
            <a:r>
              <a:rPr lang="en-US" sz="3600" dirty="0">
                <a:solidFill>
                  <a:srgbClr val="FFFFFF"/>
                </a:solidFill>
              </a:rPr>
              <a:t>’ </a:t>
            </a:r>
            <a:endParaRPr lang="en-US" sz="3600" dirty="0">
              <a:solidFill>
                <a:srgbClr val="FFFFFF"/>
              </a:solidFill>
              <a:latin typeface="Calibri" charset="0"/>
            </a:endParaRPr>
          </a:p>
        </p:txBody>
      </p:sp>
      <p:sp>
        <p:nvSpPr>
          <p:cNvPr id="5" name="Rectangle 4"/>
          <p:cNvSpPr/>
          <p:nvPr/>
        </p:nvSpPr>
        <p:spPr>
          <a:xfrm>
            <a:off x="5638800" y="4953000"/>
            <a:ext cx="4572000" cy="646331"/>
          </a:xfrm>
          <a:prstGeom prst="rect">
            <a:avLst/>
          </a:prstGeom>
        </p:spPr>
        <p:txBody>
          <a:bodyPr>
            <a:spAutoFit/>
          </a:bodyPr>
          <a:lstStyle/>
          <a:p>
            <a:r>
              <a:rPr lang="en-US" dirty="0" smtClean="0">
                <a:solidFill>
                  <a:srgbClr val="FFFFFF"/>
                </a:solidFill>
              </a:rPr>
              <a:t>Thomas Newkirk</a:t>
            </a:r>
            <a:endParaRPr lang="en-GB" dirty="0" smtClean="0">
              <a:solidFill>
                <a:srgbClr val="FFFFFF"/>
              </a:solidFill>
            </a:endParaRPr>
          </a:p>
          <a:p>
            <a:r>
              <a:rPr lang="en-US" dirty="0" smtClean="0">
                <a:solidFill>
                  <a:srgbClr val="FFFFFF"/>
                </a:solidFill>
              </a:rPr>
              <a:t>‘Masculinity in Boys’</a:t>
            </a:r>
            <a:endParaRPr lang="en-GB" dirty="0">
              <a:solidFill>
                <a:srgbClr val="FFFFFF"/>
              </a:solidFill>
            </a:endParaRPr>
          </a:p>
        </p:txBody>
      </p:sp>
    </p:spTree>
    <p:extLst>
      <p:ext uri="{BB962C8B-B14F-4D97-AF65-F5344CB8AC3E}">
        <p14:creationId xmlns:p14="http://schemas.microsoft.com/office/powerpoint/2010/main" val="380122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1200329"/>
          </a:xfrm>
          <a:prstGeom prst="rect">
            <a:avLst/>
          </a:prstGeom>
          <a:noFill/>
          <a:ln w="9525">
            <a:noFill/>
            <a:miter lim="800000"/>
            <a:headEnd/>
            <a:tailEnd/>
          </a:ln>
        </p:spPr>
        <p:txBody>
          <a:bodyPr wrap="square">
            <a:prstTxWarp prst="textNoShape">
              <a:avLst/>
            </a:prstTxWarp>
            <a:spAutoFit/>
          </a:bodyPr>
          <a:lstStyle/>
          <a:p>
            <a:r>
              <a:rPr lang="en-US" sz="3600" dirty="0" err="1" smtClean="0">
                <a:solidFill>
                  <a:srgbClr val="FFFFFF"/>
                </a:solidFill>
              </a:rPr>
              <a:t>Stricht’s</a:t>
            </a:r>
            <a:r>
              <a:rPr lang="en-US" sz="3600" dirty="0" smtClean="0">
                <a:solidFill>
                  <a:srgbClr val="FFFFFF"/>
                </a:solidFill>
              </a:rPr>
              <a:t> Law: “</a:t>
            </a:r>
            <a:r>
              <a:rPr lang="en-US" sz="3600" dirty="0" smtClean="0">
                <a:solidFill>
                  <a:srgbClr val="FFFF00"/>
                </a:solidFill>
              </a:rPr>
              <a:t>reading </a:t>
            </a:r>
            <a:r>
              <a:rPr lang="en-US" sz="3600" dirty="0" smtClean="0">
                <a:solidFill>
                  <a:srgbClr val="FFFFFF"/>
                </a:solidFill>
              </a:rPr>
              <a:t>ability in children cannot exceed their </a:t>
            </a:r>
            <a:r>
              <a:rPr lang="en-US" sz="3600" dirty="0" smtClean="0">
                <a:solidFill>
                  <a:srgbClr val="FFFF00"/>
                </a:solidFill>
              </a:rPr>
              <a:t>listening </a:t>
            </a:r>
            <a:r>
              <a:rPr lang="en-US" sz="3600" dirty="0" smtClean="0">
                <a:solidFill>
                  <a:srgbClr val="FFFFFF"/>
                </a:solidFill>
              </a:rPr>
              <a:t>ability …</a:t>
            </a:r>
            <a:r>
              <a:rPr lang="en-GB" sz="3600" dirty="0" smtClean="0">
                <a:solidFill>
                  <a:srgbClr val="FFFFFF"/>
                </a:solidFill>
              </a:rPr>
              <a:t>”</a:t>
            </a:r>
            <a:endParaRPr lang="en-US" sz="3600" dirty="0">
              <a:solidFill>
                <a:srgbClr val="FFFFFF"/>
              </a:solidFill>
              <a:latin typeface="Calibri" charset="0"/>
            </a:endParaRPr>
          </a:p>
        </p:txBody>
      </p:sp>
      <p:sp>
        <p:nvSpPr>
          <p:cNvPr id="5" name="Rectangle 4"/>
          <p:cNvSpPr/>
          <p:nvPr/>
        </p:nvSpPr>
        <p:spPr>
          <a:xfrm>
            <a:off x="5638800" y="4953000"/>
            <a:ext cx="4572000" cy="646331"/>
          </a:xfrm>
          <a:prstGeom prst="rect">
            <a:avLst/>
          </a:prstGeom>
        </p:spPr>
        <p:txBody>
          <a:bodyPr>
            <a:spAutoFit/>
          </a:bodyPr>
          <a:lstStyle/>
          <a:p>
            <a:r>
              <a:rPr lang="en-GB" dirty="0" smtClean="0">
                <a:solidFill>
                  <a:srgbClr val="FFFFFF"/>
                </a:solidFill>
              </a:rPr>
              <a:t>E.D. Hirsch</a:t>
            </a:r>
          </a:p>
          <a:p>
            <a:r>
              <a:rPr lang="en-GB" dirty="0" smtClean="0">
                <a:solidFill>
                  <a:srgbClr val="FFFFFF"/>
                </a:solidFill>
              </a:rPr>
              <a:t>The Schools We Need</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2862322"/>
          </a:xfrm>
          <a:prstGeom prst="rect">
            <a:avLst/>
          </a:prstGeom>
          <a:noFill/>
          <a:ln w="9525">
            <a:noFill/>
            <a:miter lim="800000"/>
            <a:headEnd/>
            <a:tailEnd/>
          </a:ln>
        </p:spPr>
        <p:txBody>
          <a:bodyPr wrap="square">
            <a:prstTxWarp prst="textNoShape">
              <a:avLst/>
            </a:prstTxWarp>
            <a:spAutoFit/>
          </a:bodyPr>
          <a:lstStyle/>
          <a:p>
            <a:r>
              <a:rPr lang="en-GB" sz="3600" dirty="0" smtClean="0">
                <a:solidFill>
                  <a:srgbClr val="FFFFFF"/>
                </a:solidFill>
                <a:latin typeface="Tahoma" charset="0"/>
              </a:rPr>
              <a:t>“</a:t>
            </a:r>
            <a:r>
              <a:rPr lang="en-GB" sz="3600" dirty="0" smtClean="0">
                <a:solidFill>
                  <a:srgbClr val="FFFF00"/>
                </a:solidFill>
                <a:latin typeface="Tahoma" charset="0"/>
              </a:rPr>
              <a:t>Spoken language </a:t>
            </a:r>
            <a:r>
              <a:rPr lang="en-GB" sz="3600" dirty="0" smtClean="0">
                <a:solidFill>
                  <a:srgbClr val="FFFFFF"/>
                </a:solidFill>
                <a:latin typeface="Tahoma" charset="0"/>
              </a:rPr>
              <a:t>forms a constraint, a ceiling not only on the ability to comprehend but also on the ability to write, beyond which literacy cannot progress” </a:t>
            </a:r>
            <a:endParaRPr lang="en-US" sz="3600" dirty="0">
              <a:solidFill>
                <a:srgbClr val="FFFFFF"/>
              </a:solidFill>
              <a:latin typeface="Calibri" charset="0"/>
            </a:endParaRPr>
          </a:p>
        </p:txBody>
      </p:sp>
      <p:sp>
        <p:nvSpPr>
          <p:cNvPr id="5" name="Rectangle 4"/>
          <p:cNvSpPr/>
          <p:nvPr/>
        </p:nvSpPr>
        <p:spPr>
          <a:xfrm>
            <a:off x="5638800" y="4953000"/>
            <a:ext cx="4572000" cy="369332"/>
          </a:xfrm>
          <a:prstGeom prst="rect">
            <a:avLst/>
          </a:prstGeom>
        </p:spPr>
        <p:txBody>
          <a:bodyPr>
            <a:spAutoFit/>
          </a:bodyPr>
          <a:lstStyle/>
          <a:p>
            <a:r>
              <a:rPr lang="en-GB" dirty="0" err="1" smtClean="0">
                <a:solidFill>
                  <a:srgbClr val="FFFFFF"/>
                </a:solidFill>
                <a:latin typeface="Tahoma" charset="0"/>
              </a:rPr>
              <a:t>Myhill</a:t>
            </a:r>
            <a:r>
              <a:rPr lang="en-GB" dirty="0" smtClean="0">
                <a:solidFill>
                  <a:srgbClr val="FFFFFF"/>
                </a:solidFill>
                <a:latin typeface="Tahoma" charset="0"/>
              </a:rPr>
              <a:t> and Fisher</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196752"/>
            <a:ext cx="8458200" cy="3970318"/>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rPr>
              <a:t>“The children who possess intellectual capital when they first arrive at school have the </a:t>
            </a:r>
            <a:r>
              <a:rPr lang="en-US" sz="3600" dirty="0" smtClean="0">
                <a:solidFill>
                  <a:srgbClr val="FFFF00"/>
                </a:solidFill>
              </a:rPr>
              <a:t>mental scaffolding </a:t>
            </a:r>
            <a:r>
              <a:rPr lang="en-US" sz="3600" dirty="0" smtClean="0">
                <a:solidFill>
                  <a:srgbClr val="FFFFFF"/>
                </a:solidFill>
              </a:rPr>
              <a:t>and </a:t>
            </a:r>
            <a:r>
              <a:rPr lang="en-US" sz="3600" dirty="0" smtClean="0">
                <a:solidFill>
                  <a:srgbClr val="FFFF00"/>
                </a:solidFill>
              </a:rPr>
              <a:t>Velcro </a:t>
            </a:r>
            <a:r>
              <a:rPr lang="en-US" sz="3600" dirty="0" smtClean="0">
                <a:solidFill>
                  <a:srgbClr val="FFFFFF"/>
                </a:solidFill>
              </a:rPr>
              <a:t>to catch hold of what is going on, and they can turn the new knowledge into still more Velcro to gain still more knowledge”.</a:t>
            </a:r>
            <a:r>
              <a:rPr lang="en-GB" sz="3600" dirty="0" smtClean="0">
                <a:solidFill>
                  <a:srgbClr val="FFFFFF"/>
                </a:solidFill>
              </a:rPr>
              <a:t> </a:t>
            </a:r>
            <a:endParaRPr lang="en-US" sz="3600" dirty="0">
              <a:solidFill>
                <a:srgbClr val="FFFFFF"/>
              </a:solidFill>
              <a:latin typeface="Calibri" charset="0"/>
            </a:endParaRPr>
          </a:p>
        </p:txBody>
      </p:sp>
      <p:sp>
        <p:nvSpPr>
          <p:cNvPr id="5" name="Rectangle 4"/>
          <p:cNvSpPr/>
          <p:nvPr/>
        </p:nvSpPr>
        <p:spPr>
          <a:xfrm>
            <a:off x="5638800" y="4953000"/>
            <a:ext cx="4572000" cy="646331"/>
          </a:xfrm>
          <a:prstGeom prst="rect">
            <a:avLst/>
          </a:prstGeom>
        </p:spPr>
        <p:txBody>
          <a:bodyPr>
            <a:spAutoFit/>
          </a:bodyPr>
          <a:lstStyle/>
          <a:p>
            <a:r>
              <a:rPr lang="en-GB" dirty="0" smtClean="0">
                <a:solidFill>
                  <a:srgbClr val="FFFFFF"/>
                </a:solidFill>
              </a:rPr>
              <a:t>E.D. Hirsch</a:t>
            </a:r>
          </a:p>
          <a:p>
            <a:r>
              <a:rPr lang="en-GB" dirty="0" smtClean="0">
                <a:solidFill>
                  <a:srgbClr val="FFFFFF"/>
                </a:solidFill>
              </a:rPr>
              <a:t>The Schools We Need</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pPr marL="457200" indent="-457200">
              <a:spcBef>
                <a:spcPct val="50000"/>
              </a:spcBef>
            </a:pPr>
            <a:r>
              <a:rPr lang="en-US" sz="3600" dirty="0" smtClean="0">
                <a:solidFill>
                  <a:srgbClr val="FFFFFF"/>
                </a:solidFill>
              </a:rPr>
              <a:t>	Aged 7: </a:t>
            </a:r>
          </a:p>
          <a:p>
            <a:pPr marL="457200" indent="-457200">
              <a:spcBef>
                <a:spcPct val="50000"/>
              </a:spcBef>
            </a:pPr>
            <a:r>
              <a:rPr lang="en-US" sz="3600" dirty="0" smtClean="0">
                <a:solidFill>
                  <a:srgbClr val="FFFFFF"/>
                </a:solidFill>
              </a:rPr>
              <a:t>	Children in the top quartile have 7100 </a:t>
            </a:r>
            <a:r>
              <a:rPr lang="en-US" sz="3600" dirty="0" smtClean="0">
                <a:solidFill>
                  <a:srgbClr val="FFFF00"/>
                </a:solidFill>
              </a:rPr>
              <a:t>words</a:t>
            </a:r>
            <a:r>
              <a:rPr lang="en-US" sz="3600" dirty="0" smtClean="0">
                <a:solidFill>
                  <a:srgbClr val="FFFFFF"/>
                </a:solidFill>
              </a:rPr>
              <a:t>; children in the lowest have around 3000. </a:t>
            </a:r>
          </a:p>
          <a:p>
            <a:pPr marL="457200" indent="-457200">
              <a:spcBef>
                <a:spcPct val="50000"/>
              </a:spcBef>
            </a:pPr>
            <a:r>
              <a:rPr lang="en-US" sz="3600" dirty="0" smtClean="0">
                <a:solidFill>
                  <a:srgbClr val="FFFFFF"/>
                </a:solidFill>
              </a:rPr>
              <a:t>	The main influence is parents. </a:t>
            </a:r>
            <a:endParaRPr lang="en-US" sz="3600" dirty="0">
              <a:solidFill>
                <a:srgbClr val="FFFFFF"/>
              </a:solidFill>
            </a:endParaRPr>
          </a:p>
        </p:txBody>
      </p:sp>
      <p:sp>
        <p:nvSpPr>
          <p:cNvPr id="5" name="Rectangle 4"/>
          <p:cNvSpPr/>
          <p:nvPr/>
        </p:nvSpPr>
        <p:spPr>
          <a:xfrm>
            <a:off x="5638800" y="5322332"/>
            <a:ext cx="4572000" cy="369332"/>
          </a:xfrm>
          <a:prstGeom prst="rect">
            <a:avLst/>
          </a:prstGeom>
        </p:spPr>
        <p:txBody>
          <a:bodyPr>
            <a:spAutoFit/>
          </a:bodyPr>
          <a:lstStyle/>
          <a:p>
            <a:r>
              <a:rPr lang="en-GB" dirty="0" err="1" smtClean="0">
                <a:solidFill>
                  <a:srgbClr val="FFFFFF"/>
                </a:solidFill>
              </a:rPr>
              <a:t>DfE</a:t>
            </a:r>
            <a:r>
              <a:rPr lang="en-GB" dirty="0" smtClean="0">
                <a:solidFill>
                  <a:srgbClr val="FFFFFF"/>
                </a:solidFill>
              </a:rPr>
              <a:t> Research Unit</a:t>
            </a:r>
            <a:endParaRPr lang="en-GB"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a:r>
              <a:rPr lang="en-US" sz="4400" dirty="0" smtClean="0">
                <a:solidFill>
                  <a:srgbClr val="FFFFFF"/>
                </a:solidFill>
              </a:rPr>
              <a:t>The Matthew Effect:</a:t>
            </a:r>
          </a:p>
        </p:txBody>
      </p:sp>
      <p:sp>
        <p:nvSpPr>
          <p:cNvPr id="6" name="TextBox 5"/>
          <p:cNvSpPr txBox="1"/>
          <p:nvPr/>
        </p:nvSpPr>
        <p:spPr>
          <a:xfrm>
            <a:off x="1905000" y="3797588"/>
            <a:ext cx="5715000" cy="1077218"/>
          </a:xfrm>
          <a:prstGeom prst="rect">
            <a:avLst/>
          </a:prstGeom>
          <a:noFill/>
        </p:spPr>
        <p:txBody>
          <a:bodyPr wrap="square" rtlCol="0">
            <a:spAutoFit/>
          </a:bodyPr>
          <a:lstStyle/>
          <a:p>
            <a:pPr algn="ctr"/>
            <a:r>
              <a:rPr lang="en-US" sz="3200" dirty="0" smtClean="0">
                <a:solidFill>
                  <a:srgbClr val="FFFFFF"/>
                </a:solidFill>
              </a:rPr>
              <a:t>The rich will get richer &amp;</a:t>
            </a:r>
          </a:p>
          <a:p>
            <a:pPr algn="ctr"/>
            <a:r>
              <a:rPr lang="en-US" sz="3200" dirty="0" smtClean="0">
                <a:solidFill>
                  <a:srgbClr val="FFFFFF"/>
                </a:solidFill>
              </a:rPr>
              <a:t>the poor will get poorer</a:t>
            </a:r>
            <a:endParaRPr lang="en-US" sz="3200" dirty="0">
              <a:solidFill>
                <a:srgbClr val="FFFFFF"/>
              </a:solidFill>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1371600" y="2286000"/>
            <a:ext cx="6629400" cy="1752600"/>
          </a:xfrm>
          <a:prstGeom prst="foldedCorner">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18" name="TextBox 3"/>
          <p:cNvSpPr txBox="1">
            <a:spLocks noChangeArrowheads="1"/>
          </p:cNvSpPr>
          <p:nvPr/>
        </p:nvSpPr>
        <p:spPr bwMode="auto">
          <a:xfrm>
            <a:off x="1676400" y="2667000"/>
            <a:ext cx="5867400" cy="923925"/>
          </a:xfrm>
          <a:prstGeom prst="rect">
            <a:avLst/>
          </a:prstGeom>
          <a:noFill/>
          <a:ln w="9525">
            <a:noFill/>
            <a:miter lim="800000"/>
            <a:headEnd/>
            <a:tailEnd/>
          </a:ln>
        </p:spPr>
        <p:txBody>
          <a:bodyPr>
            <a:prstTxWarp prst="textNoShape">
              <a:avLst/>
            </a:prstTxWarp>
            <a:spAutoFit/>
          </a:bodyPr>
          <a:lstStyle/>
          <a:p>
            <a:pPr algn="ctr"/>
            <a:r>
              <a:rPr lang="en-US" sz="5400">
                <a:latin typeface="Calibri" charset="0"/>
              </a:rPr>
              <a:t>The Literacy Club</a:t>
            </a:r>
            <a:endParaRPr lang="en-US" sz="4000">
              <a:latin typeface="Calibri" charset="0"/>
            </a:endParaRPr>
          </a:p>
        </p:txBody>
      </p:sp>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4875" y="1340768"/>
            <a:ext cx="5652183" cy="3528056"/>
          </a:xfrm>
          <a:prstGeom prst="rect">
            <a:avLst/>
          </a:prstGeom>
        </p:spPr>
      </p:pic>
    </p:spTree>
    <p:extLst>
      <p:ext uri="{BB962C8B-B14F-4D97-AF65-F5344CB8AC3E}">
        <p14:creationId xmlns:p14="http://schemas.microsoft.com/office/powerpoint/2010/main" val="1701340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1273" name="Picture 9"/>
          <p:cNvPicPr>
            <a:picLocks noChangeAspect="1" noChangeArrowheads="1"/>
          </p:cNvPicPr>
          <p:nvPr/>
        </p:nvPicPr>
        <p:blipFill>
          <a:blip r:embed="rId3"/>
          <a:srcRect/>
          <a:stretch>
            <a:fillRect/>
          </a:stretch>
        </p:blipFill>
        <p:spPr bwMode="auto">
          <a:xfrm>
            <a:off x="4572000" y="76200"/>
            <a:ext cx="3608388" cy="6781800"/>
          </a:xfrm>
          <a:prstGeom prst="rect">
            <a:avLst/>
          </a:prstGeom>
          <a:noFill/>
          <a:ln w="9525">
            <a:noFill/>
            <a:miter lim="800000"/>
            <a:headEnd/>
            <a:tailEnd/>
          </a:ln>
        </p:spPr>
      </p:pic>
      <p:sp>
        <p:nvSpPr>
          <p:cNvPr id="11271" name="Rectangle 7"/>
          <p:cNvSpPr>
            <a:spLocks noChangeArrowheads="1"/>
          </p:cNvSpPr>
          <p:nvPr/>
        </p:nvSpPr>
        <p:spPr bwMode="auto">
          <a:xfrm>
            <a:off x="762000" y="1273175"/>
            <a:ext cx="3429000" cy="3893374"/>
          </a:xfrm>
          <a:prstGeom prst="rect">
            <a:avLst/>
          </a:prstGeom>
          <a:noFill/>
          <a:ln w="3175">
            <a:solidFill>
              <a:schemeClr val="tx1"/>
            </a:solidFill>
            <a:miter lim="800000"/>
            <a:headEnd/>
            <a:tailEnd/>
          </a:ln>
        </p:spPr>
        <p:txBody>
          <a:bodyPr>
            <a:prstTxWarp prst="textNoShape">
              <a:avLst/>
            </a:prstTxWarp>
            <a:spAutoFit/>
          </a:bodyPr>
          <a:lstStyle/>
          <a:p>
            <a:r>
              <a:rPr lang="en-GB" sz="1900" dirty="0">
                <a:solidFill>
                  <a:srgbClr val="FFFFFF"/>
                </a:solidFill>
                <a:latin typeface="Typist" charset="0"/>
              </a:rPr>
              <a:t>BBC NEWS ONLINE:</a:t>
            </a:r>
          </a:p>
          <a:p>
            <a:endParaRPr lang="en-GB" sz="1900" dirty="0">
              <a:solidFill>
                <a:srgbClr val="FFFFFF"/>
              </a:solidFill>
              <a:latin typeface="Typist" charset="0"/>
            </a:endParaRPr>
          </a:p>
          <a:p>
            <a:r>
              <a:rPr lang="en-GB" sz="1900" dirty="0">
                <a:solidFill>
                  <a:srgbClr val="FFFFFF"/>
                </a:solidFill>
                <a:latin typeface="Typist" charset="0"/>
              </a:rPr>
              <a:t>More than half of British motorists cannot interpret road signs properly, according to a survey by the Royal Automobile Club. </a:t>
            </a:r>
          </a:p>
          <a:p>
            <a:endParaRPr lang="en-GB" sz="1900" dirty="0">
              <a:solidFill>
                <a:srgbClr val="FFFFFF"/>
              </a:solidFill>
              <a:latin typeface="Typist" charset="0"/>
            </a:endParaRPr>
          </a:p>
          <a:p>
            <a:r>
              <a:rPr lang="en-GB" sz="1900" dirty="0">
                <a:solidFill>
                  <a:srgbClr val="FFFFFF"/>
                </a:solidFill>
                <a:latin typeface="Typist" charset="0"/>
              </a:rPr>
              <a:t>The survey of 500 motorists highlighted just how many people are still grappling with it. </a:t>
            </a:r>
          </a:p>
          <a:p>
            <a:endParaRPr lang="en-GB" sz="1900" dirty="0">
              <a:solidFill>
                <a:srgbClr val="FFFFFF"/>
              </a:solidFill>
              <a:latin typeface="Typist" charset="0"/>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checkerboard(across)">
                                      <p:cBhvr>
                                        <p:cTn id="7" dur="500"/>
                                        <p:tgtEl>
                                          <p:spTgt spid="1127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wipe(left)">
                                      <p:cBhvr>
                                        <p:cTn id="11"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Aims: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
        <p:nvSpPr>
          <p:cNvPr id="10" name="TextBox 9"/>
          <p:cNvSpPr txBox="1"/>
          <p:nvPr/>
        </p:nvSpPr>
        <p:spPr>
          <a:xfrm>
            <a:off x="4970250" y="1412776"/>
            <a:ext cx="2914118" cy="5016758"/>
          </a:xfrm>
          <a:prstGeom prst="rect">
            <a:avLst/>
          </a:prstGeom>
          <a:noFill/>
        </p:spPr>
        <p:txBody>
          <a:bodyPr wrap="square" rtlCol="0">
            <a:spAutoFit/>
          </a:bodyPr>
          <a:lstStyle/>
          <a:p>
            <a:pPr algn="ctr"/>
            <a:r>
              <a:rPr lang="en-US" sz="4000" dirty="0" smtClean="0">
                <a:solidFill>
                  <a:srgbClr val="FFFFFF"/>
                </a:solidFill>
              </a:rPr>
              <a:t>I will make you better at </a:t>
            </a:r>
            <a:r>
              <a:rPr lang="en-US" sz="4000" dirty="0" smtClean="0">
                <a:solidFill>
                  <a:srgbClr val="FFFF00"/>
                </a:solidFill>
              </a:rPr>
              <a:t>READING</a:t>
            </a:r>
            <a:r>
              <a:rPr lang="en-US" sz="4000" dirty="0" smtClean="0">
                <a:solidFill>
                  <a:schemeClr val="accent1"/>
                </a:solidFill>
              </a:rPr>
              <a:t>                </a:t>
            </a:r>
            <a:r>
              <a:rPr lang="en-US" sz="4000" dirty="0" smtClean="0">
                <a:solidFill>
                  <a:srgbClr val="FFFF00"/>
                </a:solidFill>
              </a:rPr>
              <a:t> </a:t>
            </a:r>
            <a:r>
              <a:rPr lang="en-US" sz="4000" dirty="0" smtClean="0">
                <a:solidFill>
                  <a:srgbClr val="FFFFFF"/>
                </a:solidFill>
              </a:rPr>
              <a:t>&amp;  </a:t>
            </a:r>
            <a:r>
              <a:rPr lang="en-US" sz="4000" dirty="0" smtClean="0">
                <a:solidFill>
                  <a:srgbClr val="FFFF00"/>
                </a:solidFill>
              </a:rPr>
              <a:t>WRITING</a:t>
            </a:r>
          </a:p>
          <a:p>
            <a:pPr algn="ctr"/>
            <a:r>
              <a:rPr lang="en-US" sz="4000" dirty="0">
                <a:solidFill>
                  <a:srgbClr val="FFFFFF"/>
                </a:solidFill>
              </a:rPr>
              <a:t>&amp; </a:t>
            </a:r>
            <a:r>
              <a:rPr lang="en-US" sz="4000" dirty="0" smtClean="0">
                <a:solidFill>
                  <a:srgbClr val="FBC01E"/>
                </a:solidFill>
              </a:rPr>
              <a:t> </a:t>
            </a:r>
            <a:r>
              <a:rPr lang="en-US" sz="4000" dirty="0" smtClean="0">
                <a:solidFill>
                  <a:srgbClr val="FFFF00"/>
                </a:solidFill>
              </a:rPr>
              <a:t>SPELLING</a:t>
            </a:r>
            <a:endParaRPr lang="en-US" sz="4000" dirty="0">
              <a:solidFill>
                <a:srgbClr val="FFFF00"/>
              </a:solidFill>
            </a:endParaRPr>
          </a:p>
        </p:txBody>
      </p:sp>
      <p:pic>
        <p:nvPicPr>
          <p:cNvPr id="6" name="Picture 5" descr="paulmckenna.jpg"/>
          <p:cNvPicPr>
            <a:picLocks noChangeAspect="1"/>
          </p:cNvPicPr>
          <p:nvPr/>
        </p:nvPicPr>
        <p:blipFill>
          <a:blip r:embed="rId3"/>
          <a:stretch>
            <a:fillRect/>
          </a:stretch>
        </p:blipFill>
        <p:spPr>
          <a:xfrm>
            <a:off x="899592" y="1412776"/>
            <a:ext cx="3422732" cy="5053384"/>
          </a:xfrm>
          <a:prstGeom prst="rect">
            <a:avLst/>
          </a:prstGeom>
        </p:spPr>
      </p:pic>
    </p:spTree>
    <p:extLst>
      <p:ext uri="{BB962C8B-B14F-4D97-AF65-F5344CB8AC3E}">
        <p14:creationId xmlns:p14="http://schemas.microsoft.com/office/powerpoint/2010/main" val="3772266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3"/>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7828" name="Rectangle 4"/>
          <p:cNvSpPr>
            <a:spLocks noChangeArrowheads="1"/>
          </p:cNvSpPr>
          <p:nvPr/>
        </p:nvSpPr>
        <p:spPr bwMode="auto">
          <a:xfrm>
            <a:off x="1219200" y="1828800"/>
            <a:ext cx="2133600" cy="4478148"/>
          </a:xfrm>
          <a:prstGeom prst="rect">
            <a:avLst/>
          </a:prstGeom>
          <a:noFill/>
          <a:ln w="3175">
            <a:solidFill>
              <a:schemeClr val="tx1"/>
            </a:solidFill>
            <a:miter lim="800000"/>
            <a:headEnd/>
            <a:tailEnd/>
          </a:ln>
        </p:spPr>
        <p:txBody>
          <a:bodyPr>
            <a:prstTxWarp prst="textNoShape">
              <a:avLst/>
            </a:prstTxWarp>
            <a:spAutoFit/>
          </a:bodyPr>
          <a:lstStyle/>
          <a:p>
            <a:r>
              <a:rPr lang="en-GB" sz="1900" dirty="0">
                <a:solidFill>
                  <a:srgbClr val="FFFFFF"/>
                </a:solidFill>
                <a:latin typeface="Typist" charset="0"/>
              </a:rPr>
              <a:t>According to the survey, three in five motorists thought a "be aware of cattle" warning sign indicated …</a:t>
            </a: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p:txBody>
      </p:sp>
      <p:pic>
        <p:nvPicPr>
          <p:cNvPr id="55300" name="Picture 7"/>
          <p:cNvPicPr>
            <a:picLocks noChangeAspect="1" noChangeArrowheads="1"/>
          </p:cNvPicPr>
          <p:nvPr/>
        </p:nvPicPr>
        <p:blipFill>
          <a:blip r:embed="rId3"/>
          <a:srcRect/>
          <a:stretch>
            <a:fillRect/>
          </a:stretch>
        </p:blipFill>
        <p:spPr bwMode="auto">
          <a:xfrm>
            <a:off x="4191000" y="-1752600"/>
            <a:ext cx="4799013" cy="9017000"/>
          </a:xfrm>
          <a:prstGeom prst="rect">
            <a:avLst/>
          </a:prstGeom>
          <a:noFill/>
          <a:ln w="9525">
            <a:noFill/>
            <a:miter lim="800000"/>
            <a:headEnd/>
            <a:tailEnd/>
          </a:ln>
        </p:spPr>
      </p:pic>
      <p:sp>
        <p:nvSpPr>
          <p:cNvPr id="77833" name="Line 9"/>
          <p:cNvSpPr>
            <a:spLocks noChangeShapeType="1"/>
          </p:cNvSpPr>
          <p:nvPr/>
        </p:nvSpPr>
        <p:spPr bwMode="auto">
          <a:xfrm flipV="1">
            <a:off x="4724400" y="3200400"/>
            <a:ext cx="685800" cy="3810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
        <p:nvSpPr>
          <p:cNvPr id="77834" name="Text Box 10"/>
          <p:cNvSpPr txBox="1">
            <a:spLocks noChangeArrowheads="1"/>
          </p:cNvSpPr>
          <p:nvPr/>
        </p:nvSpPr>
        <p:spPr bwMode="auto">
          <a:xfrm>
            <a:off x="1600200" y="4343400"/>
            <a:ext cx="1524000" cy="1554272"/>
          </a:xfrm>
          <a:prstGeom prst="rect">
            <a:avLst/>
          </a:prstGeom>
          <a:noFill/>
          <a:ln w="9525">
            <a:noFill/>
            <a:miter lim="800000"/>
            <a:headEnd/>
            <a:tailEnd/>
          </a:ln>
        </p:spPr>
        <p:txBody>
          <a:bodyPr>
            <a:prstTxWarp prst="textNoShape">
              <a:avLst/>
            </a:prstTxWarp>
            <a:spAutoFit/>
          </a:bodyPr>
          <a:lstStyle/>
          <a:p>
            <a:pPr>
              <a:spcBef>
                <a:spcPct val="50000"/>
              </a:spcBef>
            </a:pPr>
            <a:r>
              <a:rPr lang="en-GB" sz="1900" dirty="0">
                <a:solidFill>
                  <a:srgbClr val="FFFFFF"/>
                </a:solidFill>
                <a:latin typeface="Typist" charset="0"/>
              </a:rPr>
              <a:t>an area infected with foot-and-mouth disease.</a:t>
            </a:r>
          </a:p>
        </p:txBody>
      </p:sp>
      <p:sp>
        <p:nvSpPr>
          <p:cNvPr id="7" name="Line 9"/>
          <p:cNvSpPr>
            <a:spLocks noChangeShapeType="1"/>
          </p:cNvSpPr>
          <p:nvPr/>
        </p:nvSpPr>
        <p:spPr bwMode="auto">
          <a:xfrm flipH="1">
            <a:off x="5753100" y="2286000"/>
            <a:ext cx="381000" cy="6096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77828">
                                            <p:bg/>
                                          </p:spTgt>
                                        </p:tgtEl>
                                        <p:attrNameLst>
                                          <p:attrName>style.visibility</p:attrName>
                                        </p:attrNameLst>
                                      </p:cBhvr>
                                      <p:to>
                                        <p:strVal val="visible"/>
                                      </p:to>
                                    </p:set>
                                    <p:animEffect transition="in" filter="checkerboard(down)">
                                      <p:cBhvr>
                                        <p:cTn id="7" dur="500"/>
                                        <p:tgtEl>
                                          <p:spTgt spid="77828">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7828">
                                            <p:txEl>
                                              <p:pRg st="0" end="0"/>
                                            </p:txEl>
                                          </p:spTgt>
                                        </p:tgtEl>
                                        <p:attrNameLst>
                                          <p:attrName>style.visibility</p:attrName>
                                        </p:attrNameLst>
                                      </p:cBhvr>
                                      <p:to>
                                        <p:strVal val="visible"/>
                                      </p:to>
                                    </p:set>
                                    <p:animEffect transition="in" filter="checkerboard(down)">
                                      <p:cBhvr>
                                        <p:cTn id="12" dur="500"/>
                                        <p:tgtEl>
                                          <p:spTgt spid="77828">
                                            <p:txEl>
                                              <p:pRg st="0" end="0"/>
                                            </p:txEl>
                                          </p:spTgt>
                                        </p:tgtEl>
                                      </p:cBhvr>
                                    </p:animEffect>
                                  </p:childTnLst>
                                </p:cTn>
                              </p:par>
                            </p:childTnLst>
                          </p:cTn>
                        </p:par>
                        <p:par>
                          <p:cTn id="13" fill="hold">
                            <p:stCondLst>
                              <p:cond delay="500"/>
                            </p:stCondLst>
                            <p:childTnLst>
                              <p:par>
                                <p:cTn id="14" presetID="12" presetClass="entr" presetSubtype="2" fill="hold" grpId="0" nodeType="afterEffect">
                                  <p:stCondLst>
                                    <p:cond delay="0"/>
                                  </p:stCondLst>
                                  <p:childTnLst>
                                    <p:set>
                                      <p:cBhvr>
                                        <p:cTn id="15" dur="1" fill="hold">
                                          <p:stCondLst>
                                            <p:cond delay="0"/>
                                          </p:stCondLst>
                                        </p:cTn>
                                        <p:tgtEl>
                                          <p:spTgt spid="77833"/>
                                        </p:tgtEl>
                                        <p:attrNameLst>
                                          <p:attrName>style.visibility</p:attrName>
                                        </p:attrNameLst>
                                      </p:cBhvr>
                                      <p:to>
                                        <p:strVal val="visible"/>
                                      </p:to>
                                    </p:set>
                                    <p:animEffect transition="in" filter="slide(fromRight)">
                                      <p:cBhvr>
                                        <p:cTn id="16" dur="500"/>
                                        <p:tgtEl>
                                          <p:spTgt spid="77833"/>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lide(from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0"/>
                                  </p:iterate>
                                  <p:childTnLst>
                                    <p:set>
                                      <p:cBhvr>
                                        <p:cTn id="23" dur="1" fill="hold">
                                          <p:stCondLst>
                                            <p:cond delay="0"/>
                                          </p:stCondLst>
                                        </p:cTn>
                                        <p:tgtEl>
                                          <p:spTgt spid="77834"/>
                                        </p:tgtEl>
                                        <p:attrNameLst>
                                          <p:attrName>style.visibility</p:attrName>
                                        </p:attrNameLst>
                                      </p:cBhvr>
                                      <p:to>
                                        <p:strVal val="visible"/>
                                      </p:to>
                                    </p:set>
                                    <p:animEffect transition="in" filter="wipe(left)">
                                      <p:cBhvr>
                                        <p:cTn id="24" dur="3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animBg="1" autoUpdateAnimBg="0" advAuto="0"/>
      <p:bldP spid="77833" grpId="0" animBg="1"/>
      <p:bldP spid="77834" grpId="0" autoUpdateAnimBg="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5368" name="Text Box 8"/>
          <p:cNvSpPr txBox="1">
            <a:spLocks noChangeArrowheads="1"/>
          </p:cNvSpPr>
          <p:nvPr/>
        </p:nvSpPr>
        <p:spPr bwMode="auto">
          <a:xfrm>
            <a:off x="1143000" y="1371600"/>
            <a:ext cx="3276600" cy="3816429"/>
          </a:xfrm>
          <a:prstGeom prst="rect">
            <a:avLst/>
          </a:prstGeom>
          <a:noFill/>
          <a:ln w="3175">
            <a:solidFill>
              <a:schemeClr val="tx1"/>
            </a:solidFill>
            <a:miter lim="800000"/>
            <a:headEnd/>
            <a:tailEnd/>
          </a:ln>
        </p:spPr>
        <p:txBody>
          <a:bodyPr>
            <a:prstTxWarp prst="textNoShape">
              <a:avLst/>
            </a:prstTxWarp>
            <a:spAutoFit/>
          </a:bodyPr>
          <a:lstStyle/>
          <a:p>
            <a:r>
              <a:rPr lang="en-GB" sz="1600" b="1" dirty="0">
                <a:solidFill>
                  <a:srgbClr val="FFFFFF"/>
                </a:solidFill>
                <a:latin typeface="Verdana" pitchFamily="24" charset="0"/>
              </a:rPr>
              <a:t>Common </a:t>
            </a:r>
            <a:r>
              <a:rPr lang="en-GB" sz="1600" b="1" dirty="0" smtClean="0">
                <a:solidFill>
                  <a:srgbClr val="FFFFFF"/>
                </a:solidFill>
                <a:latin typeface="Verdana" pitchFamily="24" charset="0"/>
              </a:rPr>
              <a:t>mistakes:</a:t>
            </a:r>
          </a:p>
          <a:p>
            <a:endParaRPr lang="en-GB" sz="1600" b="1" dirty="0">
              <a:solidFill>
                <a:srgbClr val="FFFFFF"/>
              </a:solidFill>
              <a:latin typeface="Verdana" pitchFamily="24" charset="0"/>
            </a:endParaRPr>
          </a:p>
          <a:p>
            <a:r>
              <a:rPr lang="en-GB" sz="1600" b="1" dirty="0">
                <a:solidFill>
                  <a:srgbClr val="FFFFFF"/>
                </a:solidFill>
                <a:latin typeface="Verdana" pitchFamily="24" charset="0"/>
              </a:rPr>
              <a:t>No motor </a:t>
            </a:r>
            <a:r>
              <a:rPr lang="en-GB" sz="1600" b="1" dirty="0" smtClean="0">
                <a:solidFill>
                  <a:srgbClr val="FFFFFF"/>
                </a:solidFill>
                <a:latin typeface="Verdana" pitchFamily="24" charset="0"/>
              </a:rPr>
              <a:t>vehicles: 	Beware </a:t>
            </a:r>
            <a:r>
              <a:rPr lang="en-GB" sz="1600" b="1" dirty="0">
                <a:solidFill>
                  <a:srgbClr val="FFFFFF"/>
                </a:solidFill>
                <a:latin typeface="Verdana" pitchFamily="24" charset="0"/>
              </a:rPr>
              <a:t>of fast </a:t>
            </a:r>
            <a:r>
              <a:rPr lang="en-GB" sz="1600" b="1" dirty="0" smtClean="0">
                <a:solidFill>
                  <a:srgbClr val="FFFFFF"/>
                </a:solidFill>
                <a:latin typeface="Verdana" pitchFamily="24" charset="0"/>
              </a:rPr>
              <a:t>	motorbikes </a:t>
            </a: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dirty="0">
              <a:solidFill>
                <a:srgbClr val="FFFFFF"/>
              </a:solidFill>
            </a:endParaRPr>
          </a:p>
        </p:txBody>
      </p:sp>
      <p:pic>
        <p:nvPicPr>
          <p:cNvPr id="57348" name="Picture 11"/>
          <p:cNvPicPr>
            <a:picLocks noChangeAspect="1" noChangeArrowheads="1"/>
          </p:cNvPicPr>
          <p:nvPr/>
        </p:nvPicPr>
        <p:blipFill>
          <a:blip r:embed="rId3"/>
          <a:srcRect/>
          <a:stretch>
            <a:fillRect/>
          </a:stretch>
        </p:blipFill>
        <p:spPr bwMode="auto">
          <a:xfrm>
            <a:off x="4764088" y="-914400"/>
            <a:ext cx="4379912" cy="8382000"/>
          </a:xfrm>
          <a:prstGeom prst="rect">
            <a:avLst/>
          </a:prstGeom>
          <a:noFill/>
          <a:ln w="9525">
            <a:noFill/>
            <a:miter lim="800000"/>
            <a:headEnd/>
            <a:tailEnd/>
          </a:ln>
        </p:spPr>
      </p:pic>
      <p:sp>
        <p:nvSpPr>
          <p:cNvPr id="15373" name="Line 13"/>
          <p:cNvSpPr>
            <a:spLocks noChangeShapeType="1"/>
          </p:cNvSpPr>
          <p:nvPr/>
        </p:nvSpPr>
        <p:spPr bwMode="auto">
          <a:xfrm>
            <a:off x="5334000" y="2362200"/>
            <a:ext cx="1219200" cy="4572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
        <p:nvSpPr>
          <p:cNvPr id="15374" name="Text Box 14"/>
          <p:cNvSpPr txBox="1">
            <a:spLocks noChangeArrowheads="1"/>
          </p:cNvSpPr>
          <p:nvPr/>
        </p:nvSpPr>
        <p:spPr bwMode="auto">
          <a:xfrm>
            <a:off x="1143000" y="3212976"/>
            <a:ext cx="3124200" cy="1323439"/>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GB" sz="1600" b="1" dirty="0">
              <a:solidFill>
                <a:srgbClr val="FFFFFF"/>
              </a:solidFill>
              <a:latin typeface="Verdana" pitchFamily="24" charset="0"/>
            </a:endParaRPr>
          </a:p>
          <a:p>
            <a:r>
              <a:rPr lang="en-GB" sz="1600" b="1" dirty="0" smtClean="0">
                <a:solidFill>
                  <a:srgbClr val="FFFFFF"/>
                </a:solidFill>
                <a:latin typeface="Verdana" pitchFamily="24" charset="0"/>
              </a:rPr>
              <a:t>Wild horses:</a:t>
            </a:r>
          </a:p>
          <a:p>
            <a:r>
              <a:rPr lang="en-GB" sz="1600" b="1" dirty="0" smtClean="0">
                <a:solidFill>
                  <a:srgbClr val="FFFFFF"/>
                </a:solidFill>
                <a:latin typeface="Verdana" pitchFamily="24" charset="0"/>
              </a:rPr>
              <a:t>	‘Marlborough 	country’ </a:t>
            </a:r>
            <a:r>
              <a:rPr lang="en-GB" sz="1600" b="1" dirty="0">
                <a:solidFill>
                  <a:srgbClr val="FFFFFF"/>
                </a:solidFill>
                <a:latin typeface="Verdana" pitchFamily="24" charset="0"/>
              </a:rPr>
              <a:t> advert </a:t>
            </a:r>
          </a:p>
          <a:p>
            <a:pPr marL="342900" indent="-342900">
              <a:buFont typeface="Arial"/>
              <a:buChar char="•"/>
            </a:pPr>
            <a:endParaRPr lang="en-GB" sz="1600" b="1" dirty="0">
              <a:solidFill>
                <a:srgbClr val="FFFFFF"/>
              </a:solidFill>
              <a:latin typeface="Verdana" pitchFamily="24" charset="0"/>
            </a:endParaRPr>
          </a:p>
        </p:txBody>
      </p:sp>
      <p:pic>
        <p:nvPicPr>
          <p:cNvPr id="2" name="Picture 1" descr="Screen Shot 2013-09-04 at 07.32.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568779"/>
            <a:ext cx="4064000" cy="3238500"/>
          </a:xfrm>
          <a:prstGeom prst="rect">
            <a:avLst/>
          </a:prstGeom>
        </p:spPr>
      </p:pic>
      <p:sp>
        <p:nvSpPr>
          <p:cNvPr id="8" name="Line 13"/>
          <p:cNvSpPr>
            <a:spLocks noChangeShapeType="1"/>
          </p:cNvSpPr>
          <p:nvPr/>
        </p:nvSpPr>
        <p:spPr bwMode="auto">
          <a:xfrm>
            <a:off x="5148064" y="3861047"/>
            <a:ext cx="1621160" cy="146513"/>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326488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373"/>
                                        </p:tgtEl>
                                        <p:attrNameLst>
                                          <p:attrName>style.visibility</p:attrName>
                                        </p:attrNameLst>
                                      </p:cBhvr>
                                      <p:to>
                                        <p:strVal val="visible"/>
                                      </p:to>
                                    </p:set>
                                    <p:animEffect transition="in" filter="slide(fromLeft)">
                                      <p:cBhvr>
                                        <p:cTn id="7" dur="500"/>
                                        <p:tgtEl>
                                          <p:spTgt spid="153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8">
                                            <p:bg/>
                                          </p:spTgt>
                                        </p:tgtEl>
                                        <p:attrNameLst>
                                          <p:attrName>style.visibility</p:attrName>
                                        </p:attrNameLst>
                                      </p:cBhvr>
                                      <p:to>
                                        <p:strVal val="visible"/>
                                      </p:to>
                                    </p:set>
                                    <p:animEffect transition="in" filter="box(in)">
                                      <p:cBhvr>
                                        <p:cTn id="12" dur="500"/>
                                        <p:tgtEl>
                                          <p:spTgt spid="15368">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68">
                                            <p:txEl>
                                              <p:pRg st="0" end="0"/>
                                            </p:txEl>
                                          </p:spTgt>
                                        </p:tgtEl>
                                        <p:attrNameLst>
                                          <p:attrName>style.visibility</p:attrName>
                                        </p:attrNameLst>
                                      </p:cBhvr>
                                      <p:to>
                                        <p:strVal val="visible"/>
                                      </p:to>
                                    </p:set>
                                    <p:animEffect transition="in" filter="box(in)">
                                      <p:cBhvr>
                                        <p:cTn id="17" dur="500"/>
                                        <p:tgtEl>
                                          <p:spTgt spid="1536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368">
                                            <p:txEl>
                                              <p:pRg st="2" end="2"/>
                                            </p:txEl>
                                          </p:spTgt>
                                        </p:tgtEl>
                                        <p:attrNameLst>
                                          <p:attrName>style.visibility</p:attrName>
                                        </p:attrNameLst>
                                      </p:cBhvr>
                                      <p:to>
                                        <p:strVal val="visible"/>
                                      </p:to>
                                    </p:set>
                                    <p:animEffect transition="in" filter="box(in)">
                                      <p:cBhvr>
                                        <p:cTn id="22" dur="500"/>
                                        <p:tgtEl>
                                          <p:spTgt spid="153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374">
                                            <p:txEl>
                                              <p:pRg st="1" end="1"/>
                                            </p:txEl>
                                          </p:spTgt>
                                        </p:tgtEl>
                                        <p:attrNameLst>
                                          <p:attrName>style.visibility</p:attrName>
                                        </p:attrNameLst>
                                      </p:cBhvr>
                                      <p:to>
                                        <p:strVal val="visible"/>
                                      </p:to>
                                    </p:set>
                                    <p:animEffect transition="in" filter="box(in)">
                                      <p:cBhvr>
                                        <p:cTn id="32" dur="500"/>
                                        <p:tgtEl>
                                          <p:spTgt spid="1537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374">
                                            <p:txEl>
                                              <p:pRg st="2" end="2"/>
                                            </p:txEl>
                                          </p:spTgt>
                                        </p:tgtEl>
                                        <p:attrNameLst>
                                          <p:attrName>style.visibility</p:attrName>
                                        </p:attrNameLst>
                                      </p:cBhvr>
                                      <p:to>
                                        <p:strVal val="visible"/>
                                      </p:to>
                                    </p:set>
                                    <p:animEffect transition="in" filter="box(in)">
                                      <p:cBhvr>
                                        <p:cTn id="37" dur="500"/>
                                        <p:tgtEl>
                                          <p:spTgt spid="153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animBg="1" autoUpdateAnimBg="0"/>
      <p:bldP spid="15373" grpId="0" animBg="1"/>
      <p:bldP spid="15374" grpId="0" build="p" autoUpdateAnimBg="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0" y="2362200"/>
            <a:ext cx="9144000" cy="2124075"/>
          </a:xfrm>
          <a:prstGeom prst="rect">
            <a:avLst/>
          </a:prstGeom>
          <a:noFill/>
          <a:ln w="9525">
            <a:noFill/>
            <a:miter lim="800000"/>
            <a:headEnd/>
            <a:tailEnd/>
          </a:ln>
        </p:spPr>
        <p:txBody>
          <a:bodyPr>
            <a:prstTxWarp prst="textNoShape">
              <a:avLst/>
            </a:prstTxWarp>
            <a:spAutoFit/>
          </a:bodyPr>
          <a:lstStyle/>
          <a:p>
            <a:pPr algn="ctr"/>
            <a:r>
              <a:rPr lang="en-US" sz="6600">
                <a:solidFill>
                  <a:schemeClr val="bg1"/>
                </a:solidFill>
              </a:rPr>
              <a:t>Dogs must be carried on the escalator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627784" y="2276872"/>
            <a:ext cx="3480387" cy="2088232"/>
          </a:xfrm>
          <a:prstGeom prst="rect">
            <a:avLst/>
          </a:prstGeom>
          <a:noFill/>
          <a:ln w="9525">
            <a:noFill/>
            <a:miter lim="800000"/>
            <a:headEnd/>
            <a:tailEnd/>
          </a:ln>
        </p:spPr>
      </p:pic>
      <p:sp>
        <p:nvSpPr>
          <p:cNvPr id="2" name="TextBox 1"/>
          <p:cNvSpPr txBox="1"/>
          <p:nvPr/>
        </p:nvSpPr>
        <p:spPr>
          <a:xfrm>
            <a:off x="2195736" y="2924944"/>
            <a:ext cx="1584176" cy="769441"/>
          </a:xfrm>
          <a:prstGeom prst="rect">
            <a:avLst/>
          </a:prstGeom>
          <a:noFill/>
        </p:spPr>
        <p:txBody>
          <a:bodyPr wrap="square" rtlCol="0">
            <a:spAutoFit/>
          </a:bodyPr>
          <a:lstStyle/>
          <a:p>
            <a:r>
              <a:rPr lang="en-US" sz="4400" dirty="0" smtClean="0">
                <a:solidFill>
                  <a:schemeClr val="bg1"/>
                </a:solidFill>
              </a:rPr>
              <a:t>The</a:t>
            </a:r>
            <a:endParaRPr lang="en-US" sz="4400" dirty="0">
              <a:solidFill>
                <a:schemeClr val="bg1"/>
              </a:solidFill>
            </a:endParaRPr>
          </a:p>
        </p:txBody>
      </p:sp>
      <p:sp>
        <p:nvSpPr>
          <p:cNvPr id="5" name="TextBox 4"/>
          <p:cNvSpPr txBox="1"/>
          <p:nvPr/>
        </p:nvSpPr>
        <p:spPr>
          <a:xfrm>
            <a:off x="5316083" y="2924944"/>
            <a:ext cx="1584176" cy="769441"/>
          </a:xfrm>
          <a:prstGeom prst="rect">
            <a:avLst/>
          </a:prstGeom>
          <a:noFill/>
        </p:spPr>
        <p:txBody>
          <a:bodyPr wrap="square" rtlCol="0">
            <a:spAutoFit/>
          </a:bodyPr>
          <a:lstStyle/>
          <a:p>
            <a:r>
              <a:rPr lang="en-US" sz="4400" dirty="0" smtClean="0">
                <a:solidFill>
                  <a:schemeClr val="bg1"/>
                </a:solidFill>
              </a:rPr>
              <a:t>view</a:t>
            </a:r>
            <a:endParaRPr lang="en-US" sz="4400" dirty="0">
              <a:solidFill>
                <a:schemeClr val="bg1"/>
              </a:solidFill>
            </a:endParaRPr>
          </a:p>
        </p:txBody>
      </p:sp>
      <p:sp>
        <p:nvSpPr>
          <p:cNvPr id="6" name="TextBox 5"/>
          <p:cNvSpPr txBox="1"/>
          <p:nvPr/>
        </p:nvSpPr>
        <p:spPr>
          <a:xfrm>
            <a:off x="3131840" y="3858014"/>
            <a:ext cx="4176464" cy="769441"/>
          </a:xfrm>
          <a:prstGeom prst="rect">
            <a:avLst/>
          </a:prstGeom>
          <a:noFill/>
        </p:spPr>
        <p:txBody>
          <a:bodyPr wrap="square" rtlCol="0">
            <a:spAutoFit/>
          </a:bodyPr>
          <a:lstStyle/>
          <a:p>
            <a:r>
              <a:rPr lang="en-US" sz="4400" dirty="0">
                <a:solidFill>
                  <a:schemeClr val="bg1"/>
                </a:solidFill>
              </a:rPr>
              <a:t>o</a:t>
            </a:r>
            <a:r>
              <a:rPr lang="en-US" sz="4400" dirty="0" smtClean="0">
                <a:solidFill>
                  <a:schemeClr val="bg1"/>
                </a:solidFill>
              </a:rPr>
              <a:t>f literacy</a:t>
            </a:r>
            <a:endParaRPr lang="en-US" sz="4400" dirty="0">
              <a:solidFill>
                <a:schemeClr val="bg1"/>
              </a:solidFill>
            </a:endParaRPr>
          </a:p>
        </p:txBody>
      </p:sp>
    </p:spTree>
    <p:extLst>
      <p:ext uri="{BB962C8B-B14F-4D97-AF65-F5344CB8AC3E}">
        <p14:creationId xmlns:p14="http://schemas.microsoft.com/office/powerpoint/2010/main" val="1478742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04 at 07.16.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77720">
            <a:off x="2006002" y="315046"/>
            <a:ext cx="3836765" cy="5085184"/>
          </a:xfrm>
          <a:prstGeom prst="rect">
            <a:avLst/>
          </a:prstGeom>
        </p:spPr>
      </p:pic>
      <p:pic>
        <p:nvPicPr>
          <p:cNvPr id="7" name="Picture 6" descr="Screen Shot 2015-11-04 at 07.24.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82697">
            <a:off x="4248404" y="737094"/>
            <a:ext cx="3600400" cy="5225425"/>
          </a:xfrm>
          <a:prstGeom prst="rect">
            <a:avLst/>
          </a:prstGeom>
        </p:spPr>
      </p:pic>
      <p:pic>
        <p:nvPicPr>
          <p:cNvPr id="8" name="Picture 7" descr="Screen Shot 2015-11-04 at 07.23.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37" y="2204864"/>
            <a:ext cx="7768454" cy="2285763"/>
          </a:xfrm>
          <a:prstGeom prst="rect">
            <a:avLst/>
          </a:prstGeom>
        </p:spPr>
      </p:pic>
    </p:spTree>
    <p:extLst>
      <p:ext uri="{BB962C8B-B14F-4D97-AF65-F5344CB8AC3E}">
        <p14:creationId xmlns:p14="http://schemas.microsoft.com/office/powerpoint/2010/main" val="32071419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684584" y="-315416"/>
            <a:ext cx="3480387" cy="2088232"/>
          </a:xfrm>
          <a:prstGeom prst="rect">
            <a:avLst/>
          </a:prstGeom>
          <a:noFill/>
          <a:ln w="9525">
            <a:noFill/>
            <a:miter lim="800000"/>
            <a:headEnd/>
            <a:tailEnd/>
          </a:ln>
        </p:spPr>
      </p:pic>
      <p:sp>
        <p:nvSpPr>
          <p:cNvPr id="2" name="TextBox 1"/>
          <p:cNvSpPr txBox="1"/>
          <p:nvPr/>
        </p:nvSpPr>
        <p:spPr>
          <a:xfrm>
            <a:off x="1259632" y="2276872"/>
            <a:ext cx="6948264" cy="2308324"/>
          </a:xfrm>
          <a:prstGeom prst="rect">
            <a:avLst/>
          </a:prstGeom>
          <a:noFill/>
        </p:spPr>
        <p:txBody>
          <a:bodyPr wrap="square" rtlCol="0">
            <a:spAutoFit/>
          </a:bodyPr>
          <a:lstStyle/>
          <a:p>
            <a:r>
              <a:rPr lang="en-US" sz="3600" dirty="0" smtClean="0">
                <a:solidFill>
                  <a:schemeClr val="bg1"/>
                </a:solidFill>
                <a:latin typeface="Zapf Dingbats"/>
                <a:ea typeface="Zapf Dingbats"/>
                <a:cs typeface="Zapf Dingbats"/>
                <a:sym typeface="Zapf Dingbats"/>
              </a:rPr>
              <a:t>✗ </a:t>
            </a:r>
            <a:r>
              <a:rPr lang="en-US" sz="3600" dirty="0" smtClean="0">
                <a:solidFill>
                  <a:schemeClr val="bg1"/>
                </a:solidFill>
              </a:rPr>
              <a:t>May be mechanistic and superficial </a:t>
            </a:r>
          </a:p>
          <a:p>
            <a:endParaRPr lang="en-US" sz="3600" dirty="0">
              <a:solidFill>
                <a:schemeClr val="bg1"/>
              </a:solidFill>
            </a:endParaRPr>
          </a:p>
          <a:p>
            <a:r>
              <a:rPr lang="en-US" sz="3600" dirty="0" smtClean="0">
                <a:solidFill>
                  <a:schemeClr val="bg1"/>
                </a:solidFill>
                <a:latin typeface="Zapf Dingbats"/>
                <a:ea typeface="Zapf Dingbats"/>
                <a:cs typeface="Zapf Dingbats"/>
                <a:sym typeface="Zapf Dingbats"/>
              </a:rPr>
              <a:t>✔</a:t>
            </a:r>
            <a:r>
              <a:rPr lang="en-US" sz="3600" dirty="0">
                <a:solidFill>
                  <a:schemeClr val="bg1"/>
                </a:solidFill>
                <a:sym typeface="Zapf Dingbats"/>
              </a:rPr>
              <a:t> </a:t>
            </a:r>
            <a:r>
              <a:rPr lang="en-US" sz="3600" dirty="0" smtClean="0">
                <a:solidFill>
                  <a:schemeClr val="bg1"/>
                </a:solidFill>
              </a:rPr>
              <a:t>Yet may be very helpful</a:t>
            </a:r>
            <a:endParaRPr lang="en-US" sz="3600" dirty="0">
              <a:solidFill>
                <a:schemeClr val="bg1"/>
              </a:solidFill>
            </a:endParaRPr>
          </a:p>
        </p:txBody>
      </p:sp>
    </p:spTree>
    <p:extLst>
      <p:ext uri="{BB962C8B-B14F-4D97-AF65-F5344CB8AC3E}">
        <p14:creationId xmlns:p14="http://schemas.microsoft.com/office/powerpoint/2010/main" val="41193612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684584" y="-315416"/>
            <a:ext cx="3480387" cy="2088232"/>
          </a:xfrm>
          <a:prstGeom prst="rect">
            <a:avLst/>
          </a:prstGeom>
          <a:noFill/>
          <a:ln w="9525">
            <a:noFill/>
            <a:miter lim="800000"/>
            <a:headEnd/>
            <a:tailEnd/>
          </a:ln>
        </p:spPr>
      </p:pic>
      <p:pic>
        <p:nvPicPr>
          <p:cNvPr id="4" name="Picture 3" descr="Screen Shot 2012-10-24 at 07.17.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0"/>
            <a:ext cx="5080000" cy="6858000"/>
          </a:xfrm>
          <a:prstGeom prst="rect">
            <a:avLst/>
          </a:prstGeom>
        </p:spPr>
      </p:pic>
    </p:spTree>
    <p:extLst>
      <p:ext uri="{BB962C8B-B14F-4D97-AF65-F5344CB8AC3E}">
        <p14:creationId xmlns:p14="http://schemas.microsoft.com/office/powerpoint/2010/main" val="422964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24 at 07.1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5788121"/>
          </a:xfrm>
          <a:prstGeom prst="rect">
            <a:avLst/>
          </a:prstGeom>
        </p:spPr>
      </p:pic>
    </p:spTree>
    <p:extLst>
      <p:ext uri="{BB962C8B-B14F-4D97-AF65-F5344CB8AC3E}">
        <p14:creationId xmlns:p14="http://schemas.microsoft.com/office/powerpoint/2010/main" val="1041523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980728"/>
            <a:ext cx="6948264" cy="5016758"/>
          </a:xfrm>
          <a:prstGeom prst="rect">
            <a:avLst/>
          </a:prstGeom>
          <a:noFill/>
        </p:spPr>
        <p:txBody>
          <a:bodyPr wrap="square" rtlCol="0">
            <a:spAutoFit/>
          </a:bodyPr>
          <a:lstStyle/>
          <a:p>
            <a:pPr marL="342900" lvl="0" indent="-342900">
              <a:buFont typeface="+mj-lt"/>
              <a:buAutoNum type="arabicPeriod"/>
            </a:pPr>
            <a:r>
              <a:rPr lang="en-US" sz="2000" dirty="0">
                <a:solidFill>
                  <a:srgbClr val="FFFFFF"/>
                </a:solidFill>
              </a:rPr>
              <a:t>Are </a:t>
            </a:r>
            <a:r>
              <a:rPr lang="en-US" sz="2000" b="1" dirty="0">
                <a:solidFill>
                  <a:srgbClr val="FFFF00"/>
                </a:solidFill>
              </a:rPr>
              <a:t>key terms and vocabulary</a:t>
            </a:r>
            <a:r>
              <a:rPr lang="en-US" sz="2000" dirty="0">
                <a:solidFill>
                  <a:srgbClr val="FFFF00"/>
                </a:solidFill>
              </a:rPr>
              <a:t> </a:t>
            </a:r>
            <a:r>
              <a:rPr lang="en-US" sz="2000" dirty="0">
                <a:solidFill>
                  <a:srgbClr val="FFFFFF"/>
                </a:solidFill>
              </a:rPr>
              <a:t>clear and explored with pupils to ensure that they </a:t>
            </a:r>
            <a:r>
              <a:rPr lang="en-US" sz="2000" dirty="0" err="1">
                <a:solidFill>
                  <a:srgbClr val="FFFFFF"/>
                </a:solidFill>
              </a:rPr>
              <a:t>recognise</a:t>
            </a:r>
            <a:r>
              <a:rPr lang="en-US" sz="2000" dirty="0">
                <a:solidFill>
                  <a:srgbClr val="FFFFFF"/>
                </a:solidFill>
              </a:rPr>
              <a:t> and understand them? Are they related to similar words or the root from which they are derived?</a:t>
            </a:r>
          </a:p>
          <a:p>
            <a:pPr marL="342900" lvl="0" indent="-342900"/>
            <a:endParaRPr lang="en-GB" sz="2000" dirty="0">
              <a:solidFill>
                <a:srgbClr val="FFFFFF"/>
              </a:solidFill>
            </a:endParaRPr>
          </a:p>
          <a:p>
            <a:pPr marL="342900" lvl="0" indent="-342900">
              <a:buFont typeface="+mj-lt"/>
              <a:buAutoNum type="arabicPeriod"/>
            </a:pPr>
            <a:r>
              <a:rPr lang="en-US" sz="2000" dirty="0">
                <a:solidFill>
                  <a:srgbClr val="FFFFFF"/>
                </a:solidFill>
              </a:rPr>
              <a:t>Do teachers identify any particular features of key terms and help pupils with strategies for remembering how to </a:t>
            </a:r>
            <a:r>
              <a:rPr lang="en-US" sz="2000" b="1" dirty="0">
                <a:solidFill>
                  <a:srgbClr val="FFFF00"/>
                </a:solidFill>
              </a:rPr>
              <a:t>spell</a:t>
            </a:r>
            <a:r>
              <a:rPr lang="en-US" sz="2000" b="1" dirty="0">
                <a:solidFill>
                  <a:srgbClr val="FFFFFF"/>
                </a:solidFill>
              </a:rPr>
              <a:t> </a:t>
            </a:r>
            <a:r>
              <a:rPr lang="en-US" sz="2000" dirty="0">
                <a:solidFill>
                  <a:srgbClr val="FFFFFF"/>
                </a:solidFill>
              </a:rPr>
              <a:t>them or why they might be </a:t>
            </a:r>
            <a:r>
              <a:rPr lang="en-US" sz="2000" b="1" dirty="0" err="1">
                <a:solidFill>
                  <a:srgbClr val="FFFFFF"/>
                </a:solidFill>
              </a:rPr>
              <a:t>capitalised</a:t>
            </a:r>
            <a:r>
              <a:rPr lang="en-US" sz="2000" b="1" dirty="0">
                <a:solidFill>
                  <a:srgbClr val="FFFFFF"/>
                </a:solidFill>
              </a:rPr>
              <a:t> </a:t>
            </a:r>
            <a:r>
              <a:rPr lang="en-US" sz="2000" dirty="0">
                <a:solidFill>
                  <a:srgbClr val="FFFFFF"/>
                </a:solidFill>
              </a:rPr>
              <a:t>(e.g. ‘Parliament’ in history or citizenship)?</a:t>
            </a:r>
          </a:p>
          <a:p>
            <a:pPr marL="342900" lvl="0" indent="-342900"/>
            <a:endParaRPr lang="en-GB" sz="2000" dirty="0">
              <a:solidFill>
                <a:srgbClr val="FFFFFF"/>
              </a:solidFill>
            </a:endParaRPr>
          </a:p>
          <a:p>
            <a:pPr marL="342900" lvl="0" indent="-342900">
              <a:buFont typeface="+mj-lt"/>
              <a:buAutoNum type="arabicPeriod"/>
            </a:pPr>
            <a:r>
              <a:rPr lang="en-US" sz="2000" dirty="0">
                <a:solidFill>
                  <a:srgbClr val="FFFFFF"/>
                </a:solidFill>
              </a:rPr>
              <a:t>Do teachers remind pupils of important </a:t>
            </a:r>
            <a:r>
              <a:rPr lang="en-US" sz="2000" b="1" dirty="0">
                <a:solidFill>
                  <a:srgbClr val="FFFF00"/>
                </a:solidFill>
              </a:rPr>
              <a:t>core skills</a:t>
            </a:r>
            <a:r>
              <a:rPr lang="en-US" sz="2000" dirty="0">
                <a:solidFill>
                  <a:srgbClr val="FFFF00"/>
                </a:solidFill>
              </a:rPr>
              <a:t> </a:t>
            </a:r>
            <a:r>
              <a:rPr lang="en-US" sz="2000" dirty="0">
                <a:solidFill>
                  <a:srgbClr val="FFFFFF"/>
                </a:solidFill>
              </a:rPr>
              <a:t>– for example how to skim a text to extract the main elements of its content quickly or to scan a text for information about a key word or topic?</a:t>
            </a:r>
          </a:p>
          <a:p>
            <a:pPr marL="342900" lvl="0" indent="-342900"/>
            <a:endParaRPr lang="en-GB" sz="2000" dirty="0">
              <a:solidFill>
                <a:srgbClr val="FFFFFF"/>
              </a:solidFill>
            </a:endParaRPr>
          </a:p>
          <a:p>
            <a:pPr marL="342900" indent="-342900"/>
            <a:endParaRPr lang="en-GB" sz="2000" dirty="0">
              <a:solidFill>
                <a:srgbClr val="FFFFFF"/>
              </a:solidFill>
            </a:endParaRPr>
          </a:p>
        </p:txBody>
      </p:sp>
    </p:spTree>
    <p:extLst>
      <p:ext uri="{BB962C8B-B14F-4D97-AF65-F5344CB8AC3E}">
        <p14:creationId xmlns:p14="http://schemas.microsoft.com/office/powerpoint/2010/main" val="161015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980728"/>
            <a:ext cx="6948264" cy="5324535"/>
          </a:xfrm>
          <a:prstGeom prst="rect">
            <a:avLst/>
          </a:prstGeom>
          <a:noFill/>
        </p:spPr>
        <p:txBody>
          <a:bodyPr wrap="square" rtlCol="0">
            <a:spAutoFit/>
          </a:bodyPr>
          <a:lstStyle/>
          <a:p>
            <a:pPr marL="457200" indent="-457200">
              <a:buFont typeface="+mj-lt"/>
              <a:buAutoNum type="arabicPeriod" startAt="4"/>
            </a:pPr>
            <a:r>
              <a:rPr lang="en-US" sz="2000" dirty="0">
                <a:solidFill>
                  <a:srgbClr val="FFFFFF"/>
                </a:solidFill>
              </a:rPr>
              <a:t>Do teachers make expectations clear before pupils begin a task – for example on the </a:t>
            </a:r>
            <a:r>
              <a:rPr lang="en-US" sz="2000" b="1" dirty="0">
                <a:solidFill>
                  <a:srgbClr val="FFFF00"/>
                </a:solidFill>
              </a:rPr>
              <a:t>conventions</a:t>
            </a:r>
            <a:r>
              <a:rPr lang="en-US" sz="2000" dirty="0">
                <a:solidFill>
                  <a:srgbClr val="FFFF00"/>
                </a:solidFill>
              </a:rPr>
              <a:t> </a:t>
            </a:r>
            <a:r>
              <a:rPr lang="en-US" sz="2000" dirty="0">
                <a:solidFill>
                  <a:srgbClr val="FFFFFF"/>
                </a:solidFill>
              </a:rPr>
              <a:t>of layout in a formal letter or on the main features of writing persuasively</a:t>
            </a:r>
            <a:r>
              <a:rPr lang="en-US" sz="2000" dirty="0" smtClean="0">
                <a:solidFill>
                  <a:srgbClr val="FFFFFF"/>
                </a:solidFill>
              </a:rPr>
              <a:t>?</a:t>
            </a:r>
          </a:p>
          <a:p>
            <a:pPr marL="457200" indent="-457200">
              <a:buFont typeface="+mj-lt"/>
              <a:buAutoNum type="arabicPeriod" startAt="4"/>
            </a:pPr>
            <a:endParaRPr lang="en-US" sz="2000" dirty="0">
              <a:solidFill>
                <a:srgbClr val="FFFFFF"/>
              </a:solidFill>
            </a:endParaRPr>
          </a:p>
          <a:p>
            <a:pPr marL="457200" lvl="0" indent="-457200">
              <a:buFont typeface="+mj-lt"/>
              <a:buAutoNum type="arabicPeriod" startAt="4"/>
            </a:pPr>
            <a:r>
              <a:rPr lang="en-US" sz="2000" dirty="0">
                <a:solidFill>
                  <a:srgbClr val="FFFFFF"/>
                </a:solidFill>
              </a:rPr>
              <a:t>Do teachers reinforce the importance of </a:t>
            </a:r>
            <a:r>
              <a:rPr lang="en-US" sz="2000" b="1" dirty="0">
                <a:solidFill>
                  <a:srgbClr val="FFFF00"/>
                </a:solidFill>
              </a:rPr>
              <a:t>accuracy</a:t>
            </a:r>
            <a:r>
              <a:rPr lang="en-US" sz="2000" dirty="0">
                <a:solidFill>
                  <a:srgbClr val="FFFF00"/>
                </a:solidFill>
              </a:rPr>
              <a:t> </a:t>
            </a:r>
            <a:r>
              <a:rPr lang="en-US" sz="2000" dirty="0">
                <a:solidFill>
                  <a:srgbClr val="FFFFFF"/>
                </a:solidFill>
              </a:rPr>
              <a:t>in spoken or written language – for example, </a:t>
            </a:r>
            <a:r>
              <a:rPr lang="en-US" sz="2000" dirty="0" err="1">
                <a:solidFill>
                  <a:srgbClr val="FFFFFF"/>
                </a:solidFill>
              </a:rPr>
              <a:t>emphasising</a:t>
            </a:r>
            <a:r>
              <a:rPr lang="en-US" sz="2000" dirty="0">
                <a:solidFill>
                  <a:srgbClr val="FFFFFF"/>
                </a:solidFill>
              </a:rPr>
              <a:t> the need for correct sentence punctuation in one-sentence answers or correcting ‘we was...’ in pupils’ speech?</a:t>
            </a:r>
          </a:p>
          <a:p>
            <a:pPr marL="457200" lvl="0" indent="-457200">
              <a:buFont typeface="+mj-lt"/>
              <a:buAutoNum type="arabicPeriod" startAt="4"/>
            </a:pPr>
            <a:endParaRPr lang="en-GB" sz="2000" dirty="0">
              <a:solidFill>
                <a:srgbClr val="FFFFFF"/>
              </a:solidFill>
            </a:endParaRPr>
          </a:p>
          <a:p>
            <a:pPr marL="457200" lvl="0" indent="-457200">
              <a:buFont typeface="+mj-lt"/>
              <a:buAutoNum type="arabicPeriod" startAt="4"/>
            </a:pPr>
            <a:r>
              <a:rPr lang="en-US" sz="2000" dirty="0">
                <a:solidFill>
                  <a:srgbClr val="FFFFFF"/>
                </a:solidFill>
              </a:rPr>
              <a:t>Do teachers identify when it is important to use </a:t>
            </a:r>
            <a:r>
              <a:rPr lang="en-US" sz="2000" b="1" dirty="0">
                <a:solidFill>
                  <a:srgbClr val="FFFF00"/>
                </a:solidFill>
              </a:rPr>
              <a:t>standard English</a:t>
            </a:r>
            <a:r>
              <a:rPr lang="en-US" sz="2000" dirty="0">
                <a:solidFill>
                  <a:srgbClr val="FFFF00"/>
                </a:solidFill>
              </a:rPr>
              <a:t> </a:t>
            </a:r>
            <a:r>
              <a:rPr lang="en-US" sz="2000" dirty="0">
                <a:solidFill>
                  <a:srgbClr val="FFFFFF"/>
                </a:solidFill>
              </a:rPr>
              <a:t>and when other registers or dialects may be used – for example, in a formal examination answer and when recreating dialogue as part of narrative writing?</a:t>
            </a:r>
          </a:p>
          <a:p>
            <a:pPr marL="457200" indent="-457200">
              <a:buFont typeface="+mj-lt"/>
              <a:buAutoNum type="arabicPeriod" startAt="4"/>
            </a:pPr>
            <a:endParaRPr lang="en-GB" sz="2000" dirty="0">
              <a:solidFill>
                <a:srgbClr val="FFFFFF"/>
              </a:solidFill>
            </a:endParaRPr>
          </a:p>
        </p:txBody>
      </p:sp>
    </p:spTree>
    <p:extLst>
      <p:ext uri="{BB962C8B-B14F-4D97-AF65-F5344CB8AC3E}">
        <p14:creationId xmlns:p14="http://schemas.microsoft.com/office/powerpoint/2010/main" val="2880647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Today’s bonus</a:t>
            </a:r>
            <a:r>
              <a:rPr lang="en-US" dirty="0" smtClean="0">
                <a:solidFill>
                  <a:schemeClr val="bg1"/>
                </a:solidFill>
              </a:rPr>
              <a:t>:</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
        <p:nvSpPr>
          <p:cNvPr id="10" name="TextBox 9"/>
          <p:cNvSpPr txBox="1"/>
          <p:nvPr/>
        </p:nvSpPr>
        <p:spPr>
          <a:xfrm>
            <a:off x="1187624" y="2492896"/>
            <a:ext cx="2886472" cy="2554545"/>
          </a:xfrm>
          <a:prstGeom prst="rect">
            <a:avLst/>
          </a:prstGeom>
          <a:noFill/>
        </p:spPr>
        <p:txBody>
          <a:bodyPr wrap="square" rtlCol="0">
            <a:spAutoFit/>
          </a:bodyPr>
          <a:lstStyle/>
          <a:p>
            <a:pPr algn="ctr"/>
            <a:r>
              <a:rPr lang="en-US" sz="4000" dirty="0" smtClean="0">
                <a:solidFill>
                  <a:srgbClr val="FFFFFF"/>
                </a:solidFill>
              </a:rPr>
              <a:t>Today I will reveal the secret of literacy</a:t>
            </a:r>
            <a:endParaRPr lang="en-US" sz="4000" dirty="0">
              <a:solidFill>
                <a:srgbClr val="FFFFFF"/>
              </a:solidFill>
            </a:endParaRPr>
          </a:p>
        </p:txBody>
      </p:sp>
      <p:pic>
        <p:nvPicPr>
          <p:cNvPr id="6" name="Picture 5"/>
          <p:cNvPicPr>
            <a:picLocks noChangeAspect="1"/>
          </p:cNvPicPr>
          <p:nvPr/>
        </p:nvPicPr>
        <p:blipFill>
          <a:blip r:embed="rId3"/>
          <a:stretch>
            <a:fillRect/>
          </a:stretch>
        </p:blipFill>
        <p:spPr>
          <a:xfrm>
            <a:off x="4427984" y="1916832"/>
            <a:ext cx="3181120" cy="4039441"/>
          </a:xfrm>
          <a:prstGeom prst="rect">
            <a:avLst/>
          </a:prstGeom>
        </p:spPr>
      </p:pic>
    </p:spTree>
    <p:extLst>
      <p:ext uri="{BB962C8B-B14F-4D97-AF65-F5344CB8AC3E}">
        <p14:creationId xmlns:p14="http://schemas.microsoft.com/office/powerpoint/2010/main" val="1914787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slide(from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4"/>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1844824"/>
            <a:ext cx="6948264" cy="2862322"/>
          </a:xfrm>
          <a:prstGeom prst="rect">
            <a:avLst/>
          </a:prstGeom>
          <a:noFill/>
        </p:spPr>
        <p:txBody>
          <a:bodyPr wrap="square" rtlCol="0">
            <a:spAutoFit/>
          </a:bodyPr>
          <a:lstStyle/>
          <a:p>
            <a:pPr marL="457200" lvl="0" indent="-457200">
              <a:buFont typeface="+mj-lt"/>
              <a:buAutoNum type="arabicPeriod" startAt="7"/>
            </a:pPr>
            <a:r>
              <a:rPr lang="en-US" sz="2000" dirty="0">
                <a:solidFill>
                  <a:schemeClr val="bg1"/>
                </a:solidFill>
              </a:rPr>
              <a:t>Do teachers help pupils with key elements of literacy as they support them in lessons? Do they point out </a:t>
            </a:r>
            <a:r>
              <a:rPr lang="en-US" sz="2000" b="1" dirty="0">
                <a:solidFill>
                  <a:srgbClr val="FFFF00"/>
                </a:solidFill>
              </a:rPr>
              <a:t>spelling, grammar or punctuation</a:t>
            </a:r>
            <a:r>
              <a:rPr lang="en-US" sz="2000" dirty="0">
                <a:solidFill>
                  <a:srgbClr val="FFFF00"/>
                </a:solidFill>
              </a:rPr>
              <a:t> </a:t>
            </a:r>
            <a:r>
              <a:rPr lang="en-US" sz="2000" dirty="0">
                <a:solidFill>
                  <a:schemeClr val="bg1"/>
                </a:solidFill>
              </a:rPr>
              <a:t>issues as they look at work around the class?</a:t>
            </a:r>
          </a:p>
          <a:p>
            <a:pPr marL="457200" lvl="0" indent="-457200">
              <a:buFont typeface="+mj-lt"/>
              <a:buAutoNum type="arabicPeriod" startAt="7"/>
            </a:pPr>
            <a:endParaRPr lang="en-GB" sz="2000" dirty="0">
              <a:solidFill>
                <a:schemeClr val="bg1"/>
              </a:solidFill>
            </a:endParaRPr>
          </a:p>
          <a:p>
            <a:pPr marL="457200" lvl="0" indent="-457200">
              <a:buFont typeface="+mj-lt"/>
              <a:buAutoNum type="arabicPeriod" startAt="7"/>
            </a:pPr>
            <a:r>
              <a:rPr lang="en-US" sz="2000" dirty="0">
                <a:solidFill>
                  <a:schemeClr val="bg1"/>
                </a:solidFill>
              </a:rPr>
              <a:t>Does teachers’ </a:t>
            </a:r>
            <a:r>
              <a:rPr lang="en-US" sz="2000" b="1" dirty="0">
                <a:solidFill>
                  <a:srgbClr val="FFFF00"/>
                </a:solidFill>
              </a:rPr>
              <a:t>marking</a:t>
            </a:r>
            <a:r>
              <a:rPr lang="en-US" sz="2000" dirty="0">
                <a:solidFill>
                  <a:srgbClr val="FFFF00"/>
                </a:solidFill>
              </a:rPr>
              <a:t> </a:t>
            </a:r>
            <a:r>
              <a:rPr lang="en-US" sz="2000" dirty="0">
                <a:solidFill>
                  <a:schemeClr val="bg1"/>
                </a:solidFill>
              </a:rPr>
              <a:t>support key literacy points? For example, are key subject terms always checked for correct spelling? Is sentence punctuation always corrected?</a:t>
            </a:r>
            <a:endParaRPr lang="en-GB" sz="2000" dirty="0">
              <a:solidFill>
                <a:schemeClr val="bg1"/>
              </a:solidFill>
            </a:endParaRPr>
          </a:p>
        </p:txBody>
      </p:sp>
    </p:spTree>
    <p:extLst>
      <p:ext uri="{BB962C8B-B14F-4D97-AF65-F5344CB8AC3E}">
        <p14:creationId xmlns:p14="http://schemas.microsoft.com/office/powerpoint/2010/main" val="2624357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179512" y="0"/>
            <a:ext cx="4536504" cy="2232248"/>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rPr>
              <a:t>Talking Point</a:t>
            </a:r>
            <a:endParaRPr lang="en-US" sz="4000" dirty="0">
              <a:solidFill>
                <a:schemeClr val="bg1"/>
              </a:solidFill>
            </a:endParaRPr>
          </a:p>
        </p:txBody>
      </p:sp>
      <p:sp>
        <p:nvSpPr>
          <p:cNvPr id="3" name="TextBox 2"/>
          <p:cNvSpPr txBox="1"/>
          <p:nvPr/>
        </p:nvSpPr>
        <p:spPr>
          <a:xfrm>
            <a:off x="1079612" y="2536738"/>
            <a:ext cx="7272808" cy="1569660"/>
          </a:xfrm>
          <a:prstGeom prst="rect">
            <a:avLst/>
          </a:prstGeom>
          <a:noFill/>
        </p:spPr>
        <p:txBody>
          <a:bodyPr wrap="square" rtlCol="0">
            <a:spAutoFit/>
          </a:bodyPr>
          <a:lstStyle/>
          <a:p>
            <a:pPr algn="ctr"/>
            <a:r>
              <a:rPr lang="en-US" sz="3200" dirty="0" smtClean="0">
                <a:solidFill>
                  <a:srgbClr val="FFFFFF"/>
                </a:solidFill>
              </a:rPr>
              <a:t>Why literacy matters – ‘The Matthew Effect’ – the Literacy Club – the </a:t>
            </a:r>
            <a:r>
              <a:rPr lang="en-US" sz="3200" dirty="0" err="1" smtClean="0">
                <a:solidFill>
                  <a:srgbClr val="FFFFFF"/>
                </a:solidFill>
              </a:rPr>
              <a:t>Ofsted</a:t>
            </a:r>
            <a:r>
              <a:rPr lang="en-US" sz="3200" dirty="0" smtClean="0">
                <a:solidFill>
                  <a:srgbClr val="FFFFFF"/>
                </a:solidFill>
              </a:rPr>
              <a:t> view</a:t>
            </a:r>
            <a:endParaRPr lang="en-US" sz="3200" dirty="0">
              <a:solidFill>
                <a:srgbClr val="FFFFFF"/>
              </a:solidFill>
            </a:endParaRPr>
          </a:p>
        </p:txBody>
      </p:sp>
      <p:sp>
        <p:nvSpPr>
          <p:cNvPr id="10" name="TextBox 9"/>
          <p:cNvSpPr txBox="1"/>
          <p:nvPr/>
        </p:nvSpPr>
        <p:spPr>
          <a:xfrm>
            <a:off x="179512" y="4365104"/>
            <a:ext cx="8712968" cy="1077218"/>
          </a:xfrm>
          <a:prstGeom prst="rect">
            <a:avLst/>
          </a:prstGeom>
          <a:noFill/>
        </p:spPr>
        <p:txBody>
          <a:bodyPr wrap="square" rtlCol="0">
            <a:spAutoFit/>
          </a:bodyPr>
          <a:lstStyle/>
          <a:p>
            <a:pPr algn="ctr"/>
            <a:r>
              <a:rPr lang="en-US" sz="3200" dirty="0" smtClean="0">
                <a:solidFill>
                  <a:srgbClr val="FFFF00"/>
                </a:solidFill>
              </a:rPr>
              <a:t>What’s new? What’s familiar? </a:t>
            </a:r>
          </a:p>
          <a:p>
            <a:pPr algn="ctr"/>
            <a:r>
              <a:rPr lang="en-US" sz="3200" dirty="0" smtClean="0">
                <a:solidFill>
                  <a:srgbClr val="FFFF00"/>
                </a:solidFill>
              </a:rPr>
              <a:t>Implications for you and your subject?</a:t>
            </a:r>
            <a:endParaRPr lang="en-US" sz="3200" dirty="0">
              <a:solidFill>
                <a:srgbClr val="FFFF00"/>
              </a:solidFill>
            </a:endParaRPr>
          </a:p>
        </p:txBody>
      </p:sp>
      <p:cxnSp>
        <p:nvCxnSpPr>
          <p:cNvPr id="5" name="Straight Connector 4"/>
          <p:cNvCxnSpPr/>
          <p:nvPr/>
        </p:nvCxnSpPr>
        <p:spPr>
          <a:xfrm>
            <a:off x="1079612" y="4221088"/>
            <a:ext cx="727280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
        <p:nvSpPr>
          <p:cNvPr id="2" name="TextBox 1"/>
          <p:cNvSpPr txBox="1"/>
          <p:nvPr/>
        </p:nvSpPr>
        <p:spPr>
          <a:xfrm>
            <a:off x="1584428" y="4437112"/>
            <a:ext cx="5976664" cy="1569660"/>
          </a:xfrm>
          <a:prstGeom prst="rect">
            <a:avLst/>
          </a:prstGeom>
          <a:noFill/>
        </p:spPr>
        <p:txBody>
          <a:bodyPr wrap="square" rtlCol="0">
            <a:spAutoFit/>
          </a:bodyPr>
          <a:lstStyle/>
          <a:p>
            <a:pPr algn="ctr"/>
            <a:r>
              <a:rPr lang="en-US" sz="3200" dirty="0" smtClean="0">
                <a:solidFill>
                  <a:schemeClr val="bg1"/>
                </a:solidFill>
              </a:rPr>
              <a:t>5 key ingredients</a:t>
            </a:r>
          </a:p>
          <a:p>
            <a:pPr algn="ctr"/>
            <a:r>
              <a:rPr lang="en-US" sz="3200" dirty="0" smtClean="0">
                <a:solidFill>
                  <a:schemeClr val="bg1"/>
                </a:solidFill>
              </a:rPr>
              <a:t>Then teach you something</a:t>
            </a:r>
          </a:p>
          <a:p>
            <a:pPr algn="ctr"/>
            <a:r>
              <a:rPr lang="en-US" sz="3200" dirty="0" smtClean="0">
                <a:solidFill>
                  <a:schemeClr val="bg1"/>
                </a:solidFill>
              </a:rPr>
              <a:t>Then reflection</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295400" y="2003425"/>
            <a:ext cx="7806188" cy="5632312"/>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3600" dirty="0">
                <a:solidFill>
                  <a:srgbClr val="FFFFFF"/>
                </a:solidFill>
                <a:latin typeface="Calibri" charset="0"/>
              </a:rPr>
              <a:t>Understand the significance of exploratory talk</a:t>
            </a:r>
          </a:p>
          <a:p>
            <a:pPr marL="742950" indent="-742950">
              <a:buFont typeface="Calibri" charset="0"/>
              <a:buAutoNum type="arabicPeriod"/>
            </a:pPr>
            <a:r>
              <a:rPr lang="en-US" sz="3600" dirty="0">
                <a:solidFill>
                  <a:srgbClr val="FFFFFF"/>
                </a:solidFill>
                <a:latin typeface="Calibri" charset="0"/>
              </a:rPr>
              <a:t>Model good talk – eg </a:t>
            </a:r>
            <a:r>
              <a:rPr lang="en-US" sz="3600" dirty="0" smtClean="0">
                <a:solidFill>
                  <a:srgbClr val="FFFFFF"/>
                </a:solidFill>
                <a:latin typeface="Calibri" charset="0"/>
              </a:rPr>
              <a:t>connectives</a:t>
            </a:r>
            <a:endParaRPr lang="en-US" sz="3600" dirty="0">
              <a:solidFill>
                <a:srgbClr val="FFFFFF"/>
              </a:solidFill>
              <a:latin typeface="Calibri" charset="0"/>
            </a:endParaRPr>
          </a:p>
          <a:p>
            <a:pPr marL="742950" indent="-742950">
              <a:buFont typeface="Calibri" charset="0"/>
              <a:buAutoNum type="arabicPeriod"/>
            </a:pPr>
            <a:r>
              <a:rPr lang="en-US" sz="3600" dirty="0">
                <a:solidFill>
                  <a:srgbClr val="FFFFFF"/>
                </a:solidFill>
                <a:latin typeface="Calibri" charset="0"/>
              </a:rPr>
              <a:t>Re-think </a:t>
            </a:r>
            <a:r>
              <a:rPr lang="en-US" sz="3600" dirty="0" smtClean="0">
                <a:solidFill>
                  <a:srgbClr val="FFFFFF"/>
                </a:solidFill>
                <a:latin typeface="Calibri" charset="0"/>
              </a:rPr>
              <a:t>questioning – ‘why </a:t>
            </a:r>
            <a:r>
              <a:rPr lang="en-US" sz="3600" dirty="0">
                <a:solidFill>
                  <a:srgbClr val="FFFFFF"/>
                </a:solidFill>
                <a:latin typeface="Calibri" charset="0"/>
              </a:rPr>
              <a:t>&amp; </a:t>
            </a:r>
            <a:r>
              <a:rPr lang="en-US" sz="3600" dirty="0" smtClean="0">
                <a:solidFill>
                  <a:srgbClr val="FFFFFF"/>
                </a:solidFill>
                <a:latin typeface="Calibri" charset="0"/>
              </a:rPr>
              <a:t>how’, thinking time, and no-hands-up</a:t>
            </a:r>
          </a:p>
          <a:p>
            <a:pPr marL="742950" indent="-742950">
              <a:buFont typeface="Calibri" charset="0"/>
              <a:buAutoNum type="arabicPeriod"/>
            </a:pPr>
            <a:r>
              <a:rPr lang="en-US" sz="3600" dirty="0" smtClean="0">
                <a:solidFill>
                  <a:srgbClr val="FFFFFF"/>
                </a:solidFill>
                <a:latin typeface="Calibri" charset="0"/>
              </a:rPr>
              <a:t>Consciously vary groupings</a:t>
            </a:r>
          </a:p>
          <a:p>
            <a:pPr marL="742950" indent="-742950">
              <a:buFont typeface="Calibri" charset="0"/>
              <a:buAutoNum type="arabicPeriod"/>
            </a:pPr>
            <a:r>
              <a:rPr lang="en-US" sz="3600" dirty="0">
                <a:solidFill>
                  <a:srgbClr val="FFFFFF"/>
                </a:solidFill>
                <a:latin typeface="Calibri" charset="0"/>
              </a:rPr>
              <a:t>Get </a:t>
            </a:r>
            <a:r>
              <a:rPr lang="en-US" sz="3600" dirty="0" smtClean="0">
                <a:solidFill>
                  <a:srgbClr val="FFFFFF"/>
                </a:solidFill>
                <a:latin typeface="Calibri" charset="0"/>
              </a:rPr>
              <a:t>conversation </a:t>
            </a:r>
            <a:r>
              <a:rPr lang="en-US" sz="3600" dirty="0">
                <a:solidFill>
                  <a:srgbClr val="FFFFFF"/>
                </a:solidFill>
                <a:latin typeface="Calibri" charset="0"/>
              </a:rPr>
              <a:t>into the school culture</a:t>
            </a:r>
          </a:p>
          <a:p>
            <a:pPr marL="742950" indent="-742950">
              <a:buFont typeface="Calibri" charset="0"/>
              <a:buAutoNum type="arabicPeriod"/>
            </a:pPr>
            <a:endParaRPr lang="en-US" sz="3600" dirty="0">
              <a:solidFill>
                <a:srgbClr val="FFFFFF"/>
              </a:solidFill>
              <a:latin typeface="Calibri" charset="0"/>
            </a:endParaRPr>
          </a:p>
          <a:p>
            <a:pPr marL="742950" indent="-742950"/>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096"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9269282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7584" y="3321858"/>
            <a:ext cx="7806188"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Focus: speaking in public</a:t>
            </a: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202353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3956" y="2780928"/>
            <a:ext cx="7806188" cy="2862322"/>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Barriers:</a:t>
            </a:r>
          </a:p>
          <a:p>
            <a:pPr algn="ctr"/>
            <a:r>
              <a:rPr lang="en-US" sz="3600" dirty="0" smtClean="0">
                <a:solidFill>
                  <a:srgbClr val="FFFFFF"/>
                </a:solidFill>
                <a:latin typeface="Calibri" charset="0"/>
              </a:rPr>
              <a:t>Lack of confidence</a:t>
            </a:r>
          </a:p>
          <a:p>
            <a:pPr algn="ctr"/>
            <a:r>
              <a:rPr lang="en-US" sz="3600" dirty="0" smtClean="0">
                <a:solidFill>
                  <a:srgbClr val="FFFFFF"/>
                </a:solidFill>
                <a:latin typeface="Calibri" charset="0"/>
              </a:rPr>
              <a:t>Lack of structure</a:t>
            </a:r>
          </a:p>
          <a:p>
            <a:pPr algn="ctr"/>
            <a:r>
              <a:rPr lang="en-US" sz="3600" dirty="0" smtClean="0">
                <a:solidFill>
                  <a:srgbClr val="FFFFFF"/>
                </a:solidFill>
                <a:latin typeface="Calibri" charset="0"/>
              </a:rPr>
              <a:t>Lack of </a:t>
            </a:r>
            <a:r>
              <a:rPr lang="en-US" sz="3600" dirty="0" err="1" smtClean="0">
                <a:solidFill>
                  <a:srgbClr val="FFFFFF"/>
                </a:solidFill>
                <a:latin typeface="Calibri" charset="0"/>
              </a:rPr>
              <a:t>depersonalised</a:t>
            </a:r>
            <a:r>
              <a:rPr lang="en-US" sz="3600" dirty="0" smtClean="0">
                <a:solidFill>
                  <a:srgbClr val="FFFFFF"/>
                </a:solidFill>
                <a:latin typeface="Calibri" charset="0"/>
              </a:rPr>
              <a:t> tone</a:t>
            </a:r>
          </a:p>
          <a:p>
            <a:pPr algn="ct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489924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827584" y="3321858"/>
            <a:ext cx="7806188" cy="1200329"/>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FFFFFF"/>
                </a:solidFill>
                <a:latin typeface="Calibri" charset="0"/>
              </a:rPr>
              <a:t>Task: why school uniform crushes our individuality</a:t>
            </a:r>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0919591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323528" y="3068960"/>
            <a:ext cx="7806188" cy="2308324"/>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FFFFFF"/>
                </a:solidFill>
                <a:latin typeface="Calibri" charset="0"/>
              </a:rPr>
              <a:t>Confidence</a:t>
            </a:r>
          </a:p>
          <a:p>
            <a:r>
              <a:rPr lang="en-US" sz="3600" dirty="0" smtClean="0">
                <a:solidFill>
                  <a:srgbClr val="FFFFFF"/>
                </a:solidFill>
                <a:latin typeface="Calibri" charset="0"/>
              </a:rPr>
              <a:t>Structure</a:t>
            </a:r>
          </a:p>
          <a:p>
            <a:r>
              <a:rPr lang="en-US" sz="3600" dirty="0" err="1">
                <a:solidFill>
                  <a:srgbClr val="FFFFFF"/>
                </a:solidFill>
                <a:latin typeface="Calibri" charset="0"/>
              </a:rPr>
              <a:t>D</a:t>
            </a:r>
            <a:r>
              <a:rPr lang="en-US" sz="3600" dirty="0" err="1" smtClean="0">
                <a:solidFill>
                  <a:srgbClr val="FFFFFF"/>
                </a:solidFill>
                <a:latin typeface="Calibri" charset="0"/>
              </a:rPr>
              <a:t>epersonalised</a:t>
            </a:r>
            <a:r>
              <a:rPr lang="en-US" sz="3600" dirty="0" smtClean="0">
                <a:solidFill>
                  <a:srgbClr val="FFFFFF"/>
                </a:solidFill>
                <a:latin typeface="Calibri" charset="0"/>
              </a:rPr>
              <a:t> tone</a:t>
            </a:r>
          </a:p>
          <a:p>
            <a:endParaRPr lang="en-US" sz="36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
        <p:nvSpPr>
          <p:cNvPr id="2" name="Cloud Callout 1"/>
          <p:cNvSpPr/>
          <p:nvPr/>
        </p:nvSpPr>
        <p:spPr>
          <a:xfrm>
            <a:off x="2667000" y="836712"/>
            <a:ext cx="3417168" cy="2016224"/>
          </a:xfrm>
          <a:prstGeom prst="cloudCallout">
            <a:avLst>
              <a:gd name="adj1" fmla="val -51929"/>
              <a:gd name="adj2" fmla="val 740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Stance, notes, pen</a:t>
            </a:r>
            <a:endParaRPr lang="en-US" sz="3200" dirty="0">
              <a:solidFill>
                <a:schemeClr val="tx1"/>
              </a:solidFill>
            </a:endParaRPr>
          </a:p>
        </p:txBody>
      </p:sp>
      <p:sp>
        <p:nvSpPr>
          <p:cNvPr id="7" name="Cloud Callout 6"/>
          <p:cNvSpPr/>
          <p:nvPr/>
        </p:nvSpPr>
        <p:spPr>
          <a:xfrm>
            <a:off x="3923928" y="2420888"/>
            <a:ext cx="5143929" cy="2016224"/>
          </a:xfrm>
          <a:prstGeom prst="cloudCallout">
            <a:avLst>
              <a:gd name="adj1" fmla="val -92216"/>
              <a:gd name="adj2" fmla="val 425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Number points</a:t>
            </a:r>
          </a:p>
          <a:p>
            <a:pPr algn="ctr"/>
            <a:r>
              <a:rPr lang="en-US" sz="3200" dirty="0" smtClean="0">
                <a:solidFill>
                  <a:schemeClr val="tx1"/>
                </a:solidFill>
              </a:rPr>
              <a:t>Be repetitive</a:t>
            </a:r>
          </a:p>
          <a:p>
            <a:pPr algn="ctr"/>
            <a:r>
              <a:rPr lang="en-US" sz="3200" dirty="0" smtClean="0">
                <a:solidFill>
                  <a:schemeClr val="tx1"/>
                </a:solidFill>
              </a:rPr>
              <a:t>Sentence functions</a:t>
            </a:r>
            <a:endParaRPr lang="en-US" sz="3200" dirty="0">
              <a:solidFill>
                <a:schemeClr val="tx1"/>
              </a:solidFill>
            </a:endParaRPr>
          </a:p>
        </p:txBody>
      </p:sp>
      <p:sp>
        <p:nvSpPr>
          <p:cNvPr id="8" name="Cloud Callout 7"/>
          <p:cNvSpPr/>
          <p:nvPr/>
        </p:nvSpPr>
        <p:spPr>
          <a:xfrm>
            <a:off x="2846517" y="4547918"/>
            <a:ext cx="6332512" cy="2016224"/>
          </a:xfrm>
          <a:prstGeom prst="cloudCallout">
            <a:avLst>
              <a:gd name="adj1" fmla="val -63317"/>
              <a:gd name="adj2" fmla="val -306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Avoid I / me</a:t>
            </a:r>
          </a:p>
          <a:p>
            <a:pPr algn="ctr"/>
            <a:r>
              <a:rPr lang="en-US" sz="3200" dirty="0" smtClean="0">
                <a:solidFill>
                  <a:schemeClr val="tx1"/>
                </a:solidFill>
              </a:rPr>
              <a:t>Use so / because / however / therefore</a:t>
            </a:r>
            <a:endParaRPr lang="en-US" sz="3200" dirty="0">
              <a:solidFill>
                <a:schemeClr val="tx1"/>
              </a:solidFill>
            </a:endParaRPr>
          </a:p>
        </p:txBody>
      </p:sp>
    </p:spTree>
    <p:extLst>
      <p:ext uri="{BB962C8B-B14F-4D97-AF65-F5344CB8AC3E}">
        <p14:creationId xmlns:p14="http://schemas.microsoft.com/office/powerpoint/2010/main" val="982980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P spid="2"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rPr>
              <a:t>Talking Point</a:t>
            </a:r>
            <a:endParaRPr lang="en-US" sz="3200" dirty="0">
              <a:solidFill>
                <a:schemeClr val="bg1"/>
              </a:solidFill>
            </a:endParaRPr>
          </a:p>
        </p:txBody>
      </p:sp>
      <p:sp>
        <p:nvSpPr>
          <p:cNvPr id="10" name="TextBox 9"/>
          <p:cNvSpPr txBox="1"/>
          <p:nvPr/>
        </p:nvSpPr>
        <p:spPr>
          <a:xfrm>
            <a:off x="179512" y="4437112"/>
            <a:ext cx="8712968" cy="2062103"/>
          </a:xfrm>
          <a:prstGeom prst="rect">
            <a:avLst/>
          </a:prstGeom>
          <a:noFill/>
        </p:spPr>
        <p:txBody>
          <a:bodyPr wrap="square" rtlCol="0">
            <a:spAutoFit/>
          </a:bodyPr>
          <a:lstStyle/>
          <a:p>
            <a:pPr algn="ctr"/>
            <a:r>
              <a:rPr lang="en-US" sz="3200" dirty="0" smtClean="0">
                <a:solidFill>
                  <a:srgbClr val="FFFF00"/>
                </a:solidFill>
              </a:rPr>
              <a:t>What are the main types of talk needed in your subject?</a:t>
            </a:r>
          </a:p>
          <a:p>
            <a:pPr algn="ctr"/>
            <a:r>
              <a:rPr lang="en-US" sz="3200" dirty="0" smtClean="0">
                <a:solidFill>
                  <a:srgbClr val="FFFF00"/>
                </a:solidFill>
              </a:rPr>
              <a:t>Barriers?</a:t>
            </a:r>
          </a:p>
          <a:p>
            <a:pPr algn="ctr"/>
            <a:r>
              <a:rPr lang="en-US" sz="3200" dirty="0" smtClean="0">
                <a:solidFill>
                  <a:srgbClr val="FFFF00"/>
                </a:solidFill>
              </a:rPr>
              <a:t>So what could you do?</a:t>
            </a:r>
            <a:endParaRPr lang="en-US" sz="3200" dirty="0">
              <a:solidFill>
                <a:srgbClr val="FFFF00"/>
              </a:solidFill>
            </a:endParaRPr>
          </a:p>
        </p:txBody>
      </p:sp>
      <p:sp>
        <p:nvSpPr>
          <p:cNvPr id="7" name="TextBox 6"/>
          <p:cNvSpPr txBox="1">
            <a:spLocks noChangeArrowheads="1"/>
          </p:cNvSpPr>
          <p:nvPr/>
        </p:nvSpPr>
        <p:spPr bwMode="auto">
          <a:xfrm>
            <a:off x="1295400" y="2003425"/>
            <a:ext cx="7806188" cy="3046988"/>
          </a:xfrm>
          <a:prstGeom prst="rect">
            <a:avLst/>
          </a:prstGeom>
          <a:noFill/>
          <a:ln w="9525">
            <a:noFill/>
            <a:miter lim="800000"/>
            <a:headEnd/>
            <a:tailEnd/>
          </a:ln>
        </p:spPr>
        <p:txBody>
          <a:bodyPr wrap="square">
            <a:prstTxWarp prst="textNoShape">
              <a:avLst/>
            </a:prstTxWarp>
            <a:spAutoFit/>
          </a:bodyPr>
          <a:lstStyle/>
          <a:p>
            <a:pPr marL="742950" indent="-742950">
              <a:buFont typeface="Calibri" charset="0"/>
              <a:buAutoNum type="arabicPeriod"/>
            </a:pPr>
            <a:r>
              <a:rPr lang="en-US" sz="2400" dirty="0">
                <a:solidFill>
                  <a:srgbClr val="FFFFFF"/>
                </a:solidFill>
                <a:latin typeface="Calibri" charset="0"/>
              </a:rPr>
              <a:t>Understand the significance of exploratory talk</a:t>
            </a:r>
          </a:p>
          <a:p>
            <a:pPr marL="742950" indent="-742950">
              <a:buFont typeface="Calibri" charset="0"/>
              <a:buAutoNum type="arabicPeriod"/>
            </a:pPr>
            <a:r>
              <a:rPr lang="en-US" sz="2400" dirty="0">
                <a:solidFill>
                  <a:srgbClr val="FFFFFF"/>
                </a:solidFill>
                <a:latin typeface="Calibri" charset="0"/>
              </a:rPr>
              <a:t>Model good talk – eg </a:t>
            </a:r>
            <a:r>
              <a:rPr lang="en-US" sz="2400" dirty="0" smtClean="0">
                <a:solidFill>
                  <a:srgbClr val="FFFFFF"/>
                </a:solidFill>
                <a:latin typeface="Calibri" charset="0"/>
              </a:rPr>
              <a:t>connectives</a:t>
            </a:r>
            <a:endParaRPr lang="en-US" sz="2400" dirty="0">
              <a:solidFill>
                <a:srgbClr val="FFFFFF"/>
              </a:solidFill>
              <a:latin typeface="Calibri" charset="0"/>
            </a:endParaRPr>
          </a:p>
          <a:p>
            <a:pPr marL="742950" indent="-742950">
              <a:buFont typeface="Calibri" charset="0"/>
              <a:buAutoNum type="arabicPeriod"/>
            </a:pPr>
            <a:r>
              <a:rPr lang="en-US" sz="2400" dirty="0">
                <a:solidFill>
                  <a:srgbClr val="FFFFFF"/>
                </a:solidFill>
                <a:latin typeface="Calibri" charset="0"/>
              </a:rPr>
              <a:t>Re-think </a:t>
            </a:r>
            <a:r>
              <a:rPr lang="en-US" sz="2400" dirty="0" smtClean="0">
                <a:solidFill>
                  <a:srgbClr val="FFFFFF"/>
                </a:solidFill>
                <a:latin typeface="Calibri" charset="0"/>
              </a:rPr>
              <a:t>questioning – ‘why </a:t>
            </a:r>
            <a:r>
              <a:rPr lang="en-US" sz="2400" dirty="0">
                <a:solidFill>
                  <a:srgbClr val="FFFFFF"/>
                </a:solidFill>
                <a:latin typeface="Calibri" charset="0"/>
              </a:rPr>
              <a:t>&amp; </a:t>
            </a:r>
            <a:r>
              <a:rPr lang="en-US" sz="2400" dirty="0" smtClean="0">
                <a:solidFill>
                  <a:srgbClr val="FFFFFF"/>
                </a:solidFill>
                <a:latin typeface="Calibri" charset="0"/>
              </a:rPr>
              <a:t>how’, thinking time, and no-hands-up</a:t>
            </a:r>
          </a:p>
          <a:p>
            <a:pPr marL="742950" indent="-742950">
              <a:buFont typeface="Calibri" charset="0"/>
              <a:buAutoNum type="arabicPeriod"/>
            </a:pPr>
            <a:r>
              <a:rPr lang="en-US" sz="2400" dirty="0" smtClean="0">
                <a:solidFill>
                  <a:srgbClr val="FFFFFF"/>
                </a:solidFill>
                <a:latin typeface="Calibri" charset="0"/>
              </a:rPr>
              <a:t>Consciously vary groupings</a:t>
            </a:r>
          </a:p>
          <a:p>
            <a:pPr marL="742950" indent="-742950">
              <a:buFont typeface="Calibri" charset="0"/>
              <a:buAutoNum type="arabicPeriod"/>
            </a:pPr>
            <a:r>
              <a:rPr lang="en-US" sz="2400" dirty="0">
                <a:solidFill>
                  <a:srgbClr val="FFFFFF"/>
                </a:solidFill>
                <a:latin typeface="Calibri" charset="0"/>
              </a:rPr>
              <a:t>Get </a:t>
            </a:r>
            <a:r>
              <a:rPr lang="en-US" sz="2400" dirty="0" smtClean="0">
                <a:solidFill>
                  <a:srgbClr val="FFFFFF"/>
                </a:solidFill>
                <a:latin typeface="Calibri" charset="0"/>
              </a:rPr>
              <a:t>conversation </a:t>
            </a:r>
            <a:r>
              <a:rPr lang="en-US" sz="2400" dirty="0">
                <a:solidFill>
                  <a:srgbClr val="FFFFFF"/>
                </a:solidFill>
                <a:latin typeface="Calibri" charset="0"/>
              </a:rPr>
              <a:t>into the school culture</a:t>
            </a:r>
          </a:p>
          <a:p>
            <a:pPr marL="742950" indent="-742950">
              <a:buFont typeface="Calibri" charset="0"/>
              <a:buAutoNum type="arabicPeriod"/>
            </a:pPr>
            <a:endParaRPr lang="en-US" sz="2400" dirty="0">
              <a:solidFill>
                <a:srgbClr val="FFFFFF"/>
              </a:solidFill>
              <a:latin typeface="Calibri" charset="0"/>
            </a:endParaRPr>
          </a:p>
          <a:p>
            <a:pPr marL="742950" indent="-742950"/>
            <a:endParaRPr lang="en-US" sz="2400" dirty="0">
              <a:solidFill>
                <a:srgbClr val="FFFFFF"/>
              </a:solidFill>
              <a:latin typeface="Calibri" charset="0"/>
            </a:endParaRPr>
          </a:p>
        </p:txBody>
      </p:sp>
    </p:spTree>
    <p:extLst>
      <p:ext uri="{BB962C8B-B14F-4D97-AF65-F5344CB8AC3E}">
        <p14:creationId xmlns:p14="http://schemas.microsoft.com/office/powerpoint/2010/main" val="29026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p:tgtEl>
                                          <p:spTgt spid="10">
                                            <p:txEl>
                                              <p:pRg st="1" end="1"/>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Structure:</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
        <p:nvSpPr>
          <p:cNvPr id="10" name="TextBox 9"/>
          <p:cNvSpPr txBox="1"/>
          <p:nvPr/>
        </p:nvSpPr>
        <p:spPr>
          <a:xfrm>
            <a:off x="1547664" y="2060848"/>
            <a:ext cx="8263388" cy="3785652"/>
          </a:xfrm>
          <a:prstGeom prst="rect">
            <a:avLst/>
          </a:prstGeom>
          <a:noFill/>
        </p:spPr>
        <p:txBody>
          <a:bodyPr wrap="square" rtlCol="0">
            <a:spAutoFit/>
          </a:bodyPr>
          <a:lstStyle/>
          <a:p>
            <a:r>
              <a:rPr lang="en-US" sz="2400" dirty="0" smtClean="0">
                <a:solidFill>
                  <a:srgbClr val="FFFFFF"/>
                </a:solidFill>
              </a:rPr>
              <a:t>Session 1: 	Why literacy </a:t>
            </a:r>
            <a:r>
              <a:rPr lang="en-US" sz="2400" dirty="0">
                <a:solidFill>
                  <a:srgbClr val="FFFFFF"/>
                </a:solidFill>
              </a:rPr>
              <a:t>matters </a:t>
            </a:r>
            <a:r>
              <a:rPr lang="en-US" sz="2400" dirty="0" smtClean="0">
                <a:solidFill>
                  <a:srgbClr val="FFFFFF"/>
                </a:solidFill>
              </a:rPr>
              <a:t>/ the </a:t>
            </a:r>
            <a:r>
              <a:rPr lang="en-US" sz="2400" dirty="0" err="1">
                <a:solidFill>
                  <a:srgbClr val="FFFFFF"/>
                </a:solidFill>
              </a:rPr>
              <a:t>Ofsted</a:t>
            </a:r>
            <a:r>
              <a:rPr lang="en-US" sz="2400" dirty="0">
                <a:solidFill>
                  <a:srgbClr val="FFFFFF"/>
                </a:solidFill>
              </a:rPr>
              <a:t> view</a:t>
            </a:r>
          </a:p>
          <a:p>
            <a:endParaRPr lang="en-US" sz="2400" dirty="0" smtClean="0">
              <a:solidFill>
                <a:srgbClr val="FFFFFF"/>
              </a:solidFill>
            </a:endParaRPr>
          </a:p>
          <a:p>
            <a:r>
              <a:rPr lang="en-US" sz="2400" dirty="0" smtClean="0">
                <a:solidFill>
                  <a:srgbClr val="FFFFFF"/>
                </a:solidFill>
              </a:rPr>
              <a:t>Session 2: 	Essentials for impact:</a:t>
            </a:r>
          </a:p>
          <a:p>
            <a:endParaRPr lang="en-US" sz="2400" dirty="0" smtClean="0">
              <a:solidFill>
                <a:srgbClr val="FFFFFF"/>
              </a:solidFill>
            </a:endParaRPr>
          </a:p>
          <a:p>
            <a:r>
              <a:rPr lang="en-US" sz="2400" dirty="0">
                <a:solidFill>
                  <a:srgbClr val="FFFFFF"/>
                </a:solidFill>
              </a:rPr>
              <a:t>	</a:t>
            </a:r>
            <a:r>
              <a:rPr lang="en-US" sz="2400" dirty="0" smtClean="0">
                <a:solidFill>
                  <a:srgbClr val="FFFFFF"/>
                </a:solidFill>
              </a:rPr>
              <a:t>			- Speaking &amp; Listening</a:t>
            </a:r>
          </a:p>
          <a:p>
            <a:r>
              <a:rPr lang="en-US" sz="2400" dirty="0">
                <a:solidFill>
                  <a:srgbClr val="FFFFFF"/>
                </a:solidFill>
              </a:rPr>
              <a:t>	</a:t>
            </a:r>
            <a:r>
              <a:rPr lang="en-US" sz="2400" dirty="0" smtClean="0">
                <a:solidFill>
                  <a:srgbClr val="FFFFFF"/>
                </a:solidFill>
              </a:rPr>
              <a:t>			- Reading</a:t>
            </a:r>
          </a:p>
          <a:p>
            <a:r>
              <a:rPr lang="en-US" sz="2400" dirty="0">
                <a:solidFill>
                  <a:srgbClr val="FFFFFF"/>
                </a:solidFill>
              </a:rPr>
              <a:t>	</a:t>
            </a:r>
            <a:r>
              <a:rPr lang="en-US" sz="2400" dirty="0" smtClean="0">
                <a:solidFill>
                  <a:srgbClr val="FFFFFF"/>
                </a:solidFill>
              </a:rPr>
              <a:t>			- Writing / Marking</a:t>
            </a:r>
          </a:p>
          <a:p>
            <a:r>
              <a:rPr lang="en-US" sz="2400" dirty="0" smtClean="0">
                <a:solidFill>
                  <a:srgbClr val="FFFFFF"/>
                </a:solidFill>
              </a:rPr>
              <a:t>				</a:t>
            </a:r>
          </a:p>
          <a:p>
            <a:r>
              <a:rPr lang="en-US" sz="2400" dirty="0">
                <a:solidFill>
                  <a:srgbClr val="FFFFFF"/>
                </a:solidFill>
              </a:rPr>
              <a:t>Session 3: </a:t>
            </a:r>
            <a:r>
              <a:rPr lang="en-US" sz="2400" dirty="0" smtClean="0">
                <a:solidFill>
                  <a:srgbClr val="FFFFFF"/>
                </a:solidFill>
              </a:rPr>
              <a:t>	Literacy in action:</a:t>
            </a:r>
          </a:p>
          <a:p>
            <a:r>
              <a:rPr lang="en-US" sz="2400" dirty="0">
                <a:solidFill>
                  <a:srgbClr val="FFFFFF"/>
                </a:solidFill>
              </a:rPr>
              <a:t>	</a:t>
            </a:r>
            <a:r>
              <a:rPr lang="en-US" sz="2400" dirty="0" smtClean="0">
                <a:solidFill>
                  <a:srgbClr val="FFFFFF"/>
                </a:solidFill>
              </a:rPr>
              <a:t>			Lesson observation &amp; implications</a:t>
            </a:r>
            <a:endParaRPr lang="en-US" sz="2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lide(from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slide(from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slide(from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slide(fromLeft)">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slide(fromLeft)">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slide(fromLeft)">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slide(fromLeft)">
                                      <p:cBhvr>
                                        <p:cTn id="37" dur="500"/>
                                        <p:tgtEl>
                                          <p:spTgt spid="1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slide(fromLeft)">
                                      <p:cBhvr>
                                        <p:cTn id="4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4"/>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676400" y="2362200"/>
            <a:ext cx="7162800" cy="3970338"/>
          </a:xfrm>
          <a:prstGeom prst="rect">
            <a:avLst/>
          </a:prstGeom>
          <a:noFill/>
          <a:ln w="9525">
            <a:noFill/>
            <a:miter lim="800000"/>
            <a:headEnd/>
            <a:tailEnd/>
          </a:ln>
        </p:spPr>
        <p:txBody>
          <a:bodyPr>
            <a:prstTxWarp prst="textNoShape">
              <a:avLst/>
            </a:prstTxWarp>
            <a:spAutoFit/>
          </a:bodyPr>
          <a:lstStyle/>
          <a:p>
            <a:pPr marL="742950" indent="-742950">
              <a:buFont typeface="Calibri" charset="0"/>
              <a:buAutoNum type="arabicPeriod"/>
            </a:pPr>
            <a:r>
              <a:rPr lang="en-US" sz="3600">
                <a:solidFill>
                  <a:srgbClr val="FFFFFF"/>
                </a:solidFill>
                <a:latin typeface="Calibri" charset="0"/>
              </a:rPr>
              <a:t>Teach reading – scanning, skimming, analysis</a:t>
            </a:r>
          </a:p>
          <a:p>
            <a:pPr marL="742950" indent="-742950">
              <a:buFont typeface="Calibri" charset="0"/>
              <a:buAutoNum type="arabicPeriod"/>
            </a:pPr>
            <a:r>
              <a:rPr lang="en-US" sz="3600">
                <a:solidFill>
                  <a:srgbClr val="FFFFFF"/>
                </a:solidFill>
                <a:latin typeface="Calibri" charset="0"/>
              </a:rPr>
              <a:t>Read aloud and display</a:t>
            </a:r>
          </a:p>
          <a:p>
            <a:pPr marL="742950" indent="-742950">
              <a:buFont typeface="Calibri" charset="0"/>
              <a:buAutoNum type="arabicPeriod"/>
            </a:pPr>
            <a:r>
              <a:rPr lang="en-US" sz="3600">
                <a:solidFill>
                  <a:srgbClr val="FFFFFF"/>
                </a:solidFill>
                <a:latin typeface="Calibri" charset="0"/>
              </a:rPr>
              <a:t>Teach key vocabulary</a:t>
            </a:r>
          </a:p>
          <a:p>
            <a:pPr marL="742950" indent="-742950">
              <a:buFont typeface="Calibri" charset="0"/>
              <a:buAutoNum type="arabicPeriod"/>
            </a:pPr>
            <a:r>
              <a:rPr lang="en-US" sz="3600">
                <a:solidFill>
                  <a:srgbClr val="FFFFFF"/>
                </a:solidFill>
                <a:latin typeface="Calibri" charset="0"/>
              </a:rPr>
              <a:t>Demystify spelling</a:t>
            </a:r>
          </a:p>
          <a:p>
            <a:pPr marL="742950" indent="-742950">
              <a:buFont typeface="Calibri" charset="0"/>
              <a:buAutoNum type="arabicPeriod"/>
            </a:pPr>
            <a:r>
              <a:rPr lang="en-US" sz="3600">
                <a:solidFill>
                  <a:srgbClr val="FFFFFF"/>
                </a:solidFill>
                <a:latin typeface="Calibri" charset="0"/>
              </a:rPr>
              <a:t>Teach research, not FOFO</a:t>
            </a:r>
          </a:p>
          <a:p>
            <a:pPr marL="742950" indent="-742950"/>
            <a:endParaRPr lang="en-US" sz="3600">
              <a:solidFill>
                <a:srgbClr val="FFFFFF"/>
              </a:solidFill>
              <a:latin typeface="Calibri" charset="0"/>
            </a:endParaRPr>
          </a:p>
        </p:txBody>
      </p:sp>
      <p:pic>
        <p:nvPicPr>
          <p:cNvPr id="90116"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17052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9592"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DEMO</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8916"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1600200" y="2971800"/>
            <a:ext cx="6705600" cy="646331"/>
          </a:xfrm>
          <a:prstGeom prst="rect">
            <a:avLst/>
          </a:prstGeom>
          <a:noFill/>
          <a:ln w="9525">
            <a:noFill/>
            <a:miter lim="800000"/>
            <a:headEnd/>
            <a:tailEnd/>
          </a:ln>
        </p:spPr>
        <p:txBody>
          <a:bodyPr>
            <a:prstTxWarp prst="textNoShape">
              <a:avLst/>
            </a:prstTxWarp>
            <a:spAutoFit/>
          </a:bodyPr>
          <a:lstStyle/>
          <a:p>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924300" y="2802078"/>
            <a:ext cx="1295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867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95400" y="5926278"/>
            <a:ext cx="57912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838200" y="1573213"/>
            <a:ext cx="2641600" cy="2625725"/>
          </a:xfrm>
          <a:prstGeom prst="rect">
            <a:avLst/>
          </a:prstGeom>
          <a:noFill/>
          <a:ln w="9525">
            <a:noFill/>
            <a:miter lim="800000"/>
            <a:headEnd/>
            <a:tailEnd/>
          </a:ln>
        </p:spPr>
      </p:pic>
      <p:sp>
        <p:nvSpPr>
          <p:cNvPr id="16387"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Approach:</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rcRect/>
          <a:stretch>
            <a:fillRect/>
          </a:stretch>
        </p:blipFill>
        <p:spPr bwMode="auto">
          <a:xfrm>
            <a:off x="3201988" y="3319463"/>
            <a:ext cx="3328987" cy="2219325"/>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a:off x="6078538" y="4471988"/>
            <a:ext cx="2227262" cy="2133600"/>
          </a:xfrm>
          <a:prstGeom prst="rect">
            <a:avLst/>
          </a:prstGeom>
          <a:noFill/>
          <a:ln w="9525">
            <a:noFill/>
            <a:miter lim="800000"/>
            <a:headEnd/>
            <a:tailEnd/>
          </a:ln>
        </p:spPr>
      </p:pic>
      <p:pic>
        <p:nvPicPr>
          <p:cNvPr id="9" name="Picture 8"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charset="0"/>
              <a:ea typeface="Times" charset="0"/>
              <a:cs typeface="Times" charset="0"/>
            </a:endParaRPr>
          </a:p>
          <a:p>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3012"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43013"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500"/>
          </a:xfrm>
          <a:prstGeom prst="rect">
            <a:avLst/>
          </a:prstGeom>
          <a:noFill/>
          <a:ln w="9525">
            <a:noFill/>
            <a:miter lim="800000"/>
            <a:headEnd/>
            <a:tailEnd/>
          </a:ln>
        </p:spPr>
        <p:txBody>
          <a:bodyPr>
            <a:prstTxWarp prst="textNoShape">
              <a:avLst/>
            </a:prstTxWarp>
            <a:spAutoFit/>
          </a:bodyPr>
          <a:lstStyle/>
          <a:p>
            <a:r>
              <a:rPr lang="en-US" sz="2000" b="1" dirty="0">
                <a:solidFill>
                  <a:srgbClr val="FFFFFF"/>
                </a:solidFill>
                <a:latin typeface="Calibri" charset="0"/>
              </a:rPr>
              <a:t>Cellular telephones</a:t>
            </a:r>
          </a:p>
          <a:p>
            <a:endParaRPr lang="en-US" sz="2000" b="1" dirty="0">
              <a:solidFill>
                <a:srgbClr val="FFFFFF"/>
              </a:solidFill>
              <a:latin typeface="Calibri" charset="0"/>
            </a:endParaRPr>
          </a:p>
          <a:p>
            <a:r>
              <a:rPr lang="en-US" sz="2000" dirty="0">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p:spPr>
        <p:txBody>
          <a:bodyPr>
            <a:prstTxWarp prst="textNoShape">
              <a:avLst/>
            </a:prstTxWarp>
            <a:spAutoFit/>
          </a:bodyPr>
          <a:lstStyle/>
          <a:p>
            <a:pPr algn="r"/>
            <a:r>
              <a:rPr lang="en-US" sz="2000" dirty="0">
                <a:solidFill>
                  <a:srgbClr val="FFFFFF"/>
                </a:solidFill>
                <a:latin typeface="Calibri" charset="0"/>
              </a:rPr>
              <a:t>Where begin? </a:t>
            </a:r>
          </a:p>
          <a:p>
            <a:pPr algn="r"/>
            <a:r>
              <a:rPr lang="en-US" sz="2000" dirty="0">
                <a:solidFill>
                  <a:srgbClr val="FFFFFF"/>
                </a:solidFill>
                <a:latin typeface="Calibri" charset="0"/>
              </a:rPr>
              <a:t>Two features? </a:t>
            </a:r>
          </a:p>
          <a:p>
            <a:pPr algn="r"/>
            <a:r>
              <a:rPr lang="en-US" sz="2000" dirty="0">
                <a:solidFill>
                  <a:srgbClr val="FFFFFF"/>
                </a:solidFill>
                <a:latin typeface="Calibri" charset="0"/>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CLOSE READING</a:t>
            </a: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47107" name="Picture 2" descr="HDD:Users:geoffbarton:Desktop:Picture 5.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3-04 at 06.06.09.png"/>
          <p:cNvPicPr>
            <a:picLocks noChangeAspect="1"/>
          </p:cNvPicPr>
          <p:nvPr/>
        </p:nvPicPr>
        <p:blipFill>
          <a:blip r:embed="rId3"/>
          <a:srcRect/>
          <a:stretch>
            <a:fillRect/>
          </a:stretch>
        </p:blipFill>
        <p:spPr bwMode="auto">
          <a:xfrm>
            <a:off x="228600" y="457200"/>
            <a:ext cx="5943600" cy="3133725"/>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1371600" y="1676400"/>
            <a:ext cx="3627438" cy="4638675"/>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4876800" y="2514600"/>
            <a:ext cx="3481388" cy="3494088"/>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5105400" y="762000"/>
            <a:ext cx="3556000" cy="3505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438400"/>
            <a:ext cx="6172200" cy="707886"/>
          </a:xfrm>
          <a:prstGeom prst="rect">
            <a:avLst/>
          </a:prstGeom>
          <a:noFill/>
        </p:spPr>
        <p:txBody>
          <a:bodyPr wrap="square" rtlCol="0">
            <a:spAutoFit/>
          </a:bodyPr>
          <a:lstStyle/>
          <a:p>
            <a:pPr algn="ctr"/>
            <a:r>
              <a:rPr lang="en-US" sz="4000" dirty="0" smtClean="0">
                <a:solidFill>
                  <a:schemeClr val="bg1"/>
                </a:solidFill>
                <a:latin typeface="Chalkduster"/>
                <a:cs typeface="Chalkduster"/>
              </a:rPr>
              <a:t>Research the life of</a:t>
            </a:r>
            <a:endParaRPr lang="en-US" sz="4000" dirty="0">
              <a:solidFill>
                <a:schemeClr val="bg1"/>
              </a:solidFill>
              <a:latin typeface="Chalkduster"/>
              <a:cs typeface="Chalkduster"/>
            </a:endParaRPr>
          </a:p>
        </p:txBody>
      </p:sp>
      <p:sp>
        <p:nvSpPr>
          <p:cNvPr id="4" name="TextBox 3"/>
          <p:cNvSpPr txBox="1"/>
          <p:nvPr/>
        </p:nvSpPr>
        <p:spPr>
          <a:xfrm>
            <a:off x="1600200" y="3146286"/>
            <a:ext cx="6172200" cy="707886"/>
          </a:xfrm>
          <a:prstGeom prst="rect">
            <a:avLst/>
          </a:prstGeom>
          <a:noFill/>
        </p:spPr>
        <p:txBody>
          <a:bodyPr wrap="square" rtlCol="0">
            <a:spAutoFit/>
          </a:bodyPr>
          <a:lstStyle/>
          <a:p>
            <a:pPr algn="ctr"/>
            <a:r>
              <a:rPr lang="en-US" sz="4000" dirty="0" smtClean="0">
                <a:solidFill>
                  <a:schemeClr val="bg1"/>
                </a:solidFill>
                <a:latin typeface="Chalkduster"/>
                <a:cs typeface="Chalkduster"/>
              </a:rPr>
              <a:t>Martin Luther King</a:t>
            </a:r>
            <a:endParaRPr lang="en-US" sz="4000" dirty="0">
              <a:solidFill>
                <a:schemeClr val="bg1"/>
              </a:solidFill>
              <a:latin typeface="Chalkduster"/>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996952"/>
            <a:ext cx="7772400" cy="1470025"/>
          </a:xfrm>
        </p:spPr>
        <p:txBody>
          <a:bodyPr>
            <a:noAutofit/>
          </a:bodyPr>
          <a:lstStyle/>
          <a:p>
            <a:r>
              <a:rPr lang="en-US" sz="9600" dirty="0" smtClean="0">
                <a:solidFill>
                  <a:srgbClr val="FFFFFF"/>
                </a:solidFill>
                <a:latin typeface="Avenir Heavy"/>
                <a:cs typeface="Avenir Heavy"/>
              </a:rPr>
              <a:t>THE HABITS OF LITERACY</a:t>
            </a:r>
            <a:endParaRPr lang="en-US" sz="9600" dirty="0">
              <a:solidFill>
                <a:srgbClr val="FFFFFF"/>
              </a:solidFill>
              <a:latin typeface="Avenir Heavy"/>
              <a:cs typeface="Avenir Heavy"/>
            </a:endParaRPr>
          </a:p>
        </p:txBody>
      </p:sp>
    </p:spTree>
    <p:extLst>
      <p:ext uri="{BB962C8B-B14F-4D97-AF65-F5344CB8AC3E}">
        <p14:creationId xmlns:p14="http://schemas.microsoft.com/office/powerpoint/2010/main" val="748121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0"/>
            <a:ext cx="8077200" cy="2800350"/>
          </a:xfrm>
          <a:prstGeom prst="rect">
            <a:avLst/>
          </a:prstGeom>
          <a:noFill/>
          <a:ln w="9525">
            <a:noFill/>
            <a:miter lim="800000"/>
            <a:headEnd/>
            <a:tailEnd/>
          </a:ln>
        </p:spPr>
        <p:txBody>
          <a:bodyPr>
            <a:prstTxWarp prst="textNoShape">
              <a:avLst/>
            </a:prstTxWarp>
            <a:spAutoFit/>
          </a:bodyPr>
          <a:lstStyle/>
          <a:p>
            <a:pPr algn="ctr"/>
            <a:r>
              <a:rPr lang="en-US" sz="8800">
                <a:solidFill>
                  <a:srgbClr val="FFFFFF"/>
                </a:solidFill>
                <a:latin typeface="Calibri" charset="0"/>
              </a:rPr>
              <a:t>DEMYSTIFYING</a:t>
            </a:r>
          </a:p>
          <a:p>
            <a:pPr algn="ctr"/>
            <a:r>
              <a:rPr lang="en-US" sz="8800">
                <a:solidFill>
                  <a:srgbClr val="FFFFFF"/>
                </a:solidFill>
                <a:latin typeface="Calibri" charset="0"/>
              </a:rPr>
              <a:t>SPELLING</a:t>
            </a:r>
          </a:p>
        </p:txBody>
      </p:sp>
      <p:sp>
        <p:nvSpPr>
          <p:cNvPr id="4" name="TextBox 3"/>
          <p:cNvSpPr txBox="1">
            <a:spLocks noChangeArrowheads="1"/>
          </p:cNvSpPr>
          <p:nvPr/>
        </p:nvSpPr>
        <p:spPr bwMode="auto">
          <a:xfrm>
            <a:off x="4343400" y="4171950"/>
            <a:ext cx="685800" cy="2800350"/>
          </a:xfrm>
          <a:prstGeom prst="rect">
            <a:avLst/>
          </a:prstGeom>
          <a:noFill/>
          <a:ln w="9525">
            <a:noFill/>
            <a:miter lim="800000"/>
            <a:headEnd/>
            <a:tailEnd/>
          </a:ln>
        </p:spPr>
        <p:txBody>
          <a:bodyPr>
            <a:prstTxWarp prst="textNoShape">
              <a:avLst/>
            </a:prstTxWarp>
            <a:spAutoFit/>
          </a:bodyPr>
          <a:lstStyle/>
          <a:p>
            <a:r>
              <a:rPr lang="en-US" sz="8800">
                <a:solidFill>
                  <a:schemeClr val="bg1"/>
                </a:solidFill>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0384"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1 - SOUNDS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1408"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Gover</a:t>
            </a:r>
            <a:r>
              <a:rPr lang="en-US" sz="5400" dirty="0" smtClean="0">
                <a:solidFill>
                  <a:srgbClr val="FFFF00"/>
                </a:solidFill>
                <a:latin typeface="Calibri" charset="0"/>
              </a:rPr>
              <a:t>n</a:t>
            </a:r>
            <a:r>
              <a:rPr lang="en-US" sz="5400" dirty="0" smtClean="0">
                <a:solidFill>
                  <a:srgbClr val="FFFFFF"/>
                </a:solidFill>
                <a:latin typeface="Calibri" charset="0"/>
              </a:rPr>
              <a:t>ment</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190500"/>
            <a:ext cx="9144000" cy="6463665"/>
          </a:xfrm>
          <a:prstGeom prst="rect">
            <a:avLst/>
          </a:prstGeom>
        </p:spPr>
      </p:pic>
    </p:spTree>
    <p:extLst>
      <p:ext uri="{BB962C8B-B14F-4D97-AF65-F5344CB8AC3E}">
        <p14:creationId xmlns:p14="http://schemas.microsoft.com/office/powerpoint/2010/main" val="6351950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3456"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Feb</a:t>
            </a:r>
            <a:r>
              <a:rPr lang="en-US" sz="5400" dirty="0" smtClean="0">
                <a:solidFill>
                  <a:srgbClr val="FFFF00"/>
                </a:solidFill>
                <a:latin typeface="Calibri" charset="0"/>
              </a:rPr>
              <a:t>ru</a:t>
            </a:r>
            <a:r>
              <a:rPr lang="en-US" sz="5400" dirty="0" smtClean="0">
                <a:solidFill>
                  <a:srgbClr val="FFFFFF"/>
                </a:solidFill>
                <a:latin typeface="Calibri" charset="0"/>
              </a:rPr>
              <a:t>ary</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2432"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Parl</a:t>
            </a:r>
            <a:r>
              <a:rPr lang="en-US" sz="5400" dirty="0" smtClean="0">
                <a:solidFill>
                  <a:srgbClr val="FFFF00"/>
                </a:solidFill>
                <a:latin typeface="Calibri" charset="0"/>
              </a:rPr>
              <a:t>iam</a:t>
            </a:r>
            <a:r>
              <a:rPr lang="en-US" sz="5400" dirty="0" smtClean="0">
                <a:solidFill>
                  <a:srgbClr val="FFFFFF"/>
                </a:solidFill>
                <a:latin typeface="Calibri" charset="0"/>
              </a:rPr>
              <a:t>ent</a:t>
            </a:r>
            <a:endParaRPr lang="en-US" sz="5400" dirty="0">
              <a:solidFill>
                <a:srgbClr val="FFFF00"/>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4480"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3"/>
            <a:ext cx="4724400" cy="923925"/>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2 -VISUALS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5504"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0"/>
            <a:ext cx="4724400" cy="1754188"/>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Se-</a:t>
            </a:r>
            <a:r>
              <a:rPr lang="en-US" sz="5400" dirty="0" err="1">
                <a:solidFill>
                  <a:srgbClr val="FFFF00"/>
                </a:solidFill>
                <a:latin typeface="Calibri" charset="0"/>
              </a:rPr>
              <a:t>para</a:t>
            </a:r>
            <a:r>
              <a:rPr lang="en-US" sz="5400" dirty="0" err="1">
                <a:solidFill>
                  <a:srgbClr val="FFFFFF"/>
                </a:solidFill>
                <a:latin typeface="Calibri" charset="0"/>
              </a:rPr>
              <a:t>-te</a:t>
            </a:r>
            <a:endParaRPr lang="en-US" sz="5400" dirty="0">
              <a:solidFill>
                <a:srgbClr val="FFFFFF"/>
              </a:solidFill>
              <a:latin typeface="Calibri" charset="0"/>
            </a:endParaRPr>
          </a:p>
          <a:p>
            <a:pPr algn="ctr"/>
            <a:r>
              <a:rPr lang="en-US" sz="5400" dirty="0">
                <a:solidFill>
                  <a:srgbClr val="FFFFFF"/>
                </a:solidFill>
                <a:latin typeface="Calibri" charset="0"/>
              </a:rPr>
              <a:t>Be-</a:t>
            </a:r>
            <a:r>
              <a:rPr lang="en-US" sz="5400" dirty="0">
                <a:solidFill>
                  <a:srgbClr val="FFFF00"/>
                </a:solidFill>
                <a:latin typeface="Calibri" charset="0"/>
              </a:rPr>
              <a:t>lie</a:t>
            </a:r>
            <a:r>
              <a:rPr lang="en-US" sz="5400" dirty="0">
                <a:solidFill>
                  <a:srgbClr val="FFFFFF"/>
                </a:solidFill>
                <a:latin typeface="Calibri" charset="0"/>
              </a:rPr>
              <a:t>-</a:t>
            </a:r>
            <a:r>
              <a:rPr lang="en-US" sz="5400" dirty="0" err="1">
                <a:solidFill>
                  <a:srgbClr val="FFFFFF"/>
                </a:solidFill>
                <a:latin typeface="Calibri" charset="0"/>
              </a:rPr>
              <a:t>ve</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6528"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3"/>
            <a:ext cx="5334000" cy="923925"/>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3 - MNEMONICS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7552"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ne</a:t>
            </a:r>
            <a:r>
              <a:rPr lang="en-US" sz="5400" dirty="0">
                <a:solidFill>
                  <a:srgbClr val="FFFF00"/>
                </a:solidFill>
                <a:latin typeface="Calibri" charset="0"/>
              </a:rPr>
              <a:t>c</a:t>
            </a:r>
            <a:r>
              <a:rPr lang="en-US" sz="5400" dirty="0">
                <a:solidFill>
                  <a:srgbClr val="FFFFFF"/>
                </a:solidFill>
                <a:latin typeface="Calibri" charset="0"/>
              </a:rPr>
              <a:t>e</a:t>
            </a:r>
            <a:r>
              <a:rPr lang="en-US" sz="5400" dirty="0">
                <a:solidFill>
                  <a:srgbClr val="FFFF00"/>
                </a:solidFill>
                <a:latin typeface="Calibri" charset="0"/>
              </a:rPr>
              <a:t>ss</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8576"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a:r>
              <a:rPr lang="en-US" sz="5400" dirty="0" smtClean="0">
                <a:solidFill>
                  <a:srgbClr val="FFFFFF"/>
                </a:solidFill>
                <a:latin typeface="Calibri" charset="0"/>
              </a:rPr>
              <a:t>a</a:t>
            </a:r>
            <a:r>
              <a:rPr lang="en-US" sz="5400" dirty="0" smtClean="0">
                <a:solidFill>
                  <a:srgbClr val="FFFF00"/>
                </a:solidFill>
                <a:latin typeface="Calibri" charset="0"/>
              </a:rPr>
              <a:t>cc</a:t>
            </a:r>
            <a:r>
              <a:rPr lang="en-US" sz="5400" dirty="0" smtClean="0">
                <a:solidFill>
                  <a:srgbClr val="FFFFFF"/>
                </a:solidFill>
                <a:latin typeface="Calibri" charset="0"/>
              </a:rPr>
              <a:t>o</a:t>
            </a:r>
            <a:r>
              <a:rPr lang="en-US" sz="5400" dirty="0" smtClean="0">
                <a:solidFill>
                  <a:srgbClr val="FFFF00"/>
                </a:solidFill>
                <a:latin typeface="Calibri" charset="0"/>
              </a:rPr>
              <a:t>mm</a:t>
            </a:r>
            <a:r>
              <a:rPr lang="en-US" sz="5400" dirty="0" smtClean="0">
                <a:solidFill>
                  <a:srgbClr val="FFFFFF"/>
                </a:solidFill>
                <a:latin typeface="Calibri" charset="0"/>
              </a:rPr>
              <a:t>odation</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611560" y="2197935"/>
            <a:ext cx="8077200" cy="2800767"/>
          </a:xfrm>
          <a:prstGeom prst="rect">
            <a:avLst/>
          </a:prstGeom>
          <a:noFill/>
          <a:ln w="9525">
            <a:noFill/>
            <a:miter lim="800000"/>
            <a:headEnd/>
            <a:tailEnd/>
          </a:ln>
        </p:spPr>
        <p:txBody>
          <a:bodyPr>
            <a:prstTxWarp prst="textNoShape">
              <a:avLst/>
            </a:prstTxWarp>
            <a:spAutoFit/>
          </a:bodyPr>
          <a:lstStyle/>
          <a:p>
            <a:pPr algn="ctr"/>
            <a:r>
              <a:rPr lang="en-US" sz="8800" dirty="0" smtClean="0">
                <a:solidFill>
                  <a:srgbClr val="FFFFFF"/>
                </a:solidFill>
                <a:latin typeface="Calibri" charset="0"/>
              </a:rPr>
              <a:t>A READING CULTURE</a:t>
            </a:r>
            <a:endParaRPr lang="en-US" sz="8800" dirty="0">
              <a:solidFill>
                <a:srgbClr val="FFFFFF"/>
              </a:solidFill>
              <a:latin typeface="Calibri" charset="0"/>
            </a:endParaRP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4556674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45763"/>
            <a:ext cx="9745899" cy="5816600"/>
          </a:xfrm>
          <a:prstGeom prst="rect">
            <a:avLst/>
          </a:prstGeom>
        </p:spPr>
      </p:pic>
    </p:spTree>
    <p:extLst>
      <p:ext uri="{BB962C8B-B14F-4D97-AF65-F5344CB8AC3E}">
        <p14:creationId xmlns:p14="http://schemas.microsoft.com/office/powerpoint/2010/main" val="2102244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13991" cy="6858000"/>
          </a:xfrm>
          <a:prstGeom prst="rect">
            <a:avLst/>
          </a:prstGeom>
        </p:spPr>
      </p:pic>
    </p:spTree>
    <p:extLst>
      <p:ext uri="{BB962C8B-B14F-4D97-AF65-F5344CB8AC3E}">
        <p14:creationId xmlns:p14="http://schemas.microsoft.com/office/powerpoint/2010/main" val="31288232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13374</TotalTime>
  <Words>2780</Words>
  <Application>Microsoft Macintosh PowerPoint</Application>
  <PresentationFormat>On-screen Show (4:3)</PresentationFormat>
  <Paragraphs>416</Paragraphs>
  <Slides>145</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47" baseType="lpstr">
      <vt:lpstr>Office Theme</vt:lpstr>
      <vt:lpstr>Document</vt:lpstr>
      <vt:lpstr>Don’t Call it          iteracy</vt:lpstr>
      <vt:lpstr>PowerPoint Presentation</vt:lpstr>
      <vt:lpstr>PowerPoint Presentation</vt:lpstr>
      <vt:lpstr>Aims:</vt:lpstr>
      <vt:lpstr>Today’s bonus:</vt:lpstr>
      <vt:lpstr>Structure:</vt:lpstr>
      <vt:lpstr>Approach:</vt:lpstr>
      <vt:lpstr>THE HABITS OF LITERACY</vt:lpstr>
      <vt:lpstr>PowerPoint Presentation</vt:lpstr>
      <vt:lpstr>PowerPoint Presentation</vt:lpstr>
      <vt:lpstr>PowerPoint Presentation</vt:lpstr>
      <vt:lpstr>PowerPoint Presentation</vt:lpstr>
      <vt:lpstr>THE HABITS OF LITERACY</vt:lpstr>
      <vt:lpstr>PowerPoint Presentation</vt:lpstr>
      <vt:lpstr>PowerPoint Presentation</vt:lpstr>
      <vt:lpstr>PowerPoint Presentation</vt:lpstr>
      <vt:lpstr>Hypothesis:</vt:lpstr>
      <vt:lpstr>PowerPoint Presentation</vt:lpstr>
      <vt:lpstr>PowerPoint Presentation</vt:lpstr>
      <vt:lpstr>PowerPoint Presentation</vt:lpstr>
      <vt:lpstr>Q:</vt:lpstr>
      <vt:lpstr>A:</vt:lpstr>
      <vt:lpstr>Provocations: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CLOSE READING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people believe far-flung holiday destinations are a waste of money and damage the planet. Write an article … </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family &amp; friends:</vt:lpstr>
      <vt:lpstr>Key Messages:</vt:lpstr>
      <vt:lpstr>Key Messages:</vt:lpstr>
      <vt:lpstr>Key Messages:</vt:lpstr>
      <vt:lpstr>Key Messages:</vt:lpstr>
      <vt:lpstr>Key Messages:</vt:lpstr>
      <vt:lpstr>Key Messages:</vt:lpstr>
      <vt:lpstr>Key Messages:</vt:lpstr>
      <vt:lpstr>Key Messages:</vt:lpstr>
      <vt:lpstr>Key Messages:</vt:lpstr>
      <vt:lpstr>Key Messages:</vt:lpstr>
      <vt:lpstr>Don’t Call it          iteracy</vt:lpstr>
      <vt:lpstr>PowerPoint Presentation</vt:lpstr>
      <vt:lpstr>PowerPoint Presentation</vt:lpstr>
      <vt:lpstr>Don’t Call it          iteracy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the Twenty-First Century</dc:title>
  <dc:creator>Geoff Barton</dc:creator>
  <cp:lastModifiedBy>Geoff Barton</cp:lastModifiedBy>
  <cp:revision>125</cp:revision>
  <dcterms:created xsi:type="dcterms:W3CDTF">2011-09-30T06:30:16Z</dcterms:created>
  <dcterms:modified xsi:type="dcterms:W3CDTF">2015-11-04T21:23:23Z</dcterms:modified>
</cp:coreProperties>
</file>