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Override PartName="/ppt/embeddings/Microsoft_Equation5.bin" ContentType="application/vnd.openxmlformats-officedocument.oleObject"/>
  <Default Extension="bin" ContentType="application/vnd.openxmlformats-officedocument.presentationml.printerSettings"/>
  <Override PartName="/ppt/notesSlides/notesSlide13.xml" ContentType="application/vnd.openxmlformats-officedocument.presentationml.notesSlide+xml"/>
  <Default Extension="wmf" ContentType="image/x-wmf"/>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embeddings/Microsoft_Equation2.bin" ContentType="application/vnd.openxmlformats-officedocument.oleObject"/>
  <Override PartName="/ppt/notesSlides/notesSlide8.xml" ContentType="application/vnd.openxmlformats-officedocument.presentationml.notes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embeddings/Microsoft_Equation6.bin" ContentType="application/vnd.openxmlformats-officedocument.oleObject"/>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Default Extension="vml" ContentType="application/vnd.openxmlformats-officedocument.vmlDrawing"/>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embeddings/Microsoft_Equation3.bin" ContentType="application/vnd.openxmlformats-officedocument.oleObject"/>
  <Override PartName="/ppt/notesSlides/notesSlide9.xml" ContentType="application/vnd.openxmlformats-officedocument.presentationml.notesSlide+xml"/>
  <Override PartName="/ppt/slides/slide3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embeddings/Microsoft_Equation4.bin" ContentType="application/vnd.openxmlformats-officedocument.oleObject"/>
  <Override PartName="/docProps/app.xml" ContentType="application/vnd.openxmlformats-officedocument.extended-properties+xml"/>
  <Override PartName="/ppt/viewProps.xml" ContentType="application/vnd.openxmlformats-officedocument.presentationml.viewProps+xml"/>
  <Override PartName="/ppt/slideLayouts/slideLayout7.xml" ContentType="application/vnd.openxmlformats-officedocument.presentationml.slideLayout+xml"/>
  <Override PartName="/ppt/slides/slide32.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Default Extension="pict" ContentType="image/pict"/>
  <Override PartName="/ppt/notesSlides/notesSlide21.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embeddings/Microsoft_Equation1.bin" ContentType="application/vnd.openxmlformats-officedocument.oleObject"/>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54"/>
  </p:notesMasterIdLst>
  <p:sldIdLst>
    <p:sldId id="269" r:id="rId2"/>
    <p:sldId id="256" r:id="rId3"/>
    <p:sldId id="276" r:id="rId4"/>
    <p:sldId id="297" r:id="rId5"/>
    <p:sldId id="301" r:id="rId6"/>
    <p:sldId id="304" r:id="rId7"/>
    <p:sldId id="305" r:id="rId8"/>
    <p:sldId id="315" r:id="rId9"/>
    <p:sldId id="317" r:id="rId10"/>
    <p:sldId id="319" r:id="rId11"/>
    <p:sldId id="320" r:id="rId12"/>
    <p:sldId id="321" r:id="rId13"/>
    <p:sldId id="323" r:id="rId14"/>
    <p:sldId id="329" r:id="rId15"/>
    <p:sldId id="330" r:id="rId16"/>
    <p:sldId id="331" r:id="rId17"/>
    <p:sldId id="332" r:id="rId18"/>
    <p:sldId id="333" r:id="rId19"/>
    <p:sldId id="334" r:id="rId20"/>
    <p:sldId id="335" r:id="rId21"/>
    <p:sldId id="336" r:id="rId22"/>
    <p:sldId id="337" r:id="rId23"/>
    <p:sldId id="338" r:id="rId24"/>
    <p:sldId id="286" r:id="rId25"/>
    <p:sldId id="275" r:id="rId26"/>
    <p:sldId id="274" r:id="rId27"/>
    <p:sldId id="277" r:id="rId28"/>
    <p:sldId id="278" r:id="rId29"/>
    <p:sldId id="282" r:id="rId30"/>
    <p:sldId id="339" r:id="rId31"/>
    <p:sldId id="281" r:id="rId32"/>
    <p:sldId id="341" r:id="rId33"/>
    <p:sldId id="279" r:id="rId34"/>
    <p:sldId id="340" r:id="rId35"/>
    <p:sldId id="265" r:id="rId36"/>
    <p:sldId id="292" r:id="rId37"/>
    <p:sldId id="293" r:id="rId38"/>
    <p:sldId id="294" r:id="rId39"/>
    <p:sldId id="283" r:id="rId40"/>
    <p:sldId id="280" r:id="rId41"/>
    <p:sldId id="284" r:id="rId42"/>
    <p:sldId id="324" r:id="rId43"/>
    <p:sldId id="325" r:id="rId44"/>
    <p:sldId id="326" r:id="rId45"/>
    <p:sldId id="327" r:id="rId46"/>
    <p:sldId id="343" r:id="rId47"/>
    <p:sldId id="344" r:id="rId48"/>
    <p:sldId id="342" r:id="rId49"/>
    <p:sldId id="328" r:id="rId50"/>
    <p:sldId id="273" r:id="rId51"/>
    <p:sldId id="290" r:id="rId52"/>
    <p:sldId id="29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2" autoAdjust="0"/>
    <p:restoredTop sz="85938" autoAdjust="0"/>
  </p:normalViewPr>
  <p:slideViewPr>
    <p:cSldViewPr>
      <p:cViewPr>
        <p:scale>
          <a:sx n="100" d="100"/>
          <a:sy n="100" d="100"/>
        </p:scale>
        <p:origin x="-88" y="3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12"/>
    </p:cViewPr>
  </p:sorterViewPr>
  <p:notesViewPr>
    <p:cSldViewPr snapToGrid="0" snapToObjects="1">
      <p:cViewPr varScale="1">
        <p:scale>
          <a:sx n="89" d="100"/>
          <a:sy n="89" d="100"/>
        </p:scale>
        <p:origin x="-2880"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pict"/><Relationship Id="rId3" Type="http://schemas.openxmlformats.org/officeDocument/2006/relationships/image" Target="../media/image7.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15D94-138D-4507-8C41-58A424F396F2}" type="datetimeFigureOut">
              <a:rPr lang="en-US" smtClean="0"/>
              <a:pPr/>
              <a:t>11/8/11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E374D-A282-4003-9D70-FA7A1716EA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Change the perception – acceptable to say can’t do maths</a:t>
            </a:r>
          </a:p>
          <a:p>
            <a:endParaRPr lang="en-GB" baseline="0" dirty="0" smtClean="0"/>
          </a:p>
          <a:p>
            <a:r>
              <a:rPr lang="en-GB" baseline="0" dirty="0" smtClean="0"/>
              <a:t>10 numeracy questions for them to do.</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do two minuses make a plus?</a:t>
            </a:r>
            <a:r>
              <a:rPr lang="en-US" baseline="0" dirty="0" smtClean="0"/>
              <a:t>  Getting students to appreciate the rules and break the problem down.</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many skills and things</a:t>
            </a:r>
            <a:r>
              <a:rPr lang="en-US" baseline="0" dirty="0" smtClean="0"/>
              <a:t> to remember here….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Setted</a:t>
            </a:r>
            <a:r>
              <a:rPr lang="en-GB" dirty="0" smtClean="0"/>
              <a:t> subject, expectations</a:t>
            </a:r>
            <a:r>
              <a:rPr lang="en-GB" baseline="0" dirty="0" smtClean="0"/>
              <a:t> too low, they are in set 5 so they won’t get a C </a:t>
            </a:r>
            <a:r>
              <a:rPr lang="en-GB" baseline="0" dirty="0" smtClean="0"/>
              <a:t>grade</a:t>
            </a:r>
          </a:p>
          <a:p>
            <a:r>
              <a:rPr lang="en-GB" baseline="0" dirty="0" smtClean="0"/>
              <a:t>Foundation “banded” </a:t>
            </a:r>
            <a:r>
              <a:rPr lang="en-GB" baseline="0" dirty="0" smtClean="0"/>
              <a:t>groups</a:t>
            </a:r>
          </a:p>
          <a:p>
            <a:r>
              <a:rPr lang="en-GB" baseline="0" dirty="0" smtClean="0"/>
              <a:t>Confidence the key issue</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to mess with staff having consistent groups and continuity and ownership for</a:t>
            </a:r>
            <a:r>
              <a:rPr lang="en-GB" baseline="0" dirty="0" smtClean="0"/>
              <a:t> </a:t>
            </a:r>
            <a:r>
              <a:rPr lang="en-GB" baseline="0" dirty="0" smtClean="0"/>
              <a:t>results</a:t>
            </a:r>
          </a:p>
          <a:p>
            <a:r>
              <a:rPr lang="en-GB" baseline="0" dirty="0" smtClean="0"/>
              <a:t>After Easter - revision carousel, each staff teaches a topic, let’s say 4 time to four different foundation groups – grew out of need (poor teacher, equality of examination preparation), time effective for teacher, resources good as preparation high, shared with other in team so collaborative, agreed key </a:t>
            </a:r>
            <a:r>
              <a:rPr lang="en-GB" baseline="0" dirty="0" smtClean="0"/>
              <a:t>topics</a:t>
            </a:r>
          </a:p>
        </p:txBody>
      </p:sp>
      <p:sp>
        <p:nvSpPr>
          <p:cNvPr id="4" name="Slide Number Placeholder 3"/>
          <p:cNvSpPr>
            <a:spLocks noGrp="1"/>
          </p:cNvSpPr>
          <p:nvPr>
            <p:ph type="sldNum" sz="quarter" idx="10"/>
          </p:nvPr>
        </p:nvSpPr>
        <p:spPr/>
        <p:txBody>
          <a:bodyPr/>
          <a:lstStyle/>
          <a:p>
            <a:fld id="{329E374D-A282-4003-9D70-FA7A1716EA39}"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1.  Easter </a:t>
            </a:r>
            <a:r>
              <a:rPr lang="en-GB" dirty="0" smtClean="0"/>
              <a:t>revision</a:t>
            </a:r>
            <a:r>
              <a:rPr lang="en-GB" baseline="0" dirty="0" smtClean="0"/>
              <a:t> sessions for targeted students – maths staff paid or day off in </a:t>
            </a:r>
            <a:r>
              <a:rPr lang="en-GB" baseline="0" dirty="0" smtClean="0"/>
              <a:t>lieu</a:t>
            </a:r>
          </a:p>
          <a:p>
            <a:r>
              <a:rPr lang="en-GB" dirty="0" smtClean="0"/>
              <a:t>2.  Sixth </a:t>
            </a:r>
            <a:r>
              <a:rPr lang="en-GB" dirty="0" smtClean="0"/>
              <a:t>form mentors,</a:t>
            </a:r>
            <a:r>
              <a:rPr lang="en-GB" baseline="0" dirty="0" smtClean="0"/>
              <a:t> HLTA, extra staff member</a:t>
            </a:r>
            <a:r>
              <a:rPr lang="en-GB" dirty="0" smtClean="0"/>
              <a:t> – support outside the classroom, been in a class of 30 for 5 years and</a:t>
            </a:r>
            <a:r>
              <a:rPr lang="en-GB" baseline="0" dirty="0" smtClean="0"/>
              <a:t> still doesn’t get it, needs smaller group, opportunity to ask more detail and </a:t>
            </a:r>
            <a:r>
              <a:rPr lang="en-GB" baseline="0" dirty="0" smtClean="0"/>
              <a:t>time</a:t>
            </a:r>
          </a:p>
          <a:p>
            <a:r>
              <a:rPr lang="en-GB" baseline="0" dirty="0" smtClean="0"/>
              <a:t>3.  Sixth </a:t>
            </a:r>
            <a:r>
              <a:rPr lang="en-GB" baseline="0" dirty="0" smtClean="0"/>
              <a:t>form students – those doing AS maths and those who got C grades</a:t>
            </a:r>
            <a:endParaRPr lang="en-GB" baseline="0" dirty="0" smtClean="0"/>
          </a:p>
          <a:p>
            <a:r>
              <a:rPr lang="en-GB" baseline="0" dirty="0" smtClean="0"/>
              <a:t>4.  Don’t </a:t>
            </a:r>
            <a:r>
              <a:rPr lang="en-GB" baseline="0" dirty="0" smtClean="0"/>
              <a:t>look to always get lower class sizes, 6 sets and 1 member of staff for withdrawal allow you to target students, the argument that the smaller the group the better the attainment doesn’t wash from 30 to 26. But from 30 to group of 5 it does</a:t>
            </a:r>
            <a:r>
              <a:rPr lang="en-GB" baseline="0" dirty="0" smtClean="0"/>
              <a:t>.</a:t>
            </a:r>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Maths Watch </a:t>
            </a:r>
            <a:r>
              <a:rPr lang="en-GB" baseline="0" dirty="0" smtClean="0"/>
              <a:t>CD</a:t>
            </a:r>
          </a:p>
          <a:p>
            <a:r>
              <a:rPr lang="en-GB" baseline="0" dirty="0" err="1" smtClean="0"/>
              <a:t>Mymaths.co.uk</a:t>
            </a:r>
            <a:endParaRPr lang="en-GB" baseline="0" dirty="0" smtClean="0"/>
          </a:p>
          <a:p>
            <a:r>
              <a:rPr lang="en-GB" baseline="0" dirty="0" smtClean="0"/>
              <a:t>Develop your VLE – Subject specific pages on the website.</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Kangaroo / Kenny’s Pouch </a:t>
            </a:r>
            <a:r>
              <a:rPr lang="en-GB" dirty="0" smtClean="0"/>
              <a:t>– assessment, make the grade</a:t>
            </a:r>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 make the grade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 make the </a:t>
            </a:r>
            <a:r>
              <a:rPr lang="en-US" dirty="0" smtClean="0"/>
              <a:t>grade</a:t>
            </a:r>
          </a:p>
          <a:p>
            <a:r>
              <a:rPr lang="en-US" dirty="0" smtClean="0"/>
              <a:t>False in many ways but gives the students the</a:t>
            </a:r>
            <a:r>
              <a:rPr lang="en-US" baseline="0" dirty="0" smtClean="0"/>
              <a:t> stepping stones they need.</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a:t>
            </a:r>
            <a:r>
              <a:rPr lang="en-US" baseline="0" dirty="0" smtClean="0"/>
              <a:t> make the grade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Did you use a written</a:t>
            </a:r>
            <a:r>
              <a:rPr lang="en-US" baseline="0" dirty="0" smtClean="0"/>
              <a:t> method?</a:t>
            </a:r>
          </a:p>
          <a:p>
            <a:r>
              <a:rPr lang="en-US" baseline="0" dirty="0" smtClean="0"/>
              <a:t>Did you divide by 4 and multiply by 100?</a:t>
            </a:r>
          </a:p>
          <a:p>
            <a:r>
              <a:rPr lang="en-US" baseline="0" dirty="0" smtClean="0"/>
              <a:t>Multiply by 5 and 5 again?.... Helping students to find the most effective method.</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Moving</a:t>
            </a:r>
            <a:r>
              <a:rPr lang="en-US" baseline="0" dirty="0" smtClean="0"/>
              <a:t> from one grade to another at GCSE – helps the students to structure their development – reality of 80% G-D questions but allows them to see the building blocks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Mep</a:t>
            </a:r>
            <a:r>
              <a:rPr lang="en-US" dirty="0" smtClean="0"/>
              <a:t> topic check</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for 10 questions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means of assessing what they know or rather, what the</a:t>
            </a:r>
            <a:r>
              <a:rPr lang="en-US" baseline="0" dirty="0" smtClean="0"/>
              <a:t> misconceptions are.  Superb form of </a:t>
            </a:r>
            <a:r>
              <a:rPr lang="en-US" baseline="0" dirty="0" err="1" smtClean="0"/>
              <a:t>AfL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in </a:t>
            </a:r>
            <a:r>
              <a:rPr lang="en-US" baseline="0" dirty="0" err="1" smtClean="0"/>
              <a:t>Maths</a:t>
            </a:r>
            <a:r>
              <a:rPr lang="en-US" baseline="0" dirty="0" smtClean="0"/>
              <a:t> have SO much to learn/retain not only in terms of content but also SKILLS.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 just the bare facts but HOW to use them</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240 students</a:t>
            </a:r>
            <a:r>
              <a:rPr lang="en-GB" baseline="0" dirty="0" smtClean="0"/>
              <a:t> in a survey – what do they drink, 60 drunk coffee, what angle is this on a pie chart? What percentage is this?</a:t>
            </a:r>
          </a:p>
          <a:p>
            <a:endParaRPr lang="en-GB" baseline="0" dirty="0" smtClean="0"/>
          </a:p>
          <a:p>
            <a:r>
              <a:rPr lang="en-GB" baseline="0" dirty="0" smtClean="0"/>
              <a:t>100mph, how far do I go in 3 hours? What time will it take me to go 70 miles?</a:t>
            </a:r>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30/240 </a:t>
            </a:r>
            <a:r>
              <a:rPr lang="en-US" dirty="0" err="1" smtClean="0"/>
              <a:t>x</a:t>
            </a:r>
            <a:r>
              <a:rPr lang="en-US" dirty="0" smtClean="0"/>
              <a:t> 360 = 45 degrees</a:t>
            </a:r>
          </a:p>
          <a:p>
            <a:endParaRPr lang="en-US" dirty="0" smtClean="0"/>
          </a:p>
          <a:p>
            <a:r>
              <a:rPr lang="en-US" dirty="0" smtClean="0"/>
              <a:t>30/240 </a:t>
            </a:r>
            <a:r>
              <a:rPr lang="en-US" dirty="0" err="1" smtClean="0"/>
              <a:t>x</a:t>
            </a:r>
            <a:r>
              <a:rPr lang="en-US" dirty="0" smtClean="0"/>
              <a:t> 100 =</a:t>
            </a:r>
            <a:r>
              <a:rPr lang="en-US" baseline="0" dirty="0" smtClean="0"/>
              <a:t> 12.5%</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300 miles</a:t>
            </a:r>
          </a:p>
          <a:p>
            <a:endParaRPr lang="en-US" dirty="0" smtClean="0"/>
          </a:p>
          <a:p>
            <a:r>
              <a:rPr lang="en-US" dirty="0" smtClean="0"/>
              <a:t>0.7 </a:t>
            </a:r>
            <a:r>
              <a:rPr lang="en-US" dirty="0" err="1" smtClean="0"/>
              <a:t>x</a:t>
            </a:r>
            <a:r>
              <a:rPr lang="en-US" dirty="0" smtClean="0"/>
              <a:t> 60 minutes = 42 minutes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2.1/500 = 0.0042 pence per gram</a:t>
            </a:r>
          </a:p>
          <a:p>
            <a:endParaRPr lang="en-US" dirty="0" smtClean="0"/>
          </a:p>
          <a:p>
            <a:r>
              <a:rPr lang="en-US" dirty="0" smtClean="0"/>
              <a:t>3.85/875 = 0.0044 </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is it</a:t>
            </a:r>
            <a:r>
              <a:rPr lang="en-US" baseline="0" dirty="0" smtClean="0"/>
              <a:t> students can find 1/5 but not 2/5?</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a:t>
            </a:r>
            <a:r>
              <a:rPr lang="en-US" baseline="0" dirty="0" smtClean="0"/>
              <a:t> miles = 8 km</a:t>
            </a:r>
          </a:p>
          <a:p>
            <a:endParaRPr lang="en-US" baseline="0" dirty="0" smtClean="0"/>
          </a:p>
          <a:p>
            <a:r>
              <a:rPr lang="en-US" baseline="0" dirty="0" smtClean="0"/>
              <a:t>120/8 = 25 </a:t>
            </a:r>
            <a:r>
              <a:rPr lang="en-US" baseline="0" dirty="0" err="1" smtClean="0"/>
              <a:t>x</a:t>
            </a:r>
            <a:r>
              <a:rPr lang="en-US" baseline="0" dirty="0" smtClean="0"/>
              <a:t> 5 = 75 miles per hour</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boys issue!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Whole concept of even accessing the ‘algebra’ in the first instance – a massive barrier to some.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literacy issue here… the mathematics</a:t>
            </a:r>
            <a:r>
              <a:rPr lang="en-US" baseline="0" dirty="0" smtClean="0"/>
              <a:t> is impossible if the students don’t understand the jargon.</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Moving</a:t>
            </a:r>
            <a:r>
              <a:rPr lang="en-US" baseline="0" dirty="0" smtClean="0"/>
              <a:t> into abstract thinking. The majority of students won’t ever need to use the laws of indices in the real world – only those students who take their </a:t>
            </a:r>
            <a:r>
              <a:rPr lang="en-US" baseline="0" dirty="0" err="1" smtClean="0"/>
              <a:t>maths</a:t>
            </a:r>
            <a:r>
              <a:rPr lang="en-US" baseline="0" dirty="0" smtClean="0"/>
              <a:t> further will have any real appreciation of this.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many</a:t>
            </a:r>
            <a:r>
              <a:rPr lang="en-US" baseline="0" dirty="0" smtClean="0"/>
              <a:t> methods… calculator and non-calculator.  Again, what is it asking in the first instance?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all answer</a:t>
            </a:r>
            <a:r>
              <a:rPr lang="en-US" baseline="0" dirty="0" smtClean="0"/>
              <a:t> 2x3 but why then is 0.3 </a:t>
            </a:r>
            <a:r>
              <a:rPr lang="en-US" baseline="0" dirty="0" err="1" smtClean="0"/>
              <a:t>x</a:t>
            </a:r>
            <a:r>
              <a:rPr lang="en-US" baseline="0" dirty="0" smtClean="0"/>
              <a:t> 0.2 so difficult?</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Simple</a:t>
            </a:r>
            <a:r>
              <a:rPr lang="en-US" baseline="0" dirty="0" smtClean="0"/>
              <a:t> proportionality, knowing to check the work.</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11/8/11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40CF1-866F-4263-8E77-F15F28D6E1C3}"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40CF1-866F-4263-8E77-F15F28D6E1C3}" type="datetimeFigureOut">
              <a:rPr lang="en-US" smtClean="0"/>
              <a:pPr/>
              <a:t>11/8/11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40CF1-866F-4263-8E77-F15F28D6E1C3}" type="datetimeFigureOut">
              <a:rPr lang="en-US" smtClean="0"/>
              <a:pPr/>
              <a:t>11/8/11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40CF1-866F-4263-8E77-F15F28D6E1C3}" type="datetimeFigureOut">
              <a:rPr lang="en-US" smtClean="0"/>
              <a:pPr/>
              <a:t>11/8/11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40CF1-866F-4263-8E77-F15F28D6E1C3}" type="datetimeFigureOut">
              <a:rPr lang="en-US" smtClean="0"/>
              <a:pPr/>
              <a:t>11/8/11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A40CF1-866F-4263-8E77-F15F28D6E1C3}" type="datetimeFigureOut">
              <a:rPr lang="en-US" smtClean="0"/>
              <a:pPr/>
              <a:t>11/8/11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73A85-4B46-47BA-BF1A-A9D0DCE7DDA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EA40CF1-866F-4263-8E77-F15F28D6E1C3}" type="datetimeFigureOut">
              <a:rPr lang="en-US" smtClean="0"/>
              <a:pPr/>
              <a:t>11/8/11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7673A85-4B46-47BA-BF1A-A9D0DCE7DD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3EA40CF1-866F-4263-8E77-F15F28D6E1C3}" type="datetimeFigureOut">
              <a:rPr lang="en-US" smtClean="0"/>
              <a:pPr/>
              <a:t>11/8/11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77673A85-4B46-47BA-BF1A-A9D0DCE7DD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embeddings/Microsoft_Equation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Microsoft_Equation3.bin"/><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quation4.bin"/><Relationship Id="rId5" Type="http://schemas.openxmlformats.org/officeDocument/2006/relationships/oleObject" Target="../embeddings/Microsoft_Equation5.bin"/><Relationship Id="rId6" Type="http://schemas.openxmlformats.org/officeDocument/2006/relationships/oleObject" Target="../embeddings/Microsoft_Equation6.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3" Type="http://schemas.openxmlformats.org/officeDocument/2006/relationships/hyperlink" Target="http://www.mymaths.co.uk/" TargetMode="External"/><Relationship Id="rId4" Type="http://schemas.openxmlformats.org/officeDocument/2006/relationships/hyperlink" Target="http://www.kangaroomaths.com/"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1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png"/><Relationship Id="rId1" Type="http://schemas.openxmlformats.org/officeDocument/2006/relationships/slideLayout" Target="../slideLayouts/slideLayout7.xml"/><Relationship Id="rId2" Type="http://schemas.openxmlformats.org/officeDocument/2006/relationships/image" Target="../media/image20.png"/></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 Id="rId1" Type="http://schemas.openxmlformats.org/officeDocument/2006/relationships/slideLayout" Target="../slideLayouts/slideLayout7.xml"/><Relationship Id="rId2" Type="http://schemas.openxmlformats.org/officeDocument/2006/relationships/image" Target="../media/image25.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30.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2.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Microsoft_Equation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0.3 x 0.2</a:t>
            </a:r>
            <a:endParaRPr lang="en-US" sz="7200">
              <a:ea typeface="Arial" charset="0"/>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ea typeface="Arial" charset="0"/>
              <a:cs typeface="Arial" charset="0"/>
            </a:endParaRPr>
          </a:p>
        </p:txBody>
      </p:sp>
      <p:sp>
        <p:nvSpPr>
          <p:cNvPr id="4102"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solidFill>
                <a:srgbClr val="FF0000"/>
              </a:solidFill>
            </a:endParaRPr>
          </a:p>
        </p:txBody>
      </p:sp>
      <p:graphicFrame>
        <p:nvGraphicFramePr>
          <p:cNvPr id="4098" name="Object 4"/>
          <p:cNvGraphicFramePr>
            <a:graphicFrameLocks noChangeAspect="1"/>
          </p:cNvGraphicFramePr>
          <p:nvPr/>
        </p:nvGraphicFramePr>
        <p:xfrm>
          <a:off x="566738" y="561975"/>
          <a:ext cx="6570662" cy="1746250"/>
        </p:xfrm>
        <a:graphic>
          <a:graphicData uri="http://schemas.openxmlformats.org/presentationml/2006/ole">
            <p:oleObj spid="_x0000_s69634" name="Equation" r:id="rId3" imgW="3200400" imgH="850680" progId="Equation.3">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-2 </a:t>
            </a:r>
            <a:r>
              <a:rPr lang="en-GB" sz="7200" dirty="0" smtClean="0"/>
              <a:t>- - </a:t>
            </a:r>
            <a:r>
              <a:rPr lang="en-GB" sz="7200" dirty="0"/>
              <a:t>5</a:t>
            </a:r>
            <a:endParaRPr lang="en-US" sz="7200" dirty="0">
              <a:ea typeface="Arial" charset="0"/>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Text Box 10"/>
          <p:cNvSpPr txBox="1">
            <a:spLocks noChangeArrowheads="1"/>
          </p:cNvSpPr>
          <p:nvPr/>
        </p:nvSpPr>
        <p:spPr bwMode="auto">
          <a:xfrm>
            <a:off x="1258888" y="260350"/>
            <a:ext cx="5761037" cy="701675"/>
          </a:xfrm>
          <a:prstGeom prst="rect">
            <a:avLst/>
          </a:prstGeom>
          <a:noFill/>
          <a:ln w="9525">
            <a:noFill/>
            <a:miter lim="800000"/>
            <a:headEnd/>
            <a:tailEnd/>
          </a:ln>
        </p:spPr>
        <p:txBody>
          <a:bodyPr>
            <a:prstTxWarp prst="textNoShape">
              <a:avLst/>
            </a:prstTxWarp>
            <a:spAutoFit/>
          </a:bodyPr>
          <a:lstStyle/>
          <a:p>
            <a:pPr>
              <a:spcBef>
                <a:spcPct val="50000"/>
              </a:spcBef>
            </a:pPr>
            <a:r>
              <a:rPr lang="en-GB"/>
              <a:t>Now calculate angle b</a:t>
            </a:r>
          </a:p>
        </p:txBody>
      </p:sp>
      <p:grpSp>
        <p:nvGrpSpPr>
          <p:cNvPr id="2" name="Group 16"/>
          <p:cNvGrpSpPr>
            <a:grpSpLocks/>
          </p:cNvGrpSpPr>
          <p:nvPr/>
        </p:nvGrpSpPr>
        <p:grpSpPr bwMode="auto">
          <a:xfrm>
            <a:off x="2000250" y="1714500"/>
            <a:ext cx="5327650" cy="1370012"/>
            <a:chOff x="2916238" y="1052513"/>
            <a:chExt cx="5327650" cy="1370012"/>
          </a:xfrm>
        </p:grpSpPr>
        <p:sp>
          <p:nvSpPr>
            <p:cNvPr id="29701" name="AutoShape 3"/>
            <p:cNvSpPr>
              <a:spLocks noChangeArrowheads="1"/>
            </p:cNvSpPr>
            <p:nvPr/>
          </p:nvSpPr>
          <p:spPr bwMode="auto">
            <a:xfrm>
              <a:off x="2916238" y="1052513"/>
              <a:ext cx="2735262" cy="1296987"/>
            </a:xfrm>
            <a:prstGeom prst="rtTriangle">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9702" name="Arc 4"/>
            <p:cNvSpPr>
              <a:spLocks/>
            </p:cNvSpPr>
            <p:nvPr/>
          </p:nvSpPr>
          <p:spPr bwMode="auto">
            <a:xfrm flipV="1">
              <a:off x="2916238" y="1154113"/>
              <a:ext cx="215900" cy="188912"/>
            </a:xfrm>
            <a:custGeom>
              <a:avLst/>
              <a:gdLst>
                <a:gd name="T0" fmla="*/ 0 w 21600"/>
                <a:gd name="T1" fmla="*/ 0 h 28215"/>
                <a:gd name="T2" fmla="*/ 205525 w 21600"/>
                <a:gd name="T3" fmla="*/ 188912 h 28215"/>
                <a:gd name="T4" fmla="*/ 0 w 21600"/>
                <a:gd name="T5" fmla="*/ 144622 h 28215"/>
                <a:gd name="T6" fmla="*/ 0 60000 65536"/>
                <a:gd name="T7" fmla="*/ 0 60000 65536"/>
                <a:gd name="T8" fmla="*/ 0 60000 65536"/>
                <a:gd name="T9" fmla="*/ 0 w 21600"/>
                <a:gd name="T10" fmla="*/ 0 h 28215"/>
                <a:gd name="T11" fmla="*/ 21600 w 21600"/>
                <a:gd name="T12" fmla="*/ 28215 h 28215"/>
              </a:gdLst>
              <a:ahLst/>
              <a:cxnLst>
                <a:cxn ang="T6">
                  <a:pos x="T0" y="T1"/>
                </a:cxn>
                <a:cxn ang="T7">
                  <a:pos x="T2" y="T3"/>
                </a:cxn>
                <a:cxn ang="T8">
                  <a:pos x="T4" y="T5"/>
                </a:cxn>
              </a:cxnLst>
              <a:rect l="T9" t="T10" r="T11" b="T12"/>
              <a:pathLst>
                <a:path w="21600" h="28215" fill="none" extrusionOk="0">
                  <a:moveTo>
                    <a:pt x="-1" y="0"/>
                  </a:moveTo>
                  <a:cubicBezTo>
                    <a:pt x="11929" y="0"/>
                    <a:pt x="21600" y="9670"/>
                    <a:pt x="21600" y="21600"/>
                  </a:cubicBezTo>
                  <a:cubicBezTo>
                    <a:pt x="21600" y="23845"/>
                    <a:pt x="21249" y="26077"/>
                    <a:pt x="20562" y="28215"/>
                  </a:cubicBezTo>
                </a:path>
                <a:path w="21600" h="28215" stroke="0" extrusionOk="0">
                  <a:moveTo>
                    <a:pt x="-1" y="0"/>
                  </a:moveTo>
                  <a:cubicBezTo>
                    <a:pt x="11929" y="0"/>
                    <a:pt x="21600" y="9670"/>
                    <a:pt x="21600" y="21600"/>
                  </a:cubicBezTo>
                  <a:cubicBezTo>
                    <a:pt x="21600" y="23845"/>
                    <a:pt x="21249" y="26077"/>
                    <a:pt x="20562" y="28215"/>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3" name="Arc 5"/>
            <p:cNvSpPr>
              <a:spLocks/>
            </p:cNvSpPr>
            <p:nvPr/>
          </p:nvSpPr>
          <p:spPr bwMode="auto">
            <a:xfrm flipH="1">
              <a:off x="5292725" y="2205038"/>
              <a:ext cx="71438" cy="144462"/>
            </a:xfrm>
            <a:custGeom>
              <a:avLst/>
              <a:gdLst>
                <a:gd name="T0" fmla="*/ 0 w 21600"/>
                <a:gd name="T1" fmla="*/ 0 h 21600"/>
                <a:gd name="T2" fmla="*/ 71438 w 21600"/>
                <a:gd name="T3" fmla="*/ 144462 h 21600"/>
                <a:gd name="T4" fmla="*/ 0 w 21600"/>
                <a:gd name="T5" fmla="*/ 1444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4" name="Line 6"/>
            <p:cNvSpPr>
              <a:spLocks noChangeShapeType="1"/>
            </p:cNvSpPr>
            <p:nvPr/>
          </p:nvSpPr>
          <p:spPr bwMode="auto">
            <a:xfrm flipH="1">
              <a:off x="2916238" y="2205038"/>
              <a:ext cx="14287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5" name="Line 7"/>
            <p:cNvSpPr>
              <a:spLocks noChangeShapeType="1"/>
            </p:cNvSpPr>
            <p:nvPr/>
          </p:nvSpPr>
          <p:spPr bwMode="auto">
            <a:xfrm>
              <a:off x="3059113" y="2205038"/>
              <a:ext cx="0" cy="1444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6" name="Text Box 8"/>
            <p:cNvSpPr txBox="1">
              <a:spLocks noChangeArrowheads="1"/>
            </p:cNvSpPr>
            <p:nvPr/>
          </p:nvSpPr>
          <p:spPr bwMode="auto">
            <a:xfrm>
              <a:off x="2916238" y="1268413"/>
              <a:ext cx="1008062" cy="579437"/>
            </a:xfrm>
            <a:prstGeom prst="rect">
              <a:avLst/>
            </a:prstGeom>
            <a:noFill/>
            <a:ln w="9525">
              <a:noFill/>
              <a:miter lim="800000"/>
              <a:headEnd/>
              <a:tailEnd/>
            </a:ln>
          </p:spPr>
          <p:txBody>
            <a:bodyPr>
              <a:prstTxWarp prst="textNoShape">
                <a:avLst/>
              </a:prstTxWarp>
              <a:spAutoFit/>
            </a:bodyPr>
            <a:lstStyle/>
            <a:p>
              <a:pPr>
                <a:spcBef>
                  <a:spcPct val="50000"/>
                </a:spcBef>
              </a:pPr>
              <a:r>
                <a:rPr lang="en-GB" sz="3200"/>
                <a:t>61</a:t>
              </a:r>
              <a:r>
                <a:rPr lang="en-US" sz="3200">
                  <a:ea typeface="Arial" charset="0"/>
                  <a:cs typeface="Arial" charset="0"/>
                </a:rPr>
                <a:t>°</a:t>
              </a:r>
            </a:p>
          </p:txBody>
        </p:sp>
        <p:sp>
          <p:nvSpPr>
            <p:cNvPr id="29708" name="Line 11"/>
            <p:cNvSpPr>
              <a:spLocks noChangeShapeType="1"/>
            </p:cNvSpPr>
            <p:nvPr/>
          </p:nvSpPr>
          <p:spPr bwMode="auto">
            <a:xfrm>
              <a:off x="2916238" y="2349500"/>
              <a:ext cx="532765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9" name="Arc 14"/>
            <p:cNvSpPr>
              <a:spLocks/>
            </p:cNvSpPr>
            <p:nvPr/>
          </p:nvSpPr>
          <p:spPr bwMode="auto">
            <a:xfrm>
              <a:off x="5180013" y="2060575"/>
              <a:ext cx="615950" cy="361950"/>
            </a:xfrm>
            <a:custGeom>
              <a:avLst/>
              <a:gdLst>
                <a:gd name="T0" fmla="*/ 0 w 34266"/>
                <a:gd name="T1" fmla="*/ 76345 h 21600"/>
                <a:gd name="T2" fmla="*/ 615950 w 34266"/>
                <a:gd name="T3" fmla="*/ 277026 h 21600"/>
                <a:gd name="T4" fmla="*/ 238517 w 34266"/>
                <a:gd name="T5" fmla="*/ 361950 h 21600"/>
                <a:gd name="T6" fmla="*/ 0 60000 65536"/>
                <a:gd name="T7" fmla="*/ 0 60000 65536"/>
                <a:gd name="T8" fmla="*/ 0 60000 65536"/>
                <a:gd name="T9" fmla="*/ 0 w 34266"/>
                <a:gd name="T10" fmla="*/ 0 h 21600"/>
                <a:gd name="T11" fmla="*/ 34266 w 34266"/>
                <a:gd name="T12" fmla="*/ 21600 h 21600"/>
              </a:gdLst>
              <a:ahLst/>
              <a:cxnLst>
                <a:cxn ang="T6">
                  <a:pos x="T0" y="T1"/>
                </a:cxn>
                <a:cxn ang="T7">
                  <a:pos x="T2" y="T3"/>
                </a:cxn>
                <a:cxn ang="T8">
                  <a:pos x="T4" y="T5"/>
                </a:cxn>
              </a:cxnLst>
              <a:rect l="T9" t="T10" r="T11" b="T12"/>
              <a:pathLst>
                <a:path w="34266" h="21600" fill="none" extrusionOk="0">
                  <a:moveTo>
                    <a:pt x="0" y="4556"/>
                  </a:moveTo>
                  <a:cubicBezTo>
                    <a:pt x="3792" y="1603"/>
                    <a:pt x="8462" y="-1"/>
                    <a:pt x="13269" y="0"/>
                  </a:cubicBezTo>
                  <a:cubicBezTo>
                    <a:pt x="23246" y="0"/>
                    <a:pt x="31925" y="6833"/>
                    <a:pt x="34266" y="16531"/>
                  </a:cubicBezTo>
                </a:path>
                <a:path w="34266" h="21600" stroke="0" extrusionOk="0">
                  <a:moveTo>
                    <a:pt x="0" y="4556"/>
                  </a:moveTo>
                  <a:cubicBezTo>
                    <a:pt x="3792" y="1603"/>
                    <a:pt x="8462" y="-1"/>
                    <a:pt x="13269" y="0"/>
                  </a:cubicBezTo>
                  <a:cubicBezTo>
                    <a:pt x="23246" y="0"/>
                    <a:pt x="31925" y="6833"/>
                    <a:pt x="34266" y="16531"/>
                  </a:cubicBezTo>
                  <a:lnTo>
                    <a:pt x="13269"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10" name="Text Box 15"/>
            <p:cNvSpPr txBox="1">
              <a:spLocks noChangeArrowheads="1"/>
            </p:cNvSpPr>
            <p:nvPr/>
          </p:nvSpPr>
          <p:spPr bwMode="auto">
            <a:xfrm>
              <a:off x="5580063" y="1557338"/>
              <a:ext cx="792162" cy="701675"/>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29711" name="Text Box 16"/>
            <p:cNvSpPr txBox="1">
              <a:spLocks noChangeArrowheads="1"/>
            </p:cNvSpPr>
            <p:nvPr/>
          </p:nvSpPr>
          <p:spPr bwMode="auto">
            <a:xfrm>
              <a:off x="5651500" y="1700213"/>
              <a:ext cx="649288" cy="457200"/>
            </a:xfrm>
            <a:prstGeom prst="rect">
              <a:avLst/>
            </a:prstGeom>
            <a:noFill/>
            <a:ln w="9525">
              <a:noFill/>
              <a:miter lim="800000"/>
              <a:headEnd/>
              <a:tailEnd/>
            </a:ln>
          </p:spPr>
          <p:txBody>
            <a:bodyPr>
              <a:prstTxWarp prst="textNoShape">
                <a:avLst/>
              </a:prstTxWarp>
              <a:spAutoFit/>
            </a:bodyPr>
            <a:lstStyle/>
            <a:p>
              <a:pPr>
                <a:spcBef>
                  <a:spcPct val="50000"/>
                </a:spcBef>
              </a:pPr>
              <a:r>
                <a:rPr lang="en-GB" sz="2400"/>
                <a:t>b</a:t>
              </a: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16 </a:t>
            </a:r>
            <a:r>
              <a:rPr lang="en-GB" sz="7200" dirty="0" err="1"/>
              <a:t>x</a:t>
            </a:r>
            <a:r>
              <a:rPr lang="en-GB" sz="7200" dirty="0" smtClean="0"/>
              <a:t> 25</a:t>
            </a:r>
            <a:endParaRPr lang="en-GB" sz="7200" dirty="0"/>
          </a:p>
        </p:txBody>
      </p:sp>
      <p:sp>
        <p:nvSpPr>
          <p:cNvPr id="14341" name="Text Box 5"/>
          <p:cNvSpPr txBox="1">
            <a:spLocks noChangeArrowheads="1"/>
          </p:cNvSpPr>
          <p:nvPr/>
        </p:nvSpPr>
        <p:spPr bwMode="auto">
          <a:xfrm>
            <a:off x="2484438" y="2852738"/>
            <a:ext cx="4175125"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a:t>
            </a:r>
            <a:r>
              <a:rPr lang="en-GB" sz="7200" dirty="0" smtClean="0">
                <a:solidFill>
                  <a:srgbClr val="FF0000"/>
                </a:solidFill>
              </a:rPr>
              <a:t> 400</a:t>
            </a:r>
            <a:endParaRPr lang="en-GB" sz="7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18</a:t>
            </a:r>
          </a:p>
        </p:txBody>
      </p:sp>
      <p:graphicFrame>
        <p:nvGraphicFramePr>
          <p:cNvPr id="2050" name="Object 3"/>
          <p:cNvGraphicFramePr>
            <a:graphicFrameLocks noChangeAspect="1"/>
          </p:cNvGraphicFramePr>
          <p:nvPr/>
        </p:nvGraphicFramePr>
        <p:xfrm>
          <a:off x="1908175" y="620713"/>
          <a:ext cx="4914900" cy="1654175"/>
        </p:xfrm>
        <a:graphic>
          <a:graphicData uri="http://schemas.openxmlformats.org/presentationml/2006/ole">
            <p:oleObj spid="_x0000_s113666" name="Equation" r:id="rId4" imgW="2527200" imgH="8506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403350" y="476250"/>
            <a:ext cx="6048375" cy="2835275"/>
          </a:xfrm>
          <a:prstGeom prst="rect">
            <a:avLst/>
          </a:prstGeom>
          <a:noFill/>
          <a:ln w="9525">
            <a:noFill/>
            <a:miter lim="800000"/>
            <a:headEnd/>
            <a:tailEnd/>
          </a:ln>
        </p:spPr>
        <p:txBody>
          <a:bodyPr>
            <a:prstTxWarp prst="textNoShape">
              <a:avLst/>
            </a:prstTxWarp>
            <a:spAutoFit/>
          </a:bodyPr>
          <a:lstStyle/>
          <a:p>
            <a:pPr marL="342900" indent="-342900" algn="ctr">
              <a:spcBef>
                <a:spcPct val="50000"/>
              </a:spcBef>
              <a:buFontTx/>
              <a:buAutoNum type="alphaUcPeriod" startAt="17"/>
            </a:pPr>
            <a:r>
              <a:rPr lang="en-GB" sz="7200" dirty="0"/>
              <a:t>     Solve:</a:t>
            </a:r>
          </a:p>
          <a:p>
            <a:pPr marL="342900" indent="-342900" algn="ctr">
              <a:spcBef>
                <a:spcPct val="50000"/>
              </a:spcBef>
            </a:pPr>
            <a:r>
              <a:rPr lang="en-US" sz="7200" dirty="0">
                <a:latin typeface="Lucida Calligraphy" charset="0"/>
                <a:ea typeface="Arial" charset="0"/>
                <a:cs typeface="Arial" charset="0"/>
              </a:rPr>
              <a:t>2x</a:t>
            </a:r>
            <a:r>
              <a:rPr lang="en-US" sz="7200" dirty="0" smtClean="0">
                <a:latin typeface="Lucida Calligraphy" charset="0"/>
                <a:ea typeface="Arial" charset="0"/>
                <a:cs typeface="Arial" charset="0"/>
              </a:rPr>
              <a:t> - 5 </a:t>
            </a:r>
            <a:r>
              <a:rPr lang="en-US" sz="7200" dirty="0">
                <a:latin typeface="Lucida Calligraphy" charset="0"/>
                <a:ea typeface="Arial" charset="0"/>
                <a:cs typeface="Arial" charset="0"/>
              </a:rPr>
              <a:t>= 14</a:t>
            </a:r>
          </a:p>
        </p:txBody>
      </p:sp>
      <p:sp>
        <p:nvSpPr>
          <p:cNvPr id="60419" name="Text Box 3"/>
          <p:cNvSpPr txBox="1">
            <a:spLocks noChangeArrowheads="1"/>
          </p:cNvSpPr>
          <p:nvPr/>
        </p:nvSpPr>
        <p:spPr bwMode="auto">
          <a:xfrm>
            <a:off x="1143000" y="3789363"/>
            <a:ext cx="7238999" cy="1200329"/>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GB" sz="7200" dirty="0">
                <a:solidFill>
                  <a:srgbClr val="FF0000"/>
                </a:solidFill>
              </a:rPr>
              <a:t>Ans.    </a:t>
            </a:r>
            <a:r>
              <a:rPr lang="en-GB" sz="7200" dirty="0">
                <a:solidFill>
                  <a:srgbClr val="FF0000"/>
                </a:solidFill>
                <a:latin typeface="Lucida Calligraphy" charset="0"/>
              </a:rPr>
              <a:t>X =</a:t>
            </a:r>
            <a:r>
              <a:rPr lang="en-GB" sz="7200" dirty="0" smtClean="0">
                <a:solidFill>
                  <a:srgbClr val="FF0000"/>
                </a:solidFill>
                <a:latin typeface="Lucida Calligraphy" charset="0"/>
              </a:rPr>
              <a:t> 9.5</a:t>
            </a:r>
            <a:endParaRPr lang="en-GB" sz="7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47813" y="1773238"/>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What is the mean?    </a:t>
            </a:r>
            <a:endParaRPr lang="en-US" sz="7200">
              <a:ea typeface="Arial" charset="0"/>
              <a:cs typeface="Arial" charset="0"/>
            </a:endParaRPr>
          </a:p>
        </p:txBody>
      </p:sp>
      <p:sp>
        <p:nvSpPr>
          <p:cNvPr id="20483" name="Text Box 3"/>
          <p:cNvSpPr txBox="1">
            <a:spLocks noChangeArrowheads="1"/>
          </p:cNvSpPr>
          <p:nvPr/>
        </p:nvSpPr>
        <p:spPr bwMode="auto">
          <a:xfrm>
            <a:off x="214313" y="4437063"/>
            <a:ext cx="8715375" cy="19383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5</a:t>
            </a:r>
          </a:p>
          <a:p>
            <a:pPr algn="ctr">
              <a:spcBef>
                <a:spcPct val="50000"/>
              </a:spcBef>
            </a:pPr>
            <a:r>
              <a:rPr lang="en-GB" sz="3200" dirty="0">
                <a:solidFill>
                  <a:srgbClr val="FF0000"/>
                </a:solidFill>
              </a:rPr>
              <a:t>(Total =20 then divide by the number of values)</a:t>
            </a:r>
          </a:p>
        </p:txBody>
      </p:sp>
      <p:sp>
        <p:nvSpPr>
          <p:cNvPr id="13316" name="Text Box 4"/>
          <p:cNvSpPr txBox="1">
            <a:spLocks noChangeArrowheads="1"/>
          </p:cNvSpPr>
          <p:nvPr/>
        </p:nvSpPr>
        <p:spPr bwMode="auto">
          <a:xfrm>
            <a:off x="1331913" y="333375"/>
            <a:ext cx="6553200" cy="1189038"/>
          </a:xfrm>
          <a:prstGeom prst="rect">
            <a:avLst/>
          </a:prstGeom>
          <a:noFill/>
          <a:ln w="9525">
            <a:noFill/>
            <a:miter lim="800000"/>
            <a:headEnd/>
            <a:tailEnd/>
          </a:ln>
        </p:spPr>
        <p:txBody>
          <a:bodyPr>
            <a:prstTxWarp prst="textNoShape">
              <a:avLst/>
            </a:prstTxWarp>
            <a:spAutoFit/>
          </a:bodyPr>
          <a:lstStyle/>
          <a:p>
            <a:pPr>
              <a:spcBef>
                <a:spcPct val="50000"/>
              </a:spcBef>
            </a:pPr>
            <a:r>
              <a:rPr lang="en-GB" sz="7200"/>
              <a:t>3		4		5		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9750" y="476250"/>
            <a:ext cx="7777163"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a:t>
            </a:r>
            <a:r>
              <a:rPr lang="en-GB" sz="7200">
                <a:latin typeface="Lucida Calligraphy" charset="0"/>
              </a:rPr>
              <a:t>a</a:t>
            </a:r>
            <a:r>
              <a:rPr lang="en-US" sz="7200">
                <a:latin typeface="Lucida Calligraphy" charset="0"/>
              </a:rPr>
              <a:t>² </a:t>
            </a:r>
            <a:r>
              <a:rPr lang="en-US" sz="7200"/>
              <a:t>x </a:t>
            </a:r>
            <a:r>
              <a:rPr lang="en-US" sz="7200">
                <a:latin typeface="Lucida Calligraphy" charset="0"/>
              </a:rPr>
              <a:t>a³ = a</a:t>
            </a:r>
            <a:r>
              <a:rPr lang="en-US" sz="6000" baseline="40000">
                <a:latin typeface="Lucida Calligraphy" charset="0"/>
              </a:rPr>
              <a:t>?</a:t>
            </a:r>
            <a:endParaRPr lang="en-US" sz="6000" baseline="40000">
              <a:latin typeface="Lucida Calligraphy" charset="0"/>
              <a:ea typeface="Arial" charset="0"/>
              <a:cs typeface="Arial" charset="0"/>
            </a:endParaRPr>
          </a:p>
        </p:txBody>
      </p:sp>
      <p:sp>
        <p:nvSpPr>
          <p:cNvPr id="24579" name="Text Box 3"/>
          <p:cNvSpPr txBox="1">
            <a:spLocks noChangeArrowheads="1"/>
          </p:cNvSpPr>
          <p:nvPr/>
        </p:nvSpPr>
        <p:spPr bwMode="auto">
          <a:xfrm>
            <a:off x="1676400" y="3124200"/>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a:t>
            </a:r>
            <a:r>
              <a:rPr lang="en-GB" sz="7200" dirty="0">
                <a:solidFill>
                  <a:srgbClr val="FF0000"/>
                </a:solidFill>
                <a:latin typeface="Lucida Calligraphy" charset="0"/>
              </a:rPr>
              <a:t>a</a:t>
            </a:r>
            <a:r>
              <a:rPr lang="en-GB" sz="6000" baseline="40000" dirty="0">
                <a:solidFill>
                  <a:srgbClr val="FF0000"/>
                </a:solidFill>
                <a:latin typeface="Lucida Calligraphy" charset="0"/>
              </a:rPr>
              <a:t>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403350" y="476250"/>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Increase 60 by 20%</a:t>
            </a:r>
            <a:endParaRPr lang="en-US" sz="7200">
              <a:ea typeface="Arial" charset="0"/>
              <a:cs typeface="Arial" charset="0"/>
            </a:endParaRPr>
          </a:p>
        </p:txBody>
      </p:sp>
      <p:sp>
        <p:nvSpPr>
          <p:cNvPr id="34819" name="Text Box 3"/>
          <p:cNvSpPr txBox="1">
            <a:spLocks noChangeArrowheads="1"/>
          </p:cNvSpPr>
          <p:nvPr/>
        </p:nvSpPr>
        <p:spPr bwMode="auto">
          <a:xfrm>
            <a:off x="1403350" y="3860800"/>
            <a:ext cx="58324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72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Sarah </a:t>
            </a:r>
            <a:r>
              <a:rPr lang="en-GB" dirty="0" err="1" smtClean="0"/>
              <a:t>Whyand</a:t>
            </a:r>
            <a:r>
              <a:rPr lang="en-GB" dirty="0" smtClean="0"/>
              <a:t>				</a:t>
            </a:r>
            <a:r>
              <a:rPr lang="en-GB" dirty="0" err="1" smtClean="0"/>
              <a:t>wy@king-ed.suffolk.sch.uk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0.3 x 0.2</a:t>
            </a:r>
            <a:endParaRPr lang="en-US" sz="7200">
              <a:ea typeface="Arial" charset="0"/>
              <a:cs typeface="Arial" charset="0"/>
            </a:endParaRPr>
          </a:p>
        </p:txBody>
      </p:sp>
      <p:sp>
        <p:nvSpPr>
          <p:cNvPr id="36867"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0.06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ea typeface="Arial" charset="0"/>
              <a:cs typeface="Arial" charset="0"/>
            </a:endParaRPr>
          </a:p>
        </p:txBody>
      </p:sp>
      <p:sp>
        <p:nvSpPr>
          <p:cNvPr id="4102"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solidFill>
                <a:srgbClr val="FF0000"/>
              </a:solidFill>
            </a:endParaRPr>
          </a:p>
        </p:txBody>
      </p:sp>
      <p:graphicFrame>
        <p:nvGraphicFramePr>
          <p:cNvPr id="4098" name="Object 4"/>
          <p:cNvGraphicFramePr>
            <a:graphicFrameLocks noChangeAspect="1"/>
          </p:cNvGraphicFramePr>
          <p:nvPr/>
        </p:nvGraphicFramePr>
        <p:xfrm>
          <a:off x="566738" y="561975"/>
          <a:ext cx="6570662" cy="1746250"/>
        </p:xfrm>
        <a:graphic>
          <a:graphicData uri="http://schemas.openxmlformats.org/presentationml/2006/ole">
            <p:oleObj spid="_x0000_s119810" name="Equation" r:id="rId4" imgW="3200400" imgH="850680" progId="Equation.3">
              <p:embed/>
            </p:oleObj>
          </a:graphicData>
        </a:graphic>
      </p:graphicFrame>
      <p:graphicFrame>
        <p:nvGraphicFramePr>
          <p:cNvPr id="38917" name="Object 5"/>
          <p:cNvGraphicFramePr>
            <a:graphicFrameLocks noChangeAspect="1"/>
          </p:cNvGraphicFramePr>
          <p:nvPr/>
        </p:nvGraphicFramePr>
        <p:xfrm>
          <a:off x="2895600" y="2971800"/>
          <a:ext cx="3647090" cy="1219200"/>
        </p:xfrm>
        <a:graphic>
          <a:graphicData uri="http://schemas.openxmlformats.org/presentationml/2006/ole">
            <p:oleObj spid="_x0000_s119811" name="Equation" r:id="rId5" imgW="571500" imgH="190500" progId="Equation.3">
              <p:embed/>
            </p:oleObj>
          </a:graphicData>
        </a:graphic>
      </p:graphicFrame>
      <p:sp>
        <p:nvSpPr>
          <p:cNvPr id="38918" name="Text Box 6"/>
          <p:cNvSpPr txBox="1">
            <a:spLocks noChangeArrowheads="1"/>
          </p:cNvSpPr>
          <p:nvPr/>
        </p:nvSpPr>
        <p:spPr bwMode="auto">
          <a:xfrm>
            <a:off x="1643063" y="4857750"/>
            <a:ext cx="6072187" cy="1077218"/>
          </a:xfrm>
          <a:prstGeom prst="rect">
            <a:avLst/>
          </a:prstGeom>
          <a:noFill/>
          <a:ln w="9525">
            <a:noFill/>
            <a:miter lim="800000"/>
            <a:headEnd/>
            <a:tailEnd/>
          </a:ln>
        </p:spPr>
        <p:txBody>
          <a:bodyPr>
            <a:prstTxWarp prst="textNoShape">
              <a:avLst/>
            </a:prstTxWarp>
            <a:spAutoFit/>
          </a:bodyPr>
          <a:lstStyle/>
          <a:p>
            <a:pPr>
              <a:spcBef>
                <a:spcPct val="50000"/>
              </a:spcBef>
            </a:pPr>
            <a:r>
              <a:rPr lang="en-GB" sz="3200" dirty="0">
                <a:solidFill>
                  <a:srgbClr val="FF0000"/>
                </a:solidFill>
              </a:rPr>
              <a:t>(If you got     you could still divide top and bottom by 3)</a:t>
            </a:r>
          </a:p>
        </p:txBody>
      </p:sp>
      <p:graphicFrame>
        <p:nvGraphicFramePr>
          <p:cNvPr id="38919" name="Object 7"/>
          <p:cNvGraphicFramePr>
            <a:graphicFrameLocks noChangeAspect="1"/>
          </p:cNvGraphicFramePr>
          <p:nvPr/>
        </p:nvGraphicFramePr>
        <p:xfrm>
          <a:off x="3352800" y="4724400"/>
          <a:ext cx="444500" cy="763380"/>
        </p:xfrm>
        <a:graphic>
          <a:graphicData uri="http://schemas.openxmlformats.org/presentationml/2006/ole">
            <p:oleObj spid="_x0000_s119812" name="Equation" r:id="rId6" imgW="101600" imgH="1905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38918"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-2 </a:t>
            </a:r>
            <a:r>
              <a:rPr lang="en-GB" sz="7200" dirty="0" smtClean="0"/>
              <a:t>- - </a:t>
            </a:r>
            <a:r>
              <a:rPr lang="en-GB" sz="7200" dirty="0"/>
              <a:t>5</a:t>
            </a:r>
            <a:endParaRPr lang="en-US" sz="7200" dirty="0">
              <a:ea typeface="Arial" charset="0"/>
              <a:cs typeface="Arial" charset="0"/>
            </a:endParaRPr>
          </a:p>
        </p:txBody>
      </p:sp>
      <p:sp>
        <p:nvSpPr>
          <p:cNvPr id="45059"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a:t>
            </a:r>
            <a:r>
              <a:rPr lang="en-GB" sz="7200" dirty="0" smtClean="0">
                <a:solidFill>
                  <a:srgbClr val="FF0000"/>
                </a:solidFill>
              </a:rPr>
              <a:t> 3</a:t>
            </a:r>
            <a:endParaRPr lang="en-GB" sz="7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763713" y="4941888"/>
            <a:ext cx="4967287"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151</a:t>
            </a:r>
            <a:r>
              <a:rPr lang="en-US" sz="7200" dirty="0">
                <a:solidFill>
                  <a:srgbClr val="FF0000"/>
                </a:solidFill>
                <a:ea typeface="Arial" charset="0"/>
                <a:cs typeface="Arial" charset="0"/>
              </a:rPr>
              <a:t>°</a:t>
            </a:r>
          </a:p>
        </p:txBody>
      </p:sp>
      <p:sp>
        <p:nvSpPr>
          <p:cNvPr id="29699" name="Text Box 10"/>
          <p:cNvSpPr txBox="1">
            <a:spLocks noChangeArrowheads="1"/>
          </p:cNvSpPr>
          <p:nvPr/>
        </p:nvSpPr>
        <p:spPr bwMode="auto">
          <a:xfrm>
            <a:off x="1258888" y="260350"/>
            <a:ext cx="5761037" cy="701675"/>
          </a:xfrm>
          <a:prstGeom prst="rect">
            <a:avLst/>
          </a:prstGeom>
          <a:noFill/>
          <a:ln w="9525">
            <a:noFill/>
            <a:miter lim="800000"/>
            <a:headEnd/>
            <a:tailEnd/>
          </a:ln>
        </p:spPr>
        <p:txBody>
          <a:bodyPr>
            <a:prstTxWarp prst="textNoShape">
              <a:avLst/>
            </a:prstTxWarp>
            <a:spAutoFit/>
          </a:bodyPr>
          <a:lstStyle/>
          <a:p>
            <a:pPr>
              <a:spcBef>
                <a:spcPct val="50000"/>
              </a:spcBef>
            </a:pPr>
            <a:r>
              <a:rPr lang="en-GB"/>
              <a:t>Now calculate angle b</a:t>
            </a:r>
          </a:p>
        </p:txBody>
      </p:sp>
      <p:grpSp>
        <p:nvGrpSpPr>
          <p:cNvPr id="2" name="Group 16"/>
          <p:cNvGrpSpPr>
            <a:grpSpLocks/>
          </p:cNvGrpSpPr>
          <p:nvPr/>
        </p:nvGrpSpPr>
        <p:grpSpPr bwMode="auto">
          <a:xfrm>
            <a:off x="2000250" y="1714500"/>
            <a:ext cx="5327650" cy="1370012"/>
            <a:chOff x="2916238" y="1052513"/>
            <a:chExt cx="5327650" cy="1370012"/>
          </a:xfrm>
        </p:grpSpPr>
        <p:sp>
          <p:nvSpPr>
            <p:cNvPr id="29701" name="AutoShape 3"/>
            <p:cNvSpPr>
              <a:spLocks noChangeArrowheads="1"/>
            </p:cNvSpPr>
            <p:nvPr/>
          </p:nvSpPr>
          <p:spPr bwMode="auto">
            <a:xfrm>
              <a:off x="2916238" y="1052513"/>
              <a:ext cx="2735262" cy="1296987"/>
            </a:xfrm>
            <a:prstGeom prst="rtTriangle">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9702" name="Arc 4"/>
            <p:cNvSpPr>
              <a:spLocks/>
            </p:cNvSpPr>
            <p:nvPr/>
          </p:nvSpPr>
          <p:spPr bwMode="auto">
            <a:xfrm flipV="1">
              <a:off x="2916238" y="1154113"/>
              <a:ext cx="215900" cy="188912"/>
            </a:xfrm>
            <a:custGeom>
              <a:avLst/>
              <a:gdLst>
                <a:gd name="T0" fmla="*/ 0 w 21600"/>
                <a:gd name="T1" fmla="*/ 0 h 28215"/>
                <a:gd name="T2" fmla="*/ 205525 w 21600"/>
                <a:gd name="T3" fmla="*/ 188912 h 28215"/>
                <a:gd name="T4" fmla="*/ 0 w 21600"/>
                <a:gd name="T5" fmla="*/ 144622 h 28215"/>
                <a:gd name="T6" fmla="*/ 0 60000 65536"/>
                <a:gd name="T7" fmla="*/ 0 60000 65536"/>
                <a:gd name="T8" fmla="*/ 0 60000 65536"/>
                <a:gd name="T9" fmla="*/ 0 w 21600"/>
                <a:gd name="T10" fmla="*/ 0 h 28215"/>
                <a:gd name="T11" fmla="*/ 21600 w 21600"/>
                <a:gd name="T12" fmla="*/ 28215 h 28215"/>
              </a:gdLst>
              <a:ahLst/>
              <a:cxnLst>
                <a:cxn ang="T6">
                  <a:pos x="T0" y="T1"/>
                </a:cxn>
                <a:cxn ang="T7">
                  <a:pos x="T2" y="T3"/>
                </a:cxn>
                <a:cxn ang="T8">
                  <a:pos x="T4" y="T5"/>
                </a:cxn>
              </a:cxnLst>
              <a:rect l="T9" t="T10" r="T11" b="T12"/>
              <a:pathLst>
                <a:path w="21600" h="28215" fill="none" extrusionOk="0">
                  <a:moveTo>
                    <a:pt x="-1" y="0"/>
                  </a:moveTo>
                  <a:cubicBezTo>
                    <a:pt x="11929" y="0"/>
                    <a:pt x="21600" y="9670"/>
                    <a:pt x="21600" y="21600"/>
                  </a:cubicBezTo>
                  <a:cubicBezTo>
                    <a:pt x="21600" y="23845"/>
                    <a:pt x="21249" y="26077"/>
                    <a:pt x="20562" y="28215"/>
                  </a:cubicBezTo>
                </a:path>
                <a:path w="21600" h="28215" stroke="0" extrusionOk="0">
                  <a:moveTo>
                    <a:pt x="-1" y="0"/>
                  </a:moveTo>
                  <a:cubicBezTo>
                    <a:pt x="11929" y="0"/>
                    <a:pt x="21600" y="9670"/>
                    <a:pt x="21600" y="21600"/>
                  </a:cubicBezTo>
                  <a:cubicBezTo>
                    <a:pt x="21600" y="23845"/>
                    <a:pt x="21249" y="26077"/>
                    <a:pt x="20562" y="28215"/>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3" name="Arc 5"/>
            <p:cNvSpPr>
              <a:spLocks/>
            </p:cNvSpPr>
            <p:nvPr/>
          </p:nvSpPr>
          <p:spPr bwMode="auto">
            <a:xfrm flipH="1">
              <a:off x="5292725" y="2205038"/>
              <a:ext cx="71438" cy="144462"/>
            </a:xfrm>
            <a:custGeom>
              <a:avLst/>
              <a:gdLst>
                <a:gd name="T0" fmla="*/ 0 w 21600"/>
                <a:gd name="T1" fmla="*/ 0 h 21600"/>
                <a:gd name="T2" fmla="*/ 71438 w 21600"/>
                <a:gd name="T3" fmla="*/ 144462 h 21600"/>
                <a:gd name="T4" fmla="*/ 0 w 21600"/>
                <a:gd name="T5" fmla="*/ 1444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4" name="Line 6"/>
            <p:cNvSpPr>
              <a:spLocks noChangeShapeType="1"/>
            </p:cNvSpPr>
            <p:nvPr/>
          </p:nvSpPr>
          <p:spPr bwMode="auto">
            <a:xfrm flipH="1">
              <a:off x="2916238" y="2205038"/>
              <a:ext cx="14287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5" name="Line 7"/>
            <p:cNvSpPr>
              <a:spLocks noChangeShapeType="1"/>
            </p:cNvSpPr>
            <p:nvPr/>
          </p:nvSpPr>
          <p:spPr bwMode="auto">
            <a:xfrm>
              <a:off x="3059113" y="2205038"/>
              <a:ext cx="0" cy="1444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6" name="Text Box 8"/>
            <p:cNvSpPr txBox="1">
              <a:spLocks noChangeArrowheads="1"/>
            </p:cNvSpPr>
            <p:nvPr/>
          </p:nvSpPr>
          <p:spPr bwMode="auto">
            <a:xfrm>
              <a:off x="2916238" y="1268413"/>
              <a:ext cx="1008062" cy="579437"/>
            </a:xfrm>
            <a:prstGeom prst="rect">
              <a:avLst/>
            </a:prstGeom>
            <a:noFill/>
            <a:ln w="9525">
              <a:noFill/>
              <a:miter lim="800000"/>
              <a:headEnd/>
              <a:tailEnd/>
            </a:ln>
          </p:spPr>
          <p:txBody>
            <a:bodyPr>
              <a:prstTxWarp prst="textNoShape">
                <a:avLst/>
              </a:prstTxWarp>
              <a:spAutoFit/>
            </a:bodyPr>
            <a:lstStyle/>
            <a:p>
              <a:pPr>
                <a:spcBef>
                  <a:spcPct val="50000"/>
                </a:spcBef>
              </a:pPr>
              <a:r>
                <a:rPr lang="en-GB" sz="3200"/>
                <a:t>61</a:t>
              </a:r>
              <a:r>
                <a:rPr lang="en-US" sz="3200">
                  <a:ea typeface="Arial" charset="0"/>
                  <a:cs typeface="Arial" charset="0"/>
                </a:rPr>
                <a:t>°</a:t>
              </a:r>
            </a:p>
          </p:txBody>
        </p:sp>
        <p:sp>
          <p:nvSpPr>
            <p:cNvPr id="29708" name="Line 11"/>
            <p:cNvSpPr>
              <a:spLocks noChangeShapeType="1"/>
            </p:cNvSpPr>
            <p:nvPr/>
          </p:nvSpPr>
          <p:spPr bwMode="auto">
            <a:xfrm>
              <a:off x="2916238" y="2349500"/>
              <a:ext cx="532765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9" name="Arc 14"/>
            <p:cNvSpPr>
              <a:spLocks/>
            </p:cNvSpPr>
            <p:nvPr/>
          </p:nvSpPr>
          <p:spPr bwMode="auto">
            <a:xfrm>
              <a:off x="5180013" y="2060575"/>
              <a:ext cx="615950" cy="361950"/>
            </a:xfrm>
            <a:custGeom>
              <a:avLst/>
              <a:gdLst>
                <a:gd name="T0" fmla="*/ 0 w 34266"/>
                <a:gd name="T1" fmla="*/ 76345 h 21600"/>
                <a:gd name="T2" fmla="*/ 615950 w 34266"/>
                <a:gd name="T3" fmla="*/ 277026 h 21600"/>
                <a:gd name="T4" fmla="*/ 238517 w 34266"/>
                <a:gd name="T5" fmla="*/ 361950 h 21600"/>
                <a:gd name="T6" fmla="*/ 0 60000 65536"/>
                <a:gd name="T7" fmla="*/ 0 60000 65536"/>
                <a:gd name="T8" fmla="*/ 0 60000 65536"/>
                <a:gd name="T9" fmla="*/ 0 w 34266"/>
                <a:gd name="T10" fmla="*/ 0 h 21600"/>
                <a:gd name="T11" fmla="*/ 34266 w 34266"/>
                <a:gd name="T12" fmla="*/ 21600 h 21600"/>
              </a:gdLst>
              <a:ahLst/>
              <a:cxnLst>
                <a:cxn ang="T6">
                  <a:pos x="T0" y="T1"/>
                </a:cxn>
                <a:cxn ang="T7">
                  <a:pos x="T2" y="T3"/>
                </a:cxn>
                <a:cxn ang="T8">
                  <a:pos x="T4" y="T5"/>
                </a:cxn>
              </a:cxnLst>
              <a:rect l="T9" t="T10" r="T11" b="T12"/>
              <a:pathLst>
                <a:path w="34266" h="21600" fill="none" extrusionOk="0">
                  <a:moveTo>
                    <a:pt x="0" y="4556"/>
                  </a:moveTo>
                  <a:cubicBezTo>
                    <a:pt x="3792" y="1603"/>
                    <a:pt x="8462" y="-1"/>
                    <a:pt x="13269" y="0"/>
                  </a:cubicBezTo>
                  <a:cubicBezTo>
                    <a:pt x="23246" y="0"/>
                    <a:pt x="31925" y="6833"/>
                    <a:pt x="34266" y="16531"/>
                  </a:cubicBezTo>
                </a:path>
                <a:path w="34266" h="21600" stroke="0" extrusionOk="0">
                  <a:moveTo>
                    <a:pt x="0" y="4556"/>
                  </a:moveTo>
                  <a:cubicBezTo>
                    <a:pt x="3792" y="1603"/>
                    <a:pt x="8462" y="-1"/>
                    <a:pt x="13269" y="0"/>
                  </a:cubicBezTo>
                  <a:cubicBezTo>
                    <a:pt x="23246" y="0"/>
                    <a:pt x="31925" y="6833"/>
                    <a:pt x="34266" y="16531"/>
                  </a:cubicBezTo>
                  <a:lnTo>
                    <a:pt x="13269"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10" name="Text Box 15"/>
            <p:cNvSpPr txBox="1">
              <a:spLocks noChangeArrowheads="1"/>
            </p:cNvSpPr>
            <p:nvPr/>
          </p:nvSpPr>
          <p:spPr bwMode="auto">
            <a:xfrm>
              <a:off x="5580063" y="1557338"/>
              <a:ext cx="792162" cy="701675"/>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29711" name="Text Box 16"/>
            <p:cNvSpPr txBox="1">
              <a:spLocks noChangeArrowheads="1"/>
            </p:cNvSpPr>
            <p:nvPr/>
          </p:nvSpPr>
          <p:spPr bwMode="auto">
            <a:xfrm>
              <a:off x="5651500" y="1700213"/>
              <a:ext cx="649288" cy="457200"/>
            </a:xfrm>
            <a:prstGeom prst="rect">
              <a:avLst/>
            </a:prstGeom>
            <a:noFill/>
            <a:ln w="9525">
              <a:noFill/>
              <a:miter lim="800000"/>
              <a:headEnd/>
              <a:tailEnd/>
            </a:ln>
          </p:spPr>
          <p:txBody>
            <a:bodyPr>
              <a:prstTxWarp prst="textNoShape">
                <a:avLst/>
              </a:prstTxWarp>
              <a:spAutoFit/>
            </a:bodyPr>
            <a:lstStyle/>
            <a:p>
              <a:pPr>
                <a:spcBef>
                  <a:spcPct val="50000"/>
                </a:spcBef>
              </a:pPr>
              <a:r>
                <a:rPr lang="en-GB" sz="2400"/>
                <a:t>b</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Expectations</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Changing the structure</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Intervention</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Recommended resources</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dirty="0" smtClean="0">
                <a:solidFill>
                  <a:schemeClr val="bg1"/>
                </a:solidFill>
              </a:rPr>
              <a:t>Recommended Resources</a:t>
            </a:r>
            <a:endParaRPr lang="en-US" dirty="0" smtClean="0">
              <a:solidFill>
                <a:schemeClr val="bg1"/>
              </a:solidFill>
            </a:endParaRPr>
          </a:p>
        </p:txBody>
      </p:sp>
      <p:sp>
        <p:nvSpPr>
          <p:cNvPr id="13315" name="Content Placeholder 2"/>
          <p:cNvSpPr>
            <a:spLocks noGrp="1"/>
          </p:cNvSpPr>
          <p:nvPr>
            <p:ph idx="1"/>
          </p:nvPr>
        </p:nvSpPr>
        <p:spPr>
          <a:xfrm>
            <a:off x="457200" y="1600200"/>
            <a:ext cx="8229600" cy="4972050"/>
          </a:xfrm>
        </p:spPr>
        <p:txBody>
          <a:bodyPr/>
          <a:lstStyle/>
          <a:p>
            <a:r>
              <a:rPr lang="en-GB" sz="2800" b="1" dirty="0" smtClean="0">
                <a:solidFill>
                  <a:srgbClr val="0070C0"/>
                </a:solidFill>
                <a:hlinkClick r:id="rId3"/>
              </a:rPr>
              <a:t>www.mymaths.co.uk</a:t>
            </a:r>
            <a:endParaRPr lang="en-GB" sz="2800" b="1" dirty="0" smtClean="0">
              <a:solidFill>
                <a:srgbClr val="0070C0"/>
              </a:solidFill>
            </a:endParaRPr>
          </a:p>
          <a:p>
            <a:endParaRPr lang="en-US" sz="2800" dirty="0" smtClean="0">
              <a:solidFill>
                <a:srgbClr val="FF0000"/>
              </a:solidFill>
            </a:endParaRPr>
          </a:p>
          <a:p>
            <a:r>
              <a:rPr lang="en-GB" sz="2800" dirty="0" err="1" smtClean="0"/>
              <a:t>MathsWatch</a:t>
            </a:r>
            <a:r>
              <a:rPr lang="en-GB" sz="2800" dirty="0" smtClean="0"/>
              <a:t> CD</a:t>
            </a:r>
          </a:p>
          <a:p>
            <a:endParaRPr lang="en-GB" sz="2800" dirty="0" smtClean="0"/>
          </a:p>
          <a:p>
            <a:r>
              <a:rPr lang="en-GB" sz="2800" b="1" dirty="0" smtClean="0">
                <a:hlinkClick r:id="rId4"/>
              </a:rPr>
              <a:t>www.kangaroomaths.com</a:t>
            </a:r>
            <a:endParaRPr lang="en-GB" sz="2800" b="1" dirty="0" smtClean="0"/>
          </a:p>
          <a:p>
            <a:endParaRPr lang="en-GB" sz="2800" b="1" dirty="0" smtClean="0"/>
          </a:p>
          <a:p>
            <a:r>
              <a:rPr lang="en-GB" sz="2800" b="1" dirty="0" smtClean="0"/>
              <a:t>MEP – resources Exeter </a:t>
            </a:r>
            <a:r>
              <a:rPr lang="en-GB" sz="2800" b="1" dirty="0" smtClean="0"/>
              <a:t>University</a:t>
            </a:r>
            <a:endParaRPr lang="en-GB" sz="2800" b="1" dirty="0" smtClean="0"/>
          </a:p>
          <a:p>
            <a:endParaRPr lang="en-GB" sz="2800" b="1" dirty="0" smtClean="0">
              <a:solidFill>
                <a:schemeClr val="bg1"/>
              </a:solidFill>
            </a:endParaRPr>
          </a:p>
          <a:p>
            <a:r>
              <a:rPr lang="en-GB" sz="2800" b="1" dirty="0" smtClean="0"/>
              <a:t>10-4-10</a:t>
            </a:r>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1714480" y="0"/>
            <a:ext cx="5272104" cy="66585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The fear factor</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
        <p:nvSpPr>
          <p:cNvPr id="7" name="Subtitle 2"/>
          <p:cNvSpPr txBox="1">
            <a:spLocks/>
          </p:cNvSpPr>
          <p:nvPr/>
        </p:nvSpPr>
        <p:spPr>
          <a:xfrm>
            <a:off x="642910" y="5786454"/>
            <a:ext cx="8077200" cy="928112"/>
          </a:xfrm>
          <a:prstGeom prst="rect">
            <a:avLst/>
          </a:prstGeom>
        </p:spPr>
        <p:txBody>
          <a:bodyPr vert="horz" lIns="118872" tIns="0" rIns="45720" bIns="0" rtlCol="0" anchor="b">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GB" sz="2000" b="0" i="0" u="none" strike="noStrike" kern="1200" cap="none" spc="0" normalizeH="0" baseline="0" noProof="0" smtClean="0">
                <a:ln>
                  <a:noFill/>
                </a:ln>
                <a:solidFill>
                  <a:srgbClr val="FFFFFF"/>
                </a:solidFill>
                <a:effectLst/>
                <a:uLnTx/>
                <a:uFillTx/>
                <a:latin typeface="+mn-lt"/>
                <a:ea typeface="+mn-ea"/>
                <a:cs typeface="+mn-cs"/>
              </a:rPr>
              <a:t>Sarah Whyand				wy@king-ed.suffolk.sch.uk							</a:t>
            </a:r>
            <a:endParaRPr kumimoji="0" lang="en-US" sz="20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33399"/>
            <a:ext cx="4648200" cy="5802345"/>
          </a:xfrm>
          <a:prstGeom prst="rect">
            <a:avLst/>
          </a:prstGeom>
        </p:spPr>
      </p:pic>
      <p:pic>
        <p:nvPicPr>
          <p:cNvPr id="4" name="Picture 3"/>
          <p:cNvPicPr>
            <a:picLocks noChangeAspect="1"/>
          </p:cNvPicPr>
          <p:nvPr/>
        </p:nvPicPr>
        <p:blipFill>
          <a:blip r:embed="rId4"/>
          <a:stretch>
            <a:fillRect/>
          </a:stretch>
        </p:blipFill>
        <p:spPr>
          <a:xfrm>
            <a:off x="4724400" y="533400"/>
            <a:ext cx="4238978" cy="5819614"/>
          </a:xfrm>
          <a:prstGeom prst="rect">
            <a:avLst/>
          </a:prstGeom>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785918" y="714356"/>
            <a:ext cx="5067300" cy="4810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4799" y="418913"/>
            <a:ext cx="8588147" cy="6058087"/>
          </a:xfrm>
          <a:prstGeom prst="rect">
            <a:avLst/>
          </a:prstGeom>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966913" y="4763"/>
            <a:ext cx="5210175" cy="6848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44600" y="-88900"/>
            <a:ext cx="6654800" cy="7035800"/>
          </a:xfrm>
          <a:prstGeom prst="rect">
            <a:avLst/>
          </a:prstGeom>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Diagnostic questions</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2" cstate="print"/>
          <a:srcRect/>
          <a:stretch>
            <a:fillRect/>
          </a:stretch>
        </p:blipFill>
        <p:spPr bwMode="auto">
          <a:xfrm>
            <a:off x="1500188" y="428625"/>
            <a:ext cx="6029325" cy="3209925"/>
          </a:xfrm>
          <a:prstGeom prst="rect">
            <a:avLst/>
          </a:prstGeom>
          <a:noFill/>
          <a:ln w="9525">
            <a:noFill/>
            <a:miter lim="800000"/>
            <a:headEnd/>
            <a:tailEnd/>
          </a:ln>
        </p:spPr>
      </p:pic>
      <p:pic>
        <p:nvPicPr>
          <p:cNvPr id="11267" name="Picture 2"/>
          <p:cNvPicPr>
            <a:picLocks noChangeAspect="1" noChangeArrowheads="1"/>
          </p:cNvPicPr>
          <p:nvPr/>
        </p:nvPicPr>
        <p:blipFill>
          <a:blip r:embed="rId3" cstate="print"/>
          <a:srcRect/>
          <a:stretch>
            <a:fillRect/>
          </a:stretch>
        </p:blipFill>
        <p:spPr bwMode="auto">
          <a:xfrm>
            <a:off x="1500188" y="4143375"/>
            <a:ext cx="2071687" cy="915988"/>
          </a:xfrm>
          <a:prstGeom prst="rect">
            <a:avLst/>
          </a:prstGeom>
          <a:noFill/>
          <a:ln w="9525">
            <a:noFill/>
            <a:miter lim="800000"/>
            <a:headEnd/>
            <a:tailEnd/>
          </a:ln>
        </p:spPr>
      </p:pic>
      <p:pic>
        <p:nvPicPr>
          <p:cNvPr id="11268" name="Picture 3"/>
          <p:cNvPicPr>
            <a:picLocks noChangeAspect="1" noChangeArrowheads="1"/>
          </p:cNvPicPr>
          <p:nvPr/>
        </p:nvPicPr>
        <p:blipFill>
          <a:blip r:embed="rId4" cstate="print"/>
          <a:srcRect/>
          <a:stretch>
            <a:fillRect/>
          </a:stretch>
        </p:blipFill>
        <p:spPr bwMode="auto">
          <a:xfrm>
            <a:off x="1428750" y="5429250"/>
            <a:ext cx="2381250" cy="857250"/>
          </a:xfrm>
          <a:prstGeom prst="rect">
            <a:avLst/>
          </a:prstGeom>
          <a:noFill/>
          <a:ln w="9525">
            <a:noFill/>
            <a:miter lim="800000"/>
            <a:headEnd/>
            <a:tailEnd/>
          </a:ln>
        </p:spPr>
      </p:pic>
      <p:pic>
        <p:nvPicPr>
          <p:cNvPr id="11269" name="Picture 4"/>
          <p:cNvPicPr>
            <a:picLocks noChangeAspect="1" noChangeArrowheads="1"/>
          </p:cNvPicPr>
          <p:nvPr/>
        </p:nvPicPr>
        <p:blipFill>
          <a:blip r:embed="rId5" cstate="print"/>
          <a:srcRect/>
          <a:stretch>
            <a:fillRect/>
          </a:stretch>
        </p:blipFill>
        <p:spPr bwMode="auto">
          <a:xfrm>
            <a:off x="5500688" y="4143375"/>
            <a:ext cx="2381250" cy="857250"/>
          </a:xfrm>
          <a:prstGeom prst="rect">
            <a:avLst/>
          </a:prstGeom>
          <a:noFill/>
          <a:ln w="9525">
            <a:noFill/>
            <a:miter lim="800000"/>
            <a:headEnd/>
            <a:tailEnd/>
          </a:ln>
        </p:spPr>
      </p:pic>
      <p:pic>
        <p:nvPicPr>
          <p:cNvPr id="11270" name="Picture 5"/>
          <p:cNvPicPr>
            <a:picLocks noChangeAspect="1" noChangeArrowheads="1"/>
          </p:cNvPicPr>
          <p:nvPr/>
        </p:nvPicPr>
        <p:blipFill>
          <a:blip r:embed="rId6" cstate="print"/>
          <a:srcRect/>
          <a:stretch>
            <a:fillRect/>
          </a:stretch>
        </p:blipFill>
        <p:spPr bwMode="auto">
          <a:xfrm>
            <a:off x="5500688" y="5357813"/>
            <a:ext cx="2381250" cy="857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2" cstate="print"/>
          <a:srcRect/>
          <a:stretch>
            <a:fillRect/>
          </a:stretch>
        </p:blipFill>
        <p:spPr bwMode="auto">
          <a:xfrm>
            <a:off x="1285875" y="428625"/>
            <a:ext cx="6276975" cy="1914525"/>
          </a:xfrm>
          <a:prstGeom prst="rect">
            <a:avLst/>
          </a:prstGeom>
          <a:noFill/>
          <a:ln w="9525">
            <a:noFill/>
            <a:miter lim="800000"/>
            <a:headEnd/>
            <a:tailEnd/>
          </a:ln>
        </p:spPr>
      </p:pic>
      <p:pic>
        <p:nvPicPr>
          <p:cNvPr id="12291" name="Picture 2"/>
          <p:cNvPicPr>
            <a:picLocks noChangeAspect="1" noChangeArrowheads="1"/>
          </p:cNvPicPr>
          <p:nvPr/>
        </p:nvPicPr>
        <p:blipFill>
          <a:blip r:embed="rId3" cstate="print"/>
          <a:srcRect/>
          <a:stretch>
            <a:fillRect/>
          </a:stretch>
        </p:blipFill>
        <p:spPr bwMode="auto">
          <a:xfrm>
            <a:off x="1071563" y="3143250"/>
            <a:ext cx="2093912" cy="857250"/>
          </a:xfrm>
          <a:prstGeom prst="rect">
            <a:avLst/>
          </a:prstGeom>
          <a:noFill/>
          <a:ln w="9525">
            <a:noFill/>
            <a:miter lim="800000"/>
            <a:headEnd/>
            <a:tailEnd/>
          </a:ln>
        </p:spPr>
      </p:pic>
      <p:pic>
        <p:nvPicPr>
          <p:cNvPr id="12292" name="Picture 3"/>
          <p:cNvPicPr>
            <a:picLocks noChangeAspect="1" noChangeArrowheads="1"/>
          </p:cNvPicPr>
          <p:nvPr/>
        </p:nvPicPr>
        <p:blipFill>
          <a:blip r:embed="rId4" cstate="print"/>
          <a:srcRect/>
          <a:stretch>
            <a:fillRect/>
          </a:stretch>
        </p:blipFill>
        <p:spPr bwMode="auto">
          <a:xfrm>
            <a:off x="1071563" y="4714875"/>
            <a:ext cx="2093912" cy="857250"/>
          </a:xfrm>
          <a:prstGeom prst="rect">
            <a:avLst/>
          </a:prstGeom>
          <a:noFill/>
          <a:ln w="9525">
            <a:noFill/>
            <a:miter lim="800000"/>
            <a:headEnd/>
            <a:tailEnd/>
          </a:ln>
        </p:spPr>
      </p:pic>
      <p:pic>
        <p:nvPicPr>
          <p:cNvPr id="12293" name="Picture 4"/>
          <p:cNvPicPr>
            <a:picLocks noChangeAspect="1" noChangeArrowheads="1"/>
          </p:cNvPicPr>
          <p:nvPr/>
        </p:nvPicPr>
        <p:blipFill>
          <a:blip r:embed="rId5" cstate="print"/>
          <a:srcRect/>
          <a:stretch>
            <a:fillRect/>
          </a:stretch>
        </p:blipFill>
        <p:spPr bwMode="auto">
          <a:xfrm>
            <a:off x="5643563" y="3143250"/>
            <a:ext cx="2000250" cy="819150"/>
          </a:xfrm>
          <a:prstGeom prst="rect">
            <a:avLst/>
          </a:prstGeom>
          <a:noFill/>
          <a:ln w="9525">
            <a:noFill/>
            <a:miter lim="800000"/>
            <a:headEnd/>
            <a:tailEnd/>
          </a:ln>
        </p:spPr>
      </p:pic>
      <p:pic>
        <p:nvPicPr>
          <p:cNvPr id="12294" name="Picture 5"/>
          <p:cNvPicPr>
            <a:picLocks noChangeAspect="1" noChangeArrowheads="1"/>
          </p:cNvPicPr>
          <p:nvPr/>
        </p:nvPicPr>
        <p:blipFill>
          <a:blip r:embed="rId6" cstate="print"/>
          <a:srcRect/>
          <a:stretch>
            <a:fillRect/>
          </a:stretch>
        </p:blipFill>
        <p:spPr bwMode="auto">
          <a:xfrm>
            <a:off x="5643563" y="4643438"/>
            <a:ext cx="2093912" cy="857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0243" name="Picture 13"/>
          <p:cNvPicPr>
            <a:picLocks noChangeAspect="1" noChangeArrowheads="1"/>
          </p:cNvPicPr>
          <p:nvPr/>
        </p:nvPicPr>
        <p:blipFill>
          <a:blip r:embed="rId2" cstate="print"/>
          <a:srcRect/>
          <a:stretch>
            <a:fillRect/>
          </a:stretch>
        </p:blipFill>
        <p:spPr bwMode="auto">
          <a:xfrm>
            <a:off x="3286125" y="500063"/>
            <a:ext cx="2381250" cy="1381125"/>
          </a:xfrm>
          <a:prstGeom prst="rect">
            <a:avLst/>
          </a:prstGeom>
          <a:noFill/>
          <a:ln w="9525">
            <a:noFill/>
            <a:miter lim="800000"/>
            <a:headEnd/>
            <a:tailEnd/>
          </a:ln>
        </p:spPr>
      </p:pic>
      <p:pic>
        <p:nvPicPr>
          <p:cNvPr id="10244" name="Picture 14"/>
          <p:cNvPicPr>
            <a:picLocks noChangeAspect="1" noChangeArrowheads="1"/>
          </p:cNvPicPr>
          <p:nvPr/>
        </p:nvPicPr>
        <p:blipFill>
          <a:blip r:embed="rId3" cstate="print"/>
          <a:srcRect/>
          <a:stretch>
            <a:fillRect/>
          </a:stretch>
        </p:blipFill>
        <p:spPr bwMode="auto">
          <a:xfrm>
            <a:off x="1643063" y="3071813"/>
            <a:ext cx="1038225" cy="923925"/>
          </a:xfrm>
          <a:prstGeom prst="rect">
            <a:avLst/>
          </a:prstGeom>
          <a:noFill/>
          <a:ln w="9525">
            <a:noFill/>
            <a:miter lim="800000"/>
            <a:headEnd/>
            <a:tailEnd/>
          </a:ln>
        </p:spPr>
      </p:pic>
      <p:pic>
        <p:nvPicPr>
          <p:cNvPr id="10245" name="Picture 15"/>
          <p:cNvPicPr>
            <a:picLocks noChangeAspect="1" noChangeArrowheads="1"/>
          </p:cNvPicPr>
          <p:nvPr/>
        </p:nvPicPr>
        <p:blipFill>
          <a:blip r:embed="rId4" cstate="print"/>
          <a:srcRect/>
          <a:stretch>
            <a:fillRect/>
          </a:stretch>
        </p:blipFill>
        <p:spPr bwMode="auto">
          <a:xfrm>
            <a:off x="1643063" y="4929188"/>
            <a:ext cx="1038225" cy="923925"/>
          </a:xfrm>
          <a:prstGeom prst="rect">
            <a:avLst/>
          </a:prstGeom>
          <a:noFill/>
          <a:ln w="9525">
            <a:noFill/>
            <a:miter lim="800000"/>
            <a:headEnd/>
            <a:tailEnd/>
          </a:ln>
        </p:spPr>
      </p:pic>
      <p:pic>
        <p:nvPicPr>
          <p:cNvPr id="10246" name="Picture 16"/>
          <p:cNvPicPr>
            <a:picLocks noChangeAspect="1" noChangeArrowheads="1"/>
          </p:cNvPicPr>
          <p:nvPr/>
        </p:nvPicPr>
        <p:blipFill>
          <a:blip r:embed="rId5" cstate="print"/>
          <a:srcRect/>
          <a:stretch>
            <a:fillRect/>
          </a:stretch>
        </p:blipFill>
        <p:spPr bwMode="auto">
          <a:xfrm>
            <a:off x="5643563" y="4857750"/>
            <a:ext cx="1076325" cy="1000125"/>
          </a:xfrm>
          <a:prstGeom prst="rect">
            <a:avLst/>
          </a:prstGeom>
          <a:noFill/>
          <a:ln w="9525">
            <a:noFill/>
            <a:miter lim="800000"/>
            <a:headEnd/>
            <a:tailEnd/>
          </a:ln>
        </p:spPr>
      </p:pic>
      <p:pic>
        <p:nvPicPr>
          <p:cNvPr id="10247" name="Picture 17"/>
          <p:cNvPicPr>
            <a:picLocks noChangeAspect="1" noChangeArrowheads="1"/>
          </p:cNvPicPr>
          <p:nvPr/>
        </p:nvPicPr>
        <p:blipFill>
          <a:blip r:embed="rId6" cstate="print"/>
          <a:srcRect/>
          <a:stretch>
            <a:fillRect/>
          </a:stretch>
        </p:blipFill>
        <p:spPr bwMode="auto">
          <a:xfrm>
            <a:off x="5643563" y="3000375"/>
            <a:ext cx="1076325" cy="1000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Skills reminders</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16 </a:t>
            </a:r>
            <a:r>
              <a:rPr lang="en-GB" sz="7200" dirty="0" err="1"/>
              <a:t>x</a:t>
            </a:r>
            <a:r>
              <a:rPr lang="en-GB" sz="7200" dirty="0" smtClean="0"/>
              <a:t> 25</a:t>
            </a:r>
            <a:endParaRPr lang="en-GB" sz="7200"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304800"/>
            <a:ext cx="9187076" cy="6324600"/>
          </a:xfrm>
          <a:prstGeom prst="rect">
            <a:avLst/>
          </a:prstGeom>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Proportionality</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3" name="Content Placeholder 2"/>
          <p:cNvSpPr>
            <a:spLocks noGrp="1"/>
          </p:cNvSpPr>
          <p:nvPr>
            <p:ph idx="1"/>
          </p:nvPr>
        </p:nvSpPr>
        <p:spPr/>
        <p:txBody>
          <a:bodyPr>
            <a:normAutofit/>
          </a:bodyPr>
          <a:lstStyle/>
          <a:p>
            <a:r>
              <a:rPr lang="en-GB" dirty="0" smtClean="0"/>
              <a:t>240 students in a survey</a:t>
            </a:r>
          </a:p>
          <a:p>
            <a:endParaRPr lang="en-GB" dirty="0" smtClean="0"/>
          </a:p>
          <a:p>
            <a:r>
              <a:rPr lang="en-GB" dirty="0" smtClean="0"/>
              <a:t>Asked what do they drink most often at break</a:t>
            </a:r>
          </a:p>
          <a:p>
            <a:pPr>
              <a:buNone/>
            </a:pPr>
            <a:r>
              <a:rPr lang="en-GB" dirty="0" smtClean="0"/>
              <a:t> </a:t>
            </a:r>
          </a:p>
          <a:p>
            <a:r>
              <a:rPr lang="en-GB" dirty="0" smtClean="0"/>
              <a:t>30 said coffee</a:t>
            </a:r>
          </a:p>
          <a:p>
            <a:endParaRPr lang="en-GB" dirty="0" smtClean="0"/>
          </a:p>
          <a:p>
            <a:r>
              <a:rPr lang="en-GB" dirty="0" smtClean="0"/>
              <a:t>What angle is this on a pie chart?</a:t>
            </a:r>
          </a:p>
          <a:p>
            <a:endParaRPr lang="en-GB" dirty="0" smtClean="0"/>
          </a:p>
          <a:p>
            <a:r>
              <a:rPr lang="en-GB" dirty="0" smtClean="0"/>
              <a:t>What percentage is this?</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3" name="Content Placeholder 2"/>
          <p:cNvSpPr>
            <a:spLocks noGrp="1"/>
          </p:cNvSpPr>
          <p:nvPr>
            <p:ph idx="1"/>
          </p:nvPr>
        </p:nvSpPr>
        <p:spPr/>
        <p:txBody>
          <a:bodyPr>
            <a:normAutofit/>
          </a:bodyPr>
          <a:lstStyle/>
          <a:p>
            <a:r>
              <a:rPr lang="en-GB" dirty="0" smtClean="0"/>
              <a:t>A car is travelling at 100mph</a:t>
            </a:r>
          </a:p>
          <a:p>
            <a:endParaRPr lang="en-GB" dirty="0" smtClean="0"/>
          </a:p>
          <a:p>
            <a:r>
              <a:rPr lang="en-GB" dirty="0" smtClean="0"/>
              <a:t>How far do I go in 3 hours? </a:t>
            </a:r>
          </a:p>
          <a:p>
            <a:endParaRPr lang="en-GB" dirty="0" smtClean="0"/>
          </a:p>
          <a:p>
            <a:r>
              <a:rPr lang="en-GB" dirty="0" smtClean="0"/>
              <a:t>What time will it take me to go 70 miles?</a:t>
            </a:r>
          </a:p>
          <a:p>
            <a:endParaRPr lang="en-GB" dirty="0" smtClean="0"/>
          </a:p>
          <a:p>
            <a:r>
              <a:rPr lang="en-GB" dirty="0" smtClean="0"/>
              <a:t>If I halved my speed to 50mph how long would it take me?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4" name="Content Placeholder 3"/>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304800" y="1752600"/>
            <a:ext cx="8464550" cy="4191000"/>
          </a:xfrm>
          <a:prstGeom prst="rect">
            <a:avLst/>
          </a:prstGeom>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4" name="Content Placeholder 3"/>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5 miles : 8 kilometers</a:t>
            </a:r>
            <a:endParaRPr lang="en-US" dirty="0"/>
          </a:p>
        </p:txBody>
      </p:sp>
      <p:pic>
        <p:nvPicPr>
          <p:cNvPr id="6" name="Picture 5"/>
          <p:cNvPicPr>
            <a:picLocks noChangeAspect="1"/>
          </p:cNvPicPr>
          <p:nvPr/>
        </p:nvPicPr>
        <p:blipFill>
          <a:blip r:embed="rId3"/>
          <a:stretch>
            <a:fillRect/>
          </a:stretch>
        </p:blipFill>
        <p:spPr>
          <a:xfrm>
            <a:off x="381000" y="2057400"/>
            <a:ext cx="8370455" cy="24384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a:bodyPr>
          <a:lstStyle/>
          <a:p>
            <a:pPr algn="ctr"/>
            <a:r>
              <a:rPr lang="en-GB" dirty="0" smtClean="0"/>
              <a:t>D to C skills</a:t>
            </a:r>
            <a:br>
              <a:rPr lang="en-GB" dirty="0" smtClean="0"/>
            </a:br>
            <a:r>
              <a:rPr lang="en-GB" dirty="0" err="1" smtClean="0"/>
              <a:t>v</a:t>
            </a:r>
            <a:r>
              <a:rPr lang="en-GB" dirty="0" smtClean="0"/>
              <a:t/>
            </a:r>
            <a:br>
              <a:rPr lang="en-GB" dirty="0" smtClean="0"/>
            </a:br>
            <a:r>
              <a:rPr lang="en-GB" dirty="0" smtClean="0"/>
              <a:t>A to A* skills</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C </a:t>
            </a:r>
            <a:r>
              <a:rPr lang="en-GB" dirty="0"/>
              <a:t>Grade in Mathematics</a:t>
            </a:r>
            <a:endParaRPr lang="en-US" dirty="0"/>
          </a:p>
        </p:txBody>
      </p:sp>
      <p:sp>
        <p:nvSpPr>
          <p:cNvPr id="4099" name="Rectangle 3"/>
          <p:cNvSpPr>
            <a:spLocks noGrp="1" noChangeArrowheads="1"/>
          </p:cNvSpPr>
          <p:nvPr>
            <p:ph type="body" idx="1"/>
          </p:nvPr>
        </p:nvSpPr>
        <p:spPr>
          <a:xfrm>
            <a:off x="457200" y="1981200"/>
            <a:ext cx="8229600" cy="4114800"/>
          </a:xfrm>
        </p:spPr>
        <p:txBody>
          <a:bodyPr>
            <a:normAutofit/>
          </a:bodyPr>
          <a:lstStyle/>
          <a:p>
            <a:pPr eaLnBrk="1" hangingPunct="1"/>
            <a:r>
              <a:rPr lang="en-GB" dirty="0"/>
              <a:t>Skills and formulae to </a:t>
            </a:r>
            <a:r>
              <a:rPr lang="en-GB" dirty="0" smtClean="0"/>
              <a:t>learn</a:t>
            </a:r>
          </a:p>
          <a:p>
            <a:pPr eaLnBrk="1" hangingPunct="1">
              <a:buNone/>
            </a:pPr>
            <a:endParaRPr lang="en-GB" dirty="0" smtClean="0"/>
          </a:p>
          <a:p>
            <a:pPr eaLnBrk="1" hangingPunct="1"/>
            <a:r>
              <a:rPr lang="en-GB" dirty="0" smtClean="0"/>
              <a:t>Confidence</a:t>
            </a:r>
          </a:p>
          <a:p>
            <a:pPr eaLnBrk="1" hangingPunct="1">
              <a:buNone/>
            </a:pPr>
            <a:endParaRPr lang="en-GB" dirty="0" smtClean="0"/>
          </a:p>
          <a:p>
            <a:pPr eaLnBrk="1" hangingPunct="1"/>
            <a:r>
              <a:rPr lang="en-GB" dirty="0" smtClean="0"/>
              <a:t>Commit pen to paper</a:t>
            </a:r>
          </a:p>
          <a:p>
            <a:pPr eaLnBrk="1" hangingPunct="1">
              <a:buNone/>
            </a:pPr>
            <a:endParaRPr lang="en-GB" dirty="0" smtClean="0"/>
          </a:p>
          <a:p>
            <a:pPr eaLnBrk="1" hangingPunct="1"/>
            <a:r>
              <a:rPr lang="en-GB" dirty="0" smtClean="0"/>
              <a:t>Proportionality</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2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20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fade">
                                      <p:cBhvr>
                                        <p:cTn id="22" dur="20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A* </a:t>
            </a:r>
            <a:r>
              <a:rPr lang="en-GB" dirty="0"/>
              <a:t>Grade in Mathematics</a:t>
            </a:r>
            <a:endParaRPr lang="en-US" dirty="0"/>
          </a:p>
        </p:txBody>
      </p:sp>
      <p:sp>
        <p:nvSpPr>
          <p:cNvPr id="4099" name="Rectangle 3"/>
          <p:cNvSpPr>
            <a:spLocks noGrp="1" noChangeArrowheads="1"/>
          </p:cNvSpPr>
          <p:nvPr>
            <p:ph type="body" idx="1"/>
          </p:nvPr>
        </p:nvSpPr>
        <p:spPr>
          <a:xfrm>
            <a:off x="457200" y="1981200"/>
            <a:ext cx="8229600" cy="4114800"/>
          </a:xfrm>
        </p:spPr>
        <p:txBody>
          <a:bodyPr>
            <a:normAutofit fontScale="92500" lnSpcReduction="10000"/>
          </a:bodyPr>
          <a:lstStyle/>
          <a:p>
            <a:pPr eaLnBrk="1" hangingPunct="1"/>
            <a:r>
              <a:rPr lang="en-GB" dirty="0"/>
              <a:t>Skills and formulae to </a:t>
            </a:r>
            <a:r>
              <a:rPr lang="en-GB" dirty="0" smtClean="0"/>
              <a:t>learn</a:t>
            </a:r>
          </a:p>
          <a:p>
            <a:pPr eaLnBrk="1" hangingPunct="1">
              <a:buNone/>
            </a:pPr>
            <a:endParaRPr lang="en-GB" dirty="0" smtClean="0"/>
          </a:p>
          <a:p>
            <a:pPr eaLnBrk="1" hangingPunct="1"/>
            <a:r>
              <a:rPr lang="en-GB" dirty="0" smtClean="0"/>
              <a:t>Confidence</a:t>
            </a:r>
          </a:p>
          <a:p>
            <a:pPr eaLnBrk="1" hangingPunct="1">
              <a:buNone/>
            </a:pPr>
            <a:endParaRPr lang="en-GB" dirty="0" smtClean="0"/>
          </a:p>
          <a:p>
            <a:pPr eaLnBrk="1" hangingPunct="1"/>
            <a:r>
              <a:rPr lang="en-GB" dirty="0" err="1" smtClean="0"/>
              <a:t>Adaptablity</a:t>
            </a:r>
            <a:endParaRPr lang="en-GB" dirty="0" smtClean="0"/>
          </a:p>
          <a:p>
            <a:pPr eaLnBrk="1" hangingPunct="1">
              <a:buNone/>
            </a:pPr>
            <a:endParaRPr lang="en-GB" dirty="0" smtClean="0"/>
          </a:p>
          <a:p>
            <a:pPr eaLnBrk="1" hangingPunct="1"/>
            <a:r>
              <a:rPr lang="en-GB" dirty="0" smtClean="0"/>
              <a:t>Transferability</a:t>
            </a:r>
          </a:p>
          <a:p>
            <a:pPr eaLnBrk="1" hangingPunct="1">
              <a:buNone/>
            </a:pPr>
            <a:endParaRPr lang="en-GB" dirty="0" smtClean="0"/>
          </a:p>
          <a:p>
            <a:pPr eaLnBrk="1" hangingPunct="1"/>
            <a:r>
              <a:rPr lang="en-GB" dirty="0"/>
              <a:t>Algebraic manipulation</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2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20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fade">
                                      <p:cBhvr>
                                        <p:cTn id="22" dur="20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fade">
                                      <p:cBhvr>
                                        <p:cTn id="27"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nvGraphicFramePr>
        <p:xfrm>
          <a:off x="1676400" y="609600"/>
          <a:ext cx="4914900" cy="1654175"/>
        </p:xfrm>
        <a:graphic>
          <a:graphicData uri="http://schemas.openxmlformats.org/presentationml/2006/ole">
            <p:oleObj spid="_x0000_s50178" name="Equation" r:id="rId3" imgW="2527200" imgH="850680" progId="Equation.3">
              <p:embed/>
            </p:oleObj>
          </a:graphicData>
        </a:graphic>
      </p:graphicFrame>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dirty="0" smtClean="0">
                <a:solidFill>
                  <a:schemeClr val="bg1"/>
                </a:solidFill>
              </a:rPr>
              <a:t>Key Messages</a:t>
            </a:r>
            <a:endParaRPr lang="en-US" dirty="0" smtClean="0">
              <a:solidFill>
                <a:schemeClr val="bg1"/>
              </a:solidFill>
            </a:endParaRPr>
          </a:p>
        </p:txBody>
      </p:sp>
      <p:sp>
        <p:nvSpPr>
          <p:cNvPr id="13315" name="Content Placeholder 2"/>
          <p:cNvSpPr>
            <a:spLocks noGrp="1"/>
          </p:cNvSpPr>
          <p:nvPr>
            <p:ph idx="1"/>
          </p:nvPr>
        </p:nvSpPr>
        <p:spPr>
          <a:xfrm>
            <a:off x="457200" y="1600200"/>
            <a:ext cx="8229600" cy="4972050"/>
          </a:xfrm>
        </p:spPr>
        <p:txBody>
          <a:bodyPr/>
          <a:lstStyle/>
          <a:p>
            <a:r>
              <a:rPr lang="en-GB" sz="2800" dirty="0" smtClean="0"/>
              <a:t>Work with </a:t>
            </a:r>
            <a:r>
              <a:rPr lang="en-GB" sz="2800" b="1" dirty="0" smtClean="0">
                <a:solidFill>
                  <a:srgbClr val="FF0000"/>
                </a:solidFill>
              </a:rPr>
              <a:t>individuals</a:t>
            </a:r>
            <a:r>
              <a:rPr lang="en-GB" sz="2800" dirty="0" smtClean="0"/>
              <a:t> and genuinely </a:t>
            </a:r>
            <a:r>
              <a:rPr lang="en-GB" sz="2800" b="1" dirty="0" smtClean="0">
                <a:solidFill>
                  <a:srgbClr val="FF0000"/>
                </a:solidFill>
              </a:rPr>
              <a:t>unpick</a:t>
            </a:r>
            <a:r>
              <a:rPr lang="en-GB" sz="2800" dirty="0" smtClean="0"/>
              <a:t> their </a:t>
            </a:r>
            <a:r>
              <a:rPr lang="en-GB" sz="2800" b="1" dirty="0" smtClean="0">
                <a:solidFill>
                  <a:srgbClr val="FF0000"/>
                </a:solidFill>
              </a:rPr>
              <a:t>misconceptions</a:t>
            </a:r>
            <a:endParaRPr lang="en-US" sz="2800" dirty="0" smtClean="0">
              <a:solidFill>
                <a:srgbClr val="FF0000"/>
              </a:solidFill>
            </a:endParaRPr>
          </a:p>
          <a:p>
            <a:r>
              <a:rPr lang="en-GB" sz="2800" dirty="0" smtClean="0"/>
              <a:t>Don’t just focus on the “C” grade skills – their </a:t>
            </a:r>
            <a:r>
              <a:rPr lang="en-GB" sz="2800" b="1" dirty="0" smtClean="0">
                <a:solidFill>
                  <a:srgbClr val="FF0000"/>
                </a:solidFill>
              </a:rPr>
              <a:t>misunderstandings</a:t>
            </a:r>
            <a:r>
              <a:rPr lang="en-GB" sz="2800" dirty="0" smtClean="0"/>
              <a:t> are often at a more </a:t>
            </a:r>
            <a:r>
              <a:rPr lang="en-GB" sz="2800" b="1" dirty="0" smtClean="0">
                <a:solidFill>
                  <a:srgbClr val="FF0000"/>
                </a:solidFill>
              </a:rPr>
              <a:t>fundamental</a:t>
            </a:r>
            <a:r>
              <a:rPr lang="en-GB" sz="2800" dirty="0" smtClean="0"/>
              <a:t> </a:t>
            </a:r>
            <a:r>
              <a:rPr lang="en-GB" sz="2800" b="1" dirty="0" smtClean="0">
                <a:solidFill>
                  <a:srgbClr val="FF0000"/>
                </a:solidFill>
              </a:rPr>
              <a:t>level</a:t>
            </a:r>
            <a:r>
              <a:rPr lang="en-GB" sz="2800" dirty="0" smtClean="0"/>
              <a:t> – 80% of the questions on the exam are below C grade</a:t>
            </a:r>
            <a:endParaRPr lang="en-US" sz="2800" dirty="0" smtClean="0"/>
          </a:p>
          <a:p>
            <a:r>
              <a:rPr lang="en-GB" sz="2800" dirty="0" smtClean="0"/>
              <a:t>Get students </a:t>
            </a:r>
            <a:r>
              <a:rPr lang="en-GB" sz="2800" b="1" dirty="0" smtClean="0">
                <a:solidFill>
                  <a:srgbClr val="FF0000"/>
                </a:solidFill>
              </a:rPr>
              <a:t>confident</a:t>
            </a:r>
            <a:r>
              <a:rPr lang="en-GB" sz="2800" dirty="0" smtClean="0"/>
              <a:t> to </a:t>
            </a:r>
            <a:r>
              <a:rPr lang="en-GB" sz="2800" b="1" dirty="0" smtClean="0">
                <a:solidFill>
                  <a:srgbClr val="FF0000"/>
                </a:solidFill>
              </a:rPr>
              <a:t>“have a go”</a:t>
            </a:r>
            <a:r>
              <a:rPr lang="en-GB" sz="2800" dirty="0" smtClean="0">
                <a:solidFill>
                  <a:srgbClr val="FF0000"/>
                </a:solidFill>
              </a:rPr>
              <a:t> </a:t>
            </a:r>
            <a:r>
              <a:rPr lang="en-GB" sz="2800" dirty="0" smtClean="0"/>
              <a:t>– the </a:t>
            </a:r>
            <a:r>
              <a:rPr lang="en-GB" sz="2800" b="1" dirty="0" smtClean="0">
                <a:solidFill>
                  <a:srgbClr val="FF0000"/>
                </a:solidFill>
              </a:rPr>
              <a:t>number-phobic</a:t>
            </a:r>
            <a:r>
              <a:rPr lang="en-GB" sz="2800" dirty="0" smtClean="0">
                <a:solidFill>
                  <a:srgbClr val="FF0000"/>
                </a:solidFill>
              </a:rPr>
              <a:t> </a:t>
            </a:r>
            <a:r>
              <a:rPr lang="en-GB" sz="2800" dirty="0" smtClean="0"/>
              <a:t>but hardworking students often don’t </a:t>
            </a:r>
            <a:r>
              <a:rPr lang="en-GB" dirty="0" smtClean="0"/>
              <a:t>put pen to paper for fear of it being wrong</a:t>
            </a:r>
            <a:endParaRPr lang="en-US" dirty="0" smtClean="0"/>
          </a:p>
          <a:p>
            <a:endParaRPr lang="en-US" dirty="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
        <p:nvSpPr>
          <p:cNvPr id="6" name="Subtitle 5"/>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403350" y="476250"/>
            <a:ext cx="6048375" cy="2835275"/>
          </a:xfrm>
          <a:prstGeom prst="rect">
            <a:avLst/>
          </a:prstGeom>
          <a:noFill/>
          <a:ln w="9525">
            <a:noFill/>
            <a:miter lim="800000"/>
            <a:headEnd/>
            <a:tailEnd/>
          </a:ln>
        </p:spPr>
        <p:txBody>
          <a:bodyPr>
            <a:prstTxWarp prst="textNoShape">
              <a:avLst/>
            </a:prstTxWarp>
            <a:spAutoFit/>
          </a:bodyPr>
          <a:lstStyle/>
          <a:p>
            <a:pPr marL="342900" indent="-342900" algn="ctr">
              <a:spcBef>
                <a:spcPct val="50000"/>
              </a:spcBef>
              <a:buFontTx/>
              <a:buAutoNum type="alphaUcPeriod" startAt="17"/>
            </a:pPr>
            <a:r>
              <a:rPr lang="en-GB" sz="7200" dirty="0"/>
              <a:t>     Solve:</a:t>
            </a:r>
          </a:p>
          <a:p>
            <a:pPr marL="342900" indent="-342900" algn="ctr">
              <a:spcBef>
                <a:spcPct val="50000"/>
              </a:spcBef>
            </a:pPr>
            <a:r>
              <a:rPr lang="en-US" sz="7200" dirty="0">
                <a:latin typeface="Lucida Calligraphy" charset="0"/>
                <a:ea typeface="Arial" charset="0"/>
                <a:cs typeface="Arial" charset="0"/>
              </a:rPr>
              <a:t>2x</a:t>
            </a:r>
            <a:r>
              <a:rPr lang="en-US" sz="7200" dirty="0" smtClean="0">
                <a:latin typeface="Lucida Calligraphy" charset="0"/>
                <a:ea typeface="Arial" charset="0"/>
                <a:cs typeface="Arial" charset="0"/>
              </a:rPr>
              <a:t> - 5 </a:t>
            </a:r>
            <a:r>
              <a:rPr lang="en-US" sz="7200" dirty="0">
                <a:latin typeface="Lucida Calligraphy" charset="0"/>
                <a:ea typeface="Arial" charset="0"/>
                <a:cs typeface="Arial" charset="0"/>
              </a:rPr>
              <a:t>= 14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47813" y="1773238"/>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What is the mean?    </a:t>
            </a:r>
            <a:endParaRPr lang="en-US" sz="7200">
              <a:ea typeface="Arial" charset="0"/>
              <a:cs typeface="Arial" charset="0"/>
            </a:endParaRPr>
          </a:p>
        </p:txBody>
      </p:sp>
      <p:sp>
        <p:nvSpPr>
          <p:cNvPr id="13316" name="Text Box 4"/>
          <p:cNvSpPr txBox="1">
            <a:spLocks noChangeArrowheads="1"/>
          </p:cNvSpPr>
          <p:nvPr/>
        </p:nvSpPr>
        <p:spPr bwMode="auto">
          <a:xfrm>
            <a:off x="1331913" y="333375"/>
            <a:ext cx="6553200" cy="1189038"/>
          </a:xfrm>
          <a:prstGeom prst="rect">
            <a:avLst/>
          </a:prstGeom>
          <a:noFill/>
          <a:ln w="9525">
            <a:noFill/>
            <a:miter lim="800000"/>
            <a:headEnd/>
            <a:tailEnd/>
          </a:ln>
        </p:spPr>
        <p:txBody>
          <a:bodyPr>
            <a:prstTxWarp prst="textNoShape">
              <a:avLst/>
            </a:prstTxWarp>
            <a:spAutoFit/>
          </a:bodyPr>
          <a:lstStyle/>
          <a:p>
            <a:pPr>
              <a:spcBef>
                <a:spcPct val="50000"/>
              </a:spcBef>
            </a:pPr>
            <a:r>
              <a:rPr lang="en-GB" sz="7200"/>
              <a:t>3		4		5		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9750" y="476250"/>
            <a:ext cx="7777163"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a:t>
            </a:r>
            <a:r>
              <a:rPr lang="en-GB" sz="7200">
                <a:latin typeface="Lucida Calligraphy" charset="0"/>
              </a:rPr>
              <a:t>a</a:t>
            </a:r>
            <a:r>
              <a:rPr lang="en-US" sz="7200">
                <a:latin typeface="Lucida Calligraphy" charset="0"/>
              </a:rPr>
              <a:t>² </a:t>
            </a:r>
            <a:r>
              <a:rPr lang="en-US" sz="7200"/>
              <a:t>x </a:t>
            </a:r>
            <a:r>
              <a:rPr lang="en-US" sz="7200">
                <a:latin typeface="Lucida Calligraphy" charset="0"/>
              </a:rPr>
              <a:t>a³ = a</a:t>
            </a:r>
            <a:r>
              <a:rPr lang="en-US" sz="6000" baseline="40000">
                <a:latin typeface="Lucida Calligraphy" charset="0"/>
              </a:rPr>
              <a:t>?</a:t>
            </a:r>
            <a:endParaRPr lang="en-US" sz="6000" baseline="40000">
              <a:latin typeface="Lucida Calligraphy" charset="0"/>
              <a:ea typeface="Arial" charset="0"/>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403350" y="476250"/>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Increase 60 by 20%</a:t>
            </a:r>
            <a:endParaRPr lang="en-US" sz="7200">
              <a:ea typeface="Arial" charset="0"/>
              <a:cs typeface="Arial"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1063</TotalTime>
  <Words>1247</Words>
  <Application>Microsoft Macintosh PowerPoint</Application>
  <PresentationFormat>On-screen Show (4:3)</PresentationFormat>
  <Paragraphs>198</Paragraphs>
  <Slides>52</Slides>
  <Notes>32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Module</vt:lpstr>
      <vt:lpstr>Equation</vt:lpstr>
      <vt:lpstr>Slide 1</vt:lpstr>
      <vt:lpstr>What are the main barriers to learning in Maths and how can we help pupils to overcome them?</vt:lpstr>
      <vt:lpstr>The fear factor</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Expectations</vt:lpstr>
      <vt:lpstr>Changing the structure</vt:lpstr>
      <vt:lpstr>Intervention</vt:lpstr>
      <vt:lpstr>Recommended resources</vt:lpstr>
      <vt:lpstr>Recommended Resources</vt:lpstr>
      <vt:lpstr>Slide 29</vt:lpstr>
      <vt:lpstr>Slide 30</vt:lpstr>
      <vt:lpstr>Slide 31</vt:lpstr>
      <vt:lpstr>Slide 32</vt:lpstr>
      <vt:lpstr>Slide 33</vt:lpstr>
      <vt:lpstr>Slide 34</vt:lpstr>
      <vt:lpstr>Diagnostic questions</vt:lpstr>
      <vt:lpstr>Slide 36</vt:lpstr>
      <vt:lpstr>Slide 37</vt:lpstr>
      <vt:lpstr>Slide 38</vt:lpstr>
      <vt:lpstr>Skills reminders</vt:lpstr>
      <vt:lpstr>Slide 40</vt:lpstr>
      <vt:lpstr>Proportionality</vt:lpstr>
      <vt:lpstr>Proportionality</vt:lpstr>
      <vt:lpstr>Proportionality</vt:lpstr>
      <vt:lpstr>Proportionality</vt:lpstr>
      <vt:lpstr>Proportionality</vt:lpstr>
      <vt:lpstr>D to C skills v A to A* skills</vt:lpstr>
      <vt:lpstr>C Grade in Mathematics</vt:lpstr>
      <vt:lpstr>A* Grade in Mathematics</vt:lpstr>
      <vt:lpstr>What are the main barriers to learning in Maths and how can we help pupils to overcome them?</vt:lpstr>
      <vt:lpstr>Key Messages</vt:lpstr>
      <vt:lpstr>What are the main barriers to learning in Maths and how can we help pupils to overcome them?</vt:lpstr>
      <vt:lpstr>Slide 52</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culture of CPD for the school workforce</dc:title>
  <dc:creator>Julia Upton</dc:creator>
  <cp:lastModifiedBy>Geoff Barton</cp:lastModifiedBy>
  <cp:revision>75</cp:revision>
  <dcterms:created xsi:type="dcterms:W3CDTF">2011-11-08T07:58:11Z</dcterms:created>
  <dcterms:modified xsi:type="dcterms:W3CDTF">2011-11-08T08:59:01Z</dcterms:modified>
</cp:coreProperties>
</file>