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73" r:id="rId2"/>
  </p:sldMasterIdLst>
  <p:notesMasterIdLst>
    <p:notesMasterId r:id="rId55"/>
  </p:notesMasterIdLst>
  <p:sldIdLst>
    <p:sldId id="257" r:id="rId3"/>
    <p:sldId id="290" r:id="rId4"/>
    <p:sldId id="294" r:id="rId5"/>
    <p:sldId id="293" r:id="rId6"/>
    <p:sldId id="265" r:id="rId7"/>
    <p:sldId id="435" r:id="rId8"/>
    <p:sldId id="295" r:id="rId9"/>
    <p:sldId id="296" r:id="rId10"/>
    <p:sldId id="438" r:id="rId11"/>
    <p:sldId id="436" r:id="rId12"/>
    <p:sldId id="302" r:id="rId13"/>
    <p:sldId id="299" r:id="rId14"/>
    <p:sldId id="298" r:id="rId15"/>
    <p:sldId id="301" r:id="rId16"/>
    <p:sldId id="309" r:id="rId17"/>
    <p:sldId id="310" r:id="rId18"/>
    <p:sldId id="297" r:id="rId19"/>
    <p:sldId id="307" r:id="rId20"/>
    <p:sldId id="308" r:id="rId21"/>
    <p:sldId id="305" r:id="rId22"/>
    <p:sldId id="306" r:id="rId23"/>
    <p:sldId id="311" r:id="rId24"/>
    <p:sldId id="437" r:id="rId25"/>
    <p:sldId id="314" r:id="rId26"/>
    <p:sldId id="312" r:id="rId27"/>
    <p:sldId id="313" r:id="rId28"/>
    <p:sldId id="291" r:id="rId29"/>
    <p:sldId id="315" r:id="rId30"/>
    <p:sldId id="317" r:id="rId31"/>
    <p:sldId id="345" r:id="rId32"/>
    <p:sldId id="346" r:id="rId33"/>
    <p:sldId id="348" r:id="rId34"/>
    <p:sldId id="439" r:id="rId35"/>
    <p:sldId id="440" r:id="rId36"/>
    <p:sldId id="441" r:id="rId37"/>
    <p:sldId id="379" r:id="rId38"/>
    <p:sldId id="381" r:id="rId39"/>
    <p:sldId id="382" r:id="rId40"/>
    <p:sldId id="383" r:id="rId41"/>
    <p:sldId id="384" r:id="rId42"/>
    <p:sldId id="385" r:id="rId43"/>
    <p:sldId id="386" r:id="rId44"/>
    <p:sldId id="387" r:id="rId45"/>
    <p:sldId id="388" r:id="rId46"/>
    <p:sldId id="424" r:id="rId47"/>
    <p:sldId id="427" r:id="rId48"/>
    <p:sldId id="268" r:id="rId49"/>
    <p:sldId id="428" r:id="rId50"/>
    <p:sldId id="430" r:id="rId51"/>
    <p:sldId id="256" r:id="rId52"/>
    <p:sldId id="429" r:id="rId53"/>
    <p:sldId id="44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1" d="100"/>
          <a:sy n="111" d="100"/>
        </p:scale>
        <p:origin x="-6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49F70-989E-8748-985E-D99C4B2B5517}" type="datetimeFigureOut">
              <a:rPr lang="en-US" smtClean="0"/>
              <a:pPr/>
              <a:t>5/16/12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0E301F-6E86-1A43-A600-0E6477A354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Miranda</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E455CC4-A806-1F48-AF44-21C9279C9B7F}" type="slidenum">
              <a:rPr lang="en-US">
                <a:latin typeface="Arial" pitchFamily="1" charset="0"/>
                <a:ea typeface="ＭＳ Ｐゴシック" pitchFamily="1" charset="-128"/>
                <a:cs typeface="ＭＳ Ｐゴシック" pitchFamily="1" charset="-128"/>
              </a:rPr>
              <a:pPr/>
              <a:t>38</a:t>
            </a:fld>
            <a:endParaRPr lang="en-US">
              <a:latin typeface="Arial" pitchFamily="1" charset="0"/>
              <a:ea typeface="ＭＳ Ｐゴシック" pitchFamily="1" charset="-128"/>
              <a:cs typeface="ＭＳ Ｐゴシック" pitchFamily="1"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0034EEC-EBB0-A946-8B4B-366DB6DDB1B5}" type="slidenum">
              <a:rPr lang="en-US">
                <a:latin typeface="Arial" pitchFamily="1" charset="0"/>
                <a:ea typeface="ＭＳ Ｐゴシック" pitchFamily="1" charset="-128"/>
                <a:cs typeface="ＭＳ Ｐゴシック" pitchFamily="1" charset="-128"/>
              </a:rPr>
              <a:pPr/>
              <a:t>39</a:t>
            </a:fld>
            <a:endParaRPr lang="en-US">
              <a:latin typeface="Arial" pitchFamily="1" charset="0"/>
              <a:ea typeface="ＭＳ Ｐゴシック" pitchFamily="1" charset="-128"/>
              <a:cs typeface="ＭＳ Ｐゴシック" pitchFamily="1"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3407711-60F1-8440-9029-42073CE0936F}" type="slidenum">
              <a:rPr lang="en-US">
                <a:latin typeface="Arial" pitchFamily="1" charset="0"/>
                <a:ea typeface="ＭＳ Ｐゴシック" pitchFamily="1" charset="-128"/>
                <a:cs typeface="ＭＳ Ｐゴシック" pitchFamily="1" charset="-128"/>
              </a:rPr>
              <a:pPr/>
              <a:t>40</a:t>
            </a:fld>
            <a:endParaRPr lang="en-US">
              <a:latin typeface="Arial" pitchFamily="1" charset="0"/>
              <a:ea typeface="ＭＳ Ｐゴシック" pitchFamily="1" charset="-128"/>
              <a:cs typeface="ＭＳ Ｐゴシック" pitchFamily="1" charset="-128"/>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E6F0E33-15DF-FF42-A9FD-345994B23957}" type="slidenum">
              <a:rPr lang="en-US">
                <a:latin typeface="Arial" pitchFamily="1" charset="0"/>
                <a:ea typeface="ＭＳ Ｐゴシック" pitchFamily="1" charset="-128"/>
                <a:cs typeface="ＭＳ Ｐゴシック" pitchFamily="1" charset="-128"/>
              </a:rPr>
              <a:pPr/>
              <a:t>41</a:t>
            </a:fld>
            <a:endParaRPr lang="en-US">
              <a:latin typeface="Arial" pitchFamily="1" charset="0"/>
              <a:ea typeface="ＭＳ Ｐゴシック" pitchFamily="1" charset="-128"/>
              <a:cs typeface="ＭＳ Ｐゴシック" pitchFamily="1"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2EE4A5A-4450-6C4C-9F39-8800CCA80A8D}" type="slidenum">
              <a:rPr lang="en-US">
                <a:latin typeface="Arial" pitchFamily="1" charset="0"/>
                <a:ea typeface="ＭＳ Ｐゴシック" pitchFamily="1" charset="-128"/>
                <a:cs typeface="ＭＳ Ｐゴシック" pitchFamily="1" charset="-128"/>
              </a:rPr>
              <a:pPr/>
              <a:t>42</a:t>
            </a:fld>
            <a:endParaRPr lang="en-US">
              <a:latin typeface="Arial" pitchFamily="1" charset="0"/>
              <a:ea typeface="ＭＳ Ｐゴシック" pitchFamily="1" charset="-128"/>
              <a:cs typeface="ＭＳ Ｐゴシック" pitchFamily="1"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EB6FBB21-8BE1-9E46-BC64-D39C142FC904}" type="slidenum">
              <a:rPr lang="en-US">
                <a:latin typeface="Arial" pitchFamily="1" charset="0"/>
                <a:ea typeface="ＭＳ Ｐゴシック" pitchFamily="1" charset="-128"/>
                <a:cs typeface="ＭＳ Ｐゴシック" pitchFamily="1" charset="-128"/>
              </a:rPr>
              <a:pPr/>
              <a:t>43</a:t>
            </a:fld>
            <a:endParaRPr lang="en-US">
              <a:latin typeface="Arial" pitchFamily="1" charset="0"/>
              <a:ea typeface="ＭＳ Ｐゴシック" pitchFamily="1" charset="-128"/>
              <a:cs typeface="ＭＳ Ｐゴシック" pitchFamily="1"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70202AB-4356-A741-84DA-CA5079A4F7FF}" type="slidenum">
              <a:rPr lang="en-US">
                <a:latin typeface="Arial" pitchFamily="1" charset="0"/>
                <a:ea typeface="ＭＳ Ｐゴシック" pitchFamily="1" charset="-128"/>
                <a:cs typeface="ＭＳ Ｐゴシック" pitchFamily="1" charset="-128"/>
              </a:rPr>
              <a:pPr/>
              <a:t>44</a:t>
            </a:fld>
            <a:endParaRPr lang="en-US">
              <a:latin typeface="Arial" pitchFamily="1" charset="0"/>
              <a:ea typeface="ＭＳ Ｐゴシック" pitchFamily="1" charset="-128"/>
              <a:cs typeface="ＭＳ Ｐゴシック" pitchFamily="1" charset="-128"/>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Caliban</a:t>
            </a:r>
            <a:endParaRPr lang="en-US" dirty="0" smtClean="0"/>
          </a:p>
          <a:p>
            <a:r>
              <a:rPr lang="en-US" dirty="0" smtClean="0"/>
              <a:t>Ferdinand</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pod</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murder</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Parliament</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Pitying of turtledoves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Bellowing of bullfinches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68FD7F9-B3E9-6145-B443-065B70D35334}" type="slidenum">
              <a:rPr lang="en-US">
                <a:latin typeface="Arial" pitchFamily="1" charset="0"/>
                <a:ea typeface="ＭＳ Ｐゴシック" pitchFamily="1" charset="-128"/>
                <a:cs typeface="ＭＳ Ｐゴシック" pitchFamily="1" charset="-128"/>
              </a:rPr>
              <a:pPr/>
              <a:t>36</a:t>
            </a:fld>
            <a:endParaRPr lang="en-US">
              <a:latin typeface="Arial" pitchFamily="1" charset="0"/>
              <a:ea typeface="ＭＳ Ｐゴシック" pitchFamily="1" charset="-128"/>
              <a:cs typeface="ＭＳ Ｐゴシック" pitchFamily="1"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700A5FC-AFD5-2E44-92F0-C0E9CD9C545A}" type="slidenum">
              <a:rPr lang="en-US">
                <a:latin typeface="Arial" pitchFamily="1" charset="0"/>
                <a:ea typeface="ＭＳ Ｐゴシック" pitchFamily="1" charset="-128"/>
                <a:cs typeface="ＭＳ Ｐゴシック" pitchFamily="1" charset="-128"/>
              </a:rPr>
              <a:pPr/>
              <a:t>37</a:t>
            </a:fld>
            <a:endParaRPr lang="en-US">
              <a:latin typeface="Arial" pitchFamily="1" charset="0"/>
              <a:ea typeface="ＭＳ Ｐゴシック" pitchFamily="1" charset="-128"/>
              <a:cs typeface="ＭＳ Ｐゴシック" pitchFamily="1"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a:latin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pPr/>
              <a:t>5/16/12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pPr/>
              <a:t>5/16/12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pPr/>
              <a:t>5/16/12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B2C710-C81D-084C-9456-450CF922EDA1}" type="datetime1">
              <a:rPr lang="en-US"/>
              <a:pPr>
                <a:defRPr/>
              </a:pPr>
              <a:t>5/16/12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EBCE76-25C5-404D-ABEF-F58228170054}"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054D83-851D-2945-B9F0-58DD29474A78}" type="datetime1">
              <a:rPr lang="en-US"/>
              <a:pPr>
                <a:defRPr/>
              </a:pPr>
              <a:t>5/16/12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4B2442-C609-434F-9FAD-31AE3A34465B}" type="slidenum">
              <a:rPr lang="en-US"/>
              <a:pPr>
                <a:defRPr/>
              </a:pPr>
              <a:t>‹#›</a:t>
            </a:fld>
            <a:endParaRPr lang="en-U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FED756-35B6-A940-9762-5CAE47A025B6}" type="datetime1">
              <a:rPr lang="en-US"/>
              <a:pPr>
                <a:defRPr/>
              </a:pPr>
              <a:t>5/16/12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7B56A-1455-5146-817B-B18F0F57B0F5}" type="slidenum">
              <a:rPr lang="en-US"/>
              <a:pPr>
                <a:defRPr/>
              </a:pPr>
              <a:t>‹#›</a:t>
            </a:fld>
            <a:endParaRPr lang="en-US"/>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4B0C02-B8B7-C84D-BBCF-4B5FD0BC1A2E}" type="datetime1">
              <a:rPr lang="en-US"/>
              <a:pPr>
                <a:defRPr/>
              </a:pPr>
              <a:t>5/16/12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695FA1-7473-D94F-B23F-91AF781D3838}" type="slidenum">
              <a:rPr lang="en-US"/>
              <a:pPr>
                <a:defRPr/>
              </a:pPr>
              <a:t>‹#›</a:t>
            </a:fld>
            <a:endParaRPr lang="en-US"/>
          </a:p>
        </p:txBody>
      </p:sp>
    </p:spTree>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869D5F-6455-5447-A0B7-FFBCFDC73953}" type="datetime1">
              <a:rPr lang="en-US"/>
              <a:pPr>
                <a:defRPr/>
              </a:pPr>
              <a:t>5/16/12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AAB6E1-9E85-5046-BDFE-083EC3E89C24}" type="slidenum">
              <a:rPr lang="en-US"/>
              <a:pPr>
                <a:defRPr/>
              </a:pPr>
              <a:t>‹#›</a:t>
            </a:fld>
            <a:endParaRPr lang="en-US"/>
          </a:p>
        </p:txBody>
      </p:sp>
    </p:spTree>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D5A17-7710-E44A-A390-FC368AFB4C20}" type="datetime1">
              <a:rPr lang="en-US"/>
              <a:pPr>
                <a:defRPr/>
              </a:pPr>
              <a:t>5/16/12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A9A8B3-107D-274F-9403-F5ED3BD6792C}" type="slidenum">
              <a:rPr lang="en-US"/>
              <a:pPr>
                <a:defRPr/>
              </a:pPr>
              <a:t>‹#›</a:t>
            </a:fld>
            <a:endParaRPr lang="en-US"/>
          </a:p>
        </p:txBody>
      </p:sp>
    </p:spTree>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F2E522-066C-E747-B1DD-8727DFAE6761}" type="datetime1">
              <a:rPr lang="en-US"/>
              <a:pPr>
                <a:defRPr/>
              </a:pPr>
              <a:t>5/16/12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F2966C-74D3-254A-AEC6-C0BC35A491F6}" type="slidenum">
              <a:rPr lang="en-US"/>
              <a:pPr>
                <a:defRPr/>
              </a:pPr>
              <a:t>‹#›</a:t>
            </a:fld>
            <a:endParaRPr lang="en-US"/>
          </a:p>
        </p:txBody>
      </p:sp>
    </p:spTree>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906502-9C64-BD48-86DA-B9606F763D61}" type="datetime1">
              <a:rPr lang="en-US"/>
              <a:pPr>
                <a:defRPr/>
              </a:pPr>
              <a:t>5/16/12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9B3871-3E28-5B4F-8764-0E63D45238CE}" type="slidenum">
              <a:rPr lang="en-US"/>
              <a:pPr>
                <a:defRPr/>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pPr/>
              <a:t>5/16/12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F05B5-DC8C-D140-878A-E4F0CDC871AC}" type="datetime1">
              <a:rPr lang="en-US"/>
              <a:pPr>
                <a:defRPr/>
              </a:pPr>
              <a:t>5/16/12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9F646-DC3A-2946-9FC4-0159DE26208D}" type="slidenum">
              <a:rPr lang="en-US"/>
              <a:pPr>
                <a:defRPr/>
              </a:pPr>
              <a:t>‹#›</a:t>
            </a:fld>
            <a:endParaRPr lang="en-US"/>
          </a:p>
        </p:txBody>
      </p:sp>
    </p:spTree>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816CB1-8CCA-9144-A9BB-16B0FCD66C04}" type="datetime1">
              <a:rPr lang="en-US"/>
              <a:pPr>
                <a:defRPr/>
              </a:pPr>
              <a:t>5/16/12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4A37C1-C126-A746-8D05-EEB96B16EBA1}" type="slidenum">
              <a:rPr lang="en-US"/>
              <a:pPr>
                <a:defRPr/>
              </a:pPr>
              <a:t>‹#›</a:t>
            </a:fld>
            <a:endParaRPr lang="en-US"/>
          </a:p>
        </p:txBody>
      </p:sp>
    </p:spTree>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D18BE-DBE5-0A41-9055-E864753BDF4D}" type="datetime1">
              <a:rPr lang="en-US"/>
              <a:pPr>
                <a:defRPr/>
              </a:pPr>
              <a:t>5/16/12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08E0B-5C66-DB4E-9F84-84DE95A9C686}"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pPr/>
              <a:t>5/16/12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pPr/>
              <a:t>5/16/12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pPr/>
              <a:t>5/16/12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pPr/>
              <a:t>5/16/12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pPr/>
              <a:t>5/16/12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pPr/>
              <a:t>5/16/12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pPr/>
              <a:t>5/16/12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872EA-A8A4-E840-BEF7-D451D6EC8CFE}" type="slidenum">
              <a:rPr lang="en-US" smtClean="0"/>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pPr/>
              <a:t>5/16/12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C07200-6B97-E749-AD37-DBE2905FE0F3}" type="datetime1">
              <a:rPr lang="en-US"/>
              <a:pPr>
                <a:defRPr/>
              </a:pPr>
              <a:t>5/16/12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E4BF788B-AD3C-1846-833F-C973FE082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dissolv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276213" y="1623882"/>
            <a:ext cx="2866021" cy="1786486"/>
          </a:xfrm>
          <a:prstGeom prst="rect">
            <a:avLst/>
          </a:prstGeom>
        </p:spPr>
      </p:pic>
      <p:sp>
        <p:nvSpPr>
          <p:cNvPr id="2" name="Title 1"/>
          <p:cNvSpPr>
            <a:spLocks noGrp="1"/>
          </p:cNvSpPr>
          <p:nvPr>
            <p:ph type="ctrTitle"/>
          </p:nvPr>
        </p:nvSpPr>
        <p:spPr>
          <a:xfrm>
            <a:off x="1057955" y="1623882"/>
            <a:ext cx="5218258" cy="2013778"/>
          </a:xfrm>
        </p:spPr>
        <p:txBody>
          <a:bodyPr>
            <a:noAutofit/>
          </a:bodyPr>
          <a:lstStyle/>
          <a:p>
            <a:r>
              <a:rPr lang="en-US" sz="4000" dirty="0" smtClean="0"/>
              <a:t>Retaining our values in a fragmenting system </a:t>
            </a:r>
            <a:endParaRPr lang="en-GB" sz="4000" dirty="0"/>
          </a:p>
        </p:txBody>
      </p:sp>
      <p:cxnSp>
        <p:nvCxnSpPr>
          <p:cNvPr id="11" name="Straight Connector 10"/>
          <p:cNvCxnSpPr/>
          <p:nvPr/>
        </p:nvCxnSpPr>
        <p:spPr>
          <a:xfrm>
            <a:off x="1316995" y="3492201"/>
            <a:ext cx="612637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1659" y="3637660"/>
            <a:ext cx="8148905" cy="954107"/>
          </a:xfrm>
          <a:prstGeom prst="rect">
            <a:avLst/>
          </a:prstGeom>
          <a:noFill/>
        </p:spPr>
        <p:txBody>
          <a:bodyPr wrap="square" rtlCol="0">
            <a:spAutoFit/>
          </a:bodyPr>
          <a:lstStyle/>
          <a:p>
            <a:pPr algn="ctr"/>
            <a:r>
              <a:rPr lang="en-US" sz="2800" dirty="0" smtClean="0"/>
              <a:t>Geoff Barton</a:t>
            </a:r>
          </a:p>
          <a:p>
            <a:pPr algn="ctr"/>
            <a:r>
              <a:rPr lang="en-US" sz="2800" dirty="0" smtClean="0"/>
              <a:t>King Edward VI School, Bury St Edmunds</a:t>
            </a:r>
            <a:endParaRPr lang="en-US" sz="2800" dirty="0"/>
          </a:p>
        </p:txBody>
      </p:sp>
      <p:sp>
        <p:nvSpPr>
          <p:cNvPr id="13" name="TextBox 12"/>
          <p:cNvSpPr txBox="1"/>
          <p:nvPr/>
        </p:nvSpPr>
        <p:spPr>
          <a:xfrm>
            <a:off x="846296" y="5540242"/>
            <a:ext cx="7220297" cy="738664"/>
          </a:xfrm>
          <a:prstGeom prst="rect">
            <a:avLst/>
          </a:prstGeom>
          <a:noFill/>
        </p:spPr>
        <p:txBody>
          <a:bodyPr wrap="square" rtlCol="0">
            <a:spAutoFit/>
          </a:bodyPr>
          <a:lstStyle/>
          <a:p>
            <a:endParaRPr lang="en-US" sz="1400" dirty="0" smtClean="0">
              <a:solidFill>
                <a:srgbClr val="0000FF"/>
              </a:solidFill>
            </a:endParaRPr>
          </a:p>
          <a:p>
            <a:pPr algn="ctr"/>
            <a:fld id="{8F535892-EAD4-0040-98DD-32102BE1D2F5}" type="datetime2">
              <a:rPr lang="en-US" sz="1400" smtClean="0">
                <a:solidFill>
                  <a:srgbClr val="0000FF"/>
                </a:solidFill>
              </a:rPr>
              <a:pPr algn="ctr"/>
              <a:t>Wednesday, May 16, 2012</a:t>
            </a:fld>
            <a:endParaRPr lang="en-US" sz="1400" dirty="0" smtClean="0">
              <a:solidFill>
                <a:srgbClr val="0000FF"/>
              </a:solidFill>
            </a:endParaRPr>
          </a:p>
          <a:p>
            <a:pPr algn="ctr"/>
            <a:r>
              <a:rPr lang="en-US" sz="1400" dirty="0" smtClean="0">
                <a:solidFill>
                  <a:srgbClr val="0000FF"/>
                </a:solidFill>
              </a:rPr>
              <a:t>Download this presentation at </a:t>
            </a:r>
            <a:r>
              <a:rPr lang="en-US" sz="1400" dirty="0" err="1" smtClean="0">
                <a:solidFill>
                  <a:srgbClr val="0000FF"/>
                </a:solidFill>
              </a:rPr>
              <a:t>www.geoffbarton.co.uk</a:t>
            </a:r>
            <a:r>
              <a:rPr lang="en-US" sz="1400" dirty="0" smtClean="0">
                <a:solidFill>
                  <a:srgbClr val="0000FF"/>
                </a:solidFill>
              </a:rPr>
              <a:t>/teacher-resources (Number</a:t>
            </a:r>
            <a:r>
              <a:rPr lang="en-US" sz="1400" dirty="0" smtClean="0">
                <a:solidFill>
                  <a:srgbClr val="0000FF"/>
                </a:solidFill>
              </a:rPr>
              <a:t> </a:t>
            </a:r>
            <a:r>
              <a:rPr lang="en-US" sz="1400" dirty="0" smtClean="0">
                <a:solidFill>
                  <a:srgbClr val="0000FF"/>
                </a:solidFill>
              </a:rPr>
              <a:t>101</a:t>
            </a:r>
            <a:r>
              <a:rPr lang="en-US" sz="1400" dirty="0" smtClean="0">
                <a:solidFill>
                  <a:srgbClr val="0000FF"/>
                </a:solidFill>
              </a:rPr>
              <a:t>)</a:t>
            </a:r>
            <a:endParaRPr lang="en-US" sz="1400" dirty="0">
              <a:solidFill>
                <a:srgbClr val="0000FF"/>
              </a:solidFill>
            </a:endParaRPr>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743200"/>
            <a:ext cx="3124200" cy="769441"/>
          </a:xfrm>
          <a:prstGeom prst="rect">
            <a:avLst/>
          </a:prstGeom>
          <a:noFill/>
          <a:ln w="9525">
            <a:noFill/>
            <a:miter lim="800000"/>
            <a:headEnd/>
            <a:tailEnd/>
          </a:ln>
        </p:spPr>
        <p:txBody>
          <a:bodyPr>
            <a:prstTxWarp prst="textNoShape">
              <a:avLst/>
            </a:prstTxWarp>
            <a:spAutoFit/>
          </a:bodyPr>
          <a:lstStyle/>
          <a:p>
            <a:pPr algn="ctr"/>
            <a:r>
              <a:rPr lang="en-US" sz="4400" dirty="0"/>
              <a:t>Old Joke</a:t>
            </a: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pic>
        <p:nvPicPr>
          <p:cNvPr id="4" name="Picture 3"/>
          <p:cNvPicPr>
            <a:picLocks noChangeAspect="1"/>
          </p:cNvPicPr>
          <p:nvPr/>
        </p:nvPicPr>
        <p:blipFill>
          <a:blip r:embed="rId3"/>
          <a:stretch>
            <a:fillRect/>
          </a:stretch>
        </p:blipFill>
        <p:spPr>
          <a:xfrm>
            <a:off x="3170915" y="941192"/>
            <a:ext cx="4203700" cy="3327400"/>
          </a:xfrm>
          <a:prstGeom prst="rect">
            <a:avLst/>
          </a:prstGeom>
        </p:spPr>
      </p:pic>
      <p:sp>
        <p:nvSpPr>
          <p:cNvPr id="7" name="TextBox 6"/>
          <p:cNvSpPr txBox="1"/>
          <p:nvPr/>
        </p:nvSpPr>
        <p:spPr>
          <a:xfrm>
            <a:off x="1899161" y="4268592"/>
            <a:ext cx="5800447" cy="707886"/>
          </a:xfrm>
          <a:prstGeom prst="rect">
            <a:avLst/>
          </a:prstGeom>
          <a:noFill/>
        </p:spPr>
        <p:txBody>
          <a:bodyPr wrap="square" rtlCol="0">
            <a:spAutoFit/>
          </a:bodyPr>
          <a:lstStyle/>
          <a:p>
            <a:pPr algn="ctr"/>
            <a:r>
              <a:rPr lang="en-US" sz="4000" dirty="0" smtClean="0"/>
              <a:t>Collective Nouns</a:t>
            </a:r>
            <a:endParaRPr lang="en-US" sz="40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778582" y="1034726"/>
            <a:ext cx="3876728" cy="4973289"/>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t>1</a:t>
            </a:r>
            <a:endParaRPr lang="en-US" sz="4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rcRect l="5449" b="8846"/>
          <a:stretch>
            <a:fillRect/>
          </a:stretch>
        </p:blipFill>
        <p:spPr>
          <a:xfrm>
            <a:off x="1281361" y="920453"/>
            <a:ext cx="6604378" cy="46885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t>2</a:t>
            </a:r>
            <a:endParaRPr lang="en-US" sz="4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405287" y="686514"/>
            <a:ext cx="4676705" cy="46767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t>3</a:t>
            </a:r>
            <a:endParaRPr lang="en-US" sz="4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4" name="Picture 3"/>
          <p:cNvPicPr>
            <a:picLocks noChangeAspect="1"/>
          </p:cNvPicPr>
          <p:nvPr/>
        </p:nvPicPr>
        <p:blipFill>
          <a:blip r:embed="rId4"/>
          <a:stretch>
            <a:fillRect/>
          </a:stretch>
        </p:blipFill>
        <p:spPr>
          <a:xfrm>
            <a:off x="2014902" y="960758"/>
            <a:ext cx="4914900" cy="46482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t>4</a:t>
            </a:r>
            <a:endParaRPr lang="en-US" sz="4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1513538" y="1176658"/>
            <a:ext cx="6350000" cy="44323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t>5</a:t>
            </a:r>
            <a:endParaRPr lang="en-US" sz="4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t>Q:	What’s the collective noun for</a:t>
            </a:r>
            <a:r>
              <a:rPr lang="en-US" sz="3600" dirty="0" smtClean="0"/>
              <a:t> a </a:t>
            </a:r>
            <a:r>
              <a:rPr lang="en-US" sz="3600" dirty="0"/>
              <a:t>group</a:t>
            </a:r>
            <a:r>
              <a:rPr lang="en-US" sz="3600" dirty="0" smtClean="0"/>
              <a:t>    	of </a:t>
            </a:r>
            <a:r>
              <a:rPr lang="en-US" sz="3600" dirty="0" err="1"/>
              <a:t>headteachers</a:t>
            </a:r>
            <a:r>
              <a:rPr lang="en-US" sz="3600" dirty="0"/>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t>Q:	What’s the collective noun for</a:t>
            </a:r>
            <a:r>
              <a:rPr lang="en-US" sz="3600" dirty="0" smtClean="0"/>
              <a:t> a </a:t>
            </a:r>
            <a:r>
              <a:rPr lang="en-US" sz="3600" dirty="0"/>
              <a:t>group</a:t>
            </a:r>
            <a:r>
              <a:rPr lang="en-US" sz="3600" dirty="0" smtClean="0"/>
              <a:t>    	of </a:t>
            </a:r>
            <a:r>
              <a:rPr lang="en-US" sz="3600" dirty="0" err="1"/>
              <a:t>headteachers</a:t>
            </a:r>
            <a:r>
              <a:rPr lang="en-US" sz="3600" dirty="0"/>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t>Q:	What’s the collective noun for</a:t>
            </a:r>
            <a:r>
              <a:rPr lang="en-US" sz="3600" dirty="0" smtClean="0"/>
              <a:t> a </a:t>
            </a:r>
            <a:r>
              <a:rPr lang="en-US" sz="3600" dirty="0"/>
              <a:t>group</a:t>
            </a:r>
            <a:r>
              <a:rPr lang="en-US" sz="3600" dirty="0" smtClean="0"/>
              <a:t>    	of </a:t>
            </a:r>
            <a:r>
              <a:rPr lang="en-US" sz="3600" dirty="0" err="1"/>
              <a:t>headteachers</a:t>
            </a:r>
            <a:r>
              <a:rPr lang="en-US" sz="3600" dirty="0"/>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t>A:	A ‘lack’ of</a:t>
            </a:r>
            <a:r>
              <a:rPr lang="en-US" sz="3600" dirty="0" smtClean="0"/>
              <a:t> principles</a:t>
            </a:r>
            <a:endParaRPr lang="en-US" sz="3600" dirty="0"/>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20400"/>
            <a:ext cx="1985455" cy="1237600"/>
          </a:xfrm>
          <a:prstGeom prst="rect">
            <a:avLst/>
          </a:prstGeom>
        </p:spPr>
      </p:pic>
      <p:pic>
        <p:nvPicPr>
          <p:cNvPr id="11" name="Picture 10"/>
          <p:cNvPicPr>
            <a:picLocks noChangeAspect="1"/>
          </p:cNvPicPr>
          <p:nvPr/>
        </p:nvPicPr>
        <p:blipFill>
          <a:blip r:embed="rId4"/>
          <a:srcRect b="6718"/>
          <a:stretch>
            <a:fillRect/>
          </a:stretch>
        </p:blipFill>
        <p:spPr>
          <a:xfrm>
            <a:off x="833137" y="399780"/>
            <a:ext cx="4853987" cy="5890884"/>
          </a:xfrm>
          <a:prstGeom prst="rect">
            <a:avLst/>
          </a:prstGeom>
        </p:spPr>
      </p:pic>
      <p:cxnSp>
        <p:nvCxnSpPr>
          <p:cNvPr id="14" name="Straight Connector 13"/>
          <p:cNvCxnSpPr/>
          <p:nvPr/>
        </p:nvCxnSpPr>
        <p:spPr>
          <a:xfrm>
            <a:off x="833137" y="6290664"/>
            <a:ext cx="5011027" cy="158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stretch>
            <a:fillRect/>
          </a:stretch>
        </p:blipFill>
        <p:spPr>
          <a:xfrm rot="1369955">
            <a:off x="5254423" y="2362766"/>
            <a:ext cx="2562551" cy="4161072"/>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3795193" cy="2862263"/>
          </a:xfrm>
          <a:prstGeom prst="rect">
            <a:avLst/>
          </a:prstGeom>
          <a:noFill/>
          <a:ln w="9525">
            <a:noFill/>
            <a:miter lim="800000"/>
            <a:headEnd/>
            <a:tailEnd/>
          </a:ln>
        </p:spPr>
        <p:txBody>
          <a:bodyPr wrap="square">
            <a:prstTxWarp prst="textNoShape">
              <a:avLst/>
            </a:prstTxWarp>
            <a:spAutoFit/>
          </a:bodyPr>
          <a:lstStyle/>
          <a:p>
            <a:r>
              <a:rPr lang="en-US" sz="3600" dirty="0"/>
              <a:t>"If you do what you've always done, you'll get what you've always got"</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rPr>
              <a:t>Bill Clinton</a:t>
            </a:r>
          </a:p>
          <a:p>
            <a:r>
              <a:rPr lang="en-GB" sz="2000" i="1">
                <a:solidFill>
                  <a:srgbClr val="0000FF"/>
                </a:solidFill>
              </a:rPr>
              <a:t>US President, 1993-2001</a:t>
            </a:r>
            <a:endParaRPr lang="en-US" sz="2000" i="1">
              <a:solidFill>
                <a:srgbClr val="0000FF"/>
              </a:solidFill>
            </a:endParaRPr>
          </a:p>
        </p:txBody>
      </p:sp>
      <p:pic>
        <p:nvPicPr>
          <p:cNvPr id="36870" name="Picture 6"/>
          <p:cNvPicPr>
            <a:picLocks noChangeAspect="1"/>
          </p:cNvPicPr>
          <p:nvPr/>
        </p:nvPicPr>
        <p:blipFill>
          <a:blip r:embed="rId3"/>
          <a:srcRect/>
          <a:stretch>
            <a:fillRect/>
          </a:stretch>
        </p:blipFill>
        <p:spPr bwMode="auto">
          <a:xfrm>
            <a:off x="4572000" y="1219200"/>
            <a:ext cx="3608388" cy="4708525"/>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4038600" cy="2308225"/>
          </a:xfrm>
          <a:prstGeom prst="rect">
            <a:avLst/>
          </a:prstGeom>
          <a:noFill/>
          <a:ln w="9525">
            <a:noFill/>
            <a:miter lim="800000"/>
            <a:headEnd/>
            <a:tailEnd/>
          </a:ln>
        </p:spPr>
        <p:txBody>
          <a:bodyPr>
            <a:prstTxWarp prst="textNoShape">
              <a:avLst/>
            </a:prstTxWarp>
            <a:spAutoFit/>
          </a:bodyPr>
          <a:lstStyle/>
          <a:p>
            <a:r>
              <a:rPr lang="en-US" sz="3600"/>
              <a:t>“Those who stand for nothing fall for anything”</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rPr>
              <a:t>Alexander Hamilton</a:t>
            </a:r>
            <a:endParaRPr lang="en-GB" sz="3600"/>
          </a:p>
          <a:p>
            <a:r>
              <a:rPr lang="en-GB" sz="2000" i="1">
                <a:solidFill>
                  <a:srgbClr val="0000FF"/>
                </a:solidFill>
              </a:rPr>
              <a:t>Founding Father, 1755-1803</a:t>
            </a:r>
            <a:endParaRPr lang="en-US" sz="2000" i="1">
              <a:solidFill>
                <a:srgbClr val="0000FF"/>
              </a:solidFill>
            </a:endParaRPr>
          </a:p>
        </p:txBody>
      </p:sp>
      <p:pic>
        <p:nvPicPr>
          <p:cNvPr id="37894" name="Picture 7" descr="AmericanRevolutionAlexanderHamilton.jpg"/>
          <p:cNvPicPr>
            <a:picLocks noChangeAspect="1"/>
          </p:cNvPicPr>
          <p:nvPr/>
        </p:nvPicPr>
        <p:blipFill>
          <a:blip r:embed="rId3"/>
          <a:srcRect/>
          <a:stretch>
            <a:fillRect/>
          </a:stretch>
        </p:blipFill>
        <p:spPr bwMode="auto">
          <a:xfrm>
            <a:off x="4648200" y="891096"/>
            <a:ext cx="3773488" cy="4953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3" name="Picture 6"/>
          <p:cNvPicPr>
            <a:picLocks noChangeAspect="1"/>
          </p:cNvPicPr>
          <p:nvPr/>
        </p:nvPicPr>
        <p:blipFill>
          <a:blip r:embed="rId3"/>
          <a:srcRect/>
          <a:stretch>
            <a:fillRect/>
          </a:stretch>
        </p:blipFill>
        <p:spPr bwMode="auto">
          <a:xfrm>
            <a:off x="1045462" y="1787751"/>
            <a:ext cx="2521089" cy="3289727"/>
          </a:xfrm>
          <a:prstGeom prst="rect">
            <a:avLst/>
          </a:prstGeom>
          <a:noFill/>
          <a:ln w="9525">
            <a:noFill/>
            <a:miter lim="800000"/>
            <a:headEnd/>
            <a:tailEnd/>
          </a:ln>
        </p:spPr>
      </p:pic>
      <p:pic>
        <p:nvPicPr>
          <p:cNvPr id="4" name="Picture 7" descr="AmericanRevolutionAlexanderHamilton.jpg"/>
          <p:cNvPicPr>
            <a:picLocks noChangeAspect="1"/>
          </p:cNvPicPr>
          <p:nvPr/>
        </p:nvPicPr>
        <p:blipFill>
          <a:blip r:embed="rId4"/>
          <a:srcRect/>
          <a:stretch>
            <a:fillRect/>
          </a:stretch>
        </p:blipFill>
        <p:spPr bwMode="auto">
          <a:xfrm>
            <a:off x="5147932" y="1787751"/>
            <a:ext cx="2621259" cy="3440609"/>
          </a:xfrm>
          <a:prstGeom prst="rect">
            <a:avLst/>
          </a:prstGeom>
          <a:noFill/>
          <a:ln w="9525">
            <a:noFill/>
            <a:miter lim="800000"/>
            <a:headEnd/>
            <a:tailEnd/>
          </a:ln>
        </p:spPr>
      </p:pic>
      <p:sp>
        <p:nvSpPr>
          <p:cNvPr id="6" name="Left-Right Arrow 5"/>
          <p:cNvSpPr/>
          <p:nvPr/>
        </p:nvSpPr>
        <p:spPr>
          <a:xfrm>
            <a:off x="3566551" y="3296433"/>
            <a:ext cx="1581381" cy="6754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7187" y="5458029"/>
            <a:ext cx="2769364" cy="369332"/>
          </a:xfrm>
          <a:prstGeom prst="rect">
            <a:avLst/>
          </a:prstGeom>
          <a:noFill/>
        </p:spPr>
        <p:txBody>
          <a:bodyPr wrap="square" rtlCol="0">
            <a:spAutoFit/>
          </a:bodyPr>
          <a:lstStyle/>
          <a:p>
            <a:pPr algn="ctr"/>
            <a:r>
              <a:rPr lang="en-US" dirty="0" smtClean="0"/>
              <a:t>CHANGE</a:t>
            </a:r>
            <a:endParaRPr lang="en-US" dirty="0"/>
          </a:p>
        </p:txBody>
      </p:sp>
      <p:sp>
        <p:nvSpPr>
          <p:cNvPr id="8" name="TextBox 7"/>
          <p:cNvSpPr txBox="1"/>
          <p:nvPr/>
        </p:nvSpPr>
        <p:spPr>
          <a:xfrm>
            <a:off x="4999827" y="5435734"/>
            <a:ext cx="2769364" cy="369332"/>
          </a:xfrm>
          <a:prstGeom prst="rect">
            <a:avLst/>
          </a:prstGeom>
          <a:noFill/>
        </p:spPr>
        <p:txBody>
          <a:bodyPr wrap="square" rtlCol="0">
            <a:spAutoFit/>
          </a:bodyPr>
          <a:lstStyle/>
          <a:p>
            <a:pPr algn="ctr"/>
            <a:r>
              <a:rPr lang="en-US" dirty="0" smtClean="0"/>
              <a:t>VALUES</a:t>
            </a: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Right)">
                                      <p:cBhvr>
                                        <p:cTn id="21" dur="500"/>
                                        <p:tgtEl>
                                          <p:spTgt spid="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t>10</a:t>
            </a:r>
            <a:endParaRPr lang="en-US" sz="11500" dirty="0"/>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1</a:t>
            </a:r>
            <a:r>
              <a:rPr lang="en-US" sz="6000" dirty="0" smtClean="0"/>
              <a:t> </a:t>
            </a:r>
            <a:endParaRPr lang="en-US" sz="6000" dirty="0"/>
          </a:p>
        </p:txBody>
      </p:sp>
      <p:pic>
        <p:nvPicPr>
          <p:cNvPr id="6" name="Picture 5"/>
          <p:cNvPicPr>
            <a:picLocks noChangeAspect="1"/>
          </p:cNvPicPr>
          <p:nvPr/>
        </p:nvPicPr>
        <p:blipFill>
          <a:blip r:embed="rId3"/>
          <a:stretch>
            <a:fillRect/>
          </a:stretch>
        </p:blipFill>
        <p:spPr>
          <a:xfrm>
            <a:off x="4275815" y="1889287"/>
            <a:ext cx="3098800" cy="2628900"/>
          </a:xfrm>
          <a:prstGeom prst="rect">
            <a:avLst/>
          </a:prstGeom>
        </p:spPr>
      </p:pic>
      <p:sp>
        <p:nvSpPr>
          <p:cNvPr id="3" name="TextBox 2"/>
          <p:cNvSpPr txBox="1"/>
          <p:nvPr/>
        </p:nvSpPr>
        <p:spPr>
          <a:xfrm>
            <a:off x="959326" y="1015663"/>
            <a:ext cx="3756235" cy="3785652"/>
          </a:xfrm>
          <a:prstGeom prst="rect">
            <a:avLst/>
          </a:prstGeom>
          <a:noFill/>
        </p:spPr>
        <p:txBody>
          <a:bodyPr wrap="square" rtlCol="0">
            <a:spAutoFit/>
          </a:bodyPr>
          <a:lstStyle/>
          <a:p>
            <a:pPr algn="ctr"/>
            <a:r>
              <a:rPr lang="en-US" sz="6000" dirty="0" smtClean="0"/>
              <a:t>In leadership, t</a:t>
            </a:r>
            <a:r>
              <a:rPr lang="en-US" sz="6000" dirty="0" smtClean="0"/>
              <a:t>one matters</a:t>
            </a:r>
            <a:endParaRPr lang="en-US" sz="6000" dirty="0" smtClean="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439292" y="1356544"/>
            <a:ext cx="3756235" cy="3785652"/>
          </a:xfrm>
          <a:prstGeom prst="rect">
            <a:avLst/>
          </a:prstGeom>
          <a:noFill/>
        </p:spPr>
        <p:txBody>
          <a:bodyPr wrap="square" rtlCol="0">
            <a:spAutoFit/>
          </a:bodyPr>
          <a:lstStyle/>
          <a:p>
            <a:pPr algn="ctr"/>
            <a:r>
              <a:rPr lang="en-US" sz="6000" dirty="0" smtClean="0"/>
              <a:t>Chief executives belong to business </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2 </a:t>
            </a:r>
            <a:endParaRPr lang="en-US" sz="6000" dirty="0"/>
          </a:p>
        </p:txBody>
      </p:sp>
      <p:pic>
        <p:nvPicPr>
          <p:cNvPr id="7" name="Picture 6"/>
          <p:cNvPicPr>
            <a:picLocks noChangeAspect="1"/>
          </p:cNvPicPr>
          <p:nvPr/>
        </p:nvPicPr>
        <p:blipFill>
          <a:blip r:embed="rId3"/>
          <a:stretch>
            <a:fillRect/>
          </a:stretch>
        </p:blipFill>
        <p:spPr>
          <a:xfrm>
            <a:off x="4195527" y="413404"/>
            <a:ext cx="4445000" cy="55499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t>Saying no is harder than saying yes</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3 </a:t>
            </a:r>
            <a:endParaRPr lang="en-US" sz="6000" dirty="0"/>
          </a:p>
        </p:txBody>
      </p:sp>
      <p:pic>
        <p:nvPicPr>
          <p:cNvPr id="6" name="Picture 5"/>
          <p:cNvPicPr>
            <a:picLocks noChangeAspect="1"/>
          </p:cNvPicPr>
          <p:nvPr/>
        </p:nvPicPr>
        <p:blipFill>
          <a:blip r:embed="rId3"/>
          <a:stretch>
            <a:fillRect/>
          </a:stretch>
        </p:blipFill>
        <p:spPr>
          <a:xfrm>
            <a:off x="4887416" y="1742786"/>
            <a:ext cx="4256584" cy="2819987"/>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621535" y="1356544"/>
            <a:ext cx="3756235" cy="3785652"/>
          </a:xfrm>
          <a:prstGeom prst="rect">
            <a:avLst/>
          </a:prstGeom>
          <a:noFill/>
        </p:spPr>
        <p:txBody>
          <a:bodyPr wrap="square" rtlCol="0">
            <a:spAutoFit/>
          </a:bodyPr>
          <a:lstStyle/>
          <a:p>
            <a:pPr algn="ctr"/>
            <a:r>
              <a:rPr lang="en-US" sz="6000" dirty="0" smtClean="0"/>
              <a:t>Small things are linked to big things</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4</a:t>
            </a:r>
            <a:r>
              <a:rPr lang="en-US" sz="6000" dirty="0" smtClean="0"/>
              <a:t> </a:t>
            </a:r>
            <a:endParaRPr lang="en-US" sz="6000" dirty="0"/>
          </a:p>
        </p:txBody>
      </p:sp>
      <p:pic>
        <p:nvPicPr>
          <p:cNvPr id="6" name="Picture 5"/>
          <p:cNvPicPr>
            <a:picLocks noChangeAspect="1"/>
          </p:cNvPicPr>
          <p:nvPr/>
        </p:nvPicPr>
        <p:blipFill>
          <a:blip r:embed="rId3"/>
          <a:stretch>
            <a:fillRect/>
          </a:stretch>
        </p:blipFill>
        <p:spPr>
          <a:xfrm>
            <a:off x="4125659" y="1356544"/>
            <a:ext cx="4804358" cy="3556234"/>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6" name="Picture 5"/>
          <p:cNvPicPr>
            <a:picLocks noChangeAspect="1"/>
          </p:cNvPicPr>
          <p:nvPr/>
        </p:nvPicPr>
        <p:blipFill>
          <a:blip r:embed="rId3"/>
          <a:stretch>
            <a:fillRect/>
          </a:stretch>
        </p:blipFill>
        <p:spPr>
          <a:xfrm>
            <a:off x="959326" y="1214236"/>
            <a:ext cx="7002725" cy="5244389"/>
          </a:xfrm>
          <a:prstGeom prst="rect">
            <a:avLst/>
          </a:prstGeom>
        </p:spPr>
      </p:pic>
      <p:sp>
        <p:nvSpPr>
          <p:cNvPr id="3" name="TextBox 2"/>
          <p:cNvSpPr txBox="1"/>
          <p:nvPr/>
        </p:nvSpPr>
        <p:spPr>
          <a:xfrm>
            <a:off x="959326" y="1015663"/>
            <a:ext cx="3756235" cy="2862322"/>
          </a:xfrm>
          <a:prstGeom prst="rect">
            <a:avLst/>
          </a:prstGeom>
          <a:noFill/>
        </p:spPr>
        <p:txBody>
          <a:bodyPr wrap="square" rtlCol="0">
            <a:spAutoFit/>
          </a:bodyPr>
          <a:lstStyle/>
          <a:p>
            <a:pPr algn="ctr"/>
            <a:r>
              <a:rPr lang="en-US" sz="6000" dirty="0" smtClean="0"/>
              <a:t>We need to be crosser</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5</a:t>
            </a:r>
            <a:r>
              <a:rPr lang="en-US" sz="6000" dirty="0" smtClean="0"/>
              <a:t> </a:t>
            </a:r>
            <a:endParaRPr lang="en-US" sz="60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567489" y="1557724"/>
            <a:ext cx="3756235" cy="3785652"/>
          </a:xfrm>
          <a:prstGeom prst="rect">
            <a:avLst/>
          </a:prstGeom>
          <a:noFill/>
        </p:spPr>
        <p:txBody>
          <a:bodyPr wrap="square" rtlCol="0">
            <a:spAutoFit/>
          </a:bodyPr>
          <a:lstStyle/>
          <a:p>
            <a:pPr algn="ctr"/>
            <a:r>
              <a:rPr lang="en-US" sz="6000" dirty="0" smtClean="0"/>
              <a:t>Matthew was</a:t>
            </a:r>
            <a:r>
              <a:rPr lang="en-US" sz="6000" dirty="0" smtClean="0"/>
              <a:t> probably right</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6</a:t>
            </a:r>
            <a:r>
              <a:rPr lang="en-US" sz="6000" dirty="0" smtClean="0"/>
              <a:t> </a:t>
            </a:r>
            <a:endParaRPr lang="en-US" sz="6000" dirty="0"/>
          </a:p>
        </p:txBody>
      </p:sp>
      <p:pic>
        <p:nvPicPr>
          <p:cNvPr id="8" name="Picture 4"/>
          <p:cNvPicPr>
            <a:picLocks noChangeAspect="1"/>
          </p:cNvPicPr>
          <p:nvPr/>
        </p:nvPicPr>
        <p:blipFill>
          <a:blip r:embed="rId3"/>
          <a:srcRect/>
          <a:stretch>
            <a:fillRect/>
          </a:stretch>
        </p:blipFill>
        <p:spPr bwMode="auto">
          <a:xfrm>
            <a:off x="4134374" y="1802399"/>
            <a:ext cx="4796479" cy="3331391"/>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l="14598"/>
          <a:stretch>
            <a:fillRect/>
          </a:stretch>
        </p:blipFill>
        <p:spPr>
          <a:xfrm>
            <a:off x="682015" y="1220379"/>
            <a:ext cx="4930953" cy="3851135"/>
          </a:xfrm>
          <a:prstGeom prst="rect">
            <a:avLst/>
          </a:prstGeom>
        </p:spPr>
      </p:pic>
      <p:pic>
        <p:nvPicPr>
          <p:cNvPr id="5" name="Picture 4"/>
          <p:cNvPicPr>
            <a:picLocks noChangeAspect="1"/>
          </p:cNvPicPr>
          <p:nvPr/>
        </p:nvPicPr>
        <p:blipFill>
          <a:blip r:embed="rId4"/>
          <a:stretch>
            <a:fillRect/>
          </a:stretch>
        </p:blipFill>
        <p:spPr>
          <a:xfrm>
            <a:off x="7374615" y="5620400"/>
            <a:ext cx="1985455" cy="1237600"/>
          </a:xfrm>
          <a:prstGeom prst="rect">
            <a:avLst/>
          </a:prstGeom>
        </p:spPr>
      </p:pic>
      <p:pic>
        <p:nvPicPr>
          <p:cNvPr id="7" name="Picture 6"/>
          <p:cNvPicPr>
            <a:picLocks noChangeAspect="1"/>
          </p:cNvPicPr>
          <p:nvPr/>
        </p:nvPicPr>
        <p:blipFill>
          <a:blip r:embed="rId5"/>
          <a:stretch>
            <a:fillRect/>
          </a:stretch>
        </p:blipFill>
        <p:spPr>
          <a:xfrm rot="1369955">
            <a:off x="5254423" y="2362766"/>
            <a:ext cx="2562551" cy="4161072"/>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5000" y="3027363"/>
            <a:ext cx="57150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rPr>
              <a:t>The Matthew Effect</a:t>
            </a:r>
          </a:p>
        </p:txBody>
      </p:sp>
      <p:sp>
        <p:nvSpPr>
          <p:cNvPr id="6" name="TextBox 5"/>
          <p:cNvSpPr txBox="1">
            <a:spLocks noChangeArrowheads="1"/>
          </p:cNvSpPr>
          <p:nvPr/>
        </p:nvSpPr>
        <p:spPr bwMode="auto">
          <a:xfrm>
            <a:off x="1905000" y="3797300"/>
            <a:ext cx="5715000" cy="58578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rPr>
              <a:t>(Robert K Merton)</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ctrTitle"/>
          </p:nvPr>
        </p:nvSpPr>
        <p:spPr/>
        <p:txBody>
          <a:bodyPr/>
          <a:lstStyle/>
          <a:p>
            <a:endParaRPr lang="en-US">
              <a:ea typeface="ＭＳ Ｐゴシック" pitchFamily="1" charset="-128"/>
              <a:cs typeface="ＭＳ Ｐゴシック" pitchFamily="1" charset="-128"/>
            </a:endParaRPr>
          </a:p>
        </p:txBody>
      </p:sp>
      <p:sp>
        <p:nvSpPr>
          <p:cNvPr id="3" name="Subtitle 2"/>
          <p:cNvSpPr>
            <a:spLocks noGrp="1"/>
          </p:cNvSpPr>
          <p:nvPr>
            <p:ph type="subTitle" idx="1"/>
          </p:nvPr>
        </p:nvSpPr>
        <p:spPr/>
        <p:txBody>
          <a:bodyPr/>
          <a:lstStyle/>
          <a:p>
            <a:pPr>
              <a:buFont typeface="Arial" charset="0"/>
              <a:buNone/>
              <a:defRPr/>
            </a:pPr>
            <a:endParaRPr lang="en-US"/>
          </a:p>
        </p:txBody>
      </p:sp>
      <p:pic>
        <p:nvPicPr>
          <p:cNvPr id="56324" name="Picture 4"/>
          <p:cNvPicPr>
            <a:picLocks noChangeAspect="1"/>
          </p:cNvPicPr>
          <p:nvPr/>
        </p:nvPicPr>
        <p:blipFill>
          <a:blip r:embed="rId2"/>
          <a:srcRect/>
          <a:stretch>
            <a:fillRect/>
          </a:stretch>
        </p:blipFill>
        <p:spPr bwMode="auto">
          <a:xfrm>
            <a:off x="-76200" y="228600"/>
            <a:ext cx="9261475" cy="6432550"/>
          </a:xfrm>
          <a:prstGeom prst="rect">
            <a:avLst/>
          </a:prstGeom>
          <a:noFill/>
          <a:ln w="9525">
            <a:noFill/>
            <a:miter lim="800000"/>
            <a:headEnd/>
            <a:tailEnd/>
          </a:ln>
        </p:spPr>
      </p:pic>
      <p:sp>
        <p:nvSpPr>
          <p:cNvPr id="6" name="Rectangle 5"/>
          <p:cNvSpPr/>
          <p:nvPr/>
        </p:nvSpPr>
        <p:spPr>
          <a:xfrm>
            <a:off x="3810000" y="0"/>
            <a:ext cx="543242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76200" y="0"/>
            <a:ext cx="2159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457200" y="1990894"/>
            <a:ext cx="8458200" cy="2308324"/>
          </a:xfrm>
          <a:prstGeom prst="rect">
            <a:avLst/>
          </a:prstGeom>
          <a:noFill/>
          <a:ln w="9525">
            <a:noFill/>
            <a:miter lim="800000"/>
            <a:headEnd/>
            <a:tailEnd/>
          </a:ln>
        </p:spPr>
        <p:txBody>
          <a:bodyPr>
            <a:prstTxWarp prst="textNoShape">
              <a:avLst/>
            </a:prstTxWarp>
            <a:spAutoFit/>
          </a:bodyPr>
          <a:lstStyle/>
          <a:p>
            <a:pPr algn="ctr"/>
            <a:r>
              <a:rPr lang="en-US" sz="4800" dirty="0" smtClean="0">
                <a:solidFill>
                  <a:srgbClr val="FFFFFF"/>
                </a:solidFill>
              </a:rPr>
              <a:t>For whosoever </a:t>
            </a:r>
            <a:r>
              <a:rPr lang="en-US" sz="4800" dirty="0" smtClean="0">
                <a:solidFill>
                  <a:srgbClr val="FFFF00"/>
                </a:solidFill>
              </a:rPr>
              <a:t>hath</a:t>
            </a:r>
            <a:r>
              <a:rPr lang="en-US" sz="4800" dirty="0" smtClean="0">
                <a:solidFill>
                  <a:srgbClr val="FFFFFF"/>
                </a:solidFill>
              </a:rPr>
              <a:t>, to him shall be </a:t>
            </a:r>
            <a:r>
              <a:rPr lang="en-US" sz="4800" dirty="0" smtClean="0">
                <a:solidFill>
                  <a:srgbClr val="FFFFFF"/>
                </a:solidFill>
              </a:rPr>
              <a:t>give: </a:t>
            </a:r>
            <a:r>
              <a:rPr lang="en-US" sz="4800" dirty="0" smtClean="0">
                <a:solidFill>
                  <a:srgbClr val="FFFFFF"/>
                </a:solidFill>
              </a:rPr>
              <a:t>but whosoever </a:t>
            </a:r>
            <a:r>
              <a:rPr lang="en-US" sz="4800" dirty="0" smtClean="0">
                <a:solidFill>
                  <a:srgbClr val="FFFF00"/>
                </a:solidFill>
              </a:rPr>
              <a:t>hath not</a:t>
            </a:r>
            <a:r>
              <a:rPr lang="en-US" sz="4800" dirty="0" smtClean="0">
                <a:solidFill>
                  <a:srgbClr val="FFFFFF"/>
                </a:solidFill>
              </a:rPr>
              <a:t>, from him shall be taken </a:t>
            </a:r>
            <a:r>
              <a:rPr lang="en-US" sz="4800" dirty="0" smtClean="0">
                <a:solidFill>
                  <a:srgbClr val="FFFFFF"/>
                </a:solidFill>
              </a:rPr>
              <a:t>away</a:t>
            </a:r>
            <a:endParaRPr lang="en-US" sz="4800" dirty="0">
              <a:solidFill>
                <a:srgbClr val="FFFFFF"/>
              </a:solidFill>
              <a:latin typeface="Calibri" pitchFamily="1" charset="0"/>
            </a:endParaRPr>
          </a:p>
        </p:txBody>
      </p:sp>
      <p:sp>
        <p:nvSpPr>
          <p:cNvPr id="4"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US" dirty="0" smtClean="0">
                <a:solidFill>
                  <a:srgbClr val="FFFFFF"/>
                </a:solidFill>
              </a:rPr>
              <a:t>Matthew 13:12</a:t>
            </a:r>
            <a:r>
              <a:rPr lang="en-US" dirty="0" smtClean="0">
                <a:solidFill>
                  <a:srgbClr val="FFFFFF"/>
                </a:solidFill>
              </a:rPr>
              <a:t> </a:t>
            </a:r>
            <a:endParaRPr lang="en-GB" dirty="0">
              <a:solidFill>
                <a:srgbClr val="FFFFFF"/>
              </a:solidFill>
            </a:endParaRPr>
          </a:p>
        </p:txBody>
      </p:sp>
    </p:spTree>
  </p:cSld>
  <p:clrMapOvr>
    <a:masterClrMapping/>
  </p:clrMapOvr>
  <p:transition spd="slow">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457200" y="2133600"/>
            <a:ext cx="8458200" cy="1569660"/>
          </a:xfrm>
          <a:prstGeom prst="rect">
            <a:avLst/>
          </a:prstGeom>
          <a:noFill/>
          <a:ln w="9525">
            <a:noFill/>
            <a:miter lim="800000"/>
            <a:headEnd/>
            <a:tailEnd/>
          </a:ln>
        </p:spPr>
        <p:txBody>
          <a:bodyPr>
            <a:prstTxWarp prst="textNoShape">
              <a:avLst/>
            </a:prstTxWarp>
            <a:spAutoFit/>
          </a:bodyPr>
          <a:lstStyle/>
          <a:p>
            <a:pPr algn="ctr"/>
            <a:r>
              <a:rPr lang="en-US" sz="4800" dirty="0" smtClean="0">
                <a:solidFill>
                  <a:srgbClr val="FFFFFF"/>
                </a:solidFill>
              </a:rPr>
              <a:t>The </a:t>
            </a:r>
            <a:r>
              <a:rPr lang="en-US" sz="4800" dirty="0">
                <a:solidFill>
                  <a:srgbClr val="FFFF00"/>
                </a:solidFill>
              </a:rPr>
              <a:t>word-rich </a:t>
            </a:r>
            <a:r>
              <a:rPr lang="en-US" sz="4800" dirty="0">
                <a:solidFill>
                  <a:srgbClr val="FFFFFF"/>
                </a:solidFill>
              </a:rPr>
              <a:t>get richer while the </a:t>
            </a:r>
            <a:r>
              <a:rPr lang="en-US" sz="4800" dirty="0">
                <a:solidFill>
                  <a:srgbClr val="FFFF00"/>
                </a:solidFill>
              </a:rPr>
              <a:t>word-poor </a:t>
            </a:r>
            <a:r>
              <a:rPr lang="en-US" sz="4800" dirty="0">
                <a:solidFill>
                  <a:srgbClr val="FFFFFF"/>
                </a:solidFill>
              </a:rPr>
              <a:t>get </a:t>
            </a:r>
            <a:r>
              <a:rPr lang="en-US" sz="4800" dirty="0" smtClean="0">
                <a:solidFill>
                  <a:srgbClr val="FFFFFF"/>
                </a:solidFill>
              </a:rPr>
              <a:t>poorer</a:t>
            </a:r>
            <a:endParaRPr lang="en-US" sz="4800" dirty="0">
              <a:solidFill>
                <a:srgbClr val="FFFFFF"/>
              </a:solidFill>
              <a:latin typeface="Calibri" pitchFamily="1" charset="0"/>
            </a:endParaRPr>
          </a:p>
        </p:txBody>
      </p:sp>
      <p:sp>
        <p:nvSpPr>
          <p:cNvPr id="5837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US" dirty="0">
                <a:solidFill>
                  <a:srgbClr val="FFFFFF"/>
                </a:solidFill>
              </a:rPr>
              <a:t>(CASL) </a:t>
            </a:r>
            <a:endParaRPr lang="en-GB" dirty="0">
              <a:solidFill>
                <a:srgbClr val="FFFFFF"/>
              </a:solidFill>
            </a:endParaRPr>
          </a:p>
        </p:txBody>
      </p:sp>
    </p:spTree>
  </p:cSld>
  <p:clrMapOvr>
    <a:masterClrMapping/>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280817" y="2810222"/>
            <a:ext cx="8458200" cy="830997"/>
          </a:xfrm>
          <a:prstGeom prst="rect">
            <a:avLst/>
          </a:prstGeom>
          <a:noFill/>
          <a:ln w="9525">
            <a:noFill/>
            <a:miter lim="800000"/>
            <a:headEnd/>
            <a:tailEnd/>
          </a:ln>
        </p:spPr>
        <p:txBody>
          <a:bodyPr>
            <a:prstTxWarp prst="textNoShape">
              <a:avLst/>
            </a:prstTxWarp>
            <a:spAutoFit/>
          </a:bodyPr>
          <a:lstStyle/>
          <a:p>
            <a:pPr algn="ctr"/>
            <a:r>
              <a:rPr lang="en-US" sz="4800" dirty="0" smtClean="0">
                <a:solidFill>
                  <a:srgbClr val="FFFFFF"/>
                </a:solidFill>
              </a:rPr>
              <a:t>Demo 1</a:t>
            </a:r>
            <a:endParaRPr lang="en-US" sz="4800" dirty="0">
              <a:solidFill>
                <a:srgbClr val="FFFFFF"/>
              </a:solidFill>
              <a:latin typeface="Calibri" pitchFamily="1" charset="0"/>
            </a:endParaRPr>
          </a:p>
        </p:txBody>
      </p:sp>
    </p:spTree>
  </p:cSld>
  <p:clrMapOvr>
    <a:masterClrMapping/>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280817" y="2810222"/>
            <a:ext cx="8458200" cy="830997"/>
          </a:xfrm>
          <a:prstGeom prst="rect">
            <a:avLst/>
          </a:prstGeom>
          <a:noFill/>
          <a:ln w="9525">
            <a:noFill/>
            <a:miter lim="800000"/>
            <a:headEnd/>
            <a:tailEnd/>
          </a:ln>
        </p:spPr>
        <p:txBody>
          <a:bodyPr>
            <a:prstTxWarp prst="textNoShape">
              <a:avLst/>
            </a:prstTxWarp>
            <a:spAutoFit/>
          </a:bodyPr>
          <a:lstStyle/>
          <a:p>
            <a:pPr algn="ctr"/>
            <a:r>
              <a:rPr lang="en-US" sz="4800" dirty="0" smtClean="0">
                <a:solidFill>
                  <a:srgbClr val="FFFFFF"/>
                </a:solidFill>
              </a:rPr>
              <a:t>Demo 2</a:t>
            </a:r>
            <a:endParaRPr lang="en-US" sz="4800" dirty="0">
              <a:solidFill>
                <a:srgbClr val="FFFFFF"/>
              </a:solidFill>
              <a:latin typeface="Calibri" pitchFamily="1" charset="0"/>
            </a:endParaRPr>
          </a:p>
        </p:txBody>
      </p:sp>
    </p:spTree>
  </p:cSld>
  <p:clrMapOvr>
    <a:masterClrMapping/>
  </p:clrMapOvr>
  <p:transition spd="slow">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TextBox 2"/>
          <p:cNvSpPr txBox="1">
            <a:spLocks noChangeArrowheads="1"/>
          </p:cNvSpPr>
          <p:nvPr/>
        </p:nvSpPr>
        <p:spPr bwMode="auto">
          <a:xfrm>
            <a:off x="1600200" y="2438400"/>
            <a:ext cx="6172200" cy="708025"/>
          </a:xfrm>
          <a:prstGeom prst="rect">
            <a:avLst/>
          </a:prstGeom>
          <a:noFill/>
          <a:ln w="9525">
            <a:noFill/>
            <a:miter lim="800000"/>
            <a:headEnd/>
            <a:tailEnd/>
          </a:ln>
        </p:spPr>
        <p:txBody>
          <a:bodyPr>
            <a:prstTxWarp prst="textNoShape">
              <a:avLst/>
            </a:prstTxWarp>
            <a:spAutoFit/>
          </a:bodyPr>
          <a:lstStyle/>
          <a:p>
            <a:pPr algn="ctr"/>
            <a:r>
              <a:rPr lang="en-US" sz="4000">
                <a:solidFill>
                  <a:schemeClr val="bg1"/>
                </a:solidFill>
                <a:latin typeface="Chalkduster" pitchFamily="1" charset="0"/>
                <a:ea typeface="Chalkduster" pitchFamily="1" charset="0"/>
                <a:cs typeface="Chalkduster" pitchFamily="1" charset="0"/>
              </a:rPr>
              <a:t>Research the life of</a:t>
            </a:r>
          </a:p>
        </p:txBody>
      </p:sp>
      <p:sp>
        <p:nvSpPr>
          <p:cNvPr id="4" name="TextBox 3"/>
          <p:cNvSpPr txBox="1">
            <a:spLocks noChangeArrowheads="1"/>
          </p:cNvSpPr>
          <p:nvPr/>
        </p:nvSpPr>
        <p:spPr bwMode="auto">
          <a:xfrm>
            <a:off x="1600200" y="3146425"/>
            <a:ext cx="6172200" cy="708025"/>
          </a:xfrm>
          <a:prstGeom prst="rect">
            <a:avLst/>
          </a:prstGeom>
          <a:noFill/>
          <a:ln w="9525">
            <a:noFill/>
            <a:miter lim="800000"/>
            <a:headEnd/>
            <a:tailEnd/>
          </a:ln>
        </p:spPr>
        <p:txBody>
          <a:bodyPr>
            <a:prstTxWarp prst="textNoShape">
              <a:avLst/>
            </a:prstTxWarp>
            <a:spAutoFit/>
          </a:bodyPr>
          <a:lstStyle/>
          <a:p>
            <a:pPr algn="ctr"/>
            <a:r>
              <a:rPr lang="en-US" sz="4000">
                <a:solidFill>
                  <a:schemeClr val="bg1"/>
                </a:solidFill>
                <a:latin typeface="Chalkduster" pitchFamily="1" charset="0"/>
                <a:ea typeface="Chalkduster" pitchFamily="1" charset="0"/>
                <a:cs typeface="Chalkduster" pitchFamily="1" charset="0"/>
              </a:rPr>
              <a:t>Martin Luther King</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11619"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7" name="Picture 6"/>
          <p:cNvPicPr>
            <a:picLocks noChangeAspect="1"/>
          </p:cNvPicPr>
          <p:nvPr/>
        </p:nvPicPr>
        <p:blipFill>
          <a:blip r:embed="rId3"/>
          <a:stretch>
            <a:fillRect/>
          </a:stretch>
        </p:blipFill>
        <p:spPr>
          <a:xfrm rot="1369955">
            <a:off x="5254423" y="2362766"/>
            <a:ext cx="2562551" cy="4161072"/>
          </a:xfrm>
          <a:prstGeom prst="rect">
            <a:avLst/>
          </a:prstGeom>
        </p:spPr>
      </p:pic>
      <p:sp>
        <p:nvSpPr>
          <p:cNvPr id="8" name="TextBox 7"/>
          <p:cNvSpPr txBox="1"/>
          <p:nvPr/>
        </p:nvSpPr>
        <p:spPr>
          <a:xfrm>
            <a:off x="617800" y="2219732"/>
            <a:ext cx="5818676" cy="2677656"/>
          </a:xfrm>
          <a:prstGeom prst="rect">
            <a:avLst/>
          </a:prstGeom>
          <a:noFill/>
        </p:spPr>
        <p:txBody>
          <a:bodyPr wrap="square" rtlCol="0">
            <a:spAutoFit/>
          </a:bodyPr>
          <a:lstStyle/>
          <a:p>
            <a:r>
              <a:rPr lang="en-US" sz="2800" dirty="0" smtClean="0"/>
              <a:t>Miranda: </a:t>
            </a:r>
          </a:p>
          <a:p>
            <a:r>
              <a:rPr lang="en-US" sz="2800" dirty="0" smtClean="0"/>
              <a:t>	“O brave new world that has         	 	such people </a:t>
            </a:r>
            <a:r>
              <a:rPr lang="en-US" sz="2800" dirty="0" err="1" smtClean="0"/>
              <a:t>in't</a:t>
            </a:r>
            <a:r>
              <a:rPr lang="en-US" sz="2800" dirty="0" smtClean="0"/>
              <a:t>!” </a:t>
            </a:r>
          </a:p>
          <a:p>
            <a:endParaRPr lang="en-US" sz="2800" dirty="0" smtClean="0"/>
          </a:p>
          <a:p>
            <a:r>
              <a:rPr lang="en-US" sz="2800" dirty="0" smtClean="0"/>
              <a:t>Prospero: </a:t>
            </a:r>
          </a:p>
          <a:p>
            <a:r>
              <a:rPr lang="en-US" sz="2800" dirty="0" smtClean="0"/>
              <a:t>	“'</a:t>
            </a:r>
            <a:r>
              <a:rPr lang="en-US" sz="2800" dirty="0" err="1" smtClean="0"/>
              <a:t>Tis</a:t>
            </a:r>
            <a:r>
              <a:rPr lang="en-US" sz="2800" dirty="0" smtClean="0"/>
              <a:t> new to thee”.</a:t>
            </a:r>
            <a:endParaRPr lang="en-US" sz="28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lide(from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slide(from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slide(fromLeft)">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10"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8"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t>This isn’t a club for teachers</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7 </a:t>
            </a:r>
            <a:endParaRPr lang="en-US" sz="6000" dirty="0"/>
          </a:p>
        </p:txBody>
      </p:sp>
      <p:pic>
        <p:nvPicPr>
          <p:cNvPr id="6" name="Picture 5"/>
          <p:cNvPicPr>
            <a:picLocks noChangeAspect="1"/>
          </p:cNvPicPr>
          <p:nvPr/>
        </p:nvPicPr>
        <p:blipFill>
          <a:blip r:embed="rId3"/>
          <a:stretch>
            <a:fillRect/>
          </a:stretch>
        </p:blipFill>
        <p:spPr>
          <a:xfrm>
            <a:off x="4310353" y="1202294"/>
            <a:ext cx="3810000" cy="3810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3785652"/>
          </a:xfrm>
          <a:prstGeom prst="rect">
            <a:avLst/>
          </a:prstGeom>
          <a:noFill/>
        </p:spPr>
        <p:txBody>
          <a:bodyPr wrap="square" rtlCol="0">
            <a:spAutoFit/>
          </a:bodyPr>
          <a:lstStyle/>
          <a:p>
            <a:pPr algn="ctr"/>
            <a:r>
              <a:rPr lang="en-US" sz="6000" dirty="0" smtClean="0"/>
              <a:t>We must teach what real learning is</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8 </a:t>
            </a:r>
            <a:endParaRPr lang="en-US" sz="6000" dirty="0"/>
          </a:p>
        </p:txBody>
      </p:sp>
      <p:pic>
        <p:nvPicPr>
          <p:cNvPr id="7" name="Picture 6"/>
          <p:cNvPicPr>
            <a:picLocks noChangeAspect="1"/>
          </p:cNvPicPr>
          <p:nvPr/>
        </p:nvPicPr>
        <p:blipFill>
          <a:blip r:embed="rId3"/>
          <a:stretch>
            <a:fillRect/>
          </a:stretch>
        </p:blipFill>
        <p:spPr>
          <a:xfrm>
            <a:off x="4824606" y="1753923"/>
            <a:ext cx="3810000" cy="3810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8715" y="1224285"/>
            <a:ext cx="3869825" cy="4099185"/>
          </a:xfrm>
        </p:spPr>
        <p:txBody>
          <a:bodyPr>
            <a:noAutofit/>
          </a:bodyPr>
          <a:lstStyle/>
          <a:p>
            <a:pPr lvl="0"/>
            <a:r>
              <a:rPr lang="en-US" sz="2800" dirty="0"/>
              <a:t>“I've missed more than 9000 shots in my career. I've lost almost 300 games. 26 times, I've been trusted to take the game winning shot and missed. I've failed over and over and over again in my life. And that is why I succeed.”</a:t>
            </a:r>
            <a:endParaRPr lang="en-GB" sz="2800" dirty="0"/>
          </a:p>
        </p:txBody>
      </p:sp>
      <p:sp>
        <p:nvSpPr>
          <p:cNvPr id="3" name="Subtitle 2"/>
          <p:cNvSpPr>
            <a:spLocks noGrp="1"/>
          </p:cNvSpPr>
          <p:nvPr>
            <p:ph type="subTitle" idx="1"/>
          </p:nvPr>
        </p:nvSpPr>
        <p:spPr>
          <a:xfrm>
            <a:off x="2377740" y="5556203"/>
            <a:ext cx="6400800" cy="901607"/>
          </a:xfrm>
        </p:spPr>
        <p:txBody>
          <a:bodyPr>
            <a:normAutofit/>
          </a:bodyPr>
          <a:lstStyle/>
          <a:p>
            <a:pPr algn="r"/>
            <a:r>
              <a:rPr lang="en-GB" sz="1800" dirty="0" smtClean="0">
                <a:solidFill>
                  <a:srgbClr val="0000FF"/>
                </a:solidFill>
              </a:rPr>
              <a:t>Michael Jordan</a:t>
            </a:r>
          </a:p>
          <a:p>
            <a:pPr algn="r"/>
            <a:r>
              <a:rPr lang="en-GB" sz="1800" i="1" dirty="0" smtClean="0">
                <a:solidFill>
                  <a:srgbClr val="0000FF"/>
                </a:solidFill>
              </a:rPr>
              <a:t>US basketball player</a:t>
            </a:r>
            <a:endParaRPr lang="en-US" sz="1800" i="1" dirty="0">
              <a:solidFill>
                <a:srgbClr val="0000FF"/>
              </a:solidFill>
            </a:endParaRPr>
          </a:p>
        </p:txBody>
      </p:sp>
      <p:pic>
        <p:nvPicPr>
          <p:cNvPr id="4" name="Picture 3"/>
          <p:cNvPicPr>
            <a:picLocks noChangeAspect="1"/>
          </p:cNvPicPr>
          <p:nvPr/>
        </p:nvPicPr>
        <p:blipFill>
          <a:blip r:embed="rId2"/>
          <a:stretch>
            <a:fillRect/>
          </a:stretch>
        </p:blipFill>
        <p:spPr>
          <a:xfrm>
            <a:off x="467228" y="941216"/>
            <a:ext cx="3821024" cy="4585229"/>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015663"/>
            <a:ext cx="4567885" cy="4708981"/>
          </a:xfrm>
          <a:prstGeom prst="rect">
            <a:avLst/>
          </a:prstGeom>
          <a:noFill/>
        </p:spPr>
        <p:txBody>
          <a:bodyPr wrap="square" rtlCol="0">
            <a:spAutoFit/>
          </a:bodyPr>
          <a:lstStyle/>
          <a:p>
            <a:pPr algn="ctr"/>
            <a:r>
              <a:rPr lang="en-US" sz="6000" dirty="0" smtClean="0"/>
              <a:t>We have to be able to look ourselves in the mirror</a:t>
            </a:r>
            <a:endParaRPr lang="en-US" sz="6000" dirty="0"/>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t>9</a:t>
            </a:r>
            <a:r>
              <a:rPr lang="en-US" sz="6000" dirty="0" smtClean="0"/>
              <a:t> </a:t>
            </a:r>
            <a:endParaRPr lang="en-US" sz="6000" dirty="0"/>
          </a:p>
        </p:txBody>
      </p:sp>
      <p:pic>
        <p:nvPicPr>
          <p:cNvPr id="6" name="Picture 5"/>
          <p:cNvPicPr>
            <a:picLocks noChangeAspect="1"/>
          </p:cNvPicPr>
          <p:nvPr/>
        </p:nvPicPr>
        <p:blipFill>
          <a:blip r:embed="rId3"/>
          <a:stretch>
            <a:fillRect/>
          </a:stretch>
        </p:blipFill>
        <p:spPr>
          <a:xfrm>
            <a:off x="4824606" y="793472"/>
            <a:ext cx="3865950" cy="4826928"/>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8715" y="1224285"/>
            <a:ext cx="3869825" cy="4099185"/>
          </a:xfrm>
        </p:spPr>
        <p:txBody>
          <a:bodyPr>
            <a:noAutofit/>
          </a:bodyPr>
          <a:lstStyle/>
          <a:p>
            <a:pPr lvl="0"/>
            <a:r>
              <a:rPr lang="en-GB" sz="2800" dirty="0" smtClean="0"/>
              <a:t>“Our character is what we do when we think no one is looking.” </a:t>
            </a:r>
            <a:endParaRPr lang="en-GB" sz="2800" dirty="0"/>
          </a:p>
        </p:txBody>
      </p:sp>
      <p:sp>
        <p:nvSpPr>
          <p:cNvPr id="3" name="Subtitle 2"/>
          <p:cNvSpPr>
            <a:spLocks noGrp="1"/>
          </p:cNvSpPr>
          <p:nvPr>
            <p:ph type="subTitle" idx="1"/>
          </p:nvPr>
        </p:nvSpPr>
        <p:spPr>
          <a:xfrm>
            <a:off x="2377740" y="4872666"/>
            <a:ext cx="6400800" cy="901607"/>
          </a:xfrm>
        </p:spPr>
        <p:txBody>
          <a:bodyPr>
            <a:normAutofit/>
          </a:bodyPr>
          <a:lstStyle/>
          <a:p>
            <a:pPr algn="r"/>
            <a:r>
              <a:rPr lang="en-GB" sz="1800" dirty="0" smtClean="0">
                <a:solidFill>
                  <a:srgbClr val="0000FF"/>
                </a:solidFill>
              </a:rPr>
              <a:t>H. Jackson Browne</a:t>
            </a:r>
          </a:p>
          <a:p>
            <a:pPr algn="r"/>
            <a:r>
              <a:rPr lang="en-GB" sz="1800" dirty="0" smtClean="0">
                <a:solidFill>
                  <a:srgbClr val="0000FF"/>
                </a:solidFill>
              </a:rPr>
              <a:t>Author of </a:t>
            </a:r>
            <a:r>
              <a:rPr lang="en-GB" sz="1800" i="1" dirty="0" smtClean="0">
                <a:solidFill>
                  <a:srgbClr val="0000FF"/>
                </a:solidFill>
              </a:rPr>
              <a:t>Life’s Little Instruction Book</a:t>
            </a:r>
            <a:endParaRPr lang="en-US" sz="1800" i="1" dirty="0">
              <a:solidFill>
                <a:srgbClr val="0000FF"/>
              </a:solidFill>
            </a:endParaRPr>
          </a:p>
        </p:txBody>
      </p:sp>
      <p:pic>
        <p:nvPicPr>
          <p:cNvPr id="5" name="Picture 4"/>
          <p:cNvPicPr>
            <a:picLocks noChangeAspect="1"/>
          </p:cNvPicPr>
          <p:nvPr/>
        </p:nvPicPr>
        <p:blipFill>
          <a:blip r:embed="rId2"/>
          <a:stretch>
            <a:fillRect/>
          </a:stretch>
        </p:blipFill>
        <p:spPr>
          <a:xfrm>
            <a:off x="209715" y="1386470"/>
            <a:ext cx="4699000" cy="3937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66142"/>
            <a:ext cx="9195806" cy="6137158"/>
          </a:xfrm>
          <a:prstGeom prst="rect">
            <a:avLst/>
          </a:prstGeom>
        </p:spPr>
      </p:pic>
    </p:spTree>
  </p:cSld>
  <p:clrMapOvr>
    <a:masterClrMapping/>
  </p:clrMapOvr>
  <p:transition spd="slow">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8916" y="1075541"/>
            <a:ext cx="4419624" cy="3546994"/>
          </a:xfrm>
        </p:spPr>
        <p:txBody>
          <a:bodyPr>
            <a:normAutofit/>
          </a:bodyPr>
          <a:lstStyle/>
          <a:p>
            <a:r>
              <a:rPr lang="en-US" sz="2800" dirty="0"/>
              <a:t>“It takes a great deal of courage to stand up to your </a:t>
            </a:r>
            <a:r>
              <a:rPr lang="en-US" sz="2800" dirty="0" smtClean="0"/>
              <a:t>enemies … </a:t>
            </a:r>
            <a:r>
              <a:rPr lang="en-US" sz="2800" dirty="0"/>
              <a:t>but even more to stand up to your friends</a:t>
            </a:r>
            <a:r>
              <a:rPr lang="en-US" sz="2800" dirty="0" smtClean="0"/>
              <a:t>”</a:t>
            </a:r>
            <a:endParaRPr lang="en-GB" sz="2800" dirty="0"/>
          </a:p>
        </p:txBody>
      </p:sp>
      <p:sp>
        <p:nvSpPr>
          <p:cNvPr id="3" name="Subtitle 2"/>
          <p:cNvSpPr>
            <a:spLocks noGrp="1"/>
          </p:cNvSpPr>
          <p:nvPr>
            <p:ph type="subTitle" idx="1"/>
          </p:nvPr>
        </p:nvSpPr>
        <p:spPr>
          <a:xfrm>
            <a:off x="2195333" y="4622535"/>
            <a:ext cx="6400800" cy="1752600"/>
          </a:xfrm>
        </p:spPr>
        <p:txBody>
          <a:bodyPr/>
          <a:lstStyle/>
          <a:p>
            <a:pPr algn="r"/>
            <a:r>
              <a:rPr lang="en-US" dirty="0" err="1" smtClean="0">
                <a:solidFill>
                  <a:srgbClr val="0000FF"/>
                </a:solidFill>
              </a:rPr>
              <a:t>Albus</a:t>
            </a:r>
            <a:r>
              <a:rPr lang="en-US" dirty="0" smtClean="0">
                <a:solidFill>
                  <a:srgbClr val="0000FF"/>
                </a:solidFill>
              </a:rPr>
              <a:t> Dumbledore</a:t>
            </a:r>
          </a:p>
          <a:p>
            <a:pPr algn="r"/>
            <a:r>
              <a:rPr lang="en-US" i="1" dirty="0" smtClean="0">
                <a:solidFill>
                  <a:srgbClr val="0000FF"/>
                </a:solidFill>
              </a:rPr>
              <a:t>Harry Potter &amp; the Chamber of Secrets</a:t>
            </a:r>
            <a:endParaRPr lang="en-US" i="1" dirty="0">
              <a:solidFill>
                <a:srgbClr val="0000FF"/>
              </a:solidFill>
            </a:endParaRPr>
          </a:p>
        </p:txBody>
      </p:sp>
      <p:pic>
        <p:nvPicPr>
          <p:cNvPr id="4" name="Picture 3"/>
          <p:cNvPicPr>
            <a:picLocks noChangeAspect="1"/>
          </p:cNvPicPr>
          <p:nvPr/>
        </p:nvPicPr>
        <p:blipFill>
          <a:blip r:embed="rId2"/>
          <a:stretch>
            <a:fillRect/>
          </a:stretch>
        </p:blipFill>
        <p:spPr>
          <a:xfrm>
            <a:off x="552455" y="721251"/>
            <a:ext cx="3303070" cy="4407186"/>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2070987"/>
            <a:ext cx="4567885" cy="3046988"/>
          </a:xfrm>
          <a:prstGeom prst="rect">
            <a:avLst/>
          </a:prstGeom>
          <a:noFill/>
        </p:spPr>
        <p:txBody>
          <a:bodyPr wrap="square" rtlCol="0">
            <a:spAutoFit/>
          </a:bodyPr>
          <a:lstStyle/>
          <a:p>
            <a:pPr algn="ctr"/>
            <a:r>
              <a:rPr lang="en-US" sz="4800" dirty="0" smtClean="0"/>
              <a:t>It’s a job …</a:t>
            </a:r>
          </a:p>
          <a:p>
            <a:pPr algn="ctr"/>
            <a:r>
              <a:rPr lang="en-US" sz="4800" dirty="0" smtClean="0"/>
              <a:t>though an extraordinary one</a:t>
            </a:r>
          </a:p>
        </p:txBody>
      </p:sp>
      <p:sp>
        <p:nvSpPr>
          <p:cNvPr id="4" name="TextBox 3"/>
          <p:cNvSpPr txBox="1"/>
          <p:nvPr/>
        </p:nvSpPr>
        <p:spPr>
          <a:xfrm>
            <a:off x="-1" y="0"/>
            <a:ext cx="1933483" cy="1015663"/>
          </a:xfrm>
          <a:prstGeom prst="rect">
            <a:avLst/>
          </a:prstGeom>
          <a:noFill/>
        </p:spPr>
        <p:txBody>
          <a:bodyPr wrap="square" rtlCol="0">
            <a:spAutoFit/>
          </a:bodyPr>
          <a:lstStyle/>
          <a:p>
            <a:pPr algn="ctr"/>
            <a:r>
              <a:rPr lang="en-US" sz="6000" dirty="0" smtClean="0"/>
              <a:t>10</a:t>
            </a:r>
            <a:r>
              <a:rPr lang="en-US" sz="6000" dirty="0" smtClean="0"/>
              <a:t> </a:t>
            </a:r>
            <a:endParaRPr lang="en-US" sz="6000" dirty="0"/>
          </a:p>
        </p:txBody>
      </p:sp>
      <p:pic>
        <p:nvPicPr>
          <p:cNvPr id="7" name="Picture 6"/>
          <p:cNvPicPr>
            <a:picLocks noChangeAspect="1"/>
          </p:cNvPicPr>
          <p:nvPr/>
        </p:nvPicPr>
        <p:blipFill>
          <a:blip r:embed="rId3"/>
          <a:stretch>
            <a:fillRect/>
          </a:stretch>
        </p:blipFill>
        <p:spPr>
          <a:xfrm>
            <a:off x="4638667" y="624655"/>
            <a:ext cx="3732190" cy="4847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276213" y="1623882"/>
            <a:ext cx="2866021" cy="1786486"/>
          </a:xfrm>
          <a:prstGeom prst="rect">
            <a:avLst/>
          </a:prstGeom>
        </p:spPr>
      </p:pic>
      <p:sp>
        <p:nvSpPr>
          <p:cNvPr id="2" name="Title 1"/>
          <p:cNvSpPr>
            <a:spLocks noGrp="1"/>
          </p:cNvSpPr>
          <p:nvPr>
            <p:ph type="ctrTitle"/>
          </p:nvPr>
        </p:nvSpPr>
        <p:spPr>
          <a:xfrm>
            <a:off x="1057955" y="1623882"/>
            <a:ext cx="5218258" cy="2013778"/>
          </a:xfrm>
        </p:spPr>
        <p:txBody>
          <a:bodyPr>
            <a:noAutofit/>
          </a:bodyPr>
          <a:lstStyle/>
          <a:p>
            <a:r>
              <a:rPr lang="en-US" sz="4000" dirty="0" smtClean="0"/>
              <a:t>Retaining our values in a fragmenting system </a:t>
            </a:r>
            <a:endParaRPr lang="en-GB" sz="4000" dirty="0"/>
          </a:p>
        </p:txBody>
      </p:sp>
      <p:cxnSp>
        <p:nvCxnSpPr>
          <p:cNvPr id="11" name="Straight Connector 10"/>
          <p:cNvCxnSpPr/>
          <p:nvPr/>
        </p:nvCxnSpPr>
        <p:spPr>
          <a:xfrm>
            <a:off x="1316995" y="3492201"/>
            <a:ext cx="612637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1659" y="3637660"/>
            <a:ext cx="8148905" cy="954107"/>
          </a:xfrm>
          <a:prstGeom prst="rect">
            <a:avLst/>
          </a:prstGeom>
          <a:noFill/>
        </p:spPr>
        <p:txBody>
          <a:bodyPr wrap="square" rtlCol="0">
            <a:spAutoFit/>
          </a:bodyPr>
          <a:lstStyle/>
          <a:p>
            <a:pPr algn="ctr"/>
            <a:r>
              <a:rPr lang="en-US" sz="2800" dirty="0" smtClean="0"/>
              <a:t>Geoff Barton</a:t>
            </a:r>
          </a:p>
          <a:p>
            <a:pPr algn="ctr"/>
            <a:r>
              <a:rPr lang="en-US" sz="2800" dirty="0" smtClean="0"/>
              <a:t>King Edward VI School, Bury St Edmunds</a:t>
            </a:r>
            <a:endParaRPr lang="en-US" sz="2800" dirty="0"/>
          </a:p>
        </p:txBody>
      </p:sp>
      <p:sp>
        <p:nvSpPr>
          <p:cNvPr id="13" name="TextBox 12"/>
          <p:cNvSpPr txBox="1"/>
          <p:nvPr/>
        </p:nvSpPr>
        <p:spPr>
          <a:xfrm>
            <a:off x="846296" y="5540242"/>
            <a:ext cx="7220297" cy="738664"/>
          </a:xfrm>
          <a:prstGeom prst="rect">
            <a:avLst/>
          </a:prstGeom>
          <a:noFill/>
        </p:spPr>
        <p:txBody>
          <a:bodyPr wrap="square" rtlCol="0">
            <a:spAutoFit/>
          </a:bodyPr>
          <a:lstStyle/>
          <a:p>
            <a:endParaRPr lang="en-US" sz="1400" dirty="0" smtClean="0">
              <a:solidFill>
                <a:srgbClr val="0000FF"/>
              </a:solidFill>
            </a:endParaRPr>
          </a:p>
          <a:p>
            <a:pPr algn="ctr"/>
            <a:fld id="{8F535892-EAD4-0040-98DD-32102BE1D2F5}" type="datetime2">
              <a:rPr lang="en-US" sz="1400" smtClean="0">
                <a:solidFill>
                  <a:srgbClr val="0000FF"/>
                </a:solidFill>
              </a:rPr>
              <a:pPr algn="ctr"/>
              <a:t>Thursday, May 17, 2012</a:t>
            </a:fld>
            <a:endParaRPr lang="en-US" sz="1400" dirty="0" smtClean="0">
              <a:solidFill>
                <a:srgbClr val="0000FF"/>
              </a:solidFill>
            </a:endParaRPr>
          </a:p>
          <a:p>
            <a:pPr algn="ctr"/>
            <a:r>
              <a:rPr lang="en-US" sz="1400" dirty="0" smtClean="0">
                <a:solidFill>
                  <a:srgbClr val="0000FF"/>
                </a:solidFill>
              </a:rPr>
              <a:t>Download this presentation at </a:t>
            </a:r>
            <a:r>
              <a:rPr lang="en-US" sz="1400" dirty="0" err="1" smtClean="0">
                <a:solidFill>
                  <a:srgbClr val="0000FF"/>
                </a:solidFill>
              </a:rPr>
              <a:t>www.geoffbarton.co.uk</a:t>
            </a:r>
            <a:r>
              <a:rPr lang="en-US" sz="1400" dirty="0" smtClean="0">
                <a:solidFill>
                  <a:srgbClr val="0000FF"/>
                </a:solidFill>
              </a:rPr>
              <a:t>/teacher-resources (Number</a:t>
            </a:r>
            <a:r>
              <a:rPr lang="en-US" sz="1400" dirty="0" smtClean="0">
                <a:solidFill>
                  <a:srgbClr val="0000FF"/>
                </a:solidFill>
              </a:rPr>
              <a:t> </a:t>
            </a:r>
            <a:r>
              <a:rPr lang="en-US" sz="1400" dirty="0" smtClean="0">
                <a:solidFill>
                  <a:srgbClr val="0000FF"/>
                </a:solidFill>
              </a:rPr>
              <a:t>101</a:t>
            </a:r>
            <a:r>
              <a:rPr lang="en-US" sz="1400" dirty="0" smtClean="0">
                <a:solidFill>
                  <a:srgbClr val="0000FF"/>
                </a:solidFill>
              </a:rPr>
              <a:t>)</a:t>
            </a:r>
            <a:endParaRPr lang="en-US" sz="1400" dirty="0">
              <a:solidFill>
                <a:srgbClr val="0000FF"/>
              </a:solidFill>
            </a:endParaRPr>
          </a:p>
        </p:txBody>
      </p:sp>
    </p:spTree>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t>10</a:t>
            </a:r>
            <a:endParaRPr lang="en-US" sz="11500" dirty="0"/>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153250" y="1544660"/>
            <a:ext cx="3080780" cy="3062266"/>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2614612" y="2133600"/>
            <a:ext cx="3328988" cy="221932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943600" y="2057400"/>
            <a:ext cx="2227263" cy="2133600"/>
          </a:xfrm>
          <a:prstGeom prst="rect">
            <a:avLst/>
          </a:prstGeom>
          <a:noFill/>
          <a:ln w="9525">
            <a:noFill/>
            <a:miter lim="800000"/>
            <a:headEnd/>
            <a:tailEnd/>
          </a:ln>
        </p:spPr>
      </p:pic>
      <p:sp>
        <p:nvSpPr>
          <p:cNvPr id="13" name="TextBox 12"/>
          <p:cNvSpPr txBox="1">
            <a:spLocks noChangeArrowheads="1"/>
          </p:cNvSpPr>
          <p:nvPr/>
        </p:nvSpPr>
        <p:spPr bwMode="auto">
          <a:xfrm>
            <a:off x="1387140" y="6178636"/>
            <a:ext cx="6324600" cy="338138"/>
          </a:xfrm>
          <a:prstGeom prst="rect">
            <a:avLst/>
          </a:prstGeom>
          <a:noFill/>
          <a:ln w="9525">
            <a:noFill/>
            <a:miter lim="800000"/>
            <a:headEnd/>
            <a:tailEnd/>
          </a:ln>
        </p:spPr>
        <p:txBody>
          <a:bodyPr>
            <a:prstTxWarp prst="textNoShape">
              <a:avLst/>
            </a:prstTxWarp>
            <a:spAutoFit/>
          </a:bodyPr>
          <a:lstStyle/>
          <a:p>
            <a:pPr algn="ctr"/>
            <a:r>
              <a:rPr lang="en-US" sz="1600" dirty="0" err="1"/>
              <a:t>www.geoffbarton.co.uk</a:t>
            </a:r>
            <a:r>
              <a:rPr lang="en-US" sz="1600" dirty="0"/>
              <a:t>/teacher-resources </a:t>
            </a:r>
            <a:r>
              <a:rPr lang="en-US" sz="1600" dirty="0" smtClean="0"/>
              <a:t>(</a:t>
            </a:r>
            <a:r>
              <a:rPr lang="en-US" sz="1600" dirty="0" smtClean="0"/>
              <a:t>101</a:t>
            </a:r>
            <a:r>
              <a:rPr lang="en-US" sz="1600" dirty="0" smtClean="0"/>
              <a:t>) </a:t>
            </a:r>
            <a:endParaRPr lang="en-US" sz="16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lide(fromBottom)">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pic>
        <p:nvPicPr>
          <p:cNvPr id="7" name="Picture 6" descr="Screen Shot 2012-05-16 at 23.02.13.png"/>
          <p:cNvPicPr>
            <a:picLocks noChangeAspect="1"/>
          </p:cNvPicPr>
          <p:nvPr/>
        </p:nvPicPr>
        <p:blipFill>
          <a:blip r:embed="rId3"/>
          <a:stretch>
            <a:fillRect/>
          </a:stretch>
        </p:blipFill>
        <p:spPr>
          <a:xfrm>
            <a:off x="712172" y="1001713"/>
            <a:ext cx="7797800" cy="4838700"/>
          </a:xfrm>
          <a:prstGeom prst="rect">
            <a:avLst/>
          </a:prstGeom>
        </p:spPr>
      </p:pic>
      <p:sp>
        <p:nvSpPr>
          <p:cNvPr id="8" name="Rectangle 7"/>
          <p:cNvSpPr/>
          <p:nvPr/>
        </p:nvSpPr>
        <p:spPr>
          <a:xfrm>
            <a:off x="5605956" y="1001713"/>
            <a:ext cx="1768659" cy="485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55393" y="6191673"/>
            <a:ext cx="3761152" cy="369332"/>
          </a:xfrm>
          <a:prstGeom prst="rect">
            <a:avLst/>
          </a:prstGeom>
          <a:noFill/>
        </p:spPr>
        <p:txBody>
          <a:bodyPr wrap="square" rtlCol="0">
            <a:spAutoFit/>
          </a:bodyPr>
          <a:lstStyle/>
          <a:p>
            <a:r>
              <a:rPr lang="en-US" dirty="0" smtClean="0"/>
              <a:t>New York Times</a:t>
            </a: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97470" y="1118584"/>
            <a:ext cx="3621188" cy="3621188"/>
          </a:xfrm>
          <a:prstGeom prst="rect">
            <a:avLst/>
          </a:prstGeom>
        </p:spPr>
      </p:pic>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1579</TotalTime>
  <Words>506</Words>
  <Application>Microsoft Macintosh PowerPoint</Application>
  <PresentationFormat>On-screen Show (4:3)</PresentationFormat>
  <Paragraphs>106</Paragraphs>
  <Slides>52</Slides>
  <Notes>16</Notes>
  <HiddenSlides>0</HiddenSlides>
  <MMClips>0</MMClips>
  <ScaleCrop>false</ScaleCrop>
  <HeadingPairs>
    <vt:vector size="4" baseType="variant">
      <vt:variant>
        <vt:lpstr>Design Template</vt:lpstr>
      </vt:variant>
      <vt:variant>
        <vt:i4>2</vt:i4>
      </vt:variant>
      <vt:variant>
        <vt:lpstr>Slide Titles</vt:lpstr>
      </vt:variant>
      <vt:variant>
        <vt:i4>52</vt:i4>
      </vt:variant>
    </vt:vector>
  </HeadingPairs>
  <TitlesOfParts>
    <vt:vector size="54" baseType="lpstr">
      <vt:lpstr>Office Theme</vt:lpstr>
      <vt:lpstr>1_Office Theme</vt:lpstr>
      <vt:lpstr>Retaining our values in a fragmenting system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“I've missed more than 9000 shots in my career. I've lost almost 300 games. 26 times, I've been trusted to take the game winning shot and missed. I've failed over and over and over again in my life. And that is why I succeed.”</vt:lpstr>
      <vt:lpstr>Slide 48</vt:lpstr>
      <vt:lpstr>“Our character is what we do when we think no one is looking.” </vt:lpstr>
      <vt:lpstr>“It takes a great deal of courage to stand up to your enemies … but even more to stand up to your friends”</vt:lpstr>
      <vt:lpstr>Slide 51</vt:lpstr>
      <vt:lpstr>Retaining our values in a fragmenting system </vt:lpstr>
    </vt:vector>
  </TitlesOfParts>
  <Company>King Edward VI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Courage</dc:title>
  <dc:creator>Geoff Barton</dc:creator>
  <cp:lastModifiedBy>Geoff Barton</cp:lastModifiedBy>
  <cp:revision>25</cp:revision>
  <dcterms:created xsi:type="dcterms:W3CDTF">2012-05-16T21:53:27Z</dcterms:created>
  <dcterms:modified xsi:type="dcterms:W3CDTF">2012-05-17T04:49:18Z</dcterms:modified>
</cp:coreProperties>
</file>