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56" r:id="rId2"/>
    <p:sldId id="258" r:id="rId3"/>
    <p:sldId id="330" r:id="rId4"/>
    <p:sldId id="285" r:id="rId5"/>
    <p:sldId id="332" r:id="rId6"/>
    <p:sldId id="260" r:id="rId7"/>
    <p:sldId id="261" r:id="rId8"/>
    <p:sldId id="262" r:id="rId9"/>
    <p:sldId id="263" r:id="rId10"/>
    <p:sldId id="264" r:id="rId11"/>
    <p:sldId id="265" r:id="rId12"/>
    <p:sldId id="266" r:id="rId13"/>
    <p:sldId id="267" r:id="rId14"/>
    <p:sldId id="268" r:id="rId15"/>
    <p:sldId id="269" r:id="rId16"/>
    <p:sldId id="270" r:id="rId17"/>
    <p:sldId id="286" r:id="rId18"/>
    <p:sldId id="318" r:id="rId19"/>
    <p:sldId id="333" r:id="rId20"/>
    <p:sldId id="334" r:id="rId21"/>
    <p:sldId id="335" r:id="rId22"/>
    <p:sldId id="336" r:id="rId23"/>
    <p:sldId id="271" r:id="rId24"/>
    <p:sldId id="274" r:id="rId25"/>
    <p:sldId id="337" r:id="rId26"/>
    <p:sldId id="275" r:id="rId27"/>
    <p:sldId id="320" r:id="rId28"/>
    <p:sldId id="321" r:id="rId29"/>
    <p:sldId id="322" r:id="rId30"/>
    <p:sldId id="323" r:id="rId31"/>
    <p:sldId id="324" r:id="rId32"/>
    <p:sldId id="325" r:id="rId33"/>
    <p:sldId id="326" r:id="rId34"/>
    <p:sldId id="327" r:id="rId35"/>
    <p:sldId id="328" r:id="rId36"/>
    <p:sldId id="32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5FBA-8624-6A4E-A34D-4D1A742032C2}" type="datetimeFigureOut">
              <a:rPr lang="en-US" smtClean="0"/>
              <a:pPr/>
              <a:t>4/6/11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FC8AB-EDFD-F941-BE31-D0919687FB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5933C7-DC70-A24D-A454-5BC62C84E80D}" type="slidenum">
              <a:rPr lang="en-US"/>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5933C7-DC70-A24D-A454-5BC62C84E80D}" type="slidenum">
              <a:rPr lang="en-US"/>
              <a:pPr/>
              <a:t>35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997D261-3561-F44D-9718-0201A2AD002E}" type="slidenum">
              <a:rPr lang="en-US"/>
              <a:pPr/>
              <a:t>27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E52C52D-1D25-6F4F-B18D-921541E44988}" type="slidenum">
              <a:rPr lang="en-US"/>
              <a:pPr/>
              <a:t>28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7DE75AA-B52B-D748-9A20-484F163291E2}" type="slidenum">
              <a:rPr lang="en-US"/>
              <a:pPr/>
              <a:t>29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24006B1-425F-4948-9BBD-89B036190B65}" type="slidenum">
              <a:rPr lang="en-US"/>
              <a:pPr/>
              <a:t>30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D6BD9BC-F4A4-0F45-9F1B-DFDC149010BD}" type="slidenum">
              <a:rPr lang="en-US"/>
              <a:pPr/>
              <a:t>31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566491-2899-F344-93A1-91D61BA15377}" type="slidenum">
              <a:rPr lang="en-US"/>
              <a:pPr/>
              <a:t>32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D4C4AE1-2A78-154B-9EE6-743E95E601FA}" type="slidenum">
              <a:rPr lang="en-US"/>
              <a:pPr/>
              <a:t>33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37A0C73-E0EE-724D-BDC5-CE6226F64AC3}" type="slidenum">
              <a:rPr lang="en-US"/>
              <a:pPr/>
              <a:t>34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81BD371-663B-124A-9D8F-6ED6DFFD77E2}" type="datetimeFigureOut">
              <a:rPr lang="en-US" smtClean="0"/>
              <a:pPr/>
              <a:t>4/6/11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81BD371-663B-124A-9D8F-6ED6DFFD77E2}"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81BD371-663B-124A-9D8F-6ED6DFFD77E2}" type="datetimeFigureOut">
              <a:rPr lang="en-US" smtClean="0"/>
              <a:pPr/>
              <a:t>4/6/11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81BD371-663B-124A-9D8F-6ED6DFFD77E2}" type="datetimeFigureOut">
              <a:rPr lang="en-US" smtClean="0"/>
              <a:pPr/>
              <a:t>4/6/11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BD371-663B-124A-9D8F-6ED6DFFD77E2}" type="datetimeFigureOut">
              <a:rPr lang="en-US" smtClean="0"/>
              <a:pPr/>
              <a:t>4/6/11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pPr/>
              <a:t>4/6/11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BD371-663B-124A-9D8F-6ED6DFFD77E2}" type="datetimeFigureOut">
              <a:rPr lang="en-US" smtClean="0"/>
              <a:pPr/>
              <a:t>4/6/11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9653-34E6-E44B-BFDD-AC99B19F40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739610" y="1425812"/>
            <a:ext cx="2095479" cy="3808305"/>
          </a:xfrm>
          <a:prstGeom prst="rect">
            <a:avLst/>
          </a:prstGeom>
        </p:spPr>
      </p:pic>
      <p:sp>
        <p:nvSpPr>
          <p:cNvPr id="4" name="TextBox 3"/>
          <p:cNvSpPr txBox="1"/>
          <p:nvPr/>
        </p:nvSpPr>
        <p:spPr>
          <a:xfrm>
            <a:off x="2579913" y="2727914"/>
            <a:ext cx="6564087" cy="1015663"/>
          </a:xfrm>
          <a:prstGeom prst="rect">
            <a:avLst/>
          </a:prstGeom>
          <a:noFill/>
        </p:spPr>
        <p:txBody>
          <a:bodyPr wrap="square" rtlCol="0">
            <a:spAutoFit/>
          </a:bodyPr>
          <a:lstStyle/>
          <a:p>
            <a:r>
              <a:rPr lang="en-GB" sz="6000" dirty="0" smtClean="0"/>
              <a:t>Reading </a:t>
            </a:r>
            <a:r>
              <a:rPr lang="en-GB" sz="6000" dirty="0" smtClean="0">
                <a:solidFill>
                  <a:srgbClr val="FF0000"/>
                </a:solidFill>
              </a:rPr>
              <a:t>Fun </a:t>
            </a:r>
            <a:r>
              <a:rPr lang="en-GB" sz="6000" dirty="0" smtClean="0"/>
              <a:t>Pack</a:t>
            </a:r>
            <a:endParaRPr lang="en-US" sz="6000" dirty="0"/>
          </a:p>
        </p:txBody>
      </p:sp>
      <p:sp>
        <p:nvSpPr>
          <p:cNvPr id="26" name="Rectangle 25"/>
          <p:cNvSpPr/>
          <p:nvPr/>
        </p:nvSpPr>
        <p:spPr>
          <a:xfrm>
            <a:off x="739610" y="1164067"/>
            <a:ext cx="209547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39610" y="3670270"/>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2727914"/>
            <a:ext cx="2067242" cy="1716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257705" y="2727914"/>
            <a:ext cx="48543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920247" y="1316467"/>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39610" y="2586815"/>
            <a:ext cx="930151"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29"/>
                                        </p:tgtEl>
                                        <p:attrNameLst>
                                          <p:attrName>ppt_x</p:attrName>
                                        </p:attrNameLst>
                                      </p:cBhvr>
                                      <p:tavLst>
                                        <p:tav tm="0">
                                          <p:val>
                                            <p:strVal val="ppt_x"/>
                                          </p:val>
                                        </p:tav>
                                        <p:tav tm="100000">
                                          <p:val>
                                            <p:strVal val="ppt_x"/>
                                          </p:val>
                                        </p:tav>
                                      </p:tavLst>
                                    </p:anim>
                                    <p:anim calcmode="lin" valueType="num">
                                      <p:cBhvr additive="base">
                                        <p:cTn id="25" dur="500"/>
                                        <p:tgtEl>
                                          <p:spTgt spid="29"/>
                                        </p:tgtEl>
                                        <p:attrNameLst>
                                          <p:attrName>ppt_y</p:attrName>
                                        </p:attrNameLst>
                                      </p:cBhvr>
                                      <p:tavLst>
                                        <p:tav tm="0">
                                          <p:val>
                                            <p:strVal val="ppt_y"/>
                                          </p:val>
                                        </p:tav>
                                        <p:tav tm="100000">
                                          <p:val>
                                            <p:strVal val="1+ppt_h/2"/>
                                          </p:val>
                                        </p:tav>
                                      </p:tavLst>
                                    </p:anim>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26"/>
                                        </p:tgtEl>
                                        <p:attrNameLst>
                                          <p:attrName>ppt_x</p:attrName>
                                        </p:attrNameLst>
                                      </p:cBhvr>
                                      <p:tavLst>
                                        <p:tav tm="0">
                                          <p:val>
                                            <p:strVal val="ppt_x"/>
                                          </p:val>
                                        </p:tav>
                                        <p:tav tm="100000">
                                          <p:val>
                                            <p:strVal val="ppt_x"/>
                                          </p:val>
                                        </p:tav>
                                      </p:tavLst>
                                    </p:anim>
                                    <p:anim calcmode="lin" valueType="num">
                                      <p:cBhvr additive="base">
                                        <p:cTn id="31" dur="500"/>
                                        <p:tgtEl>
                                          <p:spTgt spid="26"/>
                                        </p:tgtEl>
                                        <p:attrNameLst>
                                          <p:attrName>ppt_y</p:attrName>
                                        </p:attrNameLst>
                                      </p:cBhvr>
                                      <p:tavLst>
                                        <p:tav tm="0">
                                          <p:val>
                                            <p:strVal val="ppt_y"/>
                                          </p:val>
                                        </p:tav>
                                        <p:tav tm="100000">
                                          <p:val>
                                            <p:strVal val="1+ppt_h/2"/>
                                          </p:val>
                                        </p:tav>
                                      </p:tavLst>
                                    </p:anim>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28"/>
                                        </p:tgtEl>
                                        <p:attrNameLst>
                                          <p:attrName>ppt_x</p:attrName>
                                        </p:attrNameLst>
                                      </p:cBhvr>
                                      <p:tavLst>
                                        <p:tav tm="0">
                                          <p:val>
                                            <p:strVal val="ppt_x"/>
                                          </p:val>
                                        </p:tav>
                                        <p:tav tm="100000">
                                          <p:val>
                                            <p:strVal val="ppt_x"/>
                                          </p:val>
                                        </p:tav>
                                      </p:tavLst>
                                    </p:anim>
                                    <p:anim calcmode="lin" valueType="num">
                                      <p:cBhvr additive="base">
                                        <p:cTn id="37" dur="500"/>
                                        <p:tgtEl>
                                          <p:spTgt spid="28"/>
                                        </p:tgtEl>
                                        <p:attrNameLst>
                                          <p:attrName>ppt_y</p:attrName>
                                        </p:attrNameLst>
                                      </p:cBhvr>
                                      <p:tavLst>
                                        <p:tav tm="0">
                                          <p:val>
                                            <p:strVal val="ppt_y"/>
                                          </p:val>
                                        </p:tav>
                                        <p:tav tm="100000">
                                          <p:val>
                                            <p:strVal val="1+ppt_h/2"/>
                                          </p:val>
                                        </p:tav>
                                      </p:tavLst>
                                    </p:anim>
                                    <p:set>
                                      <p:cBhvr>
                                        <p:cTn id="38" dur="1" fill="hold">
                                          <p:stCondLst>
                                            <p:cond delay="499"/>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27"/>
                                        </p:tgtEl>
                                        <p:attrNameLst>
                                          <p:attrName>ppt_x</p:attrName>
                                        </p:attrNameLst>
                                      </p:cBhvr>
                                      <p:tavLst>
                                        <p:tav tm="0">
                                          <p:val>
                                            <p:strVal val="ppt_x"/>
                                          </p:val>
                                        </p:tav>
                                        <p:tav tm="100000">
                                          <p:val>
                                            <p:strVal val="ppt_x"/>
                                          </p:val>
                                        </p:tav>
                                      </p:tavLst>
                                    </p:anim>
                                    <p:anim calcmode="lin" valueType="num">
                                      <p:cBhvr additive="base">
                                        <p:cTn id="43" dur="500"/>
                                        <p:tgtEl>
                                          <p:spTgt spid="27"/>
                                        </p:tgtEl>
                                        <p:attrNameLst>
                                          <p:attrName>ppt_y</p:attrName>
                                        </p:attrNameLst>
                                      </p:cBhvr>
                                      <p:tavLst>
                                        <p:tav tm="0">
                                          <p:val>
                                            <p:strVal val="ppt_y"/>
                                          </p:val>
                                        </p:tav>
                                        <p:tav tm="100000">
                                          <p:val>
                                            <p:strVal val="1+ppt_h/2"/>
                                          </p:val>
                                        </p:tav>
                                      </p:tavLst>
                                    </p:anim>
                                    <p:set>
                                      <p:cBhvr>
                                        <p:cTn id="44" dur="1" fill="hold">
                                          <p:stCondLst>
                                            <p:cond delay="499"/>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accel="50000" decel="50000" fill="hold" grpId="0" nodeType="clickEffect">
                                  <p:stCondLst>
                                    <p:cond delay="0"/>
                                  </p:stCondLst>
                                  <p:childTnLst>
                                    <p:anim calcmode="lin" valueType="num">
                                      <p:cBhvr additive="base">
                                        <p:cTn id="48" dur="500"/>
                                        <p:tgtEl>
                                          <p:spTgt spid="30"/>
                                        </p:tgtEl>
                                        <p:attrNameLst>
                                          <p:attrName>ppt_x</p:attrName>
                                        </p:attrNameLst>
                                      </p:cBhvr>
                                      <p:tavLst>
                                        <p:tav tm="0">
                                          <p:val>
                                            <p:strVal val="ppt_x"/>
                                          </p:val>
                                        </p:tav>
                                        <p:tav tm="100000">
                                          <p:val>
                                            <p:strVal val="ppt_x"/>
                                          </p:val>
                                        </p:tav>
                                      </p:tavLst>
                                    </p:anim>
                                    <p:anim calcmode="lin" valueType="num">
                                      <p:cBhvr additive="base">
                                        <p:cTn id="49" dur="500"/>
                                        <p:tgtEl>
                                          <p:spTgt spid="30"/>
                                        </p:tgtEl>
                                        <p:attrNameLst>
                                          <p:attrName>ppt_y</p:attrName>
                                        </p:attrNameLst>
                                      </p:cBhvr>
                                      <p:tavLst>
                                        <p:tav tm="0">
                                          <p:val>
                                            <p:strVal val="ppt_y"/>
                                          </p:val>
                                        </p:tav>
                                        <p:tav tm="100000">
                                          <p:val>
                                            <p:strVal val="1+ppt_h/2"/>
                                          </p:val>
                                        </p:tav>
                                      </p:tavLst>
                                    </p:anim>
                                    <p:set>
                                      <p:cBhvr>
                                        <p:cTn id="50" dur="1" fill="hold">
                                          <p:stCondLst>
                                            <p:cond delay="499"/>
                                          </p:stCondLst>
                                        </p:cTn>
                                        <p:tgtEl>
                                          <p:spTgt spid="3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accel="50000" decel="50000" fill="hold" grpId="0" nodeType="clickEffect">
                                  <p:stCondLst>
                                    <p:cond delay="0"/>
                                  </p:stCondLst>
                                  <p:childTnLst>
                                    <p:anim calcmode="lin" valueType="num">
                                      <p:cBhvr additive="base">
                                        <p:cTn id="54" dur="500"/>
                                        <p:tgtEl>
                                          <p:spTgt spid="31"/>
                                        </p:tgtEl>
                                        <p:attrNameLst>
                                          <p:attrName>ppt_x</p:attrName>
                                        </p:attrNameLst>
                                      </p:cBhvr>
                                      <p:tavLst>
                                        <p:tav tm="0">
                                          <p:val>
                                            <p:strVal val="ppt_x"/>
                                          </p:val>
                                        </p:tav>
                                        <p:tav tm="100000">
                                          <p:val>
                                            <p:strVal val="ppt_x"/>
                                          </p:val>
                                        </p:tav>
                                      </p:tavLst>
                                    </p:anim>
                                    <p:anim calcmode="lin" valueType="num">
                                      <p:cBhvr additive="base">
                                        <p:cTn id="55" dur="500"/>
                                        <p:tgtEl>
                                          <p:spTgt spid="31"/>
                                        </p:tgtEl>
                                        <p:attrNameLst>
                                          <p:attrName>ppt_y</p:attrName>
                                        </p:attrNameLst>
                                      </p:cBhvr>
                                      <p:tavLst>
                                        <p:tav tm="0">
                                          <p:val>
                                            <p:strVal val="ppt_y"/>
                                          </p:val>
                                        </p:tav>
                                        <p:tav tm="100000">
                                          <p:val>
                                            <p:strVal val="1+ppt_h/2"/>
                                          </p:val>
                                        </p:tav>
                                      </p:tavLst>
                                    </p:anim>
                                    <p:set>
                                      <p:cBhvr>
                                        <p:cTn id="56"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28" grpId="0" animBg="1"/>
      <p:bldP spid="29"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60371" y="2412577"/>
            <a:ext cx="8173030" cy="392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a:t>
            </a:r>
            <a:r>
              <a:rPr lang="en-US" dirty="0" smtClean="0">
                <a:solidFill>
                  <a:srgbClr val="FF0000"/>
                </a:solidFill>
              </a:rPr>
              <a:t>Lexical </a:t>
            </a:r>
            <a:r>
              <a:rPr lang="en-US" i="1" dirty="0" err="1" smtClean="0"/>
              <a:t>v</a:t>
            </a:r>
            <a:r>
              <a:rPr lang="en-US" dirty="0" smtClean="0"/>
              <a:t> Grammatical Clues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Rectangle 4"/>
          <p:cNvSpPr/>
          <p:nvPr/>
        </p:nvSpPr>
        <p:spPr>
          <a:xfrm>
            <a:off x="549153" y="1409777"/>
            <a:ext cx="1350005"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99158" y="1752599"/>
            <a:ext cx="1350005"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52600" y="1752600"/>
            <a:ext cx="6839385"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05944" y="1272474"/>
            <a:ext cx="5957690"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Rectangle 4"/>
          <p:cNvSpPr/>
          <p:nvPr/>
        </p:nvSpPr>
        <p:spPr>
          <a:xfrm>
            <a:off x="549153" y="1409777"/>
            <a:ext cx="1350005"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99158" y="1752599"/>
            <a:ext cx="1350005"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0" y="1192380"/>
            <a:ext cx="4474800"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44963" y="2256045"/>
            <a:ext cx="4474800"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388834" y="848256"/>
            <a:ext cx="4474800" cy="3984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3935" y="2727914"/>
            <a:ext cx="8388912" cy="1015663"/>
          </a:xfrm>
          <a:prstGeom prst="rect">
            <a:avLst/>
          </a:prstGeom>
          <a:noFill/>
        </p:spPr>
        <p:txBody>
          <a:bodyPr wrap="square" rtlCol="0">
            <a:spAutoFit/>
          </a:bodyPr>
          <a:lstStyle/>
          <a:p>
            <a:r>
              <a:rPr lang="en-GB" sz="6000" dirty="0" smtClean="0"/>
              <a:t>SKIMMING   </a:t>
            </a:r>
            <a:r>
              <a:rPr lang="en-GB" sz="6000" dirty="0" smtClean="0">
                <a:solidFill>
                  <a:srgbClr val="FF0000"/>
                </a:solidFill>
              </a:rPr>
              <a:t>SCANNING</a:t>
            </a:r>
            <a:endParaRPr lang="en-US" sz="6000" dirty="0"/>
          </a:p>
        </p:txBody>
      </p:sp>
      <p:cxnSp>
        <p:nvCxnSpPr>
          <p:cNvPr id="16" name="Straight Connector 15"/>
          <p:cNvCxnSpPr/>
          <p:nvPr/>
        </p:nvCxnSpPr>
        <p:spPr>
          <a:xfrm rot="5400000">
            <a:off x="3813572" y="3349228"/>
            <a:ext cx="75644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Rectangle 4"/>
          <p:cNvSpPr/>
          <p:nvPr/>
        </p:nvSpPr>
        <p:spPr>
          <a:xfrm>
            <a:off x="549153" y="1409777"/>
            <a:ext cx="1350005"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99158" y="1752599"/>
            <a:ext cx="1350005"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95600" y="1409778"/>
            <a:ext cx="2827336"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82437" y="921430"/>
            <a:ext cx="4943870" cy="2202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34837" y="3409692"/>
            <a:ext cx="4943870"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19523" y="3562092"/>
            <a:ext cx="1311584"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00799" y="2895600"/>
            <a:ext cx="2225507"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82437" y="4284760"/>
            <a:ext cx="2225507"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Rectangle 4"/>
          <p:cNvSpPr/>
          <p:nvPr/>
        </p:nvSpPr>
        <p:spPr>
          <a:xfrm>
            <a:off x="549153" y="1409777"/>
            <a:ext cx="1350005"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99158" y="1752599"/>
            <a:ext cx="1350005" cy="3640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95600" y="1409778"/>
            <a:ext cx="2827336" cy="3830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82437" y="921430"/>
            <a:ext cx="4943870" cy="2202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19523" y="3562092"/>
            <a:ext cx="1311584"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00799" y="2895600"/>
            <a:ext cx="2225507"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82437" y="4284760"/>
            <a:ext cx="2225507"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15" name="Rectangle 14"/>
          <p:cNvSpPr/>
          <p:nvPr/>
        </p:nvSpPr>
        <p:spPr>
          <a:xfrm>
            <a:off x="7619523" y="3562092"/>
            <a:ext cx="1311584" cy="1445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891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ea typeface="ＭＳ Ｐゴシック" charset="-128"/>
                <a:cs typeface="ＭＳ Ｐゴシック" charset="-128"/>
              </a:rPr>
              <a:t>MYSTERY TEXTS</a:t>
            </a:r>
          </a:p>
        </p:txBody>
      </p:sp>
      <p:pic>
        <p:nvPicPr>
          <p:cNvPr id="38917" name="Picture 6"/>
          <p:cNvPicPr>
            <a:picLocks noChangeAspect="1"/>
          </p:cNvPicPr>
          <p:nvPr/>
        </p:nvPicPr>
        <p:blipFill>
          <a:blip r:embed="rId3"/>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262980"/>
          </a:xfrm>
          <a:prstGeom prst="rect">
            <a:avLst/>
          </a:prstGeom>
          <a:noFill/>
          <a:ln w="9525">
            <a:noFill/>
            <a:miter lim="800000"/>
            <a:headEnd/>
            <a:tailEnd/>
          </a:ln>
        </p:spPr>
        <p:txBody>
          <a:bodyPr>
            <a:prstTxWarp prst="textNoShape">
              <a:avLst/>
            </a:prstTxWarp>
            <a:spAutoFit/>
          </a:bodyPr>
          <a:lstStyle/>
          <a:p>
            <a:r>
              <a:rPr lang="en-US" sz="2800" b="1" dirty="0" smtClean="0"/>
              <a:t>Bernstein, Leonard </a:t>
            </a:r>
            <a:r>
              <a:rPr lang="en-US" sz="2800" dirty="0" smtClean="0"/>
              <a:t>(1918-90) </a:t>
            </a:r>
            <a:r>
              <a:rPr lang="en-US" sz="2800" i="1" dirty="0" smtClean="0"/>
              <a:t>US conductor and versatile composer, whose works range from symphonies to popular musicals</a:t>
            </a:r>
            <a:r>
              <a:rPr lang="en-US" sz="2800" dirty="0" smtClean="0"/>
              <a:t>.  Born at Lawrence, Massachusetts, he studied at Harvard University, the Curtis </a:t>
            </a:r>
            <a:r>
              <a:rPr lang="en-US" sz="2800" dirty="0" err="1" smtClean="0"/>
              <a:t>Insitute</a:t>
            </a:r>
            <a:r>
              <a:rPr lang="en-US" sz="2800" dirty="0" smtClean="0"/>
              <a:t>, and also, during the summers of 1940 and 1941, at </a:t>
            </a:r>
            <a:r>
              <a:rPr lang="en-US" sz="2800" dirty="0" err="1" smtClean="0"/>
              <a:t>Tanglewood</a:t>
            </a:r>
            <a:r>
              <a:rPr lang="en-US" sz="2800" dirty="0" smtClean="0"/>
              <a:t> under KOUSSEVITSKY, who – impressed by his talent – made him his assistant there in 1942.  He quickly attracted notice as a conductor (and pianist) and made his name overnight when he deputized at short notice for Bruno WALTER in 1944. </a:t>
            </a:r>
            <a:endParaRPr lang="en-GB" sz="2800" b="1" dirty="0">
              <a:solidFill>
                <a:srgbClr val="000000"/>
              </a:solidFill>
              <a:latin typeface="Comic Sans MS" charset="0"/>
              <a:ea typeface="Times" charset="0"/>
              <a:cs typeface="Times"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262980"/>
          </a:xfrm>
          <a:prstGeom prst="rect">
            <a:avLst/>
          </a:prstGeom>
          <a:noFill/>
          <a:ln w="9525">
            <a:noFill/>
            <a:miter lim="800000"/>
            <a:headEnd/>
            <a:tailEnd/>
          </a:ln>
        </p:spPr>
        <p:txBody>
          <a:bodyPr>
            <a:prstTxWarp prst="textNoShape">
              <a:avLst/>
            </a:prstTxWarp>
            <a:spAutoFit/>
          </a:bodyPr>
          <a:lstStyle/>
          <a:p>
            <a:r>
              <a:rPr lang="en-US" sz="2800" dirty="0" smtClean="0"/>
              <a:t>I am writing to see if you can help with the unexplained death of my female </a:t>
            </a:r>
            <a:r>
              <a:rPr lang="en-US" sz="2800" dirty="0" err="1" smtClean="0"/>
              <a:t>Oranda</a:t>
            </a:r>
            <a:r>
              <a:rPr lang="en-US" sz="2800" dirty="0" smtClean="0"/>
              <a:t>.  We had her a few weeks and she seemed healthy, lively and fed well.  She laid eggs a week or two ago.  On Friday morning she was fine but that evening she looked ‘hassled’; her fin was down, but not enough to cause us alarm.  As the night progressed she began to hide in the corner, as if she was standing on her head with her tail in the air.  She had never done this before.  Early the next morning my husband found her dead. </a:t>
            </a:r>
            <a:endParaRPr lang="en-GB" sz="2800" b="1" dirty="0">
              <a:solidFill>
                <a:srgbClr val="000000"/>
              </a:solidFill>
              <a:latin typeface="Comic Sans MS" charset="0"/>
              <a:ea typeface="Times" charset="0"/>
              <a:cs typeface="Times"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73731"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endParaRPr lang="en-GB">
              <a:ea typeface="ＭＳ Ｐゴシック" charset="-128"/>
              <a:cs typeface="ＭＳ Ｐゴシック" charset="-128"/>
            </a:endParaRPr>
          </a:p>
        </p:txBody>
      </p:sp>
      <p:cxnSp>
        <p:nvCxnSpPr>
          <p:cNvPr id="5" name="Straight Connector 4"/>
          <p:cNvCxnSpPr/>
          <p:nvPr/>
        </p:nvCxnSpPr>
        <p:spPr>
          <a:xfrm flipV="1">
            <a:off x="2082212" y="3569879"/>
            <a:ext cx="5388582" cy="343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The wooden seats of the little pedal boat were angled so that Marie looked up at the sky. There were no clouds. In the vastness above her a gull </a:t>
            </a:r>
            <a:r>
              <a:rPr lang="en-GB" sz="2400" dirty="0" err="1">
                <a:solidFill>
                  <a:srgbClr val="000000"/>
                </a:solidFill>
                <a:ea typeface="Times" charset="0"/>
                <a:cs typeface="Times" charset="0"/>
              </a:rPr>
              <a:t>calligraphed</a:t>
            </a:r>
            <a:r>
              <a:rPr lang="en-GB" sz="2400" dirty="0">
                <a:solidFill>
                  <a:srgbClr val="000000"/>
                </a:solidFill>
                <a:ea typeface="Times" charset="0"/>
                <a:cs typeface="Times" charset="0"/>
              </a:rPr>
              <a:t> its flight. Marie and Alex pedalled in unison, the revolving paddles making a slapping sound against the waves as the pedal boat </a:t>
            </a:r>
            <a:r>
              <a:rPr lang="en-GB" sz="2400" dirty="0" err="1">
                <a:solidFill>
                  <a:srgbClr val="000000"/>
                </a:solidFill>
                <a:ea typeface="Times" charset="0"/>
                <a:cs typeface="Times" charset="0"/>
              </a:rPr>
              <a:t>treadmilled</a:t>
            </a:r>
            <a:r>
              <a:rPr lang="en-GB" sz="2400" dirty="0">
                <a:solidFill>
                  <a:srgbClr val="000000"/>
                </a:solidFill>
                <a:ea typeface="Times" charset="0"/>
                <a:cs typeface="Times" charset="0"/>
              </a:rPr>
              <a:t> away from the beach, passing through ranks of bathers to move into the deeper, more solitary waters of the </a:t>
            </a:r>
            <a:r>
              <a:rPr lang="en-GB" sz="2400" dirty="0" err="1">
                <a:solidFill>
                  <a:srgbClr val="000000"/>
                </a:solidFill>
                <a:ea typeface="Times" charset="0"/>
                <a:cs typeface="Times" charset="0"/>
              </a:rPr>
              <a:t>Baie</a:t>
            </a:r>
            <a:r>
              <a:rPr lang="en-GB" sz="2400" dirty="0">
                <a:solidFill>
                  <a:srgbClr val="000000"/>
                </a:solidFill>
                <a:ea typeface="Times" charset="0"/>
                <a:cs typeface="Times" charset="0"/>
              </a:rPr>
              <a:t> des </a:t>
            </a:r>
            <a:r>
              <a:rPr lang="en-GB" sz="2400" dirty="0" err="1">
                <a:solidFill>
                  <a:srgbClr val="000000"/>
                </a:solidFill>
                <a:ea typeface="Times" charset="0"/>
                <a:cs typeface="Times" charset="0"/>
              </a:rPr>
              <a:t>Anges</a:t>
            </a:r>
            <a:r>
              <a:rPr lang="en-GB" sz="2400" dirty="0">
                <a:solidFill>
                  <a:srgbClr val="000000"/>
                </a:solidFill>
                <a:ea typeface="Times" charset="0"/>
                <a:cs typeface="Times" charset="0"/>
              </a:rPr>
              <a:t>. Marie slackened her efforts but Alex continued determinedly, steering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straight out into the Mediterranean.</a:t>
            </a:r>
          </a:p>
        </p:txBody>
      </p:sp>
      <p:sp>
        <p:nvSpPr>
          <p:cNvPr id="75779" name="Text Box 3"/>
          <p:cNvSpPr txBox="1">
            <a:spLocks noChangeArrowheads="1"/>
          </p:cNvSpPr>
          <p:nvPr/>
        </p:nvSpPr>
        <p:spPr bwMode="auto">
          <a:xfrm>
            <a:off x="60325" y="136525"/>
            <a:ext cx="507809" cy="369332"/>
          </a:xfrm>
          <a:prstGeom prst="rect">
            <a:avLst/>
          </a:prstGeom>
          <a:noFill/>
          <a:ln w="9525">
            <a:noFill/>
            <a:miter lim="800000"/>
            <a:headEnd/>
            <a:tailEnd/>
          </a:ln>
        </p:spPr>
        <p:txBody>
          <a:bodyPr wrap="none">
            <a:prstTxWarp prst="textNoShape">
              <a:avLst/>
            </a:prstTxWarp>
            <a:spAutoFit/>
          </a:bodyPr>
          <a:lstStyle/>
          <a:p>
            <a:r>
              <a:rPr lang="en-GB" dirty="0" smtClean="0"/>
              <a:t>1/8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box(out)">
                                      <p:cBhvr>
                                        <p:cTn id="7" dur="500"/>
                                        <p:tgtEl>
                                          <p:spTgt spid="113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949151" y="838200"/>
            <a:ext cx="7315200" cy="1752600"/>
          </a:xfrm>
        </p:spPr>
        <p:txBody>
          <a:bodyPr>
            <a:noAutofit/>
          </a:bodyPr>
          <a:lstStyle/>
          <a:p>
            <a:pPr algn="l" eaLnBrk="1" hangingPunct="1"/>
            <a:r>
              <a:rPr lang="en-GB" sz="2400" dirty="0">
                <a:solidFill>
                  <a:srgbClr val="000000"/>
                </a:solidFill>
                <a:ea typeface="Times" charset="0"/>
                <a:cs typeface="Times" charset="0"/>
              </a:rPr>
              <a:t>‘Let’s not go too far,’ she said.</a:t>
            </a:r>
          </a:p>
          <a:p>
            <a:pPr algn="l" eaLnBrk="1" hangingPunct="1"/>
            <a:r>
              <a:rPr lang="en-GB" sz="2400" dirty="0">
                <a:solidFill>
                  <a:srgbClr val="000000"/>
                </a:solidFill>
                <a:ea typeface="Times" charset="0"/>
                <a:cs typeface="Times" charset="0"/>
              </a:rPr>
              <a:t>‘I want to get away from the crowd. I’m going to swim.’</a:t>
            </a:r>
          </a:p>
          <a:p>
            <a:pPr algn="l" eaLnBrk="1" hangingPunct="1"/>
            <a:r>
              <a:rPr lang="en-GB" sz="2400" dirty="0">
                <a:solidFill>
                  <a:srgbClr val="000000"/>
                </a:solidFill>
                <a:ea typeface="Times" charset="0"/>
                <a:cs typeface="Times" charset="0"/>
              </a:rPr>
              <a:t>It was like him to have some plan of his own, to translate idleness into activity even in these few days of vacation. She now noted his every fault. It was as though, having decided to leave him, she had withdrawn his credit. She looked back at the sweep of hotels along the Promenade des </a:t>
            </a:r>
            <a:r>
              <a:rPr lang="en-GB" sz="2400" dirty="0" err="1">
                <a:solidFill>
                  <a:srgbClr val="000000"/>
                </a:solidFill>
                <a:ea typeface="Times" charset="0"/>
                <a:cs typeface="Times" charset="0"/>
              </a:rPr>
              <a:t>Anglais</a:t>
            </a:r>
            <a:r>
              <a:rPr lang="en-GB" sz="2400" dirty="0">
                <a:solidFill>
                  <a:srgbClr val="000000"/>
                </a:solidFill>
                <a:ea typeface="Times" charset="0"/>
                <a:cs typeface="Times" charset="0"/>
              </a:rPr>
              <a:t>. Today was the day she had hoped to tell him. She had planned to announce it at breakfast and leave, first for New York, then on to Los Angeles to join Daniel. But at breakfast she lacked all courage. Now, with half the day gone, she decided to postpone it until tomorrow.</a:t>
            </a:r>
          </a:p>
        </p:txBody>
      </p:sp>
      <p:sp>
        <p:nvSpPr>
          <p:cNvPr id="77827" name="Text Box 3"/>
          <p:cNvSpPr txBox="1">
            <a:spLocks noChangeArrowheads="1"/>
          </p:cNvSpPr>
          <p:nvPr/>
        </p:nvSpPr>
        <p:spPr bwMode="auto">
          <a:xfrm>
            <a:off x="0" y="228600"/>
            <a:ext cx="663562"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dirty="0" smtClean="0"/>
              <a:t>2/8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subTitle" idx="1"/>
          </p:nvPr>
        </p:nvSpPr>
        <p:spPr>
          <a:xfrm>
            <a:off x="1295400" y="457200"/>
            <a:ext cx="6400800" cy="1752600"/>
          </a:xfrm>
        </p:spPr>
        <p:txBody>
          <a:bodyPr>
            <a:noAutofit/>
          </a:bodyPr>
          <a:lstStyle/>
          <a:p>
            <a:pPr algn="l" eaLnBrk="1" hangingPunct="1"/>
            <a:r>
              <a:rPr lang="en-GB" sz="2400" dirty="0">
                <a:solidFill>
                  <a:srgbClr val="000000"/>
                </a:solidFill>
                <a:ea typeface="Times" charset="0"/>
                <a:cs typeface="Times" charset="0"/>
              </a:rPr>
              <a:t>Far out from shore, the paddles stopped.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rocked on its twin pontoons as Alex eased himself up from his seat. He handed her his sunglasses. ‘This should do,’ he said and, rocking the boat even more, dived into the ultramarine waters. She watched him surface. He called out: ‘Just follow along, okay?’ He was not a good swimmer, but thrashed about in an energetic, erratic freestyle. Marie began to pedal again, her hand on the tiller, steering the little boat so that she followed close. Watching him, she knew he could not keep up this pace for long. She saw his flailing arms and for a moment thought of those arms hitting her. He had never hit her. He was not the sort of man who would hit you. He would be hurt, and cold, and possibly vindictive. But he was not violent.</a:t>
            </a:r>
          </a:p>
        </p:txBody>
      </p:sp>
      <p:sp>
        <p:nvSpPr>
          <p:cNvPr id="79875" name="Text Box 3"/>
          <p:cNvSpPr txBox="1">
            <a:spLocks noChangeArrowheads="1"/>
          </p:cNvSpPr>
          <p:nvPr/>
        </p:nvSpPr>
        <p:spPr bwMode="auto">
          <a:xfrm>
            <a:off x="0" y="1524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3/8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box(out)">
                                      <p:cBhvr>
                                        <p:cTn id="7" dur="500"/>
                                        <p:tgtEl>
                                          <p:spTgt spid="1157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0928" y="2727914"/>
            <a:ext cx="6564087" cy="1015663"/>
          </a:xfrm>
          <a:prstGeom prst="rect">
            <a:avLst/>
          </a:prstGeom>
          <a:noFill/>
        </p:spPr>
        <p:txBody>
          <a:bodyPr wrap="square" rtlCol="0">
            <a:spAutoFit/>
          </a:bodyPr>
          <a:lstStyle/>
          <a:p>
            <a:r>
              <a:rPr lang="en-GB" sz="6000" dirty="0" smtClean="0"/>
              <a:t>Cloze  </a:t>
            </a:r>
            <a:r>
              <a:rPr lang="en-GB" sz="6000" dirty="0" smtClean="0">
                <a:solidFill>
                  <a:srgbClr val="FF0000"/>
                </a:solidFill>
              </a:rPr>
              <a:t> PREDICTION</a:t>
            </a:r>
            <a:endParaRPr lang="en-US" sz="6000" dirty="0"/>
          </a:p>
        </p:txBody>
      </p:sp>
      <p:cxnSp>
        <p:nvCxnSpPr>
          <p:cNvPr id="16" name="Straight Connector 15"/>
          <p:cNvCxnSpPr/>
          <p:nvPr/>
        </p:nvCxnSpPr>
        <p:spPr>
          <a:xfrm rot="5400000">
            <a:off x="3813572" y="3349228"/>
            <a:ext cx="75644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She heard a motorboat, the sound becoming louder. She looked back but did not see a boat behind her. Then she looked to the right where Alex was swimming and saw a big boat with an outboard motor coming right at them, coming very fast. </a:t>
            </a:r>
          </a:p>
        </p:txBody>
      </p:sp>
      <p:sp>
        <p:nvSpPr>
          <p:cNvPr id="81923" name="Text Box 3"/>
          <p:cNvSpPr txBox="1">
            <a:spLocks noChangeArrowheads="1"/>
          </p:cNvSpPr>
          <p:nvPr/>
        </p:nvSpPr>
        <p:spPr bwMode="auto">
          <a:xfrm>
            <a:off x="0" y="1524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4/8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box(out)">
                                      <p:cBhvr>
                                        <p:cTn id="7" dur="500"/>
                                        <p:tgtEl>
                                          <p:spTgt spid="1167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Of course they see us, she thought, alarmed, and then as though she were watching a film, as though this were happening to someone else, she saw there was a man in the motorboat, a young man wearing a green shirt; he was not at the tiller, he was standing in the middle of the boat with his back to her and as she watched he bent down and picked up a child who had fallen on the floorboards. ‘Hey?’ she called. ‘Hey?’ for he must turn around, the motorboat was coming right at Alex, right at her. But the man in the boat did not hear. He carried the child across to the far side of the boat; the boat was only yards away now.</a:t>
            </a:r>
          </a:p>
          <a:p>
            <a:pPr algn="l" eaLnBrk="1" hangingPunct="1"/>
            <a:endParaRPr lang="en-GB" sz="1800" dirty="0">
              <a:solidFill>
                <a:srgbClr val="000000"/>
              </a:solidFill>
              <a:ea typeface="Times" charset="0"/>
              <a:cs typeface="Times" charset="0"/>
            </a:endParaRPr>
          </a:p>
        </p:txBody>
      </p:sp>
      <p:sp>
        <p:nvSpPr>
          <p:cNvPr id="83971" name="Text Box 3"/>
          <p:cNvSpPr txBox="1">
            <a:spLocks noChangeArrowheads="1"/>
          </p:cNvSpPr>
          <p:nvPr/>
        </p:nvSpPr>
        <p:spPr bwMode="auto">
          <a:xfrm>
            <a:off x="152400" y="228600"/>
            <a:ext cx="705654"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dirty="0" smtClean="0"/>
              <a:t>5/8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box(out)">
                                      <p:cBhvr>
                                        <p:cTn id="7" dur="500"/>
                                        <p:tgtEl>
                                          <p:spTgt spid="117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subTitle" idx="1"/>
          </p:nvPr>
        </p:nvSpPr>
        <p:spPr>
          <a:xfrm>
            <a:off x="1371600" y="533400"/>
            <a:ext cx="6400800" cy="1752600"/>
          </a:xfrm>
        </p:spPr>
        <p:txBody>
          <a:bodyPr>
            <a:noAutofit/>
          </a:bodyPr>
          <a:lstStyle/>
          <a:p>
            <a:pPr algn="l" eaLnBrk="1" hangingPunct="1"/>
            <a:r>
              <a:rPr lang="en-GB" sz="2400" dirty="0">
                <a:solidFill>
                  <a:srgbClr val="000000"/>
                </a:solidFill>
                <a:ea typeface="Times" charset="0"/>
                <a:cs typeface="Times" charset="0"/>
              </a:rPr>
              <a:t>‘Alex,’ she called. ‘Alex, look out.’ But Alex flailed on and then the prow of the motorboat, slicing up water like a knife, hit Alex with a sickening thump, went over him and smashed into the pontoons of the little pedal boat, upending it, and she found herself in the water, going under, coming up. She looked and saw the motorboat churning off, the pedal boat hanging from its prow like a tangle of branches. She heard the motorboat engine cut to silence, then start up again as the boat veered around in a semicircle and came back to her. Alex? </a:t>
            </a:r>
          </a:p>
        </p:txBody>
      </p:sp>
      <p:sp>
        <p:nvSpPr>
          <p:cNvPr id="86019" name="Text Box 3"/>
          <p:cNvSpPr txBox="1">
            <a:spLocks noChangeArrowheads="1"/>
          </p:cNvSpPr>
          <p:nvPr/>
        </p:nvSpPr>
        <p:spPr bwMode="auto">
          <a:xfrm>
            <a:off x="0" y="228600"/>
            <a:ext cx="9906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6/8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out)">
                                      <p:cBhvr>
                                        <p:cTn id="7"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subTitle" idx="1"/>
          </p:nvPr>
        </p:nvSpPr>
        <p:spPr>
          <a:xfrm>
            <a:off x="1075427" y="457200"/>
            <a:ext cx="7264861" cy="1752600"/>
          </a:xfrm>
        </p:spPr>
        <p:txBody>
          <a:bodyPr>
            <a:noAutofit/>
          </a:bodyPr>
          <a:lstStyle/>
          <a:p>
            <a:pPr algn="l" eaLnBrk="1" hangingPunct="1"/>
            <a:r>
              <a:rPr lang="en-GB" sz="2400" dirty="0">
                <a:solidFill>
                  <a:srgbClr val="000000"/>
                </a:solidFill>
                <a:ea typeface="Times" charset="0"/>
                <a:cs typeface="Times" charset="0"/>
              </a:rPr>
              <a:t>She looked: saw his body near her just under the water. She swam toward him, </a:t>
            </a:r>
            <a:r>
              <a:rPr lang="en-GB" sz="2400" dirty="0" err="1">
                <a:solidFill>
                  <a:srgbClr val="000000"/>
                </a:solidFill>
                <a:ea typeface="Times" charset="0"/>
                <a:cs typeface="Times" charset="0"/>
              </a:rPr>
              <a:t>breastroke</a:t>
            </a:r>
            <a:r>
              <a:rPr lang="en-GB" sz="2400" dirty="0">
                <a:solidFill>
                  <a:srgbClr val="000000"/>
                </a:solidFill>
                <a:ea typeface="Times" charset="0"/>
                <a:cs typeface="Times" charset="0"/>
              </a:rPr>
              <a:t>, it was all she knew. He was floating face down, spread-eagle. She caught hold of his wrist and pulled him towards her. The motorboat came alongside, the man in the green shirt reaching down for her, but, ‘No, no,’ she called and tried to push Alex toward him. The man caught Alex by the hair of his head and pulled him up, she pushing, Alex falling back twice into the water, before the man, with a great effort, lifted him like a sack across the side of the boat, tugging and heaving until Alex disappeared into the boat. The man shouted, ‘Un instant, </a:t>
            </a:r>
            <a:r>
              <a:rPr lang="en-GB" sz="2400" dirty="0" err="1">
                <a:solidFill>
                  <a:srgbClr val="000000"/>
                </a:solidFill>
                <a:ea typeface="Times" charset="0"/>
                <a:cs typeface="Times" charset="0"/>
              </a:rPr>
              <a:t>madame</a:t>
            </a:r>
            <a:r>
              <a:rPr lang="en-GB" sz="2400" dirty="0">
                <a:solidFill>
                  <a:srgbClr val="000000"/>
                </a:solidFill>
                <a:ea typeface="Times" charset="0"/>
                <a:cs typeface="Times" charset="0"/>
              </a:rPr>
              <a:t>, un instant’ and reappeared, putting a little steel ladder over the side. She climbed up onto the motorboat as the man went out onto the prow to disentangle the wreckage of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a:t>
            </a:r>
          </a:p>
        </p:txBody>
      </p:sp>
      <p:sp>
        <p:nvSpPr>
          <p:cNvPr id="88067" name="Text Box 3"/>
          <p:cNvSpPr txBox="1">
            <a:spLocks noChangeArrowheads="1"/>
          </p:cNvSpPr>
          <p:nvPr/>
        </p:nvSpPr>
        <p:spPr bwMode="auto">
          <a:xfrm>
            <a:off x="0" y="1524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7/8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out)">
                                      <p:cBhvr>
                                        <p:cTn id="7"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subTitle" idx="1"/>
          </p:nvPr>
        </p:nvSpPr>
        <p:spPr>
          <a:xfrm>
            <a:off x="983902" y="838200"/>
            <a:ext cx="7344946" cy="1752600"/>
          </a:xfrm>
        </p:spPr>
        <p:txBody>
          <a:bodyPr>
            <a:noAutofit/>
          </a:bodyPr>
          <a:lstStyle/>
          <a:p>
            <a:pPr algn="l" eaLnBrk="1" hangingPunct="1"/>
            <a:r>
              <a:rPr lang="en-GB" sz="2400" dirty="0">
                <a:solidFill>
                  <a:srgbClr val="000000"/>
                </a:solidFill>
                <a:ea typeface="Times" charset="0"/>
                <a:cs typeface="Times" charset="0"/>
              </a:rPr>
              <a:t>A small child was sitting at the back of the boat, staring at Alex’s body, which lay face-down on the floorboards. She went to Alex and saw blood from a wound, a gash in the side of his head, blood matting his hair. He was breathing but unconscious. She lifted him and cradled him in her arms, his blood trickling onto her breasts. She saw the boat owner’s bare legs go past her as he went to the rear of the boat to restart the engine. The child began to bawl but the man leaned over, silenced it with an angry slap, the man turned to her, his face sick with fear. ‘Nous </a:t>
            </a:r>
            <a:r>
              <a:rPr lang="en-GB" sz="2400" dirty="0" err="1">
                <a:solidFill>
                  <a:srgbClr val="000000"/>
                </a:solidFill>
                <a:ea typeface="Times" charset="0"/>
                <a:cs typeface="Times" charset="0"/>
              </a:rPr>
              <a:t>y</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serons</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dans</a:t>
            </a:r>
            <a:r>
              <a:rPr lang="en-GB" sz="2400" dirty="0">
                <a:solidFill>
                  <a:srgbClr val="000000"/>
                </a:solidFill>
                <a:ea typeface="Times" charset="0"/>
                <a:cs typeface="Times" charset="0"/>
              </a:rPr>
              <a:t> un instant,’ he shouted, opening the motor to full throttle. She hugged Alex to her, a rivulet of blood dripping off her forearm onto the floorboards as the boat raced to the beach.</a:t>
            </a:r>
          </a:p>
        </p:txBody>
      </p:sp>
      <p:sp>
        <p:nvSpPr>
          <p:cNvPr id="90115" name="Text Box 3"/>
          <p:cNvSpPr txBox="1">
            <a:spLocks noChangeArrowheads="1"/>
          </p:cNvSpPr>
          <p:nvPr/>
        </p:nvSpPr>
        <p:spPr bwMode="auto">
          <a:xfrm>
            <a:off x="0" y="2286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8/8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ox(out)">
                                      <p:cBhvr>
                                        <p:cTn id="7"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73731"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endParaRPr lang="en-GB">
              <a:ea typeface="ＭＳ Ｐゴシック" charset="-128"/>
              <a:cs typeface="ＭＳ Ｐゴシック" charset="-128"/>
            </a:endParaRPr>
          </a:p>
        </p:txBody>
      </p:sp>
      <p:cxnSp>
        <p:nvCxnSpPr>
          <p:cNvPr id="5" name="Straight Connector 4"/>
          <p:cNvCxnSpPr/>
          <p:nvPr/>
        </p:nvCxnSpPr>
        <p:spPr>
          <a:xfrm flipV="1">
            <a:off x="2082212" y="3569879"/>
            <a:ext cx="5388582" cy="343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84995" y="2727914"/>
            <a:ext cx="6564087" cy="1015663"/>
          </a:xfrm>
          <a:prstGeom prst="rect">
            <a:avLst/>
          </a:prstGeom>
          <a:noFill/>
        </p:spPr>
        <p:txBody>
          <a:bodyPr wrap="square" rtlCol="0">
            <a:spAutoFit/>
          </a:bodyPr>
          <a:lstStyle/>
          <a:p>
            <a:r>
              <a:rPr lang="en-GB" sz="6000" dirty="0" smtClean="0"/>
              <a:t>Reading </a:t>
            </a:r>
            <a:r>
              <a:rPr lang="en-GB" sz="6000" dirty="0" smtClean="0">
                <a:solidFill>
                  <a:srgbClr val="FF0000"/>
                </a:solidFill>
              </a:rPr>
              <a:t>Fun </a:t>
            </a:r>
            <a:r>
              <a:rPr lang="en-GB" sz="6000" dirty="0" smtClean="0"/>
              <a:t>Pack</a:t>
            </a:r>
            <a:endParaRPr lang="en-US" sz="6000" dirty="0"/>
          </a:p>
        </p:txBody>
      </p:sp>
      <p:sp>
        <p:nvSpPr>
          <p:cNvPr id="26" name="Rectangle 25"/>
          <p:cNvSpPr/>
          <p:nvPr/>
        </p:nvSpPr>
        <p:spPr>
          <a:xfrm>
            <a:off x="739610" y="1164067"/>
            <a:ext cx="209547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39610" y="3670270"/>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920247" y="1316467"/>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39610" y="2586815"/>
            <a:ext cx="930151"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26"/>
                                        </p:tgtEl>
                                        <p:attrNameLst>
                                          <p:attrName>ppt_x</p:attrName>
                                        </p:attrNameLst>
                                      </p:cBhvr>
                                      <p:tavLst>
                                        <p:tav tm="0">
                                          <p:val>
                                            <p:strVal val="ppt_x"/>
                                          </p:val>
                                        </p:tav>
                                        <p:tav tm="100000">
                                          <p:val>
                                            <p:strVal val="ppt_x"/>
                                          </p:val>
                                        </p:tav>
                                      </p:tavLst>
                                    </p:anim>
                                    <p:anim calcmode="lin" valueType="num">
                                      <p:cBhvr additive="base">
                                        <p:cTn id="25" dur="500"/>
                                        <p:tgtEl>
                                          <p:spTgt spid="26"/>
                                        </p:tgtEl>
                                        <p:attrNameLst>
                                          <p:attrName>ppt_y</p:attrName>
                                        </p:attrNameLst>
                                      </p:cBhvr>
                                      <p:tavLst>
                                        <p:tav tm="0">
                                          <p:val>
                                            <p:strVal val="ppt_y"/>
                                          </p:val>
                                        </p:tav>
                                        <p:tav tm="100000">
                                          <p:val>
                                            <p:strVal val="1+ppt_h/2"/>
                                          </p:val>
                                        </p:tav>
                                      </p:tavLst>
                                    </p:anim>
                                    <p:set>
                                      <p:cBhvr>
                                        <p:cTn id="26" dur="1" fill="hold">
                                          <p:stCondLst>
                                            <p:cond delay="4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27"/>
                                        </p:tgtEl>
                                        <p:attrNameLst>
                                          <p:attrName>ppt_x</p:attrName>
                                        </p:attrNameLst>
                                      </p:cBhvr>
                                      <p:tavLst>
                                        <p:tav tm="0">
                                          <p:val>
                                            <p:strVal val="ppt_x"/>
                                          </p:val>
                                        </p:tav>
                                        <p:tav tm="100000">
                                          <p:val>
                                            <p:strVal val="ppt_x"/>
                                          </p:val>
                                        </p:tav>
                                      </p:tavLst>
                                    </p:anim>
                                    <p:anim calcmode="lin" valueType="num">
                                      <p:cBhvr additive="base">
                                        <p:cTn id="31" dur="500"/>
                                        <p:tgtEl>
                                          <p:spTgt spid="27"/>
                                        </p:tgtEl>
                                        <p:attrNameLst>
                                          <p:attrName>ppt_y</p:attrName>
                                        </p:attrNameLst>
                                      </p:cBhvr>
                                      <p:tavLst>
                                        <p:tav tm="0">
                                          <p:val>
                                            <p:strVal val="ppt_y"/>
                                          </p:val>
                                        </p:tav>
                                        <p:tav tm="100000">
                                          <p:val>
                                            <p:strVal val="1+ppt_h/2"/>
                                          </p:val>
                                        </p:tav>
                                      </p:tavLst>
                                    </p:anim>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30"/>
                                        </p:tgtEl>
                                        <p:attrNameLst>
                                          <p:attrName>ppt_x</p:attrName>
                                        </p:attrNameLst>
                                      </p:cBhvr>
                                      <p:tavLst>
                                        <p:tav tm="0">
                                          <p:val>
                                            <p:strVal val="ppt_x"/>
                                          </p:val>
                                        </p:tav>
                                        <p:tav tm="100000">
                                          <p:val>
                                            <p:strVal val="ppt_x"/>
                                          </p:val>
                                        </p:tav>
                                      </p:tavLst>
                                    </p:anim>
                                    <p:anim calcmode="lin" valueType="num">
                                      <p:cBhvr additive="base">
                                        <p:cTn id="37" dur="500"/>
                                        <p:tgtEl>
                                          <p:spTgt spid="30"/>
                                        </p:tgtEl>
                                        <p:attrNameLst>
                                          <p:attrName>ppt_y</p:attrName>
                                        </p:attrNameLst>
                                      </p:cBhvr>
                                      <p:tavLst>
                                        <p:tav tm="0">
                                          <p:val>
                                            <p:strVal val="ppt_y"/>
                                          </p:val>
                                        </p:tav>
                                        <p:tav tm="100000">
                                          <p:val>
                                            <p:strVal val="1+ppt_h/2"/>
                                          </p:val>
                                        </p:tav>
                                      </p:tavLst>
                                    </p:anim>
                                    <p:set>
                                      <p:cBhvr>
                                        <p:cTn id="38" dur="1" fill="hold">
                                          <p:stCondLst>
                                            <p:cond delay="499"/>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31"/>
                                        </p:tgtEl>
                                        <p:attrNameLst>
                                          <p:attrName>ppt_x</p:attrName>
                                        </p:attrNameLst>
                                      </p:cBhvr>
                                      <p:tavLst>
                                        <p:tav tm="0">
                                          <p:val>
                                            <p:strVal val="ppt_x"/>
                                          </p:val>
                                        </p:tav>
                                        <p:tav tm="100000">
                                          <p:val>
                                            <p:strVal val="ppt_x"/>
                                          </p:val>
                                        </p:tav>
                                      </p:tavLst>
                                    </p:anim>
                                    <p:anim calcmode="lin" valueType="num">
                                      <p:cBhvr additive="base">
                                        <p:cTn id="43" dur="500"/>
                                        <p:tgtEl>
                                          <p:spTgt spid="31"/>
                                        </p:tgtEl>
                                        <p:attrNameLst>
                                          <p:attrName>ppt_y</p:attrName>
                                        </p:attrNameLst>
                                      </p:cBhvr>
                                      <p:tavLst>
                                        <p:tav tm="0">
                                          <p:val>
                                            <p:strVal val="ppt_y"/>
                                          </p:val>
                                        </p:tav>
                                        <p:tav tm="100000">
                                          <p:val>
                                            <p:strVal val="1+ppt_h/2"/>
                                          </p:val>
                                        </p:tav>
                                      </p:tavLst>
                                    </p:anim>
                                    <p:set>
                                      <p:cBhvr>
                                        <p:cTn id="4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6619" y="1750614"/>
            <a:ext cx="5319938" cy="1569660"/>
          </a:xfrm>
          <a:prstGeom prst="rect">
            <a:avLst/>
          </a:prstGeom>
          <a:noFill/>
        </p:spPr>
        <p:txBody>
          <a:bodyPr wrap="square" rtlCol="0">
            <a:spAutoFit/>
          </a:bodyPr>
          <a:lstStyle/>
          <a:p>
            <a:r>
              <a:rPr lang="en-US" sz="2400" dirty="0"/>
              <a:t>There was a young man from Dealing</a:t>
            </a:r>
            <a:endParaRPr lang="en-GB" sz="2400" dirty="0"/>
          </a:p>
          <a:p>
            <a:r>
              <a:rPr lang="en-US" sz="2400" dirty="0"/>
              <a:t>Who caught the bus for </a:t>
            </a:r>
            <a:r>
              <a:rPr lang="en-US" sz="2400" dirty="0" err="1"/>
              <a:t>Ealing</a:t>
            </a:r>
            <a:r>
              <a:rPr lang="en-US" sz="2400" dirty="0"/>
              <a:t>.</a:t>
            </a:r>
            <a:endParaRPr lang="en-GB" sz="2400" dirty="0"/>
          </a:p>
          <a:p>
            <a:r>
              <a:rPr lang="en-US" sz="2400" dirty="0"/>
              <a:t>It said on the door</a:t>
            </a:r>
            <a:endParaRPr lang="en-GB" sz="2400" dirty="0"/>
          </a:p>
          <a:p>
            <a:r>
              <a:rPr lang="en-US" sz="2400" dirty="0"/>
              <a:t>Don't spit on the floor </a:t>
            </a:r>
            <a:endParaRPr lang="en-GB" sz="2400" dirty="0"/>
          </a:p>
        </p:txBody>
      </p:sp>
      <p:sp>
        <p:nvSpPr>
          <p:cNvPr id="5" name="TextBox 4"/>
          <p:cNvSpPr txBox="1"/>
          <p:nvPr/>
        </p:nvSpPr>
        <p:spPr>
          <a:xfrm>
            <a:off x="2196619" y="3227941"/>
            <a:ext cx="5319938" cy="461665"/>
          </a:xfrm>
          <a:prstGeom prst="rect">
            <a:avLst/>
          </a:prstGeom>
          <a:noFill/>
        </p:spPr>
        <p:txBody>
          <a:bodyPr wrap="square" rtlCol="0">
            <a:spAutoFit/>
          </a:bodyPr>
          <a:lstStyle/>
          <a:p>
            <a:r>
              <a:rPr lang="en-US" sz="2400" dirty="0" smtClean="0"/>
              <a:t>So</a:t>
            </a:r>
            <a:endParaRPr lang="en-US" sz="2400" dirty="0"/>
          </a:p>
        </p:txBody>
      </p:sp>
      <p:sp>
        <p:nvSpPr>
          <p:cNvPr id="6" name="TextBox 5"/>
          <p:cNvSpPr txBox="1"/>
          <p:nvPr/>
        </p:nvSpPr>
        <p:spPr>
          <a:xfrm>
            <a:off x="2617477" y="3227941"/>
            <a:ext cx="5319938" cy="461665"/>
          </a:xfrm>
          <a:prstGeom prst="rect">
            <a:avLst/>
          </a:prstGeom>
          <a:noFill/>
        </p:spPr>
        <p:txBody>
          <a:bodyPr wrap="square" rtlCol="0">
            <a:spAutoFit/>
          </a:bodyPr>
          <a:lstStyle/>
          <a:p>
            <a:r>
              <a:rPr lang="en-US" sz="2400" dirty="0" smtClean="0"/>
              <a:t>he</a:t>
            </a:r>
            <a:endParaRPr lang="en-US" sz="2400" dirty="0"/>
          </a:p>
        </p:txBody>
      </p:sp>
      <p:sp>
        <p:nvSpPr>
          <p:cNvPr id="7" name="TextBox 6"/>
          <p:cNvSpPr txBox="1"/>
          <p:nvPr/>
        </p:nvSpPr>
        <p:spPr>
          <a:xfrm>
            <a:off x="3140472" y="3227941"/>
            <a:ext cx="5319938" cy="461665"/>
          </a:xfrm>
          <a:prstGeom prst="rect">
            <a:avLst/>
          </a:prstGeom>
          <a:noFill/>
        </p:spPr>
        <p:txBody>
          <a:bodyPr wrap="square" rtlCol="0">
            <a:spAutoFit/>
          </a:bodyPr>
          <a:lstStyle/>
          <a:p>
            <a:r>
              <a:rPr lang="en-US" sz="2400" dirty="0" smtClean="0"/>
              <a:t>jumped</a:t>
            </a:r>
            <a:endParaRPr lang="en-US" sz="2400" dirty="0"/>
          </a:p>
        </p:txBody>
      </p:sp>
      <p:sp>
        <p:nvSpPr>
          <p:cNvPr id="8" name="TextBox 7"/>
          <p:cNvSpPr txBox="1"/>
          <p:nvPr/>
        </p:nvSpPr>
        <p:spPr>
          <a:xfrm>
            <a:off x="4095779" y="3227941"/>
            <a:ext cx="5319938" cy="461665"/>
          </a:xfrm>
          <a:prstGeom prst="rect">
            <a:avLst/>
          </a:prstGeom>
          <a:noFill/>
        </p:spPr>
        <p:txBody>
          <a:bodyPr wrap="square" rtlCol="0">
            <a:spAutoFit/>
          </a:bodyPr>
          <a:lstStyle/>
          <a:p>
            <a:r>
              <a:rPr lang="en-US" sz="2400" dirty="0" smtClean="0"/>
              <a:t> up </a:t>
            </a:r>
            <a:endParaRPr lang="en-US" sz="2400" dirty="0"/>
          </a:p>
        </p:txBody>
      </p:sp>
      <p:sp>
        <p:nvSpPr>
          <p:cNvPr id="9" name="TextBox 8"/>
          <p:cNvSpPr txBox="1"/>
          <p:nvPr/>
        </p:nvSpPr>
        <p:spPr>
          <a:xfrm>
            <a:off x="4564908" y="3227941"/>
            <a:ext cx="5319938" cy="461665"/>
          </a:xfrm>
          <a:prstGeom prst="rect">
            <a:avLst/>
          </a:prstGeom>
          <a:noFill/>
        </p:spPr>
        <p:txBody>
          <a:bodyPr wrap="square" rtlCol="0">
            <a:spAutoFit/>
          </a:bodyPr>
          <a:lstStyle/>
          <a:p>
            <a:r>
              <a:rPr lang="en-US" sz="2400" dirty="0" smtClean="0"/>
              <a:t> and</a:t>
            </a:r>
            <a:endParaRPr lang="en-US" sz="2400" dirty="0"/>
          </a:p>
        </p:txBody>
      </p:sp>
      <p:sp>
        <p:nvSpPr>
          <p:cNvPr id="10" name="TextBox 9"/>
          <p:cNvSpPr txBox="1"/>
          <p:nvPr/>
        </p:nvSpPr>
        <p:spPr>
          <a:xfrm>
            <a:off x="5277446" y="3227941"/>
            <a:ext cx="5319938" cy="461665"/>
          </a:xfrm>
          <a:prstGeom prst="rect">
            <a:avLst/>
          </a:prstGeom>
          <a:noFill/>
        </p:spPr>
        <p:txBody>
          <a:bodyPr wrap="square" rtlCol="0">
            <a:spAutoFit/>
          </a:bodyPr>
          <a:lstStyle/>
          <a:p>
            <a:r>
              <a:rPr lang="en-US" sz="2400" dirty="0" smtClean="0"/>
              <a:t>spat</a:t>
            </a:r>
            <a:endParaRPr lang="en-US" sz="2400" dirty="0"/>
          </a:p>
        </p:txBody>
      </p:sp>
      <p:sp>
        <p:nvSpPr>
          <p:cNvPr id="11" name="TextBox 10"/>
          <p:cNvSpPr txBox="1"/>
          <p:nvPr/>
        </p:nvSpPr>
        <p:spPr>
          <a:xfrm>
            <a:off x="5982515" y="3227941"/>
            <a:ext cx="5319938" cy="461665"/>
          </a:xfrm>
          <a:prstGeom prst="rect">
            <a:avLst/>
          </a:prstGeom>
          <a:noFill/>
        </p:spPr>
        <p:txBody>
          <a:bodyPr wrap="square" rtlCol="0">
            <a:spAutoFit/>
          </a:bodyPr>
          <a:lstStyle/>
          <a:p>
            <a:r>
              <a:rPr lang="en-US" sz="2400" dirty="0" smtClean="0"/>
              <a:t>on</a:t>
            </a:r>
            <a:endParaRPr lang="en-US" sz="2400" dirty="0"/>
          </a:p>
        </p:txBody>
      </p:sp>
      <p:sp>
        <p:nvSpPr>
          <p:cNvPr id="12" name="TextBox 11"/>
          <p:cNvSpPr txBox="1"/>
          <p:nvPr/>
        </p:nvSpPr>
        <p:spPr>
          <a:xfrm>
            <a:off x="6484031" y="3227941"/>
            <a:ext cx="5319938" cy="461665"/>
          </a:xfrm>
          <a:prstGeom prst="rect">
            <a:avLst/>
          </a:prstGeom>
          <a:noFill/>
        </p:spPr>
        <p:txBody>
          <a:bodyPr wrap="square" rtlCol="0">
            <a:spAutoFit/>
          </a:bodyPr>
          <a:lstStyle/>
          <a:p>
            <a:r>
              <a:rPr lang="en-US" sz="2400" dirty="0" smtClean="0"/>
              <a:t>the</a:t>
            </a:r>
            <a:endParaRPr lang="en-US" sz="2400" dirty="0"/>
          </a:p>
        </p:txBody>
      </p:sp>
      <p:sp>
        <p:nvSpPr>
          <p:cNvPr id="13" name="TextBox 12"/>
          <p:cNvSpPr txBox="1"/>
          <p:nvPr/>
        </p:nvSpPr>
        <p:spPr>
          <a:xfrm>
            <a:off x="7057621" y="3227941"/>
            <a:ext cx="5319938" cy="461665"/>
          </a:xfrm>
          <a:prstGeom prst="rect">
            <a:avLst/>
          </a:prstGeom>
          <a:noFill/>
        </p:spPr>
        <p:txBody>
          <a:bodyPr wrap="square" rtlCol="0">
            <a:spAutoFit/>
          </a:bodyPr>
          <a:lstStyle/>
          <a:p>
            <a:r>
              <a:rPr lang="en-US" sz="2400" dirty="0" smtClean="0"/>
              <a:t>ceiling.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lide(fromBottom)">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Bottom)">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lide(fromBottom)">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Bottom)">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lide(fromBottom)">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6619" y="1750614"/>
            <a:ext cx="5319938" cy="1938992"/>
          </a:xfrm>
          <a:prstGeom prst="rect">
            <a:avLst/>
          </a:prstGeom>
          <a:noFill/>
        </p:spPr>
        <p:txBody>
          <a:bodyPr wrap="square" rtlCol="0">
            <a:spAutoFit/>
          </a:bodyPr>
          <a:lstStyle/>
          <a:p>
            <a:r>
              <a:rPr lang="en-US" sz="2400" dirty="0"/>
              <a:t>There once was a man from </a:t>
            </a:r>
            <a:r>
              <a:rPr lang="en-US" sz="2400" dirty="0" err="1"/>
              <a:t>Peru,</a:t>
            </a:r>
            <a:r>
              <a:rPr lang="en-US" sz="2400" dirty="0" err="1" smtClean="0"/>
              <a:t> Who</a:t>
            </a:r>
            <a:r>
              <a:rPr lang="en-US" sz="2400" dirty="0" smtClean="0"/>
              <a:t> </a:t>
            </a:r>
            <a:r>
              <a:rPr lang="en-US" sz="2400" dirty="0"/>
              <a:t>dreamed of eating his </a:t>
            </a:r>
            <a:r>
              <a:rPr lang="en-US" sz="2400" dirty="0" err="1"/>
              <a:t>shoe,</a:t>
            </a:r>
            <a:r>
              <a:rPr lang="en-US" sz="2400" dirty="0" err="1" smtClean="0"/>
              <a:t> He</a:t>
            </a:r>
            <a:r>
              <a:rPr lang="en-US" sz="2400" dirty="0" smtClean="0"/>
              <a:t> </a:t>
            </a:r>
            <a:r>
              <a:rPr lang="en-US" sz="2400" dirty="0"/>
              <a:t>awoke with a </a:t>
            </a:r>
            <a:r>
              <a:rPr lang="en-US" sz="2400" dirty="0" err="1"/>
              <a:t>fright,</a:t>
            </a:r>
            <a:r>
              <a:rPr lang="en-US" sz="2400" dirty="0" err="1" smtClean="0"/>
              <a:t> In</a:t>
            </a:r>
            <a:r>
              <a:rPr lang="en-US" sz="2400" dirty="0" smtClean="0"/>
              <a:t> </a:t>
            </a:r>
            <a:r>
              <a:rPr lang="en-US" sz="2400" dirty="0"/>
              <a:t>the middle of the night, </a:t>
            </a:r>
            <a:endParaRPr lang="en-GB" sz="2400" dirty="0"/>
          </a:p>
        </p:txBody>
      </p:sp>
      <p:sp>
        <p:nvSpPr>
          <p:cNvPr id="5" name="TextBox 4"/>
          <p:cNvSpPr txBox="1"/>
          <p:nvPr/>
        </p:nvSpPr>
        <p:spPr>
          <a:xfrm>
            <a:off x="2196619" y="3227941"/>
            <a:ext cx="5319938" cy="461665"/>
          </a:xfrm>
          <a:prstGeom prst="rect">
            <a:avLst/>
          </a:prstGeom>
          <a:noFill/>
        </p:spPr>
        <p:txBody>
          <a:bodyPr wrap="square" rtlCol="0">
            <a:spAutoFit/>
          </a:bodyPr>
          <a:lstStyle/>
          <a:p>
            <a:r>
              <a:rPr lang="en-US" sz="2400" dirty="0"/>
              <a:t>And </a:t>
            </a:r>
          </a:p>
        </p:txBody>
      </p:sp>
      <p:sp>
        <p:nvSpPr>
          <p:cNvPr id="6" name="TextBox 5"/>
          <p:cNvSpPr txBox="1"/>
          <p:nvPr/>
        </p:nvSpPr>
        <p:spPr>
          <a:xfrm>
            <a:off x="2617477" y="3227941"/>
            <a:ext cx="5319938" cy="461665"/>
          </a:xfrm>
          <a:prstGeom prst="rect">
            <a:avLst/>
          </a:prstGeom>
          <a:noFill/>
        </p:spPr>
        <p:txBody>
          <a:bodyPr wrap="square" rtlCol="0">
            <a:spAutoFit/>
          </a:bodyPr>
          <a:lstStyle/>
          <a:p>
            <a:r>
              <a:rPr lang="en-US" sz="2400" dirty="0" smtClean="0"/>
              <a:t>  found </a:t>
            </a:r>
            <a:endParaRPr lang="en-US" sz="2400" dirty="0"/>
          </a:p>
        </p:txBody>
      </p:sp>
      <p:sp>
        <p:nvSpPr>
          <p:cNvPr id="7" name="TextBox 6"/>
          <p:cNvSpPr txBox="1"/>
          <p:nvPr/>
        </p:nvSpPr>
        <p:spPr>
          <a:xfrm>
            <a:off x="3140472" y="3227941"/>
            <a:ext cx="5319938" cy="461665"/>
          </a:xfrm>
          <a:prstGeom prst="rect">
            <a:avLst/>
          </a:prstGeom>
          <a:noFill/>
        </p:spPr>
        <p:txBody>
          <a:bodyPr wrap="square" rtlCol="0">
            <a:spAutoFit/>
          </a:bodyPr>
          <a:lstStyle/>
          <a:p>
            <a:r>
              <a:rPr lang="en-US" sz="2400" dirty="0" smtClean="0"/>
              <a:t>      that</a:t>
            </a:r>
            <a:endParaRPr lang="en-US" sz="2400" dirty="0"/>
          </a:p>
        </p:txBody>
      </p:sp>
      <p:sp>
        <p:nvSpPr>
          <p:cNvPr id="8" name="TextBox 7"/>
          <p:cNvSpPr txBox="1"/>
          <p:nvPr/>
        </p:nvSpPr>
        <p:spPr>
          <a:xfrm>
            <a:off x="4095779" y="3227941"/>
            <a:ext cx="5319938" cy="461665"/>
          </a:xfrm>
          <a:prstGeom prst="rect">
            <a:avLst/>
          </a:prstGeom>
          <a:noFill/>
        </p:spPr>
        <p:txBody>
          <a:bodyPr wrap="square" rtlCol="0">
            <a:spAutoFit/>
          </a:bodyPr>
          <a:lstStyle/>
          <a:p>
            <a:r>
              <a:rPr lang="en-US" sz="2400" dirty="0" smtClean="0"/>
              <a:t>his</a:t>
            </a:r>
            <a:endParaRPr lang="en-US" sz="2400" dirty="0"/>
          </a:p>
        </p:txBody>
      </p:sp>
      <p:sp>
        <p:nvSpPr>
          <p:cNvPr id="9" name="TextBox 8"/>
          <p:cNvSpPr txBox="1"/>
          <p:nvPr/>
        </p:nvSpPr>
        <p:spPr>
          <a:xfrm>
            <a:off x="4564908" y="3227941"/>
            <a:ext cx="5319938" cy="461665"/>
          </a:xfrm>
          <a:prstGeom prst="rect">
            <a:avLst/>
          </a:prstGeom>
          <a:noFill/>
        </p:spPr>
        <p:txBody>
          <a:bodyPr wrap="square" rtlCol="0">
            <a:spAutoFit/>
          </a:bodyPr>
          <a:lstStyle/>
          <a:p>
            <a:r>
              <a:rPr lang="en-US" sz="2400" dirty="0" smtClean="0"/>
              <a:t>dream</a:t>
            </a:r>
            <a:endParaRPr lang="en-US" sz="2400" dirty="0"/>
          </a:p>
        </p:txBody>
      </p:sp>
      <p:sp>
        <p:nvSpPr>
          <p:cNvPr id="10" name="TextBox 9"/>
          <p:cNvSpPr txBox="1"/>
          <p:nvPr/>
        </p:nvSpPr>
        <p:spPr>
          <a:xfrm>
            <a:off x="5277446" y="3227941"/>
            <a:ext cx="5319938" cy="461665"/>
          </a:xfrm>
          <a:prstGeom prst="rect">
            <a:avLst/>
          </a:prstGeom>
          <a:noFill/>
        </p:spPr>
        <p:txBody>
          <a:bodyPr wrap="square" rtlCol="0">
            <a:spAutoFit/>
          </a:bodyPr>
          <a:lstStyle/>
          <a:p>
            <a:r>
              <a:rPr lang="en-US" sz="2400" dirty="0" smtClean="0"/>
              <a:t>  had</a:t>
            </a:r>
            <a:endParaRPr lang="en-US" sz="2400" dirty="0"/>
          </a:p>
        </p:txBody>
      </p:sp>
      <p:sp>
        <p:nvSpPr>
          <p:cNvPr id="11" name="TextBox 10"/>
          <p:cNvSpPr txBox="1"/>
          <p:nvPr/>
        </p:nvSpPr>
        <p:spPr>
          <a:xfrm>
            <a:off x="5982515" y="3227941"/>
            <a:ext cx="5319938" cy="461665"/>
          </a:xfrm>
          <a:prstGeom prst="rect">
            <a:avLst/>
          </a:prstGeom>
          <a:noFill/>
        </p:spPr>
        <p:txBody>
          <a:bodyPr wrap="square" rtlCol="0">
            <a:spAutoFit/>
          </a:bodyPr>
          <a:lstStyle/>
          <a:p>
            <a:r>
              <a:rPr lang="en-US" sz="2400" dirty="0" smtClean="0"/>
              <a:t>come</a:t>
            </a:r>
            <a:endParaRPr lang="en-US" sz="2400" dirty="0"/>
          </a:p>
        </p:txBody>
      </p:sp>
      <p:sp>
        <p:nvSpPr>
          <p:cNvPr id="12" name="TextBox 11"/>
          <p:cNvSpPr txBox="1"/>
          <p:nvPr/>
        </p:nvSpPr>
        <p:spPr>
          <a:xfrm>
            <a:off x="6484031" y="3227941"/>
            <a:ext cx="5319938" cy="461665"/>
          </a:xfrm>
          <a:prstGeom prst="rect">
            <a:avLst/>
          </a:prstGeom>
          <a:noFill/>
        </p:spPr>
        <p:txBody>
          <a:bodyPr wrap="square" rtlCol="0">
            <a:spAutoFit/>
          </a:bodyPr>
          <a:lstStyle/>
          <a:p>
            <a:r>
              <a:rPr lang="en-US" sz="2400" dirty="0" smtClean="0"/>
              <a:t>    true.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lide(fromBottom)">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Lexical </a:t>
            </a:r>
            <a:r>
              <a:rPr lang="en-US" i="1" dirty="0" err="1" smtClean="0"/>
              <a:t>v</a:t>
            </a:r>
            <a:r>
              <a:rPr lang="en-US" dirty="0" smtClean="0"/>
              <a:t> </a:t>
            </a:r>
            <a:r>
              <a:rPr lang="en-US" dirty="0" smtClean="0">
                <a:solidFill>
                  <a:srgbClr val="FF0000"/>
                </a:solidFill>
              </a:rPr>
              <a:t>Grammatical </a:t>
            </a:r>
            <a:r>
              <a:rPr lang="en-US" dirty="0" smtClean="0"/>
              <a:t>Clues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838201"/>
            <a:ext cx="8198928" cy="557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1587487"/>
            <a:ext cx="8198928" cy="4829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4051</Words>
  <Application>Microsoft Macintosh PowerPoint</Application>
  <PresentationFormat>On-screen Show (4:3)</PresentationFormat>
  <Paragraphs>112</Paragraphs>
  <Slides>36</Slides>
  <Notes>10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How we Read: Exploring Lexical v Grammatical Clues</vt:lpstr>
      <vt:lpstr>Slide 7</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How we Read: Exploring Lexical v Grammatical Clues</vt:lpstr>
      <vt:lpstr>Slide 18</vt:lpstr>
      <vt:lpstr>Slide 19</vt:lpstr>
      <vt:lpstr>Slide 20</vt:lpstr>
      <vt:lpstr>Slide 21</vt:lpstr>
      <vt:lpstr>Slide 22</vt:lpstr>
      <vt:lpstr>MYSTERY TEXTS</vt:lpstr>
      <vt:lpstr>Slide 24</vt:lpstr>
      <vt:lpstr>Slide 25</vt:lpstr>
      <vt:lpstr>BUILDING TENSION</vt:lpstr>
      <vt:lpstr>Slide 27</vt:lpstr>
      <vt:lpstr>Slide 28</vt:lpstr>
      <vt:lpstr>Slide 29</vt:lpstr>
      <vt:lpstr>Slide 30</vt:lpstr>
      <vt:lpstr>Slide 31</vt:lpstr>
      <vt:lpstr>Slide 32</vt:lpstr>
      <vt:lpstr>Slide 33</vt:lpstr>
      <vt:lpstr>Slide 34</vt:lpstr>
      <vt:lpstr>BUILDING TENSION</vt:lpstr>
      <vt:lpstr>Slide 36</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11</cp:revision>
  <dcterms:created xsi:type="dcterms:W3CDTF">2011-04-06T05:09:16Z</dcterms:created>
  <dcterms:modified xsi:type="dcterms:W3CDTF">2011-04-06T05:19:56Z</dcterms:modified>
</cp:coreProperties>
</file>