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embeddings/oleObject2.bin" ContentType="application/vnd.openxmlformats-officedocument.oleObject"/>
  <Override PartName="/ppt/slides/slide70.xml" ContentType="application/vnd.openxmlformats-officedocument.presentationml.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embeddings/oleObject3.bin" ContentType="application/vnd.openxmlformats-officedocument.oleObject"/>
  <Override PartName="/ppt/notesSlides/notesSlide23.xml" ContentType="application/vnd.openxmlformats-officedocument.presentationml.notesSlide+xml"/>
  <Override PartName="/ppt/slides/slide71.xml" ContentType="application/vnd.openxmlformats-officedocument.presentationml.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media/audio1.bin" ContentType="audio/unknown"/>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Default Extension="doc" ContentType="application/msword"/>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s/slide32.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Default Extension="pict" ContentType="image/pict"/>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notesSlides/notesSlide21.xml" ContentType="application/vnd.openxmlformats-officedocument.presentationml.notesSlide+xml"/>
  <Override PartName="/ppt/embeddings/oleObject1.bin" ContentType="application/vnd.openxmlformats-officedocument.oleObject"/>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5"/>
  </p:notesMasterIdLst>
  <p:sldIdLst>
    <p:sldId id="425" r:id="rId2"/>
    <p:sldId id="374" r:id="rId3"/>
    <p:sldId id="274" r:id="rId4"/>
    <p:sldId id="286" r:id="rId5"/>
    <p:sldId id="396" r:id="rId6"/>
    <p:sldId id="397" r:id="rId7"/>
    <p:sldId id="398" r:id="rId8"/>
    <p:sldId id="399" r:id="rId9"/>
    <p:sldId id="400" r:id="rId10"/>
    <p:sldId id="431" r:id="rId11"/>
    <p:sldId id="432" r:id="rId12"/>
    <p:sldId id="430" r:id="rId13"/>
    <p:sldId id="427" r:id="rId14"/>
    <p:sldId id="433" r:id="rId15"/>
    <p:sldId id="390" r:id="rId16"/>
    <p:sldId id="382" r:id="rId17"/>
    <p:sldId id="385" r:id="rId18"/>
    <p:sldId id="386" r:id="rId19"/>
    <p:sldId id="443" r:id="rId20"/>
    <p:sldId id="444" r:id="rId21"/>
    <p:sldId id="445" r:id="rId22"/>
    <p:sldId id="446" r:id="rId23"/>
    <p:sldId id="447" r:id="rId24"/>
    <p:sldId id="324" r:id="rId25"/>
    <p:sldId id="325" r:id="rId26"/>
    <p:sldId id="501" r:id="rId27"/>
    <p:sldId id="326" r:id="rId28"/>
    <p:sldId id="466" r:id="rId29"/>
    <p:sldId id="467" r:id="rId30"/>
    <p:sldId id="468" r:id="rId31"/>
    <p:sldId id="469" r:id="rId32"/>
    <p:sldId id="470" r:id="rId33"/>
    <p:sldId id="471" r:id="rId34"/>
    <p:sldId id="472" r:id="rId35"/>
    <p:sldId id="473" r:id="rId36"/>
    <p:sldId id="474" r:id="rId37"/>
    <p:sldId id="475" r:id="rId38"/>
    <p:sldId id="502" r:id="rId39"/>
    <p:sldId id="477" r:id="rId40"/>
    <p:sldId id="503" r:id="rId41"/>
    <p:sldId id="478" r:id="rId42"/>
    <p:sldId id="479" r:id="rId43"/>
    <p:sldId id="480" r:id="rId44"/>
    <p:sldId id="481" r:id="rId45"/>
    <p:sldId id="482" r:id="rId46"/>
    <p:sldId id="483" r:id="rId47"/>
    <p:sldId id="484" r:id="rId48"/>
    <p:sldId id="455" r:id="rId49"/>
    <p:sldId id="346" r:id="rId50"/>
    <p:sldId id="351" r:id="rId51"/>
    <p:sldId id="352" r:id="rId52"/>
    <p:sldId id="499" r:id="rId53"/>
    <p:sldId id="498" r:id="rId54"/>
    <p:sldId id="349" r:id="rId55"/>
    <p:sldId id="350" r:id="rId56"/>
    <p:sldId id="347" r:id="rId57"/>
    <p:sldId id="348" r:id="rId58"/>
    <p:sldId id="500" r:id="rId59"/>
    <p:sldId id="357" r:id="rId60"/>
    <p:sldId id="504" r:id="rId61"/>
    <p:sldId id="358" r:id="rId62"/>
    <p:sldId id="359" r:id="rId63"/>
    <p:sldId id="506" r:id="rId64"/>
    <p:sldId id="507" r:id="rId65"/>
    <p:sldId id="505" r:id="rId66"/>
    <p:sldId id="360" r:id="rId67"/>
    <p:sldId id="361" r:id="rId68"/>
    <p:sldId id="429" r:id="rId69"/>
    <p:sldId id="508" r:id="rId70"/>
    <p:sldId id="509" r:id="rId71"/>
    <p:sldId id="510" r:id="rId72"/>
    <p:sldId id="422" r:id="rId73"/>
    <p:sldId id="426" r:id="rId7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3080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Objects="1">
      <p:cViewPr varScale="1">
        <p:scale>
          <a:sx n="111" d="100"/>
          <a:sy n="111" d="100"/>
        </p:scale>
        <p:origin x="-6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B6C0514-59F6-8C41-AA9E-DBBF20A05154}" type="datetime1">
              <a:rPr lang="en-US"/>
              <a:pPr>
                <a:defRPr/>
              </a:pPr>
              <a:t>4/6/11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29D98033-837C-2643-A54C-3C1F5F76FBD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19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B6737CA-85C4-FE48-AFD0-D30335B9E1CB}" type="slidenum">
              <a:rPr lang="en-US"/>
              <a:pPr/>
              <a:t>36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5E2B464-13C6-B14C-85B0-3118A7CF0D99}" type="slidenum">
              <a:rPr lang="en-US"/>
              <a:pPr/>
              <a:t>37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39</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40</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latin typeface="Arial" charset="0"/>
                <a:ea typeface="ＭＳ Ｐゴシック" charset="-128"/>
                <a:cs typeface="ＭＳ Ｐゴシック" charset="-128"/>
              </a:rPr>
              <a:pPr/>
              <a:t>41</a:t>
            </a:fld>
            <a:endParaRPr lang="en-US">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latin typeface="Arial" charset="0"/>
                <a:ea typeface="ＭＳ Ｐゴシック" charset="-128"/>
                <a:cs typeface="ＭＳ Ｐゴシック" charset="-128"/>
              </a:rPr>
              <a:pPr/>
              <a:t>42</a:t>
            </a:fld>
            <a:endParaRPr lang="en-US">
              <a:latin typeface="Arial" charset="0"/>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latin typeface="Arial" charset="0"/>
                <a:ea typeface="ＭＳ Ｐゴシック" charset="-128"/>
                <a:cs typeface="ＭＳ Ｐゴシック" charset="-128"/>
              </a:rPr>
              <a:pPr/>
              <a:t>43</a:t>
            </a:fld>
            <a:endParaRPr lang="en-US">
              <a:latin typeface="Arial"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latin typeface="Arial" charset="0"/>
                <a:ea typeface="ＭＳ Ｐゴシック" charset="-128"/>
                <a:cs typeface="ＭＳ Ｐゴシック" charset="-128"/>
              </a:rPr>
              <a:pPr/>
              <a:t>44</a:t>
            </a:fld>
            <a:endParaRPr lang="en-US">
              <a:latin typeface="Arial" charset="0"/>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latin typeface="Arial" charset="0"/>
                <a:ea typeface="ＭＳ Ｐゴシック" charset="-128"/>
                <a:cs typeface="ＭＳ Ｐゴシック" charset="-128"/>
              </a:rPr>
              <a:pPr/>
              <a:t>45</a:t>
            </a:fld>
            <a:endParaRPr lang="en-US">
              <a:latin typeface="Arial" charset="0"/>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latin typeface="Arial" charset="0"/>
                <a:ea typeface="ＭＳ Ｐゴシック" charset="-128"/>
                <a:cs typeface="ＭＳ Ｐゴシック" charset="-128"/>
              </a:rPr>
              <a:pPr/>
              <a:t>46</a:t>
            </a:fld>
            <a:endParaRPr lang="en-US">
              <a:latin typeface="Arial" charset="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20</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latin typeface="Arial" charset="0"/>
                <a:ea typeface="ＭＳ Ｐゴシック" charset="-128"/>
                <a:cs typeface="ＭＳ Ｐゴシック" charset="-128"/>
              </a:rPr>
              <a:pPr/>
              <a:t>47</a:t>
            </a:fld>
            <a:endParaRPr lang="en-US">
              <a:latin typeface="Arial"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6BCA8C2-9B01-DF4F-9272-5CB7FF6A2759}" type="slidenum">
              <a:rPr lang="en-US"/>
              <a:pPr/>
              <a:t>48</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2281141D-443D-3544-8B1C-A188896EC12D}" type="slidenum">
              <a:rPr lang="en-US">
                <a:latin typeface="Arial" charset="0"/>
              </a:rPr>
              <a:pPr/>
              <a:t>49</a:t>
            </a:fld>
            <a:endParaRPr lang="en-US">
              <a:latin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59</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60</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61</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pPr/>
              <a:t>62</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63</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64</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65</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F65048C-5F2C-4041-B577-F5696373F925}" type="slidenum">
              <a:rPr lang="en-US"/>
              <a:pPr/>
              <a:t>21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95F22D61-49A1-0E43-B379-BF7CA24EC488}" type="slidenum">
              <a:rPr lang="en-US"/>
              <a:pPr/>
              <a:t>66</a:t>
            </a:fld>
            <a:endParaRPr lang="en-US"/>
          </a:p>
        </p:txBody>
      </p:sp>
      <p:sp>
        <p:nvSpPr>
          <p:cNvPr id="972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67</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69</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70</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71</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72</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4193BEF-26A0-48DB-8DD3-C67E6C0EE694}" type="slidenum">
              <a:rPr lang="en-US"/>
              <a:pPr/>
              <a:t>22</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0F5D948-B49C-4D35-86FC-51F84835832C}" type="slidenum">
              <a:rPr lang="en-US"/>
              <a:pPr/>
              <a:t>23</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24</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25</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26</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a:lstStyle/>
          <a:p>
            <a:fld id="{C707D0B0-3E50-3145-9D02-C58EAAB6FB73}" type="slidenum">
              <a:rPr lang="en-US"/>
              <a:pPr/>
              <a:t>27</a:t>
            </a:fld>
            <a:endParaRPr lang="en-US"/>
          </a:p>
        </p:txBody>
      </p:sp>
      <p:sp>
        <p:nvSpPr>
          <p:cNvPr id="5325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3252"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4/6/11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4/6/11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4/6/11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4/6/11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4/6/11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4/6/11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4/6/11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4/6/11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4/6/11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4/6/11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4/6/11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B6C7E0FA-D803-6245-994C-38D7B196184B}" type="datetime1">
              <a:rPr lang="en-US"/>
              <a:pPr>
                <a:defRPr/>
              </a:pPr>
              <a:t>4/6/11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6511AF8B-733C-CA45-A62A-FCEC9829E7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7.png"/><Relationship Id="rId5" Type="http://schemas.openxmlformats.org/officeDocument/2006/relationships/image" Target="../media/image5.png"/><Relationship Id="rId1" Type="http://schemas.openxmlformats.org/officeDocument/2006/relationships/audio" Target="file://localhost/Users/geoffbarton/Music/iTunes/iTunes%20Music/Count%20Basie/Unknown%20Album/02%20Come%20fly%20with%20me.mp3" TargetMode="Externa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audio" Target="../media/audio1.bin"/><Relationship Id="rId5" Type="http://schemas.openxmlformats.org/officeDocument/2006/relationships/oleObject" Target="../embeddings/oleObject1.bin"/><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audio" Target="../media/audio1.bin"/><Relationship Id="rId5" Type="http://schemas.openxmlformats.org/officeDocument/2006/relationships/oleObject" Target="../embeddings/oleObject2.bin"/><Relationship Id="rId6"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audio" Target="../media/audio1.bin"/><Relationship Id="rId5" Type="http://schemas.openxmlformats.org/officeDocument/2006/relationships/oleObject" Target="../embeddings/oleObject3.bin"/><Relationship Id="rId6" Type="http://schemas.openxmlformats.org/officeDocument/2006/relationships/image" Target="../media/image5.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file://localhost/Users/geoff/Documents/PowerPoint/Good%20to%20O/Kent/Reading_Fun_Pack.pptx%23-1,1,Slide%201"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5.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5.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5.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Microsoft_Word_97_-_2004_Document5.doc"/><Relationship Id="rId4" Type="http://schemas.openxmlformats.org/officeDocument/2006/relationships/image" Target="../media/image5.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Microsoft_Word_97_-_2004_Document6.doc"/><Relationship Id="rId4" Type="http://schemas.openxmlformats.org/officeDocument/2006/relationships/image" Target="../media/image5.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Microsoft_Word_97_-_2004_Document7.doc"/><Relationship Id="rId4" Type="http://schemas.openxmlformats.org/officeDocument/2006/relationships/image" Target="../media/image5.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Microsoft_Word_97_-_2004_Document8.doc"/><Relationship Id="rId4" Type="http://schemas.openxmlformats.org/officeDocument/2006/relationships/image" Target="../media/image5.png"/><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Microsoft_Word_97_-_2004_Document9.doc"/><Relationship Id="rId4" Type="http://schemas.openxmlformats.org/officeDocument/2006/relationships/image" Target="../media/image5.png"/><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eaLnBrk="1" hangingPunct="1"/>
            <a:r>
              <a:rPr lang="en-US" sz="2800" dirty="0" smtClean="0">
                <a:solidFill>
                  <a:srgbClr val="FFFFFF"/>
                </a:solidFill>
              </a:rPr>
              <a:t>Geoff Barton</a:t>
            </a:r>
          </a:p>
          <a:p>
            <a:pPr eaLnBrk="1" hangingPunct="1"/>
            <a:r>
              <a:rPr lang="en-US" sz="2800" dirty="0" smtClean="0">
                <a:solidFill>
                  <a:srgbClr val="FFFFFF"/>
                </a:solidFill>
              </a:rPr>
              <a:t>Head, King Edward VI School, Suffolk</a:t>
            </a: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62200" y="54864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90)</a:t>
            </a:r>
            <a:endParaRPr lang="en-US" sz="1600" dirty="0">
              <a:solidFill>
                <a:srgbClr val="FFFFFF"/>
              </a:solidFill>
              <a:latin typeface="Calibri" charset="0"/>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1077218"/>
          </a:xfrm>
          <a:prstGeom prst="rect">
            <a:avLst/>
          </a:prstGeom>
          <a:noFill/>
          <a:ln w="9525">
            <a:noFill/>
            <a:miter lim="800000"/>
            <a:headEnd/>
            <a:tailEnd/>
          </a:ln>
        </p:spPr>
        <p:txBody>
          <a:bodyPr wrap="square">
            <a:prstTxWarp prst="textNoShape">
              <a:avLst/>
            </a:prstTxWarp>
            <a:spAutoFit/>
          </a:bodyPr>
          <a:lstStyle/>
          <a:p>
            <a:r>
              <a:rPr lang="en-US" sz="3200" dirty="0" err="1" smtClean="0">
                <a:solidFill>
                  <a:srgbClr val="FFFFFF"/>
                </a:solidFill>
              </a:rPr>
              <a:t>Stricht’s</a:t>
            </a:r>
            <a:r>
              <a:rPr lang="en-US" sz="3200" dirty="0" smtClean="0">
                <a:solidFill>
                  <a:srgbClr val="FFFFFF"/>
                </a:solidFill>
              </a:rPr>
              <a:t> Law: “</a:t>
            </a:r>
            <a:r>
              <a:rPr lang="en-US" sz="3200" dirty="0" smtClean="0">
                <a:solidFill>
                  <a:srgbClr val="FFFF00"/>
                </a:solidFill>
              </a:rPr>
              <a:t>reading </a:t>
            </a:r>
            <a:r>
              <a:rPr lang="en-US" sz="3200" dirty="0" smtClean="0">
                <a:solidFill>
                  <a:srgbClr val="FFFFFF"/>
                </a:solidFill>
              </a:rPr>
              <a:t>ability in children cannot exceed their </a:t>
            </a:r>
            <a:r>
              <a:rPr lang="en-US" sz="3200" dirty="0" smtClean="0">
                <a:solidFill>
                  <a:srgbClr val="FFFF00"/>
                </a:solidFill>
              </a:rPr>
              <a:t>listening </a:t>
            </a:r>
            <a:r>
              <a:rPr lang="en-US" sz="3200" dirty="0" smtClean="0">
                <a:solidFill>
                  <a:srgbClr val="FFFFFF"/>
                </a:solidFill>
              </a:rPr>
              <a:t>ability …</a:t>
            </a:r>
            <a:r>
              <a:rPr lang="en-GB" sz="3200" dirty="0" smtClean="0">
                <a:solidFill>
                  <a:srgbClr val="FFFFFF"/>
                </a:solidFill>
              </a:rPr>
              <a:t>”</a:t>
            </a:r>
            <a:endParaRPr lang="en-US" sz="32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2062103"/>
          </a:xfrm>
          <a:prstGeom prst="rect">
            <a:avLst/>
          </a:prstGeom>
          <a:noFill/>
          <a:ln w="9525">
            <a:noFill/>
            <a:miter lim="800000"/>
            <a:headEnd/>
            <a:tailEnd/>
          </a:ln>
        </p:spPr>
        <p:txBody>
          <a:bodyPr wrap="square">
            <a:prstTxWarp prst="textNoShape">
              <a:avLst/>
            </a:prstTxWarp>
            <a:spAutoFit/>
          </a:bodyPr>
          <a:lstStyle/>
          <a:p>
            <a:r>
              <a:rPr lang="en-GB" sz="3200" dirty="0" smtClean="0">
                <a:solidFill>
                  <a:srgbClr val="FFFFFF"/>
                </a:solidFill>
                <a:latin typeface="Tahoma" charset="0"/>
              </a:rPr>
              <a:t>“</a:t>
            </a:r>
            <a:r>
              <a:rPr lang="en-GB" sz="3200" dirty="0" smtClean="0">
                <a:solidFill>
                  <a:srgbClr val="FFFF00"/>
                </a:solidFill>
                <a:latin typeface="Tahoma" charset="0"/>
              </a:rPr>
              <a:t>Spoken language </a:t>
            </a:r>
            <a:r>
              <a:rPr lang="en-GB" sz="3200" dirty="0" smtClean="0">
                <a:solidFill>
                  <a:srgbClr val="FFFFFF"/>
                </a:solidFill>
                <a:latin typeface="Tahoma" charset="0"/>
              </a:rPr>
              <a:t>forms a constraint, a ceiling not only on the ability to comprehend but also on the ability to write, beyond which literacy cannot progress” </a:t>
            </a:r>
            <a:endParaRPr lang="en-US" sz="32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GB" dirty="0" err="1" smtClean="0">
                <a:solidFill>
                  <a:srgbClr val="FFFFFF"/>
                </a:solidFill>
                <a:latin typeface="Tahoma" charset="0"/>
              </a:rPr>
              <a:t>Myhill</a:t>
            </a:r>
            <a:r>
              <a:rPr lang="en-GB" dirty="0" smtClean="0">
                <a:solidFill>
                  <a:srgbClr val="FFFFFF"/>
                </a:solidFill>
                <a:latin typeface="Tahoma" charset="0"/>
              </a:rPr>
              <a:t> and Fisher</a:t>
            </a:r>
            <a:endParaRPr lang="en-GB"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046988"/>
          </a:xfrm>
          <a:prstGeom prst="rect">
            <a:avLst/>
          </a:prstGeom>
          <a:noFill/>
          <a:ln w="9525">
            <a:noFill/>
            <a:miter lim="800000"/>
            <a:headEnd/>
            <a:tailEnd/>
          </a:ln>
        </p:spPr>
        <p:txBody>
          <a:bodyPr wrap="square">
            <a:prstTxWarp prst="textNoShape">
              <a:avLst/>
            </a:prstTxWarp>
            <a:spAutoFit/>
          </a:bodyPr>
          <a:lstStyle/>
          <a:p>
            <a:r>
              <a:rPr lang="en-US" sz="3200" dirty="0" smtClean="0">
                <a:solidFill>
                  <a:srgbClr val="FFFFFF"/>
                </a:solidFill>
              </a:rPr>
              <a:t>“The children who possess intellectual capital when they first arrive at school have the </a:t>
            </a:r>
            <a:r>
              <a:rPr lang="en-US" sz="3200" dirty="0" smtClean="0">
                <a:solidFill>
                  <a:srgbClr val="FFFF00"/>
                </a:solidFill>
              </a:rPr>
              <a:t>mental scaffolding </a:t>
            </a:r>
            <a:r>
              <a:rPr lang="en-US" sz="3200" dirty="0" smtClean="0">
                <a:solidFill>
                  <a:srgbClr val="FFFFFF"/>
                </a:solidFill>
              </a:rPr>
              <a:t>and </a:t>
            </a:r>
            <a:r>
              <a:rPr lang="en-US" sz="3200" dirty="0" smtClean="0">
                <a:solidFill>
                  <a:srgbClr val="FFFF00"/>
                </a:solidFill>
              </a:rPr>
              <a:t>Velcro </a:t>
            </a:r>
            <a:r>
              <a:rPr lang="en-US" sz="3200" dirty="0" smtClean="0">
                <a:solidFill>
                  <a:srgbClr val="FFFFFF"/>
                </a:solidFill>
              </a:rPr>
              <a:t>to catch hold of what is going on, and they can turn the new knowledge into still more Velcro to gain still more knowledge”.</a:t>
            </a:r>
            <a:r>
              <a:rPr lang="en-GB" sz="3200" dirty="0" smtClean="0">
                <a:solidFill>
                  <a:srgbClr val="FFFFFF"/>
                </a:solidFill>
              </a:rPr>
              <a:t> </a:t>
            </a:r>
            <a:endParaRPr lang="en-US" sz="32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046988"/>
          </a:xfrm>
          <a:prstGeom prst="rect">
            <a:avLst/>
          </a:prstGeom>
          <a:noFill/>
          <a:ln w="9525">
            <a:noFill/>
            <a:miter lim="800000"/>
            <a:headEnd/>
            <a:tailEnd/>
          </a:ln>
        </p:spPr>
        <p:txBody>
          <a:bodyPr wrap="square">
            <a:prstTxWarp prst="textNoShape">
              <a:avLst/>
            </a:prstTxWarp>
            <a:spAutoFit/>
          </a:bodyPr>
          <a:lstStyle/>
          <a:p>
            <a:pPr marL="457200" indent="-457200">
              <a:spcBef>
                <a:spcPct val="50000"/>
              </a:spcBef>
            </a:pPr>
            <a:r>
              <a:rPr lang="en-US" sz="3200" dirty="0" smtClean="0">
                <a:solidFill>
                  <a:srgbClr val="FFFFFF"/>
                </a:solidFill>
              </a:rPr>
              <a:t>	Aged 7: </a:t>
            </a:r>
          </a:p>
          <a:p>
            <a:pPr marL="457200" indent="-457200">
              <a:spcBef>
                <a:spcPct val="50000"/>
              </a:spcBef>
            </a:pPr>
            <a:r>
              <a:rPr lang="en-US" sz="3200" dirty="0" smtClean="0">
                <a:solidFill>
                  <a:srgbClr val="FFFFFF"/>
                </a:solidFill>
              </a:rPr>
              <a:t>	Children in the top quartile have 7100 </a:t>
            </a:r>
            <a:r>
              <a:rPr lang="en-US" sz="3200" dirty="0" smtClean="0">
                <a:solidFill>
                  <a:srgbClr val="FFFF00"/>
                </a:solidFill>
              </a:rPr>
              <a:t>words</a:t>
            </a:r>
            <a:r>
              <a:rPr lang="en-US" sz="3200" dirty="0" smtClean="0">
                <a:solidFill>
                  <a:srgbClr val="FFFFFF"/>
                </a:solidFill>
              </a:rPr>
              <a:t>; children in the lowest have around 3000. </a:t>
            </a:r>
          </a:p>
          <a:p>
            <a:pPr marL="457200" indent="-457200">
              <a:spcBef>
                <a:spcPct val="50000"/>
              </a:spcBef>
            </a:pPr>
            <a:r>
              <a:rPr lang="en-US" sz="3200" dirty="0" smtClean="0">
                <a:solidFill>
                  <a:srgbClr val="FFFFFF"/>
                </a:solidFill>
              </a:rPr>
              <a:t>	The main influence is parents. </a:t>
            </a:r>
            <a:endParaRPr lang="en-US" sz="3200" dirty="0">
              <a:solidFill>
                <a:srgbClr val="FFFFFF"/>
              </a:solidFill>
            </a:endParaRPr>
          </a:p>
        </p:txBody>
      </p:sp>
      <p:sp>
        <p:nvSpPr>
          <p:cNvPr id="5" name="Rectangle 4"/>
          <p:cNvSpPr/>
          <p:nvPr/>
        </p:nvSpPr>
        <p:spPr>
          <a:xfrm>
            <a:off x="5638800" y="4953000"/>
            <a:ext cx="4572000" cy="369332"/>
          </a:xfrm>
          <a:prstGeom prst="rect">
            <a:avLst/>
          </a:prstGeom>
        </p:spPr>
        <p:txBody>
          <a:bodyPr>
            <a:spAutoFit/>
          </a:bodyPr>
          <a:lstStyle/>
          <a:p>
            <a:r>
              <a:rPr lang="en-GB" dirty="0" err="1" smtClean="0">
                <a:solidFill>
                  <a:srgbClr val="FFFFFF"/>
                </a:solidFill>
              </a:rPr>
              <a:t>DfE</a:t>
            </a:r>
            <a:r>
              <a:rPr lang="en-GB" dirty="0" smtClean="0">
                <a:solidFill>
                  <a:srgbClr val="FFFFFF"/>
                </a:solidFill>
              </a:rPr>
              <a:t> Research Unit</a:t>
            </a:r>
            <a:endParaRPr lang="en-GB"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1077218"/>
          </a:xfrm>
          <a:prstGeom prst="rect">
            <a:avLst/>
          </a:prstGeom>
          <a:noFill/>
        </p:spPr>
        <p:txBody>
          <a:bodyPr wrap="square" rtlCol="0">
            <a:spAutoFit/>
          </a:bodyPr>
          <a:lstStyle/>
          <a:p>
            <a:pPr algn="ctr"/>
            <a:r>
              <a:rPr lang="en-US" sz="3200" dirty="0" smtClean="0">
                <a:solidFill>
                  <a:srgbClr val="FFFFFF"/>
                </a:solidFill>
              </a:rPr>
              <a:t>The rich will get richer &amp;</a:t>
            </a:r>
          </a:p>
          <a:p>
            <a:pPr algn="ctr"/>
            <a:r>
              <a:rPr lang="en-US" sz="3200" dirty="0" smtClean="0">
                <a:solidFill>
                  <a:srgbClr val="FFFFFF"/>
                </a:solidFill>
              </a:rPr>
              <a:t>the poor will get poorer</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lded Corner 2"/>
          <p:cNvSpPr/>
          <p:nvPr/>
        </p:nvSpPr>
        <p:spPr>
          <a:xfrm>
            <a:off x="1371600" y="2286000"/>
            <a:ext cx="6629400" cy="1752600"/>
          </a:xfrm>
          <a:prstGeom prst="foldedCorner">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18" name="TextBox 3"/>
          <p:cNvSpPr txBox="1">
            <a:spLocks noChangeArrowheads="1"/>
          </p:cNvSpPr>
          <p:nvPr/>
        </p:nvSpPr>
        <p:spPr bwMode="auto">
          <a:xfrm>
            <a:off x="1676400" y="2667000"/>
            <a:ext cx="5867400" cy="923925"/>
          </a:xfrm>
          <a:prstGeom prst="rect">
            <a:avLst/>
          </a:prstGeom>
          <a:noFill/>
          <a:ln w="9525">
            <a:noFill/>
            <a:miter lim="800000"/>
            <a:headEnd/>
            <a:tailEnd/>
          </a:ln>
        </p:spPr>
        <p:txBody>
          <a:bodyPr>
            <a:prstTxWarp prst="textNoShape">
              <a:avLst/>
            </a:prstTxWarp>
            <a:spAutoFit/>
          </a:bodyPr>
          <a:lstStyle/>
          <a:p>
            <a:pPr algn="ctr"/>
            <a:r>
              <a:rPr lang="en-US" sz="5400">
                <a:latin typeface="Calibri" charset="0"/>
              </a:rPr>
              <a:t>The Literacy Club</a:t>
            </a:r>
            <a:endParaRPr lang="en-US" sz="4000">
              <a:latin typeface="Calibri"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705600" y="2371725"/>
            <a:ext cx="2819400" cy="1108075"/>
          </a:xfrm>
          <a:prstGeom prst="rect">
            <a:avLst/>
          </a:prstGeom>
          <a:noFill/>
          <a:ln w="9525">
            <a:noFill/>
            <a:miter lim="800000"/>
            <a:headEnd/>
            <a:tailEnd/>
          </a:ln>
        </p:spPr>
        <p:txBody>
          <a:bodyPr>
            <a:prstTxWarp prst="textNoShape">
              <a:avLst/>
            </a:prstTxWarp>
            <a:spAutoFit/>
          </a:bodyPr>
          <a:lstStyle/>
          <a:p>
            <a:r>
              <a:rPr lang="en-US" sz="6600">
                <a:solidFill>
                  <a:schemeClr val="bg1"/>
                </a:solidFill>
                <a:latin typeface="Calibri" charset="0"/>
              </a:rPr>
              <a:t>1997</a:t>
            </a:r>
          </a:p>
        </p:txBody>
      </p:sp>
      <p:sp>
        <p:nvSpPr>
          <p:cNvPr id="9" name="TextBox 8"/>
          <p:cNvSpPr txBox="1">
            <a:spLocks noChangeArrowheads="1"/>
          </p:cNvSpPr>
          <p:nvPr/>
        </p:nvSpPr>
        <p:spPr bwMode="auto">
          <a:xfrm>
            <a:off x="533400" y="2371725"/>
            <a:ext cx="2819400" cy="1108075"/>
          </a:xfrm>
          <a:prstGeom prst="rect">
            <a:avLst/>
          </a:prstGeom>
          <a:noFill/>
          <a:ln w="9525">
            <a:noFill/>
            <a:miter lim="800000"/>
            <a:headEnd/>
            <a:tailEnd/>
          </a:ln>
        </p:spPr>
        <p:txBody>
          <a:bodyPr>
            <a:prstTxWarp prst="textNoShape">
              <a:avLst/>
            </a:prstTxWarp>
            <a:spAutoFit/>
          </a:bodyPr>
          <a:lstStyle/>
          <a:p>
            <a:r>
              <a:rPr lang="en-US" sz="6600">
                <a:solidFill>
                  <a:schemeClr val="bg1"/>
                </a:solidFill>
                <a:latin typeface="Calibri" charset="0"/>
              </a:rPr>
              <a:t>1945</a:t>
            </a:r>
          </a:p>
        </p:txBody>
      </p:sp>
      <p:sp>
        <p:nvSpPr>
          <p:cNvPr id="13" name="TextBox 12"/>
          <p:cNvSpPr txBox="1">
            <a:spLocks noChangeArrowheads="1"/>
          </p:cNvSpPr>
          <p:nvPr/>
        </p:nvSpPr>
        <p:spPr bwMode="auto">
          <a:xfrm>
            <a:off x="2819400" y="2133600"/>
            <a:ext cx="3581400" cy="1938338"/>
          </a:xfrm>
          <a:prstGeom prst="rect">
            <a:avLst/>
          </a:prstGeom>
          <a:noFill/>
          <a:ln w="9525">
            <a:noFill/>
            <a:miter lim="800000"/>
            <a:headEnd/>
            <a:tailEnd/>
          </a:ln>
        </p:spPr>
        <p:txBody>
          <a:bodyPr>
            <a:prstTxWarp prst="textNoShape">
              <a:avLst/>
            </a:prstTxWarp>
            <a:spAutoFit/>
          </a:bodyPr>
          <a:lstStyle/>
          <a:p>
            <a:pPr algn="ctr"/>
            <a:r>
              <a:rPr lang="en-US" sz="4000">
                <a:solidFill>
                  <a:srgbClr val="FFFFFF"/>
                </a:solidFill>
                <a:latin typeface="Calibri" charset="0"/>
              </a:rPr>
              <a:t>Literacy standards in England</a:t>
            </a: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4" name="Picture 2"/>
          <p:cNvPicPr>
            <a:picLocks noChangeAspect="1"/>
          </p:cNvPicPr>
          <p:nvPr/>
        </p:nvPicPr>
        <p:blipFill>
          <a:blip r:embed="rId2"/>
          <a:srcRect/>
          <a:stretch>
            <a:fillRect/>
          </a:stretch>
        </p:blipFill>
        <p:spPr bwMode="auto">
          <a:xfrm>
            <a:off x="2819400" y="1676400"/>
            <a:ext cx="4064000" cy="3048000"/>
          </a:xfrm>
          <a:prstGeom prst="rect">
            <a:avLst/>
          </a:prstGeom>
          <a:noFill/>
          <a:ln w="9525">
            <a:noFill/>
            <a:miter lim="800000"/>
            <a:headEnd/>
            <a:tailEnd/>
          </a:ln>
        </p:spPr>
      </p:pic>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1676400" y="2667000"/>
            <a:ext cx="5867400" cy="1446550"/>
          </a:xfrm>
          <a:prstGeom prst="rect">
            <a:avLst/>
          </a:prstGeom>
          <a:noFill/>
          <a:ln w="9525">
            <a:noFill/>
            <a:miter lim="800000"/>
            <a:headEnd/>
            <a:tailEnd/>
          </a:ln>
        </p:spPr>
        <p:txBody>
          <a:bodyPr>
            <a:prstTxWarp prst="textNoShape">
              <a:avLst/>
            </a:prstTxWarp>
            <a:spAutoFit/>
          </a:bodyPr>
          <a:lstStyle/>
          <a:p>
            <a:pPr algn="ctr"/>
            <a:r>
              <a:rPr lang="en-US" sz="4400" dirty="0">
                <a:solidFill>
                  <a:schemeClr val="bg1"/>
                </a:solidFill>
                <a:latin typeface="Calibri" charset="0"/>
              </a:rPr>
              <a:t>Every teacher in English is a teacher of </a:t>
            </a:r>
            <a:r>
              <a:rPr lang="en-US" sz="4400" dirty="0" smtClean="0">
                <a:solidFill>
                  <a:schemeClr val="bg1"/>
                </a:solidFill>
                <a:latin typeface="Calibri" charset="0"/>
              </a:rPr>
              <a:t>English</a:t>
            </a:r>
          </a:p>
        </p:txBody>
      </p:sp>
      <p:sp>
        <p:nvSpPr>
          <p:cNvPr id="3" name="TextBox 2"/>
          <p:cNvSpPr txBox="1"/>
          <p:nvPr/>
        </p:nvSpPr>
        <p:spPr>
          <a:xfrm>
            <a:off x="4953000" y="4800600"/>
            <a:ext cx="3505200" cy="461665"/>
          </a:xfrm>
          <a:prstGeom prst="rect">
            <a:avLst/>
          </a:prstGeom>
          <a:noFill/>
        </p:spPr>
        <p:txBody>
          <a:bodyPr wrap="square" rtlCol="0">
            <a:spAutoFit/>
          </a:bodyPr>
          <a:lstStyle/>
          <a:p>
            <a:r>
              <a:rPr lang="en-US" sz="2400" dirty="0" smtClean="0">
                <a:solidFill>
                  <a:schemeClr val="bg1"/>
                </a:solidFill>
                <a:latin typeface="Calibri" charset="0"/>
              </a:rPr>
              <a:t>George Sampson, 1922</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 name="TextBox 4"/>
          <p:cNvSpPr txBox="1"/>
          <p:nvPr/>
        </p:nvSpPr>
        <p:spPr>
          <a:xfrm>
            <a:off x="1828800" y="1752600"/>
            <a:ext cx="6172200" cy="2554545"/>
          </a:xfrm>
          <a:prstGeom prst="rect">
            <a:avLst/>
          </a:prstGeom>
          <a:noFill/>
        </p:spPr>
        <p:txBody>
          <a:bodyPr wrap="square" rtlCol="0">
            <a:spAutoFit/>
          </a:bodyPr>
          <a:lstStyle/>
          <a:p>
            <a:pPr algn="ctr"/>
            <a:r>
              <a:rPr lang="en-US" sz="8000" dirty="0" smtClean="0">
                <a:solidFill>
                  <a:schemeClr val="bg1"/>
                </a:solidFill>
                <a:latin typeface="Arial Rounded MT Bold"/>
                <a:cs typeface="Arial Rounded MT Bold"/>
              </a:rPr>
              <a:t>Guess the Text Type</a:t>
            </a:r>
            <a:endParaRPr lang="en-US" sz="8000" dirty="0">
              <a:solidFill>
                <a:schemeClr val="bg1"/>
              </a:solidFill>
              <a:latin typeface="Arial Rounded MT Bold"/>
              <a:cs typeface="Arial Rounded MT Bold"/>
            </a:endParaRPr>
          </a:p>
        </p:txBody>
      </p:sp>
      <p:pic>
        <p:nvPicPr>
          <p:cNvPr id="6" name="02 Come fly with me.mp3">
            <a:hlinkClick r:id="" action="ppaction://media"/>
          </p:cNvPr>
          <p:cNvPicPr>
            <a:picLocks noRot="1" noChangeAspect="1"/>
          </p:cNvPicPr>
          <p:nvPr>
            <a:audioFile r:link="rId1"/>
          </p:nvPr>
        </p:nvPicPr>
        <p:blipFill>
          <a:blip r:embed="rId4"/>
          <a:stretch>
            <a:fillRect/>
          </a:stretch>
        </p:blipFill>
        <p:spPr>
          <a:xfrm>
            <a:off x="9144000" y="5867400"/>
            <a:ext cx="249237" cy="249237"/>
          </a:xfrm>
          <a:prstGeom prst="rect">
            <a:avLst/>
          </a:prstGeom>
        </p:spPr>
      </p:pic>
      <p:pic>
        <p:nvPicPr>
          <p:cNvPr id="7" name="Picture 6"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5">
                                            <p:txEl>
                                              <p:pRg st="0" end="0"/>
                                            </p:txEl>
                                          </p:spTgt>
                                        </p:tgtEl>
                                      </p:cBhvr>
                                    </p:animEffect>
                                  </p:childTnLst>
                                </p:cTn>
                              </p:par>
                              <p:par>
                                <p:cTn id="11" presetID="1" presetClass="mediacall" presetSubtype="0" fill="hold" nodeType="withEffect">
                                  <p:stCondLst>
                                    <p:cond delay="0"/>
                                  </p:stCondLst>
                                  <p:childTnLst>
                                    <p:cmd type="call" cmd="playFrom(0.0)">
                                      <p:cBhvr>
                                        <p:cTn id="12" dur="16540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5"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a:stretch>
            <a:fillRect/>
          </a:stretch>
        </p:blipFill>
        <p:spPr bwMode="auto">
          <a:xfrm>
            <a:off x="838200" y="1573213"/>
            <a:ext cx="2641600" cy="2625725"/>
          </a:xfrm>
          <a:prstGeom prst="rect">
            <a:avLst/>
          </a:prstGeom>
          <a:noFill/>
          <a:ln w="9525">
            <a:noFill/>
            <a:miter lim="800000"/>
            <a:headEnd/>
            <a:tailEnd/>
          </a:ln>
        </p:spPr>
      </p:pic>
      <p:sp>
        <p:nvSpPr>
          <p:cNvPr id="16387"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Approach:</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rcRect/>
          <a:stretch>
            <a:fillRect/>
          </a:stretch>
        </p:blipFill>
        <p:spPr bwMode="auto">
          <a:xfrm>
            <a:off x="3201988" y="3319463"/>
            <a:ext cx="3328987" cy="2219325"/>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6078538" y="4471988"/>
            <a:ext cx="2227262" cy="2133600"/>
          </a:xfrm>
          <a:prstGeom prst="rect">
            <a:avLst/>
          </a:prstGeom>
          <a:noFill/>
          <a:ln w="9525">
            <a:noFill/>
            <a:miter lim="800000"/>
            <a:headEnd/>
            <a:tailEnd/>
          </a:ln>
        </p:spPr>
      </p:pic>
      <p:pic>
        <p:nvPicPr>
          <p:cNvPr id="9" name="Picture 8"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900" decel="100000" fill="hold"/>
                                        <p:tgtEl>
                                          <p:spTgt spid="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 name="TextBox 4"/>
          <p:cNvSpPr txBox="1"/>
          <p:nvPr/>
        </p:nvSpPr>
        <p:spPr>
          <a:xfrm>
            <a:off x="1752600" y="1524000"/>
            <a:ext cx="6172200" cy="1754327"/>
          </a:xfrm>
          <a:prstGeom prst="rect">
            <a:avLst/>
          </a:prstGeom>
          <a:noFill/>
        </p:spPr>
        <p:txBody>
          <a:bodyPr wrap="square" rtlCol="0">
            <a:spAutoFit/>
          </a:bodyPr>
          <a:lstStyle/>
          <a:p>
            <a:pPr algn="ctr"/>
            <a:r>
              <a:rPr lang="en-US" sz="5400" dirty="0" smtClean="0">
                <a:solidFill>
                  <a:schemeClr val="bg1"/>
                </a:solidFill>
                <a:latin typeface="Arial Rounded MT Bold"/>
                <a:cs typeface="Arial Rounded MT Bold"/>
              </a:rPr>
              <a:t>1 - Where would you find this text?</a:t>
            </a:r>
            <a:endParaRPr lang="en-US" sz="5400" dirty="0">
              <a:solidFill>
                <a:schemeClr val="bg1"/>
              </a:solidFill>
              <a:latin typeface="Arial Rounded MT Bold"/>
              <a:cs typeface="Arial Rounded MT Bold"/>
            </a:endParaRPr>
          </a:p>
        </p:txBody>
      </p:sp>
      <p:sp>
        <p:nvSpPr>
          <p:cNvPr id="7" name="TextBox 6"/>
          <p:cNvSpPr txBox="1"/>
          <p:nvPr/>
        </p:nvSpPr>
        <p:spPr>
          <a:xfrm>
            <a:off x="1600200" y="3505200"/>
            <a:ext cx="6172200" cy="1754327"/>
          </a:xfrm>
          <a:prstGeom prst="rect">
            <a:avLst/>
          </a:prstGeom>
          <a:noFill/>
        </p:spPr>
        <p:txBody>
          <a:bodyPr wrap="square" rtlCol="0">
            <a:spAutoFit/>
          </a:bodyPr>
          <a:lstStyle/>
          <a:p>
            <a:pPr algn="ctr"/>
            <a:r>
              <a:rPr lang="en-US" sz="5400" dirty="0" smtClean="0">
                <a:solidFill>
                  <a:schemeClr val="bg1"/>
                </a:solidFill>
                <a:latin typeface="Arial Rounded MT Bold"/>
                <a:cs typeface="Arial Rounded MT Bold"/>
              </a:rPr>
              <a:t>2 - How do you know?</a:t>
            </a:r>
            <a:endParaRPr lang="en-US" sz="5400" dirty="0">
              <a:solidFill>
                <a:schemeClr val="bg1"/>
              </a:solidFill>
              <a:latin typeface="Arial Rounded MT Bold"/>
              <a:cs typeface="Arial Rounded MT Bold"/>
            </a:endParaRPr>
          </a:p>
        </p:txBody>
      </p:sp>
      <p:cxnSp>
        <p:nvCxnSpPr>
          <p:cNvPr id="9" name="Straight Connector 8"/>
          <p:cNvCxnSpPr/>
          <p:nvPr/>
        </p:nvCxnSpPr>
        <p:spPr>
          <a:xfrm>
            <a:off x="1367667" y="3373778"/>
            <a:ext cx="70866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2362200" y="1981200"/>
            <a:ext cx="4724400" cy="2246769"/>
          </a:xfrm>
          <a:prstGeom prst="rect">
            <a:avLst/>
          </a:prstGeom>
          <a:noFill/>
          <a:ln w="9525">
            <a:noFill/>
            <a:miter lim="800000"/>
            <a:headEnd/>
            <a:tailEnd/>
          </a:ln>
        </p:spPr>
        <p:txBody>
          <a:bodyPr>
            <a:prstTxWarp prst="textNoShape">
              <a:avLst/>
            </a:prstTxWarp>
            <a:spAutoFit/>
          </a:bodyPr>
          <a:lstStyle/>
          <a:p>
            <a:pPr algn="ctr"/>
            <a:r>
              <a:rPr lang="en-GB" sz="2800" dirty="0">
                <a:solidFill>
                  <a:schemeClr val="bg1"/>
                </a:solidFill>
                <a:latin typeface="Comic Sans MS" pitchFamily="24" charset="0"/>
                <a:ea typeface="Times" pitchFamily="24" charset="0"/>
                <a:cs typeface="Times" pitchFamily="24" charset="0"/>
              </a:rPr>
              <a:t>Proud mum in a million Natalie Brown hugged her beautiful baby daughter Casey yesterday and said: “She’s my double miracle.</a:t>
            </a:r>
            <a:r>
              <a:rPr lang="en-GB" sz="2800" dirty="0" smtClean="0">
                <a:solidFill>
                  <a:schemeClr val="bg1"/>
                </a:solidFill>
                <a:latin typeface="Comic Sans MS" pitchFamily="24" charset="0"/>
                <a:ea typeface="Times" pitchFamily="24" charset="0"/>
                <a:cs typeface="Times" pitchFamily="24" charset="0"/>
              </a:rPr>
              <a:t>”</a:t>
            </a:r>
            <a:endParaRPr lang="en-GB" sz="6000" dirty="0">
              <a:solidFill>
                <a:schemeClr val="bg1"/>
              </a:solidFill>
              <a:ea typeface="Times" pitchFamily="24" charset="0"/>
              <a:cs typeface="Times" pitchFamily="24" charset="0"/>
            </a:endParaRPr>
          </a:p>
        </p:txBody>
      </p:sp>
      <p:sp>
        <p:nvSpPr>
          <p:cNvPr id="30727" name="Text Box 10"/>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1</a:t>
            </a:r>
          </a:p>
        </p:txBody>
      </p:sp>
      <p:graphicFrame>
        <p:nvGraphicFramePr>
          <p:cNvPr id="21518" name="Object 2"/>
          <p:cNvGraphicFramePr>
            <a:graphicFrameLocks noChangeAspect="1"/>
          </p:cNvGraphicFramePr>
          <p:nvPr/>
        </p:nvGraphicFramePr>
        <p:xfrm>
          <a:off x="6477000" y="4648200"/>
          <a:ext cx="2286000" cy="1944688"/>
        </p:xfrm>
        <a:graphic>
          <a:graphicData uri="http://schemas.openxmlformats.org/presentationml/2006/ole">
            <p:oleObj spid="_x0000_s167938" name="Clip" r:id="rId5" imgW="371856" imgH="316992" progId="">
              <p:embed/>
            </p:oleObj>
          </a:graphicData>
        </a:graphic>
      </p:graphicFrame>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1509"/>
                                        </p:tgtEl>
                                        <p:attrNameLst>
                                          <p:attrName>style.visibility</p:attrName>
                                        </p:attrNameLst>
                                      </p:cBhvr>
                                      <p:to>
                                        <p:strVal val="visible"/>
                                      </p:to>
                                    </p:set>
                                    <p:animEffect transition="in" filter="wipe(left)">
                                      <p:cBhvr>
                                        <p:cTn id="7" dur="300"/>
                                        <p:tgtEl>
                                          <p:spTgt spid="2150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518"/>
                                        </p:tgtEl>
                                        <p:attrNameLst>
                                          <p:attrName>style.visibility</p:attrName>
                                        </p:attrNameLst>
                                      </p:cBhvr>
                                      <p:to>
                                        <p:strVal val="visible"/>
                                      </p:to>
                                    </p:set>
                                    <p:animEffect transition="in" filter="box(in)">
                                      <p:cBhvr>
                                        <p:cTn id="12" dur="500"/>
                                        <p:tgtEl>
                                          <p:spTgt spid="21518"/>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graphicFrame>
        <p:nvGraphicFramePr>
          <p:cNvPr id="22539" name="Object 2"/>
          <p:cNvGraphicFramePr>
            <a:graphicFrameLocks noChangeAspect="1"/>
          </p:cNvGraphicFramePr>
          <p:nvPr/>
        </p:nvGraphicFramePr>
        <p:xfrm>
          <a:off x="0" y="4724400"/>
          <a:ext cx="2286000" cy="1944688"/>
        </p:xfrm>
        <a:graphic>
          <a:graphicData uri="http://schemas.openxmlformats.org/presentationml/2006/ole">
            <p:oleObj spid="_x0000_s169986" name="Clip" r:id="rId5" imgW="371856" imgH="316992" progId="">
              <p:embed/>
            </p:oleObj>
          </a:graphicData>
        </a:graphic>
      </p:graphicFrame>
      <p:sp>
        <p:nvSpPr>
          <p:cNvPr id="32772"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3" name="Rectangle 5"/>
          <p:cNvSpPr>
            <a:spLocks noChangeArrowheads="1"/>
          </p:cNvSpPr>
          <p:nvPr/>
        </p:nvSpPr>
        <p:spPr bwMode="auto">
          <a:xfrm>
            <a:off x="2209800" y="1143000"/>
            <a:ext cx="4724400" cy="3970318"/>
          </a:xfrm>
          <a:prstGeom prst="rect">
            <a:avLst/>
          </a:prstGeom>
          <a:noFill/>
          <a:ln w="9525">
            <a:noFill/>
            <a:miter lim="800000"/>
            <a:headEnd/>
            <a:tailEnd/>
          </a:ln>
        </p:spPr>
        <p:txBody>
          <a:bodyPr>
            <a:prstTxWarp prst="textNoShape">
              <a:avLst/>
            </a:prstTxWarp>
            <a:spAutoFit/>
          </a:bodyPr>
          <a:lstStyle/>
          <a:p>
            <a:pPr algn="ctr"/>
            <a:r>
              <a:rPr lang="en-GB" sz="2800" dirty="0">
                <a:solidFill>
                  <a:srgbClr val="FFFFFF"/>
                </a:solidFill>
                <a:latin typeface="Comic Sans MS" pitchFamily="24" charset="0"/>
                <a:ea typeface="Times" pitchFamily="24" charset="0"/>
                <a:cs typeface="Times" pitchFamily="24" charset="0"/>
              </a:rPr>
              <a:t>The blood vessels of the circulatory system, branching into multitudes of very fine tubes (capillaries), supply all parts of the muscles and organs with blood, which carries oxygen and food necessary for life.</a:t>
            </a:r>
          </a:p>
        </p:txBody>
      </p:sp>
      <p:sp>
        <p:nvSpPr>
          <p:cNvPr id="32775" name="Text Box 8"/>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2</a:t>
            </a:r>
          </a:p>
        </p:txBody>
      </p:sp>
      <p:pic>
        <p:nvPicPr>
          <p:cNvPr id="7" name="Picture 6"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2533"/>
                                        </p:tgtEl>
                                        <p:attrNameLst>
                                          <p:attrName>style.visibility</p:attrName>
                                        </p:attrNameLst>
                                      </p:cBhvr>
                                      <p:to>
                                        <p:strVal val="visible"/>
                                      </p:to>
                                    </p:set>
                                    <p:animEffect transition="in" filter="wipe(left)">
                                      <p:cBhvr>
                                        <p:cTn id="7" dur="300"/>
                                        <p:tgtEl>
                                          <p:spTgt spid="2253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2539"/>
                                        </p:tgtEl>
                                        <p:attrNameLst>
                                          <p:attrName>style.visibility</p:attrName>
                                        </p:attrNameLst>
                                      </p:cBhvr>
                                      <p:to>
                                        <p:strVal val="visible"/>
                                      </p:to>
                                    </p:set>
                                    <p:animEffect transition="in" filter="box(in)">
                                      <p:cBhvr>
                                        <p:cTn id="12" dur="500"/>
                                        <p:tgtEl>
                                          <p:spTgt spid="22539"/>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82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3557" name="Rectangle 5"/>
          <p:cNvSpPr>
            <a:spLocks noChangeArrowheads="1"/>
          </p:cNvSpPr>
          <p:nvPr/>
        </p:nvSpPr>
        <p:spPr bwMode="auto">
          <a:xfrm>
            <a:off x="2057400" y="1143000"/>
            <a:ext cx="4724400" cy="3539431"/>
          </a:xfrm>
          <a:prstGeom prst="rect">
            <a:avLst/>
          </a:prstGeom>
          <a:noFill/>
          <a:ln w="9525">
            <a:noFill/>
            <a:miter lim="800000"/>
            <a:headEnd/>
            <a:tailEnd/>
          </a:ln>
        </p:spPr>
        <p:txBody>
          <a:bodyPr>
            <a:prstTxWarp prst="textNoShape">
              <a:avLst/>
            </a:prstTxWarp>
            <a:spAutoFit/>
          </a:bodyPr>
          <a:lstStyle/>
          <a:p>
            <a:pPr algn="ctr"/>
            <a:r>
              <a:rPr lang="en-GB" sz="2800" dirty="0">
                <a:solidFill>
                  <a:srgbClr val="FFFFFF"/>
                </a:solidFill>
                <a:latin typeface="Comic Sans MS" pitchFamily="24" charset="0"/>
                <a:ea typeface="Times" pitchFamily="24" charset="0"/>
                <a:cs typeface="Times" pitchFamily="24" charset="0"/>
              </a:rPr>
              <a:t>Ensure that the electrical supply is turned off. Ensure the existing circuit to which the fitting is to be connected has been installed and fused in accordance with current L.L.L wiring regulations</a:t>
            </a:r>
          </a:p>
        </p:txBody>
      </p:sp>
      <p:sp>
        <p:nvSpPr>
          <p:cNvPr id="34823" name="Text Box 8"/>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3</a:t>
            </a:r>
          </a:p>
        </p:txBody>
      </p:sp>
      <p:graphicFrame>
        <p:nvGraphicFramePr>
          <p:cNvPr id="23563" name="Object 2"/>
          <p:cNvGraphicFramePr>
            <a:graphicFrameLocks noChangeAspect="1"/>
          </p:cNvGraphicFramePr>
          <p:nvPr/>
        </p:nvGraphicFramePr>
        <p:xfrm>
          <a:off x="6477000" y="4648200"/>
          <a:ext cx="2286000" cy="1944688"/>
        </p:xfrm>
        <a:graphic>
          <a:graphicData uri="http://schemas.openxmlformats.org/presentationml/2006/ole">
            <p:oleObj spid="_x0000_s172034" name="Clip" r:id="rId5" imgW="371856" imgH="316992" progId="">
              <p:embed/>
            </p:oleObj>
          </a:graphicData>
        </a:graphic>
      </p:graphicFrame>
      <p:pic>
        <p:nvPicPr>
          <p:cNvPr id="7" name="Picture 6"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3557"/>
                                        </p:tgtEl>
                                        <p:attrNameLst>
                                          <p:attrName>style.visibility</p:attrName>
                                        </p:attrNameLst>
                                      </p:cBhvr>
                                      <p:to>
                                        <p:strVal val="visible"/>
                                      </p:to>
                                    </p:set>
                                    <p:animEffect transition="in" filter="wipe(left)">
                                      <p:cBhvr>
                                        <p:cTn id="7" dur="300"/>
                                        <p:tgtEl>
                                          <p:spTgt spid="2355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563"/>
                                        </p:tgtEl>
                                        <p:attrNameLst>
                                          <p:attrName>style.visibility</p:attrName>
                                        </p:attrNameLst>
                                      </p:cBhvr>
                                      <p:to>
                                        <p:strVal val="visible"/>
                                      </p:to>
                                    </p:set>
                                    <p:animEffect transition="in" filter="box(in)">
                                      <p:cBhvr>
                                        <p:cTn id="12" dur="500"/>
                                        <p:tgtEl>
                                          <p:spTgt spid="23563"/>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295400" y="2003425"/>
            <a:ext cx="7543800" cy="5632312"/>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connectives</a:t>
            </a: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 and hands-up</a:t>
            </a:r>
          </a:p>
          <a:p>
            <a:pPr marL="742950" indent="-742950">
              <a:buFont typeface="Calibri" charset="0"/>
              <a:buAutoNum type="arabicPeriod"/>
            </a:pPr>
            <a:r>
              <a:rPr lang="en-US" sz="3600" dirty="0" smtClean="0">
                <a:solidFill>
                  <a:srgbClr val="FFFFFF"/>
                </a:solidFill>
                <a:latin typeface="Calibri" charset="0"/>
              </a:rPr>
              <a:t>Vary groupings</a:t>
            </a:r>
          </a:p>
          <a:p>
            <a:pPr marL="742950" indent="-742950">
              <a:buFont typeface="Calibri" charset="0"/>
              <a:buAutoNum type="arabicPeriod"/>
            </a:pPr>
            <a:r>
              <a:rPr lang="en-US" sz="3600" dirty="0">
                <a:solidFill>
                  <a:srgbClr val="FFFFFF"/>
                </a:solidFill>
                <a:latin typeface="Calibri" charset="0"/>
              </a:rPr>
              <a:t>Get conversations 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 name="Cloud Callout 5"/>
          <p:cNvSpPr/>
          <p:nvPr/>
        </p:nvSpPr>
        <p:spPr>
          <a:xfrm>
            <a:off x="914400" y="381000"/>
            <a:ext cx="4572000" cy="2590800"/>
          </a:xfrm>
          <a:prstGeom prst="cloudCallout">
            <a:avLst>
              <a:gd name="adj1" fmla="val -70379"/>
              <a:gd name="adj2" fmla="val 80607"/>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1: What type of talk </a:t>
            </a:r>
            <a:r>
              <a:rPr lang="en-US" dirty="0" err="1" smtClean="0">
                <a:solidFill>
                  <a:schemeClr val="tx1"/>
                </a:solidFill>
              </a:rPr>
              <a:t>characterises</a:t>
            </a:r>
            <a:r>
              <a:rPr lang="en-US" dirty="0" smtClean="0">
                <a:solidFill>
                  <a:schemeClr val="tx1"/>
                </a:solidFill>
              </a:rPr>
              <a:t> your classroom? How do you help students to talk like a scientist / historian / geographer ..? </a:t>
            </a:r>
            <a:endParaRPr lang="en-US" dirty="0">
              <a:solidFill>
                <a:schemeClr val="tx1"/>
              </a:solidFill>
            </a:endParaRPr>
          </a:p>
        </p:txBody>
      </p:sp>
      <p:sp>
        <p:nvSpPr>
          <p:cNvPr id="7" name="Cloud Callout 6"/>
          <p:cNvSpPr/>
          <p:nvPr/>
        </p:nvSpPr>
        <p:spPr>
          <a:xfrm>
            <a:off x="4419600" y="1981200"/>
            <a:ext cx="4572000" cy="2590800"/>
          </a:xfrm>
          <a:prstGeom prst="cloudCallout">
            <a:avLst>
              <a:gd name="adj1" fmla="val 49734"/>
              <a:gd name="adj2" fmla="val 103130"/>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 How do you ask questions? How do you receive answers? Do ‘why’ and ‘how’ questions happen other than by accident? Do the same students always answer?</a:t>
            </a:r>
            <a:endParaRPr lang="en-US" dirty="0">
              <a:solidFill>
                <a:schemeClr val="tx1"/>
              </a:solidFill>
            </a:endParaRPr>
          </a:p>
        </p:txBody>
      </p:sp>
      <p:sp>
        <p:nvSpPr>
          <p:cNvPr id="8" name="Cloud Callout 7"/>
          <p:cNvSpPr/>
          <p:nvPr/>
        </p:nvSpPr>
        <p:spPr>
          <a:xfrm>
            <a:off x="762000" y="3581400"/>
            <a:ext cx="4572000" cy="2590800"/>
          </a:xfrm>
          <a:prstGeom prst="cloudCallout">
            <a:avLst>
              <a:gd name="adj1" fmla="val -63432"/>
              <a:gd name="adj2" fmla="val 70453"/>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 How do groupings work in your classroom? Are they planned? Do the word-rich get richer? Is spoken vocabulary </a:t>
            </a:r>
            <a:r>
              <a:rPr lang="en-US" dirty="0" err="1" smtClean="0">
                <a:solidFill>
                  <a:schemeClr val="tx1"/>
                </a:solidFill>
              </a:rPr>
              <a:t>modelled</a:t>
            </a:r>
            <a:r>
              <a:rPr lang="en-US" dirty="0" smtClean="0">
                <a:solidFill>
                  <a:schemeClr val="tx1"/>
                </a:solidFill>
              </a:rPr>
              <a:t>?</a:t>
            </a:r>
            <a:endParaRPr lang="en-US" dirty="0">
              <a:solidFill>
                <a:schemeClr val="tx1"/>
              </a:solidFill>
            </a:endParaRPr>
          </a:p>
        </p:txBody>
      </p:sp>
      <p:sp>
        <p:nvSpPr>
          <p:cNvPr id="9" name="Folded Corner 8"/>
          <p:cNvSpPr/>
          <p:nvPr/>
        </p:nvSpPr>
        <p:spPr>
          <a:xfrm>
            <a:off x="5867400" y="5791200"/>
            <a:ext cx="2590800" cy="8382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Team Implications …</a:t>
            </a:r>
            <a:endParaRPr lang="en-US" sz="20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Teach reading – scanning, skimming, analysis</a:t>
            </a:r>
          </a:p>
          <a:p>
            <a:pPr marL="742950" indent="-742950">
              <a:buFont typeface="Calibri" charset="0"/>
              <a:buAutoNum type="arabicPeriod"/>
            </a:pPr>
            <a:r>
              <a:rPr lang="en-US" sz="3600" dirty="0">
                <a:solidFill>
                  <a:srgbClr val="FFFFFF"/>
                </a:solidFill>
                <a:latin typeface="Calibri" charset="0"/>
              </a:rPr>
              <a:t>Read aloud and display</a:t>
            </a:r>
          </a:p>
          <a:p>
            <a:pPr marL="742950" indent="-742950">
              <a:buFont typeface="Calibri" charset="0"/>
              <a:buAutoNum type="arabicPeriod"/>
            </a:pPr>
            <a:r>
              <a:rPr lang="en-US" sz="3600" dirty="0">
                <a:solidFill>
                  <a:srgbClr val="FFFFFF"/>
                </a:solidFill>
                <a:latin typeface="Calibri" charset="0"/>
              </a:rPr>
              <a:t>Teach key vocabulary</a:t>
            </a:r>
          </a:p>
          <a:p>
            <a:pPr marL="742950" indent="-742950">
              <a:buFont typeface="Calibri" charset="0"/>
              <a:buAutoNum type="arabicPeriod"/>
            </a:pPr>
            <a:r>
              <a:rPr lang="en-US" sz="3600" dirty="0">
                <a:solidFill>
                  <a:srgbClr val="FFFFFF"/>
                </a:solidFill>
                <a:latin typeface="Calibri" charset="0"/>
              </a:rPr>
              <a:t>Demystify spelling</a:t>
            </a:r>
          </a:p>
          <a:p>
            <a:pPr marL="742950" indent="-742950">
              <a:buFont typeface="Calibri" charset="0"/>
              <a:buAutoNum type="arabicPeriod"/>
            </a:pPr>
            <a:r>
              <a:rPr lang="en-US" sz="3600" dirty="0">
                <a:solidFill>
                  <a:srgbClr val="FFFFFF"/>
                </a:solidFill>
                <a:latin typeface="Calibri" charset="0"/>
              </a:rPr>
              <a:t>Teach research, not FOFO</a:t>
            </a:r>
          </a:p>
          <a:p>
            <a:pPr marL="742950" indent="-742950"/>
            <a:endParaRPr lang="en-US" sz="3600" dirty="0">
              <a:solidFill>
                <a:srgbClr val="FFFFFF"/>
              </a:solidFill>
              <a:latin typeface="Calibri" charset="0"/>
            </a:endParaRPr>
          </a:p>
        </p:txBody>
      </p:sp>
      <p:pic>
        <p:nvPicPr>
          <p:cNvPr id="52228"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SKIMMING</a:t>
            </a:r>
          </a:p>
        </p:txBody>
      </p:sp>
      <p:pic>
        <p:nvPicPr>
          <p:cNvPr id="38917"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Provocations:</a:t>
            </a:r>
          </a:p>
        </p:txBody>
      </p:sp>
      <p:sp>
        <p:nvSpPr>
          <p:cNvPr id="3" name="TextBox 2"/>
          <p:cNvSpPr txBox="1">
            <a:spLocks noChangeArrowheads="1"/>
          </p:cNvSpPr>
          <p:nvPr/>
        </p:nvSpPr>
        <p:spPr bwMode="auto">
          <a:xfrm>
            <a:off x="533400" y="1828800"/>
            <a:ext cx="8458200" cy="2862322"/>
          </a:xfrm>
          <a:prstGeom prst="rect">
            <a:avLst/>
          </a:prstGeom>
          <a:noFill/>
          <a:ln w="9525">
            <a:noFill/>
            <a:miter lim="800000"/>
            <a:headEnd/>
            <a:tailEnd/>
          </a:ln>
        </p:spPr>
        <p:txBody>
          <a:bodyPr wrap="square">
            <a:prstTxWarp prst="textNoShape">
              <a:avLst/>
            </a:prstTxWarp>
            <a:spAutoFit/>
          </a:bodyPr>
          <a:lstStyle/>
          <a:p>
            <a:pPr marL="742950" indent="-742950">
              <a:buFont typeface="Arial" charset="0"/>
              <a:buChar char="•"/>
            </a:pPr>
            <a:r>
              <a:rPr lang="en-US" sz="3600" dirty="0" smtClean="0">
                <a:solidFill>
                  <a:srgbClr val="FFFFFF"/>
                </a:solidFill>
                <a:latin typeface="Calibri" charset="0"/>
              </a:rPr>
              <a:t>We haven’t done literacy</a:t>
            </a:r>
          </a:p>
          <a:p>
            <a:pPr marL="742950" indent="-742950">
              <a:buFont typeface="Arial" charset="0"/>
              <a:buChar char="•"/>
            </a:pPr>
            <a:r>
              <a:rPr lang="en-US" sz="3600" dirty="0" smtClean="0">
                <a:solidFill>
                  <a:srgbClr val="FFFFFF"/>
                </a:solidFill>
                <a:latin typeface="Calibri" charset="0"/>
              </a:rPr>
              <a:t>It’s </a:t>
            </a:r>
            <a:r>
              <a:rPr lang="en-US" sz="3600" dirty="0">
                <a:solidFill>
                  <a:srgbClr val="FFFFFF"/>
                </a:solidFill>
                <a:latin typeface="Calibri" charset="0"/>
              </a:rPr>
              <a:t>all about the classroom</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Knowledge and instruction may be more important than we </a:t>
            </a:r>
            <a:r>
              <a:rPr lang="en-US" sz="3600" dirty="0" err="1" smtClean="0">
                <a:solidFill>
                  <a:srgbClr val="FFFFFF"/>
                </a:solidFill>
                <a:latin typeface="Calibri" charset="0"/>
              </a:rPr>
              <a:t>realised</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Remember the “Matthew Effect”</a:t>
            </a:r>
            <a:endParaRPr lang="en-US" sz="36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charset="0"/>
                <a:ea typeface="Comic Sans MS" charset="0"/>
                <a:cs typeface="Comic Sans MS" charset="0"/>
              </a:rPr>
              <a:t> </a:t>
            </a:r>
            <a:endParaRPr lang="en-GB" sz="3600" dirty="0">
              <a:solidFill>
                <a:srgbClr val="FFFFFF"/>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SCANNING</a:t>
            </a:r>
          </a:p>
        </p:txBody>
      </p:sp>
      <p:pic>
        <p:nvPicPr>
          <p:cNvPr id="43013"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marL="514350" indent="-514350"/>
            <a:endParaRPr lang="en-GB" sz="3200" dirty="0">
              <a:solidFill>
                <a:srgbClr val="FFFFFF"/>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latin typeface="Calibri" charset="0"/>
              </a:rPr>
              <a:t>Cellular telephones</a:t>
            </a:r>
          </a:p>
          <a:p>
            <a:endParaRPr lang="en-US" sz="2000" b="1" dirty="0">
              <a:solidFill>
                <a:srgbClr val="FFFFFF"/>
              </a:solidFill>
              <a:latin typeface="Calibri" charset="0"/>
            </a:endParaRPr>
          </a:p>
          <a:p>
            <a:r>
              <a:rPr lang="en-US" sz="2000" dirty="0">
                <a:solidFill>
                  <a:srgbClr val="FFFFFF"/>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charset="0"/>
              <a:ea typeface="Times" charset="0"/>
              <a:cs typeface="Times" charset="0"/>
            </a:endParaRPr>
          </a:p>
        </p:txBody>
      </p:sp>
      <p:sp>
        <p:nvSpPr>
          <p:cNvPr id="4505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FFFFFF"/>
                </a:solidFill>
                <a:latin typeface="Calibri" charset="0"/>
              </a:rPr>
              <a:t>Where begin? </a:t>
            </a:r>
          </a:p>
          <a:p>
            <a:pPr algn="r"/>
            <a:r>
              <a:rPr lang="en-US" sz="2000" dirty="0">
                <a:solidFill>
                  <a:srgbClr val="FFFFFF"/>
                </a:solidFill>
                <a:latin typeface="Calibri" charset="0"/>
              </a:rPr>
              <a:t>Two features? </a:t>
            </a:r>
          </a:p>
          <a:p>
            <a:pPr algn="r"/>
            <a:r>
              <a:rPr lang="en-US" sz="2000" dirty="0">
                <a:solidFill>
                  <a:srgbClr val="FFFFFF"/>
                </a:solidFill>
                <a:latin typeface="Calibri" charset="0"/>
              </a:rPr>
              <a:t>Some countries?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CLOSE READING</a:t>
            </a: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471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0-03-04 at 06.06.09.png"/>
          <p:cNvPicPr>
            <a:picLocks noChangeAspect="1"/>
          </p:cNvPicPr>
          <p:nvPr/>
        </p:nvPicPr>
        <p:blipFill>
          <a:blip r:embed="rId3"/>
          <a:srcRect/>
          <a:stretch>
            <a:fillRect/>
          </a:stretch>
        </p:blipFill>
        <p:spPr bwMode="auto">
          <a:xfrm>
            <a:off x="228600" y="457200"/>
            <a:ext cx="5943600" cy="31337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1371600" y="1676400"/>
            <a:ext cx="3627438" cy="4638675"/>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876800" y="2514600"/>
            <a:ext cx="3481388" cy="349408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105400" y="762000"/>
            <a:ext cx="3556000" cy="35052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t>RESEARCH SKILLS</a:t>
            </a:r>
            <a:endParaRPr lang="en-US" dirty="0" smtClean="0">
              <a:ea typeface="ＭＳ Ｐゴシック" charset="-128"/>
              <a:cs typeface="ＭＳ Ｐゴシック" charset="-128"/>
            </a:endParaRP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600200" y="2438400"/>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Research the life of</a:t>
            </a:r>
            <a:endParaRPr lang="en-US" sz="4000" dirty="0">
              <a:solidFill>
                <a:schemeClr val="bg1"/>
              </a:solidFill>
              <a:latin typeface="Chalkduster"/>
              <a:cs typeface="Chalkduster"/>
            </a:endParaRPr>
          </a:p>
        </p:txBody>
      </p:sp>
      <p:sp>
        <p:nvSpPr>
          <p:cNvPr id="4" name="TextBox 3"/>
          <p:cNvSpPr txBox="1"/>
          <p:nvPr/>
        </p:nvSpPr>
        <p:spPr>
          <a:xfrm>
            <a:off x="1600200" y="3146286"/>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Martin Luther King</a:t>
            </a:r>
            <a:endParaRPr lang="en-US" sz="4000" dirty="0">
              <a:solidFill>
                <a:schemeClr val="bg1"/>
              </a:solidFill>
              <a:latin typeface="Chalkduster"/>
              <a:cs typeface="Chalkduster"/>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584776"/>
          </a:xfrm>
          <a:prstGeom prst="rect">
            <a:avLst/>
          </a:prstGeom>
          <a:noFill/>
        </p:spPr>
        <p:txBody>
          <a:bodyPr wrap="square" rtlCol="0">
            <a:spAutoFit/>
          </a:bodyPr>
          <a:lstStyle/>
          <a:p>
            <a:pPr algn="ctr"/>
            <a:r>
              <a:rPr lang="en-US" sz="3200" dirty="0" smtClean="0">
                <a:solidFill>
                  <a:srgbClr val="FFFFFF"/>
                </a:solidFill>
              </a:rPr>
              <a:t>(Robert K Merton)</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6323"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838200" y="2895600"/>
            <a:ext cx="7620000" cy="830997"/>
          </a:xfrm>
          <a:prstGeom prst="rect">
            <a:avLst/>
          </a:prstGeom>
          <a:noFill/>
          <a:ln w="9525">
            <a:noFill/>
            <a:miter lim="800000"/>
            <a:headEnd/>
            <a:tailEnd/>
          </a:ln>
        </p:spPr>
        <p:txBody>
          <a:bodyPr>
            <a:prstTxWarp prst="textNoShape">
              <a:avLst/>
            </a:prstTxWarp>
            <a:spAutoFit/>
          </a:bodyPr>
          <a:lstStyle/>
          <a:p>
            <a:pPr algn="ctr"/>
            <a:r>
              <a:rPr lang="en-GB" sz="4800" dirty="0" smtClean="0">
                <a:solidFill>
                  <a:srgbClr val="FFFFFF"/>
                </a:solidFill>
                <a:ea typeface="Times" charset="0"/>
                <a:cs typeface="Times" charset="0"/>
              </a:rPr>
              <a:t>Demo</a:t>
            </a:r>
          </a:p>
        </p:txBody>
      </p:sp>
      <p:sp>
        <p:nvSpPr>
          <p:cNvPr id="3" name="Action Button: Custom 2">
            <a:hlinkClick r:id="rId3" action="ppaction://hlinkpres?slideindex=1&amp;slidetitle=Slide 1" highlightClick="1"/>
          </p:cNvPr>
          <p:cNvSpPr/>
          <p:nvPr/>
        </p:nvSpPr>
        <p:spPr>
          <a:xfrm>
            <a:off x="8153400" y="6248400"/>
            <a:ext cx="685800" cy="4572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570">
                                            <p:txEl>
                                              <p:pRg st="0" end="0"/>
                                            </p:txEl>
                                          </p:spTgt>
                                        </p:tgtEl>
                                        <p:attrNameLst>
                                          <p:attrName>style.visibility</p:attrName>
                                        </p:attrNameLst>
                                      </p:cBhvr>
                                      <p:to>
                                        <p:strVal val="visible"/>
                                      </p:to>
                                    </p:set>
                                    <p:animEffect transition="in" filter="wipe(left)">
                                      <p:cBhvr>
                                        <p:cTn id="7" dur="500"/>
                                        <p:tgtEl>
                                          <p:spTgt spid="1095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autoUpdateAnimBg="0" advAuto="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TextBox 2"/>
          <p:cNvSpPr txBox="1">
            <a:spLocks noChangeArrowheads="1"/>
          </p:cNvSpPr>
          <p:nvPr/>
        </p:nvSpPr>
        <p:spPr bwMode="auto">
          <a:xfrm>
            <a:off x="762000" y="1371600"/>
            <a:ext cx="8077200" cy="2800350"/>
          </a:xfrm>
          <a:prstGeom prst="rect">
            <a:avLst/>
          </a:prstGeom>
          <a:noFill/>
          <a:ln w="9525">
            <a:noFill/>
            <a:miter lim="800000"/>
            <a:headEnd/>
            <a:tailEnd/>
          </a:ln>
        </p:spPr>
        <p:txBody>
          <a:bodyPr>
            <a:prstTxWarp prst="textNoShape">
              <a:avLst/>
            </a:prstTxWarp>
            <a:spAutoFit/>
          </a:bodyPr>
          <a:lstStyle/>
          <a:p>
            <a:pPr algn="ctr"/>
            <a:r>
              <a:rPr lang="en-US" sz="8800">
                <a:solidFill>
                  <a:srgbClr val="FFFFFF"/>
                </a:solidFill>
                <a:latin typeface="Calibri" charset="0"/>
              </a:rPr>
              <a:t>DEMYSTIFYING</a:t>
            </a:r>
          </a:p>
          <a:p>
            <a:pPr algn="ctr"/>
            <a:r>
              <a:rPr lang="en-US" sz="8800">
                <a:solidFill>
                  <a:srgbClr val="FFFFFF"/>
                </a:solidFill>
                <a:latin typeface="Calibri" charset="0"/>
              </a:rPr>
              <a:t>SPELLING</a:t>
            </a:r>
          </a:p>
        </p:txBody>
      </p:sp>
      <p:sp>
        <p:nvSpPr>
          <p:cNvPr id="4" name="TextBox 3"/>
          <p:cNvSpPr txBox="1">
            <a:spLocks noChangeArrowheads="1"/>
          </p:cNvSpPr>
          <p:nvPr/>
        </p:nvSpPr>
        <p:spPr bwMode="auto">
          <a:xfrm>
            <a:off x="4343400" y="4171950"/>
            <a:ext cx="685800" cy="2800350"/>
          </a:xfrm>
          <a:prstGeom prst="rect">
            <a:avLst/>
          </a:prstGeom>
          <a:noFill/>
          <a:ln w="9525">
            <a:noFill/>
            <a:miter lim="800000"/>
            <a:headEnd/>
            <a:tailEnd/>
          </a:ln>
        </p:spPr>
        <p:txBody>
          <a:bodyPr>
            <a:prstTxWarp prst="textNoShape">
              <a:avLst/>
            </a:prstTxWarp>
            <a:spAutoFit/>
          </a:bodyPr>
          <a:lstStyle/>
          <a:p>
            <a:r>
              <a:rPr lang="en-US" sz="8800">
                <a:solidFill>
                  <a:schemeClr val="bg1"/>
                </a:solidFill>
              </a:rPr>
              <a:t>3</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1569660"/>
          </a:xfrm>
          <a:prstGeom prst="rect">
            <a:avLst/>
          </a:prstGeom>
          <a:noFill/>
          <a:ln w="9525">
            <a:noFill/>
            <a:miter lim="800000"/>
            <a:headEnd/>
            <a:tailEnd/>
          </a:ln>
        </p:spPr>
        <p:txBody>
          <a:bodyPr wrap="square">
            <a:prstTxWarp prst="textNoShape">
              <a:avLst/>
            </a:prstTxWarp>
            <a:spAutoFit/>
          </a:bodyPr>
          <a:lstStyle/>
          <a:p>
            <a:r>
              <a:rPr lang="en-US" sz="4800" dirty="0" smtClean="0">
                <a:solidFill>
                  <a:schemeClr val="bg1"/>
                </a:solidFill>
              </a:rPr>
              <a:t>The </a:t>
            </a:r>
            <a:r>
              <a:rPr lang="en-US" sz="4800" dirty="0" smtClean="0">
                <a:solidFill>
                  <a:srgbClr val="FFFF00"/>
                </a:solidFill>
              </a:rPr>
              <a:t>rich </a:t>
            </a:r>
            <a:r>
              <a:rPr lang="en-US" sz="4800" dirty="0" smtClean="0">
                <a:solidFill>
                  <a:schemeClr val="bg1"/>
                </a:solidFill>
              </a:rPr>
              <a:t>shall get richer and the </a:t>
            </a:r>
            <a:r>
              <a:rPr lang="en-US" sz="4800" dirty="0" smtClean="0">
                <a:solidFill>
                  <a:srgbClr val="FFFF00"/>
                </a:solidFill>
              </a:rPr>
              <a:t>poor </a:t>
            </a:r>
            <a:r>
              <a:rPr lang="en-US" sz="4800" dirty="0" smtClean="0">
                <a:solidFill>
                  <a:schemeClr val="bg1"/>
                </a:solidFill>
              </a:rPr>
              <a:t>shall get poorer</a:t>
            </a:r>
            <a:endParaRPr lang="en-US" sz="4800" dirty="0">
              <a:solidFill>
                <a:schemeClr val="bg1"/>
              </a:solidFill>
              <a:latin typeface="Calibri" charset="0"/>
            </a:endParaRPr>
          </a:p>
        </p:txBody>
      </p:sp>
      <p:sp>
        <p:nvSpPr>
          <p:cNvPr id="4" name="Rectangle 3"/>
          <p:cNvSpPr/>
          <p:nvPr/>
        </p:nvSpPr>
        <p:spPr>
          <a:xfrm>
            <a:off x="6553200" y="5169932"/>
            <a:ext cx="1698827" cy="369332"/>
          </a:xfrm>
          <a:prstGeom prst="rect">
            <a:avLst/>
          </a:prstGeom>
        </p:spPr>
        <p:txBody>
          <a:bodyPr wrap="none">
            <a:spAutoFit/>
          </a:bodyPr>
          <a:lstStyle/>
          <a:p>
            <a:r>
              <a:rPr lang="en-US" dirty="0" smtClean="0">
                <a:solidFill>
                  <a:schemeClr val="bg1"/>
                </a:solidFill>
              </a:rPr>
              <a:t>Matthew 13:12</a:t>
            </a:r>
            <a:endParaRPr lang="en-GB" dirty="0" smtClean="0">
              <a:solidFill>
                <a:schemeClr val="bg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p:oleObj spid="_x0000_s83970" name="Document" r:id="rId3" imgW="6238240" imgH="3919220" progId="Word.Document.8">
              <p:embed/>
            </p:oleObj>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1 - SOUNDS</a:t>
            </a: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p:oleObj spid="_x0000_s84994" name="Document" r:id="rId3" imgW="6238240" imgH="3919220" progId="Word.Document.8">
              <p:embed/>
            </p:oleObj>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Gover</a:t>
            </a:r>
            <a:r>
              <a:rPr lang="en-US" sz="5400" dirty="0" smtClean="0">
                <a:solidFill>
                  <a:srgbClr val="FFFF00"/>
                </a:solidFill>
                <a:latin typeface="Calibri" charset="0"/>
              </a:rPr>
              <a:t>n</a:t>
            </a:r>
            <a:r>
              <a:rPr lang="en-US" sz="5400" dirty="0" smtClean="0">
                <a:solidFill>
                  <a:srgbClr val="FFFFFF"/>
                </a:solidFill>
                <a:latin typeface="Calibri" charset="0"/>
              </a:rPr>
              <a:t>ment</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p:oleObj spid="_x0000_s405506" name="Document" r:id="rId3" imgW="6238240" imgH="3919220" progId="Word.Document.8">
              <p:embed/>
            </p:oleObj>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Happen</a:t>
            </a:r>
            <a:r>
              <a:rPr lang="en-US" sz="5400" dirty="0" smtClean="0">
                <a:solidFill>
                  <a:srgbClr val="FFFF00"/>
                </a:solidFill>
                <a:latin typeface="Calibri" charset="0"/>
              </a:rPr>
              <a:t>ed</a:t>
            </a:r>
            <a:endParaRPr lang="en-US" sz="5400" dirty="0">
              <a:solidFill>
                <a:srgbClr val="FFFF00"/>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p:oleObj spid="_x0000_s404482" name="Document" r:id="rId3" imgW="6238240" imgH="3919220" progId="Word.Document.8">
              <p:embed/>
            </p:oleObj>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Feb</a:t>
            </a:r>
            <a:r>
              <a:rPr lang="en-US" sz="5400" dirty="0" smtClean="0">
                <a:solidFill>
                  <a:srgbClr val="FFFF00"/>
                </a:solidFill>
                <a:latin typeface="Calibri" charset="0"/>
              </a:rPr>
              <a:t>ru</a:t>
            </a:r>
            <a:r>
              <a:rPr lang="en-US" sz="5400" dirty="0" smtClean="0">
                <a:solidFill>
                  <a:srgbClr val="FFFFFF"/>
                </a:solidFill>
                <a:latin typeface="Calibri" charset="0"/>
              </a:rPr>
              <a:t>ary</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6018" name="Object 2"/>
          <p:cNvGraphicFramePr>
            <a:graphicFrameLocks noChangeAspect="1"/>
          </p:cNvGraphicFramePr>
          <p:nvPr/>
        </p:nvGraphicFramePr>
        <p:xfrm>
          <a:off x="1143000" y="1066800"/>
          <a:ext cx="7234238" cy="4545013"/>
        </p:xfrm>
        <a:graphic>
          <a:graphicData uri="http://schemas.openxmlformats.org/presentationml/2006/ole">
            <p:oleObj spid="_x0000_s86018" name="Document" r:id="rId3" imgW="6238240" imgH="3919220" progId="Word.Document.8">
              <p:embed/>
            </p:oleObj>
          </a:graphicData>
        </a:graphic>
      </p:graphicFrame>
      <p:sp>
        <p:nvSpPr>
          <p:cNvPr id="86020" name="TextBox 4"/>
          <p:cNvSpPr txBox="1">
            <a:spLocks noChangeArrowheads="1"/>
          </p:cNvSpPr>
          <p:nvPr/>
        </p:nvSpPr>
        <p:spPr bwMode="auto">
          <a:xfrm>
            <a:off x="2438400" y="2824163"/>
            <a:ext cx="47244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2 -VISUALS</a:t>
            </a: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7042" name="Object 2"/>
          <p:cNvGraphicFramePr>
            <a:graphicFrameLocks noChangeAspect="1"/>
          </p:cNvGraphicFramePr>
          <p:nvPr/>
        </p:nvGraphicFramePr>
        <p:xfrm>
          <a:off x="1143000" y="1066800"/>
          <a:ext cx="7234238" cy="4545013"/>
        </p:xfrm>
        <a:graphic>
          <a:graphicData uri="http://schemas.openxmlformats.org/presentationml/2006/ole">
            <p:oleObj spid="_x0000_s87042" name="Document" r:id="rId3" imgW="6238240" imgH="3919220" progId="Word.Document.8">
              <p:embed/>
            </p:oleObj>
          </a:graphicData>
        </a:graphic>
      </p:graphicFrame>
      <p:sp>
        <p:nvSpPr>
          <p:cNvPr id="87044" name="TextBox 4"/>
          <p:cNvSpPr txBox="1">
            <a:spLocks noChangeArrowheads="1"/>
          </p:cNvSpPr>
          <p:nvPr/>
        </p:nvSpPr>
        <p:spPr bwMode="auto">
          <a:xfrm>
            <a:off x="2438400" y="2514600"/>
            <a:ext cx="4724400" cy="1754188"/>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Se-</a:t>
            </a:r>
            <a:r>
              <a:rPr lang="en-US" sz="5400" dirty="0" err="1">
                <a:solidFill>
                  <a:srgbClr val="FFFF00"/>
                </a:solidFill>
                <a:latin typeface="Calibri" charset="0"/>
              </a:rPr>
              <a:t>para</a:t>
            </a:r>
            <a:r>
              <a:rPr lang="en-US" sz="5400" dirty="0" err="1">
                <a:solidFill>
                  <a:srgbClr val="FFFFFF"/>
                </a:solidFill>
                <a:latin typeface="Calibri" charset="0"/>
              </a:rPr>
              <a:t>-te</a:t>
            </a:r>
            <a:endParaRPr lang="en-US" sz="5400" dirty="0">
              <a:solidFill>
                <a:srgbClr val="FFFFFF"/>
              </a:solidFill>
              <a:latin typeface="Calibri" charset="0"/>
            </a:endParaRPr>
          </a:p>
          <a:p>
            <a:pPr algn="ctr"/>
            <a:r>
              <a:rPr lang="en-US" sz="5400" dirty="0">
                <a:solidFill>
                  <a:srgbClr val="FFFFFF"/>
                </a:solidFill>
                <a:latin typeface="Calibri" charset="0"/>
              </a:rPr>
              <a:t>Be-</a:t>
            </a:r>
            <a:r>
              <a:rPr lang="en-US" sz="5400" dirty="0">
                <a:solidFill>
                  <a:srgbClr val="FFFF00"/>
                </a:solidFill>
                <a:latin typeface="Calibri" charset="0"/>
              </a:rPr>
              <a:t>lie</a:t>
            </a:r>
            <a:r>
              <a:rPr lang="en-US" sz="5400" dirty="0">
                <a:solidFill>
                  <a:srgbClr val="FFFFFF"/>
                </a:solidFill>
                <a:latin typeface="Calibri" charset="0"/>
              </a:rPr>
              <a:t>-</a:t>
            </a:r>
            <a:r>
              <a:rPr lang="en-US" sz="5400" dirty="0" err="1">
                <a:solidFill>
                  <a:srgbClr val="FFFFFF"/>
                </a:solidFill>
                <a:latin typeface="Calibri" charset="0"/>
              </a:rPr>
              <a:t>ve</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762000" y="609600"/>
            <a:ext cx="7772400" cy="5791200"/>
          </a:xfrm>
          <a:prstGeom prst="rect">
            <a:avLst/>
          </a:prstGeom>
          <a:noFill/>
          <a:ln w="9525">
            <a:no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8066" name="Object 2"/>
          <p:cNvGraphicFramePr>
            <a:graphicFrameLocks noChangeAspect="1"/>
          </p:cNvGraphicFramePr>
          <p:nvPr/>
        </p:nvGraphicFramePr>
        <p:xfrm>
          <a:off x="1143000" y="1066800"/>
          <a:ext cx="7234238" cy="4545013"/>
        </p:xfrm>
        <a:graphic>
          <a:graphicData uri="http://schemas.openxmlformats.org/presentationml/2006/ole">
            <p:oleObj spid="_x0000_s88066" name="Document" r:id="rId3" imgW="6238240" imgH="3919220" progId="Word.Document.8">
              <p:embed/>
            </p:oleObj>
          </a:graphicData>
        </a:graphic>
      </p:graphicFrame>
      <p:sp>
        <p:nvSpPr>
          <p:cNvPr id="88068" name="TextBox 4"/>
          <p:cNvSpPr txBox="1">
            <a:spLocks noChangeArrowheads="1"/>
          </p:cNvSpPr>
          <p:nvPr/>
        </p:nvSpPr>
        <p:spPr bwMode="auto">
          <a:xfrm>
            <a:off x="2133600" y="2824163"/>
            <a:ext cx="53340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3 - MNEMONICS</a:t>
            </a: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p:oleObj spid="_x0000_s89090" name="Document" r:id="rId3" imgW="6238240" imgH="3919220" progId="Word.Document.8">
              <p:embed/>
            </p:oleObj>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ne</a:t>
            </a:r>
            <a:r>
              <a:rPr lang="en-US" sz="5400" dirty="0">
                <a:solidFill>
                  <a:srgbClr val="FFFF00"/>
                </a:solidFill>
                <a:latin typeface="Calibri" charset="0"/>
              </a:rPr>
              <a:t>c</a:t>
            </a:r>
            <a:r>
              <a:rPr lang="en-US" sz="5400" dirty="0">
                <a:solidFill>
                  <a:srgbClr val="FFFFFF"/>
                </a:solidFill>
                <a:latin typeface="Calibri" charset="0"/>
              </a:rPr>
              <a:t>e</a:t>
            </a:r>
            <a:r>
              <a:rPr lang="en-US" sz="5400" dirty="0">
                <a:solidFill>
                  <a:srgbClr val="FFFF00"/>
                </a:solidFill>
                <a:latin typeface="Calibri" charset="0"/>
              </a:rPr>
              <a:t>ss</a:t>
            </a:r>
            <a:r>
              <a:rPr lang="en-US" sz="5400" dirty="0">
                <a:solidFill>
                  <a:srgbClr val="FFFFFF"/>
                </a:solidFill>
                <a:latin typeface="Calibri" charset="0"/>
              </a:rPr>
              <a:t>ary</a:t>
            </a: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p:oleObj spid="_x0000_s406530" name="Document" r:id="rId3" imgW="6238240" imgH="3919220" progId="Word.Document.8">
              <p:embed/>
            </p:oleObj>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a</a:t>
            </a:r>
            <a:r>
              <a:rPr lang="en-US" sz="5400" dirty="0" smtClean="0">
                <a:solidFill>
                  <a:srgbClr val="FFFF00"/>
                </a:solidFill>
                <a:latin typeface="Calibri" charset="0"/>
              </a:rPr>
              <a:t>cc</a:t>
            </a:r>
            <a:r>
              <a:rPr lang="en-US" sz="5400" dirty="0" smtClean="0">
                <a:solidFill>
                  <a:srgbClr val="FFFFFF"/>
                </a:solidFill>
                <a:latin typeface="Calibri" charset="0"/>
              </a:rPr>
              <a:t>o</a:t>
            </a:r>
            <a:r>
              <a:rPr lang="en-US" sz="5400" dirty="0" smtClean="0">
                <a:solidFill>
                  <a:srgbClr val="FFFF00"/>
                </a:solidFill>
                <a:latin typeface="Calibri" charset="0"/>
              </a:rPr>
              <a:t>mm</a:t>
            </a:r>
            <a:r>
              <a:rPr lang="en-US" sz="5400" dirty="0" smtClean="0">
                <a:solidFill>
                  <a:srgbClr val="FFFFFF"/>
                </a:solidFill>
                <a:latin typeface="Calibri" charset="0"/>
              </a:rPr>
              <a:t>odation</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a:solidFill>
                  <a:srgbClr val="FFFFFF"/>
                </a:solidFill>
                <a:latin typeface="Calibri" charset="0"/>
              </a:rPr>
              <a:t>Teach reading – scanning, skimming, analysis</a:t>
            </a:r>
          </a:p>
          <a:p>
            <a:pPr marL="742950" indent="-742950">
              <a:buFont typeface="Calibri" charset="0"/>
              <a:buAutoNum type="arabicPeriod"/>
            </a:pPr>
            <a:r>
              <a:rPr lang="en-US" sz="3600">
                <a:solidFill>
                  <a:srgbClr val="FFFFFF"/>
                </a:solidFill>
                <a:latin typeface="Calibri" charset="0"/>
              </a:rPr>
              <a:t>Read aloud and display</a:t>
            </a:r>
          </a:p>
          <a:p>
            <a:pPr marL="742950" indent="-742950">
              <a:buFont typeface="Calibri" charset="0"/>
              <a:buAutoNum type="arabicPeriod"/>
            </a:pPr>
            <a:r>
              <a:rPr lang="en-US" sz="3600">
                <a:solidFill>
                  <a:srgbClr val="FFFFFF"/>
                </a:solidFill>
                <a:latin typeface="Calibri" charset="0"/>
              </a:rPr>
              <a:t>Teach key vocabulary</a:t>
            </a:r>
          </a:p>
          <a:p>
            <a:pPr marL="742950" indent="-742950">
              <a:buFont typeface="Calibri" charset="0"/>
              <a:buAutoNum type="arabicPeriod"/>
            </a:pPr>
            <a:r>
              <a:rPr lang="en-US" sz="3600">
                <a:solidFill>
                  <a:srgbClr val="FFFFFF"/>
                </a:solidFill>
                <a:latin typeface="Calibri" charset="0"/>
              </a:rPr>
              <a:t>Demystify spelling</a:t>
            </a:r>
          </a:p>
          <a:p>
            <a:pPr marL="742950" indent="-742950">
              <a:buFont typeface="Calibri" charset="0"/>
              <a:buAutoNum type="arabicPeriod"/>
            </a:pPr>
            <a:r>
              <a:rPr lang="en-US" sz="3600">
                <a:solidFill>
                  <a:srgbClr val="FFFFFF"/>
                </a:solidFill>
                <a:latin typeface="Calibri" charset="0"/>
              </a:rPr>
              <a:t>Teach research, not FOFO</a:t>
            </a:r>
          </a:p>
          <a:p>
            <a:pPr marL="742950" indent="-742950"/>
            <a:endParaRPr lang="en-US" sz="360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2308324"/>
          </a:xfrm>
          <a:prstGeom prst="rect">
            <a:avLst/>
          </a:prstGeom>
          <a:noFill/>
          <a:ln w="9525">
            <a:noFill/>
            <a:miter lim="800000"/>
            <a:headEnd/>
            <a:tailEnd/>
          </a:ln>
        </p:spPr>
        <p:txBody>
          <a:bodyPr wrap="square">
            <a:prstTxWarp prst="textNoShape">
              <a:avLst/>
            </a:prstTxWarp>
            <a:spAutoFit/>
          </a:bodyPr>
          <a:lstStyle/>
          <a:p>
            <a:r>
              <a:rPr lang="en-US" sz="4800" dirty="0" smtClean="0">
                <a:solidFill>
                  <a:srgbClr val="FFFFFF"/>
                </a:solidFill>
              </a:rPr>
              <a:t>“The </a:t>
            </a:r>
            <a:r>
              <a:rPr lang="en-US" sz="4800" dirty="0" smtClean="0">
                <a:solidFill>
                  <a:srgbClr val="FFFF00"/>
                </a:solidFill>
              </a:rPr>
              <a:t>word-rich </a:t>
            </a:r>
            <a:r>
              <a:rPr lang="en-US" sz="4800" dirty="0" smtClean="0">
                <a:solidFill>
                  <a:srgbClr val="FFFFFF"/>
                </a:solidFill>
              </a:rPr>
              <a:t>get richer while the </a:t>
            </a:r>
            <a:r>
              <a:rPr lang="en-US" sz="4800" dirty="0" smtClean="0">
                <a:solidFill>
                  <a:srgbClr val="FFFF00"/>
                </a:solidFill>
              </a:rPr>
              <a:t>word-poor </a:t>
            </a:r>
            <a:r>
              <a:rPr lang="en-US" sz="4800" dirty="0" smtClean="0">
                <a:solidFill>
                  <a:srgbClr val="FFFFFF"/>
                </a:solidFill>
              </a:rPr>
              <a:t>get poorer” in their reading skills</a:t>
            </a:r>
            <a:endParaRPr lang="en-US" sz="48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US" dirty="0" smtClean="0">
                <a:solidFill>
                  <a:srgbClr val="FFFFFF"/>
                </a:solidFill>
              </a:rPr>
              <a:t>(CASL) </a:t>
            </a:r>
            <a:endParaRPr lang="en-GB"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 name="Cloud Callout 5"/>
          <p:cNvSpPr/>
          <p:nvPr/>
        </p:nvSpPr>
        <p:spPr>
          <a:xfrm>
            <a:off x="914400" y="381000"/>
            <a:ext cx="4572000" cy="2590800"/>
          </a:xfrm>
          <a:prstGeom prst="cloudCallout">
            <a:avLst>
              <a:gd name="adj1" fmla="val -70379"/>
              <a:gd name="adj2" fmla="val 80607"/>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1: What kinds of texts do students in your subject need to read? What are the barriers to understanding? How do you help them – eg with vocabulary?</a:t>
            </a:r>
            <a:endParaRPr lang="en-US" dirty="0">
              <a:solidFill>
                <a:schemeClr val="tx1"/>
              </a:solidFill>
            </a:endParaRPr>
          </a:p>
        </p:txBody>
      </p:sp>
      <p:sp>
        <p:nvSpPr>
          <p:cNvPr id="7" name="Cloud Callout 6"/>
          <p:cNvSpPr/>
          <p:nvPr/>
        </p:nvSpPr>
        <p:spPr>
          <a:xfrm>
            <a:off x="4419600" y="1981200"/>
            <a:ext cx="4572000" cy="2590800"/>
          </a:xfrm>
          <a:prstGeom prst="cloudCallout">
            <a:avLst>
              <a:gd name="adj1" fmla="val 49734"/>
              <a:gd name="adj2" fmla="val 103130"/>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 What are the ‘power words’ in your subject? Where do students encounter them? Which are the troublesome spellings? How do you demystify them?</a:t>
            </a:r>
            <a:endParaRPr lang="en-US" dirty="0">
              <a:solidFill>
                <a:schemeClr val="tx1"/>
              </a:solidFill>
            </a:endParaRPr>
          </a:p>
        </p:txBody>
      </p:sp>
      <p:sp>
        <p:nvSpPr>
          <p:cNvPr id="8" name="Cloud Callout 7"/>
          <p:cNvSpPr/>
          <p:nvPr/>
        </p:nvSpPr>
        <p:spPr>
          <a:xfrm>
            <a:off x="762000" y="3581400"/>
            <a:ext cx="4572000" cy="2590800"/>
          </a:xfrm>
          <a:prstGeom prst="cloudCallout">
            <a:avLst>
              <a:gd name="adj1" fmla="val -63432"/>
              <a:gd name="adj2" fmla="val 70453"/>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 What’s your contribution to reading for pleasure? Do students see you reading and hear you talk about reading? Do you teach them research skills?</a:t>
            </a:r>
            <a:endParaRPr lang="en-US" dirty="0">
              <a:solidFill>
                <a:schemeClr val="tx1"/>
              </a:solidFill>
            </a:endParaRPr>
          </a:p>
        </p:txBody>
      </p:sp>
      <p:sp>
        <p:nvSpPr>
          <p:cNvPr id="9" name="Folded Corner 8"/>
          <p:cNvSpPr/>
          <p:nvPr/>
        </p:nvSpPr>
        <p:spPr>
          <a:xfrm>
            <a:off x="5867400" y="5791200"/>
            <a:ext cx="2590800" cy="8382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Team Implications …</a:t>
            </a:r>
            <a:endParaRPr lang="en-US" sz="20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FFFF00"/>
                </a:solidFill>
                <a:latin typeface="Calibri" charset="0"/>
              </a:rPr>
              <a:t>Know your connectives</a:t>
            </a:r>
          </a:p>
          <a:p>
            <a:pPr algn="ctr">
              <a:spcBef>
                <a:spcPct val="50000"/>
              </a:spcBef>
            </a:pPr>
            <a:endParaRPr lang="en-US" sz="3200">
              <a:solidFill>
                <a:srgbClr val="FFFF00"/>
              </a:solidFill>
              <a:latin typeface="Calibri" charset="0"/>
            </a:endParaRPr>
          </a:p>
          <a:p>
            <a:pPr>
              <a:spcBef>
                <a:spcPct val="50000"/>
              </a:spcBef>
            </a:pPr>
            <a:r>
              <a:rPr lang="en-US" sz="2000" b="1">
                <a:solidFill>
                  <a:srgbClr val="FFFF00"/>
                </a:solidFill>
                <a:latin typeface="Calibri" charset="0"/>
              </a:rPr>
              <a:t>Adding</a:t>
            </a:r>
            <a:r>
              <a:rPr lang="en-US" sz="2000">
                <a:solidFill>
                  <a:srgbClr val="FFFFFF"/>
                </a:solidFill>
                <a:latin typeface="Calibri" charset="0"/>
              </a:rPr>
              <a:t>: and, also, as well as, moreover, too</a:t>
            </a:r>
          </a:p>
          <a:p>
            <a:pPr>
              <a:spcBef>
                <a:spcPct val="50000"/>
              </a:spcBef>
            </a:pPr>
            <a:r>
              <a:rPr lang="en-US" sz="2000" b="1">
                <a:solidFill>
                  <a:srgbClr val="FFFF00"/>
                </a:solidFill>
                <a:latin typeface="Calibri" charset="0"/>
              </a:rPr>
              <a:t>Cause &amp; effect</a:t>
            </a:r>
            <a:r>
              <a:rPr lang="en-US" sz="2000">
                <a:solidFill>
                  <a:srgbClr val="FFFFFF"/>
                </a:solidFill>
                <a:latin typeface="Calibri" charset="0"/>
              </a:rPr>
              <a:t>: because, so, therefore, thus, consequently</a:t>
            </a:r>
          </a:p>
          <a:p>
            <a:pPr>
              <a:spcBef>
                <a:spcPct val="50000"/>
              </a:spcBef>
            </a:pPr>
            <a:r>
              <a:rPr lang="en-US" sz="2000" b="1">
                <a:solidFill>
                  <a:srgbClr val="FFFF00"/>
                </a:solidFill>
                <a:latin typeface="Calibri" charset="0"/>
              </a:rPr>
              <a:t>Sequencing</a:t>
            </a:r>
            <a:r>
              <a:rPr lang="en-US" sz="2000">
                <a:solidFill>
                  <a:srgbClr val="FFFFFF"/>
                </a:solidFill>
                <a:latin typeface="Calibri" charset="0"/>
              </a:rPr>
              <a:t>: next, then, first, finally, meanwhile, before, after</a:t>
            </a:r>
          </a:p>
          <a:p>
            <a:pPr>
              <a:spcBef>
                <a:spcPct val="50000"/>
              </a:spcBef>
            </a:pPr>
            <a:r>
              <a:rPr lang="en-US" sz="2000" b="1">
                <a:solidFill>
                  <a:srgbClr val="FFFF00"/>
                </a:solidFill>
                <a:latin typeface="Calibri" charset="0"/>
              </a:rPr>
              <a:t>Qualifying</a:t>
            </a:r>
            <a:r>
              <a:rPr lang="en-US" sz="2000">
                <a:solidFill>
                  <a:srgbClr val="FFFFFF"/>
                </a:solidFill>
                <a:latin typeface="Calibri" charset="0"/>
              </a:rPr>
              <a:t>: however, although, unless, except, if, as long as, apart from, yet</a:t>
            </a:r>
          </a:p>
          <a:p>
            <a:pPr>
              <a:spcBef>
                <a:spcPct val="50000"/>
              </a:spcBef>
            </a:pPr>
            <a:r>
              <a:rPr lang="en-US" sz="2000" b="1">
                <a:solidFill>
                  <a:srgbClr val="FFFF00"/>
                </a:solidFill>
                <a:latin typeface="Calibri" charset="0"/>
              </a:rPr>
              <a:t>Emphasising</a:t>
            </a:r>
            <a:r>
              <a:rPr lang="en-US" sz="2000">
                <a:solidFill>
                  <a:srgbClr val="FFFFFF"/>
                </a:solidFill>
                <a:latin typeface="Calibri" charset="0"/>
              </a:rPr>
              <a:t>: above all, in particular, especially, significantly, indeed, notably</a:t>
            </a:r>
          </a:p>
          <a:p>
            <a:pPr>
              <a:spcBef>
                <a:spcPct val="50000"/>
              </a:spcBef>
            </a:pPr>
            <a:r>
              <a:rPr lang="en-US" sz="2000" b="1">
                <a:solidFill>
                  <a:srgbClr val="FFFF00"/>
                </a:solidFill>
                <a:latin typeface="Calibri" charset="0"/>
              </a:rPr>
              <a:t>Illustrating</a:t>
            </a:r>
            <a:r>
              <a:rPr lang="en-US" sz="2000">
                <a:solidFill>
                  <a:srgbClr val="FFFFFF"/>
                </a:solidFill>
                <a:latin typeface="Calibri" charset="0"/>
              </a:rPr>
              <a:t>: for example, such as, for instance, as revealed by, in the case of</a:t>
            </a:r>
          </a:p>
          <a:p>
            <a:pPr>
              <a:spcBef>
                <a:spcPct val="50000"/>
              </a:spcBef>
            </a:pPr>
            <a:r>
              <a:rPr lang="en-US" sz="2000" b="1">
                <a:solidFill>
                  <a:srgbClr val="FFFF00"/>
                </a:solidFill>
                <a:latin typeface="Calibri" charset="0"/>
              </a:rPr>
              <a:t>Comparing</a:t>
            </a:r>
            <a:r>
              <a:rPr lang="en-US" sz="2000">
                <a:solidFill>
                  <a:srgbClr val="FFFFFF"/>
                </a:solidFill>
                <a:latin typeface="Calibri" charset="0"/>
              </a:rPr>
              <a:t>: equally, in the same way, similarly, likewise, as with, like</a:t>
            </a:r>
          </a:p>
          <a:p>
            <a:pPr>
              <a:spcBef>
                <a:spcPct val="50000"/>
              </a:spcBef>
            </a:pPr>
            <a:r>
              <a:rPr lang="en-US" sz="2000" b="1">
                <a:solidFill>
                  <a:srgbClr val="FFFF00"/>
                </a:solidFill>
                <a:latin typeface="Calibri" charset="0"/>
              </a:rPr>
              <a:t>Contrasting</a:t>
            </a:r>
            <a:r>
              <a:rPr lang="en-US" sz="2000">
                <a:solidFill>
                  <a:srgbClr val="FFFFFF"/>
                </a:solidFill>
                <a:latin typeface="Calibri" charset="0"/>
              </a:rPr>
              <a:t>: whereas, instead of, alternatively, otherwise, unlike, on the other hand</a:t>
            </a:r>
          </a:p>
          <a:p>
            <a:pPr>
              <a:spcBef>
                <a:spcPct val="50000"/>
              </a:spcBef>
            </a:pPr>
            <a:r>
              <a:rPr lang="en-US" sz="2000">
                <a:solidFill>
                  <a:srgbClr val="FFFFFF"/>
                </a:solidFill>
                <a:latin typeface="Calibri" charset="0"/>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910088" y="2953434"/>
            <a:ext cx="7162800" cy="646331"/>
          </a:xfrm>
          <a:prstGeom prst="rect">
            <a:avLst/>
          </a:prstGeom>
          <a:noFill/>
          <a:ln w="9525">
            <a:noFill/>
            <a:miter lim="800000"/>
            <a:headEnd/>
            <a:tailEnd/>
          </a:ln>
        </p:spPr>
        <p:txBody>
          <a:bodyPr>
            <a:prstTxWarp prst="textNoShape">
              <a:avLst/>
            </a:prstTxWarp>
            <a:spAutoFit/>
          </a:bodyPr>
          <a:lstStyle/>
          <a:p>
            <a:pPr marL="742950" indent="-742950" algn="ctr"/>
            <a:r>
              <a:rPr lang="en-US" sz="3600" dirty="0" smtClean="0">
                <a:solidFill>
                  <a:srgbClr val="FFFFFF"/>
                </a:solidFill>
                <a:latin typeface="Calibri" charset="0"/>
              </a:rPr>
              <a:t>DEMO</a:t>
            </a:r>
            <a:endParaRPr lang="en-US" sz="3600" dirty="0">
              <a:solidFill>
                <a:srgbClr val="FFFFFF"/>
              </a:solidFill>
              <a:latin typeface="Calibri"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3276600" y="3479800"/>
            <a:ext cx="4017365" cy="2678243"/>
          </a:xfrm>
          <a:prstGeom prst="rect">
            <a:avLst/>
          </a:prstGeom>
        </p:spPr>
      </p:pic>
      <p:pic>
        <p:nvPicPr>
          <p:cNvPr id="4" name="Picture 3"/>
          <p:cNvPicPr>
            <a:picLocks noChangeAspect="1"/>
          </p:cNvPicPr>
          <p:nvPr/>
        </p:nvPicPr>
        <p:blipFill>
          <a:blip r:embed="rId4"/>
          <a:stretch>
            <a:fillRect/>
          </a:stretch>
        </p:blipFill>
        <p:spPr>
          <a:xfrm>
            <a:off x="1676400" y="990600"/>
            <a:ext cx="3121644" cy="3121644"/>
          </a:xfrm>
          <a:prstGeom prst="rect">
            <a:avLst/>
          </a:prstGeom>
        </p:spPr>
      </p:pic>
      <p:sp>
        <p:nvSpPr>
          <p:cNvPr id="7" name="Rectangle 6"/>
          <p:cNvSpPr/>
          <p:nvPr/>
        </p:nvSpPr>
        <p:spPr>
          <a:xfrm>
            <a:off x="4569444" y="2078772"/>
            <a:ext cx="3888756" cy="8309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569444" y="2078772"/>
            <a:ext cx="3888756" cy="830997"/>
          </a:xfrm>
          <a:prstGeom prst="rect">
            <a:avLst/>
          </a:prstGeom>
          <a:noFill/>
        </p:spPr>
        <p:txBody>
          <a:bodyPr wrap="square" rtlCol="0">
            <a:spAutoFit/>
          </a:bodyPr>
          <a:lstStyle/>
          <a:p>
            <a:pPr algn="ctr"/>
            <a:r>
              <a:rPr lang="en-US" sz="2400" dirty="0" smtClean="0"/>
              <a:t>Evaluate the product you have made</a:t>
            </a:r>
            <a:endParaRPr lang="en-US" sz="24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 name="Cloud Callout 5"/>
          <p:cNvSpPr/>
          <p:nvPr/>
        </p:nvSpPr>
        <p:spPr>
          <a:xfrm>
            <a:off x="914400" y="381000"/>
            <a:ext cx="4572000" cy="2743200"/>
          </a:xfrm>
          <a:prstGeom prst="cloudCallout">
            <a:avLst>
              <a:gd name="adj1" fmla="val -70379"/>
              <a:gd name="adj2" fmla="val 80607"/>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1: What kinds of writing do students need to do in your subject? Where do they see the process as well as the product? When do they see you writing and reflecting aloud on your writing?</a:t>
            </a:r>
            <a:endParaRPr lang="en-US" dirty="0">
              <a:solidFill>
                <a:schemeClr val="tx1"/>
              </a:solidFill>
            </a:endParaRPr>
          </a:p>
        </p:txBody>
      </p:sp>
      <p:sp>
        <p:nvSpPr>
          <p:cNvPr id="7" name="Cloud Callout 6"/>
          <p:cNvSpPr/>
          <p:nvPr/>
        </p:nvSpPr>
        <p:spPr>
          <a:xfrm>
            <a:off x="2057400" y="2971800"/>
            <a:ext cx="5943600" cy="2819400"/>
          </a:xfrm>
          <a:prstGeom prst="cloudCallout">
            <a:avLst>
              <a:gd name="adj1" fmla="val 64363"/>
              <a:gd name="adj2" fmla="val 47042"/>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 What are the 5 essential ingredients in a text required in your subject: </a:t>
            </a:r>
          </a:p>
          <a:p>
            <a:pPr marL="342900" indent="-342900" algn="ctr">
              <a:buAutoNum type="alphaLcParenR"/>
            </a:pPr>
            <a:r>
              <a:rPr lang="en-US" dirty="0" smtClean="0">
                <a:solidFill>
                  <a:schemeClr val="tx1"/>
                </a:solidFill>
              </a:rPr>
              <a:t>personal/impersonal?</a:t>
            </a:r>
          </a:p>
          <a:p>
            <a:pPr marL="342900" indent="-342900" algn="ctr">
              <a:buAutoNum type="alphaLcParenR"/>
            </a:pPr>
            <a:r>
              <a:rPr lang="en-US" dirty="0" smtClean="0">
                <a:solidFill>
                  <a:schemeClr val="tx1"/>
                </a:solidFill>
              </a:rPr>
              <a:t>formal/informal?</a:t>
            </a:r>
          </a:p>
          <a:p>
            <a:pPr marL="342900" indent="-342900" algn="ctr">
              <a:buAutoNum type="alphaLcParenR"/>
            </a:pPr>
            <a:r>
              <a:rPr lang="en-US" dirty="0" smtClean="0">
                <a:solidFill>
                  <a:schemeClr val="tx1"/>
                </a:solidFill>
              </a:rPr>
              <a:t>layout features? </a:t>
            </a:r>
          </a:p>
          <a:p>
            <a:pPr marL="342900" indent="-342900" algn="ctr">
              <a:buAutoNum type="alphaLcParenR"/>
            </a:pPr>
            <a:r>
              <a:rPr lang="en-US" dirty="0" smtClean="0">
                <a:solidFill>
                  <a:schemeClr val="tx1"/>
                </a:solidFill>
              </a:rPr>
              <a:t>key vocabulary?</a:t>
            </a:r>
          </a:p>
          <a:p>
            <a:pPr marL="342900" indent="-342900" algn="ctr">
              <a:buAutoNum type="alphaLcParenR"/>
            </a:pPr>
            <a:r>
              <a:rPr lang="en-US" dirty="0" smtClean="0">
                <a:solidFill>
                  <a:schemeClr val="tx1"/>
                </a:solidFill>
              </a:rPr>
              <a:t>sentence types? </a:t>
            </a:r>
            <a:endParaRPr lang="en-US" dirty="0">
              <a:solidFill>
                <a:schemeClr val="tx1"/>
              </a:solidFill>
            </a:endParaRPr>
          </a:p>
        </p:txBody>
      </p:sp>
      <p:sp>
        <p:nvSpPr>
          <p:cNvPr id="9" name="Folded Corner 8"/>
          <p:cNvSpPr/>
          <p:nvPr/>
        </p:nvSpPr>
        <p:spPr>
          <a:xfrm>
            <a:off x="5867400" y="5791200"/>
            <a:ext cx="2590800" cy="8382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Team Implications …</a:t>
            </a:r>
            <a:endParaRPr lang="en-US" sz="20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6259"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7" name="Picture 6"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76200" y="228600"/>
            <a:ext cx="9261738" cy="6431763"/>
          </a:xfrm>
          <a:prstGeom prst="rect">
            <a:avLst/>
          </a:prstGeom>
        </p:spPr>
      </p:pic>
      <p:sp>
        <p:nvSpPr>
          <p:cNvPr id="6" name="Rectangle 5"/>
          <p:cNvSpPr/>
          <p:nvPr/>
        </p:nvSpPr>
        <p:spPr>
          <a:xfrm>
            <a:off x="3810000" y="0"/>
            <a:ext cx="5432502"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199" y="0"/>
            <a:ext cx="215841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286000"/>
            <a:ext cx="6172200" cy="769441"/>
          </a:xfrm>
          <a:prstGeom prst="rect">
            <a:avLst/>
          </a:prstGeom>
          <a:noFill/>
        </p:spPr>
        <p:txBody>
          <a:bodyPr wrap="square" rtlCol="0">
            <a:spAutoFit/>
          </a:bodyPr>
          <a:lstStyle/>
          <a:p>
            <a:pPr algn="ctr"/>
            <a:r>
              <a:rPr lang="en-US" sz="4400" dirty="0" smtClean="0">
                <a:solidFill>
                  <a:srgbClr val="FFFFFF"/>
                </a:solidFill>
              </a:rPr>
              <a:t>SUMMARY</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“While good readers gain new skills very rapidly, and quickly move from </a:t>
            </a:r>
            <a:r>
              <a:rPr lang="en-US" sz="3600" b="1" dirty="0" smtClean="0">
                <a:solidFill>
                  <a:srgbClr val="FFFF00"/>
                </a:solidFill>
              </a:rPr>
              <a:t>learning to read</a:t>
            </a:r>
            <a:r>
              <a:rPr lang="en-US" sz="3600" dirty="0" smtClean="0">
                <a:solidFill>
                  <a:srgbClr val="FFFFFF"/>
                </a:solidFill>
              </a:rPr>
              <a:t> to </a:t>
            </a:r>
            <a:r>
              <a:rPr lang="en-US" sz="3600" b="1" dirty="0" smtClean="0">
                <a:solidFill>
                  <a:srgbClr val="FFFF00"/>
                </a:solidFill>
              </a:rPr>
              <a:t>reading to learn</a:t>
            </a:r>
            <a:r>
              <a:rPr lang="en-US" sz="3600" dirty="0" smtClean="0">
                <a:solidFill>
                  <a:srgbClr val="FFFFFF"/>
                </a:solidFill>
              </a:rPr>
              <a:t>, poor readers become increasingly frustrated with the act of reading, and try to avoid reading where possible” </a:t>
            </a:r>
            <a:endParaRPr lang="en-US" sz="3600" dirty="0">
              <a:solidFill>
                <a:srgbClr val="FFFFFF"/>
              </a:solidFill>
              <a:latin typeface="Calibri" charset="0"/>
            </a:endParaRPr>
          </a:p>
        </p:txBody>
      </p:sp>
      <p:sp>
        <p:nvSpPr>
          <p:cNvPr id="4" name="Rectangle 3"/>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670720"/>
            <a:ext cx="6172200" cy="769441"/>
          </a:xfrm>
          <a:prstGeom prst="rect">
            <a:avLst/>
          </a:prstGeom>
          <a:noFill/>
        </p:spPr>
        <p:txBody>
          <a:bodyPr wrap="square" rtlCol="0">
            <a:spAutoFit/>
          </a:bodyPr>
          <a:lstStyle/>
          <a:p>
            <a:pPr algn="ctr"/>
            <a:r>
              <a:rPr lang="en-US" sz="4400" dirty="0" smtClean="0">
                <a:solidFill>
                  <a:srgbClr val="FFFFFF"/>
                </a:solidFill>
              </a:rPr>
              <a:t>1: It’s not literacy</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2: It’s making the implicit explicit – and </a:t>
            </a:r>
            <a:r>
              <a:rPr lang="en-US" sz="4400" dirty="0" err="1" smtClean="0">
                <a:solidFill>
                  <a:srgbClr val="FFFFFF"/>
                </a:solidFill>
              </a:rPr>
              <a:t>modelling</a:t>
            </a:r>
            <a:r>
              <a:rPr lang="en-US" sz="4400" dirty="0" smtClean="0">
                <a:solidFill>
                  <a:srgbClr val="FFFFFF"/>
                </a:solidFill>
              </a:rPr>
              <a:t> it</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3: Without us, the rich will get richer &amp; the poor will get poorer</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eaLnBrk="1" hangingPunct="1"/>
            <a:r>
              <a:rPr lang="en-US" sz="2800" dirty="0" smtClean="0">
                <a:solidFill>
                  <a:srgbClr val="FFFFFF"/>
                </a:solidFill>
              </a:rPr>
              <a:t>Geoff Barton</a:t>
            </a:r>
          </a:p>
          <a:p>
            <a:pPr eaLnBrk="1" hangingPunct="1"/>
            <a:r>
              <a:rPr lang="en-US" sz="2800" dirty="0" smtClean="0">
                <a:solidFill>
                  <a:srgbClr val="FFFFFF"/>
                </a:solidFill>
              </a:rPr>
              <a:t>Head, King Edward VI School, Suffolk</a:t>
            </a: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62200" y="54864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a:solidFill>
                  <a:srgbClr val="FFFFFF"/>
                </a:solidFill>
                <a:latin typeface="Calibri" charset="0"/>
              </a:rPr>
              <a:t>(Presentation number</a:t>
            </a:r>
            <a:r>
              <a:rPr lang="en-US" sz="1600" dirty="0" smtClean="0">
                <a:solidFill>
                  <a:srgbClr val="FFFFFF"/>
                </a:solidFill>
                <a:latin typeface="Calibri" charset="0"/>
              </a:rPr>
              <a:t> 90)</a:t>
            </a:r>
            <a:endParaRPr lang="en-US" sz="1600" dirty="0">
              <a:solidFill>
                <a:srgbClr val="FFFFFF"/>
              </a:solidFill>
              <a:latin typeface="Calibri" charset="0"/>
            </a:endParaRPr>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“Students who begin with high verbal aptitudes and find themselves in </a:t>
            </a:r>
            <a:r>
              <a:rPr lang="en-US" sz="3600" dirty="0" smtClean="0">
                <a:solidFill>
                  <a:srgbClr val="FFFF00"/>
                </a:solidFill>
              </a:rPr>
              <a:t>verbally enriched</a:t>
            </a:r>
            <a:r>
              <a:rPr lang="en-US" sz="3600" dirty="0" smtClean="0">
                <a:solidFill>
                  <a:srgbClr val="FFFFFF"/>
                </a:solidFill>
              </a:rPr>
              <a:t> social environments are at a double advantage.”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321510"/>
            <a:ext cx="8458200" cy="1569660"/>
          </a:xfrm>
          <a:prstGeom prst="rect">
            <a:avLst/>
          </a:prstGeom>
          <a:noFill/>
          <a:ln w="9525">
            <a:noFill/>
            <a:miter lim="800000"/>
            <a:headEnd/>
            <a:tailEnd/>
          </a:ln>
        </p:spPr>
        <p:txBody>
          <a:bodyPr wrap="square">
            <a:prstTxWarp prst="textNoShape">
              <a:avLst/>
            </a:prstTxWarp>
            <a:spAutoFit/>
          </a:bodyPr>
          <a:lstStyle/>
          <a:p>
            <a:r>
              <a:rPr lang="en-US" sz="3200" dirty="0" smtClean="0">
                <a:solidFill>
                  <a:srgbClr val="FFFFFF"/>
                </a:solidFill>
              </a:rPr>
              <a:t>“</a:t>
            </a:r>
            <a:r>
              <a:rPr lang="en-US" sz="3200" dirty="0" smtClean="0">
                <a:solidFill>
                  <a:srgbClr val="FFFF00"/>
                </a:solidFill>
              </a:rPr>
              <a:t>Good readers </a:t>
            </a:r>
            <a:r>
              <a:rPr lang="en-US" sz="3200" dirty="0" smtClean="0">
                <a:solidFill>
                  <a:srgbClr val="FFFFFF"/>
                </a:solidFill>
              </a:rPr>
              <a:t>may choose friends who also read avidly while </a:t>
            </a:r>
            <a:r>
              <a:rPr lang="en-US" sz="3200" dirty="0" smtClean="0">
                <a:solidFill>
                  <a:srgbClr val="FFFF00"/>
                </a:solidFill>
              </a:rPr>
              <a:t>poor readers </a:t>
            </a:r>
            <a:r>
              <a:rPr lang="en-US" sz="3200" dirty="0" smtClean="0">
                <a:solidFill>
                  <a:srgbClr val="FFFFFF"/>
                </a:solidFill>
              </a:rPr>
              <a:t>seek friends with whom they share other enjoyments”</a:t>
            </a:r>
            <a:r>
              <a:rPr lang="en-GB" sz="3200" dirty="0" smtClean="0">
                <a:solidFill>
                  <a:srgbClr val="FFFFFF"/>
                </a:solidFill>
              </a:rPr>
              <a:t> </a:t>
            </a:r>
            <a:endParaRPr lang="en-US" sz="32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7659</TotalTime>
  <Words>1540</Words>
  <Application>Microsoft Macintosh PowerPoint</Application>
  <PresentationFormat>On-screen Show (4:3)</PresentationFormat>
  <Paragraphs>188</Paragraphs>
  <Slides>73</Slides>
  <Notes>35</Notes>
  <HiddenSlides>0</HiddenSlides>
  <MMClips>1</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73</vt:i4>
      </vt:variant>
    </vt:vector>
  </HeadingPairs>
  <TitlesOfParts>
    <vt:vector size="76" baseType="lpstr">
      <vt:lpstr>Office Theme</vt:lpstr>
      <vt:lpstr>Clip</vt:lpstr>
      <vt:lpstr>Document</vt:lpstr>
      <vt:lpstr>Don’t Call it          iteracy</vt:lpstr>
      <vt:lpstr>Approach:</vt:lpstr>
      <vt:lpstr>Provocations: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SKIMMING</vt:lpstr>
      <vt:lpstr>Slide 29</vt:lpstr>
      <vt:lpstr>Slide 30</vt:lpstr>
      <vt:lpstr>Slide 31</vt:lpstr>
      <vt:lpstr>SCANNING</vt:lpstr>
      <vt:lpstr>Slide 33</vt:lpstr>
      <vt:lpstr>Slide 34</vt:lpstr>
      <vt:lpstr>CLOSE READING</vt:lpstr>
      <vt:lpstr>Slide 36</vt:lpstr>
      <vt:lpstr>Slide 37</vt:lpstr>
      <vt:lpstr>RESEARCH SKILLS</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Don’t Call it          iteracy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54</cp:revision>
  <dcterms:created xsi:type="dcterms:W3CDTF">2011-04-06T05:40:23Z</dcterms:created>
  <dcterms:modified xsi:type="dcterms:W3CDTF">2011-04-06T05:41:08Z</dcterms:modified>
</cp:coreProperties>
</file>