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0" r:id="rId3"/>
    <p:sldId id="293" r:id="rId4"/>
    <p:sldId id="294" r:id="rId5"/>
    <p:sldId id="259" r:id="rId6"/>
    <p:sldId id="260" r:id="rId7"/>
    <p:sldId id="286" r:id="rId8"/>
    <p:sldId id="279" r:id="rId9"/>
    <p:sldId id="280" r:id="rId10"/>
    <p:sldId id="281" r:id="rId11"/>
    <p:sldId id="282" r:id="rId12"/>
    <p:sldId id="285" r:id="rId13"/>
    <p:sldId id="284" r:id="rId14"/>
    <p:sldId id="283" r:id="rId15"/>
    <p:sldId id="289" r:id="rId16"/>
    <p:sldId id="263" r:id="rId17"/>
    <p:sldId id="267" r:id="rId18"/>
    <p:sldId id="269" r:id="rId19"/>
    <p:sldId id="262" r:id="rId20"/>
    <p:sldId id="261" r:id="rId21"/>
    <p:sldId id="268" r:id="rId22"/>
    <p:sldId id="270" r:id="rId23"/>
    <p:sldId id="272" r:id="rId24"/>
    <p:sldId id="273" r:id="rId25"/>
    <p:sldId id="274" r:id="rId26"/>
    <p:sldId id="271" r:id="rId27"/>
    <p:sldId id="292" r:id="rId28"/>
    <p:sldId id="287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77000">
              <a:schemeClr val="tx1"/>
            </a:gs>
            <a:gs pos="96000">
              <a:srgbClr val="00009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DB9E-25C7-5C4F-B300-D5074618869E}" type="datetimeFigureOut">
              <a:rPr lang="en-US" smtClean="0"/>
              <a:pPr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8A07-277D-B04D-BF4F-813021455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1" y="1250422"/>
            <a:ext cx="8592303" cy="4779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0278" y="6029891"/>
            <a:ext cx="2802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Vincenzo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Camuccini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, Mort de Cesar, 1798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0527" y="2723784"/>
            <a:ext cx="331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600" dirty="0" smtClean="0">
                <a:solidFill>
                  <a:srgbClr val="D9D9D9"/>
                </a:solidFill>
              </a:rPr>
              <a:t>‘Blink’</a:t>
            </a:r>
          </a:p>
          <a:p>
            <a:pPr marL="514350" indent="-514350">
              <a:buFont typeface="Arial"/>
              <a:buChar char="•"/>
            </a:pPr>
            <a:r>
              <a:rPr lang="en-US" sz="3600" dirty="0" smtClean="0">
                <a:solidFill>
                  <a:srgbClr val="D9D9D9"/>
                </a:solidFill>
              </a:rPr>
              <a:t>‘</a:t>
            </a:r>
            <a:r>
              <a:rPr lang="en-US" sz="3600" dirty="0" err="1" smtClean="0">
                <a:solidFill>
                  <a:srgbClr val="D9D9D9"/>
                </a:solidFill>
              </a:rPr>
              <a:t>Withitness</a:t>
            </a:r>
            <a:r>
              <a:rPr lang="en-US" sz="3600" i="1" dirty="0" smtClean="0">
                <a:solidFill>
                  <a:srgbClr val="D9D9D9"/>
                </a:solidFill>
              </a:rPr>
              <a:t>’</a:t>
            </a:r>
            <a:endParaRPr lang="en-US" sz="3600" i="1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089" y="4074559"/>
            <a:ext cx="545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D9D9D9"/>
                </a:solidFill>
              </a:rPr>
              <a:t>Malcolm </a:t>
            </a:r>
            <a:r>
              <a:rPr lang="en-US" sz="2800" dirty="0" err="1" smtClean="0">
                <a:solidFill>
                  <a:srgbClr val="D9D9D9"/>
                </a:solidFill>
              </a:rPr>
              <a:t>Gladwell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0" y="1003679"/>
            <a:ext cx="2336165" cy="359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15" y="2228921"/>
            <a:ext cx="2260600" cy="35941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281" y="2616638"/>
            <a:ext cx="647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PROVOCATIONS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039" y="2616638"/>
            <a:ext cx="168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3</a:t>
            </a:r>
            <a:endParaRPr lang="en-US" sz="6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281" y="2108807"/>
            <a:ext cx="6472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9D9D9"/>
                </a:solidFill>
              </a:rPr>
              <a:t>1 Teaching is a craft: it is about instruction</a:t>
            </a:r>
            <a:endParaRPr lang="en-US" sz="48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281" y="1742787"/>
            <a:ext cx="6472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9D9D9"/>
                </a:solidFill>
              </a:rPr>
              <a:t>2 Underpinning assumptions will need to change – eg </a:t>
            </a:r>
            <a:r>
              <a:rPr lang="en-US" sz="4800" dirty="0" smtClean="0">
                <a:solidFill>
                  <a:srgbClr val="D9D9D9"/>
                </a:solidFill>
              </a:rPr>
              <a:t>PPA time, </a:t>
            </a:r>
            <a:r>
              <a:rPr lang="en-US" sz="4800" dirty="0" smtClean="0">
                <a:solidFill>
                  <a:srgbClr val="D9D9D9"/>
                </a:solidFill>
              </a:rPr>
              <a:t>workforce </a:t>
            </a:r>
            <a:r>
              <a:rPr lang="en-US" sz="4800" dirty="0" err="1" smtClean="0">
                <a:solidFill>
                  <a:srgbClr val="D9D9D9"/>
                </a:solidFill>
              </a:rPr>
              <a:t>remodelling</a:t>
            </a:r>
            <a:r>
              <a:rPr lang="en-US" sz="4800" dirty="0" smtClean="0">
                <a:solidFill>
                  <a:srgbClr val="D9D9D9"/>
                </a:solidFill>
              </a:rPr>
              <a:t>, teaching standards</a:t>
            </a:r>
            <a:endParaRPr lang="en-US" sz="48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931" y="1613311"/>
            <a:ext cx="7242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9D9D9"/>
                </a:solidFill>
              </a:rPr>
              <a:t>3 If teaching schools are to be deemed a success, they must create more good teachers in the schools that need them most</a:t>
            </a:r>
            <a:endParaRPr lang="en-US" sz="48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281" y="2616638"/>
            <a:ext cx="647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WARNINGS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5010" y="2616638"/>
            <a:ext cx="168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D9D9D9"/>
                </a:solidFill>
              </a:rPr>
              <a:t>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Resist the myth of shiny newness …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D9D9D9"/>
                </a:solidFill>
              </a:rPr>
              <a:t>1</a:t>
            </a:r>
            <a:endParaRPr lang="en-US" sz="96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42" y="580930"/>
            <a:ext cx="412104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9D9D9"/>
                </a:solidFill>
              </a:rPr>
              <a:t>We intend to bring together the Training School and Teaching School models, to create a national network of Teaching Schools. These will be outstanding schools, which will take a leading responsibility for providing and quality assuring initial teacher training in their area. </a:t>
            </a:r>
          </a:p>
        </p:txBody>
      </p:sp>
      <p:pic>
        <p:nvPicPr>
          <p:cNvPr id="5" name="Picture 4" descr="Screen shot 2011-03-15 at 06.41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27" y="1291369"/>
            <a:ext cx="2692383" cy="382098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Beware the bounty hunters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disestrand1280x10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10"/>
            <a:ext cx="9144000" cy="7315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3" y="3666840"/>
            <a:ext cx="3489580" cy="229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87" y="2835843"/>
            <a:ext cx="6727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9D9D9"/>
                </a:solidFill>
              </a:rPr>
              <a:t>Geoff Barton, Headteacher</a:t>
            </a:r>
          </a:p>
          <a:p>
            <a:pPr algn="ctr"/>
            <a:r>
              <a:rPr lang="en-US" sz="2400" dirty="0" smtClean="0">
                <a:solidFill>
                  <a:srgbClr val="D9D9D9"/>
                </a:solidFill>
              </a:rPr>
              <a:t>King Edward VI School</a:t>
            </a:r>
            <a:endParaRPr lang="en-US" sz="2400" dirty="0">
              <a:solidFill>
                <a:srgbClr val="D9D9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1537" y="5982528"/>
            <a:ext cx="398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March 15, 2011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287" y="1215898"/>
            <a:ext cx="6727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9D9D9"/>
                </a:solidFill>
              </a:rPr>
              <a:t>Teaching Schools </a:t>
            </a:r>
          </a:p>
          <a:p>
            <a:pPr algn="ctr"/>
            <a:r>
              <a:rPr lang="en-US" sz="4400" dirty="0" smtClean="0">
                <a:solidFill>
                  <a:srgbClr val="D9D9D9"/>
                </a:solidFill>
              </a:rPr>
              <a:t>on the Ides of March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2887" y="6351860"/>
            <a:ext cx="668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Download at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www.geoffbarton.co.uk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(Presentation 88)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ff_01_img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990600"/>
            <a:ext cx="6591300" cy="49911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Partnership is best done with, not to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Don’t swallow the Ofsted myth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Resist</a:t>
            </a:r>
            <a:r>
              <a:rPr lang="en-US" sz="6000" dirty="0" smtClean="0">
                <a:solidFill>
                  <a:srgbClr val="D9D9D9"/>
                </a:solidFill>
              </a:rPr>
              <a:t> anything    pre</a:t>
            </a:r>
            <a:r>
              <a:rPr lang="en-US" sz="6000" dirty="0" smtClean="0">
                <a:solidFill>
                  <a:srgbClr val="D9D9D9"/>
                </a:solidFill>
              </a:rPr>
              <a:t>-</a:t>
            </a:r>
            <a:r>
              <a:rPr lang="en-US" sz="6000" dirty="0" smtClean="0">
                <a:solidFill>
                  <a:srgbClr val="D9D9D9"/>
                </a:solidFill>
              </a:rPr>
              <a:t>packaged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Train teachers for the real world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6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1648217"/>
            <a:ext cx="6472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Learn the lessons of </a:t>
            </a:r>
            <a:r>
              <a:rPr lang="en-US" sz="6000" dirty="0" err="1" smtClean="0">
                <a:solidFill>
                  <a:srgbClr val="D9D9D9"/>
                </a:solidFill>
              </a:rPr>
              <a:t>Gladwell</a:t>
            </a:r>
            <a:r>
              <a:rPr lang="en-US" sz="6000" dirty="0" smtClean="0">
                <a:solidFill>
                  <a:srgbClr val="D9D9D9"/>
                </a:solidFill>
              </a:rPr>
              <a:t>:</a:t>
            </a:r>
            <a:r>
              <a:rPr lang="en-US" sz="6000" dirty="0" smtClean="0">
                <a:solidFill>
                  <a:srgbClr val="D9D9D9"/>
                </a:solidFill>
              </a:rPr>
              <a:t> </a:t>
            </a:r>
            <a:r>
              <a:rPr lang="en-US" sz="6000" dirty="0" smtClean="0">
                <a:solidFill>
                  <a:srgbClr val="D9D9D9"/>
                </a:solidFill>
              </a:rPr>
              <a:t>i</a:t>
            </a:r>
            <a:r>
              <a:rPr lang="en-US" sz="6000" dirty="0" smtClean="0">
                <a:solidFill>
                  <a:srgbClr val="D9D9D9"/>
                </a:solidFill>
              </a:rPr>
              <a:t>t’s about </a:t>
            </a:r>
            <a:r>
              <a:rPr lang="en-US" sz="6000" dirty="0" smtClean="0">
                <a:solidFill>
                  <a:srgbClr val="D9D9D9"/>
                </a:solidFill>
              </a:rPr>
              <a:t>the classroom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7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258" y="2391265"/>
            <a:ext cx="647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Remember that names matter</a:t>
            </a:r>
            <a:endParaRPr lang="en-US" sz="6000" dirty="0">
              <a:solidFill>
                <a:srgbClr val="D9D9D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9" y="2391265"/>
            <a:ext cx="191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9D9D9"/>
                </a:solidFill>
              </a:rPr>
              <a:t>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51" y="2701995"/>
            <a:ext cx="647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And finally …</a:t>
            </a:r>
            <a:endParaRPr lang="en-US" sz="6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1" y="1250422"/>
            <a:ext cx="8592303" cy="4779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0278" y="6029891"/>
            <a:ext cx="2802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Vincenzo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Camuccini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, Mort de Cesar, 1798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3" y="3666840"/>
            <a:ext cx="3489580" cy="229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87" y="2835843"/>
            <a:ext cx="6727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9D9D9"/>
                </a:solidFill>
              </a:rPr>
              <a:t>Geoff Barton, Headteacher</a:t>
            </a:r>
          </a:p>
          <a:p>
            <a:pPr algn="ctr"/>
            <a:r>
              <a:rPr lang="en-US" sz="2400" dirty="0" smtClean="0">
                <a:solidFill>
                  <a:srgbClr val="D9D9D9"/>
                </a:solidFill>
              </a:rPr>
              <a:t>King Edward VI School</a:t>
            </a:r>
            <a:endParaRPr lang="en-US" sz="2400" dirty="0">
              <a:solidFill>
                <a:srgbClr val="D9D9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1537" y="5982528"/>
            <a:ext cx="398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March 15, 2011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287" y="1215898"/>
            <a:ext cx="6727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9D9D9"/>
                </a:solidFill>
              </a:rPr>
              <a:t>Teaching Schools </a:t>
            </a:r>
          </a:p>
          <a:p>
            <a:pPr algn="ctr"/>
            <a:r>
              <a:rPr lang="en-US" sz="4400" dirty="0" smtClean="0">
                <a:solidFill>
                  <a:srgbClr val="D9D9D9"/>
                </a:solidFill>
              </a:rPr>
              <a:t>on the Ides of March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2887" y="6351860"/>
            <a:ext cx="668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Download at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www.geoffbarton.co.uk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(Presentation 88)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3-15 at 07.51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56" y="0"/>
            <a:ext cx="404495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932" y="2391265"/>
            <a:ext cx="6472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3 </a:t>
            </a:r>
            <a:r>
              <a:rPr lang="en-US" sz="6000" dirty="0" smtClean="0">
                <a:solidFill>
                  <a:srgbClr val="D9D9D9"/>
                </a:solidFill>
              </a:rPr>
              <a:t>Soothsayers</a:t>
            </a:r>
          </a:p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3 Provocations</a:t>
            </a:r>
          </a:p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8 Warnings</a:t>
            </a:r>
            <a:endParaRPr lang="en-US" sz="6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043" y="2080536"/>
            <a:ext cx="2802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</a:rPr>
              <a:t>US</a:t>
            </a:r>
            <a:endParaRPr 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 descr="Screen shot 2011-03-14 at 22.33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37" y="0"/>
            <a:ext cx="52197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159" y="2121066"/>
            <a:ext cx="280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1400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350 Sixth Form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Sports College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Training School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No tricks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 descr="Screen shot 2011-03-14 at 22.33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37" y="0"/>
            <a:ext cx="52197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932" y="2391265"/>
            <a:ext cx="647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9D9D9"/>
                </a:solidFill>
              </a:rPr>
              <a:t>3 Soothsayers</a:t>
            </a:r>
            <a:endParaRPr lang="en-US" sz="6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0" y="1677344"/>
            <a:ext cx="2138966" cy="3495043"/>
          </a:xfrm>
          <a:prstGeom prst="rect">
            <a:avLst/>
          </a:prstGeom>
        </p:spPr>
      </p:pic>
      <p:pic>
        <p:nvPicPr>
          <p:cNvPr id="4" name="Picture 3" descr="Screen shot 2011-03-15 at 06.12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24" y="3062339"/>
            <a:ext cx="2276659" cy="2437364"/>
          </a:xfrm>
          <a:prstGeom prst="rect">
            <a:avLst/>
          </a:prstGeom>
        </p:spPr>
      </p:pic>
      <p:pic>
        <p:nvPicPr>
          <p:cNvPr id="3" name="Picture 2" descr="Screen shot 2011-03-15 at 06.1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4" y="3771290"/>
            <a:ext cx="4005080" cy="2510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5014" y="1415734"/>
            <a:ext cx="5456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D9D9D9"/>
                </a:solidFill>
              </a:rPr>
              <a:t>“The quality of an education system  cannot exceed the quality of its teachers”</a:t>
            </a:r>
            <a:endParaRPr lang="en-US" sz="2800" i="1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089" y="2800729"/>
            <a:ext cx="545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D9D9D9"/>
                </a:solidFill>
              </a:rPr>
              <a:t>Michael Barber</a:t>
            </a:r>
            <a:endParaRPr lang="en-US" sz="28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5014" y="1415734"/>
            <a:ext cx="545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D9D9D9"/>
                </a:solidFill>
              </a:rPr>
              <a:t>“For too many teachers, 20 years is one year repeated 20 times”</a:t>
            </a:r>
            <a:endParaRPr lang="en-US" sz="2800" i="1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089" y="2539119"/>
            <a:ext cx="545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D9D9D9"/>
                </a:solidFill>
              </a:rPr>
              <a:t>Michael </a:t>
            </a:r>
            <a:r>
              <a:rPr lang="en-US" sz="2800" dirty="0" err="1" smtClean="0">
                <a:solidFill>
                  <a:srgbClr val="D9D9D9"/>
                </a:solidFill>
              </a:rPr>
              <a:t>Fullan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8" name="Picture 7" descr="Screen shot 2011-03-15 at 06.22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8" y="1685649"/>
            <a:ext cx="2184400" cy="3276600"/>
          </a:xfrm>
          <a:prstGeom prst="rect">
            <a:avLst/>
          </a:prstGeom>
        </p:spPr>
      </p:pic>
      <p:pic>
        <p:nvPicPr>
          <p:cNvPr id="9" name="Picture 8" descr="Screen shot 2011-03-15 at 06.23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39" y="2800729"/>
            <a:ext cx="2222500" cy="3314700"/>
          </a:xfrm>
          <a:prstGeom prst="rect">
            <a:avLst/>
          </a:prstGeom>
        </p:spPr>
      </p:pic>
      <p:pic>
        <p:nvPicPr>
          <p:cNvPr id="10" name="Picture 9" descr="Screen shot 2011-03-15 at 06.23.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14" y="3323949"/>
            <a:ext cx="2082800" cy="3352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290</Words>
  <Application>Microsoft Macintosh PowerPoint</Application>
  <PresentationFormat>On-screen Show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 Barton</dc:creator>
  <cp:lastModifiedBy>Geoff Barton</cp:lastModifiedBy>
  <cp:revision>9</cp:revision>
  <dcterms:created xsi:type="dcterms:W3CDTF">2011-03-15T07:10:12Z</dcterms:created>
  <dcterms:modified xsi:type="dcterms:W3CDTF">2011-03-15T09:04:11Z</dcterms:modified>
</cp:coreProperties>
</file>