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43"/>
  </p:notesMasterIdLst>
  <p:sldIdLst>
    <p:sldId id="339" r:id="rId2"/>
    <p:sldId id="256" r:id="rId3"/>
    <p:sldId id="258" r:id="rId4"/>
    <p:sldId id="330" r:id="rId5"/>
    <p:sldId id="285" r:id="rId6"/>
    <p:sldId id="332" r:id="rId7"/>
    <p:sldId id="260" r:id="rId8"/>
    <p:sldId id="261" r:id="rId9"/>
    <p:sldId id="262" r:id="rId10"/>
    <p:sldId id="263" r:id="rId11"/>
    <p:sldId id="264" r:id="rId12"/>
    <p:sldId id="265" r:id="rId13"/>
    <p:sldId id="266" r:id="rId14"/>
    <p:sldId id="267" r:id="rId15"/>
    <p:sldId id="268" r:id="rId16"/>
    <p:sldId id="269" r:id="rId17"/>
    <p:sldId id="270" r:id="rId18"/>
    <p:sldId id="351" r:id="rId19"/>
    <p:sldId id="275" r:id="rId20"/>
    <p:sldId id="347" r:id="rId21"/>
    <p:sldId id="320" r:id="rId22"/>
    <p:sldId id="321" r:id="rId23"/>
    <p:sldId id="322" r:id="rId24"/>
    <p:sldId id="323" r:id="rId25"/>
    <p:sldId id="324" r:id="rId26"/>
    <p:sldId id="325" r:id="rId27"/>
    <p:sldId id="326" r:id="rId28"/>
    <p:sldId id="327" r:id="rId29"/>
    <p:sldId id="328" r:id="rId30"/>
    <p:sldId id="329" r:id="rId31"/>
    <p:sldId id="341" r:id="rId32"/>
    <p:sldId id="274" r:id="rId33"/>
    <p:sldId id="340" r:id="rId34"/>
    <p:sldId id="342" r:id="rId35"/>
    <p:sldId id="343" r:id="rId36"/>
    <p:sldId id="344" r:id="rId37"/>
    <p:sldId id="345" r:id="rId38"/>
    <p:sldId id="348" r:id="rId39"/>
    <p:sldId id="349" r:id="rId40"/>
    <p:sldId id="350" r:id="rId41"/>
    <p:sldId id="352"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1" d="100"/>
          <a:sy n="111" d="100"/>
        </p:scale>
        <p:origin x="-65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EA5FBA-8624-6A4E-A34D-4D1A742032C2}" type="datetimeFigureOut">
              <a:rPr lang="en-US" smtClean="0"/>
              <a:pPr/>
              <a:t>9/30/11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6FC8AB-EDFD-F941-BE31-D0919687FBD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05933C7-DC70-A24D-A454-5BC62C84E80D}" type="slidenum">
              <a:rPr lang="en-US"/>
              <a:pPr/>
              <a:t>19</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937A0C73-E0EE-724D-BDC5-CE6226F64AC3}" type="slidenum">
              <a:rPr lang="en-US"/>
              <a:pPr/>
              <a:t>28</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05933C7-DC70-A24D-A454-5BC62C84E80D}" type="slidenum">
              <a:rPr lang="en-US"/>
              <a:pPr/>
              <a:t>29</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05933C7-DC70-A24D-A454-5BC62C84E80D}" type="slidenum">
              <a:rPr lang="en-US"/>
              <a:pPr/>
              <a:t>31</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05933C7-DC70-A24D-A454-5BC62C84E80D}" type="slidenum">
              <a:rPr lang="en-US"/>
              <a:pPr/>
              <a:t>20</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9997D261-3561-F44D-9718-0201A2AD002E}" type="slidenum">
              <a:rPr lang="en-US"/>
              <a:pPr/>
              <a:t>21</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EE52C52D-1D25-6F4F-B18D-921541E44988}" type="slidenum">
              <a:rPr lang="en-US"/>
              <a:pPr/>
              <a:t>22</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7DE75AA-B52B-D748-9A20-484F163291E2}" type="slidenum">
              <a:rPr lang="en-US"/>
              <a:pPr/>
              <a:t>23</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524006B1-425F-4948-9BBD-89B036190B65}" type="slidenum">
              <a:rPr lang="en-US"/>
              <a:pPr/>
              <a:t>24</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BD6BD9BC-F4A4-0F45-9F1B-DFDC149010BD}" type="slidenum">
              <a:rPr lang="en-US"/>
              <a:pPr/>
              <a:t>25</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F3566491-2899-F344-93A1-91D61BA15377}" type="slidenum">
              <a:rPr lang="en-US"/>
              <a:pPr/>
              <a:t>26</a:t>
            </a:fld>
            <a:endParaRPr 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2D4C4AE1-2A78-154B-9EE6-743E95E601FA}" type="slidenum">
              <a:rPr lang="en-US"/>
              <a:pPr/>
              <a:t>27</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581BD371-663B-124A-9D8F-6ED6DFFD77E2}" type="datetimeFigureOut">
              <a:rPr lang="en-US" smtClean="0"/>
              <a:pPr/>
              <a:t>9/30/11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D9653-34E6-E44B-BFDD-AC99B19F40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81BD371-663B-124A-9D8F-6ED6DFFD77E2}" type="datetimeFigureOut">
              <a:rPr lang="en-US" smtClean="0"/>
              <a:pPr/>
              <a:t>9/30/11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D9653-34E6-E44B-BFDD-AC99B19F40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81BD371-663B-124A-9D8F-6ED6DFFD77E2}" type="datetimeFigureOut">
              <a:rPr lang="en-US" smtClean="0"/>
              <a:pPr/>
              <a:t>9/30/11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D9653-34E6-E44B-BFDD-AC99B19F40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81BD371-663B-124A-9D8F-6ED6DFFD77E2}" type="datetimeFigureOut">
              <a:rPr lang="en-US" smtClean="0"/>
              <a:pPr/>
              <a:t>9/30/11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D9653-34E6-E44B-BFDD-AC99B19F40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581BD371-663B-124A-9D8F-6ED6DFFD77E2}" type="datetimeFigureOut">
              <a:rPr lang="en-US" smtClean="0"/>
              <a:pPr/>
              <a:t>9/30/11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D9653-34E6-E44B-BFDD-AC99B19F40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581BD371-663B-124A-9D8F-6ED6DFFD77E2}" type="datetimeFigureOut">
              <a:rPr lang="en-US" smtClean="0"/>
              <a:pPr/>
              <a:t>9/30/11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D9653-34E6-E44B-BFDD-AC99B19F40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581BD371-663B-124A-9D8F-6ED6DFFD77E2}" type="datetimeFigureOut">
              <a:rPr lang="en-US" smtClean="0"/>
              <a:pPr/>
              <a:t>9/30/11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9D9653-34E6-E44B-BFDD-AC99B19F40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581BD371-663B-124A-9D8F-6ED6DFFD77E2}" type="datetimeFigureOut">
              <a:rPr lang="en-US" smtClean="0"/>
              <a:pPr/>
              <a:t>9/30/11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9D9653-34E6-E44B-BFDD-AC99B19F40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1BD371-663B-124A-9D8F-6ED6DFFD77E2}" type="datetimeFigureOut">
              <a:rPr lang="en-US" smtClean="0"/>
              <a:pPr/>
              <a:t>9/30/11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9D9653-34E6-E44B-BFDD-AC99B19F40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81BD371-663B-124A-9D8F-6ED6DFFD77E2}" type="datetimeFigureOut">
              <a:rPr lang="en-US" smtClean="0"/>
              <a:pPr/>
              <a:t>9/30/11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D9653-34E6-E44B-BFDD-AC99B19F40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81BD371-663B-124A-9D8F-6ED6DFFD77E2}" type="datetimeFigureOut">
              <a:rPr lang="en-US" smtClean="0"/>
              <a:pPr/>
              <a:t>9/30/11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D9653-34E6-E44B-BFDD-AC99B19F40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BD371-663B-124A-9D8F-6ED6DFFD77E2}" type="datetimeFigureOut">
              <a:rPr lang="en-US" smtClean="0"/>
              <a:pPr/>
              <a:t>9/30/11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9D9653-34E6-E44B-BFDD-AC99B19F40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 Id="rId3"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7165" y="5204847"/>
            <a:ext cx="2264870" cy="1653153"/>
          </a:xfrm>
          <a:prstGeom prst="rect">
            <a:avLst/>
          </a:prstGeom>
        </p:spPr>
      </p:pic>
      <p:sp>
        <p:nvSpPr>
          <p:cNvPr id="11" name="TextBox 10"/>
          <p:cNvSpPr txBox="1"/>
          <p:nvPr/>
        </p:nvSpPr>
        <p:spPr>
          <a:xfrm>
            <a:off x="2051772" y="2013778"/>
            <a:ext cx="5510548" cy="1446550"/>
          </a:xfrm>
          <a:prstGeom prst="rect">
            <a:avLst/>
          </a:prstGeom>
          <a:noFill/>
        </p:spPr>
        <p:txBody>
          <a:bodyPr wrap="square" rtlCol="0">
            <a:spAutoFit/>
          </a:bodyPr>
          <a:lstStyle/>
          <a:p>
            <a:pPr algn="ctr"/>
            <a:r>
              <a:rPr lang="en-US" sz="4400" dirty="0" smtClean="0"/>
              <a:t>DEVELOPING CONFIDENT READERS</a:t>
            </a:r>
            <a:endParaRPr lang="en-US" sz="4400" dirty="0"/>
          </a:p>
        </p:txBody>
      </p:sp>
      <p:sp>
        <p:nvSpPr>
          <p:cNvPr id="13" name="TextBox 12"/>
          <p:cNvSpPr txBox="1"/>
          <p:nvPr/>
        </p:nvSpPr>
        <p:spPr>
          <a:xfrm>
            <a:off x="2051772" y="3764391"/>
            <a:ext cx="5510548" cy="646331"/>
          </a:xfrm>
          <a:prstGeom prst="rect">
            <a:avLst/>
          </a:prstGeom>
          <a:noFill/>
        </p:spPr>
        <p:txBody>
          <a:bodyPr wrap="square" rtlCol="0">
            <a:spAutoFit/>
          </a:bodyPr>
          <a:lstStyle/>
          <a:p>
            <a:pPr algn="ctr"/>
            <a:r>
              <a:rPr lang="en-US" dirty="0" smtClean="0"/>
              <a:t>Geoff Barton</a:t>
            </a:r>
          </a:p>
          <a:p>
            <a:pPr algn="ctr"/>
            <a:fld id="{2984EB52-C8AC-1545-B9AE-C2DDDF58FFD2}" type="datetime4">
              <a:rPr lang="en-US" smtClean="0"/>
              <a:pPr algn="ctr"/>
              <a:t>September 30, 2011</a:t>
            </a:fld>
            <a:endParaRPr lang="en-US" dirty="0"/>
          </a:p>
        </p:txBody>
      </p:sp>
      <p:cxnSp>
        <p:nvCxnSpPr>
          <p:cNvPr id="15" name="Straight Connector 14"/>
          <p:cNvCxnSpPr/>
          <p:nvPr/>
        </p:nvCxnSpPr>
        <p:spPr>
          <a:xfrm>
            <a:off x="2257705" y="3460328"/>
            <a:ext cx="5304615"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318795" y="1587488"/>
            <a:ext cx="164360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6324601" y="5638800"/>
            <a:ext cx="61681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534473" y="1587487"/>
            <a:ext cx="8198928" cy="482974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pic>
        <p:nvPicPr>
          <p:cNvPr id="61" name="Picture 60"/>
          <p:cNvPicPr>
            <a:picLocks noChangeAspect="1"/>
          </p:cNvPicPr>
          <p:nvPr/>
        </p:nvPicPr>
        <p:blipFill>
          <a:blip r:embed="rId2"/>
          <a:stretch>
            <a:fillRect/>
          </a:stretch>
        </p:blipFill>
        <p:spPr>
          <a:xfrm>
            <a:off x="-7165" y="5204847"/>
            <a:ext cx="2264870" cy="1653153"/>
          </a:xfrm>
          <a:prstGeom prst="rect">
            <a:avLst/>
          </a:prstGeom>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318795" y="1587488"/>
            <a:ext cx="164360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6324601" y="5638800"/>
            <a:ext cx="61681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560371" y="2412577"/>
            <a:ext cx="8173030" cy="3923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pic>
        <p:nvPicPr>
          <p:cNvPr id="71" name="Picture 70"/>
          <p:cNvPicPr>
            <a:picLocks noChangeAspect="1"/>
          </p:cNvPicPr>
          <p:nvPr/>
        </p:nvPicPr>
        <p:blipFill>
          <a:blip r:embed="rId2"/>
          <a:stretch>
            <a:fillRect/>
          </a:stretch>
        </p:blipFill>
        <p:spPr>
          <a:xfrm>
            <a:off x="-7165" y="5204847"/>
            <a:ext cx="2264870" cy="1653153"/>
          </a:xfrm>
          <a:prstGeom prst="rect">
            <a:avLst/>
          </a:prstGeom>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318795" y="1587488"/>
            <a:ext cx="164360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6324601" y="5638800"/>
            <a:ext cx="61681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318795" y="1587488"/>
            <a:ext cx="164360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a:t>
            </a:r>
            <a:r>
              <a:rPr lang="en-US" sz="1800" b="1" dirty="0" err="1" smtClean="0"/>
              <a:t>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r>
              <a:rPr lang="en-US" sz="1800" b="1" dirty="0" smtClean="0"/>
              <a:t>	 </a:t>
            </a:r>
            <a:r>
              <a:rPr lang="en-US" sz="1800" b="1" dirty="0" smtClean="0"/>
              <a:t>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685800" y="2286000"/>
            <a:ext cx="7772400" cy="1143000"/>
          </a:xfrm>
        </p:spPr>
        <p:txBody>
          <a:bodyPr>
            <a:normAutofit fontScale="90000"/>
          </a:bodyPr>
          <a:lstStyle/>
          <a:p>
            <a:pPr eaLnBrk="1" hangingPunct="1"/>
            <a:r>
              <a:rPr lang="en-GB" dirty="0" smtClean="0">
                <a:ea typeface="ＭＳ Ｐゴシック" charset="-128"/>
                <a:cs typeface="ＭＳ Ｐゴシック" charset="-128"/>
              </a:rPr>
              <a:t>Using prediction and discussion to increase understanding</a:t>
            </a:r>
            <a:endParaRPr lang="en-GB" dirty="0">
              <a:ea typeface="ＭＳ Ｐゴシック" charset="-128"/>
              <a:cs typeface="ＭＳ Ｐゴシック" charset="-128"/>
            </a:endParaRPr>
          </a:p>
        </p:txBody>
      </p:sp>
      <p:sp>
        <p:nvSpPr>
          <p:cNvPr id="73731" name="Rectangle 3"/>
          <p:cNvSpPr>
            <a:spLocks noGrp="1" noChangeArrowheads="1"/>
          </p:cNvSpPr>
          <p:nvPr>
            <p:ph type="subTitle" idx="1"/>
          </p:nvPr>
        </p:nvSpPr>
        <p:spPr/>
        <p:txBody>
          <a:bodyPr/>
          <a:lstStyle/>
          <a:p>
            <a:pPr eaLnBrk="1" hangingPunct="1"/>
            <a:r>
              <a:rPr lang="en-GB" dirty="0">
                <a:ea typeface="ＭＳ Ｐゴシック" charset="-128"/>
                <a:cs typeface="ＭＳ Ｐゴシック" charset="-128"/>
              </a:rPr>
              <a:t>Brian Moore, </a:t>
            </a:r>
            <a:r>
              <a:rPr lang="en-GB" i="1" dirty="0">
                <a:solidFill>
                  <a:srgbClr val="FF0000"/>
                </a:solidFill>
                <a:ea typeface="ＭＳ Ｐゴシック" charset="-128"/>
                <a:cs typeface="ＭＳ Ｐゴシック" charset="-128"/>
              </a:rPr>
              <a:t>Cold Heaven</a:t>
            </a:r>
            <a:endParaRPr lang="en-GB" dirty="0">
              <a:ea typeface="ＭＳ Ｐゴシック" charset="-128"/>
              <a:cs typeface="ＭＳ Ｐゴシック" charset="-128"/>
            </a:endParaRPr>
          </a:p>
        </p:txBody>
      </p:sp>
      <p:cxnSp>
        <p:nvCxnSpPr>
          <p:cNvPr id="5" name="Straight Connector 4"/>
          <p:cNvCxnSpPr/>
          <p:nvPr/>
        </p:nvCxnSpPr>
        <p:spPr>
          <a:xfrm flipV="1">
            <a:off x="2082212" y="3569879"/>
            <a:ext cx="5388582" cy="34325"/>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a:stretch>
            <a:fillRect/>
          </a:stretch>
        </p:blipFill>
        <p:spPr>
          <a:xfrm>
            <a:off x="-7165" y="5204847"/>
            <a:ext cx="2264870" cy="1653153"/>
          </a:xfrm>
          <a:prstGeom prst="rect">
            <a:avLst/>
          </a:prstGeom>
        </p:spPr>
      </p:pic>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2"/>
          <a:stretch>
            <a:fillRect/>
          </a:stretch>
        </p:blipFill>
        <p:spPr>
          <a:xfrm>
            <a:off x="739610" y="1425812"/>
            <a:ext cx="2095479" cy="3808305"/>
          </a:xfrm>
          <a:prstGeom prst="rect">
            <a:avLst/>
          </a:prstGeom>
        </p:spPr>
      </p:pic>
      <p:sp>
        <p:nvSpPr>
          <p:cNvPr id="4" name="TextBox 3"/>
          <p:cNvSpPr txBox="1"/>
          <p:nvPr/>
        </p:nvSpPr>
        <p:spPr>
          <a:xfrm>
            <a:off x="2579913" y="2727914"/>
            <a:ext cx="6564087" cy="1015663"/>
          </a:xfrm>
          <a:prstGeom prst="rect">
            <a:avLst/>
          </a:prstGeom>
          <a:noFill/>
        </p:spPr>
        <p:txBody>
          <a:bodyPr wrap="square" rtlCol="0">
            <a:spAutoFit/>
          </a:bodyPr>
          <a:lstStyle/>
          <a:p>
            <a:r>
              <a:rPr lang="en-GB" sz="6000" dirty="0" smtClean="0"/>
              <a:t>Reading </a:t>
            </a:r>
            <a:r>
              <a:rPr lang="en-GB" sz="6000" dirty="0" smtClean="0">
                <a:solidFill>
                  <a:srgbClr val="FF0000"/>
                </a:solidFill>
              </a:rPr>
              <a:t>Fun </a:t>
            </a:r>
            <a:r>
              <a:rPr lang="en-GB" sz="6000" dirty="0" smtClean="0"/>
              <a:t>Pack</a:t>
            </a:r>
            <a:endParaRPr lang="en-US" sz="6000" dirty="0"/>
          </a:p>
        </p:txBody>
      </p:sp>
      <p:sp>
        <p:nvSpPr>
          <p:cNvPr id="26" name="Rectangle 25"/>
          <p:cNvSpPr/>
          <p:nvPr/>
        </p:nvSpPr>
        <p:spPr>
          <a:xfrm>
            <a:off x="739610" y="1164067"/>
            <a:ext cx="2095479" cy="1563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39610" y="3670270"/>
            <a:ext cx="2067242" cy="1563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0" y="2727914"/>
            <a:ext cx="2067242" cy="1716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257705" y="2727914"/>
            <a:ext cx="485439" cy="1563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920247" y="1316467"/>
            <a:ext cx="2067242" cy="1563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739610" y="2586815"/>
            <a:ext cx="930151" cy="1563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7165" y="5204847"/>
            <a:ext cx="2264870" cy="165315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xit" presetSubtype="4" accel="50000" decel="50000" fill="hold" grpId="0" nodeType="clickEffect">
                                  <p:stCondLst>
                                    <p:cond delay="0"/>
                                  </p:stCondLst>
                                  <p:childTnLst>
                                    <p:anim calcmode="lin" valueType="num">
                                      <p:cBhvr additive="base">
                                        <p:cTn id="24" dur="500"/>
                                        <p:tgtEl>
                                          <p:spTgt spid="29"/>
                                        </p:tgtEl>
                                        <p:attrNameLst>
                                          <p:attrName>ppt_x</p:attrName>
                                        </p:attrNameLst>
                                      </p:cBhvr>
                                      <p:tavLst>
                                        <p:tav tm="0">
                                          <p:val>
                                            <p:strVal val="ppt_x"/>
                                          </p:val>
                                        </p:tav>
                                        <p:tav tm="100000">
                                          <p:val>
                                            <p:strVal val="ppt_x"/>
                                          </p:val>
                                        </p:tav>
                                      </p:tavLst>
                                    </p:anim>
                                    <p:anim calcmode="lin" valueType="num">
                                      <p:cBhvr additive="base">
                                        <p:cTn id="25" dur="500"/>
                                        <p:tgtEl>
                                          <p:spTgt spid="29"/>
                                        </p:tgtEl>
                                        <p:attrNameLst>
                                          <p:attrName>ppt_y</p:attrName>
                                        </p:attrNameLst>
                                      </p:cBhvr>
                                      <p:tavLst>
                                        <p:tav tm="0">
                                          <p:val>
                                            <p:strVal val="ppt_y"/>
                                          </p:val>
                                        </p:tav>
                                        <p:tav tm="100000">
                                          <p:val>
                                            <p:strVal val="1+ppt_h/2"/>
                                          </p:val>
                                        </p:tav>
                                      </p:tavLst>
                                    </p:anim>
                                    <p:set>
                                      <p:cBhvr>
                                        <p:cTn id="26" dur="1" fill="hold">
                                          <p:stCondLst>
                                            <p:cond delay="499"/>
                                          </p:stCondLst>
                                        </p:cTn>
                                        <p:tgtEl>
                                          <p:spTgt spid="2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accel="50000" decel="50000" fill="hold" grpId="0" nodeType="clickEffect">
                                  <p:stCondLst>
                                    <p:cond delay="0"/>
                                  </p:stCondLst>
                                  <p:childTnLst>
                                    <p:anim calcmode="lin" valueType="num">
                                      <p:cBhvr additive="base">
                                        <p:cTn id="30" dur="500"/>
                                        <p:tgtEl>
                                          <p:spTgt spid="26"/>
                                        </p:tgtEl>
                                        <p:attrNameLst>
                                          <p:attrName>ppt_x</p:attrName>
                                        </p:attrNameLst>
                                      </p:cBhvr>
                                      <p:tavLst>
                                        <p:tav tm="0">
                                          <p:val>
                                            <p:strVal val="ppt_x"/>
                                          </p:val>
                                        </p:tav>
                                        <p:tav tm="100000">
                                          <p:val>
                                            <p:strVal val="ppt_x"/>
                                          </p:val>
                                        </p:tav>
                                      </p:tavLst>
                                    </p:anim>
                                    <p:anim calcmode="lin" valueType="num">
                                      <p:cBhvr additive="base">
                                        <p:cTn id="31" dur="500"/>
                                        <p:tgtEl>
                                          <p:spTgt spid="26"/>
                                        </p:tgtEl>
                                        <p:attrNameLst>
                                          <p:attrName>ppt_y</p:attrName>
                                        </p:attrNameLst>
                                      </p:cBhvr>
                                      <p:tavLst>
                                        <p:tav tm="0">
                                          <p:val>
                                            <p:strVal val="ppt_y"/>
                                          </p:val>
                                        </p:tav>
                                        <p:tav tm="100000">
                                          <p:val>
                                            <p:strVal val="1+ppt_h/2"/>
                                          </p:val>
                                        </p:tav>
                                      </p:tavLst>
                                    </p:anim>
                                    <p:set>
                                      <p:cBhvr>
                                        <p:cTn id="32" dur="1" fill="hold">
                                          <p:stCondLst>
                                            <p:cond delay="499"/>
                                          </p:stCondLst>
                                        </p:cTn>
                                        <p:tgtEl>
                                          <p:spTgt spid="2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accel="50000" decel="50000" fill="hold" grpId="0" nodeType="clickEffect">
                                  <p:stCondLst>
                                    <p:cond delay="0"/>
                                  </p:stCondLst>
                                  <p:childTnLst>
                                    <p:anim calcmode="lin" valueType="num">
                                      <p:cBhvr additive="base">
                                        <p:cTn id="36" dur="500"/>
                                        <p:tgtEl>
                                          <p:spTgt spid="28"/>
                                        </p:tgtEl>
                                        <p:attrNameLst>
                                          <p:attrName>ppt_x</p:attrName>
                                        </p:attrNameLst>
                                      </p:cBhvr>
                                      <p:tavLst>
                                        <p:tav tm="0">
                                          <p:val>
                                            <p:strVal val="ppt_x"/>
                                          </p:val>
                                        </p:tav>
                                        <p:tav tm="100000">
                                          <p:val>
                                            <p:strVal val="ppt_x"/>
                                          </p:val>
                                        </p:tav>
                                      </p:tavLst>
                                    </p:anim>
                                    <p:anim calcmode="lin" valueType="num">
                                      <p:cBhvr additive="base">
                                        <p:cTn id="37" dur="500"/>
                                        <p:tgtEl>
                                          <p:spTgt spid="28"/>
                                        </p:tgtEl>
                                        <p:attrNameLst>
                                          <p:attrName>ppt_y</p:attrName>
                                        </p:attrNameLst>
                                      </p:cBhvr>
                                      <p:tavLst>
                                        <p:tav tm="0">
                                          <p:val>
                                            <p:strVal val="ppt_y"/>
                                          </p:val>
                                        </p:tav>
                                        <p:tav tm="100000">
                                          <p:val>
                                            <p:strVal val="1+ppt_h/2"/>
                                          </p:val>
                                        </p:tav>
                                      </p:tavLst>
                                    </p:anim>
                                    <p:set>
                                      <p:cBhvr>
                                        <p:cTn id="38" dur="1" fill="hold">
                                          <p:stCondLst>
                                            <p:cond delay="499"/>
                                          </p:stCondLst>
                                        </p:cTn>
                                        <p:tgtEl>
                                          <p:spTgt spid="2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4" accel="50000" decel="50000" fill="hold" grpId="0" nodeType="clickEffect">
                                  <p:stCondLst>
                                    <p:cond delay="0"/>
                                  </p:stCondLst>
                                  <p:childTnLst>
                                    <p:anim calcmode="lin" valueType="num">
                                      <p:cBhvr additive="base">
                                        <p:cTn id="42" dur="500"/>
                                        <p:tgtEl>
                                          <p:spTgt spid="27"/>
                                        </p:tgtEl>
                                        <p:attrNameLst>
                                          <p:attrName>ppt_x</p:attrName>
                                        </p:attrNameLst>
                                      </p:cBhvr>
                                      <p:tavLst>
                                        <p:tav tm="0">
                                          <p:val>
                                            <p:strVal val="ppt_x"/>
                                          </p:val>
                                        </p:tav>
                                        <p:tav tm="100000">
                                          <p:val>
                                            <p:strVal val="ppt_x"/>
                                          </p:val>
                                        </p:tav>
                                      </p:tavLst>
                                    </p:anim>
                                    <p:anim calcmode="lin" valueType="num">
                                      <p:cBhvr additive="base">
                                        <p:cTn id="43" dur="500"/>
                                        <p:tgtEl>
                                          <p:spTgt spid="27"/>
                                        </p:tgtEl>
                                        <p:attrNameLst>
                                          <p:attrName>ppt_y</p:attrName>
                                        </p:attrNameLst>
                                      </p:cBhvr>
                                      <p:tavLst>
                                        <p:tav tm="0">
                                          <p:val>
                                            <p:strVal val="ppt_y"/>
                                          </p:val>
                                        </p:tav>
                                        <p:tav tm="100000">
                                          <p:val>
                                            <p:strVal val="1+ppt_h/2"/>
                                          </p:val>
                                        </p:tav>
                                      </p:tavLst>
                                    </p:anim>
                                    <p:set>
                                      <p:cBhvr>
                                        <p:cTn id="44" dur="1" fill="hold">
                                          <p:stCondLst>
                                            <p:cond delay="499"/>
                                          </p:stCondLst>
                                        </p:cTn>
                                        <p:tgtEl>
                                          <p:spTgt spid="27"/>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4" accel="50000" decel="50000" fill="hold" grpId="0" nodeType="clickEffect">
                                  <p:stCondLst>
                                    <p:cond delay="0"/>
                                  </p:stCondLst>
                                  <p:childTnLst>
                                    <p:anim calcmode="lin" valueType="num">
                                      <p:cBhvr additive="base">
                                        <p:cTn id="48" dur="500"/>
                                        <p:tgtEl>
                                          <p:spTgt spid="30"/>
                                        </p:tgtEl>
                                        <p:attrNameLst>
                                          <p:attrName>ppt_x</p:attrName>
                                        </p:attrNameLst>
                                      </p:cBhvr>
                                      <p:tavLst>
                                        <p:tav tm="0">
                                          <p:val>
                                            <p:strVal val="ppt_x"/>
                                          </p:val>
                                        </p:tav>
                                        <p:tav tm="100000">
                                          <p:val>
                                            <p:strVal val="ppt_x"/>
                                          </p:val>
                                        </p:tav>
                                      </p:tavLst>
                                    </p:anim>
                                    <p:anim calcmode="lin" valueType="num">
                                      <p:cBhvr additive="base">
                                        <p:cTn id="49" dur="500"/>
                                        <p:tgtEl>
                                          <p:spTgt spid="30"/>
                                        </p:tgtEl>
                                        <p:attrNameLst>
                                          <p:attrName>ppt_y</p:attrName>
                                        </p:attrNameLst>
                                      </p:cBhvr>
                                      <p:tavLst>
                                        <p:tav tm="0">
                                          <p:val>
                                            <p:strVal val="ppt_y"/>
                                          </p:val>
                                        </p:tav>
                                        <p:tav tm="100000">
                                          <p:val>
                                            <p:strVal val="1+ppt_h/2"/>
                                          </p:val>
                                        </p:tav>
                                      </p:tavLst>
                                    </p:anim>
                                    <p:set>
                                      <p:cBhvr>
                                        <p:cTn id="50" dur="1" fill="hold">
                                          <p:stCondLst>
                                            <p:cond delay="499"/>
                                          </p:stCondLst>
                                        </p:cTn>
                                        <p:tgtEl>
                                          <p:spTgt spid="30"/>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xit" presetSubtype="4" accel="50000" decel="50000" fill="hold" grpId="0" nodeType="clickEffect">
                                  <p:stCondLst>
                                    <p:cond delay="0"/>
                                  </p:stCondLst>
                                  <p:childTnLst>
                                    <p:anim calcmode="lin" valueType="num">
                                      <p:cBhvr additive="base">
                                        <p:cTn id="54" dur="500"/>
                                        <p:tgtEl>
                                          <p:spTgt spid="31"/>
                                        </p:tgtEl>
                                        <p:attrNameLst>
                                          <p:attrName>ppt_x</p:attrName>
                                        </p:attrNameLst>
                                      </p:cBhvr>
                                      <p:tavLst>
                                        <p:tav tm="0">
                                          <p:val>
                                            <p:strVal val="ppt_x"/>
                                          </p:val>
                                        </p:tav>
                                        <p:tav tm="100000">
                                          <p:val>
                                            <p:strVal val="ppt_x"/>
                                          </p:val>
                                        </p:tav>
                                      </p:tavLst>
                                    </p:anim>
                                    <p:anim calcmode="lin" valueType="num">
                                      <p:cBhvr additive="base">
                                        <p:cTn id="55" dur="500"/>
                                        <p:tgtEl>
                                          <p:spTgt spid="31"/>
                                        </p:tgtEl>
                                        <p:attrNameLst>
                                          <p:attrName>ppt_y</p:attrName>
                                        </p:attrNameLst>
                                      </p:cBhvr>
                                      <p:tavLst>
                                        <p:tav tm="0">
                                          <p:val>
                                            <p:strVal val="ppt_y"/>
                                          </p:val>
                                        </p:tav>
                                        <p:tav tm="100000">
                                          <p:val>
                                            <p:strVal val="1+ppt_h/2"/>
                                          </p:val>
                                        </p:tav>
                                      </p:tavLst>
                                    </p:anim>
                                    <p:set>
                                      <p:cBhvr>
                                        <p:cTn id="56" dur="1" fill="hold">
                                          <p:stCondLst>
                                            <p:cond delay="499"/>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animBg="1"/>
      <p:bldP spid="27" grpId="0" animBg="1"/>
      <p:bldP spid="28" grpId="0" animBg="1"/>
      <p:bldP spid="29" grpId="0" animBg="1"/>
      <p:bldP spid="30" grpId="0" animBg="1"/>
      <p:bldP spid="31" grpId="0" animBg="1"/>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685800" y="2286000"/>
            <a:ext cx="7772400" cy="1143000"/>
          </a:xfrm>
        </p:spPr>
        <p:txBody>
          <a:bodyPr>
            <a:normAutofit fontScale="90000"/>
          </a:bodyPr>
          <a:lstStyle/>
          <a:p>
            <a:pPr eaLnBrk="1" hangingPunct="1"/>
            <a:r>
              <a:rPr lang="en-GB" dirty="0" smtClean="0">
                <a:ea typeface="ＭＳ Ｐゴシック" charset="-128"/>
                <a:cs typeface="ＭＳ Ｐゴシック" charset="-128"/>
              </a:rPr>
              <a:t>Using prediction and discussion to increase understanding</a:t>
            </a:r>
            <a:endParaRPr lang="en-GB" dirty="0">
              <a:ea typeface="ＭＳ Ｐゴシック" charset="-128"/>
              <a:cs typeface="ＭＳ Ｐゴシック" charset="-128"/>
            </a:endParaRPr>
          </a:p>
        </p:txBody>
      </p:sp>
      <p:sp>
        <p:nvSpPr>
          <p:cNvPr id="73731" name="Rectangle 3"/>
          <p:cNvSpPr>
            <a:spLocks noGrp="1" noChangeArrowheads="1"/>
          </p:cNvSpPr>
          <p:nvPr>
            <p:ph type="subTitle" idx="1"/>
          </p:nvPr>
        </p:nvSpPr>
        <p:spPr/>
        <p:txBody>
          <a:bodyPr/>
          <a:lstStyle/>
          <a:p>
            <a:pPr eaLnBrk="1" hangingPunct="1"/>
            <a:r>
              <a:rPr lang="en-GB" dirty="0" smtClean="0">
                <a:solidFill>
                  <a:srgbClr val="FF0000"/>
                </a:solidFill>
                <a:ea typeface="ＭＳ Ｐゴシック" charset="-128"/>
                <a:cs typeface="ＭＳ Ｐゴシック" charset="-128"/>
              </a:rPr>
              <a:t>What happens?</a:t>
            </a:r>
          </a:p>
          <a:p>
            <a:pPr eaLnBrk="1" hangingPunct="1"/>
            <a:r>
              <a:rPr lang="en-GB" dirty="0" smtClean="0">
                <a:solidFill>
                  <a:srgbClr val="FF0000"/>
                </a:solidFill>
                <a:ea typeface="ＭＳ Ｐゴシック" charset="-128"/>
                <a:cs typeface="ＭＳ Ｐゴシック" charset="-128"/>
              </a:rPr>
              <a:t>What will happen next? Why?</a:t>
            </a:r>
          </a:p>
          <a:p>
            <a:pPr eaLnBrk="1" hangingPunct="1"/>
            <a:r>
              <a:rPr lang="en-GB" dirty="0" smtClean="0">
                <a:solidFill>
                  <a:srgbClr val="FF0000"/>
                </a:solidFill>
                <a:ea typeface="ＭＳ Ｐゴシック" charset="-128"/>
                <a:cs typeface="ＭＳ Ｐゴシック" charset="-128"/>
              </a:rPr>
              <a:t>Tension rating 1-10</a:t>
            </a:r>
            <a:endParaRPr lang="en-GB" dirty="0">
              <a:solidFill>
                <a:srgbClr val="FF0000"/>
              </a:solidFill>
              <a:ea typeface="ＭＳ Ｐゴシック" charset="-128"/>
              <a:cs typeface="ＭＳ Ｐゴシック" charset="-128"/>
            </a:endParaRPr>
          </a:p>
        </p:txBody>
      </p:sp>
      <p:cxnSp>
        <p:nvCxnSpPr>
          <p:cNvPr id="5" name="Straight Connector 4"/>
          <p:cNvCxnSpPr/>
          <p:nvPr/>
        </p:nvCxnSpPr>
        <p:spPr>
          <a:xfrm flipV="1">
            <a:off x="2082212" y="3569879"/>
            <a:ext cx="5388582" cy="34325"/>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a:stretch>
            <a:fillRect/>
          </a:stretch>
        </p:blipFill>
        <p:spPr>
          <a:xfrm>
            <a:off x="-7165" y="5204847"/>
            <a:ext cx="2264870" cy="1653153"/>
          </a:xfrm>
          <a:prstGeom prst="rect">
            <a:avLst/>
          </a:prstGeom>
        </p:spPr>
      </p:pic>
    </p:spTree>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subTitle" idx="1"/>
          </p:nvPr>
        </p:nvSpPr>
        <p:spPr>
          <a:xfrm>
            <a:off x="1371600" y="838200"/>
            <a:ext cx="6400800" cy="1752600"/>
          </a:xfrm>
        </p:spPr>
        <p:txBody>
          <a:bodyPr>
            <a:noAutofit/>
          </a:bodyPr>
          <a:lstStyle/>
          <a:p>
            <a:pPr algn="l" eaLnBrk="1" hangingPunct="1"/>
            <a:r>
              <a:rPr lang="en-GB" sz="2400" dirty="0">
                <a:solidFill>
                  <a:srgbClr val="000000"/>
                </a:solidFill>
                <a:ea typeface="Times" charset="0"/>
                <a:cs typeface="Times" charset="0"/>
              </a:rPr>
              <a:t>The wooden seats of the little pedal boat were angled so that Marie looked up at the sky. There were no clouds. In the vastness above her a gull </a:t>
            </a:r>
            <a:r>
              <a:rPr lang="en-GB" sz="2400" dirty="0" err="1">
                <a:solidFill>
                  <a:srgbClr val="000000"/>
                </a:solidFill>
                <a:ea typeface="Times" charset="0"/>
                <a:cs typeface="Times" charset="0"/>
              </a:rPr>
              <a:t>calligraphed</a:t>
            </a:r>
            <a:r>
              <a:rPr lang="en-GB" sz="2400" dirty="0">
                <a:solidFill>
                  <a:srgbClr val="000000"/>
                </a:solidFill>
                <a:ea typeface="Times" charset="0"/>
                <a:cs typeface="Times" charset="0"/>
              </a:rPr>
              <a:t> its flight. Marie and Alex pedalled in unison, the revolving paddles making a slapping sound against the waves as the pedal boat </a:t>
            </a:r>
            <a:r>
              <a:rPr lang="en-GB" sz="2400" dirty="0" err="1">
                <a:solidFill>
                  <a:srgbClr val="000000"/>
                </a:solidFill>
                <a:ea typeface="Times" charset="0"/>
                <a:cs typeface="Times" charset="0"/>
              </a:rPr>
              <a:t>treadmilled</a:t>
            </a:r>
            <a:r>
              <a:rPr lang="en-GB" sz="2400" dirty="0">
                <a:solidFill>
                  <a:srgbClr val="000000"/>
                </a:solidFill>
                <a:ea typeface="Times" charset="0"/>
                <a:cs typeface="Times" charset="0"/>
              </a:rPr>
              <a:t> away from the beach, passing through ranks of bathers to move into the deeper, more solitary waters of the </a:t>
            </a:r>
            <a:r>
              <a:rPr lang="en-GB" sz="2400" dirty="0" err="1">
                <a:solidFill>
                  <a:srgbClr val="000000"/>
                </a:solidFill>
                <a:ea typeface="Times" charset="0"/>
                <a:cs typeface="Times" charset="0"/>
              </a:rPr>
              <a:t>Baie</a:t>
            </a:r>
            <a:r>
              <a:rPr lang="en-GB" sz="2400" dirty="0">
                <a:solidFill>
                  <a:srgbClr val="000000"/>
                </a:solidFill>
                <a:ea typeface="Times" charset="0"/>
                <a:cs typeface="Times" charset="0"/>
              </a:rPr>
              <a:t> des </a:t>
            </a:r>
            <a:r>
              <a:rPr lang="en-GB" sz="2400" dirty="0" err="1">
                <a:solidFill>
                  <a:srgbClr val="000000"/>
                </a:solidFill>
                <a:ea typeface="Times" charset="0"/>
                <a:cs typeface="Times" charset="0"/>
              </a:rPr>
              <a:t>Anges</a:t>
            </a:r>
            <a:r>
              <a:rPr lang="en-GB" sz="2400" dirty="0">
                <a:solidFill>
                  <a:srgbClr val="000000"/>
                </a:solidFill>
                <a:ea typeface="Times" charset="0"/>
                <a:cs typeface="Times" charset="0"/>
              </a:rPr>
              <a:t>. Marie slackened her efforts but Alex continued determinedly, steering the </a:t>
            </a:r>
            <a:r>
              <a:rPr lang="en-GB" sz="2400" dirty="0" err="1">
                <a:solidFill>
                  <a:srgbClr val="000000"/>
                </a:solidFill>
                <a:ea typeface="Times" charset="0"/>
                <a:cs typeface="Times" charset="0"/>
              </a:rPr>
              <a:t>pedalo</a:t>
            </a:r>
            <a:r>
              <a:rPr lang="en-GB" sz="2400" dirty="0">
                <a:solidFill>
                  <a:srgbClr val="000000"/>
                </a:solidFill>
                <a:ea typeface="Times" charset="0"/>
                <a:cs typeface="Times" charset="0"/>
              </a:rPr>
              <a:t> straight out into the Mediterranean.</a:t>
            </a:r>
          </a:p>
        </p:txBody>
      </p:sp>
      <p:sp>
        <p:nvSpPr>
          <p:cNvPr id="75779" name="Text Box 3"/>
          <p:cNvSpPr txBox="1">
            <a:spLocks noChangeArrowheads="1"/>
          </p:cNvSpPr>
          <p:nvPr/>
        </p:nvSpPr>
        <p:spPr bwMode="auto">
          <a:xfrm>
            <a:off x="60325" y="136525"/>
            <a:ext cx="507809" cy="369332"/>
          </a:xfrm>
          <a:prstGeom prst="rect">
            <a:avLst/>
          </a:prstGeom>
          <a:noFill/>
          <a:ln w="9525">
            <a:noFill/>
            <a:miter lim="800000"/>
            <a:headEnd/>
            <a:tailEnd/>
          </a:ln>
        </p:spPr>
        <p:txBody>
          <a:bodyPr wrap="none">
            <a:prstTxWarp prst="textNoShape">
              <a:avLst/>
            </a:prstTxWarp>
            <a:spAutoFit/>
          </a:bodyPr>
          <a:lstStyle/>
          <a:p>
            <a:r>
              <a:rPr lang="en-GB" dirty="0" smtClean="0"/>
              <a:t>1/8</a:t>
            </a:r>
            <a:endParaRPr lang="en-GB"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3666">
                                            <p:txEl>
                                              <p:pRg st="0" end="0"/>
                                            </p:txEl>
                                          </p:spTgt>
                                        </p:tgtEl>
                                        <p:attrNameLst>
                                          <p:attrName>style.visibility</p:attrName>
                                        </p:attrNameLst>
                                      </p:cBhvr>
                                      <p:to>
                                        <p:strVal val="visible"/>
                                      </p:to>
                                    </p:set>
                                    <p:animEffect transition="in" filter="box(out)">
                                      <p:cBhvr>
                                        <p:cTn id="7" dur="500"/>
                                        <p:tgtEl>
                                          <p:spTgt spid="1136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build="p" autoUpdateAnimBg="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subTitle" idx="1"/>
          </p:nvPr>
        </p:nvSpPr>
        <p:spPr>
          <a:xfrm>
            <a:off x="949151" y="838200"/>
            <a:ext cx="7315200" cy="1752600"/>
          </a:xfrm>
        </p:spPr>
        <p:txBody>
          <a:bodyPr>
            <a:noAutofit/>
          </a:bodyPr>
          <a:lstStyle/>
          <a:p>
            <a:pPr algn="l" eaLnBrk="1" hangingPunct="1"/>
            <a:r>
              <a:rPr lang="en-GB" sz="2400" dirty="0">
                <a:solidFill>
                  <a:srgbClr val="000000"/>
                </a:solidFill>
                <a:ea typeface="Times" charset="0"/>
                <a:cs typeface="Times" charset="0"/>
              </a:rPr>
              <a:t>‘Let’s not go too far,’ she said.</a:t>
            </a:r>
          </a:p>
          <a:p>
            <a:pPr algn="l" eaLnBrk="1" hangingPunct="1"/>
            <a:r>
              <a:rPr lang="en-GB" sz="2400" dirty="0">
                <a:solidFill>
                  <a:srgbClr val="000000"/>
                </a:solidFill>
                <a:ea typeface="Times" charset="0"/>
                <a:cs typeface="Times" charset="0"/>
              </a:rPr>
              <a:t>‘I want to get away from the crowd. I’m going to swim.’</a:t>
            </a:r>
          </a:p>
          <a:p>
            <a:pPr algn="l" eaLnBrk="1" hangingPunct="1"/>
            <a:r>
              <a:rPr lang="en-GB" sz="2400" dirty="0">
                <a:solidFill>
                  <a:srgbClr val="000000"/>
                </a:solidFill>
                <a:ea typeface="Times" charset="0"/>
                <a:cs typeface="Times" charset="0"/>
              </a:rPr>
              <a:t>It was like him to have some plan of his own, to translate idleness into activity even in these few days of vacation. She now noted his every fault. It was as though, having decided to leave him, she had withdrawn his credit. She looked back at the sweep of hotels along the Promenade des </a:t>
            </a:r>
            <a:r>
              <a:rPr lang="en-GB" sz="2400" dirty="0" err="1">
                <a:solidFill>
                  <a:srgbClr val="000000"/>
                </a:solidFill>
                <a:ea typeface="Times" charset="0"/>
                <a:cs typeface="Times" charset="0"/>
              </a:rPr>
              <a:t>Anglais</a:t>
            </a:r>
            <a:r>
              <a:rPr lang="en-GB" sz="2400" dirty="0">
                <a:solidFill>
                  <a:srgbClr val="000000"/>
                </a:solidFill>
                <a:ea typeface="Times" charset="0"/>
                <a:cs typeface="Times" charset="0"/>
              </a:rPr>
              <a:t>. Today was the day she had hoped to tell him. She had planned to announce it at breakfast and leave, first for New York, then on to Los Angeles to join Daniel. But at breakfast she lacked all courage. Now, with half the day gone, she decided to postpone it until tomorrow.</a:t>
            </a:r>
          </a:p>
        </p:txBody>
      </p:sp>
      <p:sp>
        <p:nvSpPr>
          <p:cNvPr id="77827" name="Text Box 3"/>
          <p:cNvSpPr txBox="1">
            <a:spLocks noChangeArrowheads="1"/>
          </p:cNvSpPr>
          <p:nvPr/>
        </p:nvSpPr>
        <p:spPr bwMode="auto">
          <a:xfrm>
            <a:off x="0" y="228600"/>
            <a:ext cx="663562" cy="369332"/>
          </a:xfrm>
          <a:prstGeom prst="rect">
            <a:avLst/>
          </a:prstGeom>
          <a:noFill/>
          <a:ln w="9525">
            <a:noFill/>
            <a:miter lim="800000"/>
            <a:headEnd/>
            <a:tailEnd/>
          </a:ln>
        </p:spPr>
        <p:txBody>
          <a:bodyPr wrap="square">
            <a:prstTxWarp prst="textNoShape">
              <a:avLst/>
            </a:prstTxWarp>
            <a:spAutoFit/>
          </a:bodyPr>
          <a:lstStyle/>
          <a:p>
            <a:pPr>
              <a:spcBef>
                <a:spcPct val="50000"/>
              </a:spcBef>
            </a:pPr>
            <a:r>
              <a:rPr lang="en-GB" dirty="0" smtClean="0"/>
              <a:t>2/8</a:t>
            </a:r>
            <a:endParaRPr lang="en-GB"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box(out)">
                                      <p:cBhvr>
                                        <p:cTn id="7" dur="500"/>
                                        <p:tgtEl>
                                          <p:spTgt spid="114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autoUpdateAnimBg="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subTitle" idx="1"/>
          </p:nvPr>
        </p:nvSpPr>
        <p:spPr>
          <a:xfrm>
            <a:off x="1295400" y="457200"/>
            <a:ext cx="6400800" cy="1752600"/>
          </a:xfrm>
        </p:spPr>
        <p:txBody>
          <a:bodyPr>
            <a:noAutofit/>
          </a:bodyPr>
          <a:lstStyle/>
          <a:p>
            <a:pPr algn="l" eaLnBrk="1" hangingPunct="1"/>
            <a:r>
              <a:rPr lang="en-GB" sz="2400" dirty="0">
                <a:solidFill>
                  <a:srgbClr val="000000"/>
                </a:solidFill>
                <a:ea typeface="Times" charset="0"/>
                <a:cs typeface="Times" charset="0"/>
              </a:rPr>
              <a:t>Far out from shore, the paddles stopped. The </a:t>
            </a:r>
            <a:r>
              <a:rPr lang="en-GB" sz="2400" dirty="0" err="1">
                <a:solidFill>
                  <a:srgbClr val="000000"/>
                </a:solidFill>
                <a:ea typeface="Times" charset="0"/>
                <a:cs typeface="Times" charset="0"/>
              </a:rPr>
              <a:t>pedalo</a:t>
            </a:r>
            <a:r>
              <a:rPr lang="en-GB" sz="2400" dirty="0">
                <a:solidFill>
                  <a:srgbClr val="000000"/>
                </a:solidFill>
                <a:ea typeface="Times" charset="0"/>
                <a:cs typeface="Times" charset="0"/>
              </a:rPr>
              <a:t> rocked on its twin pontoons as Alex eased himself up from his seat. He handed her his sunglasses. ‘This should do,’ he said and, rocking the boat even more, dived into the ultramarine waters. She watched him surface. He called out: ‘Just follow along, okay?’ He was not a good swimmer, but thrashed about in an energetic, erratic freestyle. Marie began to pedal again, her hand on the tiller, steering the little boat so that she followed close. Watching him, she knew he could not keep up this pace for long. She saw his flailing arms and for a moment thought of those arms hitting her. He had never hit her. He was not the sort of man who would hit you. He</a:t>
            </a:r>
            <a:r>
              <a:rPr lang="en-GB" sz="2400" dirty="0" smtClean="0">
                <a:solidFill>
                  <a:srgbClr val="000000"/>
                </a:solidFill>
                <a:ea typeface="Times" charset="0"/>
                <a:cs typeface="Times" charset="0"/>
              </a:rPr>
              <a:t> could </a:t>
            </a:r>
            <a:r>
              <a:rPr lang="en-GB" sz="2400" dirty="0">
                <a:solidFill>
                  <a:srgbClr val="000000"/>
                </a:solidFill>
                <a:ea typeface="Times" charset="0"/>
                <a:cs typeface="Times" charset="0"/>
              </a:rPr>
              <a:t>be hurt, and cold, and possibly vindictive. But he was not violent.</a:t>
            </a:r>
          </a:p>
        </p:txBody>
      </p:sp>
      <p:sp>
        <p:nvSpPr>
          <p:cNvPr id="79875" name="Text Box 3"/>
          <p:cNvSpPr txBox="1">
            <a:spLocks noChangeArrowheads="1"/>
          </p:cNvSpPr>
          <p:nvPr/>
        </p:nvSpPr>
        <p:spPr bwMode="auto">
          <a:xfrm>
            <a:off x="0" y="152400"/>
            <a:ext cx="609600" cy="369332"/>
          </a:xfrm>
          <a:prstGeom prst="rect">
            <a:avLst/>
          </a:prstGeom>
          <a:noFill/>
          <a:ln w="9525">
            <a:noFill/>
            <a:miter lim="800000"/>
            <a:headEnd/>
            <a:tailEnd/>
          </a:ln>
        </p:spPr>
        <p:txBody>
          <a:bodyPr>
            <a:prstTxWarp prst="textNoShape">
              <a:avLst/>
            </a:prstTxWarp>
            <a:spAutoFit/>
          </a:bodyPr>
          <a:lstStyle/>
          <a:p>
            <a:pPr>
              <a:spcBef>
                <a:spcPct val="50000"/>
              </a:spcBef>
            </a:pPr>
            <a:r>
              <a:rPr lang="en-GB" dirty="0" smtClean="0"/>
              <a:t>3/8</a:t>
            </a:r>
            <a:endParaRPr lang="en-GB"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5714">
                                            <p:txEl>
                                              <p:pRg st="0" end="0"/>
                                            </p:txEl>
                                          </p:spTgt>
                                        </p:tgtEl>
                                        <p:attrNameLst>
                                          <p:attrName>style.visibility</p:attrName>
                                        </p:attrNameLst>
                                      </p:cBhvr>
                                      <p:to>
                                        <p:strVal val="visible"/>
                                      </p:to>
                                    </p:set>
                                    <p:animEffect transition="in" filter="box(out)">
                                      <p:cBhvr>
                                        <p:cTn id="7" dur="500"/>
                                        <p:tgtEl>
                                          <p:spTgt spid="1157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build="p" autoUpdateAnimBg="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subTitle" idx="1"/>
          </p:nvPr>
        </p:nvSpPr>
        <p:spPr>
          <a:xfrm>
            <a:off x="1371600" y="838200"/>
            <a:ext cx="6400800" cy="1752600"/>
          </a:xfrm>
        </p:spPr>
        <p:txBody>
          <a:bodyPr>
            <a:noAutofit/>
          </a:bodyPr>
          <a:lstStyle/>
          <a:p>
            <a:pPr algn="l" eaLnBrk="1" hangingPunct="1"/>
            <a:r>
              <a:rPr lang="en-GB" sz="2400" dirty="0">
                <a:solidFill>
                  <a:srgbClr val="000000"/>
                </a:solidFill>
                <a:ea typeface="Times" charset="0"/>
                <a:cs typeface="Times" charset="0"/>
              </a:rPr>
              <a:t>She heard a motorboat, the sound becoming louder. She looked back but did not see a boat behind her. Then she looked to the right where Alex was swimming and saw a big boat with an outboard motor coming right at them, coming very fast. </a:t>
            </a:r>
          </a:p>
        </p:txBody>
      </p:sp>
      <p:sp>
        <p:nvSpPr>
          <p:cNvPr id="81923" name="Text Box 3"/>
          <p:cNvSpPr txBox="1">
            <a:spLocks noChangeArrowheads="1"/>
          </p:cNvSpPr>
          <p:nvPr/>
        </p:nvSpPr>
        <p:spPr bwMode="auto">
          <a:xfrm>
            <a:off x="0" y="152400"/>
            <a:ext cx="685800" cy="369332"/>
          </a:xfrm>
          <a:prstGeom prst="rect">
            <a:avLst/>
          </a:prstGeom>
          <a:noFill/>
          <a:ln w="9525">
            <a:noFill/>
            <a:miter lim="800000"/>
            <a:headEnd/>
            <a:tailEnd/>
          </a:ln>
        </p:spPr>
        <p:txBody>
          <a:bodyPr>
            <a:prstTxWarp prst="textNoShape">
              <a:avLst/>
            </a:prstTxWarp>
            <a:spAutoFit/>
          </a:bodyPr>
          <a:lstStyle/>
          <a:p>
            <a:pPr>
              <a:spcBef>
                <a:spcPct val="50000"/>
              </a:spcBef>
            </a:pPr>
            <a:r>
              <a:rPr lang="en-GB" dirty="0" smtClean="0"/>
              <a:t>4/8</a:t>
            </a:r>
            <a:endParaRPr lang="en-GB"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6738">
                                            <p:txEl>
                                              <p:pRg st="0" end="0"/>
                                            </p:txEl>
                                          </p:spTgt>
                                        </p:tgtEl>
                                        <p:attrNameLst>
                                          <p:attrName>style.visibility</p:attrName>
                                        </p:attrNameLst>
                                      </p:cBhvr>
                                      <p:to>
                                        <p:strVal val="visible"/>
                                      </p:to>
                                    </p:set>
                                    <p:animEffect transition="in" filter="box(out)">
                                      <p:cBhvr>
                                        <p:cTn id="7" dur="500"/>
                                        <p:tgtEl>
                                          <p:spTgt spid="1167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build="p" autoUpdateAnimBg="0"/>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subTitle" idx="1"/>
          </p:nvPr>
        </p:nvSpPr>
        <p:spPr>
          <a:xfrm>
            <a:off x="1371600" y="838200"/>
            <a:ext cx="6400800" cy="1752600"/>
          </a:xfrm>
        </p:spPr>
        <p:txBody>
          <a:bodyPr>
            <a:noAutofit/>
          </a:bodyPr>
          <a:lstStyle/>
          <a:p>
            <a:pPr algn="l" eaLnBrk="1" hangingPunct="1"/>
            <a:r>
              <a:rPr lang="en-GB" sz="2400" dirty="0">
                <a:solidFill>
                  <a:srgbClr val="000000"/>
                </a:solidFill>
                <a:ea typeface="Times" charset="0"/>
                <a:cs typeface="Times" charset="0"/>
              </a:rPr>
              <a:t>Of course they see us, she thought, alarmed, and then as though she were watching a film, as though this were happening to someone else, she saw there was a man in the motorboat, a young man wearing a green shirt; he was not at the tiller, he was standing in the middle of the boat with his back to her and as she watched he bent down and picked up a child who had fallen on the floorboards. ‘Hey?’ she called. ‘Hey?’ for he must turn around, the motorboat was coming right at Alex, right at her. But the man in the boat did not hear. He carried the child across to the far side of the boat; the boat was only yards away now.</a:t>
            </a:r>
          </a:p>
          <a:p>
            <a:pPr algn="l" eaLnBrk="1" hangingPunct="1"/>
            <a:endParaRPr lang="en-GB" sz="1800" dirty="0">
              <a:solidFill>
                <a:srgbClr val="000000"/>
              </a:solidFill>
              <a:ea typeface="Times" charset="0"/>
              <a:cs typeface="Times" charset="0"/>
            </a:endParaRPr>
          </a:p>
        </p:txBody>
      </p:sp>
      <p:sp>
        <p:nvSpPr>
          <p:cNvPr id="83971" name="Text Box 3"/>
          <p:cNvSpPr txBox="1">
            <a:spLocks noChangeArrowheads="1"/>
          </p:cNvSpPr>
          <p:nvPr/>
        </p:nvSpPr>
        <p:spPr bwMode="auto">
          <a:xfrm>
            <a:off x="152400" y="228600"/>
            <a:ext cx="705654" cy="369332"/>
          </a:xfrm>
          <a:prstGeom prst="rect">
            <a:avLst/>
          </a:prstGeom>
          <a:noFill/>
          <a:ln w="9525">
            <a:noFill/>
            <a:miter lim="800000"/>
            <a:headEnd/>
            <a:tailEnd/>
          </a:ln>
        </p:spPr>
        <p:txBody>
          <a:bodyPr wrap="square">
            <a:prstTxWarp prst="textNoShape">
              <a:avLst/>
            </a:prstTxWarp>
            <a:spAutoFit/>
          </a:bodyPr>
          <a:lstStyle/>
          <a:p>
            <a:pPr>
              <a:spcBef>
                <a:spcPct val="50000"/>
              </a:spcBef>
            </a:pPr>
            <a:r>
              <a:rPr lang="en-GB" dirty="0" smtClean="0"/>
              <a:t>5/8</a:t>
            </a:r>
            <a:endParaRPr lang="en-GB"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7762">
                                            <p:txEl>
                                              <p:pRg st="0" end="0"/>
                                            </p:txEl>
                                          </p:spTgt>
                                        </p:tgtEl>
                                        <p:attrNameLst>
                                          <p:attrName>style.visibility</p:attrName>
                                        </p:attrNameLst>
                                      </p:cBhvr>
                                      <p:to>
                                        <p:strVal val="visible"/>
                                      </p:to>
                                    </p:set>
                                    <p:animEffect transition="in" filter="box(out)">
                                      <p:cBhvr>
                                        <p:cTn id="7" dur="500"/>
                                        <p:tgtEl>
                                          <p:spTgt spid="1177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autoUpdateAnimBg="0"/>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subTitle" idx="1"/>
          </p:nvPr>
        </p:nvSpPr>
        <p:spPr>
          <a:xfrm>
            <a:off x="1371600" y="533400"/>
            <a:ext cx="6400800" cy="1752600"/>
          </a:xfrm>
        </p:spPr>
        <p:txBody>
          <a:bodyPr>
            <a:noAutofit/>
          </a:bodyPr>
          <a:lstStyle/>
          <a:p>
            <a:pPr algn="l" eaLnBrk="1" hangingPunct="1"/>
            <a:r>
              <a:rPr lang="en-GB" sz="2400" dirty="0">
                <a:solidFill>
                  <a:srgbClr val="000000"/>
                </a:solidFill>
                <a:ea typeface="Times" charset="0"/>
                <a:cs typeface="Times" charset="0"/>
              </a:rPr>
              <a:t>‘Alex,’ she called. ‘Alex, look out.’ But Alex flailed on and then the prow of the motorboat, slicing up water like a knife, hit Alex with a sickening thump, went over him and smashed into the pontoons of the little pedal boat, upending it, and she found herself in the water, going under, coming up. She looked and saw the motorboat churning off, the pedal boat hanging from its prow like a tangle of branches. She heard the motorboat engine cut to silence, then start up again as the boat veered around in a semicircle and came back to her. Alex? </a:t>
            </a:r>
          </a:p>
        </p:txBody>
      </p:sp>
      <p:sp>
        <p:nvSpPr>
          <p:cNvPr id="86019" name="Text Box 3"/>
          <p:cNvSpPr txBox="1">
            <a:spLocks noChangeArrowheads="1"/>
          </p:cNvSpPr>
          <p:nvPr/>
        </p:nvSpPr>
        <p:spPr bwMode="auto">
          <a:xfrm>
            <a:off x="0" y="228600"/>
            <a:ext cx="990600" cy="369332"/>
          </a:xfrm>
          <a:prstGeom prst="rect">
            <a:avLst/>
          </a:prstGeom>
          <a:noFill/>
          <a:ln w="9525">
            <a:noFill/>
            <a:miter lim="800000"/>
            <a:headEnd/>
            <a:tailEnd/>
          </a:ln>
        </p:spPr>
        <p:txBody>
          <a:bodyPr>
            <a:prstTxWarp prst="textNoShape">
              <a:avLst/>
            </a:prstTxWarp>
            <a:spAutoFit/>
          </a:bodyPr>
          <a:lstStyle/>
          <a:p>
            <a:pPr>
              <a:spcBef>
                <a:spcPct val="50000"/>
              </a:spcBef>
            </a:pPr>
            <a:r>
              <a:rPr lang="en-GB" dirty="0" smtClean="0"/>
              <a:t>6/8</a:t>
            </a:r>
            <a:endParaRPr lang="en-GB"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box(out)">
                                      <p:cBhvr>
                                        <p:cTn id="7" dur="500"/>
                                        <p:tgtEl>
                                          <p:spTgt spid="118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utoUpdateAnimBg="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subTitle" idx="1"/>
          </p:nvPr>
        </p:nvSpPr>
        <p:spPr>
          <a:xfrm>
            <a:off x="1075427" y="457200"/>
            <a:ext cx="7264861" cy="1752600"/>
          </a:xfrm>
        </p:spPr>
        <p:txBody>
          <a:bodyPr>
            <a:noAutofit/>
          </a:bodyPr>
          <a:lstStyle/>
          <a:p>
            <a:pPr algn="l" eaLnBrk="1" hangingPunct="1"/>
            <a:r>
              <a:rPr lang="en-GB" sz="2400" dirty="0">
                <a:solidFill>
                  <a:srgbClr val="000000"/>
                </a:solidFill>
                <a:ea typeface="Times" charset="0"/>
                <a:cs typeface="Times" charset="0"/>
              </a:rPr>
              <a:t>She looked: saw his body near her just under the water. She swam toward him, </a:t>
            </a:r>
            <a:r>
              <a:rPr lang="en-GB" sz="2400" dirty="0" err="1">
                <a:solidFill>
                  <a:srgbClr val="000000"/>
                </a:solidFill>
                <a:ea typeface="Times" charset="0"/>
                <a:cs typeface="Times" charset="0"/>
              </a:rPr>
              <a:t>breastroke</a:t>
            </a:r>
            <a:r>
              <a:rPr lang="en-GB" sz="2400" dirty="0">
                <a:solidFill>
                  <a:srgbClr val="000000"/>
                </a:solidFill>
                <a:ea typeface="Times" charset="0"/>
                <a:cs typeface="Times" charset="0"/>
              </a:rPr>
              <a:t>, it was all she knew. He was floating face down, spread-eagle. She caught hold of his wrist and pulled him towards her. The motorboat came alongside, the man in the green shirt reaching down for her, but, ‘No, no,’ she called and tried to push Alex toward him. The man caught Alex by the hair of his head and pulled him up, she pushing, Alex falling back twice into the water, before the man, with a great effort, lifted him like a sack across the side of the boat, tugging and heaving until Alex disappeared into the boat. The man shouted, ‘Un instant, </a:t>
            </a:r>
            <a:r>
              <a:rPr lang="en-GB" sz="2400" dirty="0" err="1">
                <a:solidFill>
                  <a:srgbClr val="000000"/>
                </a:solidFill>
                <a:ea typeface="Times" charset="0"/>
                <a:cs typeface="Times" charset="0"/>
              </a:rPr>
              <a:t>madame</a:t>
            </a:r>
            <a:r>
              <a:rPr lang="en-GB" sz="2400" dirty="0">
                <a:solidFill>
                  <a:srgbClr val="000000"/>
                </a:solidFill>
                <a:ea typeface="Times" charset="0"/>
                <a:cs typeface="Times" charset="0"/>
              </a:rPr>
              <a:t>, un instant’ and reappeared, putting a little steel ladder over the side. She climbed up onto the motorboat as the man went out onto the prow to disentangle the wreckage of the </a:t>
            </a:r>
            <a:r>
              <a:rPr lang="en-GB" sz="2400" dirty="0" err="1">
                <a:solidFill>
                  <a:srgbClr val="000000"/>
                </a:solidFill>
                <a:ea typeface="Times" charset="0"/>
                <a:cs typeface="Times" charset="0"/>
              </a:rPr>
              <a:t>pedalo</a:t>
            </a:r>
            <a:r>
              <a:rPr lang="en-GB" sz="2400" dirty="0">
                <a:solidFill>
                  <a:srgbClr val="000000"/>
                </a:solidFill>
                <a:ea typeface="Times" charset="0"/>
                <a:cs typeface="Times" charset="0"/>
              </a:rPr>
              <a:t>. </a:t>
            </a:r>
          </a:p>
        </p:txBody>
      </p:sp>
      <p:sp>
        <p:nvSpPr>
          <p:cNvPr id="88067" name="Text Box 3"/>
          <p:cNvSpPr txBox="1">
            <a:spLocks noChangeArrowheads="1"/>
          </p:cNvSpPr>
          <p:nvPr/>
        </p:nvSpPr>
        <p:spPr bwMode="auto">
          <a:xfrm>
            <a:off x="0" y="152400"/>
            <a:ext cx="685800" cy="369332"/>
          </a:xfrm>
          <a:prstGeom prst="rect">
            <a:avLst/>
          </a:prstGeom>
          <a:noFill/>
          <a:ln w="9525">
            <a:noFill/>
            <a:miter lim="800000"/>
            <a:headEnd/>
            <a:tailEnd/>
          </a:ln>
        </p:spPr>
        <p:txBody>
          <a:bodyPr>
            <a:prstTxWarp prst="textNoShape">
              <a:avLst/>
            </a:prstTxWarp>
            <a:spAutoFit/>
          </a:bodyPr>
          <a:lstStyle/>
          <a:p>
            <a:pPr>
              <a:spcBef>
                <a:spcPct val="50000"/>
              </a:spcBef>
            </a:pPr>
            <a:r>
              <a:rPr lang="en-GB" dirty="0" smtClean="0"/>
              <a:t>7/8</a:t>
            </a:r>
            <a:endParaRPr lang="en-GB"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box(out)">
                                      <p:cBhvr>
                                        <p:cTn id="7" dur="500"/>
                                        <p:tgtEl>
                                          <p:spTgt spid="1198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utoUpdateAnimBg="0"/>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subTitle" idx="1"/>
          </p:nvPr>
        </p:nvSpPr>
        <p:spPr>
          <a:xfrm>
            <a:off x="983902" y="838200"/>
            <a:ext cx="7344946" cy="1752600"/>
          </a:xfrm>
        </p:spPr>
        <p:txBody>
          <a:bodyPr>
            <a:noAutofit/>
          </a:bodyPr>
          <a:lstStyle/>
          <a:p>
            <a:pPr algn="l" eaLnBrk="1" hangingPunct="1"/>
            <a:r>
              <a:rPr lang="en-GB" sz="2400" dirty="0">
                <a:solidFill>
                  <a:srgbClr val="000000"/>
                </a:solidFill>
                <a:ea typeface="Times" charset="0"/>
                <a:cs typeface="Times" charset="0"/>
              </a:rPr>
              <a:t>A small child was sitting at the back of the boat, staring at Alex’s body, which lay face-down on the floorboards. She went to Alex and saw blood from a wound, a gash in the side of his head, blood matting his hair. He was breathing but unconscious. She lifted him and cradled him in her arms, his blood trickling onto her breasts. She saw the boat owner’s bare legs go past her as he went to the rear of the boat to restart the engine. The child began to bawl but the man leaned over, silenced it with an angry slap, the man turned to her, his face sick with fear. ‘Nous </a:t>
            </a:r>
            <a:r>
              <a:rPr lang="en-GB" sz="2400" dirty="0" err="1">
                <a:solidFill>
                  <a:srgbClr val="000000"/>
                </a:solidFill>
                <a:ea typeface="Times" charset="0"/>
                <a:cs typeface="Times" charset="0"/>
              </a:rPr>
              <a:t>y</a:t>
            </a:r>
            <a:r>
              <a:rPr lang="en-GB" sz="2400" dirty="0">
                <a:solidFill>
                  <a:srgbClr val="000000"/>
                </a:solidFill>
                <a:ea typeface="Times" charset="0"/>
                <a:cs typeface="Times" charset="0"/>
              </a:rPr>
              <a:t> </a:t>
            </a:r>
            <a:r>
              <a:rPr lang="en-GB" sz="2400" dirty="0" err="1">
                <a:solidFill>
                  <a:srgbClr val="000000"/>
                </a:solidFill>
                <a:ea typeface="Times" charset="0"/>
                <a:cs typeface="Times" charset="0"/>
              </a:rPr>
              <a:t>serons</a:t>
            </a:r>
            <a:r>
              <a:rPr lang="en-GB" sz="2400" dirty="0">
                <a:solidFill>
                  <a:srgbClr val="000000"/>
                </a:solidFill>
                <a:ea typeface="Times" charset="0"/>
                <a:cs typeface="Times" charset="0"/>
              </a:rPr>
              <a:t> </a:t>
            </a:r>
            <a:r>
              <a:rPr lang="en-GB" sz="2400" dirty="0" err="1">
                <a:solidFill>
                  <a:srgbClr val="000000"/>
                </a:solidFill>
                <a:ea typeface="Times" charset="0"/>
                <a:cs typeface="Times" charset="0"/>
              </a:rPr>
              <a:t>dans</a:t>
            </a:r>
            <a:r>
              <a:rPr lang="en-GB" sz="2400" dirty="0">
                <a:solidFill>
                  <a:srgbClr val="000000"/>
                </a:solidFill>
                <a:ea typeface="Times" charset="0"/>
                <a:cs typeface="Times" charset="0"/>
              </a:rPr>
              <a:t> un instant,’ he shouted, opening the motor to full throttle. She hugged Alex to her, a rivulet of blood dripping off her forearm onto the floorboards as the boat raced to the beach.</a:t>
            </a:r>
          </a:p>
        </p:txBody>
      </p:sp>
      <p:sp>
        <p:nvSpPr>
          <p:cNvPr id="90115" name="Text Box 3"/>
          <p:cNvSpPr txBox="1">
            <a:spLocks noChangeArrowheads="1"/>
          </p:cNvSpPr>
          <p:nvPr/>
        </p:nvSpPr>
        <p:spPr bwMode="auto">
          <a:xfrm>
            <a:off x="0" y="228600"/>
            <a:ext cx="685800" cy="369332"/>
          </a:xfrm>
          <a:prstGeom prst="rect">
            <a:avLst/>
          </a:prstGeom>
          <a:noFill/>
          <a:ln w="9525">
            <a:noFill/>
            <a:miter lim="800000"/>
            <a:headEnd/>
            <a:tailEnd/>
          </a:ln>
        </p:spPr>
        <p:txBody>
          <a:bodyPr>
            <a:prstTxWarp prst="textNoShape">
              <a:avLst/>
            </a:prstTxWarp>
            <a:spAutoFit/>
          </a:bodyPr>
          <a:lstStyle/>
          <a:p>
            <a:pPr>
              <a:spcBef>
                <a:spcPct val="50000"/>
              </a:spcBef>
            </a:pPr>
            <a:r>
              <a:rPr lang="en-GB" dirty="0" smtClean="0"/>
              <a:t>8/8</a:t>
            </a:r>
            <a:endParaRPr lang="en-GB"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box(out)">
                                      <p:cBhvr>
                                        <p:cTn id="7" dur="500"/>
                                        <p:tgtEl>
                                          <p:spTgt spid="1208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autoUpdateAnimBg="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685800" y="2286000"/>
            <a:ext cx="7772400" cy="1143000"/>
          </a:xfrm>
        </p:spPr>
        <p:txBody>
          <a:bodyPr/>
          <a:lstStyle/>
          <a:p>
            <a:pPr eaLnBrk="1" hangingPunct="1"/>
            <a:r>
              <a:rPr lang="en-GB">
                <a:ea typeface="ＭＳ Ｐゴシック" charset="-128"/>
                <a:cs typeface="ＭＳ Ｐゴシック" charset="-128"/>
              </a:rPr>
              <a:t>BUILDING TENSION</a:t>
            </a:r>
          </a:p>
        </p:txBody>
      </p:sp>
      <p:sp>
        <p:nvSpPr>
          <p:cNvPr id="73731" name="Rectangle 3"/>
          <p:cNvSpPr>
            <a:spLocks noGrp="1" noChangeArrowheads="1"/>
          </p:cNvSpPr>
          <p:nvPr>
            <p:ph type="subTitle" idx="1"/>
          </p:nvPr>
        </p:nvSpPr>
        <p:spPr/>
        <p:txBody>
          <a:bodyPr/>
          <a:lstStyle/>
          <a:p>
            <a:pPr eaLnBrk="1" hangingPunct="1"/>
            <a:r>
              <a:rPr lang="en-GB">
                <a:ea typeface="ＭＳ Ｐゴシック" charset="-128"/>
                <a:cs typeface="ＭＳ Ｐゴシック" charset="-128"/>
              </a:rPr>
              <a:t>Brian Moore, </a:t>
            </a:r>
            <a:r>
              <a:rPr lang="en-GB" i="1">
                <a:solidFill>
                  <a:srgbClr val="FF0000"/>
                </a:solidFill>
                <a:ea typeface="ＭＳ Ｐゴシック" charset="-128"/>
                <a:cs typeface="ＭＳ Ｐゴシック" charset="-128"/>
              </a:rPr>
              <a:t>Cold Heaven</a:t>
            </a:r>
            <a:endParaRPr lang="en-GB">
              <a:ea typeface="ＭＳ Ｐゴシック" charset="-128"/>
              <a:cs typeface="ＭＳ Ｐゴシック" charset="-128"/>
            </a:endParaRPr>
          </a:p>
        </p:txBody>
      </p:sp>
      <p:cxnSp>
        <p:nvCxnSpPr>
          <p:cNvPr id="5" name="Straight Connector 4"/>
          <p:cNvCxnSpPr/>
          <p:nvPr/>
        </p:nvCxnSpPr>
        <p:spPr>
          <a:xfrm flipV="1">
            <a:off x="2082212" y="3569879"/>
            <a:ext cx="5388582" cy="34325"/>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a:stretch>
            <a:fillRect/>
          </a:stretch>
        </p:blipFill>
        <p:spPr>
          <a:xfrm>
            <a:off x="-7165" y="5204847"/>
            <a:ext cx="2264870" cy="1653153"/>
          </a:xfrm>
          <a:prstGeom prst="rect">
            <a:avLst/>
          </a:prstGeom>
        </p:spPr>
      </p:pic>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53935" y="2727914"/>
            <a:ext cx="8388912" cy="1015663"/>
          </a:xfrm>
          <a:prstGeom prst="rect">
            <a:avLst/>
          </a:prstGeom>
          <a:noFill/>
        </p:spPr>
        <p:txBody>
          <a:bodyPr wrap="square" rtlCol="0">
            <a:spAutoFit/>
          </a:bodyPr>
          <a:lstStyle/>
          <a:p>
            <a:r>
              <a:rPr lang="en-GB" sz="6000" dirty="0" smtClean="0"/>
              <a:t>SKIMMING   </a:t>
            </a:r>
            <a:r>
              <a:rPr lang="en-GB" sz="6000" dirty="0" smtClean="0">
                <a:solidFill>
                  <a:srgbClr val="FF0000"/>
                </a:solidFill>
              </a:rPr>
              <a:t>SCANNING</a:t>
            </a:r>
            <a:endParaRPr lang="en-US" sz="6000" dirty="0"/>
          </a:p>
        </p:txBody>
      </p:sp>
      <p:cxnSp>
        <p:nvCxnSpPr>
          <p:cNvPr id="16" name="Straight Connector 15"/>
          <p:cNvCxnSpPr/>
          <p:nvPr/>
        </p:nvCxnSpPr>
        <p:spPr>
          <a:xfrm rot="5400000">
            <a:off x="3813572" y="3349228"/>
            <a:ext cx="756444" cy="1588"/>
          </a:xfrm>
          <a:prstGeom prst="line">
            <a:avLst/>
          </a:prstGeom>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p:nvPicPr>
        <p:blipFill>
          <a:blip r:embed="rId2"/>
          <a:stretch>
            <a:fillRect/>
          </a:stretch>
        </p:blipFill>
        <p:spPr>
          <a:xfrm>
            <a:off x="-7165" y="5204847"/>
            <a:ext cx="2264870" cy="165315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252789" y="2727914"/>
            <a:ext cx="6564087" cy="1938992"/>
          </a:xfrm>
          <a:prstGeom prst="rect">
            <a:avLst/>
          </a:prstGeom>
          <a:noFill/>
        </p:spPr>
        <p:txBody>
          <a:bodyPr wrap="square" rtlCol="0">
            <a:spAutoFit/>
          </a:bodyPr>
          <a:lstStyle/>
          <a:p>
            <a:pPr algn="ctr"/>
            <a:r>
              <a:rPr lang="en-GB" sz="6000" dirty="0" smtClean="0"/>
              <a:t>Building Accessibility</a:t>
            </a:r>
            <a:endParaRPr lang="en-US" sz="6000" dirty="0"/>
          </a:p>
        </p:txBody>
      </p:sp>
      <p:sp>
        <p:nvSpPr>
          <p:cNvPr id="26" name="Rectangle 25"/>
          <p:cNvSpPr/>
          <p:nvPr/>
        </p:nvSpPr>
        <p:spPr>
          <a:xfrm>
            <a:off x="739610" y="1164067"/>
            <a:ext cx="2095479" cy="1563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920247" y="1316467"/>
            <a:ext cx="2067242" cy="1563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739610" y="2586815"/>
            <a:ext cx="930151" cy="1563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stretch>
            <a:fillRect/>
          </a:stretch>
        </p:blipFill>
        <p:spPr>
          <a:xfrm>
            <a:off x="-7165" y="5204847"/>
            <a:ext cx="2264870" cy="165315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xit" presetSubtype="4" accel="50000" decel="50000" fill="hold" grpId="0" nodeType="clickEffect">
                                  <p:stCondLst>
                                    <p:cond delay="0"/>
                                  </p:stCondLst>
                                  <p:childTnLst>
                                    <p:anim calcmode="lin" valueType="num">
                                      <p:cBhvr additive="base">
                                        <p:cTn id="24" dur="500"/>
                                        <p:tgtEl>
                                          <p:spTgt spid="26"/>
                                        </p:tgtEl>
                                        <p:attrNameLst>
                                          <p:attrName>ppt_x</p:attrName>
                                        </p:attrNameLst>
                                      </p:cBhvr>
                                      <p:tavLst>
                                        <p:tav tm="0">
                                          <p:val>
                                            <p:strVal val="ppt_x"/>
                                          </p:val>
                                        </p:tav>
                                        <p:tav tm="100000">
                                          <p:val>
                                            <p:strVal val="ppt_x"/>
                                          </p:val>
                                        </p:tav>
                                      </p:tavLst>
                                    </p:anim>
                                    <p:anim calcmode="lin" valueType="num">
                                      <p:cBhvr additive="base">
                                        <p:cTn id="25" dur="500"/>
                                        <p:tgtEl>
                                          <p:spTgt spid="26"/>
                                        </p:tgtEl>
                                        <p:attrNameLst>
                                          <p:attrName>ppt_y</p:attrName>
                                        </p:attrNameLst>
                                      </p:cBhvr>
                                      <p:tavLst>
                                        <p:tav tm="0">
                                          <p:val>
                                            <p:strVal val="ppt_y"/>
                                          </p:val>
                                        </p:tav>
                                        <p:tav tm="100000">
                                          <p:val>
                                            <p:strVal val="1+ppt_h/2"/>
                                          </p:val>
                                        </p:tav>
                                      </p:tavLst>
                                    </p:anim>
                                    <p:set>
                                      <p:cBhvr>
                                        <p:cTn id="26" dur="1" fill="hold">
                                          <p:stCondLst>
                                            <p:cond delay="499"/>
                                          </p:stCondLst>
                                        </p:cTn>
                                        <p:tgtEl>
                                          <p:spTgt spid="2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accel="50000" decel="50000" fill="hold" grpId="0" nodeType="clickEffect">
                                  <p:stCondLst>
                                    <p:cond delay="0"/>
                                  </p:stCondLst>
                                  <p:childTnLst>
                                    <p:anim calcmode="lin" valueType="num">
                                      <p:cBhvr additive="base">
                                        <p:cTn id="30" dur="500"/>
                                        <p:tgtEl>
                                          <p:spTgt spid="30"/>
                                        </p:tgtEl>
                                        <p:attrNameLst>
                                          <p:attrName>ppt_x</p:attrName>
                                        </p:attrNameLst>
                                      </p:cBhvr>
                                      <p:tavLst>
                                        <p:tav tm="0">
                                          <p:val>
                                            <p:strVal val="ppt_x"/>
                                          </p:val>
                                        </p:tav>
                                        <p:tav tm="100000">
                                          <p:val>
                                            <p:strVal val="ppt_x"/>
                                          </p:val>
                                        </p:tav>
                                      </p:tavLst>
                                    </p:anim>
                                    <p:anim calcmode="lin" valueType="num">
                                      <p:cBhvr additive="base">
                                        <p:cTn id="31" dur="500"/>
                                        <p:tgtEl>
                                          <p:spTgt spid="30"/>
                                        </p:tgtEl>
                                        <p:attrNameLst>
                                          <p:attrName>ppt_y</p:attrName>
                                        </p:attrNameLst>
                                      </p:cBhvr>
                                      <p:tavLst>
                                        <p:tav tm="0">
                                          <p:val>
                                            <p:strVal val="ppt_y"/>
                                          </p:val>
                                        </p:tav>
                                        <p:tav tm="100000">
                                          <p:val>
                                            <p:strVal val="1+ppt_h/2"/>
                                          </p:val>
                                        </p:tav>
                                      </p:tavLst>
                                    </p:anim>
                                    <p:set>
                                      <p:cBhvr>
                                        <p:cTn id="32" dur="1" fill="hold">
                                          <p:stCondLst>
                                            <p:cond delay="499"/>
                                          </p:stCondLst>
                                        </p:cTn>
                                        <p:tgtEl>
                                          <p:spTgt spid="3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accel="50000" decel="50000" fill="hold" grpId="0" nodeType="clickEffect">
                                  <p:stCondLst>
                                    <p:cond delay="0"/>
                                  </p:stCondLst>
                                  <p:childTnLst>
                                    <p:anim calcmode="lin" valueType="num">
                                      <p:cBhvr additive="base">
                                        <p:cTn id="36" dur="500"/>
                                        <p:tgtEl>
                                          <p:spTgt spid="31"/>
                                        </p:tgtEl>
                                        <p:attrNameLst>
                                          <p:attrName>ppt_x</p:attrName>
                                        </p:attrNameLst>
                                      </p:cBhvr>
                                      <p:tavLst>
                                        <p:tav tm="0">
                                          <p:val>
                                            <p:strVal val="ppt_x"/>
                                          </p:val>
                                        </p:tav>
                                        <p:tav tm="100000">
                                          <p:val>
                                            <p:strVal val="ppt_x"/>
                                          </p:val>
                                        </p:tav>
                                      </p:tavLst>
                                    </p:anim>
                                    <p:anim calcmode="lin" valueType="num">
                                      <p:cBhvr additive="base">
                                        <p:cTn id="37" dur="500"/>
                                        <p:tgtEl>
                                          <p:spTgt spid="31"/>
                                        </p:tgtEl>
                                        <p:attrNameLst>
                                          <p:attrName>ppt_y</p:attrName>
                                        </p:attrNameLst>
                                      </p:cBhvr>
                                      <p:tavLst>
                                        <p:tav tm="0">
                                          <p:val>
                                            <p:strVal val="ppt_y"/>
                                          </p:val>
                                        </p:tav>
                                        <p:tav tm="100000">
                                          <p:val>
                                            <p:strVal val="1+ppt_h/2"/>
                                          </p:val>
                                        </p:tav>
                                      </p:tavLst>
                                    </p:anim>
                                    <p:set>
                                      <p:cBhvr>
                                        <p:cTn id="38" dur="1" fill="hold">
                                          <p:stCondLst>
                                            <p:cond delay="499"/>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animBg="1"/>
      <p:bldP spid="30" grpId="0" animBg="1"/>
      <p:bldP spid="31" grpId="0" animBg="1"/>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685800" y="2857500"/>
            <a:ext cx="7772400" cy="1143000"/>
          </a:xfrm>
        </p:spPr>
        <p:txBody>
          <a:bodyPr>
            <a:normAutofit fontScale="90000"/>
          </a:bodyPr>
          <a:lstStyle/>
          <a:p>
            <a:pPr algn="l" eaLnBrk="1" hangingPunct="1"/>
            <a:r>
              <a:rPr lang="en-GB" dirty="0" smtClean="0">
                <a:ea typeface="ＭＳ Ｐゴシック" charset="-128"/>
                <a:cs typeface="ＭＳ Ｐゴシック" charset="-128"/>
              </a:rPr>
              <a:t>Read this text:</a:t>
            </a:r>
            <a:br>
              <a:rPr lang="en-GB" dirty="0" smtClean="0">
                <a:ea typeface="ＭＳ Ｐゴシック" charset="-128"/>
                <a:cs typeface="ＭＳ Ｐゴシック" charset="-128"/>
              </a:rPr>
            </a:br>
            <a:r>
              <a:rPr lang="en-GB" dirty="0" smtClean="0">
                <a:ea typeface="ＭＳ Ｐゴシック" charset="-128"/>
                <a:cs typeface="ＭＳ Ｐゴシック" charset="-128"/>
              </a:rPr>
              <a:t>What are the barriers to learning?</a:t>
            </a:r>
            <a:br>
              <a:rPr lang="en-GB" dirty="0" smtClean="0">
                <a:ea typeface="ＭＳ Ｐゴシック" charset="-128"/>
                <a:cs typeface="ＭＳ Ｐゴシック" charset="-128"/>
              </a:rPr>
            </a:br>
            <a:r>
              <a:rPr lang="en-GB" dirty="0" smtClean="0">
                <a:ea typeface="ＭＳ Ｐゴシック" charset="-128"/>
                <a:cs typeface="ＭＳ Ｐゴシック" charset="-128"/>
              </a:rPr>
              <a:t>What could we do to help?</a:t>
            </a:r>
            <a:endParaRPr lang="en-GB" dirty="0">
              <a:ea typeface="ＭＳ Ｐゴシック" charset="-128"/>
              <a:cs typeface="ＭＳ Ｐゴシック" charset="-128"/>
            </a:endParaRPr>
          </a:p>
        </p:txBody>
      </p:sp>
      <p:pic>
        <p:nvPicPr>
          <p:cNvPr id="7" name="Picture 6"/>
          <p:cNvPicPr>
            <a:picLocks noChangeAspect="1"/>
          </p:cNvPicPr>
          <p:nvPr/>
        </p:nvPicPr>
        <p:blipFill>
          <a:blip r:embed="rId3"/>
          <a:stretch>
            <a:fillRect/>
          </a:stretch>
        </p:blipFill>
        <p:spPr>
          <a:xfrm>
            <a:off x="-7165" y="5204847"/>
            <a:ext cx="2264870" cy="1653153"/>
          </a:xfrm>
          <a:prstGeom prst="rect">
            <a:avLst/>
          </a:prstGeom>
        </p:spPr>
      </p:pic>
    </p:spTree>
  </p:cSld>
  <p:clrMapOvr>
    <a:masterClrMapping/>
  </p:clrMapOvr>
  <p:transition spd="slow">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7" name="Rectangle 3"/>
          <p:cNvSpPr>
            <a:spLocks noChangeArrowheads="1"/>
          </p:cNvSpPr>
          <p:nvPr/>
        </p:nvSpPr>
        <p:spPr bwMode="auto">
          <a:xfrm>
            <a:off x="762000" y="609600"/>
            <a:ext cx="7772400" cy="5791200"/>
          </a:xfrm>
          <a:prstGeom prst="rect">
            <a:avLst/>
          </a:prstGeom>
          <a:noFill/>
          <a:ln w="9525">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41988" name="Text Box 4"/>
          <p:cNvSpPr txBox="1">
            <a:spLocks noChangeArrowheads="1"/>
          </p:cNvSpPr>
          <p:nvPr/>
        </p:nvSpPr>
        <p:spPr bwMode="auto">
          <a:xfrm>
            <a:off x="1295400" y="706438"/>
            <a:ext cx="6705600" cy="5262980"/>
          </a:xfrm>
          <a:prstGeom prst="rect">
            <a:avLst/>
          </a:prstGeom>
          <a:noFill/>
          <a:ln w="9525">
            <a:noFill/>
            <a:miter lim="800000"/>
            <a:headEnd/>
            <a:tailEnd/>
          </a:ln>
        </p:spPr>
        <p:txBody>
          <a:bodyPr>
            <a:prstTxWarp prst="textNoShape">
              <a:avLst/>
            </a:prstTxWarp>
            <a:spAutoFit/>
          </a:bodyPr>
          <a:lstStyle/>
          <a:p>
            <a:r>
              <a:rPr lang="en-US" sz="2800" b="1" dirty="0" smtClean="0"/>
              <a:t>Bernstein, Leonard </a:t>
            </a:r>
            <a:r>
              <a:rPr lang="en-US" sz="2800" dirty="0" smtClean="0"/>
              <a:t>(1918-90) </a:t>
            </a:r>
            <a:r>
              <a:rPr lang="en-US" sz="2800" i="1" dirty="0" smtClean="0"/>
              <a:t>US conductor and versatile composer, whose works range from symphonies to popular musicals</a:t>
            </a:r>
            <a:r>
              <a:rPr lang="en-US" sz="2800" dirty="0" smtClean="0"/>
              <a:t>.  Born at Lawrence, Massachusetts, he studied at Harvard University, the Curtis </a:t>
            </a:r>
            <a:r>
              <a:rPr lang="en-US" sz="2800" dirty="0" smtClean="0"/>
              <a:t>Institute</a:t>
            </a:r>
            <a:r>
              <a:rPr lang="en-US" sz="2800" dirty="0" smtClean="0"/>
              <a:t>, and also, during the summers of 1940 and 1941, at </a:t>
            </a:r>
            <a:r>
              <a:rPr lang="en-US" sz="2800" dirty="0" err="1" smtClean="0"/>
              <a:t>Tanglewood</a:t>
            </a:r>
            <a:r>
              <a:rPr lang="en-US" sz="2800" dirty="0" smtClean="0"/>
              <a:t> under KOUSSEVITSKY, who – impressed by his talent – made him his assistant there in 1942.  He quickly attracted notice as a conductor (and pianist) and made his name overnight when he deputized at short notice for Bruno WALTER in 1944. </a:t>
            </a:r>
            <a:endParaRPr lang="en-GB" sz="2800" b="1" dirty="0">
              <a:solidFill>
                <a:srgbClr val="000000"/>
              </a:solidFill>
              <a:latin typeface="Comic Sans MS" charset="0"/>
              <a:ea typeface="Times" charset="0"/>
              <a:cs typeface="Times"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slide(fromLeft)">
                                      <p:cBhvr>
                                        <p:cTn id="7" dur="5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8" name="Text Box 4"/>
          <p:cNvSpPr txBox="1">
            <a:spLocks noChangeArrowheads="1"/>
          </p:cNvSpPr>
          <p:nvPr/>
        </p:nvSpPr>
        <p:spPr bwMode="auto">
          <a:xfrm>
            <a:off x="3015930" y="1759094"/>
            <a:ext cx="3441060" cy="3539430"/>
          </a:xfrm>
          <a:prstGeom prst="rect">
            <a:avLst/>
          </a:prstGeom>
          <a:noFill/>
          <a:ln w="9525">
            <a:noFill/>
            <a:miter lim="800000"/>
            <a:headEnd/>
            <a:tailEnd/>
          </a:ln>
        </p:spPr>
        <p:txBody>
          <a:bodyPr wrap="square">
            <a:prstTxWarp prst="textNoShape">
              <a:avLst/>
            </a:prstTxWarp>
            <a:spAutoFit/>
          </a:bodyPr>
          <a:lstStyle/>
          <a:p>
            <a:r>
              <a:rPr lang="en-US" sz="1600" b="1" dirty="0" smtClean="0"/>
              <a:t>Bernstein, Leonard </a:t>
            </a:r>
            <a:r>
              <a:rPr lang="en-US" sz="1600" dirty="0" smtClean="0"/>
              <a:t>(1918-90) </a:t>
            </a:r>
            <a:r>
              <a:rPr lang="en-US" sz="1600" i="1" dirty="0" smtClean="0"/>
              <a:t>US conductor and versatile composer, whose works range from symphonies to popular musicals</a:t>
            </a:r>
            <a:r>
              <a:rPr lang="en-US" sz="1600" dirty="0" smtClean="0"/>
              <a:t>.  Born at Lawrence, Massachusetts, he studied at Harvard University, the Curtis </a:t>
            </a:r>
            <a:r>
              <a:rPr lang="en-US" sz="1600" dirty="0" smtClean="0"/>
              <a:t>Institute</a:t>
            </a:r>
            <a:r>
              <a:rPr lang="en-US" sz="1600" dirty="0" smtClean="0"/>
              <a:t>, and also, during the summers of 1940 and 1941, at </a:t>
            </a:r>
            <a:r>
              <a:rPr lang="en-US" sz="1600" dirty="0" err="1" smtClean="0"/>
              <a:t>Tanglewood</a:t>
            </a:r>
            <a:r>
              <a:rPr lang="en-US" sz="1600" dirty="0" smtClean="0"/>
              <a:t> under KOUSSEVITSKY, who – impressed by his talent – made him his assistant there in 1942.  He quickly attracted notice as a conductor (and pianist) and made his name overnight when he deputized at short notice for Bruno WALTER in 1944. </a:t>
            </a:r>
            <a:endParaRPr lang="en-GB" sz="1600" b="1" dirty="0">
              <a:solidFill>
                <a:srgbClr val="000000"/>
              </a:solidFill>
              <a:latin typeface="Comic Sans MS" charset="0"/>
              <a:ea typeface="Times" charset="0"/>
              <a:cs typeface="Times" charset="0"/>
            </a:endParaRPr>
          </a:p>
        </p:txBody>
      </p:sp>
      <p:sp>
        <p:nvSpPr>
          <p:cNvPr id="5" name="TextBox 4"/>
          <p:cNvSpPr txBox="1"/>
          <p:nvPr/>
        </p:nvSpPr>
        <p:spPr>
          <a:xfrm>
            <a:off x="503392" y="537770"/>
            <a:ext cx="5457226" cy="369332"/>
          </a:xfrm>
          <a:prstGeom prst="rect">
            <a:avLst/>
          </a:prstGeom>
          <a:noFill/>
        </p:spPr>
        <p:txBody>
          <a:bodyPr wrap="square" rtlCol="0">
            <a:spAutoFit/>
          </a:bodyPr>
          <a:lstStyle/>
          <a:p>
            <a:r>
              <a:rPr lang="en-US" dirty="0" smtClean="0"/>
              <a:t>1: ASSESSING ACCESSIBILITY</a:t>
            </a:r>
            <a:endParaRPr lang="en-US" dirty="0"/>
          </a:p>
        </p:txBody>
      </p:sp>
      <p:pic>
        <p:nvPicPr>
          <p:cNvPr id="7" name="Picture 6"/>
          <p:cNvPicPr>
            <a:picLocks noChangeAspect="1"/>
          </p:cNvPicPr>
          <p:nvPr/>
        </p:nvPicPr>
        <p:blipFill>
          <a:blip r:embed="rId2"/>
          <a:stretch>
            <a:fillRect/>
          </a:stretch>
        </p:blipFill>
        <p:spPr>
          <a:xfrm>
            <a:off x="-7165" y="5204847"/>
            <a:ext cx="2264870" cy="165315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slide(fromLeft)">
                                      <p:cBhvr>
                                        <p:cTn id="7" dur="5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503392" y="537770"/>
            <a:ext cx="5457226" cy="369332"/>
          </a:xfrm>
          <a:prstGeom prst="rect">
            <a:avLst/>
          </a:prstGeom>
          <a:noFill/>
        </p:spPr>
        <p:txBody>
          <a:bodyPr wrap="square" rtlCol="0">
            <a:spAutoFit/>
          </a:bodyPr>
          <a:lstStyle/>
          <a:p>
            <a:r>
              <a:rPr lang="en-US" dirty="0" smtClean="0"/>
              <a:t>ACCESSIBILITY</a:t>
            </a:r>
            <a:endParaRPr lang="en-US" dirty="0"/>
          </a:p>
        </p:txBody>
      </p:sp>
      <p:pic>
        <p:nvPicPr>
          <p:cNvPr id="4" name="Picture 3" descr="Screen shot 2011-09-30 at 05.50.51.png"/>
          <p:cNvPicPr>
            <a:picLocks noChangeAspect="1"/>
          </p:cNvPicPr>
          <p:nvPr/>
        </p:nvPicPr>
        <p:blipFill>
          <a:blip r:embed="rId2"/>
          <a:stretch>
            <a:fillRect/>
          </a:stretch>
        </p:blipFill>
        <p:spPr>
          <a:xfrm>
            <a:off x="2244940" y="863600"/>
            <a:ext cx="4686300" cy="5994400"/>
          </a:xfrm>
          <a:prstGeom prst="rect">
            <a:avLst/>
          </a:prstGeom>
        </p:spPr>
      </p:pic>
      <p:pic>
        <p:nvPicPr>
          <p:cNvPr id="6" name="Picture 5"/>
          <p:cNvPicPr>
            <a:picLocks noChangeAspect="1"/>
          </p:cNvPicPr>
          <p:nvPr/>
        </p:nvPicPr>
        <p:blipFill>
          <a:blip r:embed="rId3"/>
          <a:stretch>
            <a:fillRect/>
          </a:stretch>
        </p:blipFill>
        <p:spPr>
          <a:xfrm>
            <a:off x="-7165" y="5204847"/>
            <a:ext cx="2264870" cy="1653153"/>
          </a:xfrm>
          <a:prstGeom prst="rect">
            <a:avLst/>
          </a:prstGeom>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503392" y="537770"/>
            <a:ext cx="5457226" cy="369332"/>
          </a:xfrm>
          <a:prstGeom prst="rect">
            <a:avLst/>
          </a:prstGeom>
          <a:noFill/>
        </p:spPr>
        <p:txBody>
          <a:bodyPr wrap="square" rtlCol="0">
            <a:spAutoFit/>
          </a:bodyPr>
          <a:lstStyle/>
          <a:p>
            <a:r>
              <a:rPr lang="en-US" dirty="0" smtClean="0"/>
              <a:t>ACCESSIBILITY</a:t>
            </a:r>
            <a:endParaRPr lang="en-US" dirty="0"/>
          </a:p>
        </p:txBody>
      </p:sp>
      <p:pic>
        <p:nvPicPr>
          <p:cNvPr id="6" name="Picture 5" descr="Screen shot 2011-09-30 at 05.51.07.png"/>
          <p:cNvPicPr>
            <a:picLocks noChangeAspect="1"/>
          </p:cNvPicPr>
          <p:nvPr/>
        </p:nvPicPr>
        <p:blipFill>
          <a:blip r:embed="rId2"/>
          <a:stretch>
            <a:fillRect/>
          </a:stretch>
        </p:blipFill>
        <p:spPr>
          <a:xfrm>
            <a:off x="2139950" y="2233613"/>
            <a:ext cx="4965700" cy="2489200"/>
          </a:xfrm>
          <a:prstGeom prst="rect">
            <a:avLst/>
          </a:prstGeom>
        </p:spPr>
      </p:pic>
      <p:pic>
        <p:nvPicPr>
          <p:cNvPr id="7" name="Picture 6"/>
          <p:cNvPicPr>
            <a:picLocks noChangeAspect="1"/>
          </p:cNvPicPr>
          <p:nvPr/>
        </p:nvPicPr>
        <p:blipFill>
          <a:blip r:embed="rId3"/>
          <a:stretch>
            <a:fillRect/>
          </a:stretch>
        </p:blipFill>
        <p:spPr>
          <a:xfrm>
            <a:off x="-7165" y="5204847"/>
            <a:ext cx="2264870" cy="1653153"/>
          </a:xfrm>
          <a:prstGeom prst="rect">
            <a:avLst/>
          </a:prstGeom>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503392" y="537770"/>
            <a:ext cx="5457226" cy="369332"/>
          </a:xfrm>
          <a:prstGeom prst="rect">
            <a:avLst/>
          </a:prstGeom>
          <a:noFill/>
        </p:spPr>
        <p:txBody>
          <a:bodyPr wrap="square" rtlCol="0">
            <a:spAutoFit/>
          </a:bodyPr>
          <a:lstStyle/>
          <a:p>
            <a:r>
              <a:rPr lang="en-US" dirty="0" smtClean="0"/>
              <a:t>ACCESSIBILITY</a:t>
            </a:r>
            <a:endParaRPr lang="en-US" dirty="0"/>
          </a:p>
        </p:txBody>
      </p:sp>
      <p:pic>
        <p:nvPicPr>
          <p:cNvPr id="4" name="Picture 3" descr="Screen shot 2011-09-30 at 05.51.22.png"/>
          <p:cNvPicPr>
            <a:picLocks noChangeAspect="1"/>
          </p:cNvPicPr>
          <p:nvPr/>
        </p:nvPicPr>
        <p:blipFill>
          <a:blip r:embed="rId2"/>
          <a:stretch>
            <a:fillRect/>
          </a:stretch>
        </p:blipFill>
        <p:spPr>
          <a:xfrm>
            <a:off x="2400729" y="1190625"/>
            <a:ext cx="4305300" cy="4711700"/>
          </a:xfrm>
          <a:prstGeom prst="rect">
            <a:avLst/>
          </a:prstGeom>
        </p:spPr>
      </p:pic>
      <p:pic>
        <p:nvPicPr>
          <p:cNvPr id="7" name="Picture 6"/>
          <p:cNvPicPr>
            <a:picLocks noChangeAspect="1"/>
          </p:cNvPicPr>
          <p:nvPr/>
        </p:nvPicPr>
        <p:blipFill>
          <a:blip r:embed="rId3"/>
          <a:stretch>
            <a:fillRect/>
          </a:stretch>
        </p:blipFill>
        <p:spPr>
          <a:xfrm>
            <a:off x="-7165" y="5204847"/>
            <a:ext cx="2264870" cy="1653153"/>
          </a:xfrm>
          <a:prstGeom prst="rect">
            <a:avLst/>
          </a:prstGeom>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503392" y="537770"/>
            <a:ext cx="5457226" cy="369332"/>
          </a:xfrm>
          <a:prstGeom prst="rect">
            <a:avLst/>
          </a:prstGeom>
          <a:noFill/>
        </p:spPr>
        <p:txBody>
          <a:bodyPr wrap="square" rtlCol="0">
            <a:spAutoFit/>
          </a:bodyPr>
          <a:lstStyle/>
          <a:p>
            <a:r>
              <a:rPr lang="en-US" dirty="0" smtClean="0"/>
              <a:t>ACCESSIBILITY</a:t>
            </a:r>
            <a:endParaRPr lang="en-US" dirty="0"/>
          </a:p>
        </p:txBody>
      </p:sp>
      <p:pic>
        <p:nvPicPr>
          <p:cNvPr id="6" name="Picture 5" descr="Screen shot 2011-09-30 at 05.52.07.png"/>
          <p:cNvPicPr>
            <a:picLocks noChangeAspect="1"/>
          </p:cNvPicPr>
          <p:nvPr/>
        </p:nvPicPr>
        <p:blipFill>
          <a:blip r:embed="rId2"/>
          <a:stretch>
            <a:fillRect/>
          </a:stretch>
        </p:blipFill>
        <p:spPr>
          <a:xfrm>
            <a:off x="1017522" y="907102"/>
            <a:ext cx="7277100" cy="5257800"/>
          </a:xfrm>
          <a:prstGeom prst="rect">
            <a:avLst/>
          </a:prstGeom>
        </p:spPr>
      </p:pic>
      <p:pic>
        <p:nvPicPr>
          <p:cNvPr id="7" name="Picture 6"/>
          <p:cNvPicPr>
            <a:picLocks noChangeAspect="1"/>
          </p:cNvPicPr>
          <p:nvPr/>
        </p:nvPicPr>
        <p:blipFill>
          <a:blip r:embed="rId3"/>
          <a:stretch>
            <a:fillRect/>
          </a:stretch>
        </p:blipFill>
        <p:spPr>
          <a:xfrm>
            <a:off x="-7165" y="5204847"/>
            <a:ext cx="2264870" cy="1653153"/>
          </a:xfrm>
          <a:prstGeom prst="rect">
            <a:avLst/>
          </a:prstGeom>
        </p:spPr>
      </p:pic>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8" name="Text Box 4"/>
          <p:cNvSpPr txBox="1">
            <a:spLocks noChangeArrowheads="1"/>
          </p:cNvSpPr>
          <p:nvPr/>
        </p:nvSpPr>
        <p:spPr bwMode="auto">
          <a:xfrm>
            <a:off x="2519558" y="1732666"/>
            <a:ext cx="3441060" cy="4524316"/>
          </a:xfrm>
          <a:prstGeom prst="rect">
            <a:avLst/>
          </a:prstGeom>
          <a:noFill/>
          <a:ln w="9525">
            <a:noFill/>
            <a:miter lim="800000"/>
            <a:headEnd/>
            <a:tailEnd/>
          </a:ln>
        </p:spPr>
        <p:txBody>
          <a:bodyPr wrap="square">
            <a:prstTxWarp prst="textNoShape">
              <a:avLst/>
            </a:prstTxWarp>
            <a:spAutoFit/>
          </a:bodyPr>
          <a:lstStyle/>
          <a:p>
            <a:pPr algn="ctr"/>
            <a:r>
              <a:rPr lang="en-US" sz="1600" b="1" dirty="0" smtClean="0"/>
              <a:t>JUST WHO WAS LEONARD BERNSTEIN?</a:t>
            </a:r>
          </a:p>
          <a:p>
            <a:endParaRPr lang="en-US" sz="1600" b="1" dirty="0" smtClean="0"/>
          </a:p>
          <a:p>
            <a:r>
              <a:rPr lang="en-US" sz="1600" dirty="0" smtClean="0"/>
              <a:t>Leonard Bernstein was a famous conductor. He </a:t>
            </a:r>
            <a:r>
              <a:rPr lang="en-US" sz="1600" dirty="0" smtClean="0"/>
              <a:t>studied at Harvard </a:t>
            </a:r>
            <a:r>
              <a:rPr lang="en-US" sz="1600" dirty="0" smtClean="0"/>
              <a:t>University</a:t>
            </a:r>
            <a:r>
              <a:rPr lang="en-US" sz="1600" dirty="0" smtClean="0"/>
              <a:t> and </a:t>
            </a:r>
            <a:r>
              <a:rPr lang="en-US" sz="1600" dirty="0" smtClean="0"/>
              <a:t>the </a:t>
            </a:r>
            <a:r>
              <a:rPr lang="en-US" sz="1600" dirty="0" smtClean="0"/>
              <a:t>Curtis </a:t>
            </a:r>
            <a:r>
              <a:rPr lang="en-US" sz="1600" dirty="0" smtClean="0"/>
              <a:t>Institute., </a:t>
            </a:r>
            <a:r>
              <a:rPr lang="en-US" sz="1600" dirty="0" smtClean="0"/>
              <a:t>D</a:t>
            </a:r>
            <a:r>
              <a:rPr lang="en-US" sz="1600" dirty="0" smtClean="0"/>
              <a:t>uring </a:t>
            </a:r>
            <a:r>
              <a:rPr lang="en-US" sz="1600" dirty="0" smtClean="0"/>
              <a:t>the summers of 1940 and 1941,</a:t>
            </a:r>
            <a:r>
              <a:rPr lang="en-US" sz="1600" dirty="0" smtClean="0"/>
              <a:t> he studied at </a:t>
            </a:r>
            <a:r>
              <a:rPr lang="en-US" sz="1600" dirty="0" err="1" smtClean="0"/>
              <a:t>Tanglewood</a:t>
            </a:r>
            <a:r>
              <a:rPr lang="en-US" sz="1600" dirty="0" smtClean="0"/>
              <a:t> </a:t>
            </a:r>
            <a:r>
              <a:rPr lang="en-US" sz="1600" dirty="0" smtClean="0"/>
              <a:t>under the famous Russian teacher KOUSSEVITSKY.  </a:t>
            </a:r>
            <a:r>
              <a:rPr lang="en-US" sz="1600" dirty="0" err="1" smtClean="0"/>
              <a:t>Koussevitsky</a:t>
            </a:r>
            <a:r>
              <a:rPr lang="en-US" sz="1600" dirty="0" smtClean="0"/>
              <a:t> wa</a:t>
            </a:r>
            <a:r>
              <a:rPr lang="en-US" sz="1600" dirty="0" smtClean="0"/>
              <a:t>s impressed by </a:t>
            </a:r>
            <a:r>
              <a:rPr lang="en-US" sz="1600" dirty="0" smtClean="0"/>
              <a:t>his </a:t>
            </a:r>
            <a:r>
              <a:rPr lang="en-US" sz="1600" dirty="0" smtClean="0"/>
              <a:t>talent</a:t>
            </a:r>
            <a:r>
              <a:rPr lang="en-US" sz="1600" dirty="0" smtClean="0"/>
              <a:t> and </a:t>
            </a:r>
            <a:r>
              <a:rPr lang="en-US" sz="1600" dirty="0" smtClean="0"/>
              <a:t>made him his assistant there in 1942. </a:t>
            </a:r>
            <a:r>
              <a:rPr lang="en-US" sz="1600" dirty="0" smtClean="0"/>
              <a:t> </a:t>
            </a:r>
          </a:p>
          <a:p>
            <a:endParaRPr lang="en-US" sz="1600" dirty="0" smtClean="0"/>
          </a:p>
          <a:p>
            <a:r>
              <a:rPr lang="en-US" sz="1600" dirty="0" smtClean="0"/>
              <a:t>He </a:t>
            </a:r>
            <a:r>
              <a:rPr lang="en-US" sz="1600" dirty="0" smtClean="0"/>
              <a:t>quickly attracted notice as a conductor (and pianist) and made his name overnight when he</a:t>
            </a:r>
            <a:r>
              <a:rPr lang="en-US" sz="1600" dirty="0" smtClean="0"/>
              <a:t> stood in for (</a:t>
            </a:r>
            <a:r>
              <a:rPr lang="en-US" sz="1600" dirty="0" err="1" smtClean="0"/>
              <a:t>deputised</a:t>
            </a:r>
            <a:r>
              <a:rPr lang="en-US" sz="1600" dirty="0" smtClean="0"/>
              <a:t>) at </a:t>
            </a:r>
            <a:r>
              <a:rPr lang="en-US" sz="1600" dirty="0" smtClean="0"/>
              <a:t>short notice for Bruno WALTER in 1944. </a:t>
            </a:r>
            <a:endParaRPr lang="en-GB" sz="1600" b="1" dirty="0">
              <a:solidFill>
                <a:srgbClr val="000000"/>
              </a:solidFill>
              <a:latin typeface="Comic Sans MS" charset="0"/>
              <a:ea typeface="Times" charset="0"/>
              <a:cs typeface="Times" charset="0"/>
            </a:endParaRPr>
          </a:p>
        </p:txBody>
      </p:sp>
      <p:sp>
        <p:nvSpPr>
          <p:cNvPr id="5" name="TextBox 4"/>
          <p:cNvSpPr txBox="1"/>
          <p:nvPr/>
        </p:nvSpPr>
        <p:spPr>
          <a:xfrm>
            <a:off x="503392" y="537770"/>
            <a:ext cx="5457226" cy="369332"/>
          </a:xfrm>
          <a:prstGeom prst="rect">
            <a:avLst/>
          </a:prstGeom>
          <a:noFill/>
        </p:spPr>
        <p:txBody>
          <a:bodyPr wrap="square" rtlCol="0">
            <a:spAutoFit/>
          </a:bodyPr>
          <a:lstStyle/>
          <a:p>
            <a:r>
              <a:rPr lang="en-US" dirty="0" smtClean="0"/>
              <a:t>2</a:t>
            </a:r>
            <a:r>
              <a:rPr lang="en-US" dirty="0" smtClean="0"/>
              <a:t>: FRAMING THE TEXT</a:t>
            </a:r>
            <a:endParaRPr lang="en-US" dirty="0"/>
          </a:p>
        </p:txBody>
      </p:sp>
      <p:sp>
        <p:nvSpPr>
          <p:cNvPr id="4" name="TextBox 3"/>
          <p:cNvSpPr txBox="1"/>
          <p:nvPr/>
        </p:nvSpPr>
        <p:spPr>
          <a:xfrm>
            <a:off x="6182413" y="1447664"/>
            <a:ext cx="2336768" cy="1384995"/>
          </a:xfrm>
          <a:prstGeom prst="rect">
            <a:avLst/>
          </a:prstGeom>
          <a:noFill/>
        </p:spPr>
        <p:txBody>
          <a:bodyPr wrap="square" rtlCol="0">
            <a:spAutoFit/>
          </a:bodyPr>
          <a:lstStyle/>
          <a:p>
            <a:r>
              <a:rPr lang="en-US" sz="1200" dirty="0" smtClean="0"/>
              <a:t>Key words:</a:t>
            </a:r>
          </a:p>
          <a:p>
            <a:endParaRPr lang="en-US" sz="1200" dirty="0" smtClean="0"/>
          </a:p>
          <a:p>
            <a:r>
              <a:rPr lang="en-US" sz="1200" dirty="0" smtClean="0"/>
              <a:t>Harvard = one of America’s top universities in north-Eastern USA</a:t>
            </a:r>
          </a:p>
          <a:p>
            <a:endParaRPr lang="en-US" sz="1200" dirty="0" smtClean="0"/>
          </a:p>
          <a:p>
            <a:r>
              <a:rPr lang="en-US" sz="1200" dirty="0" err="1" smtClean="0"/>
              <a:t>Tanglewood</a:t>
            </a:r>
            <a:r>
              <a:rPr lang="en-US" sz="1200" dirty="0" smtClean="0"/>
              <a:t> = music academy near Harvard</a:t>
            </a:r>
            <a:endParaRPr lang="en-US" sz="1200" dirty="0"/>
          </a:p>
        </p:txBody>
      </p:sp>
      <p:sp>
        <p:nvSpPr>
          <p:cNvPr id="7" name="Striped Right Arrow 6"/>
          <p:cNvSpPr/>
          <p:nvPr/>
        </p:nvSpPr>
        <p:spPr>
          <a:xfrm>
            <a:off x="4873749" y="1447664"/>
            <a:ext cx="1086869" cy="418415"/>
          </a:xfrm>
          <a:prstGeom prst="strip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Striped Right Arrow 9"/>
          <p:cNvSpPr/>
          <p:nvPr/>
        </p:nvSpPr>
        <p:spPr>
          <a:xfrm>
            <a:off x="1834187" y="1732666"/>
            <a:ext cx="1086869" cy="418415"/>
          </a:xfrm>
          <a:prstGeom prst="strip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Striped Right Arrow 10"/>
          <p:cNvSpPr/>
          <p:nvPr/>
        </p:nvSpPr>
        <p:spPr>
          <a:xfrm>
            <a:off x="1290752" y="2623451"/>
            <a:ext cx="1086869" cy="418415"/>
          </a:xfrm>
          <a:prstGeom prst="strip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Striped Right Arrow 11"/>
          <p:cNvSpPr/>
          <p:nvPr/>
        </p:nvSpPr>
        <p:spPr>
          <a:xfrm>
            <a:off x="1290752" y="3688999"/>
            <a:ext cx="1086869" cy="418415"/>
          </a:xfrm>
          <a:prstGeom prst="strip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Striped Right Arrow 12"/>
          <p:cNvSpPr/>
          <p:nvPr/>
        </p:nvSpPr>
        <p:spPr>
          <a:xfrm>
            <a:off x="1290752" y="4745545"/>
            <a:ext cx="1086869" cy="418415"/>
          </a:xfrm>
          <a:prstGeom prst="strip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Striped Right Arrow 13"/>
          <p:cNvSpPr/>
          <p:nvPr/>
        </p:nvSpPr>
        <p:spPr>
          <a:xfrm>
            <a:off x="1432689" y="5592247"/>
            <a:ext cx="1086869" cy="418415"/>
          </a:xfrm>
          <a:prstGeom prst="strip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slide(fromLeft)">
                                      <p:cBhvr>
                                        <p:cTn id="7" dur="500"/>
                                        <p:tgtEl>
                                          <p:spTgt spid="4198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lide(from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slide(fromLeft)">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8"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slide(fromLeft)">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slide(fromLeft)">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8"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slide(fromLeft)">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8"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slide(fromLeft)">
                                      <p:cBhvr>
                                        <p:cTn id="4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P spid="4" grpId="0"/>
      <p:bldP spid="7" grpId="0" animBg="1"/>
      <p:bldP spid="10" grpId="0" animBg="1"/>
      <p:bldP spid="11" grpId="0" animBg="1"/>
      <p:bldP spid="12" grpId="0" animBg="1"/>
      <p:bldP spid="13" grpId="0" animBg="1"/>
      <p:bldP spid="14" grpId="0" animBg="1"/>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503392" y="537770"/>
            <a:ext cx="5457226" cy="923330"/>
          </a:xfrm>
          <a:prstGeom prst="rect">
            <a:avLst/>
          </a:prstGeom>
          <a:noFill/>
        </p:spPr>
        <p:txBody>
          <a:bodyPr wrap="square" rtlCol="0">
            <a:spAutoFit/>
          </a:bodyPr>
          <a:lstStyle/>
          <a:p>
            <a:r>
              <a:rPr lang="en-US" dirty="0" smtClean="0"/>
              <a:t>3: Alternatives to </a:t>
            </a:r>
          </a:p>
          <a:p>
            <a:r>
              <a:rPr lang="en-US" dirty="0" smtClean="0"/>
              <a:t>comprehension </a:t>
            </a:r>
          </a:p>
          <a:p>
            <a:r>
              <a:rPr lang="en-US" dirty="0" smtClean="0"/>
              <a:t>questions</a:t>
            </a:r>
            <a:endParaRPr lang="en-US" dirty="0"/>
          </a:p>
        </p:txBody>
      </p:sp>
      <p:pic>
        <p:nvPicPr>
          <p:cNvPr id="4" name="Picture 3" descr="Screen shot 2011-09-30 at 06.11.30.png"/>
          <p:cNvPicPr>
            <a:picLocks noChangeAspect="1"/>
          </p:cNvPicPr>
          <p:nvPr/>
        </p:nvPicPr>
        <p:blipFill>
          <a:blip r:embed="rId2"/>
          <a:stretch>
            <a:fillRect/>
          </a:stretch>
        </p:blipFill>
        <p:spPr>
          <a:xfrm>
            <a:off x="2554818" y="0"/>
            <a:ext cx="5965825" cy="6858000"/>
          </a:xfrm>
          <a:prstGeom prst="rect">
            <a:avLst/>
          </a:prstGeom>
        </p:spPr>
      </p:pic>
      <p:sp>
        <p:nvSpPr>
          <p:cNvPr id="6" name="TextBox 5"/>
          <p:cNvSpPr txBox="1"/>
          <p:nvPr/>
        </p:nvSpPr>
        <p:spPr>
          <a:xfrm>
            <a:off x="320340" y="1968010"/>
            <a:ext cx="2234478" cy="2308324"/>
          </a:xfrm>
          <a:prstGeom prst="rect">
            <a:avLst/>
          </a:prstGeom>
          <a:noFill/>
        </p:spPr>
        <p:txBody>
          <a:bodyPr wrap="square" rtlCol="0">
            <a:spAutoFit/>
          </a:bodyPr>
          <a:lstStyle/>
          <a:p>
            <a:r>
              <a:rPr lang="en-US" dirty="0" smtClean="0"/>
              <a:t>Using:</a:t>
            </a:r>
          </a:p>
          <a:p>
            <a:pPr marL="342900" indent="-342900">
              <a:buFont typeface="Arial"/>
              <a:buChar char="•"/>
            </a:pPr>
            <a:r>
              <a:rPr lang="en-US" dirty="0" smtClean="0"/>
              <a:t>Games</a:t>
            </a:r>
          </a:p>
          <a:p>
            <a:pPr marL="342900" indent="-342900">
              <a:buFont typeface="Arial"/>
              <a:buChar char="•"/>
            </a:pPr>
            <a:r>
              <a:rPr lang="en-US" dirty="0" smtClean="0"/>
              <a:t>Starters</a:t>
            </a:r>
          </a:p>
          <a:p>
            <a:pPr marL="342900" indent="-342900">
              <a:buFont typeface="Arial"/>
              <a:buChar char="•"/>
            </a:pPr>
            <a:r>
              <a:rPr lang="en-US" dirty="0" smtClean="0"/>
              <a:t>Timers</a:t>
            </a:r>
          </a:p>
          <a:p>
            <a:pPr marL="342900" indent="-342900">
              <a:buFont typeface="Arial"/>
              <a:buChar char="•"/>
            </a:pPr>
            <a:r>
              <a:rPr lang="en-US" dirty="0" smtClean="0"/>
              <a:t>Presentations</a:t>
            </a:r>
          </a:p>
          <a:p>
            <a:pPr marL="342900" indent="-342900">
              <a:buFont typeface="Arial"/>
              <a:buChar char="•"/>
            </a:pPr>
            <a:r>
              <a:rPr lang="en-US" dirty="0" smtClean="0"/>
              <a:t>Groupings (eg word-rich with word-poor)</a:t>
            </a:r>
          </a:p>
        </p:txBody>
      </p:sp>
      <p:pic>
        <p:nvPicPr>
          <p:cNvPr id="7" name="Picture 6"/>
          <p:cNvPicPr>
            <a:picLocks noChangeAspect="1"/>
          </p:cNvPicPr>
          <p:nvPr/>
        </p:nvPicPr>
        <p:blipFill>
          <a:blip r:embed="rId3"/>
          <a:stretch>
            <a:fillRect/>
          </a:stretch>
        </p:blipFill>
        <p:spPr>
          <a:xfrm>
            <a:off x="-7165" y="5204847"/>
            <a:ext cx="2264870" cy="165315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8"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lide(from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2190928" y="2727914"/>
            <a:ext cx="6564087" cy="1015663"/>
          </a:xfrm>
          <a:prstGeom prst="rect">
            <a:avLst/>
          </a:prstGeom>
          <a:noFill/>
        </p:spPr>
        <p:txBody>
          <a:bodyPr wrap="square" rtlCol="0">
            <a:spAutoFit/>
          </a:bodyPr>
          <a:lstStyle/>
          <a:p>
            <a:r>
              <a:rPr lang="en-GB" sz="6000" dirty="0" smtClean="0"/>
              <a:t>Cloze  </a:t>
            </a:r>
            <a:r>
              <a:rPr lang="en-GB" sz="6000" dirty="0" smtClean="0">
                <a:solidFill>
                  <a:srgbClr val="FF0000"/>
                </a:solidFill>
              </a:rPr>
              <a:t> PREDICTION</a:t>
            </a:r>
            <a:endParaRPr lang="en-US" sz="6000" dirty="0"/>
          </a:p>
        </p:txBody>
      </p:sp>
      <p:cxnSp>
        <p:nvCxnSpPr>
          <p:cNvPr id="16" name="Straight Connector 15"/>
          <p:cNvCxnSpPr/>
          <p:nvPr/>
        </p:nvCxnSpPr>
        <p:spPr>
          <a:xfrm rot="5400000">
            <a:off x="3813572" y="3349228"/>
            <a:ext cx="756444" cy="1588"/>
          </a:xfrm>
          <a:prstGeom prst="line">
            <a:avLst/>
          </a:prstGeom>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p:nvPicPr>
        <p:blipFill>
          <a:blip r:embed="rId2"/>
          <a:stretch>
            <a:fillRect/>
          </a:stretch>
        </p:blipFill>
        <p:spPr>
          <a:xfrm>
            <a:off x="-7165" y="5204847"/>
            <a:ext cx="2264870" cy="165315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 name="Rectangle 25"/>
          <p:cNvSpPr/>
          <p:nvPr/>
        </p:nvSpPr>
        <p:spPr>
          <a:xfrm>
            <a:off x="739610" y="1164067"/>
            <a:ext cx="2095479" cy="1563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920247" y="1316467"/>
            <a:ext cx="2067242" cy="1563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739610" y="2586815"/>
            <a:ext cx="930151" cy="1563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stretch>
            <a:fillRect/>
          </a:stretch>
        </p:blipFill>
        <p:spPr>
          <a:xfrm>
            <a:off x="-7165" y="5204847"/>
            <a:ext cx="2264870" cy="1653153"/>
          </a:xfrm>
          <a:prstGeom prst="rect">
            <a:avLst/>
          </a:prstGeom>
        </p:spPr>
      </p:pic>
      <p:sp>
        <p:nvSpPr>
          <p:cNvPr id="8" name="TextBox 7"/>
          <p:cNvSpPr txBox="1"/>
          <p:nvPr/>
        </p:nvSpPr>
        <p:spPr>
          <a:xfrm>
            <a:off x="1819076" y="2556732"/>
            <a:ext cx="6944520" cy="1200328"/>
          </a:xfrm>
          <a:prstGeom prst="rect">
            <a:avLst/>
          </a:prstGeom>
          <a:noFill/>
        </p:spPr>
        <p:txBody>
          <a:bodyPr wrap="square" rtlCol="0">
            <a:spAutoFit/>
          </a:bodyPr>
          <a:lstStyle/>
          <a:p>
            <a:r>
              <a:rPr lang="en-GB" sz="2400" b="1" dirty="0" smtClean="0"/>
              <a:t>Outcome</a:t>
            </a:r>
            <a:r>
              <a:rPr lang="en-GB" sz="2400" dirty="0" smtClean="0"/>
              <a:t>:</a:t>
            </a:r>
            <a:r>
              <a:rPr lang="en-GB" sz="2400" dirty="0" smtClean="0"/>
              <a:t> </a:t>
            </a:r>
          </a:p>
          <a:p>
            <a:r>
              <a:rPr lang="en-GB" sz="2400" dirty="0" smtClean="0"/>
              <a:t>To </a:t>
            </a:r>
            <a:r>
              <a:rPr lang="en-GB" sz="2400" dirty="0" smtClean="0"/>
              <a:t>create a lesson plan, which integrates a new reading strategy </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lide(from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lide(fromLeft)">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4"/>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 name="Rectangle 25"/>
          <p:cNvSpPr/>
          <p:nvPr/>
        </p:nvSpPr>
        <p:spPr>
          <a:xfrm>
            <a:off x="739610" y="1164067"/>
            <a:ext cx="2095479" cy="1563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920247" y="1316467"/>
            <a:ext cx="2067242" cy="1563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739610" y="2586815"/>
            <a:ext cx="930151" cy="1563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stretch>
            <a:fillRect/>
          </a:stretch>
        </p:blipFill>
        <p:spPr>
          <a:xfrm>
            <a:off x="-7165" y="5204847"/>
            <a:ext cx="2264870" cy="1653153"/>
          </a:xfrm>
          <a:prstGeom prst="rect">
            <a:avLst/>
          </a:prstGeom>
        </p:spPr>
      </p:pic>
      <p:sp>
        <p:nvSpPr>
          <p:cNvPr id="8" name="TextBox 7"/>
          <p:cNvSpPr txBox="1"/>
          <p:nvPr/>
        </p:nvSpPr>
        <p:spPr>
          <a:xfrm>
            <a:off x="1819076" y="1956568"/>
            <a:ext cx="6944520" cy="2677656"/>
          </a:xfrm>
          <a:prstGeom prst="rect">
            <a:avLst/>
          </a:prstGeom>
          <a:noFill/>
        </p:spPr>
        <p:txBody>
          <a:bodyPr wrap="square" rtlCol="0">
            <a:spAutoFit/>
          </a:bodyPr>
          <a:lstStyle/>
          <a:p>
            <a:r>
              <a:rPr lang="en-US" sz="2400" dirty="0" smtClean="0"/>
              <a:t>Key messages:</a:t>
            </a:r>
          </a:p>
          <a:p>
            <a:endParaRPr lang="en-US" sz="2400" dirty="0" smtClean="0"/>
          </a:p>
          <a:p>
            <a:pPr marL="342900" indent="-342900">
              <a:buFont typeface="+mj-lt"/>
              <a:buAutoNum type="arabicPeriod"/>
            </a:pPr>
            <a:r>
              <a:rPr lang="en-US" sz="2400" dirty="0" smtClean="0"/>
              <a:t>Reading matters</a:t>
            </a:r>
          </a:p>
          <a:p>
            <a:pPr marL="342900" indent="-342900">
              <a:buFont typeface="+mj-lt"/>
              <a:buAutoNum type="arabicPeriod"/>
            </a:pPr>
            <a:r>
              <a:rPr lang="en-US" sz="2400" dirty="0" smtClean="0"/>
              <a:t>Accessibility can easily be altered</a:t>
            </a:r>
          </a:p>
          <a:p>
            <a:pPr marL="342900" indent="-342900">
              <a:buFont typeface="+mj-lt"/>
              <a:buAutoNum type="arabicPeriod"/>
            </a:pPr>
            <a:r>
              <a:rPr lang="en-US" sz="2400" dirty="0" smtClean="0"/>
              <a:t>Reading isn’t just comprehension</a:t>
            </a:r>
          </a:p>
          <a:p>
            <a:pPr marL="342900" indent="-342900">
              <a:buFont typeface="+mj-lt"/>
              <a:buAutoNum type="arabicPeriod"/>
            </a:pPr>
            <a:r>
              <a:rPr lang="en-US" sz="2400" dirty="0" smtClean="0"/>
              <a:t>Reading should be </a:t>
            </a:r>
            <a:r>
              <a:rPr lang="en-US" sz="2400" dirty="0" err="1" smtClean="0"/>
              <a:t>modelled</a:t>
            </a:r>
            <a:r>
              <a:rPr lang="en-US" sz="2400" dirty="0" smtClean="0"/>
              <a:t> as what adults do</a:t>
            </a:r>
          </a:p>
          <a:p>
            <a:pPr marL="342900" indent="-342900">
              <a:buFont typeface="+mj-lt"/>
              <a:buAutoNum type="arabicPeriod"/>
            </a:pPr>
            <a:r>
              <a:rPr lang="en-US" sz="2400" dirty="0" smtClean="0"/>
              <a:t>The library has a central role in this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lide(from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slide(fromLef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slide(fromLeft)">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slide(fromLeft)">
                                      <p:cBhvr>
                                        <p:cTn id="22" dur="5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slide(fromLeft)">
                                      <p:cBhvr>
                                        <p:cTn id="27" dur="500"/>
                                        <p:tgtEl>
                                          <p:spTgt spid="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8" fill="hold" grpId="0" nodeType="clickEffect">
                                  <p:stCondLst>
                                    <p:cond delay="0"/>
                                  </p:stCondLst>
                                  <p:childTnLst>
                                    <p:set>
                                      <p:cBhvr>
                                        <p:cTn id="31" dur="1" fill="hold">
                                          <p:stCondLst>
                                            <p:cond delay="0"/>
                                          </p:stCondLst>
                                        </p:cTn>
                                        <p:tgtEl>
                                          <p:spTgt spid="8">
                                            <p:txEl>
                                              <p:pRg st="6" end="6"/>
                                            </p:txEl>
                                          </p:spTgt>
                                        </p:tgtEl>
                                        <p:attrNameLst>
                                          <p:attrName>style.visibility</p:attrName>
                                        </p:attrNameLst>
                                      </p:cBhvr>
                                      <p:to>
                                        <p:strVal val="visible"/>
                                      </p:to>
                                    </p:set>
                                    <p:animEffect transition="in" filter="slide(fromLeft)">
                                      <p:cBhvr>
                                        <p:cTn id="32"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4"/>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2196619" y="1750614"/>
            <a:ext cx="5319938" cy="1569660"/>
          </a:xfrm>
          <a:prstGeom prst="rect">
            <a:avLst/>
          </a:prstGeom>
          <a:noFill/>
        </p:spPr>
        <p:txBody>
          <a:bodyPr wrap="square" rtlCol="0">
            <a:spAutoFit/>
          </a:bodyPr>
          <a:lstStyle/>
          <a:p>
            <a:r>
              <a:rPr lang="en-US" sz="2400" dirty="0"/>
              <a:t>There was a young man from Dealing</a:t>
            </a:r>
            <a:endParaRPr lang="en-GB" sz="2400" dirty="0"/>
          </a:p>
          <a:p>
            <a:r>
              <a:rPr lang="en-US" sz="2400" dirty="0"/>
              <a:t>Who caught the bus for </a:t>
            </a:r>
            <a:r>
              <a:rPr lang="en-US" sz="2400" dirty="0" err="1"/>
              <a:t>Ealing</a:t>
            </a:r>
            <a:r>
              <a:rPr lang="en-US" sz="2400" dirty="0"/>
              <a:t>.</a:t>
            </a:r>
            <a:endParaRPr lang="en-GB" sz="2400" dirty="0"/>
          </a:p>
          <a:p>
            <a:r>
              <a:rPr lang="en-US" sz="2400" dirty="0"/>
              <a:t>It said on the door</a:t>
            </a:r>
            <a:endParaRPr lang="en-GB" sz="2400" dirty="0"/>
          </a:p>
          <a:p>
            <a:r>
              <a:rPr lang="en-US" sz="2400" dirty="0"/>
              <a:t>Don't spit on the floor </a:t>
            </a:r>
            <a:endParaRPr lang="en-GB" sz="2400" dirty="0"/>
          </a:p>
        </p:txBody>
      </p:sp>
      <p:sp>
        <p:nvSpPr>
          <p:cNvPr id="5" name="TextBox 4"/>
          <p:cNvSpPr txBox="1"/>
          <p:nvPr/>
        </p:nvSpPr>
        <p:spPr>
          <a:xfrm>
            <a:off x="2196619" y="3227941"/>
            <a:ext cx="5319938" cy="461665"/>
          </a:xfrm>
          <a:prstGeom prst="rect">
            <a:avLst/>
          </a:prstGeom>
          <a:noFill/>
        </p:spPr>
        <p:txBody>
          <a:bodyPr wrap="square" rtlCol="0">
            <a:spAutoFit/>
          </a:bodyPr>
          <a:lstStyle/>
          <a:p>
            <a:r>
              <a:rPr lang="en-US" sz="2400" dirty="0" smtClean="0"/>
              <a:t>So</a:t>
            </a:r>
            <a:endParaRPr lang="en-US" sz="2400" dirty="0"/>
          </a:p>
        </p:txBody>
      </p:sp>
      <p:sp>
        <p:nvSpPr>
          <p:cNvPr id="6" name="TextBox 5"/>
          <p:cNvSpPr txBox="1"/>
          <p:nvPr/>
        </p:nvSpPr>
        <p:spPr>
          <a:xfrm>
            <a:off x="2617477" y="3227941"/>
            <a:ext cx="5319938" cy="461665"/>
          </a:xfrm>
          <a:prstGeom prst="rect">
            <a:avLst/>
          </a:prstGeom>
          <a:noFill/>
        </p:spPr>
        <p:txBody>
          <a:bodyPr wrap="square" rtlCol="0">
            <a:spAutoFit/>
          </a:bodyPr>
          <a:lstStyle/>
          <a:p>
            <a:r>
              <a:rPr lang="en-US" sz="2400" dirty="0" smtClean="0"/>
              <a:t>he</a:t>
            </a:r>
            <a:endParaRPr lang="en-US" sz="2400" dirty="0"/>
          </a:p>
        </p:txBody>
      </p:sp>
      <p:sp>
        <p:nvSpPr>
          <p:cNvPr id="7" name="TextBox 6"/>
          <p:cNvSpPr txBox="1"/>
          <p:nvPr/>
        </p:nvSpPr>
        <p:spPr>
          <a:xfrm>
            <a:off x="3140472" y="3227941"/>
            <a:ext cx="5319938" cy="461665"/>
          </a:xfrm>
          <a:prstGeom prst="rect">
            <a:avLst/>
          </a:prstGeom>
          <a:noFill/>
        </p:spPr>
        <p:txBody>
          <a:bodyPr wrap="square" rtlCol="0">
            <a:spAutoFit/>
          </a:bodyPr>
          <a:lstStyle/>
          <a:p>
            <a:r>
              <a:rPr lang="en-US" sz="2400" dirty="0" smtClean="0"/>
              <a:t>jumped</a:t>
            </a:r>
            <a:endParaRPr lang="en-US" sz="2400" dirty="0"/>
          </a:p>
        </p:txBody>
      </p:sp>
      <p:sp>
        <p:nvSpPr>
          <p:cNvPr id="8" name="TextBox 7"/>
          <p:cNvSpPr txBox="1"/>
          <p:nvPr/>
        </p:nvSpPr>
        <p:spPr>
          <a:xfrm>
            <a:off x="4095779" y="3227941"/>
            <a:ext cx="5319938" cy="461665"/>
          </a:xfrm>
          <a:prstGeom prst="rect">
            <a:avLst/>
          </a:prstGeom>
          <a:noFill/>
        </p:spPr>
        <p:txBody>
          <a:bodyPr wrap="square" rtlCol="0">
            <a:spAutoFit/>
          </a:bodyPr>
          <a:lstStyle/>
          <a:p>
            <a:r>
              <a:rPr lang="en-US" sz="2400" dirty="0" smtClean="0"/>
              <a:t> up </a:t>
            </a:r>
            <a:endParaRPr lang="en-US" sz="2400" dirty="0"/>
          </a:p>
        </p:txBody>
      </p:sp>
      <p:sp>
        <p:nvSpPr>
          <p:cNvPr id="9" name="TextBox 8"/>
          <p:cNvSpPr txBox="1"/>
          <p:nvPr/>
        </p:nvSpPr>
        <p:spPr>
          <a:xfrm>
            <a:off x="4564908" y="3227941"/>
            <a:ext cx="5319938" cy="461665"/>
          </a:xfrm>
          <a:prstGeom prst="rect">
            <a:avLst/>
          </a:prstGeom>
          <a:noFill/>
        </p:spPr>
        <p:txBody>
          <a:bodyPr wrap="square" rtlCol="0">
            <a:spAutoFit/>
          </a:bodyPr>
          <a:lstStyle/>
          <a:p>
            <a:r>
              <a:rPr lang="en-US" sz="2400" dirty="0" smtClean="0"/>
              <a:t> and</a:t>
            </a:r>
            <a:endParaRPr lang="en-US" sz="2400" dirty="0"/>
          </a:p>
        </p:txBody>
      </p:sp>
      <p:sp>
        <p:nvSpPr>
          <p:cNvPr id="10" name="TextBox 9"/>
          <p:cNvSpPr txBox="1"/>
          <p:nvPr/>
        </p:nvSpPr>
        <p:spPr>
          <a:xfrm>
            <a:off x="5277446" y="3227941"/>
            <a:ext cx="5319938" cy="461665"/>
          </a:xfrm>
          <a:prstGeom prst="rect">
            <a:avLst/>
          </a:prstGeom>
          <a:noFill/>
        </p:spPr>
        <p:txBody>
          <a:bodyPr wrap="square" rtlCol="0">
            <a:spAutoFit/>
          </a:bodyPr>
          <a:lstStyle/>
          <a:p>
            <a:r>
              <a:rPr lang="en-US" sz="2400" dirty="0" smtClean="0"/>
              <a:t>spat</a:t>
            </a:r>
            <a:endParaRPr lang="en-US" sz="2400" dirty="0"/>
          </a:p>
        </p:txBody>
      </p:sp>
      <p:sp>
        <p:nvSpPr>
          <p:cNvPr id="11" name="TextBox 10"/>
          <p:cNvSpPr txBox="1"/>
          <p:nvPr/>
        </p:nvSpPr>
        <p:spPr>
          <a:xfrm>
            <a:off x="5982515" y="3227941"/>
            <a:ext cx="5319938" cy="461665"/>
          </a:xfrm>
          <a:prstGeom prst="rect">
            <a:avLst/>
          </a:prstGeom>
          <a:noFill/>
        </p:spPr>
        <p:txBody>
          <a:bodyPr wrap="square" rtlCol="0">
            <a:spAutoFit/>
          </a:bodyPr>
          <a:lstStyle/>
          <a:p>
            <a:r>
              <a:rPr lang="en-US" sz="2400" dirty="0" smtClean="0"/>
              <a:t>on</a:t>
            </a:r>
            <a:endParaRPr lang="en-US" sz="2400" dirty="0"/>
          </a:p>
        </p:txBody>
      </p:sp>
      <p:sp>
        <p:nvSpPr>
          <p:cNvPr id="12" name="TextBox 11"/>
          <p:cNvSpPr txBox="1"/>
          <p:nvPr/>
        </p:nvSpPr>
        <p:spPr>
          <a:xfrm>
            <a:off x="6484031" y="3227941"/>
            <a:ext cx="5319938" cy="461665"/>
          </a:xfrm>
          <a:prstGeom prst="rect">
            <a:avLst/>
          </a:prstGeom>
          <a:noFill/>
        </p:spPr>
        <p:txBody>
          <a:bodyPr wrap="square" rtlCol="0">
            <a:spAutoFit/>
          </a:bodyPr>
          <a:lstStyle/>
          <a:p>
            <a:r>
              <a:rPr lang="en-US" sz="2400" dirty="0" smtClean="0"/>
              <a:t>the</a:t>
            </a:r>
            <a:endParaRPr lang="en-US" sz="2400" dirty="0"/>
          </a:p>
        </p:txBody>
      </p:sp>
      <p:sp>
        <p:nvSpPr>
          <p:cNvPr id="13" name="TextBox 12"/>
          <p:cNvSpPr txBox="1"/>
          <p:nvPr/>
        </p:nvSpPr>
        <p:spPr>
          <a:xfrm>
            <a:off x="7057621" y="3227941"/>
            <a:ext cx="5319938" cy="461665"/>
          </a:xfrm>
          <a:prstGeom prst="rect">
            <a:avLst/>
          </a:prstGeom>
          <a:noFill/>
        </p:spPr>
        <p:txBody>
          <a:bodyPr wrap="square" rtlCol="0">
            <a:spAutoFit/>
          </a:bodyPr>
          <a:lstStyle/>
          <a:p>
            <a:r>
              <a:rPr lang="en-US" sz="2400" dirty="0" smtClean="0"/>
              <a:t>ceiling.</a:t>
            </a:r>
            <a:endParaRPr lang="en-US" sz="2400" dirty="0"/>
          </a:p>
        </p:txBody>
      </p:sp>
      <p:pic>
        <p:nvPicPr>
          <p:cNvPr id="14" name="Picture 13"/>
          <p:cNvPicPr>
            <a:picLocks noChangeAspect="1"/>
          </p:cNvPicPr>
          <p:nvPr/>
        </p:nvPicPr>
        <p:blipFill>
          <a:blip r:embed="rId2"/>
          <a:stretch>
            <a:fillRect/>
          </a:stretch>
        </p:blipFill>
        <p:spPr>
          <a:xfrm>
            <a:off x="-7165" y="5204847"/>
            <a:ext cx="2264870" cy="165315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lide(fromBottom)">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slide(fromBottom)">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lide(fromBottom)">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lide(fromBottom)">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slide(fromBottom)">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slide(fromBottom)">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slide(fromBottom)">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slide(fromBottom)">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slide(fromBottom)">
                                      <p:cBhvr>
                                        <p:cTn id="57" dur="5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slide(fromBottom)">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slide(fromBottom)">
                                      <p:cBhvr>
                                        <p:cTn id="6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4"/>
      <p:bldP spid="5" grpId="0"/>
      <p:bldP spid="6" grpId="0"/>
      <p:bldP spid="7" grpId="0"/>
      <p:bldP spid="8" grpId="0"/>
      <p:bldP spid="9"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2196619" y="1750614"/>
            <a:ext cx="5319938" cy="1938992"/>
          </a:xfrm>
          <a:prstGeom prst="rect">
            <a:avLst/>
          </a:prstGeom>
          <a:noFill/>
        </p:spPr>
        <p:txBody>
          <a:bodyPr wrap="square" rtlCol="0">
            <a:spAutoFit/>
          </a:bodyPr>
          <a:lstStyle/>
          <a:p>
            <a:r>
              <a:rPr lang="en-US" sz="2400" dirty="0"/>
              <a:t>There once was a man from </a:t>
            </a:r>
            <a:r>
              <a:rPr lang="en-US" sz="2400" dirty="0" err="1"/>
              <a:t>Peru,</a:t>
            </a:r>
            <a:r>
              <a:rPr lang="en-US" sz="2400" dirty="0" err="1" smtClean="0"/>
              <a:t> Who</a:t>
            </a:r>
            <a:r>
              <a:rPr lang="en-US" sz="2400" dirty="0" smtClean="0"/>
              <a:t> </a:t>
            </a:r>
            <a:r>
              <a:rPr lang="en-US" sz="2400" dirty="0"/>
              <a:t>dreamed of eating his </a:t>
            </a:r>
            <a:r>
              <a:rPr lang="en-US" sz="2400" dirty="0" err="1"/>
              <a:t>shoe,</a:t>
            </a:r>
            <a:r>
              <a:rPr lang="en-US" sz="2400" dirty="0" err="1" smtClean="0"/>
              <a:t> He</a:t>
            </a:r>
            <a:r>
              <a:rPr lang="en-US" sz="2400" dirty="0" smtClean="0"/>
              <a:t> </a:t>
            </a:r>
            <a:r>
              <a:rPr lang="en-US" sz="2400" dirty="0"/>
              <a:t>awoke with a </a:t>
            </a:r>
            <a:r>
              <a:rPr lang="en-US" sz="2400" dirty="0" err="1"/>
              <a:t>fright,</a:t>
            </a:r>
            <a:r>
              <a:rPr lang="en-US" sz="2400" dirty="0" err="1" smtClean="0"/>
              <a:t> In</a:t>
            </a:r>
            <a:r>
              <a:rPr lang="en-US" sz="2400" dirty="0" smtClean="0"/>
              <a:t> </a:t>
            </a:r>
            <a:r>
              <a:rPr lang="en-US" sz="2400" dirty="0"/>
              <a:t>the middle of the night, </a:t>
            </a:r>
            <a:endParaRPr lang="en-GB" sz="2400" dirty="0"/>
          </a:p>
        </p:txBody>
      </p:sp>
      <p:sp>
        <p:nvSpPr>
          <p:cNvPr id="5" name="TextBox 4"/>
          <p:cNvSpPr txBox="1"/>
          <p:nvPr/>
        </p:nvSpPr>
        <p:spPr>
          <a:xfrm>
            <a:off x="2196619" y="3227941"/>
            <a:ext cx="5319938" cy="461665"/>
          </a:xfrm>
          <a:prstGeom prst="rect">
            <a:avLst/>
          </a:prstGeom>
          <a:noFill/>
        </p:spPr>
        <p:txBody>
          <a:bodyPr wrap="square" rtlCol="0">
            <a:spAutoFit/>
          </a:bodyPr>
          <a:lstStyle/>
          <a:p>
            <a:r>
              <a:rPr lang="en-US" sz="2400" dirty="0"/>
              <a:t>And </a:t>
            </a:r>
          </a:p>
        </p:txBody>
      </p:sp>
      <p:sp>
        <p:nvSpPr>
          <p:cNvPr id="6" name="TextBox 5"/>
          <p:cNvSpPr txBox="1"/>
          <p:nvPr/>
        </p:nvSpPr>
        <p:spPr>
          <a:xfrm>
            <a:off x="2617477" y="3227941"/>
            <a:ext cx="5319938" cy="461665"/>
          </a:xfrm>
          <a:prstGeom prst="rect">
            <a:avLst/>
          </a:prstGeom>
          <a:noFill/>
        </p:spPr>
        <p:txBody>
          <a:bodyPr wrap="square" rtlCol="0">
            <a:spAutoFit/>
          </a:bodyPr>
          <a:lstStyle/>
          <a:p>
            <a:r>
              <a:rPr lang="en-US" sz="2400" dirty="0" smtClean="0"/>
              <a:t>  found </a:t>
            </a:r>
            <a:endParaRPr lang="en-US" sz="2400" dirty="0"/>
          </a:p>
        </p:txBody>
      </p:sp>
      <p:sp>
        <p:nvSpPr>
          <p:cNvPr id="7" name="TextBox 6"/>
          <p:cNvSpPr txBox="1"/>
          <p:nvPr/>
        </p:nvSpPr>
        <p:spPr>
          <a:xfrm>
            <a:off x="3140472" y="3227941"/>
            <a:ext cx="5319938" cy="461665"/>
          </a:xfrm>
          <a:prstGeom prst="rect">
            <a:avLst/>
          </a:prstGeom>
          <a:noFill/>
        </p:spPr>
        <p:txBody>
          <a:bodyPr wrap="square" rtlCol="0">
            <a:spAutoFit/>
          </a:bodyPr>
          <a:lstStyle/>
          <a:p>
            <a:r>
              <a:rPr lang="en-US" sz="2400" dirty="0" smtClean="0"/>
              <a:t>      that</a:t>
            </a:r>
            <a:endParaRPr lang="en-US" sz="2400" dirty="0"/>
          </a:p>
        </p:txBody>
      </p:sp>
      <p:sp>
        <p:nvSpPr>
          <p:cNvPr id="8" name="TextBox 7"/>
          <p:cNvSpPr txBox="1"/>
          <p:nvPr/>
        </p:nvSpPr>
        <p:spPr>
          <a:xfrm>
            <a:off x="4095779" y="3227941"/>
            <a:ext cx="5319938" cy="461665"/>
          </a:xfrm>
          <a:prstGeom prst="rect">
            <a:avLst/>
          </a:prstGeom>
          <a:noFill/>
        </p:spPr>
        <p:txBody>
          <a:bodyPr wrap="square" rtlCol="0">
            <a:spAutoFit/>
          </a:bodyPr>
          <a:lstStyle/>
          <a:p>
            <a:r>
              <a:rPr lang="en-US" sz="2400" dirty="0" smtClean="0"/>
              <a:t>his</a:t>
            </a:r>
            <a:endParaRPr lang="en-US" sz="2400" dirty="0"/>
          </a:p>
        </p:txBody>
      </p:sp>
      <p:sp>
        <p:nvSpPr>
          <p:cNvPr id="9" name="TextBox 8"/>
          <p:cNvSpPr txBox="1"/>
          <p:nvPr/>
        </p:nvSpPr>
        <p:spPr>
          <a:xfrm>
            <a:off x="4564908" y="3227941"/>
            <a:ext cx="5319938" cy="461665"/>
          </a:xfrm>
          <a:prstGeom prst="rect">
            <a:avLst/>
          </a:prstGeom>
          <a:noFill/>
        </p:spPr>
        <p:txBody>
          <a:bodyPr wrap="square" rtlCol="0">
            <a:spAutoFit/>
          </a:bodyPr>
          <a:lstStyle/>
          <a:p>
            <a:r>
              <a:rPr lang="en-US" sz="2400" dirty="0" smtClean="0"/>
              <a:t>dream</a:t>
            </a:r>
            <a:endParaRPr lang="en-US" sz="2400" dirty="0"/>
          </a:p>
        </p:txBody>
      </p:sp>
      <p:sp>
        <p:nvSpPr>
          <p:cNvPr id="10" name="TextBox 9"/>
          <p:cNvSpPr txBox="1"/>
          <p:nvPr/>
        </p:nvSpPr>
        <p:spPr>
          <a:xfrm>
            <a:off x="5277446" y="3227941"/>
            <a:ext cx="5319938" cy="461665"/>
          </a:xfrm>
          <a:prstGeom prst="rect">
            <a:avLst/>
          </a:prstGeom>
          <a:noFill/>
        </p:spPr>
        <p:txBody>
          <a:bodyPr wrap="square" rtlCol="0">
            <a:spAutoFit/>
          </a:bodyPr>
          <a:lstStyle/>
          <a:p>
            <a:r>
              <a:rPr lang="en-US" sz="2400" dirty="0" smtClean="0"/>
              <a:t>  had</a:t>
            </a:r>
            <a:endParaRPr lang="en-US" sz="2400" dirty="0"/>
          </a:p>
        </p:txBody>
      </p:sp>
      <p:sp>
        <p:nvSpPr>
          <p:cNvPr id="11" name="TextBox 10"/>
          <p:cNvSpPr txBox="1"/>
          <p:nvPr/>
        </p:nvSpPr>
        <p:spPr>
          <a:xfrm>
            <a:off x="5982515" y="3227941"/>
            <a:ext cx="5319938" cy="461665"/>
          </a:xfrm>
          <a:prstGeom prst="rect">
            <a:avLst/>
          </a:prstGeom>
          <a:noFill/>
        </p:spPr>
        <p:txBody>
          <a:bodyPr wrap="square" rtlCol="0">
            <a:spAutoFit/>
          </a:bodyPr>
          <a:lstStyle/>
          <a:p>
            <a:r>
              <a:rPr lang="en-US" sz="2400" dirty="0" smtClean="0"/>
              <a:t>come</a:t>
            </a:r>
            <a:endParaRPr lang="en-US" sz="2400" dirty="0"/>
          </a:p>
        </p:txBody>
      </p:sp>
      <p:sp>
        <p:nvSpPr>
          <p:cNvPr id="12" name="TextBox 11"/>
          <p:cNvSpPr txBox="1"/>
          <p:nvPr/>
        </p:nvSpPr>
        <p:spPr>
          <a:xfrm>
            <a:off x="6484031" y="3227941"/>
            <a:ext cx="5319938" cy="461665"/>
          </a:xfrm>
          <a:prstGeom prst="rect">
            <a:avLst/>
          </a:prstGeom>
          <a:noFill/>
        </p:spPr>
        <p:txBody>
          <a:bodyPr wrap="square" rtlCol="0">
            <a:spAutoFit/>
          </a:bodyPr>
          <a:lstStyle/>
          <a:p>
            <a:r>
              <a:rPr lang="en-US" sz="2400" dirty="0" smtClean="0"/>
              <a:t>    true.</a:t>
            </a:r>
            <a:endParaRPr lang="en-US" sz="2400" dirty="0"/>
          </a:p>
        </p:txBody>
      </p:sp>
      <p:pic>
        <p:nvPicPr>
          <p:cNvPr id="13" name="Picture 12"/>
          <p:cNvPicPr>
            <a:picLocks noChangeAspect="1"/>
          </p:cNvPicPr>
          <p:nvPr/>
        </p:nvPicPr>
        <p:blipFill>
          <a:blip r:embed="rId2"/>
          <a:stretch>
            <a:fillRect/>
          </a:stretch>
        </p:blipFill>
        <p:spPr>
          <a:xfrm>
            <a:off x="-7165" y="5204847"/>
            <a:ext cx="2264870" cy="165315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Bottom)">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Bottom)">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lide(fromBottom)">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slide(fromBottom)">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slide(fromBottom)">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slide(fromBottom)">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slide(fromBottom)">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slide(fromBottom)">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4"/>
      <p:bldP spid="5" grpId="0"/>
      <p:bldP spid="6" grpId="0"/>
      <p:bldP spid="7" grpId="0"/>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445305"/>
            <a:ext cx="7772400" cy="1470025"/>
          </a:xfrm>
        </p:spPr>
        <p:txBody>
          <a:bodyPr>
            <a:normAutofit fontScale="90000"/>
          </a:bodyPr>
          <a:lstStyle/>
          <a:p>
            <a:r>
              <a:rPr lang="en-US" dirty="0" smtClean="0"/>
              <a:t>How we Read:</a:t>
            </a:r>
            <a:br>
              <a:rPr lang="en-US" dirty="0" smtClean="0"/>
            </a:br>
            <a:r>
              <a:rPr lang="en-US" dirty="0" smtClean="0"/>
              <a:t>Exploring Lexical </a:t>
            </a:r>
            <a:r>
              <a:rPr lang="en-US" i="1" dirty="0" err="1" smtClean="0"/>
              <a:t>v</a:t>
            </a:r>
            <a:r>
              <a:rPr lang="en-US" dirty="0" smtClean="0"/>
              <a:t> </a:t>
            </a:r>
            <a:r>
              <a:rPr lang="en-US" dirty="0" smtClean="0">
                <a:solidFill>
                  <a:srgbClr val="FF0000"/>
                </a:solidFill>
              </a:rPr>
              <a:t>Grammatical </a:t>
            </a:r>
            <a:r>
              <a:rPr lang="en-US" dirty="0" smtClean="0"/>
              <a:t>Clues</a:t>
            </a:r>
            <a:endParaRPr lang="en-US" dirty="0"/>
          </a:p>
        </p:txBody>
      </p:sp>
      <p:pic>
        <p:nvPicPr>
          <p:cNvPr id="3" name="Picture 2"/>
          <p:cNvPicPr>
            <a:picLocks noChangeAspect="1"/>
          </p:cNvPicPr>
          <p:nvPr/>
        </p:nvPicPr>
        <p:blipFill>
          <a:blip r:embed="rId2"/>
          <a:stretch>
            <a:fillRect/>
          </a:stretch>
        </p:blipFill>
        <p:spPr>
          <a:xfrm>
            <a:off x="-7165" y="5204847"/>
            <a:ext cx="2264870" cy="1653153"/>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2012986"/>
            <a:ext cx="7796215" cy="1754327"/>
          </a:xfrm>
          <a:prstGeom prst="rect">
            <a:avLst/>
          </a:prstGeom>
          <a:noFill/>
        </p:spPr>
        <p:txBody>
          <a:bodyPr wrap="square" rtlCol="0">
            <a:spAutoFit/>
          </a:bodyPr>
          <a:lstStyle/>
          <a:p>
            <a:pPr marL="342900" indent="-342900">
              <a:buFont typeface="+mj-lt"/>
              <a:buAutoNum type="arabicPeriod"/>
            </a:pPr>
            <a:r>
              <a:rPr lang="en-US" sz="5400" dirty="0" smtClean="0"/>
              <a:t>What type of text is this?</a:t>
            </a:r>
          </a:p>
          <a:p>
            <a:pPr marL="342900" indent="-342900">
              <a:buFont typeface="+mj-lt"/>
              <a:buAutoNum type="arabicPeriod"/>
            </a:pPr>
            <a:r>
              <a:rPr lang="en-US" sz="5400" dirty="0" smtClean="0"/>
              <a:t>What is its topic?</a:t>
            </a:r>
            <a:endParaRPr lang="en-US" sz="5400" dirty="0"/>
          </a:p>
        </p:txBody>
      </p:sp>
      <p:pic>
        <p:nvPicPr>
          <p:cNvPr id="3" name="Picture 2"/>
          <p:cNvPicPr>
            <a:picLocks noChangeAspect="1"/>
          </p:cNvPicPr>
          <p:nvPr/>
        </p:nvPicPr>
        <p:blipFill>
          <a:blip r:embed="rId2"/>
          <a:stretch>
            <a:fillRect/>
          </a:stretch>
        </p:blipFill>
        <p:spPr>
          <a:xfrm>
            <a:off x="-7165" y="5204847"/>
            <a:ext cx="2264870" cy="165315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318795" y="1587488"/>
            <a:ext cx="164360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6324601" y="5638800"/>
            <a:ext cx="61681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534473" y="838201"/>
            <a:ext cx="8198928" cy="55790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pic>
        <p:nvPicPr>
          <p:cNvPr id="61" name="Picture 60"/>
          <p:cNvPicPr>
            <a:picLocks noChangeAspect="1"/>
          </p:cNvPicPr>
          <p:nvPr/>
        </p:nvPicPr>
        <p:blipFill>
          <a:blip r:embed="rId2"/>
          <a:stretch>
            <a:fillRect/>
          </a:stretch>
        </p:blipFill>
        <p:spPr>
          <a:xfrm>
            <a:off x="-7165" y="5204847"/>
            <a:ext cx="2264870" cy="1653153"/>
          </a:xfrm>
          <a:prstGeom prst="rect">
            <a:avLst/>
          </a:prstGeom>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TotalTime>
  <Words>3645</Words>
  <Application>Microsoft Macintosh PowerPoint</Application>
  <PresentationFormat>On-screen Show (4:3)</PresentationFormat>
  <Paragraphs>137</Paragraphs>
  <Slides>41</Slides>
  <Notes>12</Notes>
  <HiddenSlides>0</HiddenSlides>
  <MMClips>0</MMClips>
  <ScaleCrop>false</ScaleCrop>
  <HeadingPairs>
    <vt:vector size="4" baseType="variant">
      <vt:variant>
        <vt:lpstr>Design Template</vt:lpstr>
      </vt:variant>
      <vt:variant>
        <vt:i4>1</vt:i4>
      </vt:variant>
      <vt:variant>
        <vt:lpstr>Slide Titles</vt:lpstr>
      </vt:variant>
      <vt:variant>
        <vt:i4>41</vt:i4>
      </vt:variant>
    </vt:vector>
  </HeadingPairs>
  <TitlesOfParts>
    <vt:vector size="42" baseType="lpstr">
      <vt:lpstr>Office Theme</vt:lpstr>
      <vt:lpstr>Slide 1</vt:lpstr>
      <vt:lpstr>Slide 2</vt:lpstr>
      <vt:lpstr>Slide 3</vt:lpstr>
      <vt:lpstr>Slide 4</vt:lpstr>
      <vt:lpstr>Slide 5</vt:lpstr>
      <vt:lpstr>Slide 6</vt:lpstr>
      <vt:lpstr>How we Read: Exploring Lexical v Grammatical Clues</vt:lpstr>
      <vt:lpstr>Slide 8</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Using prediction and discussion to increase understanding</vt:lpstr>
      <vt:lpstr>Using prediction and discussion to increase understanding</vt:lpstr>
      <vt:lpstr>Slide 21</vt:lpstr>
      <vt:lpstr>Slide 22</vt:lpstr>
      <vt:lpstr>Slide 23</vt:lpstr>
      <vt:lpstr>Slide 24</vt:lpstr>
      <vt:lpstr>Slide 25</vt:lpstr>
      <vt:lpstr>Slide 26</vt:lpstr>
      <vt:lpstr>Slide 27</vt:lpstr>
      <vt:lpstr>Slide 28</vt:lpstr>
      <vt:lpstr>BUILDING TENSION</vt:lpstr>
      <vt:lpstr>Slide 30</vt:lpstr>
      <vt:lpstr>Read this text: What are the barriers to learning? What could we do to help?</vt:lpstr>
      <vt:lpstr>Slide 32</vt:lpstr>
      <vt:lpstr>Slide 33</vt:lpstr>
      <vt:lpstr>Slide 34</vt:lpstr>
      <vt:lpstr>Slide 35</vt:lpstr>
      <vt:lpstr>Slide 36</vt:lpstr>
      <vt:lpstr>Slide 37</vt:lpstr>
      <vt:lpstr>Slide 38</vt:lpstr>
      <vt:lpstr>Slide 39</vt:lpstr>
      <vt:lpstr>Slide 40</vt:lpstr>
      <vt:lpstr>Slide 41</vt:lpstr>
    </vt:vector>
  </TitlesOfParts>
  <Company>King Edward VI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Geoff Barton</dc:creator>
  <cp:lastModifiedBy>Geoff Barton</cp:lastModifiedBy>
  <cp:revision>16</cp:revision>
  <dcterms:created xsi:type="dcterms:W3CDTF">2011-09-30T04:41:21Z</dcterms:created>
  <dcterms:modified xsi:type="dcterms:W3CDTF">2011-09-30T05:24:52Z</dcterms:modified>
</cp:coreProperties>
</file>