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339" r:id="rId2"/>
    <p:sldId id="340" r:id="rId3"/>
    <p:sldId id="341" r:id="rId4"/>
    <p:sldId id="342" r:id="rId5"/>
    <p:sldId id="369" r:id="rId6"/>
    <p:sldId id="370" r:id="rId7"/>
    <p:sldId id="371"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3" r:id="rId21"/>
    <p:sldId id="372" r:id="rId22"/>
    <p:sldId id="343" r:id="rId23"/>
    <p:sldId id="344" r:id="rId24"/>
    <p:sldId id="345" r:id="rId25"/>
    <p:sldId id="366" r:id="rId26"/>
    <p:sldId id="347" r:id="rId27"/>
    <p:sldId id="365" r:id="rId28"/>
    <p:sldId id="367" r:id="rId29"/>
    <p:sldId id="346" r:id="rId30"/>
    <p:sldId id="368" r:id="rId31"/>
    <p:sldId id="373" r:id="rId32"/>
    <p:sldId id="374" r:id="rId33"/>
    <p:sldId id="37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A5FBA-8624-6A4E-A34D-4D1A742032C2}" type="datetimeFigureOut">
              <a:rPr lang="en-US" smtClean="0"/>
              <a:pPr/>
              <a:t>9/30/11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FC8AB-EDFD-F941-BE31-D0919687FB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81BD371-663B-124A-9D8F-6ED6DFFD77E2}" type="datetimeFigureOut">
              <a:rPr lang="en-US" smtClean="0"/>
              <a:pPr/>
              <a:t>9/30/11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81BD371-663B-124A-9D8F-6ED6DFFD77E2}"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81BD371-663B-124A-9D8F-6ED6DFFD77E2}" type="datetimeFigureOut">
              <a:rPr lang="en-US" smtClean="0"/>
              <a:pPr/>
              <a:t>9/30/11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81BD371-663B-124A-9D8F-6ED6DFFD77E2}" type="datetimeFigureOut">
              <a:rPr lang="en-US" smtClean="0"/>
              <a:pPr/>
              <a:t>9/30/11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BD371-663B-124A-9D8F-6ED6DFFD77E2}" type="datetimeFigureOut">
              <a:rPr lang="en-US" smtClean="0"/>
              <a:pPr/>
              <a:t>9/30/11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1BD371-663B-124A-9D8F-6ED6DFFD77E2}"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1BD371-663B-124A-9D8F-6ED6DFFD77E2}" type="datetimeFigureOut">
              <a:rPr lang="en-US" smtClean="0"/>
              <a:pPr/>
              <a:t>9/30/11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BD371-663B-124A-9D8F-6ED6DFFD77E2}" type="datetimeFigureOut">
              <a:rPr lang="en-US" smtClean="0"/>
              <a:pPr/>
              <a:t>9/30/11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9653-34E6-E44B-BFDD-AC99B19F40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5.pd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7.pd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df"/><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df"/><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df"/><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df"/><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df"/><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2051772" y="3764391"/>
            <a:ext cx="5510548" cy="646331"/>
          </a:xfrm>
          <a:prstGeom prst="rect">
            <a:avLst/>
          </a:prstGeom>
          <a:noFill/>
        </p:spPr>
        <p:txBody>
          <a:bodyPr wrap="square" rtlCol="0">
            <a:spAutoFit/>
          </a:bodyPr>
          <a:lstStyle/>
          <a:p>
            <a:pPr algn="ctr"/>
            <a:r>
              <a:rPr lang="en-US" dirty="0" smtClean="0"/>
              <a:t>Geoff Barton</a:t>
            </a:r>
          </a:p>
          <a:p>
            <a:pPr algn="ctr"/>
            <a:fld id="{2984EB52-C8AC-1545-B9AE-C2DDDF58FFD2}" type="datetime4">
              <a:rPr lang="en-US" smtClean="0"/>
              <a:pPr algn="ctr"/>
              <a:t>September 30, 2011</a:t>
            </a:fld>
            <a:endParaRPr lang="en-US" dirty="0"/>
          </a:p>
        </p:txBody>
      </p:sp>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17" name="Rectangle 2"/>
          <p:cNvSpPr>
            <a:spLocks noChangeArrowheads="1"/>
          </p:cNvSpPr>
          <p:nvPr/>
        </p:nvSpPr>
        <p:spPr bwMode="auto">
          <a:xfrm>
            <a:off x="838200" y="2757502"/>
            <a:ext cx="7858125" cy="769441"/>
          </a:xfrm>
          <a:prstGeom prst="rect">
            <a:avLst/>
          </a:prstGeom>
          <a:solidFill>
            <a:schemeClr val="tx1"/>
          </a:solidFill>
          <a:ln w="76200" cmpd="tri">
            <a:solidFill>
              <a:schemeClr val="tx1"/>
            </a:solidFill>
            <a:miter lim="800000"/>
            <a:headEnd/>
            <a:tailEnd/>
          </a:ln>
        </p:spPr>
        <p:txBody>
          <a:bodyPr>
            <a:prstTxWarp prst="textNoShape">
              <a:avLst/>
            </a:prstTxWarp>
            <a:spAutoFit/>
          </a:bodyPr>
          <a:lstStyle/>
          <a:p>
            <a:pPr algn="ctr"/>
            <a:r>
              <a:rPr lang="en-US" sz="4000" b="1" dirty="0">
                <a:solidFill>
                  <a:schemeClr val="bg1"/>
                </a:solidFill>
                <a:latin typeface="Copperplate Gothic Bold" charset="0"/>
              </a:rPr>
              <a:t>MARKING</a:t>
            </a:r>
            <a:r>
              <a:rPr lang="en-US" sz="4400" b="1" dirty="0">
                <a:solidFill>
                  <a:schemeClr val="bg1"/>
                </a:solidFill>
                <a:latin typeface="Lucida Grande" charset="0"/>
              </a:rPr>
              <a:t> </a:t>
            </a:r>
            <a:r>
              <a:rPr lang="en-US" sz="4400" b="1" dirty="0">
                <a:solidFill>
                  <a:schemeClr val="bg1"/>
                </a:solidFill>
                <a:latin typeface="Bradley Hand ITC TT-Bold" charset="0"/>
              </a:rPr>
              <a:t>FOR</a:t>
            </a:r>
            <a:r>
              <a:rPr lang="en-US" sz="4400" b="1" dirty="0" smtClean="0">
                <a:solidFill>
                  <a:schemeClr val="bg1"/>
                </a:solidFill>
                <a:latin typeface="Lucida Grande" charset="0"/>
              </a:rPr>
              <a:t> </a:t>
            </a:r>
            <a:r>
              <a:rPr lang="en-US" sz="4400" b="1" dirty="0" smtClean="0">
                <a:solidFill>
                  <a:schemeClr val="bg1"/>
                </a:solidFill>
                <a:latin typeface="Humana Serif ITC TT-Medium" charset="0"/>
              </a:rPr>
              <a:t>PROGRESS</a:t>
            </a:r>
            <a:endParaRPr lang="en-US" sz="4400" dirty="0">
              <a:solidFill>
                <a:schemeClr val="bg1"/>
              </a:solidFill>
              <a:latin typeface="Lucida Grande"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2/3*#ppt_w"/>
                                          </p:val>
                                        </p:tav>
                                        <p:tav tm="100000">
                                          <p:val>
                                            <p:strVal val="#ppt_w"/>
                                          </p:val>
                                        </p:tav>
                                      </p:tavLst>
                                    </p:anim>
                                    <p:anim calcmode="lin" valueType="num">
                                      <p:cBhvr>
                                        <p:cTn id="8" dur="500" fill="hold"/>
                                        <p:tgtEl>
                                          <p:spTgt spid="1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38200" y="914400"/>
            <a:ext cx="7620000" cy="1189038"/>
          </a:xfrm>
          <a:prstGeom prst="rect">
            <a:avLst/>
          </a:prstGeom>
          <a:noFill/>
          <a:ln w="9525">
            <a:noFill/>
            <a:miter lim="800000"/>
            <a:headEnd/>
            <a:tailEnd/>
          </a:ln>
        </p:spPr>
        <p:txBody>
          <a:bodyPr>
            <a:prstTxWarp prst="textNoShape">
              <a:avLst/>
            </a:prstTxWarp>
            <a:spAutoFit/>
          </a:bodyPr>
          <a:lstStyle/>
          <a:p>
            <a:pPr>
              <a:spcBef>
                <a:spcPct val="50000"/>
              </a:spcBef>
            </a:pPr>
            <a:r>
              <a:rPr lang="en-US" sz="7200">
                <a:solidFill>
                  <a:srgbClr val="FF0000"/>
                </a:solidFill>
              </a:rPr>
              <a:t>10</a:t>
            </a:r>
            <a:r>
              <a:rPr lang="en-US"/>
              <a:t> </a:t>
            </a:r>
            <a:r>
              <a:rPr lang="en-US" sz="3600"/>
              <a:t>practical steps to improve marking</a:t>
            </a:r>
            <a:endParaRPr lang="en-US"/>
          </a:p>
        </p:txBody>
      </p:sp>
      <p:sp>
        <p:nvSpPr>
          <p:cNvPr id="11268" name="Line 4"/>
          <p:cNvSpPr>
            <a:spLocks noChangeShapeType="1"/>
          </p:cNvSpPr>
          <p:nvPr/>
        </p:nvSpPr>
        <p:spPr bwMode="auto">
          <a:xfrm>
            <a:off x="1143000" y="2057400"/>
            <a:ext cx="7239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1269" name="Text Box 5"/>
          <p:cNvSpPr txBox="1">
            <a:spLocks noChangeArrowheads="1"/>
          </p:cNvSpPr>
          <p:nvPr/>
        </p:nvSpPr>
        <p:spPr bwMode="auto">
          <a:xfrm>
            <a:off x="1143000" y="2590800"/>
            <a:ext cx="73914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a:t>Have an assessment policy that clearly separates FORMATIVE and SUMMATIVE assessment</a:t>
            </a:r>
          </a:p>
        </p:txBody>
      </p:sp>
      <p:sp>
        <p:nvSpPr>
          <p:cNvPr id="17413" name="Text Box 6"/>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1</a:t>
            </a:r>
          </a:p>
        </p:txBody>
      </p:sp>
      <p:sp>
        <p:nvSpPr>
          <p:cNvPr id="11271" name="Text Box 7"/>
          <p:cNvSpPr txBox="1">
            <a:spLocks noChangeArrowheads="1"/>
          </p:cNvSpPr>
          <p:nvPr/>
        </p:nvSpPr>
        <p:spPr bwMode="auto">
          <a:xfrm>
            <a:off x="914400" y="4419600"/>
            <a:ext cx="3276600" cy="1266825"/>
          </a:xfrm>
          <a:prstGeom prst="rect">
            <a:avLst/>
          </a:prstGeom>
          <a:noFill/>
          <a:ln w="76200" cmpd="tri">
            <a:solidFill>
              <a:srgbClr val="FF0000"/>
            </a:solidFill>
            <a:miter lim="800000"/>
            <a:headEnd/>
            <a:tailEnd/>
          </a:ln>
        </p:spPr>
        <p:txBody>
          <a:bodyPr>
            <a:prstTxWarp prst="textNoShape">
              <a:avLst/>
            </a:prstTxWarp>
            <a:spAutoFit/>
          </a:bodyPr>
          <a:lstStyle/>
          <a:p>
            <a:pPr algn="ctr">
              <a:spcBef>
                <a:spcPct val="50000"/>
              </a:spcBef>
            </a:pPr>
            <a:r>
              <a:rPr lang="en-US" sz="3600" b="1">
                <a:solidFill>
                  <a:srgbClr val="FF0000"/>
                </a:solidFill>
              </a:rPr>
              <a:t>Assessment for learning</a:t>
            </a:r>
          </a:p>
        </p:txBody>
      </p:sp>
      <p:sp>
        <p:nvSpPr>
          <p:cNvPr id="11272" name="Text Box 8"/>
          <p:cNvSpPr txBox="1">
            <a:spLocks noChangeArrowheads="1"/>
          </p:cNvSpPr>
          <p:nvPr/>
        </p:nvSpPr>
        <p:spPr bwMode="auto">
          <a:xfrm>
            <a:off x="4724400" y="4419600"/>
            <a:ext cx="3276600" cy="1266825"/>
          </a:xfrm>
          <a:prstGeom prst="rect">
            <a:avLst/>
          </a:prstGeom>
          <a:noFill/>
          <a:ln w="76200" cmpd="tri">
            <a:solidFill>
              <a:srgbClr val="FF0000"/>
            </a:solidFill>
            <a:miter lim="800000"/>
            <a:headEnd/>
            <a:tailEnd/>
          </a:ln>
        </p:spPr>
        <p:txBody>
          <a:bodyPr>
            <a:prstTxWarp prst="textNoShape">
              <a:avLst/>
            </a:prstTxWarp>
            <a:spAutoFit/>
          </a:bodyPr>
          <a:lstStyle/>
          <a:p>
            <a:pPr algn="ctr">
              <a:spcBef>
                <a:spcPct val="50000"/>
              </a:spcBef>
            </a:pPr>
            <a:r>
              <a:rPr lang="en-US" sz="3600" b="1">
                <a:solidFill>
                  <a:srgbClr val="FF0000"/>
                </a:solidFill>
              </a:rPr>
              <a:t>Assessment for monitoring</a:t>
            </a:r>
          </a:p>
        </p:txBody>
      </p:sp>
      <p:sp>
        <p:nvSpPr>
          <p:cNvPr id="11273" name="Line 9"/>
          <p:cNvSpPr>
            <a:spLocks noChangeShapeType="1"/>
          </p:cNvSpPr>
          <p:nvPr/>
        </p:nvSpPr>
        <p:spPr bwMode="auto">
          <a:xfrm>
            <a:off x="2286000" y="3429000"/>
            <a:ext cx="0" cy="9144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1274" name="Line 10"/>
          <p:cNvSpPr>
            <a:spLocks noChangeShapeType="1"/>
          </p:cNvSpPr>
          <p:nvPr/>
        </p:nvSpPr>
        <p:spPr bwMode="auto">
          <a:xfrm>
            <a:off x="5867400" y="3429000"/>
            <a:ext cx="0" cy="9144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lide(fromLeft)">
                                      <p:cBhvr>
                                        <p:cTn id="7" dur="500"/>
                                        <p:tgtEl>
                                          <p:spTgt spid="1126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blinds(horizontal)">
                                      <p:cBhvr>
                                        <p:cTn id="11" dur="500"/>
                                        <p:tgtEl>
                                          <p:spTgt spid="1126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273"/>
                                        </p:tgtEl>
                                        <p:attrNameLst>
                                          <p:attrName>style.visibility</p:attrName>
                                        </p:attrNameLst>
                                      </p:cBhvr>
                                      <p:to>
                                        <p:strVal val="visible"/>
                                      </p:to>
                                    </p:set>
                                    <p:animEffect transition="in" filter="wipe(up)">
                                      <p:cBhvr>
                                        <p:cTn id="15" dur="500"/>
                                        <p:tgtEl>
                                          <p:spTgt spid="11273"/>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271"/>
                                        </p:tgtEl>
                                        <p:attrNameLst>
                                          <p:attrName>style.visibility</p:attrName>
                                        </p:attrNameLst>
                                      </p:cBhvr>
                                      <p:to>
                                        <p:strVal val="visible"/>
                                      </p:to>
                                    </p:set>
                                    <p:animEffect transition="in" filter="slide(fromBottom)">
                                      <p:cBhvr>
                                        <p:cTn id="19" dur="500"/>
                                        <p:tgtEl>
                                          <p:spTgt spid="1127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274"/>
                                        </p:tgtEl>
                                        <p:attrNameLst>
                                          <p:attrName>style.visibility</p:attrName>
                                        </p:attrNameLst>
                                      </p:cBhvr>
                                      <p:to>
                                        <p:strVal val="visible"/>
                                      </p:to>
                                    </p:set>
                                    <p:animEffect transition="in" filter="wipe(up)">
                                      <p:cBhvr>
                                        <p:cTn id="23" dur="500"/>
                                        <p:tgtEl>
                                          <p:spTgt spid="11274"/>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11272"/>
                                        </p:tgtEl>
                                        <p:attrNameLst>
                                          <p:attrName>style.visibility</p:attrName>
                                        </p:attrNameLst>
                                      </p:cBhvr>
                                      <p:to>
                                        <p:strVal val="visible"/>
                                      </p:to>
                                    </p:set>
                                    <p:animEffect transition="in" filter="slide(fromBottom)">
                                      <p:cBhvr>
                                        <p:cTn id="2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utoUpdateAnimBg="0"/>
      <p:bldP spid="11271" grpId="0" animBg="1" autoUpdateAnimBg="0"/>
      <p:bldP spid="11272" grpId="0" animBg="1" autoUpdateAnimBg="0"/>
      <p:bldP spid="11273" grpId="0" animBg="1"/>
      <p:bldP spid="11274"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143000" y="2743200"/>
            <a:ext cx="739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Re-think what formative assessment includes …</a:t>
            </a:r>
          </a:p>
        </p:txBody>
      </p:sp>
      <p:sp>
        <p:nvSpPr>
          <p:cNvPr id="18436" name="Text Box 5"/>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2</a:t>
            </a:r>
          </a:p>
        </p:txBody>
      </p:sp>
      <p:sp>
        <p:nvSpPr>
          <p:cNvPr id="12295" name="Text Box 7"/>
          <p:cNvSpPr txBox="1">
            <a:spLocks noChangeArrowheads="1"/>
          </p:cNvSpPr>
          <p:nvPr/>
        </p:nvSpPr>
        <p:spPr bwMode="auto">
          <a:xfrm>
            <a:off x="990600" y="4114800"/>
            <a:ext cx="7315200" cy="2365375"/>
          </a:xfrm>
          <a:prstGeom prst="rect">
            <a:avLst/>
          </a:prstGeom>
          <a:noFill/>
          <a:ln w="76200" cmpd="tri">
            <a:solidFill>
              <a:srgbClr val="FF0000"/>
            </a:solidFill>
            <a:miter lim="800000"/>
            <a:headEnd/>
            <a:tailEnd/>
          </a:ln>
        </p:spPr>
        <p:txBody>
          <a:bodyPr>
            <a:prstTxWarp prst="textNoShape">
              <a:avLst/>
            </a:prstTxWarp>
            <a:spAutoFit/>
          </a:bodyPr>
          <a:lstStyle/>
          <a:p>
            <a:pPr algn="ctr">
              <a:spcBef>
                <a:spcPct val="50000"/>
              </a:spcBef>
            </a:pPr>
            <a:r>
              <a:rPr lang="en-US" sz="3600" b="1">
                <a:solidFill>
                  <a:srgbClr val="FF0000"/>
                </a:solidFill>
              </a:rPr>
              <a:t>Peer evaluation</a:t>
            </a:r>
          </a:p>
          <a:p>
            <a:pPr algn="ctr">
              <a:spcBef>
                <a:spcPct val="50000"/>
              </a:spcBef>
            </a:pPr>
            <a:r>
              <a:rPr lang="en-US" sz="3600" b="1">
                <a:solidFill>
                  <a:srgbClr val="FF0000"/>
                </a:solidFill>
              </a:rPr>
              <a:t>Group feedback</a:t>
            </a:r>
          </a:p>
          <a:p>
            <a:pPr algn="ctr">
              <a:spcBef>
                <a:spcPct val="50000"/>
              </a:spcBef>
            </a:pPr>
            <a:r>
              <a:rPr lang="en-US" sz="3600" b="1">
                <a:solidFill>
                  <a:srgbClr val="FF0000"/>
                </a:solidFill>
              </a:rPr>
              <a:t>Rapid 1:1s</a:t>
            </a:r>
          </a:p>
        </p:txBody>
      </p:sp>
      <p:sp>
        <p:nvSpPr>
          <p:cNvPr id="12297" name="Line 9"/>
          <p:cNvSpPr>
            <a:spLocks noChangeShapeType="1"/>
          </p:cNvSpPr>
          <p:nvPr/>
        </p:nvSpPr>
        <p:spPr bwMode="auto">
          <a:xfrm>
            <a:off x="4419600" y="3048000"/>
            <a:ext cx="0" cy="10668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297"/>
                                        </p:tgtEl>
                                        <p:attrNameLst>
                                          <p:attrName>style.visibility</p:attrName>
                                        </p:attrNameLst>
                                      </p:cBhvr>
                                      <p:to>
                                        <p:strVal val="visible"/>
                                      </p:to>
                                    </p:set>
                                    <p:animEffect transition="in" filter="wipe(up)">
                                      <p:cBhvr>
                                        <p:cTn id="11" dur="500"/>
                                        <p:tgtEl>
                                          <p:spTgt spid="12297"/>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slide(fromBottom)">
                                      <p:cBhvr>
                                        <p:cTn id="1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5" grpId="0" animBg="1" autoUpdateAnimBg="0"/>
      <p:bldP spid="1229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143000" y="2743200"/>
            <a:ext cx="73914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a:t>Therefore re-think assessment tasks and homework</a:t>
            </a:r>
          </a:p>
        </p:txBody>
      </p:sp>
      <p:sp>
        <p:nvSpPr>
          <p:cNvPr id="19460"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3</a:t>
            </a:r>
          </a:p>
        </p:txBody>
      </p:sp>
      <p:sp>
        <p:nvSpPr>
          <p:cNvPr id="13317" name="Text Box 5"/>
          <p:cNvSpPr txBox="1">
            <a:spLocks noChangeArrowheads="1"/>
          </p:cNvSpPr>
          <p:nvPr/>
        </p:nvSpPr>
        <p:spPr bwMode="auto">
          <a:xfrm>
            <a:off x="990600" y="4114800"/>
            <a:ext cx="7315200" cy="2640013"/>
          </a:xfrm>
          <a:prstGeom prst="rect">
            <a:avLst/>
          </a:prstGeom>
          <a:noFill/>
          <a:ln w="76200" cmpd="tri">
            <a:solidFill>
              <a:srgbClr val="FF0000"/>
            </a:solidFill>
            <a:miter lim="800000"/>
            <a:headEnd/>
            <a:tailEnd/>
          </a:ln>
        </p:spPr>
        <p:txBody>
          <a:bodyPr>
            <a:prstTxWarp prst="textNoShape">
              <a:avLst/>
            </a:prstTxWarp>
            <a:spAutoFit/>
          </a:bodyPr>
          <a:lstStyle/>
          <a:p>
            <a:pPr algn="ctr">
              <a:spcBef>
                <a:spcPct val="50000"/>
              </a:spcBef>
            </a:pPr>
            <a:r>
              <a:rPr lang="en-US" sz="3600" b="1">
                <a:solidFill>
                  <a:srgbClr val="FF0000"/>
                </a:solidFill>
              </a:rPr>
              <a:t>eg every lesson has a homework of 15 minutes</a:t>
            </a:r>
          </a:p>
          <a:p>
            <a:pPr algn="ctr">
              <a:spcBef>
                <a:spcPct val="50000"/>
              </a:spcBef>
            </a:pPr>
            <a:r>
              <a:rPr lang="en-US" sz="3600" b="1">
                <a:solidFill>
                  <a:srgbClr val="FF0000"/>
                </a:solidFill>
              </a:rPr>
              <a:t>Reinforcing skills … leading to the next stage in learning</a:t>
            </a:r>
          </a:p>
        </p:txBody>
      </p:sp>
      <p:sp>
        <p:nvSpPr>
          <p:cNvPr id="13318" name="Line 6"/>
          <p:cNvSpPr>
            <a:spLocks noChangeShapeType="1"/>
          </p:cNvSpPr>
          <p:nvPr/>
        </p:nvSpPr>
        <p:spPr bwMode="auto">
          <a:xfrm>
            <a:off x="4419600" y="3048000"/>
            <a:ext cx="0" cy="10668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wipe(up)">
                                      <p:cBhvr>
                                        <p:cTn id="11" dur="500"/>
                                        <p:tgtEl>
                                          <p:spTgt spid="13318"/>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slide(fromBottom)">
                                      <p:cBhvr>
                                        <p:cTn id="15"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7" grpId="0" animBg="1" autoUpdateAnimBg="0"/>
      <p:bldP spid="13318"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143000" y="2743200"/>
            <a:ext cx="739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Thus give higher status to homework</a:t>
            </a:r>
          </a:p>
        </p:txBody>
      </p:sp>
      <p:sp>
        <p:nvSpPr>
          <p:cNvPr id="20484"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4</a:t>
            </a:r>
          </a:p>
        </p:txBody>
      </p:sp>
      <p:sp>
        <p:nvSpPr>
          <p:cNvPr id="14341" name="Text Box 5"/>
          <p:cNvSpPr txBox="1">
            <a:spLocks noChangeArrowheads="1"/>
          </p:cNvSpPr>
          <p:nvPr/>
        </p:nvSpPr>
        <p:spPr bwMode="auto">
          <a:xfrm>
            <a:off x="990600" y="4114800"/>
            <a:ext cx="7315200" cy="1266825"/>
          </a:xfrm>
          <a:prstGeom prst="rect">
            <a:avLst/>
          </a:prstGeom>
          <a:noFill/>
          <a:ln w="76200" cmpd="tri">
            <a:solidFill>
              <a:srgbClr val="FF0000"/>
            </a:solidFill>
            <a:miter lim="800000"/>
            <a:headEnd/>
            <a:tailEnd/>
          </a:ln>
        </p:spPr>
        <p:txBody>
          <a:bodyPr>
            <a:prstTxWarp prst="textNoShape">
              <a:avLst/>
            </a:prstTxWarp>
            <a:spAutoFit/>
          </a:bodyPr>
          <a:lstStyle/>
          <a:p>
            <a:pPr algn="ctr">
              <a:spcBef>
                <a:spcPct val="50000"/>
              </a:spcBef>
            </a:pPr>
            <a:r>
              <a:rPr lang="en-US" sz="3600" b="1">
                <a:solidFill>
                  <a:srgbClr val="FF0000"/>
                </a:solidFill>
              </a:rPr>
              <a:t>Every lesson starts swith a rapid recap of skills</a:t>
            </a:r>
          </a:p>
        </p:txBody>
      </p:sp>
      <p:sp>
        <p:nvSpPr>
          <p:cNvPr id="14342" name="Line 6"/>
          <p:cNvSpPr>
            <a:spLocks noChangeShapeType="1"/>
          </p:cNvSpPr>
          <p:nvPr/>
        </p:nvSpPr>
        <p:spPr bwMode="auto">
          <a:xfrm>
            <a:off x="4419600" y="3048000"/>
            <a:ext cx="0" cy="10668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wipe(up)">
                                      <p:cBhvr>
                                        <p:cTn id="11" dur="500"/>
                                        <p:tgtEl>
                                          <p:spTgt spid="1434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slide(fromBottom)">
                                      <p:cBhvr>
                                        <p:cTn id="15"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1" grpId="0" animBg="1" autoUpdateAnimBg="0"/>
      <p:bldP spid="1434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143000" y="2743200"/>
            <a:ext cx="73914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a:t>Thus use step-by-step homeworks to lead to key assessments every 4 weeks</a:t>
            </a:r>
          </a:p>
        </p:txBody>
      </p:sp>
      <p:sp>
        <p:nvSpPr>
          <p:cNvPr id="21508"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5</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43000" y="2743200"/>
            <a:ext cx="73914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a:t>Communicate this policy to parents, emphasising the frequency and rigour of homework</a:t>
            </a:r>
          </a:p>
        </p:txBody>
      </p:sp>
      <p:sp>
        <p:nvSpPr>
          <p:cNvPr id="22532"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6</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143000" y="2743200"/>
            <a:ext cx="7391400" cy="1373188"/>
          </a:xfrm>
          <a:prstGeom prst="rect">
            <a:avLst/>
          </a:prstGeom>
          <a:noFill/>
          <a:ln w="9525">
            <a:noFill/>
            <a:miter lim="800000"/>
            <a:headEnd/>
            <a:tailEnd/>
          </a:ln>
        </p:spPr>
        <p:txBody>
          <a:bodyPr>
            <a:prstTxWarp prst="textNoShape">
              <a:avLst/>
            </a:prstTxWarp>
            <a:spAutoFit/>
          </a:bodyPr>
          <a:lstStyle/>
          <a:p>
            <a:r>
              <a:rPr lang="en-US" sz="2800" i="1">
                <a:latin typeface="HelveticaNeue-Light" charset="0"/>
              </a:rPr>
              <a:t>Make </a:t>
            </a:r>
            <a:r>
              <a:rPr lang="en-US" sz="2800" b="1" i="1">
                <a:solidFill>
                  <a:srgbClr val="FF0000"/>
                </a:solidFill>
                <a:latin typeface="HelveticaNeue-Light" charset="0"/>
              </a:rPr>
              <a:t>marking criteria</a:t>
            </a:r>
            <a:r>
              <a:rPr lang="en-US" sz="2800" i="1">
                <a:latin typeface="HelveticaNeue-Light" charset="0"/>
              </a:rPr>
              <a:t> explicit - ie “this is what I am looking for in this piece of work”</a:t>
            </a:r>
          </a:p>
          <a:p>
            <a:endParaRPr lang="en-US" sz="2800"/>
          </a:p>
        </p:txBody>
      </p:sp>
      <p:sp>
        <p:nvSpPr>
          <p:cNvPr id="23556"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7</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1143000" y="2743200"/>
            <a:ext cx="7391400" cy="3081338"/>
          </a:xfrm>
          <a:prstGeom prst="rect">
            <a:avLst/>
          </a:prstGeom>
          <a:noFill/>
          <a:ln w="9525">
            <a:noFill/>
            <a:miter lim="800000"/>
            <a:headEnd/>
            <a:tailEnd/>
          </a:ln>
        </p:spPr>
        <p:txBody>
          <a:bodyPr>
            <a:prstTxWarp prst="textNoShape">
              <a:avLst/>
            </a:prstTxWarp>
            <a:spAutoFit/>
          </a:bodyPr>
          <a:lstStyle/>
          <a:p>
            <a:r>
              <a:rPr lang="en-US" sz="2800" b="1" i="1">
                <a:solidFill>
                  <a:srgbClr val="FF0000"/>
                </a:solidFill>
                <a:latin typeface="HelveticaNeue-Light" charset="0"/>
              </a:rPr>
              <a:t>Mark selectively</a:t>
            </a:r>
            <a:r>
              <a:rPr lang="en-US" sz="2800"/>
              <a:t>: eg features which are related to:</a:t>
            </a:r>
          </a:p>
          <a:p>
            <a:r>
              <a:rPr lang="en-US" sz="2800"/>
              <a:t>(i) the specific task</a:t>
            </a:r>
          </a:p>
          <a:p>
            <a:r>
              <a:rPr lang="en-US" sz="2800"/>
              <a:t>(ii) subject-specific uses of language and/or</a:t>
            </a:r>
          </a:p>
          <a:p>
            <a:r>
              <a:rPr lang="en-US" sz="2800"/>
              <a:t>(iii) the school’s cross-curricular priorities for literacy development.</a:t>
            </a:r>
          </a:p>
          <a:p>
            <a:endParaRPr lang="en-US" sz="2800"/>
          </a:p>
        </p:txBody>
      </p:sp>
      <p:sp>
        <p:nvSpPr>
          <p:cNvPr id="24580"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8</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143000" y="2743200"/>
            <a:ext cx="7391400" cy="2062103"/>
          </a:xfrm>
          <a:prstGeom prst="rect">
            <a:avLst/>
          </a:prstGeom>
          <a:noFill/>
          <a:ln w="9525">
            <a:noFill/>
            <a:miter lim="800000"/>
            <a:headEnd/>
            <a:tailEnd/>
          </a:ln>
        </p:spPr>
        <p:txBody>
          <a:bodyPr>
            <a:prstTxWarp prst="textNoShape">
              <a:avLst/>
            </a:prstTxWarp>
            <a:spAutoFit/>
          </a:bodyPr>
          <a:lstStyle/>
          <a:p>
            <a:r>
              <a:rPr lang="en-US" sz="3200" i="1" dirty="0">
                <a:latin typeface="+mj-lt"/>
              </a:rPr>
              <a:t>Develop a </a:t>
            </a:r>
            <a:r>
              <a:rPr lang="en-US" sz="3200" b="1" i="1" dirty="0">
                <a:solidFill>
                  <a:srgbClr val="FF0000"/>
                </a:solidFill>
                <a:latin typeface="+mj-lt"/>
              </a:rPr>
              <a:t>consistent approach</a:t>
            </a:r>
            <a:r>
              <a:rPr lang="en-US" sz="3200" i="1" dirty="0">
                <a:latin typeface="+mj-lt"/>
              </a:rPr>
              <a:t>, easily interpretable by </a:t>
            </a:r>
            <a:r>
              <a:rPr lang="en-US" sz="3200" i="1" dirty="0" smtClean="0">
                <a:latin typeface="+mj-lt"/>
              </a:rPr>
              <a:t>pupils</a:t>
            </a:r>
            <a:r>
              <a:rPr lang="en-US" sz="3200" i="1" dirty="0" smtClean="0">
                <a:latin typeface="+mj-lt"/>
              </a:rPr>
              <a:t> </a:t>
            </a:r>
            <a:r>
              <a:rPr lang="en-US" sz="3200" i="1" dirty="0" smtClean="0">
                <a:latin typeface="+mj-lt"/>
              </a:rPr>
              <a:t>and parents: this means consistency across subjects and teachers</a:t>
            </a:r>
            <a:endParaRPr lang="en-US" sz="3200" dirty="0">
              <a:latin typeface="+mj-lt"/>
            </a:endParaRPr>
          </a:p>
        </p:txBody>
      </p:sp>
      <p:sp>
        <p:nvSpPr>
          <p:cNvPr id="25604"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9</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1143000" y="2743200"/>
            <a:ext cx="7391400" cy="1569660"/>
          </a:xfrm>
          <a:prstGeom prst="rect">
            <a:avLst/>
          </a:prstGeom>
          <a:noFill/>
          <a:ln w="9525">
            <a:noFill/>
            <a:miter lim="800000"/>
            <a:headEnd/>
            <a:tailEnd/>
          </a:ln>
        </p:spPr>
        <p:txBody>
          <a:bodyPr>
            <a:prstTxWarp prst="textNoShape">
              <a:avLst/>
            </a:prstTxWarp>
            <a:spAutoFit/>
          </a:bodyPr>
          <a:lstStyle/>
          <a:p>
            <a:r>
              <a:rPr lang="en-US" sz="3200" dirty="0">
                <a:latin typeface="+mj-lt"/>
              </a:rPr>
              <a:t>Make it </a:t>
            </a:r>
            <a:r>
              <a:rPr lang="en-US" sz="3200" b="1" dirty="0">
                <a:solidFill>
                  <a:srgbClr val="FF0000"/>
                </a:solidFill>
                <a:latin typeface="+mj-lt"/>
              </a:rPr>
              <a:t>interactive</a:t>
            </a:r>
            <a:r>
              <a:rPr lang="en-US" sz="3200" dirty="0">
                <a:latin typeface="+mj-lt"/>
              </a:rPr>
              <a:t> - expect a response: we have to involve students more in their own progress</a:t>
            </a:r>
          </a:p>
        </p:txBody>
      </p:sp>
      <p:sp>
        <p:nvSpPr>
          <p:cNvPr id="26628" name="Text Box 4"/>
          <p:cNvSpPr txBox="1">
            <a:spLocks noChangeArrowheads="1"/>
          </p:cNvSpPr>
          <p:nvPr/>
        </p:nvSpPr>
        <p:spPr bwMode="auto">
          <a:xfrm>
            <a:off x="0" y="2667000"/>
            <a:ext cx="990600" cy="762000"/>
          </a:xfrm>
          <a:prstGeom prst="rect">
            <a:avLst/>
          </a:prstGeom>
          <a:noFill/>
          <a:ln w="9525">
            <a:noFill/>
            <a:miter lim="800000"/>
            <a:headEnd/>
            <a:tailEnd/>
          </a:ln>
        </p:spPr>
        <p:txBody>
          <a:bodyPr>
            <a:prstTxWarp prst="textNoShape">
              <a:avLst/>
            </a:prstTxWarp>
            <a:spAutoFit/>
          </a:bodyPr>
          <a:lstStyle/>
          <a:p>
            <a:pPr algn="r">
              <a:spcBef>
                <a:spcPct val="50000"/>
              </a:spcBef>
            </a:pPr>
            <a:r>
              <a:rPr lang="en-US" sz="4400"/>
              <a:t>10</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6" name="TextBox 5"/>
          <p:cNvSpPr txBox="1"/>
          <p:nvPr/>
        </p:nvSpPr>
        <p:spPr>
          <a:xfrm>
            <a:off x="4910932" y="1327263"/>
            <a:ext cx="4233068" cy="3970318"/>
          </a:xfrm>
          <a:prstGeom prst="rect">
            <a:avLst/>
          </a:prstGeom>
          <a:noFill/>
        </p:spPr>
        <p:txBody>
          <a:bodyPr wrap="square" rtlCol="0">
            <a:spAutoFit/>
          </a:bodyPr>
          <a:lstStyle/>
          <a:p>
            <a:r>
              <a:rPr lang="en-US" dirty="0" smtClean="0"/>
              <a:t>The most important changes in classrooms were the way the teachers gave feedback to students, and the ways in which they involved the students in their own learning.</a:t>
            </a:r>
            <a:r>
              <a:rPr lang="en-US" dirty="0" smtClean="0"/>
              <a:t> </a:t>
            </a:r>
          </a:p>
          <a:p>
            <a:endParaRPr lang="en-US" dirty="0" smtClean="0"/>
          </a:p>
          <a:p>
            <a:r>
              <a:rPr lang="en-US" dirty="0" smtClean="0"/>
              <a:t>The </a:t>
            </a:r>
            <a:r>
              <a:rPr lang="en-US" dirty="0" smtClean="0"/>
              <a:t>most common form of feedback in schools in this country is for students to be given a mark, often with some sort of comment. Carefully controlled studies have shown that giving students marks is no better than giving no feedback at all. Giving comments, on the other hand, produces substantial improvements in learning.</a:t>
            </a:r>
            <a:r>
              <a:rPr lang="en-US" dirty="0" smtClean="0"/>
              <a:t> </a:t>
            </a:r>
          </a:p>
          <a:p>
            <a:endParaRPr lang="en-US" dirty="0" smtClean="0"/>
          </a:p>
        </p:txBody>
      </p:sp>
      <p:pic>
        <p:nvPicPr>
          <p:cNvPr id="7" name="Picture 6"/>
          <p:cNvPicPr>
            <a:picLocks noChangeAspect="1"/>
          </p:cNvPicPr>
          <p:nvPr/>
        </p:nvPicPr>
        <p:blipFill>
          <a:blip r:embed="rId3"/>
          <a:stretch>
            <a:fillRect/>
          </a:stretch>
        </p:blipFill>
        <p:spPr>
          <a:xfrm>
            <a:off x="377411" y="2000648"/>
            <a:ext cx="4454057" cy="2672434"/>
          </a:xfrm>
          <a:prstGeom prst="rect">
            <a:avLst/>
          </a:prstGeom>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143000" y="2057400"/>
            <a:ext cx="723900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28675" name="Text Box 4"/>
          <p:cNvSpPr txBox="1">
            <a:spLocks noChangeArrowheads="1"/>
          </p:cNvSpPr>
          <p:nvPr/>
        </p:nvSpPr>
        <p:spPr bwMode="auto">
          <a:xfrm>
            <a:off x="1219200" y="1143000"/>
            <a:ext cx="6934200" cy="92333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5400" dirty="0" smtClean="0"/>
              <a:t>OUR APPROACH</a:t>
            </a:r>
            <a:endParaRPr lang="en-US" sz="5400" dirty="0"/>
          </a:p>
        </p:txBody>
      </p:sp>
      <p:sp>
        <p:nvSpPr>
          <p:cNvPr id="26629" name="Text Box 5"/>
          <p:cNvSpPr txBox="1">
            <a:spLocks noChangeArrowheads="1"/>
          </p:cNvSpPr>
          <p:nvPr/>
        </p:nvSpPr>
        <p:spPr bwMode="auto">
          <a:xfrm>
            <a:off x="533400" y="2819400"/>
            <a:ext cx="4876800" cy="1187450"/>
          </a:xfrm>
          <a:prstGeom prst="rect">
            <a:avLst/>
          </a:prstGeom>
          <a:solidFill>
            <a:schemeClr val="tx1"/>
          </a:solidFill>
          <a:ln w="9525">
            <a:noFill/>
            <a:miter lim="800000"/>
            <a:headEnd/>
            <a:tailEnd/>
          </a:ln>
        </p:spPr>
        <p:txBody>
          <a:bodyPr>
            <a:prstTxWarp prst="textNoShape">
              <a:avLst/>
            </a:prstTxWarp>
            <a:spAutoFit/>
          </a:bodyPr>
          <a:lstStyle/>
          <a:p>
            <a:pPr algn="ctr">
              <a:spcBef>
                <a:spcPct val="50000"/>
              </a:spcBef>
            </a:pPr>
            <a:r>
              <a:rPr lang="en-US">
                <a:solidFill>
                  <a:schemeClr val="bg1"/>
                </a:solidFill>
              </a:rPr>
              <a:t>Get feedback from students on their attitudes to marking - what helps them &amp; what doesn’t</a:t>
            </a:r>
          </a:p>
        </p:txBody>
      </p:sp>
      <p:sp>
        <p:nvSpPr>
          <p:cNvPr id="26630" name="Text Box 6"/>
          <p:cNvSpPr txBox="1">
            <a:spLocks noChangeArrowheads="1"/>
          </p:cNvSpPr>
          <p:nvPr/>
        </p:nvSpPr>
        <p:spPr bwMode="auto">
          <a:xfrm>
            <a:off x="4038600" y="5257800"/>
            <a:ext cx="4876800" cy="646331"/>
          </a:xfrm>
          <a:prstGeom prst="rect">
            <a:avLst/>
          </a:prstGeom>
          <a:solidFill>
            <a:schemeClr val="tx1"/>
          </a:solidFill>
          <a:ln w="9525">
            <a:noFill/>
            <a:miter lim="800000"/>
            <a:headEnd/>
            <a:tailEnd/>
          </a:ln>
        </p:spPr>
        <p:txBody>
          <a:bodyPr>
            <a:prstTxWarp prst="textNoShape">
              <a:avLst/>
            </a:prstTxWarp>
            <a:spAutoFit/>
          </a:bodyPr>
          <a:lstStyle/>
          <a:p>
            <a:pPr algn="ctr">
              <a:spcBef>
                <a:spcPct val="50000"/>
              </a:spcBef>
            </a:pPr>
            <a:r>
              <a:rPr lang="en-US" dirty="0">
                <a:solidFill>
                  <a:schemeClr val="bg1"/>
                </a:solidFill>
              </a:rPr>
              <a:t>Get clear in</a:t>
            </a:r>
            <a:r>
              <a:rPr lang="en-US" dirty="0" smtClean="0">
                <a:solidFill>
                  <a:schemeClr val="bg1"/>
                </a:solidFill>
              </a:rPr>
              <a:t> our </a:t>
            </a:r>
            <a:r>
              <a:rPr lang="en-US" dirty="0">
                <a:solidFill>
                  <a:schemeClr val="bg1"/>
                </a:solidFill>
              </a:rPr>
              <a:t>own </a:t>
            </a:r>
            <a:r>
              <a:rPr lang="en-US" dirty="0" smtClean="0">
                <a:solidFill>
                  <a:schemeClr val="bg1"/>
                </a:solidFill>
              </a:rPr>
              <a:t>minds </a:t>
            </a:r>
            <a:r>
              <a:rPr lang="en-US" dirty="0">
                <a:solidFill>
                  <a:schemeClr val="bg1"/>
                </a:solidFill>
              </a:rPr>
              <a:t>formative -</a:t>
            </a:r>
            <a:r>
              <a:rPr lang="en-US" dirty="0" err="1">
                <a:solidFill>
                  <a:schemeClr val="bg1"/>
                </a:solidFill>
              </a:rPr>
              <a:t>v</a:t>
            </a:r>
            <a:r>
              <a:rPr lang="en-US" dirty="0">
                <a:solidFill>
                  <a:schemeClr val="bg1"/>
                </a:solidFill>
              </a:rPr>
              <a:t>- summative assessment</a:t>
            </a:r>
          </a:p>
        </p:txBody>
      </p:sp>
      <p:sp>
        <p:nvSpPr>
          <p:cNvPr id="26631" name="Text Box 7"/>
          <p:cNvSpPr txBox="1">
            <a:spLocks noChangeArrowheads="1"/>
          </p:cNvSpPr>
          <p:nvPr/>
        </p:nvSpPr>
        <p:spPr bwMode="auto">
          <a:xfrm>
            <a:off x="1600200" y="4267200"/>
            <a:ext cx="4876800" cy="822325"/>
          </a:xfrm>
          <a:prstGeom prst="rect">
            <a:avLst/>
          </a:prstGeom>
          <a:solidFill>
            <a:schemeClr val="tx1"/>
          </a:solidFill>
          <a:ln w="9525">
            <a:noFill/>
            <a:miter lim="800000"/>
            <a:headEnd/>
            <a:tailEnd/>
          </a:ln>
        </p:spPr>
        <p:txBody>
          <a:bodyPr>
            <a:prstTxWarp prst="textNoShape">
              <a:avLst/>
            </a:prstTxWarp>
            <a:spAutoFit/>
          </a:bodyPr>
          <a:lstStyle/>
          <a:p>
            <a:pPr algn="ctr">
              <a:spcBef>
                <a:spcPct val="50000"/>
              </a:spcBef>
            </a:pPr>
            <a:r>
              <a:rPr lang="en-US">
                <a:solidFill>
                  <a:schemeClr val="bg1"/>
                </a:solidFill>
              </a:rPr>
              <a:t>Get one team testing new homework-setting patterns</a:t>
            </a:r>
          </a:p>
        </p:txBody>
      </p:sp>
      <p:sp>
        <p:nvSpPr>
          <p:cNvPr id="26632" name="Text Box 8"/>
          <p:cNvSpPr txBox="1">
            <a:spLocks noChangeArrowheads="1"/>
          </p:cNvSpPr>
          <p:nvPr/>
        </p:nvSpPr>
        <p:spPr bwMode="auto">
          <a:xfrm>
            <a:off x="5867400" y="2819400"/>
            <a:ext cx="2590800" cy="1187450"/>
          </a:xfrm>
          <a:prstGeom prst="rect">
            <a:avLst/>
          </a:prstGeom>
          <a:solidFill>
            <a:schemeClr val="tx1"/>
          </a:solidFill>
          <a:ln w="9525">
            <a:noFill/>
            <a:miter lim="800000"/>
            <a:headEnd/>
            <a:tailEnd/>
          </a:ln>
        </p:spPr>
        <p:txBody>
          <a:bodyPr>
            <a:prstTxWarp prst="textNoShape">
              <a:avLst/>
            </a:prstTxWarp>
            <a:spAutoFit/>
          </a:bodyPr>
          <a:lstStyle/>
          <a:p>
            <a:pPr algn="ctr">
              <a:spcBef>
                <a:spcPct val="50000"/>
              </a:spcBef>
            </a:pPr>
            <a:r>
              <a:rPr lang="en-US">
                <a:solidFill>
                  <a:schemeClr val="bg1"/>
                </a:solidFill>
              </a:rPr>
              <a:t>Display marking criteria in all classrooms</a:t>
            </a:r>
          </a:p>
        </p:txBody>
      </p:sp>
      <p:sp>
        <p:nvSpPr>
          <p:cNvPr id="26633" name="Text Box 9"/>
          <p:cNvSpPr txBox="1">
            <a:spLocks noChangeArrowheads="1"/>
          </p:cNvSpPr>
          <p:nvPr/>
        </p:nvSpPr>
        <p:spPr bwMode="auto">
          <a:xfrm>
            <a:off x="457200" y="5410200"/>
            <a:ext cx="2590800" cy="822325"/>
          </a:xfrm>
          <a:prstGeom prst="rect">
            <a:avLst/>
          </a:prstGeom>
          <a:solidFill>
            <a:schemeClr val="tx1"/>
          </a:solidFill>
          <a:ln w="9525">
            <a:noFill/>
            <a:miter lim="800000"/>
            <a:headEnd/>
            <a:tailEnd/>
          </a:ln>
        </p:spPr>
        <p:txBody>
          <a:bodyPr>
            <a:prstTxWarp prst="textNoShape">
              <a:avLst/>
            </a:prstTxWarp>
            <a:spAutoFit/>
          </a:bodyPr>
          <a:lstStyle/>
          <a:p>
            <a:pPr algn="ctr">
              <a:spcBef>
                <a:spcPct val="50000"/>
              </a:spcBef>
            </a:pPr>
            <a:r>
              <a:rPr lang="en-US">
                <a:solidFill>
                  <a:schemeClr val="bg1"/>
                </a:solidFill>
              </a:rPr>
              <a:t>Use sampling to evaluate marking</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wipe(down)">
                                      <p:cBhvr>
                                        <p:cTn id="7" dur="5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wipe(down)">
                                      <p:cBhvr>
                                        <p:cTn id="12" dur="5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wipe(down)">
                                      <p:cBhvr>
                                        <p:cTn id="17" dur="500"/>
                                        <p:tgtEl>
                                          <p:spTgt spid="266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32"/>
                                        </p:tgtEl>
                                        <p:attrNameLst>
                                          <p:attrName>style.visibility</p:attrName>
                                        </p:attrNameLst>
                                      </p:cBhvr>
                                      <p:to>
                                        <p:strVal val="visible"/>
                                      </p:to>
                                    </p:set>
                                    <p:animEffect transition="in" filter="wipe(down)">
                                      <p:cBhvr>
                                        <p:cTn id="22" dur="500"/>
                                        <p:tgtEl>
                                          <p:spTgt spid="266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wipe(down)">
                                      <p:cBhvr>
                                        <p:cTn id="2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autoUpdateAnimBg="0"/>
      <p:bldP spid="26630" grpId="0" animBg="1" autoUpdateAnimBg="0"/>
      <p:bldP spid="26631" grpId="0" animBg="1" autoUpdateAnimBg="0"/>
      <p:bldP spid="26632" grpId="0" animBg="1" autoUpdateAnimBg="0"/>
      <p:bldP spid="26633" grpId="0" animBg="1"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5" name="TextBox 4"/>
          <p:cNvSpPr txBox="1"/>
          <p:nvPr/>
        </p:nvSpPr>
        <p:spPr>
          <a:xfrm>
            <a:off x="677864" y="2879058"/>
            <a:ext cx="8042830" cy="769441"/>
          </a:xfrm>
          <a:prstGeom prst="rect">
            <a:avLst/>
          </a:prstGeom>
          <a:noFill/>
        </p:spPr>
        <p:txBody>
          <a:bodyPr wrap="square" rtlCol="0">
            <a:spAutoFit/>
          </a:bodyPr>
          <a:lstStyle/>
          <a:p>
            <a:pPr marL="342900" lvl="0" indent="-342900" algn="ctr"/>
            <a:r>
              <a:rPr lang="en-GB" sz="4400" dirty="0" smtClean="0"/>
              <a:t>Some examples …</a:t>
            </a:r>
            <a:endParaRPr lang="en-US" sz="4400" dirty="0"/>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pic>
        <p:nvPicPr>
          <p:cNvPr id="5" name="Picture 4" descr="R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0189" y="393700"/>
            <a:ext cx="9144000" cy="6464300"/>
          </a:xfrm>
          <a:prstGeom prst="rect">
            <a:avLst/>
          </a:prstGeom>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E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725516"/>
            <a:ext cx="9144000" cy="6464300"/>
          </a:xfrm>
          <a:prstGeom prst="rect">
            <a:avLst/>
          </a:prstGeom>
        </p:spPr>
      </p:pic>
      <p:pic>
        <p:nvPicPr>
          <p:cNvPr id="16" name="Picture 7" descr="st-dupont-fountain-pen-usb-key.jpg"/>
          <p:cNvPicPr>
            <a:picLocks noChangeAspect="1"/>
          </p:cNvPicPr>
          <p:nvPr/>
        </p:nvPicPr>
        <p:blipFill>
          <a:blip r:embed="rId4"/>
          <a:srcRect/>
          <a:stretch>
            <a:fillRect/>
          </a:stretch>
        </p:blipFill>
        <p:spPr bwMode="auto">
          <a:xfrm>
            <a:off x="-69876" y="0"/>
            <a:ext cx="2121648" cy="149785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20110929133838097_000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876" y="908586"/>
            <a:ext cx="9144001" cy="6464301"/>
          </a:xfrm>
          <a:prstGeom prst="rect">
            <a:avLst/>
          </a:prstGeom>
        </p:spPr>
      </p:pic>
      <p:pic>
        <p:nvPicPr>
          <p:cNvPr id="16" name="Picture 7" descr="st-dupont-fountain-pen-usb-key.jpg"/>
          <p:cNvPicPr>
            <a:picLocks noChangeAspect="1"/>
          </p:cNvPicPr>
          <p:nvPr/>
        </p:nvPicPr>
        <p:blipFill>
          <a:blip r:embed="rId4"/>
          <a:srcRect/>
          <a:stretch>
            <a:fillRect/>
          </a:stretch>
        </p:blipFill>
        <p:spPr bwMode="auto">
          <a:xfrm>
            <a:off x="-69876" y="0"/>
            <a:ext cx="2121648" cy="149785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20110929112919817.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98735" y="502318"/>
            <a:ext cx="6967401" cy="9862114"/>
          </a:xfrm>
          <a:prstGeom prst="rect">
            <a:avLst/>
          </a:prstGeom>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20110929113006809.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393700"/>
            <a:ext cx="9144000" cy="6464300"/>
          </a:xfrm>
          <a:prstGeom prst="rect">
            <a:avLst/>
          </a:prstGeom>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20110929112948366.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97255" y="243756"/>
            <a:ext cx="4845050"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20110929112908368.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07983" y="-167774"/>
            <a:ext cx="4845050" cy="6858001"/>
          </a:xfrm>
          <a:prstGeom prst="rect">
            <a:avLst/>
          </a:prstGeom>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pic>
        <p:nvPicPr>
          <p:cNvPr id="4" name="Picture 3" descr="Teacher summary.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20950" y="0"/>
            <a:ext cx="4845050"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6" name="TextBox 5"/>
          <p:cNvSpPr txBox="1"/>
          <p:nvPr/>
        </p:nvSpPr>
        <p:spPr>
          <a:xfrm>
            <a:off x="4831468" y="846702"/>
            <a:ext cx="4233068" cy="5078314"/>
          </a:xfrm>
          <a:prstGeom prst="rect">
            <a:avLst/>
          </a:prstGeom>
          <a:noFill/>
        </p:spPr>
        <p:txBody>
          <a:bodyPr wrap="square" rtlCol="0">
            <a:spAutoFit/>
          </a:bodyPr>
          <a:lstStyle/>
          <a:p>
            <a:r>
              <a:rPr lang="en-US" dirty="0" smtClean="0"/>
              <a:t>However, what is surprising is that giving both marks and comments together produces no improvement. When students get both a mark and a comment, the first thing they do is look at their mark. </a:t>
            </a:r>
          </a:p>
          <a:p>
            <a:endParaRPr lang="en-US" dirty="0" smtClean="0"/>
          </a:p>
          <a:p>
            <a:r>
              <a:rPr lang="en-US" dirty="0" smtClean="0"/>
              <a:t>The second thing they do is look at their </a:t>
            </a:r>
            <a:r>
              <a:rPr lang="en-US" dirty="0" err="1" smtClean="0"/>
              <a:t>neighbour’s</a:t>
            </a:r>
            <a:r>
              <a:rPr lang="en-US" dirty="0" smtClean="0"/>
              <a:t> mark. They hardly ever look at the comments. Teachers who spend time crafting helpful comments are therefore wasting their time if they also give a mark - the students who get high marks feel they don’t need to read the comments, and those who get low marks don’t want to. </a:t>
            </a:r>
          </a:p>
          <a:p>
            <a:endParaRPr lang="en-US" dirty="0" smtClean="0"/>
          </a:p>
          <a:p>
            <a:r>
              <a:rPr lang="en-US" dirty="0" smtClean="0"/>
              <a:t>The teachers would be better off just giving marks. The students won’t learn anything, but it saves time</a:t>
            </a:r>
            <a:endParaRPr lang="en-US" dirty="0"/>
          </a:p>
        </p:txBody>
      </p:sp>
      <p:pic>
        <p:nvPicPr>
          <p:cNvPr id="4" name="Picture 3"/>
          <p:cNvPicPr>
            <a:picLocks noChangeAspect="1"/>
          </p:cNvPicPr>
          <p:nvPr/>
        </p:nvPicPr>
        <p:blipFill>
          <a:blip r:embed="rId3"/>
          <a:stretch>
            <a:fillRect/>
          </a:stretch>
        </p:blipFill>
        <p:spPr>
          <a:xfrm>
            <a:off x="377411" y="2000648"/>
            <a:ext cx="4454057" cy="2672434"/>
          </a:xfrm>
          <a:prstGeom prst="rect">
            <a:avLst/>
          </a:prstGeom>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11092913381532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70558" y="0"/>
            <a:ext cx="4845050" cy="6858000"/>
          </a:xfrm>
          <a:prstGeom prst="rect">
            <a:avLst/>
          </a:prstGeom>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1-09-30 at 06.46.22.png"/>
          <p:cNvPicPr>
            <a:picLocks noChangeAspect="1"/>
          </p:cNvPicPr>
          <p:nvPr/>
        </p:nvPicPr>
        <p:blipFill>
          <a:blip r:embed="rId2"/>
          <a:stretch>
            <a:fillRect/>
          </a:stretch>
        </p:blipFill>
        <p:spPr>
          <a:xfrm>
            <a:off x="0" y="1041964"/>
            <a:ext cx="9144000" cy="5130800"/>
          </a:xfrm>
          <a:prstGeom prst="rect">
            <a:avLst/>
          </a:prstGeom>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5" name="TextBox 4"/>
          <p:cNvSpPr txBox="1"/>
          <p:nvPr/>
        </p:nvSpPr>
        <p:spPr>
          <a:xfrm>
            <a:off x="1101170" y="1830707"/>
            <a:ext cx="8042830" cy="3477875"/>
          </a:xfrm>
          <a:prstGeom prst="rect">
            <a:avLst/>
          </a:prstGeom>
          <a:noFill/>
        </p:spPr>
        <p:txBody>
          <a:bodyPr wrap="square" rtlCol="0">
            <a:spAutoFit/>
          </a:bodyPr>
          <a:lstStyle/>
          <a:p>
            <a:pPr marL="342900" lvl="0" indent="-342900"/>
            <a:r>
              <a:rPr lang="en-GB" sz="4400" dirty="0" smtClean="0"/>
              <a:t>ACTIVITY:</a:t>
            </a:r>
          </a:p>
          <a:p>
            <a:pPr marL="342900" lvl="0" indent="-342900"/>
            <a:r>
              <a:rPr lang="en-GB" sz="4400" dirty="0" smtClean="0"/>
              <a:t>   Think about marking in your classroom and re-mark a piece of work using the standard symbols</a:t>
            </a:r>
            <a:endParaRPr lang="en-US" sz="4400" dirty="0"/>
          </a:p>
        </p:txBody>
      </p:sp>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Box 12"/>
          <p:cNvSpPr txBox="1"/>
          <p:nvPr/>
        </p:nvSpPr>
        <p:spPr>
          <a:xfrm>
            <a:off x="2051772" y="3764391"/>
            <a:ext cx="5510548" cy="646331"/>
          </a:xfrm>
          <a:prstGeom prst="rect">
            <a:avLst/>
          </a:prstGeom>
          <a:noFill/>
        </p:spPr>
        <p:txBody>
          <a:bodyPr wrap="square" rtlCol="0">
            <a:spAutoFit/>
          </a:bodyPr>
          <a:lstStyle/>
          <a:p>
            <a:pPr algn="ctr"/>
            <a:r>
              <a:rPr lang="en-US" dirty="0" smtClean="0"/>
              <a:t>Geoff Barton</a:t>
            </a:r>
          </a:p>
          <a:p>
            <a:pPr algn="ctr"/>
            <a:fld id="{2984EB52-C8AC-1545-B9AE-C2DDDF58FFD2}" type="datetime4">
              <a:rPr lang="en-US" smtClean="0"/>
              <a:pPr algn="ctr"/>
              <a:t>September 30, 2011</a:t>
            </a:fld>
            <a:endParaRPr lang="en-US" dirty="0"/>
          </a:p>
        </p:txBody>
      </p:sp>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17" name="Rectangle 2"/>
          <p:cNvSpPr>
            <a:spLocks noChangeArrowheads="1"/>
          </p:cNvSpPr>
          <p:nvPr/>
        </p:nvSpPr>
        <p:spPr bwMode="auto">
          <a:xfrm>
            <a:off x="838200" y="2757502"/>
            <a:ext cx="7858125" cy="769441"/>
          </a:xfrm>
          <a:prstGeom prst="rect">
            <a:avLst/>
          </a:prstGeom>
          <a:solidFill>
            <a:schemeClr val="tx1"/>
          </a:solidFill>
          <a:ln w="76200" cmpd="tri">
            <a:solidFill>
              <a:schemeClr val="tx1"/>
            </a:solidFill>
            <a:miter lim="800000"/>
            <a:headEnd/>
            <a:tailEnd/>
          </a:ln>
        </p:spPr>
        <p:txBody>
          <a:bodyPr>
            <a:prstTxWarp prst="textNoShape">
              <a:avLst/>
            </a:prstTxWarp>
            <a:spAutoFit/>
          </a:bodyPr>
          <a:lstStyle/>
          <a:p>
            <a:pPr algn="ctr"/>
            <a:r>
              <a:rPr lang="en-US" sz="4000" b="1" dirty="0">
                <a:solidFill>
                  <a:schemeClr val="bg1"/>
                </a:solidFill>
                <a:latin typeface="Copperplate Gothic Bold" charset="0"/>
              </a:rPr>
              <a:t>MARKING</a:t>
            </a:r>
            <a:r>
              <a:rPr lang="en-US" sz="4400" b="1" dirty="0">
                <a:solidFill>
                  <a:schemeClr val="bg1"/>
                </a:solidFill>
                <a:latin typeface="Lucida Grande" charset="0"/>
              </a:rPr>
              <a:t> </a:t>
            </a:r>
            <a:r>
              <a:rPr lang="en-US" sz="4400" b="1" dirty="0">
                <a:solidFill>
                  <a:schemeClr val="bg1"/>
                </a:solidFill>
                <a:latin typeface="Bradley Hand ITC TT-Bold" charset="0"/>
              </a:rPr>
              <a:t>FOR</a:t>
            </a:r>
            <a:r>
              <a:rPr lang="en-US" sz="4400" b="1" dirty="0" smtClean="0">
                <a:solidFill>
                  <a:schemeClr val="bg1"/>
                </a:solidFill>
                <a:latin typeface="Lucida Grande" charset="0"/>
              </a:rPr>
              <a:t> </a:t>
            </a:r>
            <a:r>
              <a:rPr lang="en-US" sz="4400" b="1" dirty="0" smtClean="0">
                <a:solidFill>
                  <a:schemeClr val="bg1"/>
                </a:solidFill>
                <a:latin typeface="Humana Serif ITC TT-Medium" charset="0"/>
              </a:rPr>
              <a:t>PROGRESS</a:t>
            </a:r>
            <a:endParaRPr lang="en-US" sz="4400" dirty="0">
              <a:solidFill>
                <a:schemeClr val="bg1"/>
              </a:solidFill>
              <a:latin typeface="Lucida Grande"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2/3*#ppt_w"/>
                                          </p:val>
                                        </p:tav>
                                        <p:tav tm="100000">
                                          <p:val>
                                            <p:strVal val="#ppt_w"/>
                                          </p:val>
                                        </p:tav>
                                      </p:tavLst>
                                    </p:anim>
                                    <p:anim calcmode="lin" valueType="num">
                                      <p:cBhvr>
                                        <p:cTn id="8" dur="500" fill="hold"/>
                                        <p:tgtEl>
                                          <p:spTgt spid="1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6" name="TextBox 5"/>
          <p:cNvSpPr txBox="1"/>
          <p:nvPr/>
        </p:nvSpPr>
        <p:spPr>
          <a:xfrm>
            <a:off x="4910932" y="2883364"/>
            <a:ext cx="4233068" cy="1200329"/>
          </a:xfrm>
          <a:prstGeom prst="rect">
            <a:avLst/>
          </a:prstGeom>
          <a:noFill/>
        </p:spPr>
        <p:txBody>
          <a:bodyPr wrap="square" rtlCol="0">
            <a:spAutoFit/>
          </a:bodyPr>
          <a:lstStyle/>
          <a:p>
            <a:r>
              <a:rPr lang="en-US" dirty="0" smtClean="0"/>
              <a:t>Our feedback must tell students not just what needs to be improved, but also how to go about it. We need to involve them more in their learning. </a:t>
            </a:r>
            <a:endParaRPr lang="en-US" dirty="0"/>
          </a:p>
        </p:txBody>
      </p:sp>
      <p:pic>
        <p:nvPicPr>
          <p:cNvPr id="4" name="Picture 3"/>
          <p:cNvPicPr>
            <a:picLocks noChangeAspect="1"/>
          </p:cNvPicPr>
          <p:nvPr/>
        </p:nvPicPr>
        <p:blipFill>
          <a:blip r:embed="rId3"/>
          <a:stretch>
            <a:fillRect/>
          </a:stretch>
        </p:blipFill>
        <p:spPr>
          <a:xfrm>
            <a:off x="377411" y="2000648"/>
            <a:ext cx="4454057" cy="2672434"/>
          </a:xfrm>
          <a:prstGeom prst="rect">
            <a:avLst/>
          </a:prstGeom>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5" name="TextBox 4"/>
          <p:cNvSpPr txBox="1"/>
          <p:nvPr/>
        </p:nvSpPr>
        <p:spPr>
          <a:xfrm>
            <a:off x="1364307" y="2879058"/>
            <a:ext cx="8042830" cy="769441"/>
          </a:xfrm>
          <a:prstGeom prst="rect">
            <a:avLst/>
          </a:prstGeom>
          <a:noFill/>
        </p:spPr>
        <p:txBody>
          <a:bodyPr wrap="square" rtlCol="0">
            <a:spAutoFit/>
          </a:bodyPr>
          <a:lstStyle/>
          <a:p>
            <a:pPr marL="342900" lvl="0" indent="-342900"/>
            <a:r>
              <a:rPr lang="en-GB" sz="4400" dirty="0" smtClean="0"/>
              <a:t>Some Gentle Provocations …</a:t>
            </a:r>
            <a:endParaRPr lang="en-US" sz="4400"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5" name="TextBox 4"/>
          <p:cNvSpPr txBox="1"/>
          <p:nvPr/>
        </p:nvSpPr>
        <p:spPr>
          <a:xfrm>
            <a:off x="789410" y="1497854"/>
            <a:ext cx="8042830" cy="4524316"/>
          </a:xfrm>
          <a:prstGeom prst="rect">
            <a:avLst/>
          </a:prstGeom>
          <a:noFill/>
        </p:spPr>
        <p:txBody>
          <a:bodyPr wrap="square" rtlCol="0">
            <a:spAutoFit/>
          </a:bodyPr>
          <a:lstStyle/>
          <a:p>
            <a:pPr marL="342900" lvl="0" indent="-342900"/>
            <a:r>
              <a:rPr lang="en-GB" dirty="0" smtClean="0"/>
              <a:t>1	If </a:t>
            </a:r>
            <a:r>
              <a:rPr lang="en-GB" dirty="0" smtClean="0"/>
              <a:t>I am a student in your classroom, how do I know how well I am doing? How do I know how well I could be doing? How do I know what I need to do next to improve?</a:t>
            </a:r>
            <a:endParaRPr lang="en-GB" dirty="0" smtClean="0"/>
          </a:p>
          <a:p>
            <a:pPr marL="342900" indent="-342900"/>
            <a:endParaRPr lang="en-GB" dirty="0" smtClean="0"/>
          </a:p>
          <a:p>
            <a:pPr marL="342900" lvl="0" indent="-342900"/>
            <a:r>
              <a:rPr lang="en-GB" dirty="0" smtClean="0"/>
              <a:t>2	If </a:t>
            </a:r>
            <a:r>
              <a:rPr lang="en-GB" dirty="0" smtClean="0"/>
              <a:t>you are away, are there resources that will help me to continue to make progress? Is there a clear, annotated exemplar of what outstanding work looks like – something that I can aspire to?</a:t>
            </a:r>
          </a:p>
          <a:p>
            <a:pPr marL="342900" indent="-342900"/>
            <a:r>
              <a:rPr lang="en-GB" dirty="0" smtClean="0"/>
              <a:t> </a:t>
            </a:r>
            <a:endParaRPr lang="en-GB" dirty="0" smtClean="0"/>
          </a:p>
          <a:p>
            <a:pPr marL="342900" lvl="0" indent="-342900"/>
            <a:r>
              <a:rPr lang="en-GB" dirty="0" smtClean="0"/>
              <a:t>3	Do </a:t>
            </a:r>
            <a:r>
              <a:rPr lang="en-GB" dirty="0" smtClean="0"/>
              <a:t>you mark my work? How? How often? Are you marking it for me, for my parents, or for ‘the management’?</a:t>
            </a:r>
          </a:p>
          <a:p>
            <a:pPr marL="342900" indent="-342900"/>
            <a:r>
              <a:rPr lang="en-GB" dirty="0" smtClean="0"/>
              <a:t> </a:t>
            </a:r>
            <a:endParaRPr lang="en-GB" dirty="0" smtClean="0"/>
          </a:p>
          <a:p>
            <a:pPr marL="342900" lvl="0" indent="-342900"/>
            <a:r>
              <a:rPr lang="en-GB" dirty="0" smtClean="0"/>
              <a:t>4	Will </a:t>
            </a:r>
            <a:r>
              <a:rPr lang="en-GB" dirty="0" smtClean="0"/>
              <a:t>the feedback you give me resemble the feedback my teacher last year or in the classroom next door gave me? If not, why not? Am I being quietly expected to play ‘guess what’s in the teacher’s mind’?</a:t>
            </a:r>
          </a:p>
          <a:p>
            <a:r>
              <a:rPr lang="en-GB" dirty="0" smtClean="0"/>
              <a:t> </a:t>
            </a:r>
          </a:p>
          <a:p>
            <a:endParaRPr lang="en-US"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7" descr="st-dupont-fountain-pen-usb-key.jpg"/>
          <p:cNvPicPr>
            <a:picLocks noChangeAspect="1"/>
          </p:cNvPicPr>
          <p:nvPr/>
        </p:nvPicPr>
        <p:blipFill>
          <a:blip r:embed="rId2"/>
          <a:srcRect/>
          <a:stretch>
            <a:fillRect/>
          </a:stretch>
        </p:blipFill>
        <p:spPr bwMode="auto">
          <a:xfrm>
            <a:off x="-69876" y="0"/>
            <a:ext cx="2121648" cy="1497854"/>
          </a:xfrm>
          <a:prstGeom prst="rect">
            <a:avLst/>
          </a:prstGeom>
          <a:noFill/>
          <a:ln w="9525">
            <a:noFill/>
            <a:miter lim="800000"/>
            <a:headEnd/>
            <a:tailEnd/>
          </a:ln>
        </p:spPr>
      </p:pic>
      <p:sp>
        <p:nvSpPr>
          <p:cNvPr id="5" name="TextBox 4"/>
          <p:cNvSpPr txBox="1"/>
          <p:nvPr/>
        </p:nvSpPr>
        <p:spPr>
          <a:xfrm>
            <a:off x="789410" y="1497854"/>
            <a:ext cx="8042830" cy="3693319"/>
          </a:xfrm>
          <a:prstGeom prst="rect">
            <a:avLst/>
          </a:prstGeom>
          <a:noFill/>
        </p:spPr>
        <p:txBody>
          <a:bodyPr wrap="square" rtlCol="0">
            <a:spAutoFit/>
          </a:bodyPr>
          <a:lstStyle/>
          <a:p>
            <a:pPr marL="342900" lvl="0" indent="-342900"/>
            <a:r>
              <a:rPr lang="en-GB" dirty="0" smtClean="0"/>
              <a:t>5	Do </a:t>
            </a:r>
            <a:r>
              <a:rPr lang="en-GB" dirty="0" smtClean="0"/>
              <a:t>you talk to me about my work and progress? Do older students or better students give me feedback? Do I mix with the word-rich and the experts in this subject, or am I consigned to the word-poor?</a:t>
            </a:r>
          </a:p>
          <a:p>
            <a:pPr marL="342900" indent="-342900"/>
            <a:r>
              <a:rPr lang="en-GB" dirty="0" smtClean="0"/>
              <a:t> </a:t>
            </a:r>
            <a:endParaRPr lang="en-GB" dirty="0" smtClean="0"/>
          </a:p>
          <a:p>
            <a:pPr marL="342900" lvl="0" indent="-342900"/>
            <a:r>
              <a:rPr lang="en-GB" dirty="0" smtClean="0"/>
              <a:t>6	Where </a:t>
            </a:r>
            <a:r>
              <a:rPr lang="en-GB" dirty="0" smtClean="0"/>
              <a:t>can I keep track of the progress I am making: is there a grid or graph I can refer to? When and how often do I know my targets and target grades? Where can my parents see these? Does progress in my mind only mean grades?</a:t>
            </a:r>
          </a:p>
          <a:p>
            <a:pPr marL="342900" indent="-342900"/>
            <a:r>
              <a:rPr lang="en-GB" dirty="0" smtClean="0"/>
              <a:t> </a:t>
            </a:r>
            <a:endParaRPr lang="en-GB" dirty="0" smtClean="0"/>
          </a:p>
          <a:p>
            <a:pPr marL="342900" lvl="0" indent="-342900"/>
            <a:r>
              <a:rPr lang="en-GB" dirty="0" smtClean="0"/>
              <a:t>7	When </a:t>
            </a:r>
            <a:r>
              <a:rPr lang="en-GB" dirty="0" smtClean="0"/>
              <a:t>you mark my work what do you correct? Do you change my grammar and spelling? All of it or some of it? How do you know whether the corrections you make have any impact?</a:t>
            </a:r>
          </a:p>
          <a:p>
            <a:pPr marL="342900" indent="-342900"/>
            <a:r>
              <a:rPr lang="en-GB" dirty="0" smtClean="0"/>
              <a:t> </a:t>
            </a:r>
            <a:endParaRPr lang="en-GB" dirty="0" smtClean="0"/>
          </a:p>
          <a:p>
            <a:pPr marL="342900" lvl="0" indent="-342900"/>
            <a:r>
              <a:rPr lang="en-GB" dirty="0" smtClean="0"/>
              <a:t>8	How </a:t>
            </a:r>
            <a:r>
              <a:rPr lang="en-GB" dirty="0" smtClean="0"/>
              <a:t>will you inform me about marking criteria and symbols in the future?</a:t>
            </a:r>
            <a:endParaRPr lang="en-GB"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1143000"/>
            <a:ext cx="7696200" cy="628650"/>
          </a:xfrm>
          <a:prstGeom prst="rect">
            <a:avLst/>
          </a:prstGeom>
          <a:noFill/>
          <a:ln w="9525">
            <a:noFill/>
            <a:miter lim="800000"/>
            <a:headEnd/>
            <a:tailEnd/>
          </a:ln>
        </p:spPr>
        <p:txBody>
          <a:bodyPr>
            <a:prstTxWarp prst="textNoShape">
              <a:avLst/>
            </a:prstTxWarp>
            <a:spAutoFit/>
          </a:bodyPr>
          <a:lstStyle/>
          <a:p>
            <a:pPr>
              <a:lnSpc>
                <a:spcPct val="110000"/>
              </a:lnSpc>
            </a:pPr>
            <a:r>
              <a:rPr lang="en-US" sz="3200" u="sng"/>
              <a:t>Two guiding principles</a:t>
            </a:r>
            <a:endParaRPr lang="en-US" sz="3200"/>
          </a:p>
        </p:txBody>
      </p:sp>
      <p:sp>
        <p:nvSpPr>
          <p:cNvPr id="17415" name="Text Box 7"/>
          <p:cNvSpPr txBox="1">
            <a:spLocks noChangeArrowheads="1"/>
          </p:cNvSpPr>
          <p:nvPr/>
        </p:nvSpPr>
        <p:spPr bwMode="auto">
          <a:xfrm>
            <a:off x="762000" y="2057400"/>
            <a:ext cx="8001000" cy="1614488"/>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2800" dirty="0">
                <a:solidFill>
                  <a:schemeClr val="bg1"/>
                </a:solidFill>
                <a:latin typeface="Comic Sans MS" charset="0"/>
              </a:rPr>
              <a:t>60% of secondary children never have a conversation with an adult in school</a:t>
            </a:r>
            <a:endParaRPr lang="en-US" sz="2000" dirty="0">
              <a:solidFill>
                <a:schemeClr val="bg1"/>
              </a:solidFill>
              <a:latin typeface="Comic Sans MS" charset="0"/>
            </a:endParaRPr>
          </a:p>
          <a:p>
            <a:pPr algn="r">
              <a:spcBef>
                <a:spcPct val="50000"/>
              </a:spcBef>
            </a:pPr>
            <a:r>
              <a:rPr lang="en-US" sz="2000" dirty="0">
                <a:solidFill>
                  <a:schemeClr val="bg1"/>
                </a:solidFill>
                <a:latin typeface="Comic Sans MS" charset="0"/>
              </a:rPr>
              <a:t>Prof John West-Burnham</a:t>
            </a:r>
          </a:p>
        </p:txBody>
      </p:sp>
      <p:sp>
        <p:nvSpPr>
          <p:cNvPr id="5" name="Text Box 7"/>
          <p:cNvSpPr txBox="1">
            <a:spLocks noChangeArrowheads="1"/>
          </p:cNvSpPr>
          <p:nvPr/>
        </p:nvSpPr>
        <p:spPr bwMode="auto">
          <a:xfrm>
            <a:off x="762000" y="3884147"/>
            <a:ext cx="8001000" cy="203132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GB" sz="2800" dirty="0" smtClean="0">
                <a:solidFill>
                  <a:schemeClr val="bg1"/>
                </a:solidFill>
                <a:latin typeface="Comic Sans MS" charset="0"/>
              </a:rPr>
              <a:t>UK spends £2.4 billion in teacher marking, chiefly to keep parents happy. Most marking has no effect.</a:t>
            </a:r>
            <a:r>
              <a:rPr lang="en-GB" sz="2800" dirty="0" smtClean="0">
                <a:solidFill>
                  <a:schemeClr val="bg1"/>
                </a:solidFill>
                <a:latin typeface="Comic Sans MS" charset="0"/>
              </a:rPr>
              <a:t> </a:t>
            </a:r>
          </a:p>
          <a:p>
            <a:pPr algn="r">
              <a:spcBef>
                <a:spcPct val="50000"/>
              </a:spcBef>
            </a:pPr>
            <a:r>
              <a:rPr lang="en-GB" sz="2800" dirty="0" smtClean="0">
                <a:solidFill>
                  <a:schemeClr val="bg1"/>
                </a:solidFill>
                <a:latin typeface="Comic Sans MS" charset="0"/>
              </a:rPr>
              <a:t>Dylan </a:t>
            </a:r>
            <a:r>
              <a:rPr lang="en-GB" sz="2800" dirty="0" err="1" smtClean="0">
                <a:solidFill>
                  <a:schemeClr val="bg1"/>
                </a:solidFill>
                <a:latin typeface="Comic Sans MS" charset="0"/>
              </a:rPr>
              <a:t>Wiliam</a:t>
            </a:r>
            <a:endParaRPr lang="en-GB" sz="2800" dirty="0">
              <a:solidFill>
                <a:schemeClr val="bg1"/>
              </a:solidFill>
              <a:latin typeface="Comic Sans M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wd">
                                    <p:tmPct val="100000"/>
                                  </p:iterate>
                                  <p:childTnLst>
                                    <p:set>
                                      <p:cBhvr>
                                        <p:cTn id="6" dur="1" fill="hold">
                                          <p:stCondLst>
                                            <p:cond delay="0"/>
                                          </p:stCondLst>
                                        </p:cTn>
                                        <p:tgtEl>
                                          <p:spTgt spid="17410"/>
                                        </p:tgtEl>
                                        <p:attrNameLst>
                                          <p:attrName>style.visibility</p:attrName>
                                        </p:attrNameLst>
                                      </p:cBhvr>
                                      <p:to>
                                        <p:strVal val="visible"/>
                                      </p:to>
                                    </p:set>
                                    <p:animEffect transition="in" filter="slide(fromLeft)">
                                      <p:cBhvr>
                                        <p:cTn id="7" dur="3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p:cTn id="12" dur="500" fill="hold"/>
                                        <p:tgtEl>
                                          <p:spTgt spid="17415"/>
                                        </p:tgtEl>
                                        <p:attrNameLst>
                                          <p:attrName>ppt_w</p:attrName>
                                        </p:attrNameLst>
                                      </p:cBhvr>
                                      <p:tavLst>
                                        <p:tav tm="0">
                                          <p:val>
                                            <p:fltVal val="0"/>
                                          </p:val>
                                        </p:tav>
                                        <p:tav tm="100000">
                                          <p:val>
                                            <p:strVal val="#ppt_w"/>
                                          </p:val>
                                        </p:tav>
                                      </p:tavLst>
                                    </p:anim>
                                    <p:anim calcmode="lin" valueType="num">
                                      <p:cBhvr>
                                        <p:cTn id="13" dur="500" fill="hold"/>
                                        <p:tgtEl>
                                          <p:spTgt spid="1741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5" grpId="0" animBg="1" autoUpdateAnimBg="0"/>
      <p:bldP spid="5"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1143000"/>
            <a:ext cx="7696200" cy="4895850"/>
          </a:xfrm>
          <a:prstGeom prst="rect">
            <a:avLst/>
          </a:prstGeom>
          <a:noFill/>
          <a:ln w="57150">
            <a:solidFill>
              <a:schemeClr val="tx1"/>
            </a:solidFill>
            <a:miter lim="800000"/>
            <a:headEnd/>
            <a:tailEnd/>
          </a:ln>
        </p:spPr>
        <p:txBody>
          <a:bodyPr>
            <a:prstTxWarp prst="textNoShape">
              <a:avLst/>
            </a:prstTxWarp>
            <a:spAutoFit/>
          </a:bodyPr>
          <a:lstStyle/>
          <a:p>
            <a:r>
              <a:rPr lang="en-US" b="1" i="1"/>
              <a:t>Improving learning through</a:t>
            </a:r>
          </a:p>
          <a:p>
            <a:r>
              <a:rPr lang="en-US" b="1" i="1"/>
              <a:t>assessment depends on:</a:t>
            </a:r>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b="1" i="1"/>
          </a:p>
        </p:txBody>
      </p:sp>
      <p:sp>
        <p:nvSpPr>
          <p:cNvPr id="18437" name="Text Box 5"/>
          <p:cNvSpPr txBox="1">
            <a:spLocks noChangeArrowheads="1"/>
          </p:cNvSpPr>
          <p:nvPr/>
        </p:nvSpPr>
        <p:spPr bwMode="auto">
          <a:xfrm>
            <a:off x="457200" y="2438400"/>
            <a:ext cx="7924800" cy="2585323"/>
          </a:xfrm>
          <a:prstGeom prst="rect">
            <a:avLst/>
          </a:prstGeom>
          <a:noFill/>
          <a:ln w="9525">
            <a:noFill/>
            <a:miter lim="800000"/>
            <a:headEnd/>
            <a:tailEnd/>
          </a:ln>
        </p:spPr>
        <p:txBody>
          <a:bodyPr>
            <a:prstTxWarp prst="textNoShape">
              <a:avLst/>
            </a:prstTxWarp>
            <a:spAutoFit/>
          </a:bodyPr>
          <a:lstStyle/>
          <a:p>
            <a:pPr marL="1257300" lvl="2" indent="-342900">
              <a:buFont typeface="Arial"/>
              <a:buChar char="•"/>
            </a:pPr>
            <a:r>
              <a:rPr lang="en-US" dirty="0"/>
              <a:t>the provision of effective </a:t>
            </a:r>
            <a:r>
              <a:rPr lang="en-US" dirty="0">
                <a:solidFill>
                  <a:srgbClr val="FF0000"/>
                </a:solidFill>
              </a:rPr>
              <a:t>feedback</a:t>
            </a:r>
            <a:r>
              <a:rPr lang="en-US" dirty="0"/>
              <a:t> to pupils;</a:t>
            </a:r>
          </a:p>
          <a:p>
            <a:pPr marL="1257300" lvl="2" indent="-342900">
              <a:buFont typeface="Arial"/>
              <a:buChar char="•"/>
            </a:pPr>
            <a:r>
              <a:rPr lang="en-US" dirty="0"/>
              <a:t>the </a:t>
            </a:r>
            <a:r>
              <a:rPr lang="en-US" dirty="0">
                <a:solidFill>
                  <a:srgbClr val="FF0000"/>
                </a:solidFill>
              </a:rPr>
              <a:t>active involvement of pupils</a:t>
            </a:r>
            <a:r>
              <a:rPr lang="en-US" dirty="0"/>
              <a:t> in their own learning;</a:t>
            </a:r>
          </a:p>
          <a:p>
            <a:pPr marL="1257300" lvl="2" indent="-342900">
              <a:buFont typeface="Arial"/>
              <a:buChar char="•"/>
            </a:pPr>
            <a:r>
              <a:rPr lang="en-US" dirty="0">
                <a:solidFill>
                  <a:srgbClr val="FF0000"/>
                </a:solidFill>
              </a:rPr>
              <a:t>adjusting teaching</a:t>
            </a:r>
            <a:r>
              <a:rPr lang="en-US" dirty="0"/>
              <a:t> to take account of the results of assessment;</a:t>
            </a:r>
          </a:p>
          <a:p>
            <a:pPr marL="1257300" lvl="2" indent="-342900">
              <a:buFont typeface="Arial"/>
              <a:buChar char="•"/>
            </a:pPr>
            <a:r>
              <a:rPr lang="en-US" dirty="0"/>
              <a:t>a recognition of the profound influence assessment has on the </a:t>
            </a:r>
            <a:r>
              <a:rPr lang="en-US" dirty="0">
                <a:solidFill>
                  <a:srgbClr val="FF0000"/>
                </a:solidFill>
              </a:rPr>
              <a:t>motivation and self-esteem</a:t>
            </a:r>
            <a:r>
              <a:rPr lang="en-US" dirty="0"/>
              <a:t> of pupils, both of which are crucial influences on learning;</a:t>
            </a:r>
          </a:p>
          <a:p>
            <a:pPr marL="1257300" lvl="2" indent="-342900">
              <a:buFont typeface="Arial"/>
              <a:buChar char="•"/>
            </a:pPr>
            <a:r>
              <a:rPr lang="en-US" dirty="0"/>
              <a:t>the need for pupils to be able to </a:t>
            </a:r>
            <a:r>
              <a:rPr lang="en-US" dirty="0">
                <a:solidFill>
                  <a:srgbClr val="FF0000"/>
                </a:solidFill>
              </a:rPr>
              <a:t>assess themselves</a:t>
            </a:r>
            <a:r>
              <a:rPr lang="en-US" dirty="0"/>
              <a:t> and understand how to improve.</a:t>
            </a:r>
          </a:p>
          <a:p>
            <a:pPr>
              <a:spcBef>
                <a:spcPct val="50000"/>
              </a:spcBef>
            </a:pP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8434">
                                            <p:bg/>
                                          </p:spTgt>
                                        </p:tgtEl>
                                        <p:attrNameLst>
                                          <p:attrName>style.visibility</p:attrName>
                                        </p:attrNameLst>
                                      </p:cBhvr>
                                      <p:to>
                                        <p:strVal val="visible"/>
                                      </p:to>
                                    </p:set>
                                    <p:animEffect transition="in" filter="barn(inHorizontal)">
                                      <p:cBhvr>
                                        <p:cTn id="7" dur="500"/>
                                        <p:tgtEl>
                                          <p:spTgt spid="18434">
                                            <p:bg/>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8434">
                                            <p:txEl>
                                              <p:pRg st="0" end="0"/>
                                            </p:txEl>
                                          </p:spTgt>
                                        </p:tgtEl>
                                        <p:attrNameLst>
                                          <p:attrName>style.visibility</p:attrName>
                                        </p:attrNameLst>
                                      </p:cBhvr>
                                      <p:to>
                                        <p:strVal val="visible"/>
                                      </p:to>
                                    </p:set>
                                    <p:animEffect transition="in" filter="barn(inHorizontal)">
                                      <p:cBhvr>
                                        <p:cTn id="11" dur="500"/>
                                        <p:tgtEl>
                                          <p:spTgt spid="18434">
                                            <p:txEl>
                                              <p:pRg st="0" end="0"/>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animEffect transition="in" filter="barn(inHorizontal)">
                                      <p:cBhvr>
                                        <p:cTn id="15" dur="500"/>
                                        <p:tgtEl>
                                          <p:spTgt spid="184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37">
                                            <p:txEl>
                                              <p:pRg st="0" end="0"/>
                                            </p:txEl>
                                          </p:spTgt>
                                        </p:tgtEl>
                                        <p:attrNameLst>
                                          <p:attrName>style.visibility</p:attrName>
                                        </p:attrNameLst>
                                      </p:cBhvr>
                                      <p:to>
                                        <p:strVal val="visible"/>
                                      </p:to>
                                    </p:set>
                                    <p:animEffect transition="in" filter="wipe(left)">
                                      <p:cBhvr>
                                        <p:cTn id="20" dur="500"/>
                                        <p:tgtEl>
                                          <p:spTgt spid="18437">
                                            <p:txEl>
                                              <p:pRg st="0" end="0"/>
                                            </p:txEl>
                                          </p:spTgt>
                                        </p:tgtEl>
                                      </p:cBhvr>
                                    </p:animEffect>
                                  </p:childTnLst>
                                  <p:subTnLst>
                                    <p:animClr>
                                      <p:cBhvr override="childStyle">
                                        <p:cTn dur="1" fill="hold" display="0" masterRel="nextClick" afterEffect="1"/>
                                        <p:tgtEl>
                                          <p:spTgt spid="18437">
                                            <p:txEl>
                                              <p:pRg st="0" end="0"/>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437">
                                            <p:txEl>
                                              <p:pRg st="1" end="1"/>
                                            </p:txEl>
                                          </p:spTgt>
                                        </p:tgtEl>
                                        <p:attrNameLst>
                                          <p:attrName>style.visibility</p:attrName>
                                        </p:attrNameLst>
                                      </p:cBhvr>
                                      <p:to>
                                        <p:strVal val="visible"/>
                                      </p:to>
                                    </p:set>
                                    <p:animEffect transition="in" filter="wipe(left)">
                                      <p:cBhvr>
                                        <p:cTn id="25" dur="500"/>
                                        <p:tgtEl>
                                          <p:spTgt spid="18437">
                                            <p:txEl>
                                              <p:pRg st="1" end="1"/>
                                            </p:txEl>
                                          </p:spTgt>
                                        </p:tgtEl>
                                      </p:cBhvr>
                                    </p:animEffect>
                                  </p:childTnLst>
                                  <p:subTnLst>
                                    <p:animClr>
                                      <p:cBhvr override="childStyle">
                                        <p:cTn dur="1" fill="hold" display="0" masterRel="nextClick" afterEffect="1"/>
                                        <p:tgtEl>
                                          <p:spTgt spid="18437">
                                            <p:txEl>
                                              <p:pRg st="1" end="1"/>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437">
                                            <p:txEl>
                                              <p:pRg st="2" end="2"/>
                                            </p:txEl>
                                          </p:spTgt>
                                        </p:tgtEl>
                                        <p:attrNameLst>
                                          <p:attrName>style.visibility</p:attrName>
                                        </p:attrNameLst>
                                      </p:cBhvr>
                                      <p:to>
                                        <p:strVal val="visible"/>
                                      </p:to>
                                    </p:set>
                                    <p:animEffect transition="in" filter="wipe(left)">
                                      <p:cBhvr>
                                        <p:cTn id="30" dur="500"/>
                                        <p:tgtEl>
                                          <p:spTgt spid="18437">
                                            <p:txEl>
                                              <p:pRg st="2" end="2"/>
                                            </p:txEl>
                                          </p:spTgt>
                                        </p:tgtEl>
                                      </p:cBhvr>
                                    </p:animEffect>
                                  </p:childTnLst>
                                  <p:subTnLst>
                                    <p:animClr>
                                      <p:cBhvr override="childStyle">
                                        <p:cTn dur="1" fill="hold" display="0" masterRel="nextClick" afterEffect="1"/>
                                        <p:tgtEl>
                                          <p:spTgt spid="18437">
                                            <p:txEl>
                                              <p:pRg st="2" end="2"/>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437">
                                            <p:txEl>
                                              <p:pRg st="3" end="3"/>
                                            </p:txEl>
                                          </p:spTgt>
                                        </p:tgtEl>
                                        <p:attrNameLst>
                                          <p:attrName>style.visibility</p:attrName>
                                        </p:attrNameLst>
                                      </p:cBhvr>
                                      <p:to>
                                        <p:strVal val="visible"/>
                                      </p:to>
                                    </p:set>
                                    <p:animEffect transition="in" filter="wipe(left)">
                                      <p:cBhvr>
                                        <p:cTn id="35" dur="500"/>
                                        <p:tgtEl>
                                          <p:spTgt spid="18437">
                                            <p:txEl>
                                              <p:pRg st="3" end="3"/>
                                            </p:txEl>
                                          </p:spTgt>
                                        </p:tgtEl>
                                      </p:cBhvr>
                                    </p:animEffect>
                                  </p:childTnLst>
                                  <p:subTnLst>
                                    <p:animClr>
                                      <p:cBhvr override="childStyle">
                                        <p:cTn dur="1" fill="hold" display="0" masterRel="nextClick" afterEffect="1"/>
                                        <p:tgtEl>
                                          <p:spTgt spid="18437">
                                            <p:txEl>
                                              <p:pRg st="3" end="3"/>
                                            </p:txEl>
                                          </p:spTgt>
                                        </p:tgtEl>
                                        <p:attrNameLst>
                                          <p:attrName>ppt_c</p:attrName>
                                        </p:attrNameLst>
                                      </p:cBhvr>
                                      <p:to>
                                        <a:schemeClr val="accent1"/>
                                      </p:to>
                                    </p:animClr>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437">
                                            <p:txEl>
                                              <p:pRg st="4" end="4"/>
                                            </p:txEl>
                                          </p:spTgt>
                                        </p:tgtEl>
                                        <p:attrNameLst>
                                          <p:attrName>style.visibility</p:attrName>
                                        </p:attrNameLst>
                                      </p:cBhvr>
                                      <p:to>
                                        <p:strVal val="visible"/>
                                      </p:to>
                                    </p:set>
                                    <p:animEffect transition="in" filter="wipe(left)">
                                      <p:cBhvr>
                                        <p:cTn id="40" dur="500"/>
                                        <p:tgtEl>
                                          <p:spTgt spid="18437">
                                            <p:txEl>
                                              <p:pRg st="4" end="4"/>
                                            </p:txEl>
                                          </p:spTgt>
                                        </p:tgtEl>
                                      </p:cBhvr>
                                    </p:animEffect>
                                  </p:childTnLst>
                                  <p:subTnLst>
                                    <p:animClr>
                                      <p:cBhvr override="childStyle">
                                        <p:cTn dur="1" fill="hold" display="0" masterRel="nextClick" afterEffect="1"/>
                                        <p:tgtEl>
                                          <p:spTgt spid="18437">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bldLvl="4" animBg="1" autoUpdateAnimBg="0" advAuto="0"/>
      <p:bldP spid="18437" grpId="0" build="p" bldLvl="3"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1003</Words>
  <Application>Microsoft Macintosh PowerPoint</Application>
  <PresentationFormat>On-screen Show (4:3)</PresentationFormat>
  <Paragraphs>93</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20</cp:revision>
  <dcterms:created xsi:type="dcterms:W3CDTF">2011-09-30T04:41:21Z</dcterms:created>
  <dcterms:modified xsi:type="dcterms:W3CDTF">2011-09-30T05:58:25Z</dcterms:modified>
</cp:coreProperties>
</file>