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slides/slide80.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9.xml" ContentType="application/vnd.openxmlformats-officedocument.presentationml.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Default Extension="gif" ContentType="image/gif"/>
  <Override PartName="/ppt/slides/slide27.xml" ContentType="application/vnd.openxmlformats-officedocument.presentationml.slide+xml"/>
  <Override PartName="/ppt/slides/slide11.xml" ContentType="application/vnd.openxmlformats-officedocument.presentationml.slide+xml"/>
  <Override PartName="/ppt/slides/slide84.xml" ContentType="application/vnd.openxmlformats-officedocument.presentationml.slide+xml"/>
  <Override PartName="/ppt/slides/slide65.xml" ContentType="application/vnd.openxmlformats-officedocument.presentationml.slide+xml"/>
  <Override PartName="/ppt/notesSlides/notesSlide8.xml" ContentType="application/vnd.openxmlformats-officedocument.presentationml.notesSlide+xml"/>
  <Override PartName="/ppt/slides/slide46.xml" ContentType="application/vnd.openxmlformats-officedocument.presentationml.slide+xml"/>
  <Override PartName="/ppt/slides/slide70.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72.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81.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slides/slide8.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85.xml" ContentType="application/vnd.openxmlformats-officedocument.presentationml.slide+xml"/>
  <Override PartName="/ppt/slides/slide47.xml" ContentType="application/vnd.openxmlformats-officedocument.presentationml.slide+xml"/>
  <Override PartName="/ppt/notesSlides/notesSlide9.xml" ContentType="application/vnd.openxmlformats-officedocument.presentationml.notesSlide+xml"/>
  <Override PartName="/ppt/slideLayouts/slideLayout6.xml" ContentType="application/vnd.openxmlformats-officedocument.presentationml.slideLayout+xml"/>
  <Override PartName="/ppt/slides/slide71.xml" ContentType="application/vnd.openxmlformats-officedocument.presentationml.slide+xml"/>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s/slide63.xml" ContentType="application/vnd.openxmlformats-officedocument.presentationml.slide+xml"/>
  <Override PartName="/ppt/slides/slide82.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viewProps.xml" ContentType="application/vnd.openxmlformats-officedocument.presentationml.viewProps+xml"/>
  <Override PartName="/ppt/slides/slide29.xml" ContentType="application/vnd.openxmlformats-officedocument.presentationml.slide+xml"/>
  <Override PartName="/ppt/notesSlides/notesSlide10.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5.xml" ContentType="application/vnd.openxmlformats-officedocument.presentationml.notesSlide+xml"/>
  <Override PartName="/ppt/slides/slide59.xml" ContentType="application/vnd.openxmlformats-officedocument.presentationml.slide+xml"/>
  <Override PartName="/ppt/slides/slide78.xml" ContentType="application/vnd.openxmlformats-officedocument.presentationml.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s/slide83.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87"/>
  </p:notesMasterIdLst>
  <p:sldIdLst>
    <p:sldId id="257" r:id="rId2"/>
    <p:sldId id="291" r:id="rId3"/>
    <p:sldId id="373" r:id="rId4"/>
    <p:sldId id="290" r:id="rId5"/>
    <p:sldId id="418" r:id="rId6"/>
    <p:sldId id="419" r:id="rId7"/>
    <p:sldId id="420" r:id="rId8"/>
    <p:sldId id="263" r:id="rId9"/>
    <p:sldId id="278" r:id="rId10"/>
    <p:sldId id="280" r:id="rId11"/>
    <p:sldId id="277" r:id="rId12"/>
    <p:sldId id="281" r:id="rId13"/>
    <p:sldId id="282" r:id="rId14"/>
    <p:sldId id="275" r:id="rId15"/>
    <p:sldId id="276" r:id="rId16"/>
    <p:sldId id="283" r:id="rId17"/>
    <p:sldId id="262" r:id="rId18"/>
    <p:sldId id="354" r:id="rId19"/>
    <p:sldId id="375" r:id="rId20"/>
    <p:sldId id="376" r:id="rId21"/>
    <p:sldId id="356" r:id="rId22"/>
    <p:sldId id="293" r:id="rId23"/>
    <p:sldId id="294" r:id="rId24"/>
    <p:sldId id="295" r:id="rId25"/>
    <p:sldId id="296" r:id="rId26"/>
    <p:sldId id="297" r:id="rId27"/>
    <p:sldId id="298" r:id="rId28"/>
    <p:sldId id="300" r:id="rId29"/>
    <p:sldId id="301" r:id="rId30"/>
    <p:sldId id="302" r:id="rId31"/>
    <p:sldId id="383" r:id="rId32"/>
    <p:sldId id="385" r:id="rId33"/>
    <p:sldId id="386" r:id="rId34"/>
    <p:sldId id="387" r:id="rId35"/>
    <p:sldId id="388" r:id="rId36"/>
    <p:sldId id="389" r:id="rId37"/>
    <p:sldId id="390" r:id="rId38"/>
    <p:sldId id="391" r:id="rId39"/>
    <p:sldId id="392" r:id="rId40"/>
    <p:sldId id="393" r:id="rId41"/>
    <p:sldId id="394" r:id="rId42"/>
    <p:sldId id="395" r:id="rId43"/>
    <p:sldId id="396" r:id="rId44"/>
    <p:sldId id="397" r:id="rId45"/>
    <p:sldId id="398" r:id="rId46"/>
    <p:sldId id="399" r:id="rId47"/>
    <p:sldId id="400" r:id="rId48"/>
    <p:sldId id="401" r:id="rId49"/>
    <p:sldId id="402" r:id="rId50"/>
    <p:sldId id="403" r:id="rId51"/>
    <p:sldId id="404" r:id="rId52"/>
    <p:sldId id="405" r:id="rId53"/>
    <p:sldId id="406" r:id="rId54"/>
    <p:sldId id="407" r:id="rId55"/>
    <p:sldId id="408" r:id="rId56"/>
    <p:sldId id="409" r:id="rId57"/>
    <p:sldId id="421" r:id="rId58"/>
    <p:sldId id="410" r:id="rId59"/>
    <p:sldId id="411" r:id="rId60"/>
    <p:sldId id="412" r:id="rId61"/>
    <p:sldId id="305" r:id="rId62"/>
    <p:sldId id="306" r:id="rId63"/>
    <p:sldId id="307" r:id="rId64"/>
    <p:sldId id="308" r:id="rId65"/>
    <p:sldId id="309" r:id="rId66"/>
    <p:sldId id="310" r:id="rId67"/>
    <p:sldId id="311" r:id="rId68"/>
    <p:sldId id="312" r:id="rId69"/>
    <p:sldId id="313" r:id="rId70"/>
    <p:sldId id="370" r:id="rId71"/>
    <p:sldId id="363" r:id="rId72"/>
    <p:sldId id="364" r:id="rId73"/>
    <p:sldId id="365" r:id="rId74"/>
    <p:sldId id="366" r:id="rId75"/>
    <p:sldId id="367" r:id="rId76"/>
    <p:sldId id="368" r:id="rId77"/>
    <p:sldId id="372" r:id="rId78"/>
    <p:sldId id="371" r:id="rId79"/>
    <p:sldId id="369" r:id="rId80"/>
    <p:sldId id="322" r:id="rId81"/>
    <p:sldId id="323" r:id="rId82"/>
    <p:sldId id="415" r:id="rId83"/>
    <p:sldId id="416" r:id="rId84"/>
    <p:sldId id="417" r:id="rId85"/>
    <p:sldId id="414" r:id="rId8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snapToGrid="0" snapToObjects="1">
      <p:cViewPr varScale="1">
        <p:scale>
          <a:sx n="111" d="100"/>
          <a:sy n="111" d="100"/>
        </p:scale>
        <p:origin x="-6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notesMaster" Target="notesMasters/notesMaster1.xml"/><Relationship Id="rId88" Type="http://schemas.openxmlformats.org/officeDocument/2006/relationships/printerSettings" Target="printerSettings/printerSettings1.bin"/><Relationship Id="rId8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E30205-1377-D549-96A8-F85A0387900F}" type="datetimeFigureOut">
              <a:rPr lang="en-US" smtClean="0"/>
              <a:pPr/>
              <a:t>7/7/10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8BBCE0-97CC-4840-8C16-45613A2E021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6F796FA0-07DF-0E4F-904B-AA138DE116F4}" type="slidenum">
              <a:rPr lang="en-US"/>
              <a:pPr/>
              <a:t>22</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ln>
            <a:miter lim="800000"/>
            <a:headEnd/>
            <a:tailEnd/>
          </a:ln>
        </p:spPr>
        <p:txBody>
          <a:bodyPr/>
          <a:lstStyle/>
          <a:p>
            <a:fld id="{38B445E2-A7BF-6C4A-AC1D-4BFF30139551}" type="slidenum">
              <a:rPr lang="en-US">
                <a:latin typeface="Arial" charset="0"/>
              </a:rPr>
              <a:pPr/>
              <a:t>66</a:t>
            </a:fld>
            <a:endParaRPr lang="en-US">
              <a:latin typeface="Arial" charset="0"/>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a:lstStyle/>
          <a:p>
            <a:pPr eaLnBrk="1" hangingPunct="1">
              <a:spcBef>
                <a:spcPct val="0"/>
              </a:spcBef>
            </a:pPr>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a:lstStyle/>
          <a:p>
            <a:fld id="{A4DC396B-4605-C343-9579-E27949B04759}" type="slidenum">
              <a:rPr lang="en-US">
                <a:latin typeface="Arial" charset="0"/>
              </a:rPr>
              <a:pPr/>
              <a:t>67</a:t>
            </a:fld>
            <a:endParaRPr lang="en-US">
              <a:latin typeface="Arial"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a:lstStyle/>
          <a:p>
            <a:pPr eaLnBrk="1" hangingPunct="1">
              <a:spcBef>
                <a:spcPct val="0"/>
              </a:spcBef>
            </a:pPr>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a:lstStyle/>
          <a:p>
            <a:fld id="{08CCABC9-A6CC-4442-B55A-0B46804E77BA}" type="slidenum">
              <a:rPr lang="en-US">
                <a:latin typeface="Arial" charset="0"/>
              </a:rPr>
              <a:pPr/>
              <a:t>68</a:t>
            </a:fld>
            <a:endParaRPr lang="en-US">
              <a:latin typeface="Arial"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a:lstStyle/>
          <a:p>
            <a:pPr eaLnBrk="1" hangingPunct="1">
              <a:spcBef>
                <a:spcPct val="0"/>
              </a:spcBef>
            </a:pPr>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ln>
            <a:miter lim="800000"/>
            <a:headEnd/>
            <a:tailEnd/>
          </a:ln>
        </p:spPr>
        <p:txBody>
          <a:bodyPr/>
          <a:lstStyle/>
          <a:p>
            <a:fld id="{352BC29E-7FDD-EA4C-980E-76A86A337C99}" type="slidenum">
              <a:rPr lang="en-US">
                <a:latin typeface="Arial" charset="0"/>
              </a:rPr>
              <a:pPr/>
              <a:t>69</a:t>
            </a:fld>
            <a:endParaRPr lang="en-US">
              <a:latin typeface="Arial"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a:lstStyle/>
          <a:p>
            <a:pPr eaLnBrk="1" hangingPunct="1">
              <a:spcBef>
                <a:spcPct val="0"/>
              </a:spcBef>
            </a:pPr>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8C7FDBAC-B401-3B47-8294-1336EA39FA6B}" type="slidenum">
              <a:rPr lang="en-US"/>
              <a:pPr/>
              <a:t>80</a:t>
            </a:fld>
            <a:endParaRPr lang="en-US"/>
          </a:p>
        </p:txBody>
      </p:sp>
      <p:sp>
        <p:nvSpPr>
          <p:cNvPr id="931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39751D81-75F2-F140-B2DB-8DB4B8DD215A}" type="slidenum">
              <a:rPr lang="en-US"/>
              <a:pPr/>
              <a:t>81</a:t>
            </a:fld>
            <a:endParaRPr lang="en-US"/>
          </a:p>
        </p:txBody>
      </p:sp>
      <p:sp>
        <p:nvSpPr>
          <p:cNvPr id="952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523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9BEA5192-4684-5040-8F6E-55290262B6F5}" type="slidenum">
              <a:rPr lang="en-US"/>
              <a:pPr/>
              <a:t>23</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a:lstStyle/>
          <a:p>
            <a:fld id="{68155354-3B98-F54B-B9C2-5B5344FBB0DC}" type="slidenum">
              <a:rPr lang="en-US"/>
              <a:pPr/>
              <a:t>24</a:t>
            </a:fld>
            <a:endParaRPr lang="en-US"/>
          </a:p>
        </p:txBody>
      </p:sp>
      <p:sp>
        <p:nvSpPr>
          <p:cNvPr id="5325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3252"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a:lstStyle/>
          <a:p>
            <a:fld id="{C28806AA-2D57-7E49-A93E-31D7B03E1D6C}" type="slidenum">
              <a:rPr lang="en-US">
                <a:latin typeface="Arial" charset="0"/>
              </a:rPr>
              <a:pPr/>
              <a:t>59</a:t>
            </a:fld>
            <a:endParaRPr lang="en-US">
              <a:latin typeface="Arial"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a:lstStyle/>
          <a:p>
            <a:pPr eaLnBrk="1" hangingPunct="1">
              <a:spcBef>
                <a:spcPct val="0"/>
              </a:spcBef>
            </a:pPr>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0827408-7063-C740-854F-06158A10B077}" type="slidenum">
              <a:rPr lang="en-US"/>
              <a:pPr/>
              <a:t>60</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a:lstStyle/>
          <a:p>
            <a:fld id="{E406959B-387E-5C4C-A2A6-B651A67095AA}" type="slidenum">
              <a:rPr lang="en-US">
                <a:latin typeface="Arial" charset="0"/>
              </a:rPr>
              <a:pPr/>
              <a:t>62</a:t>
            </a:fld>
            <a:endParaRPr lang="en-US">
              <a:latin typeface="Arial"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a:lstStyle/>
          <a:p>
            <a:pPr eaLnBrk="1" hangingPunct="1">
              <a:spcBef>
                <a:spcPct val="0"/>
              </a:spcBef>
            </a:pPr>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ln>
            <a:miter lim="800000"/>
            <a:headEnd/>
            <a:tailEnd/>
          </a:ln>
        </p:spPr>
        <p:txBody>
          <a:bodyPr/>
          <a:lstStyle/>
          <a:p>
            <a:fld id="{B674B57E-E586-C54A-89C2-E52BC2FEF53A}" type="slidenum">
              <a:rPr lang="en-US">
                <a:latin typeface="Arial" charset="0"/>
              </a:rPr>
              <a:pPr/>
              <a:t>63</a:t>
            </a:fld>
            <a:endParaRPr lang="en-US">
              <a:latin typeface="Arial"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a:lstStyle/>
          <a:p>
            <a:pPr eaLnBrk="1" hangingPunct="1">
              <a:spcBef>
                <a:spcPct val="0"/>
              </a:spcBef>
            </a:pPr>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ln>
            <a:miter lim="800000"/>
            <a:headEnd/>
            <a:tailEnd/>
          </a:ln>
        </p:spPr>
        <p:txBody>
          <a:bodyPr/>
          <a:lstStyle/>
          <a:p>
            <a:fld id="{47E65E66-EBF8-E941-88D3-1D4EF4DA411A}" type="slidenum">
              <a:rPr lang="en-US">
                <a:latin typeface="Arial" charset="0"/>
              </a:rPr>
              <a:pPr/>
              <a:t>64</a:t>
            </a:fld>
            <a:endParaRPr lang="en-US">
              <a:latin typeface="Arial"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a:lstStyle/>
          <a:p>
            <a:pPr eaLnBrk="1" hangingPunct="1">
              <a:spcBef>
                <a:spcPct val="0"/>
              </a:spcBef>
            </a:pPr>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a:lstStyle/>
          <a:p>
            <a:fld id="{FF99C61F-EB84-6547-A534-A54D02FB1A96}" type="slidenum">
              <a:rPr lang="en-US">
                <a:latin typeface="Arial" charset="0"/>
              </a:rPr>
              <a:pPr/>
              <a:t>65</a:t>
            </a:fld>
            <a:endParaRPr lang="en-US">
              <a:latin typeface="Arial"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a:lstStyle/>
          <a:p>
            <a:pPr eaLnBrk="1" hangingPunct="1">
              <a:spcBef>
                <a:spcPct val="0"/>
              </a:spcBef>
            </a:pPr>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11C7CC4-6575-2E48-ACA0-AC39154E192F}" type="datetimeFigureOut">
              <a:rPr lang="en-US" smtClean="0"/>
              <a:pPr/>
              <a:t>7/7/10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11C7CC4-6575-2E48-ACA0-AC39154E192F}" type="datetimeFigureOut">
              <a:rPr lang="en-US" smtClean="0"/>
              <a:pPr/>
              <a:t>7/7/10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11C7CC4-6575-2E48-ACA0-AC39154E192F}" type="datetimeFigureOut">
              <a:rPr lang="en-US" smtClean="0"/>
              <a:pPr/>
              <a:t>7/7/10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11C7CC4-6575-2E48-ACA0-AC39154E192F}" type="datetimeFigureOut">
              <a:rPr lang="en-US" smtClean="0"/>
              <a:pPr/>
              <a:t>7/7/10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11C7CC4-6575-2E48-ACA0-AC39154E192F}" type="datetimeFigureOut">
              <a:rPr lang="en-US" smtClean="0"/>
              <a:pPr/>
              <a:t>7/7/10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11C7CC4-6575-2E48-ACA0-AC39154E192F}" type="datetimeFigureOut">
              <a:rPr lang="en-US" smtClean="0"/>
              <a:pPr/>
              <a:t>7/7/10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11C7CC4-6575-2E48-ACA0-AC39154E192F}" type="datetimeFigureOut">
              <a:rPr lang="en-US" smtClean="0"/>
              <a:pPr/>
              <a:t>7/7/10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11C7CC4-6575-2E48-ACA0-AC39154E192F}" type="datetimeFigureOut">
              <a:rPr lang="en-US" smtClean="0"/>
              <a:pPr/>
              <a:t>7/7/10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1C7CC4-6575-2E48-ACA0-AC39154E192F}" type="datetimeFigureOut">
              <a:rPr lang="en-US" smtClean="0"/>
              <a:pPr/>
              <a:t>7/7/10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11C7CC4-6575-2E48-ACA0-AC39154E192F}" type="datetimeFigureOut">
              <a:rPr lang="en-US" smtClean="0"/>
              <a:pPr/>
              <a:t>7/7/10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11C7CC4-6575-2E48-ACA0-AC39154E192F}" type="datetimeFigureOut">
              <a:rPr lang="en-US" smtClean="0"/>
              <a:pPr/>
              <a:t>7/7/10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1C7CC4-6575-2E48-ACA0-AC39154E192F}" type="datetimeFigureOut">
              <a:rPr lang="en-US" smtClean="0"/>
              <a:pPr/>
              <a:t>7/7/10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9F5E4-8097-E549-A933-335C585390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gif"/><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gif"/><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gif"/><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gif"/><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gif"/><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gif"/><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gif"/><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 Id="rId3" Type="http://schemas.openxmlformats.org/officeDocument/2006/relationships/image" Target="../media/image28.jpeg"/></Relationships>
</file>

<file path=ppt/slides/_rels/slide8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28.jpeg"/><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gif"/><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801" y="2130425"/>
            <a:ext cx="7772400" cy="1470025"/>
          </a:xfrm>
        </p:spPr>
        <p:txBody>
          <a:bodyPr/>
          <a:lstStyle/>
          <a:p>
            <a:r>
              <a:rPr lang="en-US" dirty="0" smtClean="0"/>
              <a:t>Don’t Call it </a:t>
            </a:r>
            <a:r>
              <a:rPr lang="en-US" b="1" dirty="0" smtClean="0">
                <a:solidFill>
                  <a:srgbClr val="FF0000"/>
                </a:solidFill>
              </a:rPr>
              <a:t>L</a:t>
            </a:r>
            <a:r>
              <a:rPr lang="en-US" dirty="0" smtClean="0"/>
              <a:t>iteracy</a:t>
            </a:r>
            <a:endParaRPr lang="en-US" dirty="0"/>
          </a:p>
        </p:txBody>
      </p:sp>
      <p:sp>
        <p:nvSpPr>
          <p:cNvPr id="3" name="Subtitle 2"/>
          <p:cNvSpPr>
            <a:spLocks noGrp="1"/>
          </p:cNvSpPr>
          <p:nvPr>
            <p:ph type="subTitle" idx="1"/>
          </p:nvPr>
        </p:nvSpPr>
        <p:spPr>
          <a:xfrm>
            <a:off x="1363020" y="3432576"/>
            <a:ext cx="6400800" cy="1752600"/>
          </a:xfrm>
        </p:spPr>
        <p:txBody>
          <a:bodyPr/>
          <a:lstStyle/>
          <a:p>
            <a:r>
              <a:rPr lang="en-US" dirty="0" smtClean="0">
                <a:solidFill>
                  <a:schemeClr val="tx1"/>
                </a:solidFill>
              </a:rPr>
              <a:t>Geoff Barton</a:t>
            </a:r>
          </a:p>
          <a:p>
            <a:r>
              <a:rPr lang="en-US" sz="2400" dirty="0" smtClean="0">
                <a:solidFill>
                  <a:schemeClr val="tx1"/>
                </a:solidFill>
              </a:rPr>
              <a:t>Head, King Edward VI School, Bury St Edmunds</a:t>
            </a:r>
            <a:endParaRPr lang="en-US" sz="2400" dirty="0">
              <a:solidFill>
                <a:schemeClr val="tx1"/>
              </a:solidFill>
            </a:endParaRPr>
          </a:p>
        </p:txBody>
      </p:sp>
      <p:cxnSp>
        <p:nvCxnSpPr>
          <p:cNvPr id="14" name="Straight Connector 13"/>
          <p:cNvCxnSpPr/>
          <p:nvPr/>
        </p:nvCxnSpPr>
        <p:spPr>
          <a:xfrm flipV="1">
            <a:off x="1763397" y="3416923"/>
            <a:ext cx="5627312" cy="15653"/>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53801" y="6029891"/>
            <a:ext cx="7597929" cy="523220"/>
          </a:xfrm>
          <a:prstGeom prst="rect">
            <a:avLst/>
          </a:prstGeom>
          <a:noFill/>
        </p:spPr>
        <p:txBody>
          <a:bodyPr wrap="square" rtlCol="0">
            <a:spAutoFit/>
          </a:bodyPr>
          <a:lstStyle/>
          <a:p>
            <a:pPr algn="ctr"/>
            <a:r>
              <a:rPr lang="en-US" sz="1400" b="1" dirty="0" smtClean="0">
                <a:solidFill>
                  <a:schemeClr val="bg1">
                    <a:lumMod val="50000"/>
                  </a:schemeClr>
                </a:solidFill>
              </a:rPr>
              <a:t>Download this presentation at </a:t>
            </a:r>
            <a:r>
              <a:rPr lang="en-US" sz="1400" b="1" dirty="0" err="1" smtClean="0">
                <a:solidFill>
                  <a:schemeClr val="bg1">
                    <a:lumMod val="50000"/>
                  </a:schemeClr>
                </a:solidFill>
              </a:rPr>
              <a:t>www.geoffbarton.uk</a:t>
            </a:r>
            <a:endParaRPr lang="en-US" sz="1400" b="1" dirty="0" smtClean="0">
              <a:solidFill>
                <a:schemeClr val="bg1">
                  <a:lumMod val="50000"/>
                </a:schemeClr>
              </a:solidFill>
            </a:endParaRPr>
          </a:p>
          <a:p>
            <a:pPr algn="ctr"/>
            <a:r>
              <a:rPr lang="en-US" sz="1400" b="1" dirty="0" smtClean="0">
                <a:solidFill>
                  <a:schemeClr val="bg1">
                    <a:lumMod val="50000"/>
                  </a:schemeClr>
                </a:solidFill>
              </a:rPr>
              <a:t>Teacher Resources page: download number </a:t>
            </a:r>
            <a:r>
              <a:rPr lang="en-US" sz="1400" b="1" dirty="0" smtClean="0">
                <a:solidFill>
                  <a:schemeClr val="bg1">
                    <a:lumMod val="50000"/>
                  </a:schemeClr>
                </a:solidFill>
              </a:rPr>
              <a:t>79</a:t>
            </a:r>
            <a:endParaRPr lang="en-US" sz="1400" b="1" dirty="0">
              <a:solidFill>
                <a:schemeClr val="bg1">
                  <a:lumMod val="50000"/>
                </a:schemeClr>
              </a:solidFill>
            </a:endParaRPr>
          </a:p>
        </p:txBody>
      </p:sp>
      <p:sp>
        <p:nvSpPr>
          <p:cNvPr id="9" name="TextBox 8"/>
          <p:cNvSpPr txBox="1"/>
          <p:nvPr/>
        </p:nvSpPr>
        <p:spPr>
          <a:xfrm>
            <a:off x="3054674" y="4805606"/>
            <a:ext cx="3672473" cy="369332"/>
          </a:xfrm>
          <a:prstGeom prst="rect">
            <a:avLst/>
          </a:prstGeom>
          <a:noFill/>
        </p:spPr>
        <p:txBody>
          <a:bodyPr wrap="square" rtlCol="0">
            <a:spAutoFit/>
          </a:bodyPr>
          <a:lstStyle/>
          <a:p>
            <a:pPr algn="ctr"/>
            <a:fld id="{E916CE24-8AFB-284E-AE76-E8BC8E8888E2}" type="datetime2">
              <a:rPr lang="en-US" smtClean="0"/>
              <a:pPr algn="ctr"/>
              <a:t>Wednesday, July 7, 2010</a:t>
            </a:fld>
            <a:endParaRPr lang="en-US" dirty="0"/>
          </a:p>
        </p:txBody>
      </p:sp>
      <p:pic>
        <p:nvPicPr>
          <p:cNvPr id="10" name="Picture 9"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TextBox 16"/>
          <p:cNvSpPr txBox="1"/>
          <p:nvPr/>
        </p:nvSpPr>
        <p:spPr>
          <a:xfrm>
            <a:off x="3752558" y="2615296"/>
            <a:ext cx="4394959" cy="830997"/>
          </a:xfrm>
          <a:prstGeom prst="rect">
            <a:avLst/>
          </a:prstGeom>
          <a:noFill/>
        </p:spPr>
        <p:txBody>
          <a:bodyPr wrap="square" rtlCol="0">
            <a:spAutoFit/>
          </a:bodyPr>
          <a:lstStyle/>
          <a:p>
            <a:r>
              <a:rPr lang="en-US" sz="2400" dirty="0" smtClean="0">
                <a:solidFill>
                  <a:srgbClr val="000000"/>
                </a:solidFill>
              </a:rPr>
              <a:t>The rich shall get richer and the poor shall get poorer</a:t>
            </a:r>
            <a:endParaRPr lang="en-US" sz="2400" dirty="0">
              <a:solidFill>
                <a:srgbClr val="000000"/>
              </a:solidFill>
              <a:latin typeface="Calibri" charset="0"/>
            </a:endParaRPr>
          </a:p>
        </p:txBody>
      </p:sp>
      <p:pic>
        <p:nvPicPr>
          <p:cNvPr id="8" name="Picture 7" descr="app.gif"/>
          <p:cNvPicPr>
            <a:picLocks noChangeAspect="1"/>
          </p:cNvPicPr>
          <p:nvPr/>
        </p:nvPicPr>
        <p:blipFill>
          <a:blip r:embed="rId2"/>
          <a:stretch>
            <a:fillRect/>
          </a:stretch>
        </p:blipFill>
        <p:spPr>
          <a:xfrm>
            <a:off x="1069085" y="1567481"/>
            <a:ext cx="2324100" cy="3492500"/>
          </a:xfrm>
          <a:prstGeom prst="rect">
            <a:avLst/>
          </a:prstGeom>
        </p:spPr>
      </p:pic>
      <p:pic>
        <p:nvPicPr>
          <p:cNvPr id="9" name="Picture 8"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TextBox 16"/>
          <p:cNvSpPr txBox="1"/>
          <p:nvPr/>
        </p:nvSpPr>
        <p:spPr>
          <a:xfrm>
            <a:off x="3752558" y="2597316"/>
            <a:ext cx="4394959" cy="830997"/>
          </a:xfrm>
          <a:prstGeom prst="rect">
            <a:avLst/>
          </a:prstGeom>
          <a:noFill/>
        </p:spPr>
        <p:txBody>
          <a:bodyPr wrap="square" rtlCol="0">
            <a:spAutoFit/>
          </a:bodyPr>
          <a:lstStyle/>
          <a:p>
            <a:r>
              <a:rPr lang="en-US" sz="2400" dirty="0" smtClean="0">
                <a:solidFill>
                  <a:srgbClr val="000000"/>
                </a:solidFill>
              </a:rPr>
              <a:t>“the word-rich get richer while the word-poor get poorer</a:t>
            </a:r>
            <a:r>
              <a:rPr lang="en-US" sz="2400" dirty="0" smtClean="0">
                <a:solidFill>
                  <a:srgbClr val="000000"/>
                </a:solidFill>
              </a:rPr>
              <a:t>”</a:t>
            </a:r>
            <a:endParaRPr lang="en-US" sz="2400" dirty="0" smtClean="0">
              <a:solidFill>
                <a:srgbClr val="000000"/>
              </a:solidFill>
              <a:latin typeface="Calibri" charset="0"/>
            </a:endParaRPr>
          </a:p>
        </p:txBody>
      </p:sp>
      <p:pic>
        <p:nvPicPr>
          <p:cNvPr id="8" name="Picture 7" descr="app.gif"/>
          <p:cNvPicPr>
            <a:picLocks noChangeAspect="1"/>
          </p:cNvPicPr>
          <p:nvPr/>
        </p:nvPicPr>
        <p:blipFill>
          <a:blip r:embed="rId2"/>
          <a:stretch>
            <a:fillRect/>
          </a:stretch>
        </p:blipFill>
        <p:spPr>
          <a:xfrm>
            <a:off x="1069085" y="1567481"/>
            <a:ext cx="2324100" cy="3492500"/>
          </a:xfrm>
          <a:prstGeom prst="rect">
            <a:avLst/>
          </a:prstGeom>
        </p:spPr>
      </p:pic>
      <p:pic>
        <p:nvPicPr>
          <p:cNvPr id="9" name="Picture 8"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TextBox 16"/>
          <p:cNvSpPr txBox="1"/>
          <p:nvPr/>
        </p:nvSpPr>
        <p:spPr>
          <a:xfrm>
            <a:off x="3752558" y="2029575"/>
            <a:ext cx="4394959" cy="1938992"/>
          </a:xfrm>
          <a:prstGeom prst="rect">
            <a:avLst/>
          </a:prstGeom>
          <a:noFill/>
        </p:spPr>
        <p:txBody>
          <a:bodyPr wrap="square" rtlCol="0">
            <a:spAutoFit/>
          </a:bodyPr>
          <a:lstStyle/>
          <a:p>
            <a:r>
              <a:rPr lang="en-US" sz="2400" dirty="0" smtClean="0">
                <a:solidFill>
                  <a:srgbClr val="000000"/>
                </a:solidFill>
              </a:rPr>
              <a:t>“Students who begin with high verbal aptitudes and find themselves in verbally enriched social environments are at a double advantage.” </a:t>
            </a:r>
            <a:endParaRPr lang="en-US" sz="2400" dirty="0">
              <a:solidFill>
                <a:srgbClr val="000000"/>
              </a:solidFill>
              <a:latin typeface="Calibri" charset="0"/>
            </a:endParaRPr>
          </a:p>
        </p:txBody>
      </p:sp>
      <p:pic>
        <p:nvPicPr>
          <p:cNvPr id="8" name="Picture 7" descr="app.gif"/>
          <p:cNvPicPr>
            <a:picLocks noChangeAspect="1"/>
          </p:cNvPicPr>
          <p:nvPr/>
        </p:nvPicPr>
        <p:blipFill>
          <a:blip r:embed="rId2"/>
          <a:stretch>
            <a:fillRect/>
          </a:stretch>
        </p:blipFill>
        <p:spPr>
          <a:xfrm>
            <a:off x="1069085" y="1567481"/>
            <a:ext cx="2324100" cy="3492500"/>
          </a:xfrm>
          <a:prstGeom prst="rect">
            <a:avLst/>
          </a:prstGeom>
        </p:spPr>
      </p:pic>
      <p:pic>
        <p:nvPicPr>
          <p:cNvPr id="9" name="Picture 8"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TextBox 16"/>
          <p:cNvSpPr txBox="1"/>
          <p:nvPr/>
        </p:nvSpPr>
        <p:spPr>
          <a:xfrm>
            <a:off x="3752558" y="1754600"/>
            <a:ext cx="4394959" cy="3785652"/>
          </a:xfrm>
          <a:prstGeom prst="rect">
            <a:avLst/>
          </a:prstGeom>
          <a:noFill/>
        </p:spPr>
        <p:txBody>
          <a:bodyPr wrap="square" rtlCol="0">
            <a:spAutoFit/>
          </a:bodyPr>
          <a:lstStyle/>
          <a:p>
            <a:r>
              <a:rPr lang="en-US" sz="2400" dirty="0" smtClean="0">
                <a:solidFill>
                  <a:srgbClr val="000000"/>
                </a:solidFill>
              </a:rPr>
              <a:t>Poor </a:t>
            </a:r>
            <a:r>
              <a:rPr lang="en-US" sz="2400" dirty="0" smtClean="0">
                <a:solidFill>
                  <a:srgbClr val="000000"/>
                </a:solidFill>
              </a:rPr>
              <a:t>readers become </a:t>
            </a:r>
            <a:r>
              <a:rPr lang="en-US" sz="2400" dirty="0" smtClean="0">
                <a:solidFill>
                  <a:srgbClr val="000000"/>
                </a:solidFill>
              </a:rPr>
              <a:t>increasingly </a:t>
            </a:r>
            <a:r>
              <a:rPr lang="en-US" sz="2400" dirty="0" smtClean="0">
                <a:solidFill>
                  <a:srgbClr val="000000"/>
                </a:solidFill>
              </a:rPr>
              <a:t>frustrated with the act of reading, and try to avoid reading where </a:t>
            </a:r>
            <a:r>
              <a:rPr lang="en-US" sz="2400" dirty="0" smtClean="0">
                <a:solidFill>
                  <a:srgbClr val="000000"/>
                </a:solidFill>
              </a:rPr>
              <a:t>possible … </a:t>
            </a:r>
            <a:r>
              <a:rPr lang="en-US" sz="2400" dirty="0" smtClean="0">
                <a:solidFill>
                  <a:srgbClr val="000000"/>
                </a:solidFill>
              </a:rPr>
              <a:t>more likely to drop out of school …</a:t>
            </a:r>
            <a:endParaRPr lang="en-US" sz="2400" dirty="0" smtClean="0">
              <a:solidFill>
                <a:srgbClr val="000000"/>
              </a:solidFill>
            </a:endParaRPr>
          </a:p>
          <a:p>
            <a:endParaRPr lang="en-US" sz="2400" dirty="0" smtClean="0">
              <a:solidFill>
                <a:srgbClr val="000000"/>
              </a:solidFill>
            </a:endParaRPr>
          </a:p>
          <a:p>
            <a:r>
              <a:rPr lang="en-US" sz="2400" dirty="0" smtClean="0">
                <a:solidFill>
                  <a:srgbClr val="000000"/>
                </a:solidFill>
              </a:rPr>
              <a:t>G</a:t>
            </a:r>
            <a:r>
              <a:rPr lang="en-US" sz="2400" dirty="0" smtClean="0">
                <a:solidFill>
                  <a:srgbClr val="000000"/>
                </a:solidFill>
              </a:rPr>
              <a:t>ood </a:t>
            </a:r>
            <a:r>
              <a:rPr lang="en-US" sz="2400" dirty="0" smtClean="0">
                <a:solidFill>
                  <a:srgbClr val="000000"/>
                </a:solidFill>
              </a:rPr>
              <a:t>readers may choose friends who also read avidly while poor readers seek friends with whom they share other </a:t>
            </a:r>
            <a:r>
              <a:rPr lang="en-US" sz="2400" dirty="0" smtClean="0">
                <a:solidFill>
                  <a:srgbClr val="000000"/>
                </a:solidFill>
              </a:rPr>
              <a:t>enjoyments</a:t>
            </a:r>
            <a:endParaRPr lang="en-US" sz="2400" dirty="0">
              <a:solidFill>
                <a:srgbClr val="000000"/>
              </a:solidFill>
              <a:latin typeface="Calibri" charset="0"/>
            </a:endParaRPr>
          </a:p>
        </p:txBody>
      </p:sp>
      <p:pic>
        <p:nvPicPr>
          <p:cNvPr id="8" name="Picture 7" descr="app.gif"/>
          <p:cNvPicPr>
            <a:picLocks noChangeAspect="1"/>
          </p:cNvPicPr>
          <p:nvPr/>
        </p:nvPicPr>
        <p:blipFill>
          <a:blip r:embed="rId2"/>
          <a:stretch>
            <a:fillRect/>
          </a:stretch>
        </p:blipFill>
        <p:spPr>
          <a:xfrm>
            <a:off x="1069085" y="1567481"/>
            <a:ext cx="2324100" cy="3492500"/>
          </a:xfrm>
          <a:prstGeom prst="rect">
            <a:avLst/>
          </a:prstGeom>
        </p:spPr>
      </p:pic>
      <p:pic>
        <p:nvPicPr>
          <p:cNvPr id="9" name="Picture 8"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TextBox 16"/>
          <p:cNvSpPr txBox="1"/>
          <p:nvPr/>
        </p:nvSpPr>
        <p:spPr>
          <a:xfrm>
            <a:off x="3752558" y="1977199"/>
            <a:ext cx="4394959" cy="2677656"/>
          </a:xfrm>
          <a:prstGeom prst="rect">
            <a:avLst/>
          </a:prstGeom>
          <a:noFill/>
        </p:spPr>
        <p:txBody>
          <a:bodyPr wrap="square" rtlCol="0">
            <a:spAutoFit/>
          </a:bodyPr>
          <a:lstStyle/>
          <a:p>
            <a:r>
              <a:rPr lang="en-US" sz="2400" dirty="0" smtClean="0">
                <a:solidFill>
                  <a:srgbClr val="000000"/>
                </a:solidFill>
              </a:rPr>
              <a:t>“While good readers gain new skills very rapidly, and quickly move from learning to read to reading to learn, poor readers become increasingly frustrated with the act of reading, and try to avoid reading where possible” </a:t>
            </a:r>
            <a:endParaRPr lang="en-US" sz="2400" dirty="0">
              <a:solidFill>
                <a:srgbClr val="000000"/>
              </a:solidFill>
              <a:latin typeface="Calibri" charset="0"/>
            </a:endParaRPr>
          </a:p>
        </p:txBody>
      </p:sp>
      <p:pic>
        <p:nvPicPr>
          <p:cNvPr id="8" name="Picture 7" descr="app.gif"/>
          <p:cNvPicPr>
            <a:picLocks noChangeAspect="1"/>
          </p:cNvPicPr>
          <p:nvPr/>
        </p:nvPicPr>
        <p:blipFill>
          <a:blip r:embed="rId2"/>
          <a:stretch>
            <a:fillRect/>
          </a:stretch>
        </p:blipFill>
        <p:spPr>
          <a:xfrm>
            <a:off x="1069085" y="1567481"/>
            <a:ext cx="2324100" cy="3492500"/>
          </a:xfrm>
          <a:prstGeom prst="rect">
            <a:avLst/>
          </a:prstGeom>
        </p:spPr>
      </p:pic>
      <p:pic>
        <p:nvPicPr>
          <p:cNvPr id="9" name="Picture 8"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TextBox 16"/>
          <p:cNvSpPr txBox="1"/>
          <p:nvPr/>
        </p:nvSpPr>
        <p:spPr>
          <a:xfrm>
            <a:off x="3752558" y="1977199"/>
            <a:ext cx="4394959" cy="2677656"/>
          </a:xfrm>
          <a:prstGeom prst="rect">
            <a:avLst/>
          </a:prstGeom>
          <a:noFill/>
        </p:spPr>
        <p:txBody>
          <a:bodyPr wrap="square" rtlCol="0">
            <a:spAutoFit/>
          </a:bodyPr>
          <a:lstStyle/>
          <a:p>
            <a:r>
              <a:rPr lang="en-US" sz="2400" dirty="0" smtClean="0">
                <a:solidFill>
                  <a:srgbClr val="000000"/>
                </a:solidFill>
              </a:rPr>
              <a:t>“While good readers gain new skills very rapidly, and quickly move from learning to read to reading to learn, poor readers become increasingly frustrated with the act of reading, and try to avoid reading where possible” </a:t>
            </a:r>
            <a:endParaRPr lang="en-US" sz="2400" dirty="0">
              <a:solidFill>
                <a:srgbClr val="000000"/>
              </a:solidFill>
              <a:latin typeface="Calibri" charset="0"/>
            </a:endParaRPr>
          </a:p>
        </p:txBody>
      </p:sp>
      <p:pic>
        <p:nvPicPr>
          <p:cNvPr id="8" name="Picture 7" descr="app.gif"/>
          <p:cNvPicPr>
            <a:picLocks noChangeAspect="1"/>
          </p:cNvPicPr>
          <p:nvPr/>
        </p:nvPicPr>
        <p:blipFill>
          <a:blip r:embed="rId2"/>
          <a:stretch>
            <a:fillRect/>
          </a:stretch>
        </p:blipFill>
        <p:spPr>
          <a:xfrm>
            <a:off x="1069085" y="1567481"/>
            <a:ext cx="2324100" cy="3492500"/>
          </a:xfrm>
          <a:prstGeom prst="rect">
            <a:avLst/>
          </a:prstGeom>
        </p:spPr>
      </p:pic>
      <p:sp>
        <p:nvSpPr>
          <p:cNvPr id="9" name="Rectangle 8"/>
          <p:cNvSpPr/>
          <p:nvPr/>
        </p:nvSpPr>
        <p:spPr>
          <a:xfrm>
            <a:off x="3752558" y="1977199"/>
            <a:ext cx="3893901" cy="877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752558" y="3504471"/>
            <a:ext cx="4242559" cy="15555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791200" y="3200400"/>
            <a:ext cx="3330595" cy="15555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752558" y="1948963"/>
            <a:ext cx="1445463" cy="12514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TextBox 16"/>
          <p:cNvSpPr txBox="1"/>
          <p:nvPr/>
        </p:nvSpPr>
        <p:spPr>
          <a:xfrm>
            <a:off x="3752558" y="1859353"/>
            <a:ext cx="4394959" cy="3046988"/>
          </a:xfrm>
          <a:prstGeom prst="rect">
            <a:avLst/>
          </a:prstGeom>
          <a:noFill/>
        </p:spPr>
        <p:txBody>
          <a:bodyPr wrap="square" rtlCol="0">
            <a:spAutoFit/>
          </a:bodyPr>
          <a:lstStyle/>
          <a:p>
            <a:r>
              <a:rPr lang="en-US" sz="2400" dirty="0" smtClean="0">
                <a:solidFill>
                  <a:srgbClr val="000000"/>
                </a:solidFill>
              </a:rPr>
              <a:t>“The children who possess intellectual capital when they first arrive at school have the </a:t>
            </a:r>
            <a:r>
              <a:rPr lang="en-US" sz="2400" b="1" dirty="0" smtClean="0">
                <a:solidFill>
                  <a:srgbClr val="FF0000"/>
                </a:solidFill>
              </a:rPr>
              <a:t>mental scaffolding</a:t>
            </a:r>
            <a:r>
              <a:rPr lang="en-US" sz="2400" dirty="0" smtClean="0">
                <a:solidFill>
                  <a:srgbClr val="000000"/>
                </a:solidFill>
              </a:rPr>
              <a:t> and </a:t>
            </a:r>
            <a:r>
              <a:rPr lang="en-US" sz="2400" b="1" dirty="0" smtClean="0">
                <a:solidFill>
                  <a:srgbClr val="FF0000"/>
                </a:solidFill>
              </a:rPr>
              <a:t>Velcro </a:t>
            </a:r>
            <a:r>
              <a:rPr lang="en-US" sz="2400" dirty="0" smtClean="0">
                <a:solidFill>
                  <a:srgbClr val="000000"/>
                </a:solidFill>
              </a:rPr>
              <a:t>to catch hold of what is going on, and they can turn the new knowledge into still more Velcro to gain still more knowledge”.</a:t>
            </a:r>
            <a:r>
              <a:rPr lang="en-GB" sz="2400" dirty="0" smtClean="0">
                <a:solidFill>
                  <a:srgbClr val="000000"/>
                </a:solidFill>
              </a:rPr>
              <a:t> </a:t>
            </a:r>
            <a:endParaRPr lang="en-US" sz="2400" dirty="0">
              <a:solidFill>
                <a:srgbClr val="000000"/>
              </a:solidFill>
              <a:latin typeface="Calibri" charset="0"/>
            </a:endParaRPr>
          </a:p>
        </p:txBody>
      </p:sp>
      <p:pic>
        <p:nvPicPr>
          <p:cNvPr id="8" name="Picture 7" descr="E D Hirsch - The Schools We Need.jpg"/>
          <p:cNvPicPr>
            <a:picLocks noChangeAspect="1"/>
          </p:cNvPicPr>
          <p:nvPr/>
        </p:nvPicPr>
        <p:blipFill>
          <a:blip r:embed="rId2"/>
          <a:stretch>
            <a:fillRect/>
          </a:stretch>
        </p:blipFill>
        <p:spPr>
          <a:xfrm>
            <a:off x="701795" y="1567481"/>
            <a:ext cx="2866583" cy="3822111"/>
          </a:xfrm>
          <a:prstGeom prst="rect">
            <a:avLst/>
          </a:prstGeom>
        </p:spPr>
      </p:pic>
      <p:pic>
        <p:nvPicPr>
          <p:cNvPr id="9" name="Picture 8"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TextBox 16"/>
          <p:cNvSpPr txBox="1"/>
          <p:nvPr/>
        </p:nvSpPr>
        <p:spPr>
          <a:xfrm>
            <a:off x="3752558" y="2500960"/>
            <a:ext cx="4394959" cy="1200328"/>
          </a:xfrm>
          <a:prstGeom prst="rect">
            <a:avLst/>
          </a:prstGeom>
          <a:noFill/>
        </p:spPr>
        <p:txBody>
          <a:bodyPr wrap="square" rtlCol="0">
            <a:spAutoFit/>
          </a:bodyPr>
          <a:lstStyle/>
          <a:p>
            <a:r>
              <a:rPr lang="en-US" sz="2400" dirty="0" err="1" smtClean="0">
                <a:solidFill>
                  <a:srgbClr val="000000"/>
                </a:solidFill>
              </a:rPr>
              <a:t>Stricht’s</a:t>
            </a:r>
            <a:r>
              <a:rPr lang="en-US" sz="2400" dirty="0" smtClean="0">
                <a:solidFill>
                  <a:srgbClr val="000000"/>
                </a:solidFill>
              </a:rPr>
              <a:t> Law: “reading ability in children cannot exceed their listening ability …</a:t>
            </a:r>
            <a:r>
              <a:rPr lang="en-GB" sz="2400" dirty="0" smtClean="0">
                <a:solidFill>
                  <a:srgbClr val="000000"/>
                </a:solidFill>
              </a:rPr>
              <a:t>”</a:t>
            </a:r>
            <a:endParaRPr lang="en-US" sz="2400" dirty="0">
              <a:solidFill>
                <a:srgbClr val="000000"/>
              </a:solidFill>
              <a:latin typeface="Calibri" charset="0"/>
            </a:endParaRPr>
          </a:p>
        </p:txBody>
      </p:sp>
      <p:pic>
        <p:nvPicPr>
          <p:cNvPr id="8" name="Picture 7" descr="E D Hirsch - The Schools We Need.jpg"/>
          <p:cNvPicPr>
            <a:picLocks noChangeAspect="1"/>
          </p:cNvPicPr>
          <p:nvPr/>
        </p:nvPicPr>
        <p:blipFill>
          <a:blip r:embed="rId2"/>
          <a:stretch>
            <a:fillRect/>
          </a:stretch>
        </p:blipFill>
        <p:spPr>
          <a:xfrm>
            <a:off x="701795" y="1567481"/>
            <a:ext cx="2866583" cy="3822111"/>
          </a:xfrm>
          <a:prstGeom prst="rect">
            <a:avLst/>
          </a:prstGeom>
        </p:spPr>
      </p:pic>
      <p:pic>
        <p:nvPicPr>
          <p:cNvPr id="9" name="Picture 8"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572036" y="2665967"/>
            <a:ext cx="7756812" cy="1922242"/>
          </a:xfrm>
          <a:prstGeom prst="rect">
            <a:avLst/>
          </a:prstGeom>
          <a:solidFill>
            <a:schemeClr val="bg1">
              <a:lumMod val="85000"/>
            </a:schemeClr>
          </a:solidFill>
          <a:ln w="38100" cmpd="dbl">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Box 5"/>
          <p:cNvSpPr txBox="1">
            <a:spLocks noChangeArrowheads="1"/>
          </p:cNvSpPr>
          <p:nvPr/>
        </p:nvSpPr>
        <p:spPr bwMode="auto">
          <a:xfrm>
            <a:off x="762000" y="2821492"/>
            <a:ext cx="7391400" cy="1569660"/>
          </a:xfrm>
          <a:prstGeom prst="rect">
            <a:avLst/>
          </a:prstGeom>
          <a:noFill/>
          <a:ln w="9525">
            <a:noFill/>
            <a:miter lim="800000"/>
            <a:headEnd/>
            <a:tailEnd/>
          </a:ln>
        </p:spPr>
        <p:txBody>
          <a:bodyPr>
            <a:prstTxWarp prst="textNoShape">
              <a:avLst/>
            </a:prstTxWarp>
            <a:spAutoFit/>
          </a:bodyPr>
          <a:lstStyle/>
          <a:p>
            <a:pPr algn="ctr"/>
            <a:r>
              <a:rPr lang="en-GB" sz="2400" dirty="0" smtClean="0">
                <a:solidFill>
                  <a:srgbClr val="000000"/>
                </a:solidFill>
                <a:latin typeface="Tahoma" charset="0"/>
              </a:rPr>
              <a:t>“Spoken language forms a constraint, a ceiling not only on the ability to comprehend but also on the ability to write, beyond which literacy cannot progress” </a:t>
            </a:r>
            <a:endParaRPr lang="en-US" sz="2400" dirty="0">
              <a:solidFill>
                <a:srgbClr val="000000"/>
              </a:solidFill>
              <a:latin typeface="Calibri" charset="0"/>
            </a:endParaRPr>
          </a:p>
        </p:txBody>
      </p:sp>
      <p:sp>
        <p:nvSpPr>
          <p:cNvPr id="7" name="TextBox 6"/>
          <p:cNvSpPr txBox="1"/>
          <p:nvPr/>
        </p:nvSpPr>
        <p:spPr>
          <a:xfrm>
            <a:off x="762000" y="1295947"/>
            <a:ext cx="7704137" cy="461665"/>
          </a:xfrm>
          <a:prstGeom prst="rect">
            <a:avLst/>
          </a:prstGeom>
          <a:noFill/>
        </p:spPr>
        <p:txBody>
          <a:bodyPr wrap="square" rtlCol="0">
            <a:spAutoFit/>
          </a:bodyPr>
          <a:lstStyle/>
          <a:p>
            <a:r>
              <a:rPr lang="en-US" sz="2400" dirty="0" smtClean="0"/>
              <a:t>What we know about … the importance of talk</a:t>
            </a:r>
            <a:endParaRPr lang="en-US" sz="2400" dirty="0"/>
          </a:p>
        </p:txBody>
      </p:sp>
      <p:sp>
        <p:nvSpPr>
          <p:cNvPr id="8" name="TextBox 7"/>
          <p:cNvSpPr txBox="1"/>
          <p:nvPr/>
        </p:nvSpPr>
        <p:spPr>
          <a:xfrm>
            <a:off x="4599172" y="5125980"/>
            <a:ext cx="3554228" cy="646331"/>
          </a:xfrm>
          <a:prstGeom prst="rect">
            <a:avLst/>
          </a:prstGeom>
          <a:noFill/>
        </p:spPr>
        <p:txBody>
          <a:bodyPr wrap="square" rtlCol="0">
            <a:spAutoFit/>
          </a:bodyPr>
          <a:lstStyle/>
          <a:p>
            <a:r>
              <a:rPr lang="en-US" dirty="0" err="1" smtClean="0"/>
              <a:t>Myhill</a:t>
            </a:r>
            <a:r>
              <a:rPr lang="en-US" dirty="0" smtClean="0"/>
              <a:t> &amp; Fisher</a:t>
            </a:r>
          </a:p>
          <a:p>
            <a:r>
              <a:rPr lang="en-US" dirty="0" smtClean="0"/>
              <a:t>Cited in Ofsted English Report 2005</a:t>
            </a:r>
            <a:endParaRPr lang="en-US" dirty="0"/>
          </a:p>
        </p:txBody>
      </p:sp>
      <p:pic>
        <p:nvPicPr>
          <p:cNvPr id="10" name="Picture 9"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subTnLst>
                                    <p:animClr>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lded Corner 2"/>
          <p:cNvSpPr/>
          <p:nvPr/>
        </p:nvSpPr>
        <p:spPr>
          <a:xfrm>
            <a:off x="1371600" y="2286000"/>
            <a:ext cx="6629400" cy="1752600"/>
          </a:xfrm>
          <a:prstGeom prst="foldedCorner">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818" name="TextBox 3"/>
          <p:cNvSpPr txBox="1">
            <a:spLocks noChangeArrowheads="1"/>
          </p:cNvSpPr>
          <p:nvPr/>
        </p:nvSpPr>
        <p:spPr bwMode="auto">
          <a:xfrm>
            <a:off x="1676400" y="2667000"/>
            <a:ext cx="5867400" cy="923925"/>
          </a:xfrm>
          <a:prstGeom prst="rect">
            <a:avLst/>
          </a:prstGeom>
          <a:noFill/>
          <a:ln w="9525">
            <a:noFill/>
            <a:miter lim="800000"/>
            <a:headEnd/>
            <a:tailEnd/>
          </a:ln>
        </p:spPr>
        <p:txBody>
          <a:bodyPr>
            <a:prstTxWarp prst="textNoShape">
              <a:avLst/>
            </a:prstTxWarp>
            <a:spAutoFit/>
          </a:bodyPr>
          <a:lstStyle/>
          <a:p>
            <a:pPr algn="ctr"/>
            <a:r>
              <a:rPr lang="en-US" sz="5400">
                <a:latin typeface="Calibri" charset="0"/>
              </a:rPr>
              <a:t>The Literacy Club</a:t>
            </a:r>
            <a:endParaRPr lang="en-US" sz="4000">
              <a:latin typeface="Calibri"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left)">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srcRect/>
          <a:stretch>
            <a:fillRect/>
          </a:stretch>
        </p:blipFill>
        <p:spPr bwMode="auto">
          <a:xfrm>
            <a:off x="3255670" y="1813942"/>
            <a:ext cx="2311400" cy="2311400"/>
          </a:xfrm>
          <a:prstGeom prst="rect">
            <a:avLst/>
          </a:prstGeom>
          <a:noFill/>
          <a:ln w="9525">
            <a:noFill/>
            <a:miter lim="800000"/>
            <a:headEnd/>
            <a:tailEnd/>
          </a:ln>
        </p:spPr>
      </p:pic>
      <p:pic>
        <p:nvPicPr>
          <p:cNvPr id="7" name="Picture 4"/>
          <p:cNvPicPr>
            <a:picLocks noChangeAspect="1" noChangeArrowheads="1"/>
          </p:cNvPicPr>
          <p:nvPr/>
        </p:nvPicPr>
        <p:blipFill>
          <a:blip r:embed="rId3"/>
          <a:srcRect/>
          <a:stretch>
            <a:fillRect/>
          </a:stretch>
        </p:blipFill>
        <p:spPr bwMode="auto">
          <a:xfrm>
            <a:off x="5197781" y="2652142"/>
            <a:ext cx="1563688" cy="1406525"/>
          </a:xfrm>
          <a:prstGeom prst="rect">
            <a:avLst/>
          </a:prstGeom>
          <a:noFill/>
          <a:ln w="9525">
            <a:noFill/>
            <a:miter lim="800000"/>
            <a:headEnd/>
            <a:tailEnd/>
          </a:ln>
        </p:spPr>
      </p:pic>
      <p:pic>
        <p:nvPicPr>
          <p:cNvPr id="8" name="Picture 4"/>
          <p:cNvPicPr>
            <a:picLocks noChangeAspect="1" noChangeArrowheads="1"/>
          </p:cNvPicPr>
          <p:nvPr/>
        </p:nvPicPr>
        <p:blipFill>
          <a:blip r:embed="rId4"/>
          <a:srcRect/>
          <a:stretch>
            <a:fillRect/>
          </a:stretch>
        </p:blipFill>
        <p:spPr bwMode="auto">
          <a:xfrm>
            <a:off x="1771358" y="2571179"/>
            <a:ext cx="1981200" cy="1487488"/>
          </a:xfrm>
          <a:prstGeom prst="rect">
            <a:avLst/>
          </a:prstGeom>
          <a:noFill/>
          <a:ln w="9525">
            <a:noFill/>
            <a:miter lim="800000"/>
            <a:headEnd/>
            <a:tailEnd/>
          </a:ln>
        </p:spPr>
      </p:pic>
      <p:pic>
        <p:nvPicPr>
          <p:cNvPr id="9" name="Picture 8"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1281361" y="1796381"/>
            <a:ext cx="6887318" cy="3139321"/>
          </a:xfrm>
          <a:prstGeom prst="rect">
            <a:avLst/>
          </a:prstGeom>
          <a:noFill/>
          <a:ln w="9525">
            <a:noFill/>
            <a:miter lim="800000"/>
            <a:headEnd/>
            <a:tailEnd/>
          </a:ln>
        </p:spPr>
        <p:txBody>
          <a:bodyPr wrap="square">
            <a:prstTxWarp prst="textNoShape">
              <a:avLst/>
            </a:prstTxWarp>
            <a:spAutoFit/>
          </a:bodyPr>
          <a:lstStyle/>
          <a:p>
            <a:pPr algn="ctr"/>
            <a:r>
              <a:rPr lang="en-US" sz="6600" dirty="0"/>
              <a:t>Dogs must be carried on the escalator</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left)">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2894505" y="2185406"/>
            <a:ext cx="3243994" cy="2308324"/>
          </a:xfrm>
          <a:prstGeom prst="rect">
            <a:avLst/>
          </a:prstGeom>
          <a:noFill/>
        </p:spPr>
        <p:txBody>
          <a:bodyPr wrap="square" rtlCol="0">
            <a:spAutoFit/>
          </a:bodyPr>
          <a:lstStyle/>
          <a:p>
            <a:pPr algn="ctr"/>
            <a:r>
              <a:rPr lang="en-US" sz="4800" dirty="0" smtClean="0"/>
              <a:t>LITERACY </a:t>
            </a:r>
            <a:r>
              <a:rPr lang="en-US" sz="4800" dirty="0" smtClean="0">
                <a:solidFill>
                  <a:srgbClr val="FF0000"/>
                </a:solidFill>
              </a:rPr>
              <a:t>for </a:t>
            </a:r>
            <a:r>
              <a:rPr lang="en-US" sz="4800" dirty="0" smtClean="0"/>
              <a:t>LEARNING</a:t>
            </a:r>
            <a:endParaRPr lang="en-US" sz="4800" dirty="0"/>
          </a:p>
        </p:txBody>
      </p:sp>
      <p:pic>
        <p:nvPicPr>
          <p:cNvPr id="8" name="Picture 7"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091113"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1463555" y="2463800"/>
            <a:ext cx="2028825" cy="1524000"/>
          </a:xfrm>
          <a:prstGeom prst="rect">
            <a:avLst/>
          </a:prstGeom>
          <a:noFill/>
          <a:ln w="9525">
            <a:noFill/>
            <a:miter lim="800000"/>
            <a:headEnd/>
            <a:tailEnd/>
          </a:ln>
        </p:spPr>
      </p:pic>
      <p:pic>
        <p:nvPicPr>
          <p:cNvPr id="7" name="Picture 6"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TextBox 19"/>
          <p:cNvSpPr txBox="1">
            <a:spLocks noChangeArrowheads="1"/>
          </p:cNvSpPr>
          <p:nvPr/>
        </p:nvSpPr>
        <p:spPr bwMode="auto">
          <a:xfrm>
            <a:off x="1295400" y="2362200"/>
            <a:ext cx="7543800" cy="5078413"/>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latin typeface="Calibri" charset="0"/>
              </a:rPr>
              <a:t>Understand the significance of exploratory talk</a:t>
            </a:r>
          </a:p>
          <a:p>
            <a:pPr marL="742950" indent="-742950">
              <a:buFont typeface="Calibri" charset="0"/>
              <a:buAutoNum type="arabicPeriod"/>
            </a:pPr>
            <a:r>
              <a:rPr lang="en-US" sz="3600" dirty="0">
                <a:latin typeface="Calibri" charset="0"/>
              </a:rPr>
              <a:t>Model good talk – eg connectives</a:t>
            </a:r>
          </a:p>
          <a:p>
            <a:pPr marL="742950" indent="-742950">
              <a:buFont typeface="Calibri" charset="0"/>
              <a:buAutoNum type="arabicPeriod"/>
            </a:pPr>
            <a:r>
              <a:rPr lang="en-US" sz="3600" dirty="0">
                <a:latin typeface="Calibri" charset="0"/>
              </a:rPr>
              <a:t>Re-think questioning: why &amp; how?</a:t>
            </a:r>
          </a:p>
          <a:p>
            <a:pPr marL="742950" indent="-742950">
              <a:buFont typeface="Calibri" charset="0"/>
              <a:buAutoNum type="arabicPeriod"/>
            </a:pPr>
            <a:r>
              <a:rPr lang="en-US" sz="3600" dirty="0">
                <a:latin typeface="Calibri" charset="0"/>
              </a:rPr>
              <a:t>Re-think hands-up</a:t>
            </a:r>
          </a:p>
          <a:p>
            <a:pPr marL="742950" indent="-742950">
              <a:buFont typeface="Calibri" charset="0"/>
              <a:buAutoNum type="arabicPeriod"/>
            </a:pPr>
            <a:r>
              <a:rPr lang="en-US" sz="3600" dirty="0">
                <a:latin typeface="Calibri" charset="0"/>
              </a:rPr>
              <a:t>Get conversations into the school culture</a:t>
            </a:r>
          </a:p>
          <a:p>
            <a:pPr marL="742950" indent="-742950">
              <a:buFont typeface="Calibri" charset="0"/>
              <a:buAutoNum type="arabicPeriod"/>
            </a:pPr>
            <a:endParaRPr lang="en-US" sz="3600" dirty="0">
              <a:latin typeface="Calibri" charset="0"/>
            </a:endParaRPr>
          </a:p>
          <a:p>
            <a:pPr marL="742950" indent="-742950"/>
            <a:endParaRPr lang="en-US" sz="3600" dirty="0">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38100" y="0"/>
            <a:ext cx="2667000" cy="2003425"/>
          </a:xfrm>
          <a:prstGeom prst="rect">
            <a:avLst/>
          </a:prstGeom>
          <a:noFill/>
          <a:ln w="9525">
            <a:noFill/>
            <a:miter lim="800000"/>
            <a:headEnd/>
            <a:tailEnd/>
          </a:ln>
        </p:spPr>
      </p:pic>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000000"/>
                </a:solidFill>
                <a:latin typeface="Calibri" charset="0"/>
              </a:rPr>
              <a:t>Teach reading – scanning, skimming, analysis</a:t>
            </a:r>
            <a:endParaRPr lang="en-US" sz="3600" dirty="0" smtClean="0">
              <a:solidFill>
                <a:srgbClr val="000000"/>
              </a:solidFill>
              <a:latin typeface="Calibri" charset="0"/>
            </a:endParaRPr>
          </a:p>
          <a:p>
            <a:pPr marL="742950" indent="-742950">
              <a:buFont typeface="Calibri" charset="0"/>
              <a:buAutoNum type="arabicPeriod"/>
            </a:pPr>
            <a:r>
              <a:rPr lang="en-US" sz="3600" dirty="0" smtClean="0">
                <a:solidFill>
                  <a:srgbClr val="000000"/>
                </a:solidFill>
                <a:latin typeface="Calibri" charset="0"/>
              </a:rPr>
              <a:t>Read aloud and display</a:t>
            </a:r>
            <a:endParaRPr lang="en-US" sz="3600" dirty="0" smtClean="0">
              <a:solidFill>
                <a:srgbClr val="000000"/>
              </a:solidFill>
              <a:latin typeface="Calibri" charset="0"/>
            </a:endParaRPr>
          </a:p>
          <a:p>
            <a:pPr marL="742950" indent="-742950">
              <a:buFont typeface="Calibri" charset="0"/>
              <a:buAutoNum type="arabicPeriod"/>
            </a:pPr>
            <a:r>
              <a:rPr lang="en-US" sz="3600" dirty="0" smtClean="0">
                <a:solidFill>
                  <a:srgbClr val="000000"/>
                </a:solidFill>
                <a:latin typeface="Calibri" charset="0"/>
              </a:rPr>
              <a:t>Build word power</a:t>
            </a:r>
          </a:p>
          <a:p>
            <a:pPr marL="742950" indent="-742950">
              <a:buFont typeface="Calibri" charset="0"/>
              <a:buAutoNum type="arabicPeriod"/>
            </a:pPr>
            <a:r>
              <a:rPr lang="en-US" sz="3600" dirty="0">
                <a:solidFill>
                  <a:srgbClr val="000000"/>
                </a:solidFill>
                <a:latin typeface="Calibri" charset="0"/>
              </a:rPr>
              <a:t>Demystify spelling</a:t>
            </a:r>
          </a:p>
          <a:p>
            <a:pPr marL="742950" indent="-742950">
              <a:buFont typeface="Calibri" charset="0"/>
              <a:buAutoNum type="arabicPeriod"/>
            </a:pPr>
            <a:r>
              <a:rPr lang="en-US" sz="3600" dirty="0">
                <a:solidFill>
                  <a:srgbClr val="000000"/>
                </a:solidFill>
                <a:latin typeface="Calibri" charset="0"/>
              </a:rPr>
              <a:t>Teach research, not FOFO</a:t>
            </a:r>
          </a:p>
          <a:p>
            <a:pPr marL="742950" indent="-742950"/>
            <a:endParaRPr lang="en-US" sz="3600" dirty="0">
              <a:solidFill>
                <a:srgbClr val="000000"/>
              </a:solidFill>
              <a:latin typeface="Calibri" charset="0"/>
            </a:endParaRPr>
          </a:p>
        </p:txBody>
      </p:sp>
      <p:pic>
        <p:nvPicPr>
          <p:cNvPr id="52228" name="Picture 4"/>
          <p:cNvPicPr>
            <a:picLocks noChangeAspect="1" noChangeArrowheads="1"/>
          </p:cNvPicPr>
          <p:nvPr/>
        </p:nvPicPr>
        <p:blipFill>
          <a:blip r:embed="rId3"/>
          <a:srcRect/>
          <a:stretch>
            <a:fillRect/>
          </a:stretch>
        </p:blipFill>
        <p:spPr bwMode="auto">
          <a:xfrm>
            <a:off x="-1" y="0"/>
            <a:ext cx="2224897" cy="2224897"/>
          </a:xfrm>
          <a:prstGeom prst="rect">
            <a:avLst/>
          </a:prstGeom>
          <a:noFill/>
          <a:ln w="9525">
            <a:noFill/>
            <a:miter lim="800000"/>
            <a:headEnd/>
            <a:tailEnd/>
          </a:ln>
        </p:spPr>
      </p:pic>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4275"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t>SKIMMING</a:t>
            </a:r>
          </a:p>
        </p:txBody>
      </p:sp>
      <p:pic>
        <p:nvPicPr>
          <p:cNvPr id="54276"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5299" name="Text Box 4"/>
          <p:cNvSpPr txBox="1">
            <a:spLocks noChangeArrowheads="1"/>
          </p:cNvSpPr>
          <p:nvPr/>
        </p:nvSpPr>
        <p:spPr bwMode="auto">
          <a:xfrm>
            <a:off x="1371600" y="609600"/>
            <a:ext cx="6705600" cy="6124575"/>
          </a:xfrm>
          <a:prstGeom prst="rect">
            <a:avLst/>
          </a:prstGeom>
          <a:noFill/>
          <a:ln w="9525">
            <a:noFill/>
            <a:miter lim="800000"/>
            <a:headEnd/>
            <a:tailEnd/>
          </a:ln>
        </p:spPr>
        <p:txBody>
          <a:bodyPr>
            <a:prstTxWarp prst="textNoShape">
              <a:avLst/>
            </a:prstTxWarp>
            <a:spAutoFit/>
          </a:bodyPr>
          <a:lstStyle/>
          <a:p>
            <a:r>
              <a:rPr lang="en-GB" sz="2800" dirty="0">
                <a:solidFill>
                  <a:srgbClr val="000000"/>
                </a:solidFill>
                <a:latin typeface="Comic Sans MS" charset="0"/>
                <a:ea typeface="Comic Sans MS" charset="0"/>
                <a:cs typeface="Comic Sans MS"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dirty="0">
                <a:solidFill>
                  <a:srgbClr val="000000"/>
                </a:solidFill>
                <a:latin typeface="Comic Sans MS" charset="0"/>
                <a:ea typeface="Comic Sans MS" charset="0"/>
                <a:cs typeface="Comic Sans MS" charset="0"/>
              </a:rPr>
              <a:t> </a:t>
            </a:r>
            <a:endParaRPr lang="en-GB" sz="2800" dirty="0">
              <a:solidFill>
                <a:srgbClr val="000000"/>
              </a:solidFill>
              <a:latin typeface="Comic Sans MS" charset="0"/>
              <a:ea typeface="Times" charset="0"/>
              <a:cs typeface="Times" charset="0"/>
            </a:endParaRPr>
          </a:p>
        </p:txBody>
      </p:sp>
    </p:spTree>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6323"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r>
              <a:rPr lang="en-US" sz="3600" dirty="0">
                <a:solidFill>
                  <a:srgbClr val="000000"/>
                </a:solidFill>
                <a:latin typeface="Comic Sans MS" charset="0"/>
                <a:ea typeface="Comic Sans MS" charset="0"/>
                <a:cs typeface="Comic Sans MS"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dirty="0">
                <a:solidFill>
                  <a:srgbClr val="000000"/>
                </a:solidFill>
                <a:latin typeface="Comic Sans MS" charset="0"/>
                <a:ea typeface="Comic Sans MS" charset="0"/>
                <a:cs typeface="Comic Sans MS" charset="0"/>
              </a:rPr>
              <a:t> </a:t>
            </a:r>
            <a:endParaRPr lang="en-GB" sz="3600" dirty="0">
              <a:solidFill>
                <a:srgbClr val="000000"/>
              </a:solidFill>
              <a:latin typeface="Comic Sans MS" charset="0"/>
              <a:ea typeface="Times" charset="0"/>
              <a:cs typeface="Times" charset="0"/>
            </a:endParaRPr>
          </a:p>
        </p:txBody>
      </p:sp>
    </p:spTree>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8371"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t>SCANNING</a:t>
            </a:r>
          </a:p>
        </p:txBody>
      </p:sp>
      <p:pic>
        <p:nvPicPr>
          <p:cNvPr id="58372"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p:spPr>
        <p:txBody>
          <a:bodyPr>
            <a:prstTxWarp prst="textNoShape">
              <a:avLst/>
            </a:prstTxWarp>
            <a:spAutoFit/>
          </a:bodyPr>
          <a:lstStyle/>
          <a:p>
            <a:pPr marL="514350" indent="-514350">
              <a:buFont typeface="Calibri" charset="0"/>
              <a:buAutoNum type="arabicPeriod"/>
            </a:pPr>
            <a:r>
              <a:rPr lang="en-GB" sz="3200" b="1" dirty="0">
                <a:solidFill>
                  <a:srgbClr val="000000"/>
                </a:solidFill>
                <a:latin typeface="Comic Sans MS" charset="0"/>
                <a:ea typeface="Times" charset="0"/>
                <a:cs typeface="Times" charset="0"/>
              </a:rPr>
              <a:t>Where </a:t>
            </a:r>
            <a:r>
              <a:rPr lang="en-GB" sz="3200" dirty="0">
                <a:solidFill>
                  <a:srgbClr val="000000"/>
                </a:solidFill>
                <a:latin typeface="Comic Sans MS" charset="0"/>
                <a:ea typeface="Times" charset="0"/>
                <a:cs typeface="Times" charset="0"/>
              </a:rPr>
              <a:t>did the first cell phones begin?</a:t>
            </a:r>
          </a:p>
          <a:p>
            <a:pPr marL="514350" indent="-514350">
              <a:buFont typeface="Calibri" charset="0"/>
              <a:buAutoNum type="arabicPeriod"/>
            </a:pPr>
            <a:r>
              <a:rPr lang="en-GB" sz="3200" dirty="0">
                <a:solidFill>
                  <a:srgbClr val="000000"/>
                </a:solidFill>
                <a:latin typeface="Comic Sans MS" charset="0"/>
                <a:ea typeface="Times" charset="0"/>
                <a:cs typeface="Times" charset="0"/>
              </a:rPr>
              <a:t>Name </a:t>
            </a:r>
            <a:r>
              <a:rPr lang="en-GB" sz="3200" b="1" dirty="0">
                <a:solidFill>
                  <a:srgbClr val="000000"/>
                </a:solidFill>
                <a:latin typeface="Comic Sans MS" charset="0"/>
                <a:ea typeface="Times" charset="0"/>
                <a:cs typeface="Times" charset="0"/>
              </a:rPr>
              <a:t>2 other features </a:t>
            </a:r>
            <a:r>
              <a:rPr lang="en-GB" sz="3200" dirty="0">
                <a:solidFill>
                  <a:srgbClr val="000000"/>
                </a:solidFill>
                <a:latin typeface="Comic Sans MS" charset="0"/>
                <a:ea typeface="Times" charset="0"/>
                <a:cs typeface="Times" charset="0"/>
              </a:rPr>
              <a:t>that started to be included in phones</a:t>
            </a:r>
          </a:p>
          <a:p>
            <a:pPr marL="514350" indent="-514350">
              <a:buFont typeface="Calibri" charset="0"/>
              <a:buAutoNum type="arabicPeriod"/>
            </a:pPr>
            <a:r>
              <a:rPr lang="en-GB" sz="3200" dirty="0">
                <a:solidFill>
                  <a:srgbClr val="000000"/>
                </a:solidFill>
                <a:latin typeface="Comic Sans MS" charset="0"/>
                <a:ea typeface="Times" charset="0"/>
                <a:cs typeface="Times" charset="0"/>
              </a:rPr>
              <a:t>Why are cell phones especially useful in </a:t>
            </a:r>
            <a:r>
              <a:rPr lang="en-GB" sz="3200" b="1" dirty="0">
                <a:solidFill>
                  <a:srgbClr val="000000"/>
                </a:solidFill>
                <a:latin typeface="Comic Sans MS" charset="0"/>
                <a:ea typeface="Times" charset="0"/>
                <a:cs typeface="Times" charset="0"/>
              </a:rPr>
              <a:t>some countries</a:t>
            </a:r>
            <a:r>
              <a:rPr lang="en-GB" sz="3200" dirty="0">
                <a:solidFill>
                  <a:srgbClr val="000000"/>
                </a:solidFill>
                <a:latin typeface="Comic Sans MS" charset="0"/>
                <a:ea typeface="Times" charset="0"/>
                <a:cs typeface="Times" charset="0"/>
              </a:rPr>
              <a:t>?</a:t>
            </a:r>
          </a:p>
          <a:p>
            <a:pPr marL="514350" indent="-514350"/>
            <a:endParaRPr lang="en-GB" sz="3200" dirty="0">
              <a:solidFill>
                <a:srgbClr val="000000"/>
              </a:solidFill>
              <a:latin typeface="Comic Sans MS" charset="0"/>
              <a:ea typeface="Times" charset="0"/>
              <a:cs typeface="Times"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a:stretch>
            <a:fillRect/>
          </a:stretch>
        </p:blipFill>
        <p:spPr bwMode="auto">
          <a:xfrm>
            <a:off x="6176312" y="4198938"/>
            <a:ext cx="2227262" cy="2133600"/>
          </a:xfrm>
          <a:prstGeom prst="rect">
            <a:avLst/>
          </a:prstGeom>
          <a:noFill/>
          <a:ln w="9525">
            <a:noFill/>
            <a:miter lim="800000"/>
            <a:headEnd/>
            <a:tailEnd/>
          </a:ln>
        </p:spPr>
      </p:pic>
      <p:pic>
        <p:nvPicPr>
          <p:cNvPr id="8" name="Picture 7"/>
          <p:cNvPicPr>
            <a:picLocks noChangeAspect="1"/>
          </p:cNvPicPr>
          <p:nvPr/>
        </p:nvPicPr>
        <p:blipFill>
          <a:blip r:embed="rId3"/>
          <a:srcRect/>
          <a:stretch>
            <a:fillRect/>
          </a:stretch>
        </p:blipFill>
        <p:spPr bwMode="auto">
          <a:xfrm>
            <a:off x="838200" y="1573213"/>
            <a:ext cx="2641600" cy="2625725"/>
          </a:xfrm>
          <a:prstGeom prst="rect">
            <a:avLst/>
          </a:prstGeom>
          <a:noFill/>
          <a:ln w="9525">
            <a:noFill/>
            <a:miter lim="800000"/>
            <a:headEnd/>
            <a:tailEnd/>
          </a:ln>
        </p:spPr>
      </p:pic>
      <p:sp>
        <p:nvSpPr>
          <p:cNvPr id="16387"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Approach:</a:t>
            </a:r>
          </a:p>
        </p:txBody>
      </p:sp>
      <p:pic>
        <p:nvPicPr>
          <p:cNvPr id="7" name="Picture 6"/>
          <p:cNvPicPr>
            <a:picLocks noChangeAspect="1"/>
          </p:cNvPicPr>
          <p:nvPr/>
        </p:nvPicPr>
        <p:blipFill>
          <a:blip r:embed="rId4"/>
          <a:srcRect/>
          <a:stretch>
            <a:fillRect/>
          </a:stretch>
        </p:blipFill>
        <p:spPr bwMode="auto">
          <a:xfrm>
            <a:off x="2847325" y="2897914"/>
            <a:ext cx="3328987" cy="2219325"/>
          </a:xfrm>
          <a:prstGeom prst="rect">
            <a:avLst/>
          </a:prstGeom>
          <a:noFill/>
          <a:ln w="9525">
            <a:noFill/>
            <a:miter lim="800000"/>
            <a:headEnd/>
            <a:tailEnd/>
          </a:ln>
        </p:spPr>
      </p:pic>
      <p:pic>
        <p:nvPicPr>
          <p:cNvPr id="9" name="Picture 8"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1295400" y="838200"/>
            <a:ext cx="6705600" cy="5016500"/>
          </a:xfrm>
          <a:prstGeom prst="rect">
            <a:avLst/>
          </a:prstGeom>
          <a:noFill/>
          <a:ln w="9525">
            <a:noFill/>
            <a:miter lim="800000"/>
            <a:headEnd/>
            <a:tailEnd/>
          </a:ln>
        </p:spPr>
        <p:txBody>
          <a:bodyPr>
            <a:prstTxWarp prst="textNoShape">
              <a:avLst/>
            </a:prstTxWarp>
            <a:spAutoFit/>
          </a:bodyPr>
          <a:lstStyle/>
          <a:p>
            <a:r>
              <a:rPr lang="en-US" sz="2000" b="1" dirty="0">
                <a:solidFill>
                  <a:srgbClr val="000000"/>
                </a:solidFill>
                <a:latin typeface="Calibri" charset="0"/>
              </a:rPr>
              <a:t>Cellular telephones</a:t>
            </a:r>
          </a:p>
          <a:p>
            <a:endParaRPr lang="en-US" sz="2000" b="1" dirty="0">
              <a:solidFill>
                <a:srgbClr val="000000"/>
              </a:solidFill>
              <a:latin typeface="Calibri" charset="0"/>
            </a:endParaRPr>
          </a:p>
          <a:p>
            <a:r>
              <a:rPr lang="en-US" sz="2000" dirty="0">
                <a:solidFill>
                  <a:srgbClr val="000000"/>
                </a:solidFill>
                <a:latin typeface="Calibri" charset="0"/>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000" b="1" dirty="0">
              <a:solidFill>
                <a:srgbClr val="000000"/>
              </a:solidFill>
              <a:latin typeface="Comic Sans MS" charset="0"/>
              <a:ea typeface="Times" charset="0"/>
              <a:cs typeface="Times" charset="0"/>
            </a:endParaRPr>
          </a:p>
        </p:txBody>
      </p:sp>
      <p:sp>
        <p:nvSpPr>
          <p:cNvPr id="60419" name="TextBox 4"/>
          <p:cNvSpPr txBox="1">
            <a:spLocks noChangeArrowheads="1"/>
          </p:cNvSpPr>
          <p:nvPr/>
        </p:nvSpPr>
        <p:spPr bwMode="auto">
          <a:xfrm>
            <a:off x="6553200" y="147638"/>
            <a:ext cx="2209800" cy="923925"/>
          </a:xfrm>
          <a:prstGeom prst="rect">
            <a:avLst/>
          </a:prstGeom>
          <a:noFill/>
          <a:ln w="38100" cmpd="dbl">
            <a:solidFill>
              <a:schemeClr val="bg2"/>
            </a:solidFill>
            <a:miter lim="800000"/>
            <a:headEnd/>
            <a:tailEnd/>
          </a:ln>
        </p:spPr>
        <p:txBody>
          <a:bodyPr>
            <a:prstTxWarp prst="textNoShape">
              <a:avLst/>
            </a:prstTxWarp>
            <a:spAutoFit/>
          </a:bodyPr>
          <a:lstStyle/>
          <a:p>
            <a:pPr algn="r"/>
            <a:r>
              <a:rPr lang="en-US" dirty="0">
                <a:solidFill>
                  <a:srgbClr val="000000"/>
                </a:solidFill>
                <a:latin typeface="Calibri" charset="0"/>
              </a:rPr>
              <a:t>Where begin? </a:t>
            </a:r>
          </a:p>
          <a:p>
            <a:pPr algn="r"/>
            <a:r>
              <a:rPr lang="en-US" dirty="0">
                <a:solidFill>
                  <a:srgbClr val="000000"/>
                </a:solidFill>
                <a:latin typeface="Calibri" charset="0"/>
              </a:rPr>
              <a:t>Two features? </a:t>
            </a:r>
          </a:p>
          <a:p>
            <a:pPr algn="r"/>
            <a:r>
              <a:rPr lang="en-US" dirty="0">
                <a:solidFill>
                  <a:srgbClr val="000000"/>
                </a:solidFill>
                <a:latin typeface="Calibri" charset="0"/>
              </a:rPr>
              <a:t>Some countries?</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45305"/>
            <a:ext cx="7772400" cy="1470025"/>
          </a:xfrm>
        </p:spPr>
        <p:txBody>
          <a:bodyPr>
            <a:normAutofit/>
          </a:bodyPr>
          <a:lstStyle/>
          <a:p>
            <a:r>
              <a:rPr lang="en-US" dirty="0" smtClean="0"/>
              <a:t>How we read:</a:t>
            </a:r>
            <a:br>
              <a:rPr lang="en-US" dirty="0" smtClean="0"/>
            </a:br>
            <a:endParaRPr lang="en-US" dirty="0"/>
          </a:p>
        </p:txBody>
      </p:sp>
      <p:sp>
        <p:nvSpPr>
          <p:cNvPr id="3" name="Title 4"/>
          <p:cNvSpPr txBox="1">
            <a:spLocks/>
          </p:cNvSpPr>
          <p:nvPr/>
        </p:nvSpPr>
        <p:spPr>
          <a:xfrm>
            <a:off x="685800" y="3180317"/>
            <a:ext cx="7772400" cy="1470025"/>
          </a:xfrm>
          <a:prstGeom prst="rect">
            <a:avLst/>
          </a:prstGeom>
        </p:spPr>
        <p:txBody>
          <a:bodyPr vert="horz" lIns="91440" tIns="45720" rIns="91440" bIns="45720" rtlCol="0" anchor="ctr">
            <a:normAutofit/>
          </a:bodyPr>
          <a:lstStyle/>
          <a:p>
            <a:pPr lvl="0" algn="ctr">
              <a:spcBef>
                <a:spcPct val="0"/>
              </a:spcBef>
            </a:pPr>
            <a:r>
              <a:rPr lang="en-US" sz="4400" dirty="0" smtClean="0"/>
              <a:t>Exploring</a:t>
            </a:r>
            <a:r>
              <a:rPr lang="en-US" sz="4400" dirty="0" smtClean="0"/>
              <a:t> lexical </a:t>
            </a:r>
            <a:r>
              <a:rPr lang="en-US" sz="4400" i="1" dirty="0" err="1" smtClean="0">
                <a:solidFill>
                  <a:srgbClr val="FF0000"/>
                </a:solidFill>
              </a:rPr>
              <a:t>v</a:t>
            </a:r>
            <a:r>
              <a:rPr lang="en-US" sz="4400" dirty="0" smtClean="0"/>
              <a:t> grammatical clues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P spid="3" grpId="0" build="p" bldLvl="5"/>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7419" y="2012986"/>
            <a:ext cx="7796215" cy="1754327"/>
          </a:xfrm>
          <a:prstGeom prst="rect">
            <a:avLst/>
          </a:prstGeom>
          <a:noFill/>
        </p:spPr>
        <p:txBody>
          <a:bodyPr wrap="square" rtlCol="0">
            <a:spAutoFit/>
          </a:bodyPr>
          <a:lstStyle/>
          <a:p>
            <a:pPr marL="342900" indent="-342900">
              <a:buFont typeface="+mj-lt"/>
              <a:buAutoNum type="arabicPeriod"/>
            </a:pPr>
            <a:r>
              <a:rPr lang="en-US" sz="5400" dirty="0" smtClean="0"/>
              <a:t>What type of text is this?</a:t>
            </a:r>
          </a:p>
          <a:p>
            <a:pPr marL="342900" indent="-342900">
              <a:buFont typeface="+mj-lt"/>
              <a:buAutoNum type="arabicPeriod"/>
            </a:pPr>
            <a:r>
              <a:rPr lang="en-US" sz="5400" dirty="0" smtClean="0"/>
              <a:t>What is its topic?</a:t>
            </a:r>
            <a:endParaRPr lang="en-US" sz="54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23543" y="738244"/>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762000"/>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0" y="838200"/>
            <a:ext cx="103309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318795" y="1587488"/>
            <a:ext cx="164360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31596" y="2901956"/>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62261" y="3517912"/>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6324601" y="5638800"/>
            <a:ext cx="61681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534473" y="838201"/>
            <a:ext cx="8198928" cy="55790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23543" y="738244"/>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762000"/>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0" y="838200"/>
            <a:ext cx="103309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318795" y="1587488"/>
            <a:ext cx="164360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31596" y="2901956"/>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62261" y="3517912"/>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6324601" y="5638800"/>
            <a:ext cx="61681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534473" y="1587487"/>
            <a:ext cx="8198928" cy="48297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23543" y="738244"/>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762000"/>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0" y="838200"/>
            <a:ext cx="103309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318795" y="1587488"/>
            <a:ext cx="164360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31596" y="2901956"/>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62261" y="3517912"/>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6324601" y="5638800"/>
            <a:ext cx="61681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560371" y="2412577"/>
            <a:ext cx="8173030" cy="392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23543" y="738244"/>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762000"/>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0" y="838200"/>
            <a:ext cx="103309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318795" y="1587488"/>
            <a:ext cx="164360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31596" y="2901956"/>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62261" y="3517912"/>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6324601" y="5638800"/>
            <a:ext cx="61681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spd="slow">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23543" y="738244"/>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762000"/>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0" y="838200"/>
            <a:ext cx="103309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318795" y="1587488"/>
            <a:ext cx="164360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31596" y="2901956"/>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62261" y="3517912"/>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spd="slow">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23543" y="738244"/>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762000"/>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0" y="838200"/>
            <a:ext cx="103309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31596" y="2901956"/>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362261" y="3517912"/>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spd="slow">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23543" y="738244"/>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762000"/>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0" y="838200"/>
            <a:ext cx="103309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31596" y="2901956"/>
            <a:ext cx="16871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3580947" y="1384472"/>
            <a:ext cx="2688571" cy="38902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pp.gif"/>
          <p:cNvPicPr>
            <a:picLocks noChangeAspect="1"/>
          </p:cNvPicPr>
          <p:nvPr/>
        </p:nvPicPr>
        <p:blipFill>
          <a:blip r:embed="rId2"/>
          <a:stretch>
            <a:fillRect/>
          </a:stretch>
        </p:blipFill>
        <p:spPr>
          <a:xfrm>
            <a:off x="3752558" y="1567481"/>
            <a:ext cx="2324100" cy="3492500"/>
          </a:xfrm>
          <a:prstGeom prst="rect">
            <a:avLst/>
          </a:prstGeom>
        </p:spPr>
      </p:pic>
      <p:pic>
        <p:nvPicPr>
          <p:cNvPr id="9" name="Picture 8"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23543" y="738244"/>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57400" y="762000"/>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657600" y="838200"/>
            <a:ext cx="103309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spd="slow">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47463" y="2482896"/>
            <a:ext cx="1350005" cy="538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spd="slow">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4572001"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spd="slow">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143000" y="5200668"/>
            <a:ext cx="169429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spd="slow">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14601" y="32766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514600" y="3200400"/>
            <a:ext cx="58160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81199" y="4038600"/>
            <a:ext cx="19812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spd="slow">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049460" y="852754"/>
            <a:ext cx="160904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4784" y="1898644"/>
            <a:ext cx="2232685" cy="584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spd="slow">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5" name="Rectangle 4"/>
          <p:cNvSpPr/>
          <p:nvPr/>
        </p:nvSpPr>
        <p:spPr>
          <a:xfrm>
            <a:off x="535546" y="1321622"/>
            <a:ext cx="1217054"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843284" y="1587488"/>
            <a:ext cx="310801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31940" y="1892288"/>
            <a:ext cx="101002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049460" y="1905000"/>
            <a:ext cx="453529"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800447" y="1905000"/>
            <a:ext cx="57203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047488" y="1905000"/>
            <a:ext cx="7207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3503" y="2465813"/>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81000" y="2438400"/>
            <a:ext cx="1022562" cy="58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1940" y="2704266"/>
            <a:ext cx="88766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356616" y="269791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137975" y="2704266"/>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010400" y="27432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590800" y="2971800"/>
            <a:ext cx="3156167" cy="2476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257800" y="2667000"/>
            <a:ext cx="1015867"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73667" y="29718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32375" y="3289312"/>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7200" y="3200400"/>
            <a:ext cx="1320225"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85014" y="3448068"/>
            <a:ext cx="25629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35546" y="4068771"/>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6658501" y="4068771"/>
            <a:ext cx="39311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7482235" y="4038600"/>
            <a:ext cx="125116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609600" y="4343401"/>
            <a:ext cx="3731654" cy="2841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690698" y="4386283"/>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4648200" y="4267200"/>
            <a:ext cx="110050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019801" y="4356112"/>
            <a:ext cx="489972"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51612" y="4356112"/>
            <a:ext cx="1117066"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113183" y="4703795"/>
            <a:ext cx="8680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143000" y="4572000"/>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472903" y="4627593"/>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429000" y="4572000"/>
            <a:ext cx="97899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074740" y="5200668"/>
            <a:ext cx="81146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4198746" y="5083958"/>
            <a:ext cx="2939229"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048000" y="5105400"/>
            <a:ext cx="914400" cy="347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64784" y="5453083"/>
            <a:ext cx="1371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05000" y="5389595"/>
            <a:ext cx="2895600"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5356616" y="5383239"/>
            <a:ext cx="13018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941419" y="5431641"/>
            <a:ext cx="54081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64785" y="5670580"/>
            <a:ext cx="1158758"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136384" y="5700750"/>
            <a:ext cx="761999"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1847721" y="5670580"/>
            <a:ext cx="3791080" cy="2873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Tree>
  </p:cSld>
  <p:clrMapOvr>
    <a:masterClrMapping/>
  </p:clrMapOvr>
  <p:transition spd="slow">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7502"/>
            <a:ext cx="7772400" cy="1470025"/>
          </a:xfrm>
        </p:spPr>
        <p:txBody>
          <a:bodyPr>
            <a:noAutofit/>
          </a:bodyPr>
          <a:lstStyle/>
          <a:p>
            <a:pPr algn="l"/>
            <a:r>
              <a:rPr lang="en-US" sz="1800" b="1" dirty="0" smtClean="0"/>
              <a:t/>
            </a:r>
            <a:br>
              <a:rPr lang="en-US" sz="1800" b="1" dirty="0" smtClean="0"/>
            </a:br>
            <a:r>
              <a:rPr lang="en-US" sz="1800" b="1" dirty="0"/>
              <a:t/>
            </a:r>
            <a:br>
              <a:rPr lang="en-US" sz="1800" b="1" dirty="0"/>
            </a:br>
            <a:r>
              <a:rPr lang="en-US" sz="1800" b="1" dirty="0" smtClean="0"/>
              <a:t>The </a:t>
            </a:r>
            <a:r>
              <a:rPr lang="en-US" sz="1800" b="1" dirty="0"/>
              <a:t>name of</a:t>
            </a:r>
            <a:r>
              <a:rPr lang="en-US" sz="1800" b="1" dirty="0" smtClean="0"/>
              <a:t> the planet is derives from the mythical Roman god Saturn, god of fertility, and agriculture. The god Saturn also gives its name to the word "</a:t>
            </a:r>
            <a:r>
              <a:rPr lang="en-US" sz="1800" b="1" dirty="0" err="1" smtClean="0"/>
              <a:t>Saturday".  Saturn</a:t>
            </a:r>
            <a:r>
              <a:rPr lang="en-US" sz="1800" b="1" dirty="0" smtClean="0"/>
              <a:t> is clearly visible in the night sky with the naked eye, and in consequence has been known to humans since pre-historic times, but it was not until the year 1659 that the Astronomer Christian Huygens correctly identified Saturn's now famous rings using his telescope.		</a:t>
            </a:r>
            <a:br>
              <a:rPr lang="en-US" sz="1800" b="1" dirty="0" smtClean="0"/>
            </a:br>
            <a:r>
              <a:rPr lang="en-US" sz="1800" b="1" dirty="0" smtClean="0"/>
              <a:t> Saturn is the sixth furthest planet in our solar system from the sun, the average distance being 1427 million Km; Earth by comparison is nine and a half times this distance away from the </a:t>
            </a:r>
            <a:r>
              <a:rPr lang="en-US" sz="1800" b="1" dirty="0" err="1" smtClean="0"/>
              <a:t>sun.  The</a:t>
            </a:r>
            <a:r>
              <a:rPr lang="en-US" sz="1800" b="1" dirty="0" smtClean="0"/>
              <a:t> planet Saturn has a diameter of about 120536km, eleven times that of the Earth, making it the second biggest planet in our solar system. Its mass is second only to Jupiter, and is 95 </a:t>
            </a:r>
            <a:r>
              <a:rPr lang="en-US" sz="1800" b="1" dirty="0"/>
              <a:t>times greater than that of Earth.		</a:t>
            </a:r>
          </a:p>
        </p:txBody>
      </p:sp>
      <p:sp>
        <p:nvSpPr>
          <p:cNvPr id="4" name="TextBox 3"/>
          <p:cNvSpPr txBox="1"/>
          <p:nvPr/>
        </p:nvSpPr>
        <p:spPr>
          <a:xfrm>
            <a:off x="1647464" y="800934"/>
            <a:ext cx="5834771" cy="369332"/>
          </a:xfrm>
          <a:prstGeom prst="rect">
            <a:avLst/>
          </a:prstGeom>
          <a:noFill/>
        </p:spPr>
        <p:txBody>
          <a:bodyPr wrap="square" rtlCol="0">
            <a:spAutoFit/>
          </a:bodyPr>
          <a:lstStyle/>
          <a:p>
            <a:pPr algn="ctr"/>
            <a:r>
              <a:rPr lang="en-US" b="1" dirty="0"/>
              <a:t>Facts and</a:t>
            </a:r>
            <a:r>
              <a:rPr lang="en-US" b="1" dirty="0" smtClean="0"/>
              <a:t> info </a:t>
            </a:r>
            <a:r>
              <a:rPr lang="en-US" b="1" dirty="0"/>
              <a:t>about the Planet Saturn</a:t>
            </a:r>
            <a:endParaRPr lang="en-US" dirty="0"/>
          </a:p>
        </p:txBody>
      </p:sp>
      <p:sp>
        <p:nvSpPr>
          <p:cNvPr id="9" name="TextBox 8"/>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10" name="TextBox 9"/>
          <p:cNvSpPr txBox="1"/>
          <p:nvPr/>
        </p:nvSpPr>
        <p:spPr>
          <a:xfrm>
            <a:off x="1807636" y="6027003"/>
            <a:ext cx="7164754" cy="584776"/>
          </a:xfrm>
          <a:prstGeom prst="rect">
            <a:avLst/>
          </a:prstGeom>
          <a:noFill/>
        </p:spPr>
        <p:txBody>
          <a:bodyPr wrap="square" rtlCol="0">
            <a:spAutoFit/>
          </a:bodyPr>
          <a:lstStyle/>
          <a:p>
            <a:pPr algn="r"/>
            <a:r>
              <a:rPr lang="en-US" sz="1600" dirty="0" smtClean="0">
                <a:solidFill>
                  <a:srgbClr val="FF0000"/>
                </a:solidFill>
              </a:rPr>
              <a:t>Saturn</a:t>
            </a:r>
          </a:p>
          <a:p>
            <a:pPr algn="r"/>
            <a:r>
              <a:rPr lang="en-US" sz="1600" dirty="0" err="1" smtClean="0">
                <a:solidFill>
                  <a:srgbClr val="FF0000"/>
                </a:solidFill>
              </a:rPr>
              <a:t>http://www.facts-about.org.uk/science-planet-saturn-planet-info.htm</a:t>
            </a:r>
            <a:endParaRPr lang="en-US" sz="1600" dirty="0">
              <a:solidFill>
                <a:srgbClr val="FF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45305"/>
            <a:ext cx="7772400" cy="1470025"/>
          </a:xfrm>
        </p:spPr>
        <p:txBody>
          <a:bodyPr>
            <a:normAutofit fontScale="90000"/>
          </a:bodyPr>
          <a:lstStyle/>
          <a:p>
            <a:r>
              <a:rPr lang="en-US" dirty="0" smtClean="0"/>
              <a:t>How we Read:</a:t>
            </a:r>
            <a:br>
              <a:rPr lang="en-US" dirty="0" smtClean="0"/>
            </a:br>
            <a:r>
              <a:rPr lang="en-US" dirty="0" smtClean="0"/>
              <a:t>Exploring </a:t>
            </a:r>
            <a:r>
              <a:rPr lang="en-US" dirty="0" smtClean="0">
                <a:solidFill>
                  <a:srgbClr val="FF0000"/>
                </a:solidFill>
              </a:rPr>
              <a:t>Lexical </a:t>
            </a:r>
            <a:r>
              <a:rPr lang="en-US" i="1" dirty="0" err="1" smtClean="0"/>
              <a:t>v</a:t>
            </a:r>
            <a:r>
              <a:rPr lang="en-US" dirty="0" smtClean="0"/>
              <a:t> Grammatical Clues</a:t>
            </a:r>
            <a:endParaRPr lang="en-US" dirty="0"/>
          </a:p>
        </p:txBody>
      </p:sp>
    </p:spTree>
  </p:cSld>
  <p:clrMapOvr>
    <a:masterClrMapping/>
  </p:clrMapOvr>
  <p:transition spd="slow">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7419" y="2012986"/>
            <a:ext cx="7796215" cy="1754327"/>
          </a:xfrm>
          <a:prstGeom prst="rect">
            <a:avLst/>
          </a:prstGeom>
          <a:noFill/>
        </p:spPr>
        <p:txBody>
          <a:bodyPr wrap="square" rtlCol="0">
            <a:spAutoFit/>
          </a:bodyPr>
          <a:lstStyle/>
          <a:p>
            <a:pPr marL="342900" indent="-342900">
              <a:buFont typeface="+mj-lt"/>
              <a:buAutoNum type="arabicPeriod"/>
            </a:pPr>
            <a:r>
              <a:rPr lang="en-US" sz="5400" dirty="0" smtClean="0"/>
              <a:t>What type of text is this?</a:t>
            </a:r>
          </a:p>
          <a:p>
            <a:pPr marL="342900" indent="-342900">
              <a:buFont typeface="+mj-lt"/>
              <a:buAutoNum type="arabicPeriod"/>
            </a:pPr>
            <a:r>
              <a:rPr lang="en-US" sz="5400" dirty="0" smtClean="0"/>
              <a:t>What is its topic?</a:t>
            </a:r>
            <a:endParaRPr lang="en-US" sz="54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292802" y="892470"/>
            <a:ext cx="5926295" cy="707886"/>
          </a:xfrm>
          <a:prstGeom prst="rect">
            <a:avLst/>
          </a:prstGeom>
          <a:noFill/>
        </p:spPr>
        <p:txBody>
          <a:bodyPr wrap="square" rtlCol="0">
            <a:spAutoFit/>
          </a:bodyPr>
          <a:lstStyle/>
          <a:p>
            <a:r>
              <a:rPr lang="en-US" sz="4000" dirty="0" smtClean="0"/>
              <a:t>O</a:t>
            </a:r>
            <a:r>
              <a:rPr lang="en-US" sz="4000" dirty="0" smtClean="0"/>
              <a:t>pening provocations:</a:t>
            </a:r>
            <a:endParaRPr lang="en-US" sz="4000" dirty="0"/>
          </a:p>
        </p:txBody>
      </p:sp>
      <p:sp>
        <p:nvSpPr>
          <p:cNvPr id="6" name="TextBox 5"/>
          <p:cNvSpPr txBox="1"/>
          <p:nvPr/>
        </p:nvSpPr>
        <p:spPr>
          <a:xfrm>
            <a:off x="343222" y="-160187"/>
            <a:ext cx="949580" cy="4339650"/>
          </a:xfrm>
          <a:prstGeom prst="rect">
            <a:avLst/>
          </a:prstGeom>
          <a:noFill/>
        </p:spPr>
        <p:txBody>
          <a:bodyPr wrap="square" rtlCol="0">
            <a:spAutoFit/>
          </a:bodyPr>
          <a:lstStyle/>
          <a:p>
            <a:r>
              <a:rPr lang="en-US" sz="13800" dirty="0" smtClean="0"/>
              <a:t>3</a:t>
            </a:r>
            <a:endParaRPr lang="en-US" sz="13800" dirty="0"/>
          </a:p>
        </p:txBody>
      </p:sp>
      <p:cxnSp>
        <p:nvCxnSpPr>
          <p:cNvPr id="11" name="Straight Connector 10"/>
          <p:cNvCxnSpPr/>
          <p:nvPr/>
        </p:nvCxnSpPr>
        <p:spPr>
          <a:xfrm flipV="1">
            <a:off x="549155" y="1716287"/>
            <a:ext cx="5937736" cy="5721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292802" y="3072348"/>
            <a:ext cx="949580" cy="1107996"/>
          </a:xfrm>
          <a:prstGeom prst="rect">
            <a:avLst/>
          </a:prstGeom>
          <a:noFill/>
        </p:spPr>
        <p:txBody>
          <a:bodyPr wrap="square" rtlCol="0">
            <a:spAutoFit/>
          </a:bodyPr>
          <a:lstStyle/>
          <a:p>
            <a:r>
              <a:rPr lang="en-US" sz="6600" dirty="0" smtClean="0">
                <a:solidFill>
                  <a:srgbClr val="FF0000"/>
                </a:solidFill>
              </a:rPr>
              <a:t>1:</a:t>
            </a:r>
            <a:endParaRPr lang="en-US" sz="6600" dirty="0">
              <a:solidFill>
                <a:srgbClr val="FF0000"/>
              </a:solidFill>
            </a:endParaRPr>
          </a:p>
        </p:txBody>
      </p:sp>
      <p:sp>
        <p:nvSpPr>
          <p:cNvPr id="13" name="TextBox 12"/>
          <p:cNvSpPr txBox="1"/>
          <p:nvPr/>
        </p:nvSpPr>
        <p:spPr>
          <a:xfrm>
            <a:off x="2242382" y="3325293"/>
            <a:ext cx="6563306" cy="769441"/>
          </a:xfrm>
          <a:prstGeom prst="rect">
            <a:avLst/>
          </a:prstGeom>
          <a:noFill/>
        </p:spPr>
        <p:txBody>
          <a:bodyPr wrap="square" rtlCol="0">
            <a:spAutoFit/>
          </a:bodyPr>
          <a:lstStyle/>
          <a:p>
            <a:r>
              <a:rPr lang="en-US" sz="4400" dirty="0" smtClean="0"/>
              <a:t>We haven’t ‘done’ literacy</a:t>
            </a:r>
            <a:endParaRPr lang="en-US" sz="44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Left)">
                                      <p:cBhvr>
                                        <p:cTn id="11" dur="500"/>
                                        <p:tgtEl>
                                          <p:spTgt spid="5"/>
                                        </p:tgtEl>
                                      </p:cBhvr>
                                    </p:animEffect>
                                  </p:childTnLst>
                                </p:cTn>
                              </p:par>
                              <p:par>
                                <p:cTn id="12" presetID="12" presetClass="entr" presetSubtype="8"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slide(from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lide(from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slide(fromLef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13" grpId="0"/>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6" name="TextBox 5"/>
          <p:cNvSpPr txBox="1"/>
          <p:nvPr/>
        </p:nvSpPr>
        <p:spPr>
          <a:xfrm>
            <a:off x="869495" y="1441682"/>
            <a:ext cx="7276302" cy="3416320"/>
          </a:xfrm>
          <a:prstGeom prst="rect">
            <a:avLst/>
          </a:prstGeom>
          <a:noFill/>
        </p:spPr>
        <p:txBody>
          <a:bodyPr wrap="square" rtlCol="0">
            <a:spAutoFit/>
          </a:bodyPr>
          <a:lstStyle/>
          <a:p>
            <a:r>
              <a:rPr lang="en-US" dirty="0"/>
              <a:t>The beginning of the bassoon is similar to the oboe. The bassoon itself first appeared about 1650, and by the end of the 1700’s, it had from 4 to 8 keys. During the 1800’s, many people experimented with improving the fingering of the bassoon. Most of the changes helped the fingering, but made the tone of the instrument suffer. The </a:t>
            </a:r>
            <a:r>
              <a:rPr lang="en-US" dirty="0" err="1"/>
              <a:t>Heckel</a:t>
            </a:r>
            <a:r>
              <a:rPr lang="en-US" dirty="0"/>
              <a:t> family of Germany managed to improve the fingering of the bassoon without damaging its tone. Many professionals today play bassoons made by the </a:t>
            </a:r>
            <a:r>
              <a:rPr lang="en-US" dirty="0" err="1"/>
              <a:t>Heckel</a:t>
            </a:r>
            <a:r>
              <a:rPr lang="en-US" dirty="0"/>
              <a:t> </a:t>
            </a:r>
            <a:r>
              <a:rPr lang="en-US" dirty="0" err="1"/>
              <a:t>Company.The</a:t>
            </a:r>
            <a:r>
              <a:rPr lang="en-US" dirty="0"/>
              <a:t> bassoon is the lowest and largest of the woodwinds. Its sound has a lot of variety, depending on if low, medium or high notes are used. In the very highest range, the bassoon can sound throaty and not of this world. In its mid-range, the bassoon has a large, full, mellow noise. In the lowest range, it can be extremely powerful and heavy.</a:t>
            </a:r>
            <a:r>
              <a:rPr lang="en-US" dirty="0" smtClean="0"/>
              <a:t> </a:t>
            </a:r>
            <a:endParaRPr lang="en-US" dirty="0"/>
          </a:p>
        </p:txBody>
      </p:sp>
      <p:sp>
        <p:nvSpPr>
          <p:cNvPr id="7" name="Rectangle 6"/>
          <p:cNvSpPr/>
          <p:nvPr/>
        </p:nvSpPr>
        <p:spPr>
          <a:xfrm>
            <a:off x="869495" y="1441682"/>
            <a:ext cx="19906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69495" y="1441682"/>
            <a:ext cx="7276302" cy="2520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710465" y="1441682"/>
            <a:ext cx="443533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24435" y="3962401"/>
            <a:ext cx="95735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69495" y="4279913"/>
            <a:ext cx="379832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869495" y="4597425"/>
            <a:ext cx="394338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223172" y="3962401"/>
            <a:ext cx="59226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667816" y="4279913"/>
            <a:ext cx="461428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6" name="TextBox 5"/>
          <p:cNvSpPr txBox="1"/>
          <p:nvPr/>
        </p:nvSpPr>
        <p:spPr>
          <a:xfrm>
            <a:off x="869495" y="1441682"/>
            <a:ext cx="7276302" cy="3416320"/>
          </a:xfrm>
          <a:prstGeom prst="rect">
            <a:avLst/>
          </a:prstGeom>
          <a:noFill/>
        </p:spPr>
        <p:txBody>
          <a:bodyPr wrap="square" rtlCol="0">
            <a:spAutoFit/>
          </a:bodyPr>
          <a:lstStyle/>
          <a:p>
            <a:r>
              <a:rPr lang="en-US" dirty="0"/>
              <a:t>The beginning of the bassoon is similar to the oboe. The bassoon itself first appeared about 1650, and by the end of the 1700’s, it had from 4 to 8 keys. During the 1800’s, many people experimented with improving the fingering of the bassoon. Most of the changes helped the fingering, but made the tone of the instrument suffer. The </a:t>
            </a:r>
            <a:r>
              <a:rPr lang="en-US" dirty="0" err="1"/>
              <a:t>Heckel</a:t>
            </a:r>
            <a:r>
              <a:rPr lang="en-US" dirty="0"/>
              <a:t> family of Germany managed to improve the fingering of the bassoon without damaging its tone. Many professionals today play bassoons made by the </a:t>
            </a:r>
            <a:r>
              <a:rPr lang="en-US" dirty="0" err="1"/>
              <a:t>Heckel</a:t>
            </a:r>
            <a:r>
              <a:rPr lang="en-US" dirty="0"/>
              <a:t> </a:t>
            </a:r>
            <a:r>
              <a:rPr lang="en-US" dirty="0" err="1"/>
              <a:t>Company.The</a:t>
            </a:r>
            <a:r>
              <a:rPr lang="en-US" dirty="0"/>
              <a:t> bassoon is the lowest and largest of the woodwinds. Its sound has a lot of variety, depending on if low, medium or high notes are used. In the very highest range, the bassoon can sound throaty and not of this world. In its mid-range, the bassoon has a large, full, mellow noise. In the lowest range, it can be extremely powerful and heavy.</a:t>
            </a:r>
            <a:r>
              <a:rPr lang="en-US" dirty="0" smtClean="0"/>
              <a:t> </a:t>
            </a:r>
            <a:endParaRPr lang="en-US" dirty="0"/>
          </a:p>
        </p:txBody>
      </p:sp>
      <p:sp>
        <p:nvSpPr>
          <p:cNvPr id="7" name="Rectangle 6"/>
          <p:cNvSpPr/>
          <p:nvPr/>
        </p:nvSpPr>
        <p:spPr>
          <a:xfrm>
            <a:off x="869495" y="1441682"/>
            <a:ext cx="19906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69495" y="1759194"/>
            <a:ext cx="7276302" cy="22032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710465" y="1441682"/>
            <a:ext cx="443533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24435" y="3962401"/>
            <a:ext cx="95735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69495" y="4279913"/>
            <a:ext cx="379832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869495" y="4597425"/>
            <a:ext cx="394338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223172" y="3962401"/>
            <a:ext cx="59226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667816" y="4279913"/>
            <a:ext cx="4614283"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6" name="TextBox 5"/>
          <p:cNvSpPr txBox="1"/>
          <p:nvPr/>
        </p:nvSpPr>
        <p:spPr>
          <a:xfrm>
            <a:off x="869495" y="1441682"/>
            <a:ext cx="7276302" cy="3416320"/>
          </a:xfrm>
          <a:prstGeom prst="rect">
            <a:avLst/>
          </a:prstGeom>
          <a:noFill/>
        </p:spPr>
        <p:txBody>
          <a:bodyPr wrap="square" rtlCol="0">
            <a:spAutoFit/>
          </a:bodyPr>
          <a:lstStyle/>
          <a:p>
            <a:r>
              <a:rPr lang="en-US" dirty="0"/>
              <a:t>The beginning of the bassoon is similar to the oboe. The bassoon itself first appeared about 1650, and by the end of the 1700’s, it had from 4 to 8 keys. During the 1800’s, many people experimented with improving the fingering of the bassoon. Most of the changes helped the fingering, but made the tone of the instrument suffer. The </a:t>
            </a:r>
            <a:r>
              <a:rPr lang="en-US" dirty="0" err="1"/>
              <a:t>Heckel</a:t>
            </a:r>
            <a:r>
              <a:rPr lang="en-US" dirty="0"/>
              <a:t> family of Germany managed to improve the fingering of the bassoon without damaging its tone. Many professionals today play bassoons made by the </a:t>
            </a:r>
            <a:r>
              <a:rPr lang="en-US" dirty="0" err="1"/>
              <a:t>Heckel</a:t>
            </a:r>
            <a:r>
              <a:rPr lang="en-US" dirty="0"/>
              <a:t> </a:t>
            </a:r>
            <a:r>
              <a:rPr lang="en-US" dirty="0" err="1"/>
              <a:t>Company.The</a:t>
            </a:r>
            <a:r>
              <a:rPr lang="en-US" dirty="0"/>
              <a:t> bassoon is the lowest and largest of the woodwinds. Its sound has a lot of variety, depending on if low, medium or high notes are used. In the very highest range, the bassoon can sound throaty and not of this world. In its mid-range, the bassoon has a large, full, mellow noise. In the lowest range, it can be extremely powerful and heavy.</a:t>
            </a:r>
            <a:r>
              <a:rPr lang="en-US" dirty="0" smtClean="0"/>
              <a:t> </a:t>
            </a:r>
            <a:endParaRPr lang="en-US" dirty="0"/>
          </a:p>
        </p:txBody>
      </p:sp>
      <p:sp>
        <p:nvSpPr>
          <p:cNvPr id="7" name="Rectangle 6"/>
          <p:cNvSpPr/>
          <p:nvPr/>
        </p:nvSpPr>
        <p:spPr>
          <a:xfrm>
            <a:off x="869495" y="1441682"/>
            <a:ext cx="19906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69495" y="1759194"/>
            <a:ext cx="7276302" cy="22032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710465" y="1441682"/>
            <a:ext cx="443533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24435" y="3962401"/>
            <a:ext cx="95735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69495" y="4279913"/>
            <a:ext cx="379832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869495" y="4597425"/>
            <a:ext cx="394338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223172" y="3962401"/>
            <a:ext cx="592262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445785" y="4279913"/>
            <a:ext cx="3836314"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6" name="TextBox 5"/>
          <p:cNvSpPr txBox="1"/>
          <p:nvPr/>
        </p:nvSpPr>
        <p:spPr>
          <a:xfrm>
            <a:off x="869495" y="1441682"/>
            <a:ext cx="7276302" cy="3416320"/>
          </a:xfrm>
          <a:prstGeom prst="rect">
            <a:avLst/>
          </a:prstGeom>
          <a:noFill/>
        </p:spPr>
        <p:txBody>
          <a:bodyPr wrap="square" rtlCol="0">
            <a:spAutoFit/>
          </a:bodyPr>
          <a:lstStyle/>
          <a:p>
            <a:r>
              <a:rPr lang="en-US" dirty="0"/>
              <a:t>The beginning of the bassoon is similar to the oboe. The bassoon itself first appeared about 1650, and by the end of the 1700’s, it had from 4 to 8 keys. During the 1800’s, many people experimented with improving the fingering of the bassoon. Most of the changes helped the fingering, but made the tone of the instrument suffer. The </a:t>
            </a:r>
            <a:r>
              <a:rPr lang="en-US" dirty="0" err="1"/>
              <a:t>Heckel</a:t>
            </a:r>
            <a:r>
              <a:rPr lang="en-US" dirty="0"/>
              <a:t> family of Germany managed to improve the fingering of the bassoon without damaging its tone. Many professionals today play bassoons made by the </a:t>
            </a:r>
            <a:r>
              <a:rPr lang="en-US" dirty="0" err="1"/>
              <a:t>Heckel</a:t>
            </a:r>
            <a:r>
              <a:rPr lang="en-US" dirty="0"/>
              <a:t> </a:t>
            </a:r>
            <a:r>
              <a:rPr lang="en-US" dirty="0" err="1"/>
              <a:t>Company.The</a:t>
            </a:r>
            <a:r>
              <a:rPr lang="en-US" dirty="0"/>
              <a:t> bassoon is the lowest and largest of the woodwinds. Its sound has a lot of variety, depending on if low, medium or high notes are used. In the very highest range, the bassoon can sound throaty and not of this world. In its mid-range, the bassoon has a large, full, mellow noise. In the lowest range, it can be extremely powerful and heavy.</a:t>
            </a:r>
            <a:r>
              <a:rPr lang="en-US" dirty="0" smtClean="0"/>
              <a:t> </a:t>
            </a:r>
            <a:endParaRPr lang="en-US" dirty="0"/>
          </a:p>
        </p:txBody>
      </p:sp>
      <p:sp>
        <p:nvSpPr>
          <p:cNvPr id="7" name="Rectangle 6"/>
          <p:cNvSpPr/>
          <p:nvPr/>
        </p:nvSpPr>
        <p:spPr>
          <a:xfrm>
            <a:off x="869495" y="1441682"/>
            <a:ext cx="19906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69495" y="1759194"/>
            <a:ext cx="7276302" cy="22032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710465" y="1441682"/>
            <a:ext cx="443533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24435" y="3962401"/>
            <a:ext cx="95735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69495" y="4279913"/>
            <a:ext cx="379832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869495" y="4597425"/>
            <a:ext cx="394338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457227" y="4279913"/>
            <a:ext cx="382487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6" name="TextBox 5"/>
          <p:cNvSpPr txBox="1"/>
          <p:nvPr/>
        </p:nvSpPr>
        <p:spPr>
          <a:xfrm>
            <a:off x="869495" y="1441682"/>
            <a:ext cx="7276302" cy="3416320"/>
          </a:xfrm>
          <a:prstGeom prst="rect">
            <a:avLst/>
          </a:prstGeom>
          <a:noFill/>
        </p:spPr>
        <p:txBody>
          <a:bodyPr wrap="square" rtlCol="0">
            <a:spAutoFit/>
          </a:bodyPr>
          <a:lstStyle/>
          <a:p>
            <a:r>
              <a:rPr lang="en-US" dirty="0"/>
              <a:t>The beginning of the bassoon is similar to the oboe. The bassoon itself first appeared about 1650, and by the end of the 1700’s, it had from 4 to 8 keys. During the 1800’s, many people experimented with improving the fingering of the bassoon. Most of the changes helped the fingering, but made the tone of the instrument suffer. The </a:t>
            </a:r>
            <a:r>
              <a:rPr lang="en-US" dirty="0" err="1"/>
              <a:t>Heckel</a:t>
            </a:r>
            <a:r>
              <a:rPr lang="en-US" dirty="0"/>
              <a:t> family of Germany managed to improve the fingering of the bassoon without damaging its tone. Many professionals today play bassoons made by the </a:t>
            </a:r>
            <a:r>
              <a:rPr lang="en-US" dirty="0" err="1"/>
              <a:t>Heckel</a:t>
            </a:r>
            <a:r>
              <a:rPr lang="en-US" dirty="0"/>
              <a:t> </a:t>
            </a:r>
            <a:r>
              <a:rPr lang="en-US" dirty="0" err="1"/>
              <a:t>Company.The</a:t>
            </a:r>
            <a:r>
              <a:rPr lang="en-US" dirty="0"/>
              <a:t> bassoon is the lowest and largest of the woodwinds. Its sound has a lot of variety, depending on if low, medium or high notes are used. In the very highest range, the bassoon can sound throaty and not of this world. In its mid-range, the bassoon has a large, full, mellow noise. In the lowest range, it can be extremely powerful and heavy.</a:t>
            </a:r>
            <a:r>
              <a:rPr lang="en-US" dirty="0" smtClean="0"/>
              <a:t> </a:t>
            </a:r>
            <a:endParaRPr lang="en-US" dirty="0"/>
          </a:p>
        </p:txBody>
      </p:sp>
      <p:sp>
        <p:nvSpPr>
          <p:cNvPr id="7" name="Rectangle 6"/>
          <p:cNvSpPr/>
          <p:nvPr/>
        </p:nvSpPr>
        <p:spPr>
          <a:xfrm>
            <a:off x="869495" y="1441682"/>
            <a:ext cx="19906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69495" y="1759194"/>
            <a:ext cx="7276302" cy="22032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24435" y="3962401"/>
            <a:ext cx="95735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69495" y="4279913"/>
            <a:ext cx="379832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869495" y="4597425"/>
            <a:ext cx="394338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457227" y="4279913"/>
            <a:ext cx="382487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6" name="TextBox 5"/>
          <p:cNvSpPr txBox="1"/>
          <p:nvPr/>
        </p:nvSpPr>
        <p:spPr>
          <a:xfrm>
            <a:off x="869495" y="1441682"/>
            <a:ext cx="7276302" cy="3416320"/>
          </a:xfrm>
          <a:prstGeom prst="rect">
            <a:avLst/>
          </a:prstGeom>
          <a:noFill/>
        </p:spPr>
        <p:txBody>
          <a:bodyPr wrap="square" rtlCol="0">
            <a:spAutoFit/>
          </a:bodyPr>
          <a:lstStyle/>
          <a:p>
            <a:r>
              <a:rPr lang="en-US" dirty="0"/>
              <a:t>The beginning of the bassoon is similar to the oboe. The bassoon itself first appeared about 1650, and by the end of the 1700’s, it had from 4 to 8 keys. During the 1800’s, many people experimented with improving the fingering of the bassoon. Most of the changes helped the fingering, but made the tone of the instrument suffer. The </a:t>
            </a:r>
            <a:r>
              <a:rPr lang="en-US" dirty="0" err="1"/>
              <a:t>Heckel</a:t>
            </a:r>
            <a:r>
              <a:rPr lang="en-US" dirty="0"/>
              <a:t> family of Germany managed to improve the fingering of the bassoon without damaging its tone. Many professionals today play bassoons made by the </a:t>
            </a:r>
            <a:r>
              <a:rPr lang="en-US" dirty="0" err="1"/>
              <a:t>Heckel</a:t>
            </a:r>
            <a:r>
              <a:rPr lang="en-US" dirty="0"/>
              <a:t> </a:t>
            </a:r>
            <a:r>
              <a:rPr lang="en-US" dirty="0" err="1"/>
              <a:t>Company.The</a:t>
            </a:r>
            <a:r>
              <a:rPr lang="en-US" dirty="0"/>
              <a:t> bassoon is the lowest and largest of the woodwinds. Its sound has a lot of variety, depending on if low, medium or high notes are used. In the very highest range, the bassoon can sound throaty and not of this world. In its mid-range, the bassoon has a large, full, mellow noise. In the lowest range, it can be extremely powerful and heavy.</a:t>
            </a:r>
            <a:r>
              <a:rPr lang="en-US" dirty="0" smtClean="0"/>
              <a:t> </a:t>
            </a:r>
            <a:endParaRPr lang="en-US" dirty="0"/>
          </a:p>
        </p:txBody>
      </p:sp>
      <p:sp>
        <p:nvSpPr>
          <p:cNvPr id="7" name="Rectangle 6"/>
          <p:cNvSpPr/>
          <p:nvPr/>
        </p:nvSpPr>
        <p:spPr>
          <a:xfrm>
            <a:off x="869495" y="1441682"/>
            <a:ext cx="19906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69495" y="1759194"/>
            <a:ext cx="7276302" cy="22032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24435" y="3962401"/>
            <a:ext cx="95735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69495" y="4279913"/>
            <a:ext cx="379832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457227" y="4279913"/>
            <a:ext cx="382487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509773" y="183071"/>
            <a:ext cx="2634227" cy="369332"/>
          </a:xfrm>
          <a:prstGeom prst="rect">
            <a:avLst/>
          </a:prstGeom>
          <a:noFill/>
        </p:spPr>
        <p:txBody>
          <a:bodyPr wrap="square" rtlCol="0">
            <a:spAutoFit/>
          </a:bodyPr>
          <a:lstStyle/>
          <a:p>
            <a:r>
              <a:rPr lang="en-US" dirty="0" smtClean="0">
                <a:solidFill>
                  <a:srgbClr val="FF0000"/>
                </a:solidFill>
              </a:rPr>
              <a:t>1</a:t>
            </a:r>
            <a:r>
              <a:rPr lang="en-US" dirty="0" smtClean="0"/>
              <a:t>Type of Text? </a:t>
            </a:r>
            <a:r>
              <a:rPr lang="en-US" dirty="0" smtClean="0">
                <a:solidFill>
                  <a:srgbClr val="FF0000"/>
                </a:solidFill>
              </a:rPr>
              <a:t>2</a:t>
            </a:r>
            <a:r>
              <a:rPr lang="en-US" dirty="0" smtClean="0"/>
              <a:t>Topic?</a:t>
            </a:r>
            <a:endParaRPr lang="en-US" dirty="0"/>
          </a:p>
        </p:txBody>
      </p:sp>
      <p:sp>
        <p:nvSpPr>
          <p:cNvPr id="6" name="TextBox 5"/>
          <p:cNvSpPr txBox="1"/>
          <p:nvPr/>
        </p:nvSpPr>
        <p:spPr>
          <a:xfrm>
            <a:off x="869495" y="1441682"/>
            <a:ext cx="7276302" cy="3416320"/>
          </a:xfrm>
          <a:prstGeom prst="rect">
            <a:avLst/>
          </a:prstGeom>
          <a:noFill/>
        </p:spPr>
        <p:txBody>
          <a:bodyPr wrap="square" rtlCol="0">
            <a:spAutoFit/>
          </a:bodyPr>
          <a:lstStyle/>
          <a:p>
            <a:r>
              <a:rPr lang="en-US" dirty="0"/>
              <a:t>The beginning of the bassoon is similar to the oboe. The bassoon itself first appeared about 1650, and by the end of the 1700’s, it had from 4 to 8 keys. During the 1800’s, many people experimented with improving the fingering of the bassoon. Most of the changes helped the fingering, but made the tone of the instrument suffer. The </a:t>
            </a:r>
            <a:r>
              <a:rPr lang="en-US" dirty="0" err="1"/>
              <a:t>Heckel</a:t>
            </a:r>
            <a:r>
              <a:rPr lang="en-US" dirty="0"/>
              <a:t> family of Germany managed to improve the fingering of the bassoon without damaging its tone. Many professionals today play bassoons made by the </a:t>
            </a:r>
            <a:r>
              <a:rPr lang="en-US" dirty="0" err="1"/>
              <a:t>Heckel</a:t>
            </a:r>
            <a:r>
              <a:rPr lang="en-US" dirty="0"/>
              <a:t> </a:t>
            </a:r>
            <a:r>
              <a:rPr lang="en-US" dirty="0" err="1"/>
              <a:t>Company.The</a:t>
            </a:r>
            <a:r>
              <a:rPr lang="en-US" dirty="0"/>
              <a:t> bassoon is the lowest and largest of the woodwinds. Its sound has a lot of variety, depending on if low, medium or high notes are used. In the very highest range, the bassoon can sound throaty and not of this world. In its mid-range, the bassoon has a large, full, mellow noise. In the lowest range, it can be extremely powerful and heavy.</a:t>
            </a:r>
            <a:r>
              <a:rPr lang="en-US" dirty="0" smtClean="0"/>
              <a:t> </a:t>
            </a:r>
            <a:endParaRPr lang="en-US" dirty="0"/>
          </a:p>
        </p:txBody>
      </p:sp>
      <p:sp>
        <p:nvSpPr>
          <p:cNvPr id="7" name="Rectangle 6"/>
          <p:cNvSpPr/>
          <p:nvPr/>
        </p:nvSpPr>
        <p:spPr>
          <a:xfrm>
            <a:off x="869495" y="1441682"/>
            <a:ext cx="1990686"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69495" y="2357036"/>
            <a:ext cx="7276301" cy="16053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24435" y="3962401"/>
            <a:ext cx="95735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69495" y="4279913"/>
            <a:ext cx="3798321"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457227" y="4279913"/>
            <a:ext cx="3824872" cy="317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869495" y="1759194"/>
            <a:ext cx="7276301" cy="2746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7347" name="Text Box 4"/>
          <p:cNvSpPr txBox="1">
            <a:spLocks noChangeArrowheads="1"/>
          </p:cNvSpPr>
          <p:nvPr/>
        </p:nvSpPr>
        <p:spPr bwMode="auto">
          <a:xfrm>
            <a:off x="1295400" y="1389775"/>
            <a:ext cx="6896160" cy="4154983"/>
          </a:xfrm>
          <a:prstGeom prst="rect">
            <a:avLst/>
          </a:prstGeom>
          <a:noFill/>
          <a:ln w="9525">
            <a:noFill/>
            <a:miter lim="800000"/>
            <a:headEnd/>
            <a:tailEnd/>
          </a:ln>
        </p:spPr>
        <p:txBody>
          <a:bodyPr wrap="square">
            <a:prstTxWarp prst="textNoShape">
              <a:avLst/>
            </a:prstTxWarp>
            <a:spAutoFit/>
          </a:bodyPr>
          <a:lstStyle/>
          <a:p>
            <a:endParaRPr lang="en-GB" sz="2400" dirty="0">
              <a:solidFill>
                <a:srgbClr val="000000"/>
              </a:solidFill>
              <a:latin typeface="Comic Sans MS" charset="0"/>
              <a:ea typeface="Times" charset="0"/>
              <a:cs typeface="Times" charset="0"/>
            </a:endParaRPr>
          </a:p>
          <a:p>
            <a:r>
              <a:rPr lang="en-GB" sz="2400" b="1" dirty="0">
                <a:solidFill>
                  <a:srgbClr val="000000"/>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Text Box 4"/>
          <p:cNvSpPr txBox="1">
            <a:spLocks noChangeArrowheads="1"/>
          </p:cNvSpPr>
          <p:nvPr/>
        </p:nvSpPr>
        <p:spPr bwMode="auto">
          <a:xfrm>
            <a:off x="762000" y="609600"/>
            <a:ext cx="6896160" cy="584776"/>
          </a:xfrm>
          <a:prstGeom prst="rect">
            <a:avLst/>
          </a:prstGeom>
          <a:noFill/>
          <a:ln w="9525">
            <a:noFill/>
            <a:miter lim="800000"/>
            <a:headEnd/>
            <a:tailEnd/>
          </a:ln>
        </p:spPr>
        <p:txBody>
          <a:bodyPr wrap="square">
            <a:prstTxWarp prst="textNoShape">
              <a:avLst/>
            </a:prstTxWarp>
            <a:spAutoFit/>
          </a:bodyPr>
          <a:lstStyle/>
          <a:p>
            <a:pPr marL="514350" indent="-514350">
              <a:buFont typeface="+mj-lt"/>
              <a:buAutoNum type="arabicPeriod"/>
            </a:pPr>
            <a:r>
              <a:rPr lang="en-GB" sz="1600" dirty="0" smtClean="0">
                <a:solidFill>
                  <a:srgbClr val="000000"/>
                </a:solidFill>
                <a:latin typeface="Comic Sans MS" charset="0"/>
                <a:ea typeface="Times" charset="0"/>
                <a:cs typeface="Times" charset="0"/>
              </a:rPr>
              <a:t>What’s this text?</a:t>
            </a:r>
          </a:p>
          <a:p>
            <a:pPr marL="514350" indent="-514350">
              <a:buFont typeface="+mj-lt"/>
              <a:buAutoNum type="arabicPeriod"/>
            </a:pPr>
            <a:r>
              <a:rPr lang="en-GB" sz="1600" dirty="0" smtClean="0">
                <a:solidFill>
                  <a:srgbClr val="000000"/>
                </a:solidFill>
                <a:latin typeface="Comic Sans MS" charset="0"/>
                <a:ea typeface="Times" charset="0"/>
                <a:cs typeface="Times" charset="0"/>
              </a:rPr>
              <a:t>How do you know?</a:t>
            </a:r>
            <a:endParaRPr lang="en-GB" sz="1600" dirty="0">
              <a:solidFill>
                <a:srgbClr val="000000"/>
              </a:solidFill>
              <a:latin typeface="Comic Sans MS" charset="0"/>
              <a:ea typeface="Times" charset="0"/>
              <a:cs typeface="Times"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slide(fromLeft)">
                                      <p:cBhvr>
                                        <p:cTn id="7" dur="500"/>
                                        <p:tgtEl>
                                          <p:spTgt spid="57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61443" name="Title 4"/>
          <p:cNvSpPr>
            <a:spLocks noGrp="1"/>
          </p:cNvSpPr>
          <p:nvPr>
            <p:ph type="ctrTitle"/>
          </p:nvPr>
        </p:nvSpPr>
        <p:spPr>
          <a:xfrm>
            <a:off x="762000" y="3097213"/>
            <a:ext cx="7620000" cy="1470025"/>
          </a:xfrm>
          <a:solidFill>
            <a:schemeClr val="bg1"/>
          </a:solidFill>
        </p:spPr>
        <p:txBody>
          <a:bodyPr/>
          <a:lstStyle/>
          <a:p>
            <a:pPr eaLnBrk="1" hangingPunct="1"/>
            <a:r>
              <a:rPr lang="en-US" dirty="0" smtClean="0"/>
              <a:t>TEACH READING</a:t>
            </a:r>
            <a:endParaRPr lang="en-US" dirty="0" smtClean="0"/>
          </a:p>
        </p:txBody>
      </p:sp>
      <p:pic>
        <p:nvPicPr>
          <p:cNvPr id="6144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2466"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62467" name="Picture 2" descr="HDD:Users:geoffbarton:Desktop:Picture 5.pn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292802" y="892470"/>
            <a:ext cx="5926295" cy="707886"/>
          </a:xfrm>
          <a:prstGeom prst="rect">
            <a:avLst/>
          </a:prstGeom>
          <a:noFill/>
        </p:spPr>
        <p:txBody>
          <a:bodyPr wrap="square" rtlCol="0">
            <a:spAutoFit/>
          </a:bodyPr>
          <a:lstStyle/>
          <a:p>
            <a:r>
              <a:rPr lang="en-US" sz="4000" dirty="0" smtClean="0"/>
              <a:t>O</a:t>
            </a:r>
            <a:r>
              <a:rPr lang="en-US" sz="4000" dirty="0" smtClean="0"/>
              <a:t>pening provocations:</a:t>
            </a:r>
            <a:endParaRPr lang="en-US" sz="4000" dirty="0"/>
          </a:p>
        </p:txBody>
      </p:sp>
      <p:sp>
        <p:nvSpPr>
          <p:cNvPr id="6" name="TextBox 5"/>
          <p:cNvSpPr txBox="1"/>
          <p:nvPr/>
        </p:nvSpPr>
        <p:spPr>
          <a:xfrm>
            <a:off x="343222" y="-160187"/>
            <a:ext cx="949580" cy="4339650"/>
          </a:xfrm>
          <a:prstGeom prst="rect">
            <a:avLst/>
          </a:prstGeom>
          <a:noFill/>
        </p:spPr>
        <p:txBody>
          <a:bodyPr wrap="square" rtlCol="0">
            <a:spAutoFit/>
          </a:bodyPr>
          <a:lstStyle/>
          <a:p>
            <a:r>
              <a:rPr lang="en-US" sz="13800" dirty="0" smtClean="0"/>
              <a:t>3</a:t>
            </a:r>
            <a:endParaRPr lang="en-US" sz="13800" dirty="0"/>
          </a:p>
        </p:txBody>
      </p:sp>
      <p:cxnSp>
        <p:nvCxnSpPr>
          <p:cNvPr id="11" name="Straight Connector 10"/>
          <p:cNvCxnSpPr/>
          <p:nvPr/>
        </p:nvCxnSpPr>
        <p:spPr>
          <a:xfrm flipV="1">
            <a:off x="549155" y="1716287"/>
            <a:ext cx="5937736" cy="5721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292802" y="3072348"/>
            <a:ext cx="949580" cy="1107996"/>
          </a:xfrm>
          <a:prstGeom prst="rect">
            <a:avLst/>
          </a:prstGeom>
          <a:noFill/>
        </p:spPr>
        <p:txBody>
          <a:bodyPr wrap="square" rtlCol="0">
            <a:spAutoFit/>
          </a:bodyPr>
          <a:lstStyle/>
          <a:p>
            <a:r>
              <a:rPr lang="en-US" sz="6600" dirty="0" smtClean="0">
                <a:solidFill>
                  <a:srgbClr val="FF0000"/>
                </a:solidFill>
              </a:rPr>
              <a:t>2</a:t>
            </a:r>
            <a:r>
              <a:rPr lang="en-US" sz="6600" dirty="0" smtClean="0">
                <a:solidFill>
                  <a:srgbClr val="FF0000"/>
                </a:solidFill>
              </a:rPr>
              <a:t>:</a:t>
            </a:r>
            <a:endParaRPr lang="en-US" sz="6600" dirty="0">
              <a:solidFill>
                <a:srgbClr val="FF0000"/>
              </a:solidFill>
            </a:endParaRPr>
          </a:p>
        </p:txBody>
      </p:sp>
      <p:sp>
        <p:nvSpPr>
          <p:cNvPr id="13" name="TextBox 12"/>
          <p:cNvSpPr txBox="1"/>
          <p:nvPr/>
        </p:nvSpPr>
        <p:spPr>
          <a:xfrm>
            <a:off x="2242382" y="3325293"/>
            <a:ext cx="6563306" cy="1446550"/>
          </a:xfrm>
          <a:prstGeom prst="rect">
            <a:avLst/>
          </a:prstGeom>
          <a:noFill/>
        </p:spPr>
        <p:txBody>
          <a:bodyPr wrap="square" rtlCol="0">
            <a:spAutoFit/>
          </a:bodyPr>
          <a:lstStyle/>
          <a:p>
            <a:r>
              <a:rPr lang="en-US" sz="4400" dirty="0" smtClean="0"/>
              <a:t>Every teacher </a:t>
            </a:r>
            <a:r>
              <a:rPr lang="en-US" sz="4400" dirty="0" smtClean="0">
                <a:solidFill>
                  <a:srgbClr val="FF0000"/>
                </a:solidFill>
              </a:rPr>
              <a:t>in </a:t>
            </a:r>
            <a:r>
              <a:rPr lang="en-US" sz="4400" dirty="0" smtClean="0"/>
              <a:t>English is a teacher </a:t>
            </a:r>
            <a:r>
              <a:rPr lang="en-US" sz="4400" dirty="0" smtClean="0">
                <a:solidFill>
                  <a:srgbClr val="FF0000"/>
                </a:solidFill>
              </a:rPr>
              <a:t>of </a:t>
            </a:r>
            <a:r>
              <a:rPr lang="en-US" sz="4400" dirty="0" smtClean="0"/>
              <a:t>English</a:t>
            </a:r>
            <a:endParaRPr lang="en-US" sz="4400" dirty="0"/>
          </a:p>
        </p:txBody>
      </p:sp>
      <p:sp>
        <p:nvSpPr>
          <p:cNvPr id="8" name="TextBox 7"/>
          <p:cNvSpPr txBox="1"/>
          <p:nvPr/>
        </p:nvSpPr>
        <p:spPr>
          <a:xfrm>
            <a:off x="2538282" y="5171953"/>
            <a:ext cx="6563306" cy="400110"/>
          </a:xfrm>
          <a:prstGeom prst="rect">
            <a:avLst/>
          </a:prstGeom>
          <a:noFill/>
        </p:spPr>
        <p:txBody>
          <a:bodyPr wrap="square" rtlCol="0">
            <a:spAutoFit/>
          </a:bodyPr>
          <a:lstStyle/>
          <a:p>
            <a:pPr algn="r"/>
            <a:r>
              <a:rPr lang="en-US" sz="2000" dirty="0" smtClean="0"/>
              <a:t>George Sampson, “English for the English”, 1922</a:t>
            </a:r>
            <a:endParaRPr lang="en-US" sz="20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8" grpId="0"/>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0-03-04 at 06.06.09.png"/>
          <p:cNvPicPr>
            <a:picLocks noChangeAspect="1"/>
          </p:cNvPicPr>
          <p:nvPr/>
        </p:nvPicPr>
        <p:blipFill>
          <a:blip r:embed="rId3"/>
          <a:srcRect/>
          <a:stretch>
            <a:fillRect/>
          </a:stretch>
        </p:blipFill>
        <p:spPr bwMode="auto">
          <a:xfrm>
            <a:off x="228600" y="457200"/>
            <a:ext cx="5943600" cy="3133725"/>
          </a:xfrm>
          <a:prstGeom prst="rect">
            <a:avLst/>
          </a:prstGeom>
          <a:noFill/>
          <a:ln w="9525">
            <a:noFill/>
            <a:miter lim="800000"/>
            <a:headEnd/>
            <a:tailEnd/>
          </a:ln>
        </p:spPr>
      </p:pic>
      <p:pic>
        <p:nvPicPr>
          <p:cNvPr id="6" name="Picture 5"/>
          <p:cNvPicPr>
            <a:picLocks noChangeAspect="1"/>
          </p:cNvPicPr>
          <p:nvPr/>
        </p:nvPicPr>
        <p:blipFill>
          <a:blip r:embed="rId4"/>
          <a:srcRect/>
          <a:stretch>
            <a:fillRect/>
          </a:stretch>
        </p:blipFill>
        <p:spPr bwMode="auto">
          <a:xfrm>
            <a:off x="1371600" y="1676400"/>
            <a:ext cx="3627438" cy="4638675"/>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4876800" y="2514600"/>
            <a:ext cx="3481388" cy="3494088"/>
          </a:xfrm>
          <a:prstGeom prst="rect">
            <a:avLst/>
          </a:prstGeom>
          <a:noFill/>
          <a:ln w="9525">
            <a:noFill/>
            <a:miter lim="800000"/>
            <a:headEnd/>
            <a:tailEnd/>
          </a:ln>
        </p:spPr>
      </p:pic>
      <p:pic>
        <p:nvPicPr>
          <p:cNvPr id="8" name="Picture 7"/>
          <p:cNvPicPr>
            <a:picLocks noChangeAspect="1"/>
          </p:cNvPicPr>
          <p:nvPr/>
        </p:nvPicPr>
        <p:blipFill>
          <a:blip r:embed="rId6"/>
          <a:srcRect/>
          <a:stretch>
            <a:fillRect/>
          </a:stretch>
        </p:blipFill>
        <p:spPr bwMode="auto">
          <a:xfrm>
            <a:off x="5105400" y="762000"/>
            <a:ext cx="3556000" cy="35052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64515"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t>Research skills, not FOFO</a:t>
            </a:r>
          </a:p>
        </p:txBody>
      </p:sp>
      <p:pic>
        <p:nvPicPr>
          <p:cNvPr id="64516"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5538"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7587" name="Picture 3" descr="Picture 9.png"/>
          <p:cNvPicPr>
            <a:picLocks noChangeAspect="1"/>
          </p:cNvPicPr>
          <p:nvPr/>
        </p:nvPicPr>
        <p:blipFill>
          <a:blip r:embed="rId3"/>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9634"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69635"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682"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3731" name="Picture 2" descr="Picture 12.png"/>
          <p:cNvPicPr>
            <a:picLocks noChangeAspect="1"/>
          </p:cNvPicPr>
          <p:nvPr/>
        </p:nvPicPr>
        <p:blipFill>
          <a:blip r:embed="rId3"/>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5779" name="Picture 2" descr="Picture 13.png"/>
          <p:cNvPicPr>
            <a:picLocks noChangeAspect="1"/>
          </p:cNvPicPr>
          <p:nvPr/>
        </p:nvPicPr>
        <p:blipFill>
          <a:blip r:embed="rId3"/>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7826"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874"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292802" y="892470"/>
            <a:ext cx="5926295" cy="707886"/>
          </a:xfrm>
          <a:prstGeom prst="rect">
            <a:avLst/>
          </a:prstGeom>
          <a:noFill/>
        </p:spPr>
        <p:txBody>
          <a:bodyPr wrap="square" rtlCol="0">
            <a:spAutoFit/>
          </a:bodyPr>
          <a:lstStyle/>
          <a:p>
            <a:r>
              <a:rPr lang="en-US" sz="4000" dirty="0" smtClean="0"/>
              <a:t>O</a:t>
            </a:r>
            <a:r>
              <a:rPr lang="en-US" sz="4000" dirty="0" smtClean="0"/>
              <a:t>pening provocations:</a:t>
            </a:r>
            <a:endParaRPr lang="en-US" sz="4000" dirty="0"/>
          </a:p>
        </p:txBody>
      </p:sp>
      <p:sp>
        <p:nvSpPr>
          <p:cNvPr id="6" name="TextBox 5"/>
          <p:cNvSpPr txBox="1"/>
          <p:nvPr/>
        </p:nvSpPr>
        <p:spPr>
          <a:xfrm>
            <a:off x="343222" y="-160187"/>
            <a:ext cx="949580" cy="4339650"/>
          </a:xfrm>
          <a:prstGeom prst="rect">
            <a:avLst/>
          </a:prstGeom>
          <a:noFill/>
        </p:spPr>
        <p:txBody>
          <a:bodyPr wrap="square" rtlCol="0">
            <a:spAutoFit/>
          </a:bodyPr>
          <a:lstStyle/>
          <a:p>
            <a:r>
              <a:rPr lang="en-US" sz="13800" dirty="0" smtClean="0"/>
              <a:t>3</a:t>
            </a:r>
            <a:endParaRPr lang="en-US" sz="13800" dirty="0"/>
          </a:p>
        </p:txBody>
      </p:sp>
      <p:cxnSp>
        <p:nvCxnSpPr>
          <p:cNvPr id="11" name="Straight Connector 10"/>
          <p:cNvCxnSpPr/>
          <p:nvPr/>
        </p:nvCxnSpPr>
        <p:spPr>
          <a:xfrm flipV="1">
            <a:off x="549155" y="1716287"/>
            <a:ext cx="5937736" cy="5721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292802" y="3072348"/>
            <a:ext cx="949580" cy="1107996"/>
          </a:xfrm>
          <a:prstGeom prst="rect">
            <a:avLst/>
          </a:prstGeom>
          <a:noFill/>
        </p:spPr>
        <p:txBody>
          <a:bodyPr wrap="square" rtlCol="0">
            <a:spAutoFit/>
          </a:bodyPr>
          <a:lstStyle/>
          <a:p>
            <a:r>
              <a:rPr lang="en-US" sz="6600" dirty="0" smtClean="0">
                <a:solidFill>
                  <a:srgbClr val="FF0000"/>
                </a:solidFill>
              </a:rPr>
              <a:t>3:</a:t>
            </a:r>
            <a:endParaRPr lang="en-US" sz="6600" dirty="0">
              <a:solidFill>
                <a:srgbClr val="FF0000"/>
              </a:solidFill>
            </a:endParaRPr>
          </a:p>
        </p:txBody>
      </p:sp>
      <p:sp>
        <p:nvSpPr>
          <p:cNvPr id="13" name="TextBox 12"/>
          <p:cNvSpPr txBox="1"/>
          <p:nvPr/>
        </p:nvSpPr>
        <p:spPr>
          <a:xfrm>
            <a:off x="2242382" y="3325293"/>
            <a:ext cx="6563306" cy="769441"/>
          </a:xfrm>
          <a:prstGeom prst="rect">
            <a:avLst/>
          </a:prstGeom>
          <a:noFill/>
        </p:spPr>
        <p:txBody>
          <a:bodyPr wrap="square" rtlCol="0">
            <a:spAutoFit/>
          </a:bodyPr>
          <a:lstStyle/>
          <a:p>
            <a:r>
              <a:rPr lang="en-US" sz="4400" dirty="0" smtClean="0"/>
              <a:t>Literacy matters</a:t>
            </a:r>
            <a:endParaRPr lang="en-US" sz="44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3043234" y="2327372"/>
            <a:ext cx="3243994" cy="1569660"/>
          </a:xfrm>
          <a:prstGeom prst="rect">
            <a:avLst/>
          </a:prstGeom>
          <a:noFill/>
        </p:spPr>
        <p:txBody>
          <a:bodyPr wrap="square" rtlCol="0">
            <a:spAutoFit/>
          </a:bodyPr>
          <a:lstStyle/>
          <a:p>
            <a:pPr algn="ctr"/>
            <a:r>
              <a:rPr lang="en-US" sz="4800" dirty="0" smtClean="0"/>
              <a:t>Demystify Spelling</a:t>
            </a:r>
            <a:endParaRPr lang="en-US" sz="4800" dirty="0"/>
          </a:p>
        </p:txBody>
      </p:sp>
      <p:pic>
        <p:nvPicPr>
          <p:cNvPr id="8" name="Picture 7"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a:solidFill>
                  <a:srgbClr val="000000"/>
                </a:solidFill>
                <a:latin typeface="Calibri" charset="0"/>
              </a:rPr>
              <a:t>1 - SOUNDS</a:t>
            </a:r>
          </a:p>
        </p:txBody>
      </p:sp>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6" name="TextBox 4"/>
          <p:cNvSpPr txBox="1">
            <a:spLocks noChangeArrowheads="1"/>
          </p:cNvSpPr>
          <p:nvPr/>
        </p:nvSpPr>
        <p:spPr bwMode="auto">
          <a:xfrm>
            <a:off x="2438400" y="2824163"/>
            <a:ext cx="4724400" cy="1754327"/>
          </a:xfrm>
          <a:prstGeom prst="rect">
            <a:avLst/>
          </a:prstGeom>
          <a:noFill/>
          <a:ln w="9525">
            <a:noFill/>
            <a:miter lim="800000"/>
            <a:headEnd/>
            <a:tailEnd/>
          </a:ln>
        </p:spPr>
        <p:txBody>
          <a:bodyPr>
            <a:prstTxWarp prst="textNoShape">
              <a:avLst/>
            </a:prstTxWarp>
            <a:spAutoFit/>
          </a:bodyPr>
          <a:lstStyle/>
          <a:p>
            <a:pPr algn="ctr"/>
            <a:r>
              <a:rPr lang="en-US" sz="5400" dirty="0" err="1">
                <a:solidFill>
                  <a:srgbClr val="000000"/>
                </a:solidFill>
                <a:latin typeface="Calibri" charset="0"/>
              </a:rPr>
              <a:t>Govern</a:t>
            </a:r>
            <a:r>
              <a:rPr lang="en-US" sz="5400" dirty="0" err="1">
                <a:solidFill>
                  <a:srgbClr val="FF0000"/>
                </a:solidFill>
                <a:latin typeface="Calibri" charset="0"/>
              </a:rPr>
              <a:t>+</a:t>
            </a:r>
            <a:r>
              <a:rPr lang="en-US" sz="5400" dirty="0" err="1" smtClean="0">
                <a:solidFill>
                  <a:srgbClr val="000000"/>
                </a:solidFill>
                <a:latin typeface="Calibri" charset="0"/>
              </a:rPr>
              <a:t>ment</a:t>
            </a:r>
            <a:endParaRPr lang="en-US" sz="5400" dirty="0" smtClean="0">
              <a:solidFill>
                <a:srgbClr val="000000"/>
              </a:solidFill>
              <a:latin typeface="Calibri" charset="0"/>
            </a:endParaRPr>
          </a:p>
          <a:p>
            <a:pPr algn="ctr"/>
            <a:r>
              <a:rPr lang="en-US" sz="5400" dirty="0" smtClean="0">
                <a:solidFill>
                  <a:srgbClr val="000000"/>
                </a:solidFill>
                <a:latin typeface="Calibri" charset="0"/>
              </a:rPr>
              <a:t>Feb-</a:t>
            </a:r>
            <a:r>
              <a:rPr lang="en-US" sz="5400" dirty="0" err="1" smtClean="0">
                <a:solidFill>
                  <a:srgbClr val="FF0000"/>
                </a:solidFill>
                <a:latin typeface="Calibri" charset="0"/>
              </a:rPr>
              <a:t>ru</a:t>
            </a:r>
            <a:r>
              <a:rPr lang="en-US" sz="5400" dirty="0" err="1" smtClean="0">
                <a:solidFill>
                  <a:srgbClr val="000000"/>
                </a:solidFill>
                <a:latin typeface="Calibri" charset="0"/>
              </a:rPr>
              <a:t>-ary</a:t>
            </a:r>
            <a:endParaRPr lang="en-US" sz="5400" dirty="0">
              <a:solidFill>
                <a:srgbClr val="000000"/>
              </a:solidFill>
              <a:latin typeface="Calibri" charset="0"/>
            </a:endParaRPr>
          </a:p>
        </p:txBody>
      </p:sp>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20" name="TextBox 4"/>
          <p:cNvSpPr txBox="1">
            <a:spLocks noChangeArrowheads="1"/>
          </p:cNvSpPr>
          <p:nvPr/>
        </p:nvSpPr>
        <p:spPr bwMode="auto">
          <a:xfrm>
            <a:off x="2438400" y="2824163"/>
            <a:ext cx="47244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000000"/>
                </a:solidFill>
                <a:latin typeface="Calibri" charset="0"/>
              </a:rPr>
              <a:t>2 -VISUALS</a:t>
            </a:r>
          </a:p>
        </p:txBody>
      </p:sp>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4" name="TextBox 4"/>
          <p:cNvSpPr txBox="1">
            <a:spLocks noChangeArrowheads="1"/>
          </p:cNvSpPr>
          <p:nvPr/>
        </p:nvSpPr>
        <p:spPr bwMode="auto">
          <a:xfrm>
            <a:off x="2438400" y="2514600"/>
            <a:ext cx="4724400" cy="1754188"/>
          </a:xfrm>
          <a:prstGeom prst="rect">
            <a:avLst/>
          </a:prstGeom>
          <a:noFill/>
          <a:ln w="9525">
            <a:noFill/>
            <a:miter lim="800000"/>
            <a:headEnd/>
            <a:tailEnd/>
          </a:ln>
        </p:spPr>
        <p:txBody>
          <a:bodyPr>
            <a:prstTxWarp prst="textNoShape">
              <a:avLst/>
            </a:prstTxWarp>
            <a:spAutoFit/>
          </a:bodyPr>
          <a:lstStyle/>
          <a:p>
            <a:pPr algn="ctr"/>
            <a:r>
              <a:rPr lang="en-US" sz="5400" dirty="0">
                <a:solidFill>
                  <a:srgbClr val="000000"/>
                </a:solidFill>
                <a:latin typeface="Calibri" charset="0"/>
              </a:rPr>
              <a:t>Se-</a:t>
            </a:r>
            <a:r>
              <a:rPr lang="en-US" sz="5400" dirty="0" err="1">
                <a:solidFill>
                  <a:srgbClr val="FF0000"/>
                </a:solidFill>
                <a:latin typeface="Calibri" charset="0"/>
              </a:rPr>
              <a:t>para</a:t>
            </a:r>
            <a:r>
              <a:rPr lang="en-US" sz="5400" dirty="0" err="1">
                <a:solidFill>
                  <a:srgbClr val="000000"/>
                </a:solidFill>
                <a:latin typeface="Calibri" charset="0"/>
              </a:rPr>
              <a:t>-te</a:t>
            </a:r>
            <a:endParaRPr lang="en-US" sz="5400" dirty="0">
              <a:solidFill>
                <a:srgbClr val="000000"/>
              </a:solidFill>
              <a:latin typeface="Calibri" charset="0"/>
            </a:endParaRPr>
          </a:p>
          <a:p>
            <a:pPr algn="ctr"/>
            <a:r>
              <a:rPr lang="en-US" sz="5400" dirty="0">
                <a:solidFill>
                  <a:srgbClr val="000000"/>
                </a:solidFill>
                <a:latin typeface="Calibri" charset="0"/>
              </a:rPr>
              <a:t>Be-</a:t>
            </a:r>
            <a:r>
              <a:rPr lang="en-US" sz="5400" dirty="0">
                <a:solidFill>
                  <a:srgbClr val="FF0000"/>
                </a:solidFill>
                <a:latin typeface="Calibri" charset="0"/>
              </a:rPr>
              <a:t>lie</a:t>
            </a:r>
            <a:r>
              <a:rPr lang="en-US" sz="5400" dirty="0">
                <a:solidFill>
                  <a:srgbClr val="000000"/>
                </a:solidFill>
                <a:latin typeface="Calibri" charset="0"/>
              </a:rPr>
              <a:t>-</a:t>
            </a:r>
            <a:r>
              <a:rPr lang="en-US" sz="5400" dirty="0" err="1">
                <a:solidFill>
                  <a:srgbClr val="000000"/>
                </a:solidFill>
                <a:latin typeface="Calibri" charset="0"/>
              </a:rPr>
              <a:t>ve</a:t>
            </a:r>
            <a:endParaRPr lang="en-US" sz="5400" dirty="0">
              <a:solidFill>
                <a:srgbClr val="000000"/>
              </a:solidFill>
              <a:latin typeface="Calibri" charset="0"/>
            </a:endParaRPr>
          </a:p>
        </p:txBody>
      </p:sp>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8" name="TextBox 4"/>
          <p:cNvSpPr txBox="1">
            <a:spLocks noChangeArrowheads="1"/>
          </p:cNvSpPr>
          <p:nvPr/>
        </p:nvSpPr>
        <p:spPr bwMode="auto">
          <a:xfrm>
            <a:off x="2133600" y="2824163"/>
            <a:ext cx="53340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000000"/>
                </a:solidFill>
                <a:latin typeface="Calibri" charset="0"/>
              </a:rPr>
              <a:t>3 - MNEMONICS</a:t>
            </a:r>
          </a:p>
        </p:txBody>
      </p:sp>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2" name="TextBox 4"/>
          <p:cNvSpPr txBox="1">
            <a:spLocks noChangeArrowheads="1"/>
          </p:cNvSpPr>
          <p:nvPr/>
        </p:nvSpPr>
        <p:spPr bwMode="auto">
          <a:xfrm>
            <a:off x="2438400" y="2824163"/>
            <a:ext cx="4724400" cy="923330"/>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000000"/>
                </a:solidFill>
                <a:latin typeface="Calibri" charset="0"/>
              </a:rPr>
              <a:t>Necessary</a:t>
            </a:r>
          </a:p>
        </p:txBody>
      </p:sp>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2" name="TextBox 4"/>
          <p:cNvSpPr txBox="1">
            <a:spLocks noChangeArrowheads="1"/>
          </p:cNvSpPr>
          <p:nvPr/>
        </p:nvSpPr>
        <p:spPr bwMode="auto">
          <a:xfrm>
            <a:off x="-286018" y="1673986"/>
            <a:ext cx="9430018" cy="923330"/>
          </a:xfrm>
          <a:prstGeom prst="rect">
            <a:avLst/>
          </a:prstGeom>
          <a:noFill/>
          <a:ln w="9525">
            <a:noFill/>
            <a:miter lim="800000"/>
            <a:headEnd/>
            <a:tailEnd/>
          </a:ln>
        </p:spPr>
        <p:txBody>
          <a:bodyPr wrap="square">
            <a:prstTxWarp prst="textNoShape">
              <a:avLst/>
            </a:prstTxWarp>
            <a:spAutoFit/>
          </a:bodyPr>
          <a:lstStyle/>
          <a:p>
            <a:pPr algn="ctr"/>
            <a:r>
              <a:rPr lang="en-US" sz="5400" dirty="0" smtClean="0">
                <a:solidFill>
                  <a:srgbClr val="000000"/>
                </a:solidFill>
                <a:latin typeface="Calibri" charset="0"/>
              </a:rPr>
              <a:t>practice </a:t>
            </a:r>
            <a:r>
              <a:rPr lang="en-US" sz="5400" dirty="0" smtClean="0">
                <a:solidFill>
                  <a:srgbClr val="000000"/>
                </a:solidFill>
                <a:latin typeface="Calibri" charset="0"/>
              </a:rPr>
              <a:t>/ </a:t>
            </a:r>
            <a:r>
              <a:rPr lang="en-US" sz="5400" dirty="0" err="1" smtClean="0">
                <a:solidFill>
                  <a:srgbClr val="000000"/>
                </a:solidFill>
                <a:latin typeface="Calibri" charset="0"/>
              </a:rPr>
              <a:t>practise</a:t>
            </a:r>
            <a:endParaRPr lang="en-US" sz="5400" dirty="0">
              <a:solidFill>
                <a:srgbClr val="000000"/>
              </a:solidFill>
              <a:latin typeface="Calibri" charset="0"/>
            </a:endParaRPr>
          </a:p>
        </p:txBody>
      </p:sp>
      <p:sp>
        <p:nvSpPr>
          <p:cNvPr id="3" name="TextBox 4"/>
          <p:cNvSpPr txBox="1">
            <a:spLocks noChangeArrowheads="1"/>
          </p:cNvSpPr>
          <p:nvPr/>
        </p:nvSpPr>
        <p:spPr bwMode="auto">
          <a:xfrm>
            <a:off x="-133618" y="3866846"/>
            <a:ext cx="9430018" cy="923330"/>
          </a:xfrm>
          <a:prstGeom prst="rect">
            <a:avLst/>
          </a:prstGeom>
          <a:noFill/>
          <a:ln w="9525">
            <a:noFill/>
            <a:miter lim="800000"/>
            <a:headEnd/>
            <a:tailEnd/>
          </a:ln>
        </p:spPr>
        <p:txBody>
          <a:bodyPr wrap="square">
            <a:prstTxWarp prst="textNoShape">
              <a:avLst/>
            </a:prstTxWarp>
            <a:spAutoFit/>
          </a:bodyPr>
          <a:lstStyle/>
          <a:p>
            <a:pPr algn="ctr"/>
            <a:r>
              <a:rPr lang="en-US" sz="5400" dirty="0" smtClean="0">
                <a:solidFill>
                  <a:srgbClr val="000000"/>
                </a:solidFill>
                <a:latin typeface="Calibri" charset="0"/>
              </a:rPr>
              <a:t>a</a:t>
            </a:r>
            <a:r>
              <a:rPr lang="en-US" sz="5400" dirty="0" smtClean="0">
                <a:solidFill>
                  <a:srgbClr val="000000"/>
                </a:solidFill>
                <a:latin typeface="Calibri" charset="0"/>
              </a:rPr>
              <a:t>dvice / advise</a:t>
            </a:r>
            <a:endParaRPr lang="en-US" sz="5400" dirty="0">
              <a:solidFill>
                <a:srgbClr val="000000"/>
              </a:solidFill>
              <a:latin typeface="Calibri" charset="0"/>
            </a:endParaRPr>
          </a:p>
        </p:txBody>
      </p:sp>
      <p:sp>
        <p:nvSpPr>
          <p:cNvPr id="4" name="TextBox 4"/>
          <p:cNvSpPr txBox="1">
            <a:spLocks noChangeArrowheads="1"/>
          </p:cNvSpPr>
          <p:nvPr/>
        </p:nvSpPr>
        <p:spPr bwMode="auto">
          <a:xfrm>
            <a:off x="-133618" y="2749716"/>
            <a:ext cx="9430018" cy="923330"/>
          </a:xfrm>
          <a:prstGeom prst="rect">
            <a:avLst/>
          </a:prstGeom>
          <a:noFill/>
          <a:ln w="9525">
            <a:noFill/>
            <a:miter lim="800000"/>
            <a:headEnd/>
            <a:tailEnd/>
          </a:ln>
        </p:spPr>
        <p:txBody>
          <a:bodyPr wrap="square">
            <a:prstTxWarp prst="textNoShape">
              <a:avLst/>
            </a:prstTxWarp>
            <a:spAutoFit/>
          </a:bodyPr>
          <a:lstStyle/>
          <a:p>
            <a:pPr algn="ctr"/>
            <a:r>
              <a:rPr lang="en-US" sz="5400" dirty="0" smtClean="0">
                <a:solidFill>
                  <a:srgbClr val="FF0000"/>
                </a:solidFill>
                <a:latin typeface="Calibri" charset="0"/>
              </a:rPr>
              <a:t>r</a:t>
            </a:r>
            <a:r>
              <a:rPr lang="en-US" sz="5400" dirty="0" smtClean="0">
                <a:solidFill>
                  <a:srgbClr val="FF0000"/>
                </a:solidFill>
                <a:latin typeface="Calibri" charset="0"/>
              </a:rPr>
              <a:t>eplace with</a:t>
            </a:r>
            <a:endParaRPr lang="en-US" sz="5400" dirty="0">
              <a:solidFill>
                <a:srgbClr val="FF0000"/>
              </a:solidFill>
              <a:latin typeface="Calibri" charset="0"/>
            </a:endParaRPr>
          </a:p>
        </p:txBody>
      </p:sp>
      <p:pic>
        <p:nvPicPr>
          <p:cNvPr id="5" name="Picture 4"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2894505" y="2322709"/>
            <a:ext cx="3243994" cy="2308324"/>
          </a:xfrm>
          <a:prstGeom prst="rect">
            <a:avLst/>
          </a:prstGeom>
          <a:noFill/>
        </p:spPr>
        <p:txBody>
          <a:bodyPr wrap="square" rtlCol="0">
            <a:spAutoFit/>
          </a:bodyPr>
          <a:lstStyle/>
          <a:p>
            <a:pPr algn="ctr"/>
            <a:r>
              <a:rPr lang="en-US" sz="4800" dirty="0" smtClean="0"/>
              <a:t>BUILD WORD POWER</a:t>
            </a:r>
            <a:endParaRPr lang="en-US" sz="4800" dirty="0"/>
          </a:p>
        </p:txBody>
      </p:sp>
      <p:pic>
        <p:nvPicPr>
          <p:cNvPr id="8" name="Picture 7"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creen shot 2010-07-01 at 08.27.31.png"/>
          <p:cNvPicPr>
            <a:picLocks noChangeAspect="1"/>
          </p:cNvPicPr>
          <p:nvPr/>
        </p:nvPicPr>
        <p:blipFill>
          <a:blip r:embed="rId2"/>
          <a:stretch>
            <a:fillRect/>
          </a:stretch>
        </p:blipFill>
        <p:spPr>
          <a:xfrm>
            <a:off x="1178441" y="76200"/>
            <a:ext cx="6956426" cy="6858001"/>
          </a:xfrm>
          <a:prstGeom prst="rect">
            <a:avLst/>
          </a:prstGeom>
        </p:spPr>
      </p:pic>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59394" name="Title 1"/>
          <p:cNvSpPr>
            <a:spLocks noGrp="1"/>
          </p:cNvSpPr>
          <p:nvPr>
            <p:ph type="ctrTitle"/>
          </p:nvPr>
        </p:nvSpPr>
        <p:spPr/>
        <p:txBody>
          <a:bodyPr/>
          <a:lstStyle/>
          <a:p>
            <a:endParaRPr lang="en-US"/>
          </a:p>
        </p:txBody>
      </p:sp>
      <p:sp>
        <p:nvSpPr>
          <p:cNvPr id="59395" name="Subtitle 2"/>
          <p:cNvSpPr>
            <a:spLocks noGrp="1"/>
          </p:cNvSpPr>
          <p:nvPr>
            <p:ph type="subTitle" idx="1"/>
          </p:nvPr>
        </p:nvSpPr>
        <p:spPr/>
        <p:txBody>
          <a:bodyPr/>
          <a:lstStyle/>
          <a:p>
            <a:endParaRPr lang="en-US"/>
          </a:p>
        </p:txBody>
      </p:sp>
      <p:pic>
        <p:nvPicPr>
          <p:cNvPr id="59396" name="Picture 4"/>
          <p:cNvPicPr>
            <a:picLocks noChangeAspect="1"/>
          </p:cNvPicPr>
          <p:nvPr/>
        </p:nvPicPr>
        <p:blipFill>
          <a:blip r:embed="rId2"/>
          <a:srcRect/>
          <a:stretch>
            <a:fillRect/>
          </a:stretch>
        </p:blipFill>
        <p:spPr bwMode="auto">
          <a:xfrm>
            <a:off x="-76200" y="228600"/>
            <a:ext cx="9261475" cy="6432550"/>
          </a:xfrm>
          <a:prstGeom prst="rect">
            <a:avLst/>
          </a:prstGeom>
          <a:noFill/>
          <a:ln w="9525">
            <a:noFill/>
            <a:miter lim="800000"/>
            <a:headEnd/>
            <a:tailEnd/>
          </a:ln>
        </p:spPr>
      </p:pic>
      <p:sp>
        <p:nvSpPr>
          <p:cNvPr id="6" name="Rectangle 5"/>
          <p:cNvSpPr/>
          <p:nvPr/>
        </p:nvSpPr>
        <p:spPr>
          <a:xfrm>
            <a:off x="3810000" y="0"/>
            <a:ext cx="5432425"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76200" y="0"/>
            <a:ext cx="2159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63" name="Picture 4"/>
          <p:cNvPicPr>
            <a:picLocks noChangeAspect="1" noChangeArrowheads="1"/>
          </p:cNvPicPr>
          <p:nvPr/>
        </p:nvPicPr>
        <p:blipFill>
          <a:blip r:embed="rId3"/>
          <a:srcRect/>
          <a:stretch>
            <a:fillRect/>
          </a:stretch>
        </p:blipFill>
        <p:spPr bwMode="auto">
          <a:xfrm>
            <a:off x="0" y="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000000"/>
                </a:solidFill>
                <a:latin typeface="Calibri" charset="0"/>
              </a:rPr>
              <a:t>Demonstrate writing</a:t>
            </a:r>
          </a:p>
          <a:p>
            <a:pPr marL="742950" indent="-742950">
              <a:buFont typeface="Calibri" charset="0"/>
              <a:buAutoNum type="arabicPeriod"/>
            </a:pPr>
            <a:r>
              <a:rPr lang="en-US" sz="3600" dirty="0">
                <a:solidFill>
                  <a:srgbClr val="000000"/>
                </a:solidFill>
                <a:latin typeface="Calibri" charset="0"/>
              </a:rPr>
              <a:t>Teach composition &amp; conventions</a:t>
            </a:r>
          </a:p>
          <a:p>
            <a:pPr marL="742950" indent="-742950">
              <a:buFont typeface="Calibri" charset="0"/>
              <a:buAutoNum type="arabicPeriod"/>
            </a:pPr>
            <a:r>
              <a:rPr lang="en-US" sz="3600" dirty="0">
                <a:solidFill>
                  <a:srgbClr val="000000"/>
                </a:solidFill>
                <a:latin typeface="Calibri" charset="0"/>
              </a:rPr>
              <a:t>Allow oral rehearsal</a:t>
            </a:r>
          </a:p>
          <a:p>
            <a:pPr marL="742950" indent="-742950">
              <a:buFont typeface="Calibri" charset="0"/>
              <a:buAutoNum type="arabicPeriod"/>
            </a:pPr>
            <a:r>
              <a:rPr lang="en-US" sz="3600" dirty="0">
                <a:solidFill>
                  <a:srgbClr val="000000"/>
                </a:solidFill>
                <a:latin typeface="Calibri" charset="0"/>
              </a:rPr>
              <a:t>Short &amp; long sentences</a:t>
            </a:r>
          </a:p>
          <a:p>
            <a:pPr marL="742950" indent="-742950">
              <a:buFont typeface="Calibri" charset="0"/>
              <a:buAutoNum type="arabicPeriod"/>
            </a:pPr>
            <a:r>
              <a:rPr lang="en-US" sz="3600" dirty="0">
                <a:solidFill>
                  <a:srgbClr val="000000"/>
                </a:solidFill>
                <a:latin typeface="Calibri" charset="0"/>
              </a:rPr>
              <a:t>Connectives</a:t>
            </a:r>
          </a:p>
          <a:p>
            <a:pPr marL="742950" indent="-742950"/>
            <a:endParaRPr lang="en-US" sz="3600" dirty="0">
              <a:solidFill>
                <a:srgbClr val="000000"/>
              </a:solidFill>
              <a:latin typeface="Calibri" charset="0"/>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Text Box 6"/>
          <p:cNvSpPr txBox="1">
            <a:spLocks noChangeArrowheads="1"/>
          </p:cNvSpPr>
          <p:nvPr/>
        </p:nvSpPr>
        <p:spPr bwMode="auto">
          <a:xfrm>
            <a:off x="609600" y="762000"/>
            <a:ext cx="8077200" cy="59404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dirty="0">
                <a:solidFill>
                  <a:srgbClr val="000000"/>
                </a:solidFill>
                <a:latin typeface="Calibri" charset="0"/>
              </a:rPr>
              <a:t>Know your connectives</a:t>
            </a:r>
          </a:p>
          <a:p>
            <a:pPr algn="ctr">
              <a:spcBef>
                <a:spcPct val="50000"/>
              </a:spcBef>
            </a:pPr>
            <a:endParaRPr lang="en-US" sz="3200" dirty="0">
              <a:solidFill>
                <a:srgbClr val="000000"/>
              </a:solidFill>
              <a:latin typeface="Calibri" charset="0"/>
            </a:endParaRPr>
          </a:p>
          <a:p>
            <a:pPr>
              <a:spcBef>
                <a:spcPct val="50000"/>
              </a:spcBef>
            </a:pPr>
            <a:r>
              <a:rPr lang="en-US" sz="2000" b="1" dirty="0">
                <a:solidFill>
                  <a:srgbClr val="000000"/>
                </a:solidFill>
                <a:latin typeface="Calibri" charset="0"/>
              </a:rPr>
              <a:t>Adding</a:t>
            </a:r>
            <a:r>
              <a:rPr lang="en-US" sz="2000" dirty="0">
                <a:solidFill>
                  <a:srgbClr val="000000"/>
                </a:solidFill>
                <a:latin typeface="Calibri" charset="0"/>
              </a:rPr>
              <a:t>: and, also, as well as, moreover, too</a:t>
            </a:r>
          </a:p>
          <a:p>
            <a:pPr>
              <a:spcBef>
                <a:spcPct val="50000"/>
              </a:spcBef>
            </a:pPr>
            <a:r>
              <a:rPr lang="en-US" sz="2000" b="1" dirty="0">
                <a:solidFill>
                  <a:srgbClr val="000000"/>
                </a:solidFill>
                <a:latin typeface="Calibri" charset="0"/>
              </a:rPr>
              <a:t>Cause &amp; effect</a:t>
            </a:r>
            <a:r>
              <a:rPr lang="en-US" sz="2000" dirty="0">
                <a:solidFill>
                  <a:srgbClr val="000000"/>
                </a:solidFill>
                <a:latin typeface="Calibri" charset="0"/>
              </a:rPr>
              <a:t>: because, so, therefore, thus, consequently</a:t>
            </a:r>
          </a:p>
          <a:p>
            <a:pPr>
              <a:spcBef>
                <a:spcPct val="50000"/>
              </a:spcBef>
            </a:pPr>
            <a:r>
              <a:rPr lang="en-US" sz="2000" b="1" dirty="0">
                <a:solidFill>
                  <a:srgbClr val="000000"/>
                </a:solidFill>
                <a:latin typeface="Calibri" charset="0"/>
              </a:rPr>
              <a:t>Sequencing</a:t>
            </a:r>
            <a:r>
              <a:rPr lang="en-US" sz="2000" dirty="0">
                <a:solidFill>
                  <a:srgbClr val="000000"/>
                </a:solidFill>
                <a:latin typeface="Calibri" charset="0"/>
              </a:rPr>
              <a:t>: next, then, first, finally, meanwhile, before, after</a:t>
            </a:r>
          </a:p>
          <a:p>
            <a:pPr>
              <a:spcBef>
                <a:spcPct val="50000"/>
              </a:spcBef>
            </a:pPr>
            <a:r>
              <a:rPr lang="en-US" sz="2000" b="1" dirty="0">
                <a:solidFill>
                  <a:srgbClr val="000000"/>
                </a:solidFill>
                <a:latin typeface="Calibri" charset="0"/>
              </a:rPr>
              <a:t>Qualifying</a:t>
            </a:r>
            <a:r>
              <a:rPr lang="en-US" sz="2000" dirty="0">
                <a:solidFill>
                  <a:srgbClr val="000000"/>
                </a:solidFill>
                <a:latin typeface="Calibri" charset="0"/>
              </a:rPr>
              <a:t>: however, although, unless, except, if, as long as, apart from, yet</a:t>
            </a:r>
          </a:p>
          <a:p>
            <a:pPr>
              <a:spcBef>
                <a:spcPct val="50000"/>
              </a:spcBef>
            </a:pPr>
            <a:r>
              <a:rPr lang="en-US" sz="2000" b="1" dirty="0" err="1">
                <a:solidFill>
                  <a:srgbClr val="000000"/>
                </a:solidFill>
                <a:latin typeface="Calibri" charset="0"/>
              </a:rPr>
              <a:t>Emphasising</a:t>
            </a:r>
            <a:r>
              <a:rPr lang="en-US" sz="2000" dirty="0">
                <a:solidFill>
                  <a:srgbClr val="000000"/>
                </a:solidFill>
                <a:latin typeface="Calibri" charset="0"/>
              </a:rPr>
              <a:t>: above all, in particular, especially, significantly, indeed, notably</a:t>
            </a:r>
          </a:p>
          <a:p>
            <a:pPr>
              <a:spcBef>
                <a:spcPct val="50000"/>
              </a:spcBef>
            </a:pPr>
            <a:r>
              <a:rPr lang="en-US" sz="2000" b="1" dirty="0">
                <a:solidFill>
                  <a:srgbClr val="000000"/>
                </a:solidFill>
                <a:latin typeface="Calibri" charset="0"/>
              </a:rPr>
              <a:t>Illustrating</a:t>
            </a:r>
            <a:r>
              <a:rPr lang="en-US" sz="2000" dirty="0">
                <a:solidFill>
                  <a:srgbClr val="000000"/>
                </a:solidFill>
                <a:latin typeface="Calibri" charset="0"/>
              </a:rPr>
              <a:t>: for example, such as, for instance, as revealed by, in the case of</a:t>
            </a:r>
          </a:p>
          <a:p>
            <a:pPr>
              <a:spcBef>
                <a:spcPct val="50000"/>
              </a:spcBef>
            </a:pPr>
            <a:r>
              <a:rPr lang="en-US" sz="2000" b="1" dirty="0">
                <a:solidFill>
                  <a:srgbClr val="000000"/>
                </a:solidFill>
                <a:latin typeface="Calibri" charset="0"/>
              </a:rPr>
              <a:t>Comparing</a:t>
            </a:r>
            <a:r>
              <a:rPr lang="en-US" sz="2000" dirty="0">
                <a:solidFill>
                  <a:srgbClr val="000000"/>
                </a:solidFill>
                <a:latin typeface="Calibri" charset="0"/>
              </a:rPr>
              <a:t>: equally, in the same way, similarly, likewise, as with, like</a:t>
            </a:r>
          </a:p>
          <a:p>
            <a:pPr>
              <a:spcBef>
                <a:spcPct val="50000"/>
              </a:spcBef>
            </a:pPr>
            <a:r>
              <a:rPr lang="en-US" sz="2000" b="1" dirty="0">
                <a:solidFill>
                  <a:srgbClr val="000000"/>
                </a:solidFill>
                <a:latin typeface="Calibri" charset="0"/>
              </a:rPr>
              <a:t>Contrasting</a:t>
            </a:r>
            <a:r>
              <a:rPr lang="en-US" sz="2000" dirty="0">
                <a:solidFill>
                  <a:srgbClr val="000000"/>
                </a:solidFill>
                <a:latin typeface="Calibri" charset="0"/>
              </a:rPr>
              <a:t>: whereas, instead of, alternatively, otherwise, unlike, on the other hand</a:t>
            </a:r>
          </a:p>
          <a:p>
            <a:pPr>
              <a:spcBef>
                <a:spcPct val="50000"/>
              </a:spcBef>
            </a:pPr>
            <a:r>
              <a:rPr lang="en-US" sz="2000" dirty="0">
                <a:solidFill>
                  <a:srgbClr val="000000"/>
                </a:solidFill>
                <a:latin typeface="Calibri" charset="0"/>
              </a:rPr>
              <a:t>  </a:t>
            </a: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srcRect/>
          <a:stretch>
            <a:fillRect/>
          </a:stretch>
        </p:blipFill>
        <p:spPr bwMode="auto">
          <a:xfrm>
            <a:off x="3255670" y="1813942"/>
            <a:ext cx="2311400" cy="2311400"/>
          </a:xfrm>
          <a:prstGeom prst="rect">
            <a:avLst/>
          </a:prstGeom>
          <a:noFill/>
          <a:ln w="9525">
            <a:noFill/>
            <a:miter lim="800000"/>
            <a:headEnd/>
            <a:tailEnd/>
          </a:ln>
        </p:spPr>
      </p:pic>
      <p:pic>
        <p:nvPicPr>
          <p:cNvPr id="7" name="Picture 4"/>
          <p:cNvPicPr>
            <a:picLocks noChangeAspect="1" noChangeArrowheads="1"/>
          </p:cNvPicPr>
          <p:nvPr/>
        </p:nvPicPr>
        <p:blipFill>
          <a:blip r:embed="rId3"/>
          <a:srcRect/>
          <a:stretch>
            <a:fillRect/>
          </a:stretch>
        </p:blipFill>
        <p:spPr bwMode="auto">
          <a:xfrm>
            <a:off x="5197781" y="2652142"/>
            <a:ext cx="1563688" cy="1406525"/>
          </a:xfrm>
          <a:prstGeom prst="rect">
            <a:avLst/>
          </a:prstGeom>
          <a:noFill/>
          <a:ln w="9525">
            <a:noFill/>
            <a:miter lim="800000"/>
            <a:headEnd/>
            <a:tailEnd/>
          </a:ln>
        </p:spPr>
      </p:pic>
      <p:pic>
        <p:nvPicPr>
          <p:cNvPr id="8" name="Picture 4"/>
          <p:cNvPicPr>
            <a:picLocks noChangeAspect="1" noChangeArrowheads="1"/>
          </p:cNvPicPr>
          <p:nvPr/>
        </p:nvPicPr>
        <p:blipFill>
          <a:blip r:embed="rId4"/>
          <a:srcRect/>
          <a:stretch>
            <a:fillRect/>
          </a:stretch>
        </p:blipFill>
        <p:spPr bwMode="auto">
          <a:xfrm>
            <a:off x="1771358" y="2571179"/>
            <a:ext cx="1981200" cy="1487488"/>
          </a:xfrm>
          <a:prstGeom prst="rect">
            <a:avLst/>
          </a:prstGeom>
          <a:noFill/>
          <a:ln w="9525">
            <a:noFill/>
            <a:miter lim="800000"/>
            <a:headEnd/>
            <a:tailEnd/>
          </a:ln>
        </p:spPr>
      </p:pic>
      <p:pic>
        <p:nvPicPr>
          <p:cNvPr id="9" name="Picture 8"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pic>
        <p:nvPicPr>
          <p:cNvPr id="38915" name="Picture 5" descr="Screen shot 2009-09-29 at 05.07.35.png"/>
          <p:cNvPicPr>
            <a:picLocks noChangeAspect="1"/>
          </p:cNvPicPr>
          <p:nvPr/>
        </p:nvPicPr>
        <p:blipFill>
          <a:blip r:embed="rId2"/>
          <a:srcRect/>
          <a:stretch>
            <a:fillRect/>
          </a:stretch>
        </p:blipFill>
        <p:spPr bwMode="auto">
          <a:xfrm>
            <a:off x="2997200" y="-11113"/>
            <a:ext cx="4835525" cy="6858001"/>
          </a:xfrm>
          <a:prstGeom prst="rect">
            <a:avLst/>
          </a:prstGeom>
          <a:noFill/>
          <a:ln w="9525">
            <a:noFill/>
            <a:miter lim="800000"/>
            <a:headEnd/>
            <a:tailEnd/>
          </a:ln>
        </p:spPr>
      </p:pic>
      <p:pic>
        <p:nvPicPr>
          <p:cNvPr id="38916" name="Picture 4" descr="st-dupont-fountain-pen-usb-key.jpg"/>
          <p:cNvPicPr>
            <a:picLocks noChangeAspect="1"/>
          </p:cNvPicPr>
          <p:nvPr/>
        </p:nvPicPr>
        <p:blipFill>
          <a:blip r:embed="rId3"/>
          <a:srcRect/>
          <a:stretch>
            <a:fillRect/>
          </a:stretch>
        </p:blipFill>
        <p:spPr bwMode="auto">
          <a:xfrm>
            <a:off x="7956550" y="0"/>
            <a:ext cx="1187450" cy="8382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1828800" cy="7086600"/>
          </a:xfrm>
          <a:prstGeom prst="rect">
            <a:avLst/>
          </a:prstGeom>
          <a:gradFill flip="none" rotWithShape="1">
            <a:gsLst>
              <a:gs pos="78000">
                <a:schemeClr val="accent6">
                  <a:lumMod val="75000"/>
                </a:schemeClr>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pic>
        <p:nvPicPr>
          <p:cNvPr id="3" name="Picture 2" descr="Screen shot 2009-10-02 at 06.32.05.png"/>
          <p:cNvPicPr>
            <a:picLocks noChangeAspect="1"/>
          </p:cNvPicPr>
          <p:nvPr/>
        </p:nvPicPr>
        <p:blipFill>
          <a:blip r:embed="rId2"/>
          <a:stretch>
            <a:fillRect/>
          </a:stretch>
        </p:blipFill>
        <p:spPr>
          <a:xfrm>
            <a:off x="381000" y="1371600"/>
            <a:ext cx="3600450" cy="4876800"/>
          </a:xfrm>
          <a:prstGeom prst="rect">
            <a:avLst/>
          </a:prstGeom>
          <a:effectLst>
            <a:outerShdw blurRad="50800" dist="139700" dir="2700000">
              <a:srgbClr val="000000">
                <a:alpha val="43000"/>
              </a:srgbClr>
            </a:outerShdw>
          </a:effectLst>
        </p:spPr>
      </p:pic>
      <p:pic>
        <p:nvPicPr>
          <p:cNvPr id="5" name="Picture 4" descr="Screen shot 2009-10-02 at 06.32.17.png"/>
          <p:cNvPicPr>
            <a:picLocks noChangeAspect="1"/>
          </p:cNvPicPr>
          <p:nvPr/>
        </p:nvPicPr>
        <p:blipFill>
          <a:blip r:embed="rId3"/>
          <a:stretch>
            <a:fillRect/>
          </a:stretch>
        </p:blipFill>
        <p:spPr>
          <a:xfrm>
            <a:off x="1828800" y="990600"/>
            <a:ext cx="3349625" cy="4191000"/>
          </a:xfrm>
          <a:prstGeom prst="rect">
            <a:avLst/>
          </a:prstGeom>
          <a:effectLst>
            <a:outerShdw blurRad="50800" dist="114300" dir="2700000">
              <a:srgbClr val="000000">
                <a:alpha val="43000"/>
              </a:srgbClr>
            </a:outerShdw>
          </a:effectLst>
        </p:spPr>
      </p:pic>
      <p:pic>
        <p:nvPicPr>
          <p:cNvPr id="6" name="Picture 5" descr="Screen shot 2009-10-02 at 06.32.28.png"/>
          <p:cNvPicPr>
            <a:picLocks noChangeAspect="1"/>
          </p:cNvPicPr>
          <p:nvPr/>
        </p:nvPicPr>
        <p:blipFill>
          <a:blip r:embed="rId4"/>
          <a:stretch>
            <a:fillRect/>
          </a:stretch>
        </p:blipFill>
        <p:spPr>
          <a:xfrm>
            <a:off x="3481388" y="152400"/>
            <a:ext cx="3392487" cy="4648200"/>
          </a:xfrm>
          <a:prstGeom prst="rect">
            <a:avLst/>
          </a:prstGeom>
          <a:effectLst>
            <a:outerShdw blurRad="50800" dist="190500" dir="2700000">
              <a:srgbClr val="000000">
                <a:alpha val="43000"/>
              </a:srgbClr>
            </a:outerShdw>
          </a:effectLst>
        </p:spPr>
      </p:pic>
      <p:pic>
        <p:nvPicPr>
          <p:cNvPr id="7" name="Picture 6" descr="Screen shot 2009-10-02 at 06.32.37.png"/>
          <p:cNvPicPr>
            <a:picLocks noChangeAspect="1"/>
          </p:cNvPicPr>
          <p:nvPr/>
        </p:nvPicPr>
        <p:blipFill>
          <a:blip r:embed="rId5"/>
          <a:stretch>
            <a:fillRect/>
          </a:stretch>
        </p:blipFill>
        <p:spPr>
          <a:xfrm>
            <a:off x="5408613" y="1371600"/>
            <a:ext cx="2932112" cy="3886200"/>
          </a:xfrm>
          <a:prstGeom prst="rect">
            <a:avLst/>
          </a:prstGeom>
          <a:effectLst>
            <a:outerShdw blurRad="50800" dist="203200" dir="2700000">
              <a:srgbClr val="000000">
                <a:alpha val="43000"/>
              </a:srgbClr>
            </a:outerShdw>
          </a:effectLst>
        </p:spPr>
      </p:pic>
      <p:pic>
        <p:nvPicPr>
          <p:cNvPr id="8" name="Picture 7" descr="Screen shot 2009-10-02 at 06.32.51.png"/>
          <p:cNvPicPr>
            <a:picLocks noChangeAspect="1"/>
          </p:cNvPicPr>
          <p:nvPr/>
        </p:nvPicPr>
        <p:blipFill>
          <a:blip r:embed="rId6"/>
          <a:stretch>
            <a:fillRect/>
          </a:stretch>
        </p:blipFill>
        <p:spPr>
          <a:xfrm>
            <a:off x="6096000" y="2286000"/>
            <a:ext cx="2805113" cy="3692525"/>
          </a:xfrm>
          <a:prstGeom prst="rect">
            <a:avLst/>
          </a:prstGeom>
          <a:effectLst>
            <a:outerShdw blurRad="101600" dist="177800" dir="2700000">
              <a:srgbClr val="000000">
                <a:alpha val="43000"/>
              </a:srgbClr>
            </a:outerShdw>
          </a:effectLst>
        </p:spPr>
      </p:pic>
      <p:pic>
        <p:nvPicPr>
          <p:cNvPr id="48136" name="Picture 8" descr="st-dupont-fountain-pen-usb-key.jpg"/>
          <p:cNvPicPr>
            <a:picLocks noChangeAspect="1"/>
          </p:cNvPicPr>
          <p:nvPr/>
        </p:nvPicPr>
        <p:blipFill>
          <a:blip r:embed="rId7"/>
          <a:srcRect/>
          <a:stretch>
            <a:fillRect/>
          </a:stretch>
        </p:blipFill>
        <p:spPr bwMode="auto">
          <a:xfrm>
            <a:off x="7956550" y="0"/>
            <a:ext cx="1187450" cy="8382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801" y="2130425"/>
            <a:ext cx="7772400" cy="1470025"/>
          </a:xfrm>
        </p:spPr>
        <p:txBody>
          <a:bodyPr/>
          <a:lstStyle/>
          <a:p>
            <a:r>
              <a:rPr lang="en-US" dirty="0" smtClean="0"/>
              <a:t>Don’t Call it </a:t>
            </a:r>
            <a:r>
              <a:rPr lang="en-US" b="1" dirty="0" smtClean="0">
                <a:solidFill>
                  <a:srgbClr val="FF0000"/>
                </a:solidFill>
              </a:rPr>
              <a:t>L</a:t>
            </a:r>
            <a:r>
              <a:rPr lang="en-US" dirty="0" smtClean="0"/>
              <a:t>iteracy</a:t>
            </a:r>
            <a:endParaRPr lang="en-US" dirty="0"/>
          </a:p>
        </p:txBody>
      </p:sp>
      <p:sp>
        <p:nvSpPr>
          <p:cNvPr id="3" name="Subtitle 2"/>
          <p:cNvSpPr>
            <a:spLocks noGrp="1"/>
          </p:cNvSpPr>
          <p:nvPr>
            <p:ph type="subTitle" idx="1"/>
          </p:nvPr>
        </p:nvSpPr>
        <p:spPr>
          <a:xfrm>
            <a:off x="1363020" y="3432576"/>
            <a:ext cx="6400800" cy="1752600"/>
          </a:xfrm>
        </p:spPr>
        <p:txBody>
          <a:bodyPr/>
          <a:lstStyle/>
          <a:p>
            <a:r>
              <a:rPr lang="en-US" dirty="0" smtClean="0">
                <a:solidFill>
                  <a:schemeClr val="tx1"/>
                </a:solidFill>
              </a:rPr>
              <a:t>Geoff Barton</a:t>
            </a:r>
          </a:p>
          <a:p>
            <a:r>
              <a:rPr lang="en-US" sz="2400" dirty="0" smtClean="0">
                <a:solidFill>
                  <a:schemeClr val="tx1"/>
                </a:solidFill>
              </a:rPr>
              <a:t>Head, King Edward VI School, Bury St Edmunds</a:t>
            </a:r>
            <a:endParaRPr lang="en-US" sz="2400" dirty="0">
              <a:solidFill>
                <a:schemeClr val="tx1"/>
              </a:solidFill>
            </a:endParaRPr>
          </a:p>
        </p:txBody>
      </p:sp>
      <p:cxnSp>
        <p:nvCxnSpPr>
          <p:cNvPr id="14" name="Straight Connector 13"/>
          <p:cNvCxnSpPr/>
          <p:nvPr/>
        </p:nvCxnSpPr>
        <p:spPr>
          <a:xfrm flipV="1">
            <a:off x="1763397" y="3416923"/>
            <a:ext cx="5627312" cy="15653"/>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53801" y="6029891"/>
            <a:ext cx="7597929" cy="523220"/>
          </a:xfrm>
          <a:prstGeom prst="rect">
            <a:avLst/>
          </a:prstGeom>
          <a:noFill/>
        </p:spPr>
        <p:txBody>
          <a:bodyPr wrap="square" rtlCol="0">
            <a:spAutoFit/>
          </a:bodyPr>
          <a:lstStyle/>
          <a:p>
            <a:pPr algn="ctr"/>
            <a:r>
              <a:rPr lang="en-US" sz="1400" b="1" dirty="0" smtClean="0">
                <a:solidFill>
                  <a:schemeClr val="bg1">
                    <a:lumMod val="50000"/>
                  </a:schemeClr>
                </a:solidFill>
              </a:rPr>
              <a:t>Download this presentation at </a:t>
            </a:r>
            <a:r>
              <a:rPr lang="en-US" sz="1400" b="1" dirty="0" err="1" smtClean="0">
                <a:solidFill>
                  <a:schemeClr val="bg1">
                    <a:lumMod val="50000"/>
                  </a:schemeClr>
                </a:solidFill>
              </a:rPr>
              <a:t>www.geoffbarton.uk</a:t>
            </a:r>
            <a:endParaRPr lang="en-US" sz="1400" b="1" dirty="0" smtClean="0">
              <a:solidFill>
                <a:schemeClr val="bg1">
                  <a:lumMod val="50000"/>
                </a:schemeClr>
              </a:solidFill>
            </a:endParaRPr>
          </a:p>
          <a:p>
            <a:pPr algn="ctr"/>
            <a:r>
              <a:rPr lang="en-US" sz="1400" b="1" dirty="0" smtClean="0">
                <a:solidFill>
                  <a:schemeClr val="bg1">
                    <a:lumMod val="50000"/>
                  </a:schemeClr>
                </a:solidFill>
              </a:rPr>
              <a:t>Teacher Resources page: download number </a:t>
            </a:r>
            <a:r>
              <a:rPr lang="en-US" sz="1400" b="1" dirty="0" smtClean="0">
                <a:solidFill>
                  <a:schemeClr val="bg1">
                    <a:lumMod val="50000"/>
                  </a:schemeClr>
                </a:solidFill>
              </a:rPr>
              <a:t>79</a:t>
            </a:r>
            <a:endParaRPr lang="en-US" sz="1400" b="1" dirty="0">
              <a:solidFill>
                <a:schemeClr val="bg1">
                  <a:lumMod val="50000"/>
                </a:schemeClr>
              </a:solidFill>
            </a:endParaRPr>
          </a:p>
        </p:txBody>
      </p:sp>
      <p:sp>
        <p:nvSpPr>
          <p:cNvPr id="9" name="TextBox 8"/>
          <p:cNvSpPr txBox="1"/>
          <p:nvPr/>
        </p:nvSpPr>
        <p:spPr>
          <a:xfrm>
            <a:off x="3054674" y="4805606"/>
            <a:ext cx="3672473" cy="369332"/>
          </a:xfrm>
          <a:prstGeom prst="rect">
            <a:avLst/>
          </a:prstGeom>
          <a:noFill/>
        </p:spPr>
        <p:txBody>
          <a:bodyPr wrap="square" rtlCol="0">
            <a:spAutoFit/>
          </a:bodyPr>
          <a:lstStyle/>
          <a:p>
            <a:pPr algn="ctr"/>
            <a:fld id="{E916CE24-8AFB-284E-AE76-E8BC8E8888E2}" type="datetime2">
              <a:rPr lang="en-US" smtClean="0"/>
              <a:pPr algn="ctr"/>
              <a:t>Thursday, July 8, 2010</a:t>
            </a:fld>
            <a:endParaRPr lang="en-US" dirty="0"/>
          </a:p>
        </p:txBody>
      </p:sp>
      <p:pic>
        <p:nvPicPr>
          <p:cNvPr id="10" name="Picture 9"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TextBox 16"/>
          <p:cNvSpPr txBox="1"/>
          <p:nvPr/>
        </p:nvSpPr>
        <p:spPr>
          <a:xfrm>
            <a:off x="3752558" y="2199798"/>
            <a:ext cx="4394959" cy="1938992"/>
          </a:xfrm>
          <a:prstGeom prst="rect">
            <a:avLst/>
          </a:prstGeom>
          <a:noFill/>
        </p:spPr>
        <p:txBody>
          <a:bodyPr wrap="square" rtlCol="0">
            <a:spAutoFit/>
          </a:bodyPr>
          <a:lstStyle/>
          <a:p>
            <a:r>
              <a:rPr lang="en-US" sz="2400" dirty="0" smtClean="0"/>
              <a:t>“For whosoever hath, to him shall be given and he shall have more abundance: but whosoever hath not, from him shall be taken away even that he hath”. </a:t>
            </a:r>
            <a:endParaRPr lang="en-US" sz="2400" dirty="0">
              <a:latin typeface="Calibri" charset="0"/>
            </a:endParaRPr>
          </a:p>
        </p:txBody>
      </p:sp>
      <p:pic>
        <p:nvPicPr>
          <p:cNvPr id="8" name="Picture 7" descr="app.gif"/>
          <p:cNvPicPr>
            <a:picLocks noChangeAspect="1"/>
          </p:cNvPicPr>
          <p:nvPr/>
        </p:nvPicPr>
        <p:blipFill>
          <a:blip r:embed="rId2"/>
          <a:stretch>
            <a:fillRect/>
          </a:stretch>
        </p:blipFill>
        <p:spPr>
          <a:xfrm>
            <a:off x="1069085" y="1567481"/>
            <a:ext cx="2324100" cy="3492500"/>
          </a:xfrm>
          <a:prstGeom prst="rect">
            <a:avLst/>
          </a:prstGeom>
        </p:spPr>
      </p:pic>
      <p:pic>
        <p:nvPicPr>
          <p:cNvPr id="9" name="Picture 8"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1356</TotalTime>
  <Words>5363</Words>
  <Application>Microsoft Macintosh PowerPoint</Application>
  <PresentationFormat>On-screen Show (4:3)</PresentationFormat>
  <Paragraphs>186</Paragraphs>
  <Slides>85</Slides>
  <Notes>15</Notes>
  <HiddenSlides>0</HiddenSlides>
  <MMClips>0</MMClips>
  <ScaleCrop>false</ScaleCrop>
  <HeadingPairs>
    <vt:vector size="4" baseType="variant">
      <vt:variant>
        <vt:lpstr>Design Template</vt:lpstr>
      </vt:variant>
      <vt:variant>
        <vt:i4>1</vt:i4>
      </vt:variant>
      <vt:variant>
        <vt:lpstr>Slide Titles</vt:lpstr>
      </vt:variant>
      <vt:variant>
        <vt:i4>85</vt:i4>
      </vt:variant>
    </vt:vector>
  </HeadingPairs>
  <TitlesOfParts>
    <vt:vector size="86" baseType="lpstr">
      <vt:lpstr>Office Theme</vt:lpstr>
      <vt:lpstr>Don’t Call it Literacy</vt:lpstr>
      <vt:lpstr>Slide 2</vt:lpstr>
      <vt:lpstr>Approach:</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SKIMMING</vt:lpstr>
      <vt:lpstr>Slide 26</vt:lpstr>
      <vt:lpstr>Slide 27</vt:lpstr>
      <vt:lpstr>SCANNING</vt:lpstr>
      <vt:lpstr>Slide 29</vt:lpstr>
      <vt:lpstr>Slide 30</vt:lpstr>
      <vt:lpstr>How we read: </vt:lpstr>
      <vt:lpstr>Slide 32</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  The name of the planet is derives from the mythical Roman god Saturn, god of fertility, and agriculture. The god Saturn also gives its name to the word "Saturday".  Saturn is clearly visible in the night sky with the naked eye, and in consequence has been known to humans since pre-historic times, but it was not until the year 1659 that the Astronomer Christian Huygens correctly identified Saturn's now famous rings using his telescope.    Saturn is the sixth furthest planet in our solar system from the sun, the average distance being 1427 million Km; Earth by comparison is nine and a half times this distance away from the sun.  The planet Saturn has a diameter of about 120536km, eleven times that of the Earth, making it the second biggest planet in our solar system. Its mass is second only to Jupiter, and is 95 times greater than that of Earth.  </vt:lpstr>
      <vt:lpstr>How we Read: Exploring Lexical v Grammatical Clues</vt:lpstr>
      <vt:lpstr>Slide 49</vt:lpstr>
      <vt:lpstr>Slide 50</vt:lpstr>
      <vt:lpstr>Slide 51</vt:lpstr>
      <vt:lpstr>Slide 52</vt:lpstr>
      <vt:lpstr>Slide 53</vt:lpstr>
      <vt:lpstr>Slide 54</vt:lpstr>
      <vt:lpstr>Slide 55</vt:lpstr>
      <vt:lpstr>Slide 56</vt:lpstr>
      <vt:lpstr>Slide 57</vt:lpstr>
      <vt:lpstr>TEACH READING</vt:lpstr>
      <vt:lpstr>Slide 59</vt:lpstr>
      <vt:lpstr>Slide 60</vt:lpstr>
      <vt:lpstr>Research skills, not FOFO</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Don’t Call it Literacy</vt:lpstr>
    </vt:vector>
  </TitlesOfParts>
  <Company>King Edward VI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 Barton</dc:creator>
  <cp:lastModifiedBy>Geoff Barton</cp:lastModifiedBy>
  <cp:revision>24</cp:revision>
  <dcterms:created xsi:type="dcterms:W3CDTF">2010-07-07T22:03:21Z</dcterms:created>
  <dcterms:modified xsi:type="dcterms:W3CDTF">2010-07-08T08:12:59Z</dcterms:modified>
</cp:coreProperties>
</file>