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Layouts/slideLayout8.xml" ContentType="application/vnd.openxmlformats-officedocument.presentationml.slideLayout+xml"/>
  <Override PartName="/ppt/slides/slide92.xml" ContentType="application/vnd.openxmlformats-officedocument.presentationml.slide+xml"/>
  <Override PartName="/ppt/slides/slide100.xml" ContentType="application/vnd.openxmlformats-officedocument.presentationml.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9.xml" ContentType="application/vnd.openxmlformats-officedocument.presentationml.slide+xml"/>
  <Override PartName="/ppt/slides/slide98.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Default Extension="gif" ContentType="image/gif"/>
  <Override PartName="/ppt/notesSlides/notesSlide8.xml" ContentType="application/vnd.openxmlformats-officedocument.presentationml.notesSlide+xml"/>
  <Override PartName="/ppt/slides/slide7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Layouts/slideLayout9.xml" ContentType="application/vnd.openxmlformats-officedocument.presentationml.slideLayout+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01.xml" ContentType="application/vnd.openxmlformats-officedocument.presentationml.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99.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8.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s/slide71.xml" ContentType="application/vnd.openxmlformats-officedocument.presentationml.slide+xml"/>
  <Override PartName="/ppt/slides/slide90.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63.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91.xml" ContentType="application/vnd.openxmlformats-officedocument.presentationml.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97.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6.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5"/>
  </p:notesMasterIdLst>
  <p:sldIdLst>
    <p:sldId id="257" r:id="rId2"/>
    <p:sldId id="431" r:id="rId3"/>
    <p:sldId id="433" r:id="rId4"/>
    <p:sldId id="432" r:id="rId5"/>
    <p:sldId id="423" r:id="rId6"/>
    <p:sldId id="434" r:id="rId7"/>
    <p:sldId id="435" r:id="rId8"/>
    <p:sldId id="291" r:id="rId9"/>
    <p:sldId id="436" r:id="rId10"/>
    <p:sldId id="422" r:id="rId11"/>
    <p:sldId id="437" r:id="rId12"/>
    <p:sldId id="438" r:id="rId13"/>
    <p:sldId id="439" r:id="rId14"/>
    <p:sldId id="373" r:id="rId15"/>
    <p:sldId id="441" r:id="rId16"/>
    <p:sldId id="429" r:id="rId17"/>
    <p:sldId id="430" r:id="rId18"/>
    <p:sldId id="425" r:id="rId19"/>
    <p:sldId id="428" r:id="rId20"/>
    <p:sldId id="418" r:id="rId21"/>
    <p:sldId id="419" r:id="rId22"/>
    <p:sldId id="420" r:id="rId23"/>
    <p:sldId id="278" r:id="rId24"/>
    <p:sldId id="280" r:id="rId25"/>
    <p:sldId id="277" r:id="rId26"/>
    <p:sldId id="281" r:id="rId27"/>
    <p:sldId id="282" r:id="rId28"/>
    <p:sldId id="275" r:id="rId29"/>
    <p:sldId id="276" r:id="rId30"/>
    <p:sldId id="283" r:id="rId31"/>
    <p:sldId id="262" r:id="rId32"/>
    <p:sldId id="354" r:id="rId33"/>
    <p:sldId id="382" r:id="rId34"/>
    <p:sldId id="356" r:id="rId35"/>
    <p:sldId id="293" r:id="rId36"/>
    <p:sldId id="294" r:id="rId37"/>
    <p:sldId id="295" r:id="rId38"/>
    <p:sldId id="296" r:id="rId39"/>
    <p:sldId id="297" r:id="rId40"/>
    <p:sldId id="298" r:id="rId41"/>
    <p:sldId id="300" r:id="rId42"/>
    <p:sldId id="301" r:id="rId43"/>
    <p:sldId id="302" r:id="rId44"/>
    <p:sldId id="383"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3" r:id="rId63"/>
    <p:sldId id="404" r:id="rId64"/>
    <p:sldId id="405" r:id="rId65"/>
    <p:sldId id="406" r:id="rId66"/>
    <p:sldId id="407" r:id="rId67"/>
    <p:sldId id="408" r:id="rId68"/>
    <p:sldId id="409" r:id="rId69"/>
    <p:sldId id="440" r:id="rId70"/>
    <p:sldId id="421" r:id="rId71"/>
    <p:sldId id="410" r:id="rId72"/>
    <p:sldId id="411" r:id="rId73"/>
    <p:sldId id="305" r:id="rId74"/>
    <p:sldId id="306" r:id="rId75"/>
    <p:sldId id="307" r:id="rId76"/>
    <p:sldId id="308" r:id="rId77"/>
    <p:sldId id="309" r:id="rId78"/>
    <p:sldId id="310" r:id="rId79"/>
    <p:sldId id="311" r:id="rId80"/>
    <p:sldId id="312" r:id="rId81"/>
    <p:sldId id="313" r:id="rId82"/>
    <p:sldId id="370" r:id="rId83"/>
    <p:sldId id="363" r:id="rId84"/>
    <p:sldId id="364" r:id="rId85"/>
    <p:sldId id="365" r:id="rId86"/>
    <p:sldId id="366" r:id="rId87"/>
    <p:sldId id="367" r:id="rId88"/>
    <p:sldId id="368" r:id="rId89"/>
    <p:sldId id="372" r:id="rId90"/>
    <p:sldId id="371" r:id="rId91"/>
    <p:sldId id="369" r:id="rId92"/>
    <p:sldId id="322" r:id="rId93"/>
    <p:sldId id="323" r:id="rId94"/>
    <p:sldId id="415" r:id="rId95"/>
    <p:sldId id="416" r:id="rId96"/>
    <p:sldId id="417" r:id="rId97"/>
    <p:sldId id="414" r:id="rId98"/>
    <p:sldId id="442" r:id="rId99"/>
    <p:sldId id="446" r:id="rId100"/>
    <p:sldId id="447" r:id="rId101"/>
    <p:sldId id="445" r:id="rId102"/>
    <p:sldId id="444" r:id="rId103"/>
    <p:sldId id="448"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56"/>
    </p:cViewPr>
  </p:sorter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printerSettings" Target="printerSettings/printerSettings1.bin"/><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30205-1377-D549-96A8-F85A0387900F}" type="datetimeFigureOut">
              <a:rPr lang="en-US" smtClean="0"/>
              <a:pPr/>
              <a:t>7/9/10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BBCE0-97CC-4840-8C16-45613A2E02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6F796FA0-07DF-0E4F-904B-AA138DE116F4}" type="slidenum">
              <a:rPr lang="en-US"/>
              <a:pPr/>
              <a:t>35</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A4DC396B-4605-C343-9579-E27949B04759}" type="slidenum">
              <a:rPr lang="en-US">
                <a:latin typeface="Arial" charset="0"/>
              </a:rPr>
              <a:pPr/>
              <a:t>79</a:t>
            </a:fld>
            <a:endParaRPr lang="en-US">
              <a:latin typeface="Arial"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08CCABC9-A6CC-4442-B55A-0B46804E77BA}" type="slidenum">
              <a:rPr lang="en-US">
                <a:latin typeface="Arial" charset="0"/>
              </a:rPr>
              <a:pPr/>
              <a:t>80</a:t>
            </a:fld>
            <a:endParaRPr lang="en-US">
              <a:latin typeface="Arial"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352BC29E-7FDD-EA4C-980E-76A86A337C99}" type="slidenum">
              <a:rPr lang="en-US">
                <a:latin typeface="Arial" charset="0"/>
              </a:rPr>
              <a:pPr/>
              <a:t>81</a:t>
            </a:fld>
            <a:endParaRPr lang="en-US">
              <a:latin typeface="Arial"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8C7FDBAC-B401-3B47-8294-1336EA39FA6B}" type="slidenum">
              <a:rPr lang="en-US"/>
              <a:pPr/>
              <a:t>92</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39751D81-75F2-F140-B2DB-8DB4B8DD215A}" type="slidenum">
              <a:rPr lang="en-US"/>
              <a:pPr/>
              <a:t>93</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9BEA5192-4684-5040-8F6E-55290262B6F5}" type="slidenum">
              <a:rPr lang="en-US"/>
              <a:pPr/>
              <a:t>36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68155354-3B98-F54B-B9C2-5B5344FBB0DC}" type="slidenum">
              <a:rPr lang="en-US"/>
              <a:pPr/>
              <a:t>37</a:t>
            </a:fld>
            <a:endParaRPr lang="en-US"/>
          </a:p>
        </p:txBody>
      </p:sp>
      <p:sp>
        <p:nvSpPr>
          <p:cNvPr id="5325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325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C28806AA-2D57-7E49-A93E-31D7B03E1D6C}" type="slidenum">
              <a:rPr lang="en-US">
                <a:latin typeface="Arial" charset="0"/>
              </a:rPr>
              <a:pPr/>
              <a:t>72</a:t>
            </a:fld>
            <a:endParaRPr lang="en-US">
              <a:latin typeface="Arial"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E406959B-387E-5C4C-A2A6-B651A67095AA}" type="slidenum">
              <a:rPr lang="en-US">
                <a:latin typeface="Arial" charset="0"/>
              </a:rPr>
              <a:pPr/>
              <a:t>74</a:t>
            </a:fld>
            <a:endParaRPr lang="en-US">
              <a:latin typeface="Arial"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fld id="{B674B57E-E586-C54A-89C2-E52BC2FEF53A}" type="slidenum">
              <a:rPr lang="en-US">
                <a:latin typeface="Arial" charset="0"/>
              </a:rPr>
              <a:pPr/>
              <a:t>75</a:t>
            </a:fld>
            <a:endParaRPr lang="en-US">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47E65E66-EBF8-E941-88D3-1D4EF4DA411A}" type="slidenum">
              <a:rPr lang="en-US">
                <a:latin typeface="Arial" charset="0"/>
              </a:rPr>
              <a:pPr/>
              <a:t>76</a:t>
            </a:fld>
            <a:endParaRPr lang="en-US">
              <a:latin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FF99C61F-EB84-6547-A534-A54D02FB1A96}" type="slidenum">
              <a:rPr lang="en-US">
                <a:latin typeface="Arial" charset="0"/>
              </a:rPr>
              <a:pPr/>
              <a:t>77</a:t>
            </a:fld>
            <a:endParaRPr lang="en-US">
              <a:latin typeface="Arial"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38B445E2-A7BF-6C4A-AC1D-4BFF30139551}" type="slidenum">
              <a:rPr lang="en-US">
                <a:latin typeface="Arial" charset="0"/>
              </a:rPr>
              <a:pPr/>
              <a:t>78</a:t>
            </a:fld>
            <a:endParaRPr lang="en-US">
              <a:latin typeface="Arial"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11C7CC4-6575-2E48-ACA0-AC39154E192F}" type="datetimeFigureOut">
              <a:rPr lang="en-US" smtClean="0"/>
              <a:pPr/>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11C7CC4-6575-2E48-ACA0-AC39154E192F}" type="datetimeFigureOut">
              <a:rPr lang="en-US" smtClean="0"/>
              <a:pPr/>
              <a:t>7/9/10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11C7CC4-6575-2E48-ACA0-AC39154E192F}" type="datetimeFigureOut">
              <a:rPr lang="en-US" smtClean="0"/>
              <a:pPr/>
              <a:t>7/9/10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11C7CC4-6575-2E48-ACA0-AC39154E192F}" type="datetimeFigureOut">
              <a:rPr lang="en-US" smtClean="0"/>
              <a:pPr/>
              <a:t>7/9/10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C7CC4-6575-2E48-ACA0-AC39154E192F}" type="datetimeFigureOut">
              <a:rPr lang="en-US" smtClean="0"/>
              <a:pPr/>
              <a:t>7/9/10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1C7CC4-6575-2E48-ACA0-AC39154E192F}" type="datetimeFigureOut">
              <a:rPr lang="en-US" smtClean="0"/>
              <a:pPr/>
              <a:t>7/9/10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1C7CC4-6575-2E48-ACA0-AC39154E192F}" type="datetimeFigureOut">
              <a:rPr lang="en-US" smtClean="0"/>
              <a:pPr/>
              <a:t>7/9/10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C7CC4-6575-2E48-ACA0-AC39154E192F}" type="datetimeFigureOut">
              <a:rPr lang="en-US" smtClean="0"/>
              <a:pPr/>
              <a:t>7/9/10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9F5E4-8097-E549-A933-335C585390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jpeg"/></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01" y="2130425"/>
            <a:ext cx="7772400" cy="1470025"/>
          </a:xfrm>
        </p:spPr>
        <p:txBody>
          <a:bodyPr>
            <a:normAutofit/>
          </a:bodyPr>
          <a:lstStyle/>
          <a:p>
            <a:r>
              <a:rPr lang="en-US" sz="3200" b="1" dirty="0" smtClean="0"/>
              <a:t>Some Strategies </a:t>
            </a:r>
            <a:r>
              <a:rPr lang="en-US" sz="3200" b="1" dirty="0" smtClean="0"/>
              <a:t>for School </a:t>
            </a:r>
            <a:r>
              <a:rPr lang="en-US" sz="3200" b="1" dirty="0" smtClean="0"/>
              <a:t>Improvement</a:t>
            </a:r>
            <a:endParaRPr lang="en-GB" sz="3200" dirty="0"/>
          </a:p>
        </p:txBody>
      </p:sp>
      <p:sp>
        <p:nvSpPr>
          <p:cNvPr id="3" name="Subtitle 2"/>
          <p:cNvSpPr>
            <a:spLocks noGrp="1"/>
          </p:cNvSpPr>
          <p:nvPr>
            <p:ph type="subTitle" idx="1"/>
          </p:nvPr>
        </p:nvSpPr>
        <p:spPr>
          <a:xfrm>
            <a:off x="1363020" y="3432576"/>
            <a:ext cx="6400800" cy="1752600"/>
          </a:xfrm>
        </p:spPr>
        <p:txBody>
          <a:bodyPr>
            <a:normAutofit/>
          </a:bodyPr>
          <a:lstStyle/>
          <a:p>
            <a:r>
              <a:rPr lang="en-US" sz="2400" dirty="0" smtClean="0">
                <a:solidFill>
                  <a:schemeClr val="tx1"/>
                </a:solidFill>
              </a:rPr>
              <a:t>Geoff Barton</a:t>
            </a:r>
          </a:p>
          <a:p>
            <a:r>
              <a:rPr lang="en-US" sz="1800" dirty="0" smtClean="0">
                <a:solidFill>
                  <a:schemeClr val="tx1"/>
                </a:solidFill>
              </a:rPr>
              <a:t>Head, King Edward VI School, Bury St Edmunds</a:t>
            </a:r>
            <a:endParaRPr lang="en-US" sz="1800" dirty="0">
              <a:solidFill>
                <a:schemeClr val="tx1"/>
              </a:solidFill>
            </a:endParaRPr>
          </a:p>
        </p:txBody>
      </p:sp>
      <p:cxnSp>
        <p:nvCxnSpPr>
          <p:cNvPr id="14" name="Straight Connector 13"/>
          <p:cNvCxnSpPr/>
          <p:nvPr/>
        </p:nvCxnSpPr>
        <p:spPr>
          <a:xfrm>
            <a:off x="1132632" y="3249505"/>
            <a:ext cx="7219098" cy="1588"/>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380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a:t>
            </a:r>
            <a:r>
              <a:rPr lang="en-US" sz="1400" b="1" dirty="0" smtClean="0">
                <a:solidFill>
                  <a:schemeClr val="bg1">
                    <a:lumMod val="50000"/>
                  </a:schemeClr>
                </a:solidFill>
              </a:rPr>
              <a:t> </a:t>
            </a:r>
            <a:r>
              <a:rPr lang="en-US" sz="1400" b="1" dirty="0" smtClean="0">
                <a:solidFill>
                  <a:schemeClr val="bg1">
                    <a:lumMod val="50000"/>
                  </a:schemeClr>
                </a:solidFill>
              </a:rPr>
              <a:t>80</a:t>
            </a:r>
            <a:endParaRPr lang="en-US" sz="1400" b="1" dirty="0">
              <a:solidFill>
                <a:schemeClr val="bg1">
                  <a:lumMod val="50000"/>
                </a:schemeClr>
              </a:solidFill>
            </a:endParaRPr>
          </a:p>
        </p:txBody>
      </p:sp>
      <p:sp>
        <p:nvSpPr>
          <p:cNvPr id="9" name="TextBox 8"/>
          <p:cNvSpPr txBox="1"/>
          <p:nvPr/>
        </p:nvSpPr>
        <p:spPr>
          <a:xfrm>
            <a:off x="2745774" y="4815844"/>
            <a:ext cx="3672473" cy="369332"/>
          </a:xfrm>
          <a:prstGeom prst="rect">
            <a:avLst/>
          </a:prstGeom>
          <a:noFill/>
        </p:spPr>
        <p:txBody>
          <a:bodyPr wrap="square" rtlCol="0">
            <a:spAutoFit/>
          </a:bodyPr>
          <a:lstStyle/>
          <a:p>
            <a:pPr algn="ctr"/>
            <a:fld id="{E916CE24-8AFB-284E-AE76-E8BC8E8888E2}" type="datetime2">
              <a:rPr lang="en-US" smtClean="0"/>
              <a:pPr algn="ctr"/>
              <a:t>Friday, July 9, 2010</a:t>
            </a:fld>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pic>
        <p:nvPicPr>
          <p:cNvPr id="10" name="Picture 9" descr="im_finger_wagging.jpg"/>
          <p:cNvPicPr>
            <a:picLocks noChangeAspect="1"/>
          </p:cNvPicPr>
          <p:nvPr/>
        </p:nvPicPr>
        <p:blipFill>
          <a:blip r:embed="rId3"/>
          <a:stretch>
            <a:fillRect/>
          </a:stretch>
        </p:blipFill>
        <p:spPr>
          <a:xfrm>
            <a:off x="3157640" y="1931568"/>
            <a:ext cx="2928481" cy="2913839"/>
          </a:xfrm>
          <a:prstGeom prst="rect">
            <a:avLst/>
          </a:prstGeom>
        </p:spPr>
      </p:pic>
    </p:spTree>
  </p:cSld>
  <p:clrMapOvr>
    <a:masterClrMapping/>
  </p:clrMapOvr>
  <p:transition spd="slow">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7-09 at 06.24.20.png"/>
          <p:cNvPicPr>
            <a:picLocks noChangeAspect="1"/>
          </p:cNvPicPr>
          <p:nvPr/>
        </p:nvPicPr>
        <p:blipFill>
          <a:blip r:embed="rId2"/>
          <a:stretch>
            <a:fillRect/>
          </a:stretch>
        </p:blipFill>
        <p:spPr>
          <a:xfrm>
            <a:off x="1557847" y="1814660"/>
            <a:ext cx="6311901" cy="2641600"/>
          </a:xfrm>
          <a:prstGeom prst="rect">
            <a:avLst/>
          </a:prstGeom>
        </p:spPr>
      </p:pic>
    </p:spTree>
  </p:cSld>
  <p:clrMapOvr>
    <a:masterClrMapping/>
  </p:clrMapOvr>
  <p:transition spd="slow">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7-09 at 06.17.18.png"/>
          <p:cNvPicPr>
            <a:picLocks noChangeAspect="1"/>
          </p:cNvPicPr>
          <p:nvPr/>
        </p:nvPicPr>
        <p:blipFill>
          <a:blip r:embed="rId2"/>
          <a:stretch>
            <a:fillRect/>
          </a:stretch>
        </p:blipFill>
        <p:spPr>
          <a:xfrm>
            <a:off x="4817342" y="1521659"/>
            <a:ext cx="2171700" cy="3314700"/>
          </a:xfrm>
          <a:prstGeom prst="rect">
            <a:avLst/>
          </a:prstGeom>
        </p:spPr>
      </p:pic>
      <p:pic>
        <p:nvPicPr>
          <p:cNvPr id="5" name="Picture 4" descr="Screen shot 2010-07-09 at 06.17.38.png"/>
          <p:cNvPicPr>
            <a:picLocks noChangeAspect="1"/>
          </p:cNvPicPr>
          <p:nvPr/>
        </p:nvPicPr>
        <p:blipFill>
          <a:blip r:embed="rId3"/>
          <a:stretch>
            <a:fillRect/>
          </a:stretch>
        </p:blipFill>
        <p:spPr>
          <a:xfrm>
            <a:off x="2292350" y="1521659"/>
            <a:ext cx="2120900" cy="3340100"/>
          </a:xfrm>
          <a:prstGeom prst="rect">
            <a:avLst/>
          </a:prstGeom>
        </p:spPr>
      </p:pic>
    </p:spTree>
  </p:cSld>
  <p:clrMapOvr>
    <a:masterClrMapping/>
  </p:clrMapOvr>
  <p:transition spd="slow">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0-07-09 at 05.42.25.png"/>
          <p:cNvPicPr>
            <a:picLocks noChangeAspect="1"/>
          </p:cNvPicPr>
          <p:nvPr/>
        </p:nvPicPr>
        <p:blipFill>
          <a:blip r:embed="rId2"/>
          <a:stretch>
            <a:fillRect/>
          </a:stretch>
        </p:blipFill>
        <p:spPr>
          <a:xfrm>
            <a:off x="1851234" y="1639015"/>
            <a:ext cx="2451100" cy="3289300"/>
          </a:xfrm>
          <a:prstGeom prst="rect">
            <a:avLst/>
          </a:prstGeom>
        </p:spPr>
      </p:pic>
      <p:sp>
        <p:nvSpPr>
          <p:cNvPr id="4" name="TextBox 3"/>
          <p:cNvSpPr txBox="1"/>
          <p:nvPr/>
        </p:nvSpPr>
        <p:spPr>
          <a:xfrm>
            <a:off x="4805105" y="2942567"/>
            <a:ext cx="3695354" cy="461665"/>
          </a:xfrm>
          <a:prstGeom prst="rect">
            <a:avLst/>
          </a:prstGeom>
          <a:noFill/>
        </p:spPr>
        <p:txBody>
          <a:bodyPr wrap="square" rtlCol="0">
            <a:spAutoFit/>
          </a:bodyPr>
          <a:lstStyle/>
          <a:p>
            <a:r>
              <a:rPr lang="en-US" sz="2400" dirty="0" smtClean="0"/>
              <a:t>“Demography is destiny”</a:t>
            </a:r>
            <a:endParaRPr lang="en-US" sz="2400" dirty="0"/>
          </a:p>
        </p:txBody>
      </p:sp>
    </p:spTree>
  </p:cSld>
  <p:clrMapOvr>
    <a:masterClrMapping/>
  </p:clrMapOvr>
  <p:transition spd="slow">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01" y="2130425"/>
            <a:ext cx="7772400" cy="1470025"/>
          </a:xfrm>
        </p:spPr>
        <p:txBody>
          <a:bodyPr>
            <a:normAutofit/>
          </a:bodyPr>
          <a:lstStyle/>
          <a:p>
            <a:r>
              <a:rPr lang="en-US" sz="3200" b="1" dirty="0" smtClean="0"/>
              <a:t>Some Strategies </a:t>
            </a:r>
            <a:r>
              <a:rPr lang="en-US" sz="3200" b="1" dirty="0" smtClean="0"/>
              <a:t>for School </a:t>
            </a:r>
            <a:r>
              <a:rPr lang="en-US" sz="3200" b="1" dirty="0" smtClean="0"/>
              <a:t>Improvement</a:t>
            </a:r>
            <a:endParaRPr lang="en-GB" sz="3200" dirty="0"/>
          </a:p>
        </p:txBody>
      </p:sp>
      <p:sp>
        <p:nvSpPr>
          <p:cNvPr id="3" name="Subtitle 2"/>
          <p:cNvSpPr>
            <a:spLocks noGrp="1"/>
          </p:cNvSpPr>
          <p:nvPr>
            <p:ph type="subTitle" idx="1"/>
          </p:nvPr>
        </p:nvSpPr>
        <p:spPr>
          <a:xfrm>
            <a:off x="1363020" y="3432576"/>
            <a:ext cx="6400800" cy="1752600"/>
          </a:xfrm>
        </p:spPr>
        <p:txBody>
          <a:bodyPr>
            <a:normAutofit/>
          </a:bodyPr>
          <a:lstStyle/>
          <a:p>
            <a:r>
              <a:rPr lang="en-US" sz="2400" dirty="0" smtClean="0">
                <a:solidFill>
                  <a:schemeClr val="tx1"/>
                </a:solidFill>
              </a:rPr>
              <a:t>Geoff Barton</a:t>
            </a:r>
          </a:p>
          <a:p>
            <a:r>
              <a:rPr lang="en-US" sz="1800" dirty="0" smtClean="0">
                <a:solidFill>
                  <a:schemeClr val="tx1"/>
                </a:solidFill>
              </a:rPr>
              <a:t>Head, King Edward VI School, Bury St Edmunds</a:t>
            </a:r>
            <a:endParaRPr lang="en-US" sz="1800" dirty="0">
              <a:solidFill>
                <a:schemeClr val="tx1"/>
              </a:solidFill>
            </a:endParaRPr>
          </a:p>
        </p:txBody>
      </p:sp>
      <p:cxnSp>
        <p:nvCxnSpPr>
          <p:cNvPr id="14" name="Straight Connector 13"/>
          <p:cNvCxnSpPr/>
          <p:nvPr/>
        </p:nvCxnSpPr>
        <p:spPr>
          <a:xfrm>
            <a:off x="1132632" y="3249505"/>
            <a:ext cx="7219098" cy="1588"/>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380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a:t>
            </a:r>
            <a:r>
              <a:rPr lang="en-US" sz="1400" b="1" dirty="0" smtClean="0">
                <a:solidFill>
                  <a:schemeClr val="bg1">
                    <a:lumMod val="50000"/>
                  </a:schemeClr>
                </a:solidFill>
              </a:rPr>
              <a:t> </a:t>
            </a:r>
            <a:r>
              <a:rPr lang="en-US" sz="1400" b="1" dirty="0" smtClean="0">
                <a:solidFill>
                  <a:schemeClr val="bg1">
                    <a:lumMod val="50000"/>
                  </a:schemeClr>
                </a:solidFill>
              </a:rPr>
              <a:t>80</a:t>
            </a:r>
            <a:endParaRPr lang="en-US" sz="1400" b="1" dirty="0">
              <a:solidFill>
                <a:schemeClr val="bg1">
                  <a:lumMod val="50000"/>
                </a:schemeClr>
              </a:solidFill>
            </a:endParaRPr>
          </a:p>
        </p:txBody>
      </p:sp>
      <p:sp>
        <p:nvSpPr>
          <p:cNvPr id="9" name="TextBox 8"/>
          <p:cNvSpPr txBox="1"/>
          <p:nvPr/>
        </p:nvSpPr>
        <p:spPr>
          <a:xfrm>
            <a:off x="2745774" y="4815844"/>
            <a:ext cx="3672473" cy="369332"/>
          </a:xfrm>
          <a:prstGeom prst="rect">
            <a:avLst/>
          </a:prstGeom>
          <a:noFill/>
        </p:spPr>
        <p:txBody>
          <a:bodyPr wrap="square" rtlCol="0">
            <a:spAutoFit/>
          </a:bodyPr>
          <a:lstStyle/>
          <a:p>
            <a:pPr algn="ctr"/>
            <a:fld id="{E916CE24-8AFB-284E-AE76-E8BC8E8888E2}" type="datetime2">
              <a:rPr lang="en-US" smtClean="0"/>
              <a:pPr algn="ctr"/>
              <a:t>Friday, July 9, 2010</a:t>
            </a:fld>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3" name="TextBox 12"/>
          <p:cNvSpPr txBox="1"/>
          <p:nvPr/>
        </p:nvSpPr>
        <p:spPr>
          <a:xfrm>
            <a:off x="2242382" y="2766112"/>
            <a:ext cx="6563306" cy="769441"/>
          </a:xfrm>
          <a:prstGeom prst="rect">
            <a:avLst/>
          </a:prstGeom>
          <a:noFill/>
        </p:spPr>
        <p:txBody>
          <a:bodyPr wrap="square" rtlCol="0">
            <a:spAutoFit/>
          </a:bodyPr>
          <a:lstStyle/>
          <a:p>
            <a:r>
              <a:rPr lang="en-US" sz="4400" dirty="0" smtClean="0"/>
              <a:t>Opinion, not advice</a:t>
            </a:r>
            <a:endParaRPr lang="en-US" sz="4400" dirty="0"/>
          </a:p>
        </p:txBody>
      </p:sp>
      <p:pic>
        <p:nvPicPr>
          <p:cNvPr id="8" name="Picture 7"/>
          <p:cNvPicPr>
            <a:picLocks noChangeAspect="1"/>
          </p:cNvPicPr>
          <p:nvPr/>
        </p:nvPicPr>
        <p:blipFill>
          <a:blip r:embed="rId3"/>
          <a:stretch>
            <a:fillRect/>
          </a:stretch>
        </p:blipFill>
        <p:spPr>
          <a:xfrm>
            <a:off x="617800" y="2409738"/>
            <a:ext cx="1807446" cy="159350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3" name="TextBox 12"/>
          <p:cNvSpPr txBox="1"/>
          <p:nvPr/>
        </p:nvSpPr>
        <p:spPr>
          <a:xfrm>
            <a:off x="2538282" y="2556691"/>
            <a:ext cx="6563306" cy="1446550"/>
          </a:xfrm>
          <a:prstGeom prst="rect">
            <a:avLst/>
          </a:prstGeom>
          <a:noFill/>
        </p:spPr>
        <p:txBody>
          <a:bodyPr wrap="square" rtlCol="0">
            <a:spAutoFit/>
          </a:bodyPr>
          <a:lstStyle/>
          <a:p>
            <a:r>
              <a:rPr lang="en-US" sz="4400" dirty="0" smtClean="0"/>
              <a:t>School improvement </a:t>
            </a:r>
            <a:r>
              <a:rPr lang="en-US" sz="4400" dirty="0" smtClean="0"/>
              <a:t>doesn’t come pre-packaged</a:t>
            </a:r>
            <a:endParaRPr lang="en-US" sz="4400" dirty="0"/>
          </a:p>
        </p:txBody>
      </p:sp>
      <p:pic>
        <p:nvPicPr>
          <p:cNvPr id="8" name="Picture 7"/>
          <p:cNvPicPr>
            <a:picLocks noChangeAspect="1"/>
          </p:cNvPicPr>
          <p:nvPr/>
        </p:nvPicPr>
        <p:blipFill>
          <a:blip r:embed="rId3"/>
          <a:stretch>
            <a:fillRect/>
          </a:stretch>
        </p:blipFill>
        <p:spPr>
          <a:xfrm>
            <a:off x="617800" y="2409738"/>
            <a:ext cx="1807446" cy="159350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3" name="TextBox 12"/>
          <p:cNvSpPr txBox="1"/>
          <p:nvPr/>
        </p:nvSpPr>
        <p:spPr>
          <a:xfrm>
            <a:off x="2538282" y="2768944"/>
            <a:ext cx="6563306" cy="769441"/>
          </a:xfrm>
          <a:prstGeom prst="rect">
            <a:avLst/>
          </a:prstGeom>
          <a:noFill/>
        </p:spPr>
        <p:txBody>
          <a:bodyPr wrap="square" rtlCol="0">
            <a:spAutoFit/>
          </a:bodyPr>
          <a:lstStyle/>
          <a:p>
            <a:r>
              <a:rPr lang="en-US" sz="4400" dirty="0" smtClean="0"/>
              <a:t>It’s not a quick hit</a:t>
            </a:r>
            <a:endParaRPr lang="en-US" sz="4400" dirty="0"/>
          </a:p>
        </p:txBody>
      </p:sp>
      <p:pic>
        <p:nvPicPr>
          <p:cNvPr id="8" name="Picture 7"/>
          <p:cNvPicPr>
            <a:picLocks noChangeAspect="1"/>
          </p:cNvPicPr>
          <p:nvPr/>
        </p:nvPicPr>
        <p:blipFill>
          <a:blip r:embed="rId3"/>
          <a:stretch>
            <a:fillRect/>
          </a:stretch>
        </p:blipFill>
        <p:spPr>
          <a:xfrm>
            <a:off x="617800" y="2409738"/>
            <a:ext cx="1807446" cy="159350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6176312" y="4198938"/>
            <a:ext cx="2227262" cy="2133600"/>
          </a:xfrm>
          <a:prstGeom prst="rect">
            <a:avLst/>
          </a:prstGeom>
          <a:noFill/>
          <a:ln w="9525">
            <a:noFill/>
            <a:miter lim="800000"/>
            <a:headEnd/>
            <a:tailEnd/>
          </a:ln>
        </p:spPr>
      </p:pic>
      <p:pic>
        <p:nvPicPr>
          <p:cNvPr id="8" name="Picture 7"/>
          <p:cNvPicPr>
            <a:picLocks noChangeAspect="1"/>
          </p:cNvPicPr>
          <p:nvPr/>
        </p:nvPicPr>
        <p:blipFill>
          <a:blip r:embed="rId3"/>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pic>
        <p:nvPicPr>
          <p:cNvPr id="7" name="Picture 6"/>
          <p:cNvPicPr>
            <a:picLocks noChangeAspect="1"/>
          </p:cNvPicPr>
          <p:nvPr/>
        </p:nvPicPr>
        <p:blipFill>
          <a:blip r:embed="rId4"/>
          <a:srcRect/>
          <a:stretch>
            <a:fillRect/>
          </a:stretch>
        </p:blipFill>
        <p:spPr bwMode="auto">
          <a:xfrm>
            <a:off x="2847325" y="2897914"/>
            <a:ext cx="3328987" cy="2219325"/>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01" y="2626197"/>
            <a:ext cx="7772400" cy="1470025"/>
          </a:xfrm>
        </p:spPr>
        <p:txBody>
          <a:bodyPr>
            <a:normAutofit/>
          </a:bodyPr>
          <a:lstStyle/>
          <a:p>
            <a:r>
              <a:rPr lang="en-US" sz="6000" dirty="0" smtClean="0"/>
              <a:t>Don’t Call it </a:t>
            </a:r>
            <a:r>
              <a:rPr lang="en-US" sz="6000" b="1" dirty="0" smtClean="0">
                <a:solidFill>
                  <a:srgbClr val="FF0000"/>
                </a:solidFill>
              </a:rPr>
              <a:t>L</a:t>
            </a:r>
            <a:r>
              <a:rPr lang="en-US" sz="6000" dirty="0" smtClean="0"/>
              <a:t>iteracy</a:t>
            </a:r>
            <a:endParaRPr lang="en-US" sz="6000"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66800" y="2414588"/>
            <a:ext cx="6858000" cy="1322387"/>
          </a:xfrm>
          <a:prstGeom prst="rect">
            <a:avLst/>
          </a:prstGeom>
          <a:noFill/>
          <a:ln w="9525">
            <a:noFill/>
            <a:miter lim="800000"/>
            <a:headEnd/>
            <a:tailEnd/>
          </a:ln>
        </p:spPr>
        <p:txBody>
          <a:bodyPr>
            <a:prstTxWarp prst="textNoShape">
              <a:avLst/>
            </a:prstTxWarp>
            <a:spAutoFit/>
          </a:bodyPr>
          <a:lstStyle/>
          <a:p>
            <a:pPr marL="742950" indent="-742950" algn="ctr"/>
            <a:r>
              <a:rPr lang="en-US" sz="4000">
                <a:solidFill>
                  <a:srgbClr val="000000"/>
                </a:solidFill>
                <a:latin typeface="Calibri" charset="0"/>
              </a:rPr>
              <a:t>Schools are becoming immune to school improvement</a:t>
            </a:r>
          </a:p>
        </p:txBody>
      </p:sp>
      <p:sp>
        <p:nvSpPr>
          <p:cNvPr id="4" name="TextBox 3"/>
          <p:cNvSpPr txBox="1">
            <a:spLocks noChangeArrowheads="1"/>
          </p:cNvSpPr>
          <p:nvPr/>
        </p:nvSpPr>
        <p:spPr bwMode="auto">
          <a:xfrm>
            <a:off x="1066800" y="914400"/>
            <a:ext cx="24384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Beacon Schools</a:t>
            </a:r>
          </a:p>
        </p:txBody>
      </p:sp>
      <p:sp>
        <p:nvSpPr>
          <p:cNvPr id="5" name="TextBox 4"/>
          <p:cNvSpPr txBox="1">
            <a:spLocks noChangeArrowheads="1"/>
          </p:cNvSpPr>
          <p:nvPr/>
        </p:nvSpPr>
        <p:spPr bwMode="auto">
          <a:xfrm>
            <a:off x="3505200" y="914400"/>
            <a:ext cx="24384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Training Schools</a:t>
            </a:r>
          </a:p>
        </p:txBody>
      </p:sp>
      <p:sp>
        <p:nvSpPr>
          <p:cNvPr id="6" name="TextBox 5"/>
          <p:cNvSpPr txBox="1">
            <a:spLocks noChangeArrowheads="1"/>
          </p:cNvSpPr>
          <p:nvPr/>
        </p:nvSpPr>
        <p:spPr bwMode="auto">
          <a:xfrm>
            <a:off x="5943600" y="914400"/>
            <a:ext cx="24384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Coasting Schools</a:t>
            </a:r>
          </a:p>
        </p:txBody>
      </p:sp>
      <p:sp>
        <p:nvSpPr>
          <p:cNvPr id="7" name="TextBox 6"/>
          <p:cNvSpPr txBox="1">
            <a:spLocks noChangeArrowheads="1"/>
          </p:cNvSpPr>
          <p:nvPr/>
        </p:nvSpPr>
        <p:spPr bwMode="auto">
          <a:xfrm>
            <a:off x="1066800" y="4419600"/>
            <a:ext cx="24384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London Challenge</a:t>
            </a:r>
          </a:p>
        </p:txBody>
      </p:sp>
      <p:sp>
        <p:nvSpPr>
          <p:cNvPr id="8" name="TextBox 7"/>
          <p:cNvSpPr txBox="1">
            <a:spLocks noChangeArrowheads="1"/>
          </p:cNvSpPr>
          <p:nvPr/>
        </p:nvSpPr>
        <p:spPr bwMode="auto">
          <a:xfrm>
            <a:off x="3200400" y="4419600"/>
            <a:ext cx="2438400" cy="369888"/>
          </a:xfrm>
          <a:prstGeom prst="rect">
            <a:avLst/>
          </a:prstGeom>
          <a:noFill/>
          <a:ln w="9525">
            <a:noFill/>
            <a:miter lim="800000"/>
            <a:headEnd/>
            <a:tailEnd/>
          </a:ln>
        </p:spPr>
        <p:txBody>
          <a:bodyPr>
            <a:prstTxWarp prst="textNoShape">
              <a:avLst/>
            </a:prstTxWarp>
            <a:spAutoFit/>
          </a:bodyPr>
          <a:lstStyle/>
          <a:p>
            <a:r>
              <a:rPr lang="en-US" dirty="0">
                <a:solidFill>
                  <a:srgbClr val="000000"/>
                </a:solidFill>
                <a:latin typeface="Calibri" charset="0"/>
              </a:rPr>
              <a:t>National</a:t>
            </a:r>
            <a:r>
              <a:rPr lang="en-US" dirty="0" smtClean="0">
                <a:solidFill>
                  <a:srgbClr val="000000"/>
                </a:solidFill>
                <a:latin typeface="Calibri" charset="0"/>
              </a:rPr>
              <a:t> Challenge</a:t>
            </a:r>
            <a:endParaRPr lang="en-US" dirty="0">
              <a:solidFill>
                <a:srgbClr val="000000"/>
              </a:solidFill>
              <a:latin typeface="Calibri" charset="0"/>
            </a:endParaRPr>
          </a:p>
        </p:txBody>
      </p:sp>
      <p:sp>
        <p:nvSpPr>
          <p:cNvPr id="9" name="TextBox 8"/>
          <p:cNvSpPr txBox="1">
            <a:spLocks noChangeArrowheads="1"/>
          </p:cNvSpPr>
          <p:nvPr/>
        </p:nvSpPr>
        <p:spPr bwMode="auto">
          <a:xfrm>
            <a:off x="5334000" y="4419600"/>
            <a:ext cx="24384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National strategies</a:t>
            </a:r>
          </a:p>
        </p:txBody>
      </p:sp>
      <p:sp>
        <p:nvSpPr>
          <p:cNvPr id="10" name="TextBox 9"/>
          <p:cNvSpPr txBox="1">
            <a:spLocks noChangeArrowheads="1"/>
          </p:cNvSpPr>
          <p:nvPr/>
        </p:nvSpPr>
        <p:spPr bwMode="auto">
          <a:xfrm>
            <a:off x="1066800" y="5257800"/>
            <a:ext cx="24384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Leading Edge</a:t>
            </a:r>
          </a:p>
        </p:txBody>
      </p:sp>
      <p:sp>
        <p:nvSpPr>
          <p:cNvPr id="11" name="TextBox 10"/>
          <p:cNvSpPr txBox="1">
            <a:spLocks noChangeArrowheads="1"/>
          </p:cNvSpPr>
          <p:nvPr/>
        </p:nvSpPr>
        <p:spPr bwMode="auto">
          <a:xfrm>
            <a:off x="2895600" y="5257800"/>
            <a:ext cx="24384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Consultants</a:t>
            </a:r>
          </a:p>
        </p:txBody>
      </p:sp>
      <p:sp>
        <p:nvSpPr>
          <p:cNvPr id="12" name="TextBox 11"/>
          <p:cNvSpPr txBox="1">
            <a:spLocks noChangeArrowheads="1"/>
          </p:cNvSpPr>
          <p:nvPr/>
        </p:nvSpPr>
        <p:spPr bwMode="auto">
          <a:xfrm>
            <a:off x="4724400" y="5257800"/>
            <a:ext cx="36576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School improvement partners</a:t>
            </a:r>
          </a:p>
        </p:txBody>
      </p:sp>
      <p:sp>
        <p:nvSpPr>
          <p:cNvPr id="13" name="TextBox 12"/>
          <p:cNvSpPr txBox="1">
            <a:spLocks noChangeArrowheads="1"/>
          </p:cNvSpPr>
          <p:nvPr/>
        </p:nvSpPr>
        <p:spPr bwMode="auto">
          <a:xfrm>
            <a:off x="1066800" y="1676400"/>
            <a:ext cx="36576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Super Heads</a:t>
            </a:r>
          </a:p>
        </p:txBody>
      </p:sp>
      <p:sp>
        <p:nvSpPr>
          <p:cNvPr id="14" name="TextBox 13"/>
          <p:cNvSpPr txBox="1">
            <a:spLocks noChangeArrowheads="1"/>
          </p:cNvSpPr>
          <p:nvPr/>
        </p:nvSpPr>
        <p:spPr bwMode="auto">
          <a:xfrm>
            <a:off x="3200400" y="1676400"/>
            <a:ext cx="36576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Consultant Heads</a:t>
            </a:r>
          </a:p>
        </p:txBody>
      </p:sp>
      <p:sp>
        <p:nvSpPr>
          <p:cNvPr id="15" name="TextBox 14"/>
          <p:cNvSpPr txBox="1">
            <a:spLocks noChangeArrowheads="1"/>
          </p:cNvSpPr>
          <p:nvPr/>
        </p:nvSpPr>
        <p:spPr bwMode="auto">
          <a:xfrm>
            <a:off x="5943600" y="1676400"/>
            <a:ext cx="36576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Executive Heads</a:t>
            </a:r>
          </a:p>
        </p:txBody>
      </p:sp>
      <p:sp>
        <p:nvSpPr>
          <p:cNvPr id="16" name="TextBox 15"/>
          <p:cNvSpPr txBox="1">
            <a:spLocks noChangeArrowheads="1"/>
          </p:cNvSpPr>
          <p:nvPr/>
        </p:nvSpPr>
        <p:spPr bwMode="auto">
          <a:xfrm>
            <a:off x="1066800" y="6019800"/>
            <a:ext cx="36576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Gaining Ground</a:t>
            </a:r>
          </a:p>
        </p:txBody>
      </p:sp>
      <p:sp>
        <p:nvSpPr>
          <p:cNvPr id="17" name="TextBox 16"/>
          <p:cNvSpPr txBox="1">
            <a:spLocks noChangeArrowheads="1"/>
          </p:cNvSpPr>
          <p:nvPr/>
        </p:nvSpPr>
        <p:spPr bwMode="auto">
          <a:xfrm>
            <a:off x="2895600" y="6019800"/>
            <a:ext cx="36576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Leading Light Schools</a:t>
            </a:r>
          </a:p>
        </p:txBody>
      </p:sp>
      <p:sp>
        <p:nvSpPr>
          <p:cNvPr id="18" name="TextBox 17"/>
          <p:cNvSpPr txBox="1">
            <a:spLocks noChangeArrowheads="1"/>
          </p:cNvSpPr>
          <p:nvPr/>
        </p:nvSpPr>
        <p:spPr bwMode="auto">
          <a:xfrm>
            <a:off x="5334000" y="6019800"/>
            <a:ext cx="36576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charset="0"/>
              </a:rPr>
              <a:t>Trust Schools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accel="50000" decel="5000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accel="50000" decel="5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accel="50000" decel="5000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9" accel="50000" decel="5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9" accel="50000" decel="5000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9" accel="50000" decel="5000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9" accel="50000" decel="5000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9" accel="50000" decel="5000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9" accel="50000" decel="5000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9" accel="50000" decel="500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2" presetClass="entr" presetSubtype="9" accel="50000" decel="5000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0-#ppt_h/2"/>
                                          </p:val>
                                        </p:tav>
                                        <p:tav tm="100000">
                                          <p:val>
                                            <p:strVal val="#ppt_y"/>
                                          </p:val>
                                        </p:tav>
                                      </p:tavLst>
                                    </p:anim>
                                  </p:childTnLst>
                                </p:cTn>
                              </p:par>
                            </p:childTnLst>
                          </p:cTn>
                        </p:par>
                        <p:par>
                          <p:cTn id="74" fill="hold">
                            <p:stCondLst>
                              <p:cond delay="7000"/>
                            </p:stCondLst>
                            <p:childTnLst>
                              <p:par>
                                <p:cTn id="75" presetID="2" presetClass="entr" presetSubtype="9" accel="50000" decel="5000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0-#ppt_w/2"/>
                                          </p:val>
                                        </p:tav>
                                        <p:tav tm="100000">
                                          <p:val>
                                            <p:strVal val="#ppt_x"/>
                                          </p:val>
                                        </p:tav>
                                      </p:tavLst>
                                    </p:anim>
                                    <p:anim calcmode="lin" valueType="num">
                                      <p:cBhvr additive="base">
                                        <p:cTn id="7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wipe(left)">
                                      <p:cBhvr>
                                        <p:cTn id="8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905000" y="2209800"/>
            <a:ext cx="2971800" cy="1754327"/>
          </a:xfrm>
          <a:prstGeom prst="rect">
            <a:avLst/>
          </a:prstGeom>
          <a:noFill/>
        </p:spPr>
        <p:txBody>
          <a:bodyPr wrap="square" rtlCol="0">
            <a:spAutoFit/>
          </a:bodyPr>
          <a:lstStyle/>
          <a:p>
            <a:pPr algn="ctr"/>
            <a:r>
              <a:rPr lang="en-US" sz="5400" dirty="0" smtClean="0">
                <a:solidFill>
                  <a:srgbClr val="000000"/>
                </a:solidFill>
              </a:rPr>
              <a:t>Michael Barber</a:t>
            </a:r>
            <a:endParaRPr lang="en-US" sz="5400" dirty="0">
              <a:solidFill>
                <a:srgbClr val="000000"/>
              </a:solidFill>
            </a:endParaRPr>
          </a:p>
        </p:txBody>
      </p:sp>
      <p:pic>
        <p:nvPicPr>
          <p:cNvPr id="6" name="Picture 5"/>
          <p:cNvPicPr>
            <a:picLocks noChangeAspect="1"/>
          </p:cNvPicPr>
          <p:nvPr/>
        </p:nvPicPr>
        <p:blipFill>
          <a:blip r:embed="rId2"/>
          <a:stretch>
            <a:fillRect/>
          </a:stretch>
        </p:blipFill>
        <p:spPr>
          <a:xfrm>
            <a:off x="4876800" y="1815194"/>
            <a:ext cx="1905000" cy="2667000"/>
          </a:xfrm>
          <a:prstGeom prst="rect">
            <a:avLst/>
          </a:prstGeom>
        </p:spPr>
      </p:pic>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705600" y="2372251"/>
            <a:ext cx="2819400" cy="1107996"/>
          </a:xfrm>
          <a:prstGeom prst="rect">
            <a:avLst/>
          </a:prstGeom>
          <a:noFill/>
        </p:spPr>
        <p:txBody>
          <a:bodyPr wrap="square" rtlCol="0">
            <a:spAutoFit/>
          </a:bodyPr>
          <a:lstStyle/>
          <a:p>
            <a:r>
              <a:rPr lang="en-US" sz="6600" dirty="0" smtClean="0">
                <a:solidFill>
                  <a:srgbClr val="000000"/>
                </a:solidFill>
              </a:rPr>
              <a:t>1997</a:t>
            </a:r>
            <a:endParaRPr lang="en-US" sz="6600" dirty="0">
              <a:solidFill>
                <a:srgbClr val="000000"/>
              </a:solidFill>
            </a:endParaRPr>
          </a:p>
        </p:txBody>
      </p:sp>
      <p:sp>
        <p:nvSpPr>
          <p:cNvPr id="9" name="TextBox 8"/>
          <p:cNvSpPr txBox="1"/>
          <p:nvPr/>
        </p:nvSpPr>
        <p:spPr>
          <a:xfrm>
            <a:off x="533400" y="2372251"/>
            <a:ext cx="2819400" cy="1107996"/>
          </a:xfrm>
          <a:prstGeom prst="rect">
            <a:avLst/>
          </a:prstGeom>
          <a:noFill/>
        </p:spPr>
        <p:txBody>
          <a:bodyPr wrap="square" rtlCol="0">
            <a:spAutoFit/>
          </a:bodyPr>
          <a:lstStyle/>
          <a:p>
            <a:r>
              <a:rPr lang="en-US" sz="6600" dirty="0" smtClean="0">
                <a:solidFill>
                  <a:srgbClr val="000000"/>
                </a:solidFill>
              </a:rPr>
              <a:t>1945</a:t>
            </a:r>
            <a:endParaRPr lang="en-US" sz="6600" dirty="0">
              <a:solidFill>
                <a:srgbClr val="000000"/>
              </a:solidFill>
            </a:endParaRPr>
          </a:p>
        </p:txBody>
      </p:sp>
      <p:sp>
        <p:nvSpPr>
          <p:cNvPr id="13" name="TextBox 12"/>
          <p:cNvSpPr txBox="1"/>
          <p:nvPr/>
        </p:nvSpPr>
        <p:spPr>
          <a:xfrm>
            <a:off x="2819400" y="2133600"/>
            <a:ext cx="3581400" cy="1938992"/>
          </a:xfrm>
          <a:prstGeom prst="rect">
            <a:avLst/>
          </a:prstGeom>
          <a:noFill/>
        </p:spPr>
        <p:txBody>
          <a:bodyPr wrap="square" rtlCol="0">
            <a:spAutoFit/>
          </a:bodyPr>
          <a:lstStyle/>
          <a:p>
            <a:pPr algn="ctr"/>
            <a:r>
              <a:rPr lang="en-US" sz="4000" dirty="0" smtClean="0">
                <a:solidFill>
                  <a:srgbClr val="000000"/>
                </a:solidFill>
              </a:rPr>
              <a:t>Literacy standards in England</a:t>
            </a:r>
            <a:endParaRPr lang="en-US" sz="4000" dirty="0">
              <a:solidFill>
                <a:srgbClr val="000000"/>
              </a:solidFill>
            </a:endParaRPr>
          </a:p>
        </p:txBody>
      </p:sp>
      <p:pic>
        <p:nvPicPr>
          <p:cNvPr id="14" name="Picture 1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9400" y="1676400"/>
            <a:ext cx="4064000" cy="3048000"/>
          </a:xfrm>
          <a:prstGeom prst="rect">
            <a:avLst/>
          </a:prstGeom>
        </p:spPr>
      </p:pic>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01" y="2130425"/>
            <a:ext cx="7772400" cy="1470025"/>
          </a:xfrm>
        </p:spPr>
        <p:txBody>
          <a:bodyPr>
            <a:normAutofit/>
          </a:bodyPr>
          <a:lstStyle/>
          <a:p>
            <a:r>
              <a:rPr lang="en-US" sz="3200" b="1" dirty="0" smtClean="0"/>
              <a:t>There </a:t>
            </a:r>
            <a:r>
              <a:rPr lang="en-US" sz="3200" b="1" dirty="0" err="1" smtClean="0"/>
              <a:t>ain’t</a:t>
            </a:r>
            <a:r>
              <a:rPr lang="en-US" sz="3200" b="1" dirty="0" smtClean="0"/>
              <a:t> no Cavalry out there, Captain</a:t>
            </a:r>
            <a:endParaRPr lang="en-GB" sz="3200" dirty="0"/>
          </a:p>
        </p:txBody>
      </p:sp>
      <p:sp>
        <p:nvSpPr>
          <p:cNvPr id="3" name="Subtitle 2"/>
          <p:cNvSpPr>
            <a:spLocks noGrp="1"/>
          </p:cNvSpPr>
          <p:nvPr>
            <p:ph type="subTitle" idx="1"/>
          </p:nvPr>
        </p:nvSpPr>
        <p:spPr>
          <a:xfrm>
            <a:off x="1363020" y="3432576"/>
            <a:ext cx="6400800" cy="1752600"/>
          </a:xfrm>
        </p:spPr>
        <p:txBody>
          <a:bodyPr>
            <a:normAutofit/>
          </a:bodyPr>
          <a:lstStyle/>
          <a:p>
            <a:r>
              <a:rPr lang="en-US" sz="2400" dirty="0" smtClean="0">
                <a:solidFill>
                  <a:schemeClr val="tx1"/>
                </a:solidFill>
              </a:rPr>
              <a:t>Geoff Barton</a:t>
            </a:r>
          </a:p>
          <a:p>
            <a:r>
              <a:rPr lang="en-US" sz="1800" dirty="0" smtClean="0">
                <a:solidFill>
                  <a:schemeClr val="tx1"/>
                </a:solidFill>
              </a:rPr>
              <a:t>Head, King Edward VI School, Bury St Edmunds</a:t>
            </a:r>
            <a:endParaRPr lang="en-US" sz="1800" dirty="0">
              <a:solidFill>
                <a:schemeClr val="tx1"/>
              </a:solidFill>
            </a:endParaRPr>
          </a:p>
        </p:txBody>
      </p:sp>
      <p:cxnSp>
        <p:nvCxnSpPr>
          <p:cNvPr id="14" name="Straight Connector 13"/>
          <p:cNvCxnSpPr/>
          <p:nvPr/>
        </p:nvCxnSpPr>
        <p:spPr>
          <a:xfrm>
            <a:off x="1132632" y="3249505"/>
            <a:ext cx="7219098" cy="1588"/>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380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a:t>
            </a:r>
            <a:r>
              <a:rPr lang="en-US" sz="1400" b="1" dirty="0" smtClean="0">
                <a:solidFill>
                  <a:schemeClr val="bg1">
                    <a:lumMod val="50000"/>
                  </a:schemeClr>
                </a:solidFill>
              </a:rPr>
              <a:t> </a:t>
            </a:r>
            <a:r>
              <a:rPr lang="en-US" sz="1400" b="1" dirty="0" smtClean="0">
                <a:solidFill>
                  <a:schemeClr val="bg1">
                    <a:lumMod val="50000"/>
                  </a:schemeClr>
                </a:solidFill>
              </a:rPr>
              <a:t>80</a:t>
            </a:r>
            <a:endParaRPr lang="en-US" sz="1400" b="1" dirty="0">
              <a:solidFill>
                <a:schemeClr val="bg1">
                  <a:lumMod val="50000"/>
                </a:schemeClr>
              </a:solidFill>
            </a:endParaRPr>
          </a:p>
        </p:txBody>
      </p:sp>
      <p:sp>
        <p:nvSpPr>
          <p:cNvPr id="9" name="TextBox 8"/>
          <p:cNvSpPr txBox="1"/>
          <p:nvPr/>
        </p:nvSpPr>
        <p:spPr>
          <a:xfrm>
            <a:off x="2745774" y="4815844"/>
            <a:ext cx="3672473" cy="369332"/>
          </a:xfrm>
          <a:prstGeom prst="rect">
            <a:avLst/>
          </a:prstGeom>
          <a:noFill/>
        </p:spPr>
        <p:txBody>
          <a:bodyPr wrap="square" rtlCol="0">
            <a:spAutoFit/>
          </a:bodyPr>
          <a:lstStyle/>
          <a:p>
            <a:pPr algn="ctr"/>
            <a:fld id="{E916CE24-8AFB-284E-AE76-E8BC8E8888E2}" type="datetime2">
              <a:rPr lang="en-US" smtClean="0"/>
              <a:pPr algn="ctr"/>
              <a:t>Friday, July 9, 2010</a:t>
            </a:fld>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292802" y="892470"/>
            <a:ext cx="5926295" cy="707886"/>
          </a:xfrm>
          <a:prstGeom prst="rect">
            <a:avLst/>
          </a:prstGeom>
          <a:noFill/>
        </p:spPr>
        <p:txBody>
          <a:bodyPr wrap="square" rtlCol="0">
            <a:spAutoFit/>
          </a:bodyPr>
          <a:lstStyle/>
          <a:p>
            <a:r>
              <a:rPr lang="en-US" sz="4000" dirty="0" smtClean="0"/>
              <a:t>Opening provocations:</a:t>
            </a:r>
            <a:endParaRPr lang="en-US" sz="4000" dirty="0"/>
          </a:p>
        </p:txBody>
      </p:sp>
      <p:sp>
        <p:nvSpPr>
          <p:cNvPr id="6" name="TextBox 5"/>
          <p:cNvSpPr txBox="1"/>
          <p:nvPr/>
        </p:nvSpPr>
        <p:spPr>
          <a:xfrm>
            <a:off x="343222" y="-160187"/>
            <a:ext cx="949580" cy="4339650"/>
          </a:xfrm>
          <a:prstGeom prst="rect">
            <a:avLst/>
          </a:prstGeom>
          <a:noFill/>
        </p:spPr>
        <p:txBody>
          <a:bodyPr wrap="square" rtlCol="0">
            <a:spAutoFit/>
          </a:bodyPr>
          <a:lstStyle/>
          <a:p>
            <a:r>
              <a:rPr lang="en-US" sz="13800" dirty="0" smtClean="0"/>
              <a:t>3</a:t>
            </a:r>
            <a:endParaRPr lang="en-US" sz="13800" dirty="0"/>
          </a:p>
        </p:txBody>
      </p:sp>
      <p:cxnSp>
        <p:nvCxnSpPr>
          <p:cNvPr id="11" name="Straight Connector 10"/>
          <p:cNvCxnSpPr/>
          <p:nvPr/>
        </p:nvCxnSpPr>
        <p:spPr>
          <a:xfrm flipV="1">
            <a:off x="549155" y="1716287"/>
            <a:ext cx="5937736" cy="5721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92802" y="3072348"/>
            <a:ext cx="949580" cy="1107996"/>
          </a:xfrm>
          <a:prstGeom prst="rect">
            <a:avLst/>
          </a:prstGeom>
          <a:noFill/>
        </p:spPr>
        <p:txBody>
          <a:bodyPr wrap="square" rtlCol="0">
            <a:spAutoFit/>
          </a:bodyPr>
          <a:lstStyle/>
          <a:p>
            <a:r>
              <a:rPr lang="en-US" sz="6600" dirty="0" smtClean="0">
                <a:solidFill>
                  <a:srgbClr val="FF0000"/>
                </a:solidFill>
              </a:rPr>
              <a:t>1:</a:t>
            </a:r>
            <a:endParaRPr lang="en-US" sz="6600" dirty="0">
              <a:solidFill>
                <a:srgbClr val="FF0000"/>
              </a:solidFill>
            </a:endParaRPr>
          </a:p>
        </p:txBody>
      </p:sp>
      <p:sp>
        <p:nvSpPr>
          <p:cNvPr id="13" name="TextBox 12"/>
          <p:cNvSpPr txBox="1"/>
          <p:nvPr/>
        </p:nvSpPr>
        <p:spPr>
          <a:xfrm>
            <a:off x="2242382" y="3325293"/>
            <a:ext cx="6563306" cy="769441"/>
          </a:xfrm>
          <a:prstGeom prst="rect">
            <a:avLst/>
          </a:prstGeom>
          <a:noFill/>
        </p:spPr>
        <p:txBody>
          <a:bodyPr wrap="square" rtlCol="0">
            <a:spAutoFit/>
          </a:bodyPr>
          <a:lstStyle/>
          <a:p>
            <a:r>
              <a:rPr lang="en-US" sz="4400" dirty="0" smtClean="0"/>
              <a:t>We haven’t ‘done’ literacy</a:t>
            </a:r>
            <a:endParaRPr lang="en-US" sz="4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500"/>
                                        <p:tgtEl>
                                          <p:spTgt spid="5"/>
                                        </p:tgtEl>
                                      </p:cBhvr>
                                    </p:animEffect>
                                  </p:childTnLst>
                                </p:cTn>
                              </p:par>
                              <p:par>
                                <p:cTn id="12" presetID="1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292802" y="892470"/>
            <a:ext cx="5926295" cy="707886"/>
          </a:xfrm>
          <a:prstGeom prst="rect">
            <a:avLst/>
          </a:prstGeom>
          <a:noFill/>
        </p:spPr>
        <p:txBody>
          <a:bodyPr wrap="square" rtlCol="0">
            <a:spAutoFit/>
          </a:bodyPr>
          <a:lstStyle/>
          <a:p>
            <a:r>
              <a:rPr lang="en-US" sz="4000" dirty="0" smtClean="0"/>
              <a:t>Opening provocations:</a:t>
            </a:r>
            <a:endParaRPr lang="en-US" sz="4000" dirty="0"/>
          </a:p>
        </p:txBody>
      </p:sp>
      <p:sp>
        <p:nvSpPr>
          <p:cNvPr id="6" name="TextBox 5"/>
          <p:cNvSpPr txBox="1"/>
          <p:nvPr/>
        </p:nvSpPr>
        <p:spPr>
          <a:xfrm>
            <a:off x="343222" y="-160187"/>
            <a:ext cx="949580" cy="4339650"/>
          </a:xfrm>
          <a:prstGeom prst="rect">
            <a:avLst/>
          </a:prstGeom>
          <a:noFill/>
        </p:spPr>
        <p:txBody>
          <a:bodyPr wrap="square" rtlCol="0">
            <a:spAutoFit/>
          </a:bodyPr>
          <a:lstStyle/>
          <a:p>
            <a:r>
              <a:rPr lang="en-US" sz="13800" dirty="0" smtClean="0"/>
              <a:t>3</a:t>
            </a:r>
            <a:endParaRPr lang="en-US" sz="13800" dirty="0"/>
          </a:p>
        </p:txBody>
      </p:sp>
      <p:cxnSp>
        <p:nvCxnSpPr>
          <p:cNvPr id="11" name="Straight Connector 10"/>
          <p:cNvCxnSpPr/>
          <p:nvPr/>
        </p:nvCxnSpPr>
        <p:spPr>
          <a:xfrm flipV="1">
            <a:off x="549155" y="1716287"/>
            <a:ext cx="5937736" cy="5721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92802" y="3072348"/>
            <a:ext cx="949580" cy="1107996"/>
          </a:xfrm>
          <a:prstGeom prst="rect">
            <a:avLst/>
          </a:prstGeom>
          <a:noFill/>
        </p:spPr>
        <p:txBody>
          <a:bodyPr wrap="square" rtlCol="0">
            <a:spAutoFit/>
          </a:bodyPr>
          <a:lstStyle/>
          <a:p>
            <a:r>
              <a:rPr lang="en-US" sz="6600" dirty="0" smtClean="0">
                <a:solidFill>
                  <a:srgbClr val="FF0000"/>
                </a:solidFill>
              </a:rPr>
              <a:t>2:</a:t>
            </a:r>
            <a:endParaRPr lang="en-US" sz="6600" dirty="0">
              <a:solidFill>
                <a:srgbClr val="FF0000"/>
              </a:solidFill>
            </a:endParaRPr>
          </a:p>
        </p:txBody>
      </p:sp>
      <p:sp>
        <p:nvSpPr>
          <p:cNvPr id="13" name="TextBox 12"/>
          <p:cNvSpPr txBox="1"/>
          <p:nvPr/>
        </p:nvSpPr>
        <p:spPr>
          <a:xfrm>
            <a:off x="2242382" y="3325293"/>
            <a:ext cx="6563306" cy="1446550"/>
          </a:xfrm>
          <a:prstGeom prst="rect">
            <a:avLst/>
          </a:prstGeom>
          <a:noFill/>
        </p:spPr>
        <p:txBody>
          <a:bodyPr wrap="square" rtlCol="0">
            <a:spAutoFit/>
          </a:bodyPr>
          <a:lstStyle/>
          <a:p>
            <a:r>
              <a:rPr lang="en-US" sz="4400" dirty="0" smtClean="0"/>
              <a:t>Every teacher </a:t>
            </a:r>
            <a:r>
              <a:rPr lang="en-US" sz="4400" dirty="0" smtClean="0">
                <a:solidFill>
                  <a:srgbClr val="FF0000"/>
                </a:solidFill>
              </a:rPr>
              <a:t>in </a:t>
            </a:r>
            <a:r>
              <a:rPr lang="en-US" sz="4400" dirty="0" smtClean="0"/>
              <a:t>English is a teacher </a:t>
            </a:r>
            <a:r>
              <a:rPr lang="en-US" sz="4400" dirty="0" smtClean="0">
                <a:solidFill>
                  <a:srgbClr val="FF0000"/>
                </a:solidFill>
              </a:rPr>
              <a:t>of </a:t>
            </a:r>
            <a:r>
              <a:rPr lang="en-US" sz="4400" dirty="0" smtClean="0"/>
              <a:t>English</a:t>
            </a:r>
            <a:endParaRPr lang="en-US" sz="4400" dirty="0"/>
          </a:p>
        </p:txBody>
      </p:sp>
      <p:sp>
        <p:nvSpPr>
          <p:cNvPr id="8" name="TextBox 7"/>
          <p:cNvSpPr txBox="1"/>
          <p:nvPr/>
        </p:nvSpPr>
        <p:spPr>
          <a:xfrm>
            <a:off x="2538282" y="5171953"/>
            <a:ext cx="6563306" cy="400110"/>
          </a:xfrm>
          <a:prstGeom prst="rect">
            <a:avLst/>
          </a:prstGeom>
          <a:noFill/>
        </p:spPr>
        <p:txBody>
          <a:bodyPr wrap="square" rtlCol="0">
            <a:spAutoFit/>
          </a:bodyPr>
          <a:lstStyle/>
          <a:p>
            <a:pPr algn="r"/>
            <a:r>
              <a:rPr lang="en-US" sz="2000" dirty="0" smtClean="0"/>
              <a:t>George Sampson, “English for the English”, 1922</a:t>
            </a:r>
            <a:endParaRPr lang="en-US" sz="2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292802" y="892470"/>
            <a:ext cx="5926295" cy="707886"/>
          </a:xfrm>
          <a:prstGeom prst="rect">
            <a:avLst/>
          </a:prstGeom>
          <a:noFill/>
        </p:spPr>
        <p:txBody>
          <a:bodyPr wrap="square" rtlCol="0">
            <a:spAutoFit/>
          </a:bodyPr>
          <a:lstStyle/>
          <a:p>
            <a:r>
              <a:rPr lang="en-US" sz="4000" dirty="0" smtClean="0"/>
              <a:t>Opening provocations:</a:t>
            </a:r>
            <a:endParaRPr lang="en-US" sz="4000" dirty="0"/>
          </a:p>
        </p:txBody>
      </p:sp>
      <p:sp>
        <p:nvSpPr>
          <p:cNvPr id="6" name="TextBox 5"/>
          <p:cNvSpPr txBox="1"/>
          <p:nvPr/>
        </p:nvSpPr>
        <p:spPr>
          <a:xfrm>
            <a:off x="343222" y="-160187"/>
            <a:ext cx="949580" cy="4339650"/>
          </a:xfrm>
          <a:prstGeom prst="rect">
            <a:avLst/>
          </a:prstGeom>
          <a:noFill/>
        </p:spPr>
        <p:txBody>
          <a:bodyPr wrap="square" rtlCol="0">
            <a:spAutoFit/>
          </a:bodyPr>
          <a:lstStyle/>
          <a:p>
            <a:r>
              <a:rPr lang="en-US" sz="13800" dirty="0" smtClean="0"/>
              <a:t>3</a:t>
            </a:r>
            <a:endParaRPr lang="en-US" sz="13800" dirty="0"/>
          </a:p>
        </p:txBody>
      </p:sp>
      <p:cxnSp>
        <p:nvCxnSpPr>
          <p:cNvPr id="11" name="Straight Connector 10"/>
          <p:cNvCxnSpPr/>
          <p:nvPr/>
        </p:nvCxnSpPr>
        <p:spPr>
          <a:xfrm flipV="1">
            <a:off x="549155" y="1716287"/>
            <a:ext cx="5937736" cy="5721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92802" y="3072348"/>
            <a:ext cx="949580" cy="1107996"/>
          </a:xfrm>
          <a:prstGeom prst="rect">
            <a:avLst/>
          </a:prstGeom>
          <a:noFill/>
        </p:spPr>
        <p:txBody>
          <a:bodyPr wrap="square" rtlCol="0">
            <a:spAutoFit/>
          </a:bodyPr>
          <a:lstStyle/>
          <a:p>
            <a:r>
              <a:rPr lang="en-US" sz="6600" dirty="0" smtClean="0">
                <a:solidFill>
                  <a:srgbClr val="FF0000"/>
                </a:solidFill>
              </a:rPr>
              <a:t>3:</a:t>
            </a:r>
            <a:endParaRPr lang="en-US" sz="6600" dirty="0">
              <a:solidFill>
                <a:srgbClr val="FF0000"/>
              </a:solidFill>
            </a:endParaRPr>
          </a:p>
        </p:txBody>
      </p:sp>
      <p:sp>
        <p:nvSpPr>
          <p:cNvPr id="13" name="TextBox 12"/>
          <p:cNvSpPr txBox="1"/>
          <p:nvPr/>
        </p:nvSpPr>
        <p:spPr>
          <a:xfrm>
            <a:off x="2242382" y="3325293"/>
            <a:ext cx="6563306" cy="769441"/>
          </a:xfrm>
          <a:prstGeom prst="rect">
            <a:avLst/>
          </a:prstGeom>
          <a:noFill/>
        </p:spPr>
        <p:txBody>
          <a:bodyPr wrap="square" rtlCol="0">
            <a:spAutoFit/>
          </a:bodyPr>
          <a:lstStyle/>
          <a:p>
            <a:r>
              <a:rPr lang="en-US" sz="4400" dirty="0" smtClean="0"/>
              <a:t>Literacy matters</a:t>
            </a:r>
            <a:endParaRPr lang="en-US" sz="4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199798"/>
            <a:ext cx="4394959" cy="1938992"/>
          </a:xfrm>
          <a:prstGeom prst="rect">
            <a:avLst/>
          </a:prstGeom>
          <a:noFill/>
        </p:spPr>
        <p:txBody>
          <a:bodyPr wrap="square" rtlCol="0">
            <a:spAutoFit/>
          </a:bodyPr>
          <a:lstStyle/>
          <a:p>
            <a:r>
              <a:rPr lang="en-US" sz="2400" dirty="0" smtClean="0"/>
              <a:t>“For whosoever hath, to him shall be given and he shall have more abundance: but whosoever hath not, from him shall be taken away even that he hath”. </a:t>
            </a:r>
            <a:endParaRPr lang="en-US" sz="2400" dirty="0">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615296"/>
            <a:ext cx="4394959" cy="830997"/>
          </a:xfrm>
          <a:prstGeom prst="rect">
            <a:avLst/>
          </a:prstGeom>
          <a:noFill/>
        </p:spPr>
        <p:txBody>
          <a:bodyPr wrap="square" rtlCol="0">
            <a:spAutoFit/>
          </a:bodyPr>
          <a:lstStyle/>
          <a:p>
            <a:r>
              <a:rPr lang="en-US" sz="2400" dirty="0" smtClean="0">
                <a:solidFill>
                  <a:srgbClr val="000000"/>
                </a:solidFill>
              </a:rPr>
              <a:t>The rich shall get richer and the poor shall get poorer</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597316"/>
            <a:ext cx="4394959" cy="830997"/>
          </a:xfrm>
          <a:prstGeom prst="rect">
            <a:avLst/>
          </a:prstGeom>
          <a:noFill/>
        </p:spPr>
        <p:txBody>
          <a:bodyPr wrap="square" rtlCol="0">
            <a:spAutoFit/>
          </a:bodyPr>
          <a:lstStyle/>
          <a:p>
            <a:r>
              <a:rPr lang="en-US" sz="2400" dirty="0" smtClean="0">
                <a:solidFill>
                  <a:srgbClr val="000000"/>
                </a:solidFill>
              </a:rPr>
              <a:t>“the word-rich get richer while the word-poor get poorer”</a:t>
            </a:r>
            <a:endParaRPr lang="en-US" sz="2400" dirty="0" smtClean="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029575"/>
            <a:ext cx="4394959" cy="1938992"/>
          </a:xfrm>
          <a:prstGeom prst="rect">
            <a:avLst/>
          </a:prstGeom>
          <a:noFill/>
        </p:spPr>
        <p:txBody>
          <a:bodyPr wrap="square" rtlCol="0">
            <a:spAutoFit/>
          </a:bodyPr>
          <a:lstStyle/>
          <a:p>
            <a:r>
              <a:rPr lang="en-US" sz="2400" dirty="0" smtClean="0">
                <a:solidFill>
                  <a:srgbClr val="000000"/>
                </a:solidFill>
              </a:rPr>
              <a:t>“Students who begin with high verbal aptitudes and find themselves in verbally enriched social environments are at a double advantage.” </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1754600"/>
            <a:ext cx="4394959" cy="3785652"/>
          </a:xfrm>
          <a:prstGeom prst="rect">
            <a:avLst/>
          </a:prstGeom>
          <a:noFill/>
        </p:spPr>
        <p:txBody>
          <a:bodyPr wrap="square" rtlCol="0">
            <a:spAutoFit/>
          </a:bodyPr>
          <a:lstStyle/>
          <a:p>
            <a:r>
              <a:rPr lang="en-US" sz="2400" dirty="0" smtClean="0">
                <a:solidFill>
                  <a:srgbClr val="000000"/>
                </a:solidFill>
              </a:rPr>
              <a:t>Poor readers become increasingly frustrated with the act of reading, and try to avoid reading where possible … more likely to drop out of school …</a:t>
            </a:r>
          </a:p>
          <a:p>
            <a:endParaRPr lang="en-US" sz="2400" dirty="0" smtClean="0">
              <a:solidFill>
                <a:srgbClr val="000000"/>
              </a:solidFill>
            </a:endParaRPr>
          </a:p>
          <a:p>
            <a:r>
              <a:rPr lang="en-US" sz="2400" dirty="0" smtClean="0">
                <a:solidFill>
                  <a:srgbClr val="000000"/>
                </a:solidFill>
              </a:rPr>
              <a:t>Good readers may choose friends who also read avidly while poor readers seek friends with whom they share other enjoyments</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1977199"/>
            <a:ext cx="4394959" cy="2677656"/>
          </a:xfrm>
          <a:prstGeom prst="rect">
            <a:avLst/>
          </a:prstGeom>
          <a:noFill/>
        </p:spPr>
        <p:txBody>
          <a:bodyPr wrap="square" rtlCol="0">
            <a:spAutoFit/>
          </a:bodyPr>
          <a:lstStyle/>
          <a:p>
            <a:r>
              <a:rPr lang="en-US" sz="2400" dirty="0" smtClean="0">
                <a:solidFill>
                  <a:srgbClr val="000000"/>
                </a:solidFill>
              </a:rPr>
              <a:t>“While good readers gain new skills very rapidly, and quickly move from learning to read to reading to learn, poor readers become increasingly frustrated with the act of reading, and try to avoid reading where possible” </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1977199"/>
            <a:ext cx="4394959" cy="2677656"/>
          </a:xfrm>
          <a:prstGeom prst="rect">
            <a:avLst/>
          </a:prstGeom>
          <a:noFill/>
        </p:spPr>
        <p:txBody>
          <a:bodyPr wrap="square" rtlCol="0">
            <a:spAutoFit/>
          </a:bodyPr>
          <a:lstStyle/>
          <a:p>
            <a:r>
              <a:rPr lang="en-US" sz="2400" dirty="0" smtClean="0">
                <a:solidFill>
                  <a:srgbClr val="000000"/>
                </a:solidFill>
              </a:rPr>
              <a:t>“While good readers gain new skills very rapidly, and quickly move from learning to read to reading to learn, poor readers become increasingly frustrated with the act of reading, and try to avoid reading where possible” </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sp>
        <p:nvSpPr>
          <p:cNvPr id="9" name="Rectangle 8"/>
          <p:cNvSpPr/>
          <p:nvPr/>
        </p:nvSpPr>
        <p:spPr>
          <a:xfrm>
            <a:off x="3752558" y="1977199"/>
            <a:ext cx="3893901" cy="877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52558" y="3504471"/>
            <a:ext cx="4242559" cy="1555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791200" y="3200400"/>
            <a:ext cx="3330595" cy="1555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752558" y="1948963"/>
            <a:ext cx="1445463" cy="12514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01" y="2130425"/>
            <a:ext cx="7772400" cy="1470025"/>
          </a:xfrm>
        </p:spPr>
        <p:txBody>
          <a:bodyPr>
            <a:normAutofit/>
          </a:bodyPr>
          <a:lstStyle/>
          <a:p>
            <a:r>
              <a:rPr lang="en-US" sz="3200" b="1" dirty="0" smtClean="0"/>
              <a:t>Don’t Call it Literacy!</a:t>
            </a:r>
            <a:endParaRPr lang="en-GB" sz="3200" dirty="0"/>
          </a:p>
        </p:txBody>
      </p:sp>
      <p:sp>
        <p:nvSpPr>
          <p:cNvPr id="3" name="Subtitle 2"/>
          <p:cNvSpPr>
            <a:spLocks noGrp="1"/>
          </p:cNvSpPr>
          <p:nvPr>
            <p:ph type="subTitle" idx="1"/>
          </p:nvPr>
        </p:nvSpPr>
        <p:spPr>
          <a:xfrm>
            <a:off x="1363020" y="3432576"/>
            <a:ext cx="6400800" cy="1752600"/>
          </a:xfrm>
        </p:spPr>
        <p:txBody>
          <a:bodyPr>
            <a:normAutofit/>
          </a:bodyPr>
          <a:lstStyle/>
          <a:p>
            <a:r>
              <a:rPr lang="en-US" sz="2400" dirty="0" smtClean="0">
                <a:solidFill>
                  <a:schemeClr val="tx1"/>
                </a:solidFill>
              </a:rPr>
              <a:t>Geoff Barton</a:t>
            </a:r>
          </a:p>
          <a:p>
            <a:r>
              <a:rPr lang="en-US" sz="1800" dirty="0" smtClean="0">
                <a:solidFill>
                  <a:schemeClr val="tx1"/>
                </a:solidFill>
              </a:rPr>
              <a:t>Head, King Edward VI School, Bury St Edmunds</a:t>
            </a:r>
            <a:endParaRPr lang="en-US" sz="1800" dirty="0">
              <a:solidFill>
                <a:schemeClr val="tx1"/>
              </a:solidFill>
            </a:endParaRPr>
          </a:p>
        </p:txBody>
      </p:sp>
      <p:cxnSp>
        <p:nvCxnSpPr>
          <p:cNvPr id="14" name="Straight Connector 13"/>
          <p:cNvCxnSpPr/>
          <p:nvPr/>
        </p:nvCxnSpPr>
        <p:spPr>
          <a:xfrm>
            <a:off x="1132632" y="3249505"/>
            <a:ext cx="7219098" cy="1588"/>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380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a:t>
            </a:r>
            <a:r>
              <a:rPr lang="en-US" sz="1400" b="1" dirty="0" smtClean="0">
                <a:solidFill>
                  <a:schemeClr val="bg1">
                    <a:lumMod val="50000"/>
                  </a:schemeClr>
                </a:solidFill>
              </a:rPr>
              <a:t> </a:t>
            </a:r>
            <a:r>
              <a:rPr lang="en-US" sz="1400" b="1" dirty="0" smtClean="0">
                <a:solidFill>
                  <a:schemeClr val="bg1">
                    <a:lumMod val="50000"/>
                  </a:schemeClr>
                </a:solidFill>
              </a:rPr>
              <a:t>80</a:t>
            </a:r>
            <a:endParaRPr lang="en-US" sz="1400" b="1" dirty="0">
              <a:solidFill>
                <a:schemeClr val="bg1">
                  <a:lumMod val="50000"/>
                </a:schemeClr>
              </a:solidFill>
            </a:endParaRPr>
          </a:p>
        </p:txBody>
      </p:sp>
      <p:sp>
        <p:nvSpPr>
          <p:cNvPr id="9" name="TextBox 8"/>
          <p:cNvSpPr txBox="1"/>
          <p:nvPr/>
        </p:nvSpPr>
        <p:spPr>
          <a:xfrm>
            <a:off x="2745774" y="4815844"/>
            <a:ext cx="3672473" cy="369332"/>
          </a:xfrm>
          <a:prstGeom prst="rect">
            <a:avLst/>
          </a:prstGeom>
          <a:noFill/>
        </p:spPr>
        <p:txBody>
          <a:bodyPr wrap="square" rtlCol="0">
            <a:spAutoFit/>
          </a:bodyPr>
          <a:lstStyle/>
          <a:p>
            <a:pPr algn="ctr"/>
            <a:fld id="{E916CE24-8AFB-284E-AE76-E8BC8E8888E2}" type="datetime2">
              <a:rPr lang="en-US" smtClean="0"/>
              <a:pPr algn="ctr"/>
              <a:t>Friday, July 9, 2010</a:t>
            </a:fld>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1859353"/>
            <a:ext cx="4394959" cy="3046988"/>
          </a:xfrm>
          <a:prstGeom prst="rect">
            <a:avLst/>
          </a:prstGeom>
          <a:noFill/>
        </p:spPr>
        <p:txBody>
          <a:bodyPr wrap="square" rtlCol="0">
            <a:spAutoFit/>
          </a:bodyPr>
          <a:lstStyle/>
          <a:p>
            <a:r>
              <a:rPr lang="en-US" sz="2400" dirty="0" smtClean="0">
                <a:solidFill>
                  <a:srgbClr val="000000"/>
                </a:solidFill>
              </a:rPr>
              <a:t>“The children who possess intellectual capital when they first arrive at school have the </a:t>
            </a:r>
            <a:r>
              <a:rPr lang="en-US" sz="2400" b="1" dirty="0" smtClean="0">
                <a:solidFill>
                  <a:srgbClr val="FF0000"/>
                </a:solidFill>
              </a:rPr>
              <a:t>mental scaffolding</a:t>
            </a:r>
            <a:r>
              <a:rPr lang="en-US" sz="2400" dirty="0" smtClean="0">
                <a:solidFill>
                  <a:srgbClr val="000000"/>
                </a:solidFill>
              </a:rPr>
              <a:t> and </a:t>
            </a:r>
            <a:r>
              <a:rPr lang="en-US" sz="2400" b="1" dirty="0" smtClean="0">
                <a:solidFill>
                  <a:srgbClr val="FF0000"/>
                </a:solidFill>
              </a:rPr>
              <a:t>Velcro </a:t>
            </a:r>
            <a:r>
              <a:rPr lang="en-US" sz="2400" dirty="0" smtClean="0">
                <a:solidFill>
                  <a:srgbClr val="000000"/>
                </a:solidFill>
              </a:rPr>
              <a:t>to catch hold of what is going on, and they can turn the new knowledge into still more Velcro to gain still more knowledge”.</a:t>
            </a:r>
            <a:r>
              <a:rPr lang="en-GB" sz="2400" dirty="0" smtClean="0">
                <a:solidFill>
                  <a:srgbClr val="000000"/>
                </a:solidFill>
              </a:rPr>
              <a:t> </a:t>
            </a:r>
            <a:endParaRPr lang="en-US" sz="2400" dirty="0">
              <a:solidFill>
                <a:srgbClr val="000000"/>
              </a:solidFill>
              <a:latin typeface="Calibri" charset="0"/>
            </a:endParaRPr>
          </a:p>
        </p:txBody>
      </p:sp>
      <p:pic>
        <p:nvPicPr>
          <p:cNvPr id="8" name="Picture 7" descr="E D Hirsch - The Schools We Need.jpg"/>
          <p:cNvPicPr>
            <a:picLocks noChangeAspect="1"/>
          </p:cNvPicPr>
          <p:nvPr/>
        </p:nvPicPr>
        <p:blipFill>
          <a:blip r:embed="rId2"/>
          <a:stretch>
            <a:fillRect/>
          </a:stretch>
        </p:blipFill>
        <p:spPr>
          <a:xfrm>
            <a:off x="701795" y="1567481"/>
            <a:ext cx="2866583" cy="3822111"/>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500960"/>
            <a:ext cx="4394959" cy="1200328"/>
          </a:xfrm>
          <a:prstGeom prst="rect">
            <a:avLst/>
          </a:prstGeom>
          <a:noFill/>
        </p:spPr>
        <p:txBody>
          <a:bodyPr wrap="square" rtlCol="0">
            <a:spAutoFit/>
          </a:bodyPr>
          <a:lstStyle/>
          <a:p>
            <a:r>
              <a:rPr lang="en-US" sz="2400" dirty="0" err="1" smtClean="0">
                <a:solidFill>
                  <a:srgbClr val="000000"/>
                </a:solidFill>
              </a:rPr>
              <a:t>Stricht’s</a:t>
            </a:r>
            <a:r>
              <a:rPr lang="en-US" sz="2400" dirty="0" smtClean="0">
                <a:solidFill>
                  <a:srgbClr val="000000"/>
                </a:solidFill>
              </a:rPr>
              <a:t> Law: “reading ability in children cannot exceed their listening ability …</a:t>
            </a:r>
            <a:r>
              <a:rPr lang="en-GB" sz="2400" dirty="0" smtClean="0">
                <a:solidFill>
                  <a:srgbClr val="000000"/>
                </a:solidFill>
              </a:rPr>
              <a:t>”</a:t>
            </a:r>
            <a:endParaRPr lang="en-US" sz="2400" dirty="0">
              <a:solidFill>
                <a:srgbClr val="000000"/>
              </a:solidFill>
              <a:latin typeface="Calibri" charset="0"/>
            </a:endParaRPr>
          </a:p>
        </p:txBody>
      </p:sp>
      <p:pic>
        <p:nvPicPr>
          <p:cNvPr id="8" name="Picture 7" descr="E D Hirsch - The Schools We Need.jpg"/>
          <p:cNvPicPr>
            <a:picLocks noChangeAspect="1"/>
          </p:cNvPicPr>
          <p:nvPr/>
        </p:nvPicPr>
        <p:blipFill>
          <a:blip r:embed="rId2"/>
          <a:stretch>
            <a:fillRect/>
          </a:stretch>
        </p:blipFill>
        <p:spPr>
          <a:xfrm>
            <a:off x="701795" y="1567481"/>
            <a:ext cx="2866583" cy="3822111"/>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572036" y="2665967"/>
            <a:ext cx="7756812" cy="1922242"/>
          </a:xfrm>
          <a:prstGeom prst="rect">
            <a:avLst/>
          </a:prstGeom>
          <a:solidFill>
            <a:schemeClr val="bg1">
              <a:lumMod val="85000"/>
            </a:schemeClr>
          </a:solidFill>
          <a:ln w="38100"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5"/>
          <p:cNvSpPr txBox="1">
            <a:spLocks noChangeArrowheads="1"/>
          </p:cNvSpPr>
          <p:nvPr/>
        </p:nvSpPr>
        <p:spPr bwMode="auto">
          <a:xfrm>
            <a:off x="762000" y="2821492"/>
            <a:ext cx="7391400" cy="1569660"/>
          </a:xfrm>
          <a:prstGeom prst="rect">
            <a:avLst/>
          </a:prstGeom>
          <a:noFill/>
          <a:ln w="9525">
            <a:noFill/>
            <a:miter lim="800000"/>
            <a:headEnd/>
            <a:tailEnd/>
          </a:ln>
        </p:spPr>
        <p:txBody>
          <a:bodyPr>
            <a:prstTxWarp prst="textNoShape">
              <a:avLst/>
            </a:prstTxWarp>
            <a:spAutoFit/>
          </a:bodyPr>
          <a:lstStyle/>
          <a:p>
            <a:pPr algn="ctr"/>
            <a:r>
              <a:rPr lang="en-GB" sz="2400" dirty="0" smtClean="0">
                <a:solidFill>
                  <a:srgbClr val="000000"/>
                </a:solidFill>
                <a:latin typeface="Tahoma" charset="0"/>
              </a:rPr>
              <a:t>“Spoken language forms a constraint, a ceiling not only on the ability to comprehend but also on the ability to write, beyond which literacy cannot progress” </a:t>
            </a:r>
            <a:endParaRPr lang="en-US" sz="2400" dirty="0">
              <a:solidFill>
                <a:srgbClr val="000000"/>
              </a:solidFill>
              <a:latin typeface="Calibri" charset="0"/>
            </a:endParaRPr>
          </a:p>
        </p:txBody>
      </p:sp>
      <p:sp>
        <p:nvSpPr>
          <p:cNvPr id="7" name="TextBox 6"/>
          <p:cNvSpPr txBox="1"/>
          <p:nvPr/>
        </p:nvSpPr>
        <p:spPr>
          <a:xfrm>
            <a:off x="762000" y="1295947"/>
            <a:ext cx="7704137" cy="461665"/>
          </a:xfrm>
          <a:prstGeom prst="rect">
            <a:avLst/>
          </a:prstGeom>
          <a:noFill/>
        </p:spPr>
        <p:txBody>
          <a:bodyPr wrap="square" rtlCol="0">
            <a:spAutoFit/>
          </a:bodyPr>
          <a:lstStyle/>
          <a:p>
            <a:r>
              <a:rPr lang="en-US" sz="2400" dirty="0" smtClean="0"/>
              <a:t>What we know about … the importance of talk</a:t>
            </a:r>
            <a:endParaRPr lang="en-US" sz="2400" dirty="0"/>
          </a:p>
        </p:txBody>
      </p:sp>
      <p:sp>
        <p:nvSpPr>
          <p:cNvPr id="8" name="TextBox 7"/>
          <p:cNvSpPr txBox="1"/>
          <p:nvPr/>
        </p:nvSpPr>
        <p:spPr>
          <a:xfrm>
            <a:off x="4599172" y="5125980"/>
            <a:ext cx="3554228" cy="646331"/>
          </a:xfrm>
          <a:prstGeom prst="rect">
            <a:avLst/>
          </a:prstGeom>
          <a:noFill/>
        </p:spPr>
        <p:txBody>
          <a:bodyPr wrap="square" rtlCol="0">
            <a:spAutoFit/>
          </a:bodyPr>
          <a:lstStyle/>
          <a:p>
            <a:r>
              <a:rPr lang="en-US" dirty="0" err="1" smtClean="0"/>
              <a:t>Myhill</a:t>
            </a:r>
            <a:r>
              <a:rPr lang="en-US" dirty="0" smtClean="0"/>
              <a:t> &amp; Fisher</a:t>
            </a:r>
          </a:p>
          <a:p>
            <a:r>
              <a:rPr lang="en-US" dirty="0" smtClean="0"/>
              <a:t>Cited in Ofsted English Report 2005</a:t>
            </a:r>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835173" y="1327263"/>
            <a:ext cx="7322065" cy="3785652"/>
          </a:xfrm>
          <a:prstGeom prst="rect">
            <a:avLst/>
          </a:prstGeom>
          <a:noFill/>
          <a:ln w="9525">
            <a:noFill/>
            <a:miter lim="800000"/>
            <a:headEnd/>
            <a:tailEnd/>
          </a:ln>
        </p:spPr>
        <p:txBody>
          <a:bodyPr wrap="square">
            <a:prstTxWarp prst="textNoShape">
              <a:avLst/>
            </a:prstTxWarp>
            <a:spAutoFit/>
          </a:bodyPr>
          <a:lstStyle/>
          <a:p>
            <a:pPr lvl="1" algn="ctr"/>
            <a:r>
              <a:rPr lang="en-GB" sz="3600" i="1" dirty="0" err="1">
                <a:solidFill>
                  <a:srgbClr val="000000"/>
                </a:solidFill>
                <a:latin typeface="Geneva" charset="0"/>
                <a:ea typeface="Times" charset="0"/>
                <a:cs typeface="Times" charset="0"/>
              </a:rPr>
              <a:t>Churchdown</a:t>
            </a:r>
            <a:r>
              <a:rPr lang="en-GB" sz="3600" i="1" dirty="0">
                <a:solidFill>
                  <a:srgbClr val="000000"/>
                </a:solidFill>
                <a:latin typeface="Geneva" charset="0"/>
                <a:ea typeface="Times" charset="0"/>
                <a:cs typeface="Times" charset="0"/>
              </a:rPr>
              <a:t> parish magazine:</a:t>
            </a:r>
          </a:p>
          <a:p>
            <a:pPr lvl="1" algn="ctr"/>
            <a:endParaRPr lang="en-GB" sz="2400" dirty="0">
              <a:solidFill>
                <a:srgbClr val="000000"/>
              </a:solidFill>
              <a:latin typeface="Geneva" charset="0"/>
              <a:ea typeface="Times" charset="0"/>
              <a:cs typeface="Times" charset="0"/>
            </a:endParaRPr>
          </a:p>
          <a:p>
            <a:pPr lvl="1" algn="ctr"/>
            <a:r>
              <a:rPr lang="en-GB" sz="3600" dirty="0">
                <a:solidFill>
                  <a:srgbClr val="000000"/>
                </a:solidFill>
                <a:latin typeface="Geneva" charset="0"/>
                <a:ea typeface="Times" charset="0"/>
                <a:cs typeface="Times" charset="0"/>
              </a:rPr>
              <a:t>‘Would the congregation please note that the bowl at the back of the church labelled “for the sick” is for monetary donations only’</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left)">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8">
                                            <p:txEl>
                                              <p:pRg st="2" end="2"/>
                                            </p:txEl>
                                          </p:spTgt>
                                        </p:tgtEl>
                                        <p:attrNameLst>
                                          <p:attrName>style.visibility</p:attrName>
                                        </p:attrNameLst>
                                      </p:cBhvr>
                                      <p:to>
                                        <p:strVal val="visible"/>
                                      </p:to>
                                    </p:set>
                                    <p:animEffect transition="in" filter="wipe(left)">
                                      <p:cBhvr>
                                        <p:cTn id="12" dur="500"/>
                                        <p:tgtEl>
                                          <p:spTgt spid="348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2"/>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2894505" y="2185406"/>
            <a:ext cx="3243994" cy="2308324"/>
          </a:xfrm>
          <a:prstGeom prst="rect">
            <a:avLst/>
          </a:prstGeom>
          <a:noFill/>
        </p:spPr>
        <p:txBody>
          <a:bodyPr wrap="square" rtlCol="0">
            <a:spAutoFit/>
          </a:bodyPr>
          <a:lstStyle/>
          <a:p>
            <a:pPr algn="ctr"/>
            <a:r>
              <a:rPr lang="en-US" sz="4800" dirty="0" smtClean="0"/>
              <a:t>LITERACY </a:t>
            </a:r>
            <a:r>
              <a:rPr lang="en-US" sz="4800" dirty="0" smtClean="0">
                <a:solidFill>
                  <a:srgbClr val="FF0000"/>
                </a:solidFill>
              </a:rPr>
              <a:t>for </a:t>
            </a:r>
            <a:r>
              <a:rPr lang="en-US" sz="4800" dirty="0" smtClean="0"/>
              <a:t>LEARNING</a:t>
            </a:r>
            <a:endParaRPr lang="en-US" sz="4800" dirty="0"/>
          </a:p>
        </p:txBody>
      </p:sp>
      <p:pic>
        <p:nvPicPr>
          <p:cNvPr id="8" name="Picture 7"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091113"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1463555" y="2463800"/>
            <a:ext cx="2028825" cy="1524000"/>
          </a:xfrm>
          <a:prstGeom prst="rect">
            <a:avLst/>
          </a:prstGeom>
          <a:noFill/>
          <a:ln w="9525">
            <a:noFill/>
            <a:miter lim="800000"/>
            <a:headEnd/>
            <a:tailEnd/>
          </a:ln>
        </p:spPr>
      </p:pic>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295400" y="2362200"/>
            <a:ext cx="7543800" cy="5078413"/>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latin typeface="Calibri" charset="0"/>
              </a:rPr>
              <a:t>Understand the significance of exploratory talk</a:t>
            </a:r>
          </a:p>
          <a:p>
            <a:pPr marL="742950" indent="-742950">
              <a:buFont typeface="Calibri" charset="0"/>
              <a:buAutoNum type="arabicPeriod"/>
            </a:pPr>
            <a:r>
              <a:rPr lang="en-US" sz="3600" dirty="0">
                <a:latin typeface="Calibri" charset="0"/>
              </a:rPr>
              <a:t>Model good talk – eg connectives</a:t>
            </a:r>
          </a:p>
          <a:p>
            <a:pPr marL="742950" indent="-742950">
              <a:buFont typeface="Calibri" charset="0"/>
              <a:buAutoNum type="arabicPeriod"/>
            </a:pPr>
            <a:r>
              <a:rPr lang="en-US" sz="3600" dirty="0">
                <a:latin typeface="Calibri" charset="0"/>
              </a:rPr>
              <a:t>Re-think questioning: why &amp; how?</a:t>
            </a:r>
          </a:p>
          <a:p>
            <a:pPr marL="742950" indent="-742950">
              <a:buFont typeface="Calibri" charset="0"/>
              <a:buAutoNum type="arabicPeriod"/>
            </a:pPr>
            <a:r>
              <a:rPr lang="en-US" sz="3600" dirty="0">
                <a:latin typeface="Calibri" charset="0"/>
              </a:rPr>
              <a:t>Re-think hands-up</a:t>
            </a:r>
          </a:p>
          <a:p>
            <a:pPr marL="742950" indent="-742950">
              <a:buFont typeface="Calibri" charset="0"/>
              <a:buAutoNum type="arabicPeriod"/>
            </a:pPr>
            <a:r>
              <a:rPr lang="en-US" sz="3600" dirty="0">
                <a:latin typeface="Calibri" charset="0"/>
              </a:rPr>
              <a:t>Get conversations into the school culture</a:t>
            </a:r>
          </a:p>
          <a:p>
            <a:pPr marL="742950" indent="-742950">
              <a:buFont typeface="Calibri" charset="0"/>
              <a:buAutoNum type="arabicPeriod"/>
            </a:pPr>
            <a:endParaRPr lang="en-US" sz="3600" dirty="0">
              <a:latin typeface="Calibri" charset="0"/>
            </a:endParaRPr>
          </a:p>
          <a:p>
            <a:pPr marL="742950" indent="-742950"/>
            <a:endParaRPr lang="en-US" sz="3600" dirty="0">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38100" y="0"/>
            <a:ext cx="2667000" cy="2003425"/>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000000"/>
                </a:solidFill>
                <a:latin typeface="Calibri" charset="0"/>
              </a:rPr>
              <a:t>Teach reading – scanning, skimming, analysis</a:t>
            </a:r>
            <a:endParaRPr lang="en-US" sz="3600" dirty="0" smtClean="0">
              <a:solidFill>
                <a:srgbClr val="000000"/>
              </a:solidFill>
              <a:latin typeface="Calibri" charset="0"/>
            </a:endParaRPr>
          </a:p>
          <a:p>
            <a:pPr marL="742950" indent="-742950">
              <a:buFont typeface="Calibri" charset="0"/>
              <a:buAutoNum type="arabicPeriod"/>
            </a:pPr>
            <a:r>
              <a:rPr lang="en-US" sz="3600" dirty="0" smtClean="0">
                <a:solidFill>
                  <a:srgbClr val="000000"/>
                </a:solidFill>
                <a:latin typeface="Calibri" charset="0"/>
              </a:rPr>
              <a:t>Read aloud and display</a:t>
            </a:r>
          </a:p>
          <a:p>
            <a:pPr marL="742950" indent="-742950">
              <a:buFont typeface="Calibri" charset="0"/>
              <a:buAutoNum type="arabicPeriod"/>
            </a:pPr>
            <a:r>
              <a:rPr lang="en-US" sz="3600" dirty="0" smtClean="0">
                <a:solidFill>
                  <a:srgbClr val="000000"/>
                </a:solidFill>
                <a:latin typeface="Calibri" charset="0"/>
              </a:rPr>
              <a:t>Build word power</a:t>
            </a:r>
          </a:p>
          <a:p>
            <a:pPr marL="742950" indent="-742950">
              <a:buFont typeface="Calibri" charset="0"/>
              <a:buAutoNum type="arabicPeriod"/>
            </a:pPr>
            <a:r>
              <a:rPr lang="en-US" sz="3600" dirty="0">
                <a:solidFill>
                  <a:srgbClr val="000000"/>
                </a:solidFill>
                <a:latin typeface="Calibri" charset="0"/>
              </a:rPr>
              <a:t>Demystify spelling</a:t>
            </a:r>
          </a:p>
          <a:p>
            <a:pPr marL="742950" indent="-742950">
              <a:buFont typeface="Calibri" charset="0"/>
              <a:buAutoNum type="arabicPeriod"/>
            </a:pPr>
            <a:r>
              <a:rPr lang="en-US" sz="3600" dirty="0">
                <a:solidFill>
                  <a:srgbClr val="000000"/>
                </a:solidFill>
                <a:latin typeface="Calibri" charset="0"/>
              </a:rPr>
              <a:t>Teach research, not FOFO</a:t>
            </a:r>
          </a:p>
          <a:p>
            <a:pPr marL="742950" indent="-742950"/>
            <a:endParaRPr lang="en-US" sz="3600" dirty="0">
              <a:solidFill>
                <a:srgbClr val="000000"/>
              </a:solidFill>
              <a:latin typeface="Calibri" charset="0"/>
            </a:endParaRPr>
          </a:p>
        </p:txBody>
      </p:sp>
      <p:pic>
        <p:nvPicPr>
          <p:cNvPr id="52228" name="Picture 4"/>
          <p:cNvPicPr>
            <a:picLocks noChangeAspect="1" noChangeArrowheads="1"/>
          </p:cNvPicPr>
          <p:nvPr/>
        </p:nvPicPr>
        <p:blipFill>
          <a:blip r:embed="rId3"/>
          <a:srcRect/>
          <a:stretch>
            <a:fillRect/>
          </a:stretch>
        </p:blipFill>
        <p:spPr bwMode="auto">
          <a:xfrm>
            <a:off x="-1" y="0"/>
            <a:ext cx="2224897" cy="2224897"/>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4275"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SKIMMING</a:t>
            </a:r>
          </a:p>
        </p:txBody>
      </p:sp>
      <p:pic>
        <p:nvPicPr>
          <p:cNvPr id="54276"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5299"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000000"/>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000000"/>
                </a:solidFill>
                <a:latin typeface="Comic Sans MS" charset="0"/>
                <a:ea typeface="Comic Sans MS" charset="0"/>
                <a:cs typeface="Comic Sans MS" charset="0"/>
              </a:rPr>
              <a:t> </a:t>
            </a:r>
            <a:endParaRPr lang="en-GB" sz="2800" dirty="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01" y="2130425"/>
            <a:ext cx="7772400" cy="1470025"/>
          </a:xfrm>
        </p:spPr>
        <p:txBody>
          <a:bodyPr>
            <a:normAutofit/>
          </a:bodyPr>
          <a:lstStyle/>
          <a:p>
            <a:r>
              <a:rPr lang="en-US" sz="3200" b="1" dirty="0" smtClean="0"/>
              <a:t>It’s all about the Classroom, Stupid!</a:t>
            </a:r>
            <a:endParaRPr lang="en-GB" sz="3200" dirty="0"/>
          </a:p>
        </p:txBody>
      </p:sp>
      <p:sp>
        <p:nvSpPr>
          <p:cNvPr id="3" name="Subtitle 2"/>
          <p:cNvSpPr>
            <a:spLocks noGrp="1"/>
          </p:cNvSpPr>
          <p:nvPr>
            <p:ph type="subTitle" idx="1"/>
          </p:nvPr>
        </p:nvSpPr>
        <p:spPr>
          <a:xfrm>
            <a:off x="1363020" y="3432576"/>
            <a:ext cx="6400800" cy="1752600"/>
          </a:xfrm>
        </p:spPr>
        <p:txBody>
          <a:bodyPr>
            <a:normAutofit/>
          </a:bodyPr>
          <a:lstStyle/>
          <a:p>
            <a:r>
              <a:rPr lang="en-US" sz="2400" dirty="0" smtClean="0">
                <a:solidFill>
                  <a:schemeClr val="tx1"/>
                </a:solidFill>
              </a:rPr>
              <a:t>Geoff Barton</a:t>
            </a:r>
          </a:p>
          <a:p>
            <a:r>
              <a:rPr lang="en-US" sz="1800" dirty="0" smtClean="0">
                <a:solidFill>
                  <a:schemeClr val="tx1"/>
                </a:solidFill>
              </a:rPr>
              <a:t>Head, King Edward VI School, Bury St Edmunds</a:t>
            </a:r>
            <a:endParaRPr lang="en-US" sz="1800" dirty="0">
              <a:solidFill>
                <a:schemeClr val="tx1"/>
              </a:solidFill>
            </a:endParaRPr>
          </a:p>
        </p:txBody>
      </p:sp>
      <p:cxnSp>
        <p:nvCxnSpPr>
          <p:cNvPr id="14" name="Straight Connector 13"/>
          <p:cNvCxnSpPr/>
          <p:nvPr/>
        </p:nvCxnSpPr>
        <p:spPr>
          <a:xfrm>
            <a:off x="1132632" y="3249505"/>
            <a:ext cx="7219098" cy="1588"/>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380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a:t>
            </a:r>
            <a:r>
              <a:rPr lang="en-US" sz="1400" b="1" dirty="0" smtClean="0">
                <a:solidFill>
                  <a:schemeClr val="bg1">
                    <a:lumMod val="50000"/>
                  </a:schemeClr>
                </a:solidFill>
              </a:rPr>
              <a:t> </a:t>
            </a:r>
            <a:r>
              <a:rPr lang="en-US" sz="1400" b="1" dirty="0" smtClean="0">
                <a:solidFill>
                  <a:schemeClr val="bg1">
                    <a:lumMod val="50000"/>
                  </a:schemeClr>
                </a:solidFill>
              </a:rPr>
              <a:t>80</a:t>
            </a:r>
            <a:endParaRPr lang="en-US" sz="1400" b="1" dirty="0">
              <a:solidFill>
                <a:schemeClr val="bg1">
                  <a:lumMod val="50000"/>
                </a:schemeClr>
              </a:solidFill>
            </a:endParaRPr>
          </a:p>
        </p:txBody>
      </p:sp>
      <p:sp>
        <p:nvSpPr>
          <p:cNvPr id="9" name="TextBox 8"/>
          <p:cNvSpPr txBox="1"/>
          <p:nvPr/>
        </p:nvSpPr>
        <p:spPr>
          <a:xfrm>
            <a:off x="2745774" y="4815844"/>
            <a:ext cx="3672473" cy="369332"/>
          </a:xfrm>
          <a:prstGeom prst="rect">
            <a:avLst/>
          </a:prstGeom>
          <a:noFill/>
        </p:spPr>
        <p:txBody>
          <a:bodyPr wrap="square" rtlCol="0">
            <a:spAutoFit/>
          </a:bodyPr>
          <a:lstStyle/>
          <a:p>
            <a:pPr algn="ctr"/>
            <a:fld id="{E916CE24-8AFB-284E-AE76-E8BC8E8888E2}" type="datetime2">
              <a:rPr lang="en-US" smtClean="0"/>
              <a:pPr algn="ctr"/>
              <a:t>Friday, July 9, 2010</a:t>
            </a:fld>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6323"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000000"/>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000000"/>
                </a:solidFill>
                <a:latin typeface="Comic Sans MS" charset="0"/>
                <a:ea typeface="Comic Sans MS" charset="0"/>
                <a:cs typeface="Comic Sans MS" charset="0"/>
              </a:rPr>
              <a:t> </a:t>
            </a:r>
            <a:endParaRPr lang="en-GB" sz="3600" dirty="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8371"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SCANNING</a:t>
            </a:r>
          </a:p>
        </p:txBody>
      </p:sp>
      <p:pic>
        <p:nvPicPr>
          <p:cNvPr id="58372"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000000"/>
                </a:solidFill>
                <a:latin typeface="Comic Sans MS" charset="0"/>
                <a:ea typeface="Times" charset="0"/>
                <a:cs typeface="Times" charset="0"/>
              </a:rPr>
              <a:t>Where </a:t>
            </a:r>
            <a:r>
              <a:rPr lang="en-GB" sz="3200" dirty="0">
                <a:solidFill>
                  <a:srgbClr val="000000"/>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000000"/>
                </a:solidFill>
                <a:latin typeface="Comic Sans MS" charset="0"/>
                <a:ea typeface="Times" charset="0"/>
                <a:cs typeface="Times" charset="0"/>
              </a:rPr>
              <a:t>Name </a:t>
            </a:r>
            <a:r>
              <a:rPr lang="en-GB" sz="3200" b="1" dirty="0">
                <a:solidFill>
                  <a:srgbClr val="000000"/>
                </a:solidFill>
                <a:latin typeface="Comic Sans MS" charset="0"/>
                <a:ea typeface="Times" charset="0"/>
                <a:cs typeface="Times" charset="0"/>
              </a:rPr>
              <a:t>2 other features </a:t>
            </a:r>
            <a:r>
              <a:rPr lang="en-GB" sz="3200" dirty="0">
                <a:solidFill>
                  <a:srgbClr val="000000"/>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000000"/>
                </a:solidFill>
                <a:latin typeface="Comic Sans MS" charset="0"/>
                <a:ea typeface="Times" charset="0"/>
                <a:cs typeface="Times" charset="0"/>
              </a:rPr>
              <a:t>Why are cell phones especially useful in </a:t>
            </a:r>
            <a:r>
              <a:rPr lang="en-GB" sz="3200" b="1" dirty="0">
                <a:solidFill>
                  <a:srgbClr val="000000"/>
                </a:solidFill>
                <a:latin typeface="Comic Sans MS" charset="0"/>
                <a:ea typeface="Times" charset="0"/>
                <a:cs typeface="Times" charset="0"/>
              </a:rPr>
              <a:t>some countries</a:t>
            </a:r>
            <a:r>
              <a:rPr lang="en-GB" sz="3200" dirty="0">
                <a:solidFill>
                  <a:srgbClr val="000000"/>
                </a:solidFill>
                <a:latin typeface="Comic Sans MS" charset="0"/>
                <a:ea typeface="Times" charset="0"/>
                <a:cs typeface="Times" charset="0"/>
              </a:rPr>
              <a:t>?</a:t>
            </a:r>
          </a:p>
          <a:p>
            <a:pPr marL="514350" indent="-514350"/>
            <a:endParaRPr lang="en-GB" sz="3200" dirty="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000000"/>
                </a:solidFill>
                <a:latin typeface="Calibri" charset="0"/>
              </a:rPr>
              <a:t>Cellular telephones</a:t>
            </a:r>
          </a:p>
          <a:p>
            <a:endParaRPr lang="en-US" sz="2000" b="1" dirty="0">
              <a:solidFill>
                <a:srgbClr val="000000"/>
              </a:solidFill>
              <a:latin typeface="Calibri" charset="0"/>
            </a:endParaRPr>
          </a:p>
          <a:p>
            <a:r>
              <a:rPr lang="en-US" sz="2000" dirty="0">
                <a:solidFill>
                  <a:srgbClr val="000000"/>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000000"/>
              </a:solidFill>
              <a:latin typeface="Comic Sans MS" charset="0"/>
              <a:ea typeface="Times" charset="0"/>
              <a:cs typeface="Times" charset="0"/>
            </a:endParaRPr>
          </a:p>
        </p:txBody>
      </p:sp>
      <p:sp>
        <p:nvSpPr>
          <p:cNvPr id="60419" name="TextBox 4"/>
          <p:cNvSpPr txBox="1">
            <a:spLocks noChangeArrowheads="1"/>
          </p:cNvSpPr>
          <p:nvPr/>
        </p:nvSpPr>
        <p:spPr bwMode="auto">
          <a:xfrm>
            <a:off x="6553200" y="147638"/>
            <a:ext cx="2209800" cy="923925"/>
          </a:xfrm>
          <a:prstGeom prst="rect">
            <a:avLst/>
          </a:prstGeom>
          <a:noFill/>
          <a:ln w="38100" cmpd="dbl">
            <a:solidFill>
              <a:schemeClr val="bg2"/>
            </a:solidFill>
            <a:miter lim="800000"/>
            <a:headEnd/>
            <a:tailEnd/>
          </a:ln>
        </p:spPr>
        <p:txBody>
          <a:bodyPr>
            <a:prstTxWarp prst="textNoShape">
              <a:avLst/>
            </a:prstTxWarp>
            <a:spAutoFit/>
          </a:bodyPr>
          <a:lstStyle/>
          <a:p>
            <a:pPr algn="r"/>
            <a:r>
              <a:rPr lang="en-US" dirty="0">
                <a:solidFill>
                  <a:srgbClr val="000000"/>
                </a:solidFill>
                <a:latin typeface="Calibri" charset="0"/>
              </a:rPr>
              <a:t>Where begin? </a:t>
            </a:r>
          </a:p>
          <a:p>
            <a:pPr algn="r"/>
            <a:r>
              <a:rPr lang="en-US" dirty="0">
                <a:solidFill>
                  <a:srgbClr val="000000"/>
                </a:solidFill>
                <a:latin typeface="Calibri" charset="0"/>
              </a:rPr>
              <a:t>Two features? </a:t>
            </a:r>
          </a:p>
          <a:p>
            <a:pPr algn="r"/>
            <a:r>
              <a:rPr lang="en-US" dirty="0">
                <a:solidFill>
                  <a:srgbClr val="000000"/>
                </a:solidFill>
                <a:latin typeface="Calibri" charset="0"/>
              </a:rPr>
              <a:t>Some countries?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45305"/>
            <a:ext cx="7772400" cy="1470025"/>
          </a:xfrm>
        </p:spPr>
        <p:txBody>
          <a:bodyPr>
            <a:normAutofit/>
          </a:bodyPr>
          <a:lstStyle/>
          <a:p>
            <a:r>
              <a:rPr lang="en-US" dirty="0" smtClean="0"/>
              <a:t>How we read:</a:t>
            </a:r>
            <a:br>
              <a:rPr lang="en-US" dirty="0" smtClean="0"/>
            </a:br>
            <a:endParaRPr lang="en-US" dirty="0"/>
          </a:p>
        </p:txBody>
      </p:sp>
      <p:sp>
        <p:nvSpPr>
          <p:cNvPr id="3" name="Title 4"/>
          <p:cNvSpPr txBox="1">
            <a:spLocks/>
          </p:cNvSpPr>
          <p:nvPr/>
        </p:nvSpPr>
        <p:spPr>
          <a:xfrm>
            <a:off x="685800" y="3180317"/>
            <a:ext cx="7772400" cy="1470025"/>
          </a:xfrm>
          <a:prstGeom prst="rect">
            <a:avLst/>
          </a:prstGeom>
        </p:spPr>
        <p:txBody>
          <a:bodyPr vert="horz" lIns="91440" tIns="45720" rIns="91440" bIns="45720" rtlCol="0" anchor="ctr">
            <a:normAutofit/>
          </a:bodyPr>
          <a:lstStyle/>
          <a:p>
            <a:pPr lvl="0" algn="ctr">
              <a:spcBef>
                <a:spcPct val="0"/>
              </a:spcBef>
            </a:pPr>
            <a:r>
              <a:rPr lang="en-US" sz="4400" dirty="0" smtClean="0"/>
              <a:t>Exploring lexical </a:t>
            </a:r>
            <a:r>
              <a:rPr lang="en-US" sz="4400" i="1" dirty="0" err="1" smtClean="0">
                <a:solidFill>
                  <a:srgbClr val="FF0000"/>
                </a:solidFill>
              </a:rPr>
              <a:t>v</a:t>
            </a:r>
            <a:r>
              <a:rPr lang="en-US" sz="4400" dirty="0" smtClean="0"/>
              <a:t> grammatical clues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3" grpId="0" build="p" bldLvl="5"/>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2012986"/>
            <a:ext cx="7796215" cy="1754327"/>
          </a:xfrm>
          <a:prstGeom prst="rect">
            <a:avLst/>
          </a:prstGeom>
          <a:noFill/>
        </p:spPr>
        <p:txBody>
          <a:bodyPr wrap="square" rtlCol="0">
            <a:spAutoFit/>
          </a:bodyPr>
          <a:lstStyle/>
          <a:p>
            <a:pPr marL="342900" indent="-342900">
              <a:buFont typeface="+mj-lt"/>
              <a:buAutoNum type="arabicPeriod"/>
            </a:pPr>
            <a:r>
              <a:rPr lang="en-US" sz="5400" dirty="0" smtClean="0"/>
              <a:t>What type of text is this?</a:t>
            </a:r>
          </a:p>
          <a:p>
            <a:pPr marL="342900" indent="-342900">
              <a:buFont typeface="+mj-lt"/>
              <a:buAutoNum type="arabicPeriod"/>
            </a:pPr>
            <a:r>
              <a:rPr lang="en-US" sz="5400" dirty="0" smtClean="0"/>
              <a:t>What is its topic?</a:t>
            </a:r>
            <a:endParaRPr lang="en-US" sz="5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34473" y="838201"/>
            <a:ext cx="8198928" cy="55790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34473" y="1587487"/>
            <a:ext cx="8198928" cy="4829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560371" y="2412577"/>
            <a:ext cx="8173030" cy="392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4" name="TextBox 3"/>
          <p:cNvSpPr txBox="1"/>
          <p:nvPr/>
        </p:nvSpPr>
        <p:spPr>
          <a:xfrm>
            <a:off x="1418651" y="2460013"/>
            <a:ext cx="6654238" cy="2554545"/>
          </a:xfrm>
          <a:prstGeom prst="rect">
            <a:avLst/>
          </a:prstGeom>
          <a:noFill/>
        </p:spPr>
        <p:txBody>
          <a:bodyPr wrap="square" rtlCol="0">
            <a:spAutoFit/>
          </a:bodyPr>
          <a:lstStyle/>
          <a:p>
            <a:pPr algn="ctr"/>
            <a:r>
              <a:rPr lang="en-US" sz="4000" dirty="0" smtClean="0"/>
              <a:t>How we help our </a:t>
            </a:r>
            <a:r>
              <a:rPr lang="en-US" sz="4000" b="1" dirty="0" smtClean="0">
                <a:solidFill>
                  <a:srgbClr val="FF0000"/>
                </a:solidFill>
              </a:rPr>
              <a:t>students </a:t>
            </a:r>
            <a:r>
              <a:rPr lang="en-US" sz="4000" dirty="0" smtClean="0"/>
              <a:t>to learn lots </a:t>
            </a:r>
            <a:r>
              <a:rPr lang="en-US" sz="4000" b="1" dirty="0" smtClean="0">
                <a:solidFill>
                  <a:srgbClr val="FF0000"/>
                </a:solidFill>
              </a:rPr>
              <a:t>and </a:t>
            </a:r>
            <a:r>
              <a:rPr lang="en-US" sz="4000" dirty="0" smtClean="0"/>
              <a:t>how we help our </a:t>
            </a:r>
            <a:r>
              <a:rPr lang="en-US" sz="4000" b="1" dirty="0" smtClean="0">
                <a:solidFill>
                  <a:srgbClr val="FF0000"/>
                </a:solidFill>
              </a:rPr>
              <a:t>teachers </a:t>
            </a:r>
            <a:r>
              <a:rPr lang="en-US" sz="4000" dirty="0" smtClean="0"/>
              <a:t>to achieve that with all students</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4" name="TextBox 3"/>
          <p:cNvSpPr txBox="1"/>
          <p:nvPr/>
        </p:nvSpPr>
        <p:spPr>
          <a:xfrm>
            <a:off x="1418651" y="3020667"/>
            <a:ext cx="3683913" cy="707886"/>
          </a:xfrm>
          <a:prstGeom prst="rect">
            <a:avLst/>
          </a:prstGeom>
          <a:noFill/>
        </p:spPr>
        <p:txBody>
          <a:bodyPr wrap="square" rtlCol="0">
            <a:spAutoFit/>
          </a:bodyPr>
          <a:lstStyle/>
          <a:p>
            <a:pPr algn="ctr"/>
            <a:r>
              <a:rPr lang="en-US" sz="4000" dirty="0" smtClean="0"/>
              <a:t>WHAT</a:t>
            </a:r>
            <a:endParaRPr lang="en-US" sz="4000" dirty="0"/>
          </a:p>
        </p:txBody>
      </p:sp>
      <p:sp>
        <p:nvSpPr>
          <p:cNvPr id="5" name="TextBox 4"/>
          <p:cNvSpPr txBox="1"/>
          <p:nvPr/>
        </p:nvSpPr>
        <p:spPr>
          <a:xfrm>
            <a:off x="3874142" y="3020667"/>
            <a:ext cx="3683913" cy="707886"/>
          </a:xfrm>
          <a:prstGeom prst="rect">
            <a:avLst/>
          </a:prstGeom>
          <a:noFill/>
        </p:spPr>
        <p:txBody>
          <a:bodyPr wrap="square" rtlCol="0">
            <a:spAutoFit/>
          </a:bodyPr>
          <a:lstStyle/>
          <a:p>
            <a:pPr algn="ctr"/>
            <a:r>
              <a:rPr lang="en-US" sz="4000" dirty="0" smtClean="0"/>
              <a:t>HOW</a:t>
            </a:r>
            <a:endParaRPr lang="en-US" sz="4000" dirty="0"/>
          </a:p>
        </p:txBody>
      </p:sp>
      <p:cxnSp>
        <p:nvCxnSpPr>
          <p:cNvPr id="7" name="Straight Connector 6"/>
          <p:cNvCxnSpPr/>
          <p:nvPr/>
        </p:nvCxnSpPr>
        <p:spPr>
          <a:xfrm rot="16200000" flipH="1">
            <a:off x="3723880" y="3369646"/>
            <a:ext cx="1453124" cy="2288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10" name="TextBox 9"/>
          <p:cNvSpPr txBox="1"/>
          <p:nvPr/>
        </p:nvSpPr>
        <p:spPr>
          <a:xfrm>
            <a:off x="1807636" y="6027003"/>
            <a:ext cx="7164754" cy="584776"/>
          </a:xfrm>
          <a:prstGeom prst="rect">
            <a:avLst/>
          </a:prstGeom>
          <a:noFill/>
        </p:spPr>
        <p:txBody>
          <a:bodyPr wrap="square" rtlCol="0">
            <a:spAutoFit/>
          </a:bodyPr>
          <a:lstStyle/>
          <a:p>
            <a:pPr algn="r"/>
            <a:r>
              <a:rPr lang="en-US" sz="1600" dirty="0" smtClean="0">
                <a:solidFill>
                  <a:srgbClr val="FF0000"/>
                </a:solidFill>
              </a:rPr>
              <a:t>Saturn</a:t>
            </a:r>
          </a:p>
          <a:p>
            <a:pPr algn="r"/>
            <a:r>
              <a:rPr lang="en-US" sz="1600" dirty="0" err="1" smtClean="0">
                <a:solidFill>
                  <a:srgbClr val="FF0000"/>
                </a:solidFill>
              </a:rPr>
              <a:t>http://www.facts-about.org.uk/science-planet-saturn-planet-info.htm</a:t>
            </a:r>
            <a:endParaRPr lang="en-US" sz="1600" dirty="0">
              <a:solidFill>
                <a:srgbClr val="FF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45305"/>
            <a:ext cx="7772400" cy="1470025"/>
          </a:xfrm>
        </p:spPr>
        <p:txBody>
          <a:bodyPr>
            <a:normAutofit fontScale="90000"/>
          </a:bodyPr>
          <a:lstStyle/>
          <a:p>
            <a:r>
              <a:rPr lang="en-US" dirty="0" smtClean="0"/>
              <a:t>How we Read:</a:t>
            </a:r>
            <a:br>
              <a:rPr lang="en-US" dirty="0" smtClean="0"/>
            </a:br>
            <a:r>
              <a:rPr lang="en-US" dirty="0" smtClean="0"/>
              <a:t>Exploring </a:t>
            </a:r>
            <a:r>
              <a:rPr lang="en-US" dirty="0" smtClean="0">
                <a:solidFill>
                  <a:srgbClr val="FF0000"/>
                </a:solidFill>
              </a:rPr>
              <a:t>Lexical </a:t>
            </a:r>
            <a:r>
              <a:rPr lang="en-US" i="1" dirty="0" err="1" smtClean="0"/>
              <a:t>v</a:t>
            </a:r>
            <a:r>
              <a:rPr lang="en-US" dirty="0" smtClean="0"/>
              <a:t> Grammatical Clues</a:t>
            </a:r>
            <a:endParaRPr lang="en-US" dirty="0"/>
          </a:p>
        </p:txBody>
      </p:sp>
    </p:spTree>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441682"/>
            <a:ext cx="7276302" cy="2520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67816" y="4279913"/>
            <a:ext cx="461428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67816" y="4279913"/>
            <a:ext cx="461428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45785" y="4279913"/>
            <a:ext cx="383631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2357036"/>
            <a:ext cx="7276301" cy="1605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69495" y="1759194"/>
            <a:ext cx="7276301" cy="274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4" name="Cloud Callout 3"/>
          <p:cNvSpPr/>
          <p:nvPr/>
        </p:nvSpPr>
        <p:spPr>
          <a:xfrm>
            <a:off x="392654" y="1842149"/>
            <a:ext cx="3306370" cy="2254058"/>
          </a:xfrm>
          <a:prstGeom prst="cloudCallout">
            <a:avLst>
              <a:gd name="adj1" fmla="val -39172"/>
              <a:gd name="adj2" fmla="val 103617"/>
            </a:avLst>
          </a:prstGeom>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KNOWLEDGE</a:t>
            </a:r>
            <a:endParaRPr lang="en-US" dirty="0">
              <a:solidFill>
                <a:schemeClr val="tx1"/>
              </a:solidFill>
            </a:endParaRPr>
          </a:p>
        </p:txBody>
      </p:sp>
      <p:sp>
        <p:nvSpPr>
          <p:cNvPr id="5" name="Cloud Callout 4"/>
          <p:cNvSpPr/>
          <p:nvPr/>
        </p:nvSpPr>
        <p:spPr>
          <a:xfrm>
            <a:off x="3367243" y="1842149"/>
            <a:ext cx="3306370" cy="2254058"/>
          </a:xfrm>
          <a:prstGeom prst="cloudCallout">
            <a:avLst>
              <a:gd name="adj1" fmla="val -39172"/>
              <a:gd name="adj2" fmla="val 103617"/>
            </a:avLst>
          </a:prstGeom>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LITERACY SKILLS</a:t>
            </a:r>
            <a:endParaRPr lang="en-US" dirty="0">
              <a:solidFill>
                <a:schemeClr val="tx1"/>
              </a:solidFill>
            </a:endParaRPr>
          </a:p>
        </p:txBody>
      </p:sp>
      <p:sp>
        <p:nvSpPr>
          <p:cNvPr id="6" name="Cloud Callout 5"/>
          <p:cNvSpPr/>
          <p:nvPr/>
        </p:nvSpPr>
        <p:spPr>
          <a:xfrm>
            <a:off x="5837630" y="1842149"/>
            <a:ext cx="3306370" cy="2254058"/>
          </a:xfrm>
          <a:prstGeom prst="cloudCallout">
            <a:avLst>
              <a:gd name="adj1" fmla="val -39172"/>
              <a:gd name="adj2" fmla="val 103617"/>
            </a:avLst>
          </a:prstGeom>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BEHAVIOUR FOR LEARNING</a:t>
            </a:r>
            <a:endParaRPr lang="en-US"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7" name="Text Box 4"/>
          <p:cNvSpPr txBox="1">
            <a:spLocks noChangeArrowheads="1"/>
          </p:cNvSpPr>
          <p:nvPr/>
        </p:nvSpPr>
        <p:spPr bwMode="auto">
          <a:xfrm>
            <a:off x="1295400" y="1389775"/>
            <a:ext cx="6896160" cy="4154983"/>
          </a:xfrm>
          <a:prstGeom prst="rect">
            <a:avLst/>
          </a:prstGeom>
          <a:noFill/>
          <a:ln w="9525">
            <a:noFill/>
            <a:miter lim="800000"/>
            <a:headEnd/>
            <a:tailEnd/>
          </a:ln>
        </p:spPr>
        <p:txBody>
          <a:bodyPr wrap="square">
            <a:prstTxWarp prst="textNoShape">
              <a:avLst/>
            </a:prstTxWarp>
            <a:spAutoFit/>
          </a:bodyPr>
          <a:lstStyle/>
          <a:p>
            <a:endParaRPr lang="en-GB" sz="2400" dirty="0">
              <a:solidFill>
                <a:srgbClr val="000000"/>
              </a:solidFill>
              <a:latin typeface="Comic Sans MS" charset="0"/>
              <a:ea typeface="Times" charset="0"/>
              <a:cs typeface="Times" charset="0"/>
            </a:endParaRPr>
          </a:p>
          <a:p>
            <a:r>
              <a:rPr lang="en-GB" sz="2400" b="1" dirty="0">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Text Box 4"/>
          <p:cNvSpPr txBox="1">
            <a:spLocks noChangeArrowheads="1"/>
          </p:cNvSpPr>
          <p:nvPr/>
        </p:nvSpPr>
        <p:spPr bwMode="auto">
          <a:xfrm>
            <a:off x="762000" y="609600"/>
            <a:ext cx="6896160" cy="584776"/>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GB" sz="1600" dirty="0" smtClean="0">
                <a:solidFill>
                  <a:srgbClr val="000000"/>
                </a:solidFill>
                <a:latin typeface="Comic Sans MS" charset="0"/>
                <a:ea typeface="Times" charset="0"/>
                <a:cs typeface="Times" charset="0"/>
              </a:rPr>
              <a:t>What’s this text?</a:t>
            </a:r>
          </a:p>
          <a:p>
            <a:pPr marL="514350" indent="-514350">
              <a:buFont typeface="+mj-lt"/>
              <a:buAutoNum type="arabicPeriod"/>
            </a:pPr>
            <a:r>
              <a:rPr lang="en-GB" sz="1600" dirty="0" smtClean="0">
                <a:solidFill>
                  <a:srgbClr val="000000"/>
                </a:solidFill>
                <a:latin typeface="Comic Sans MS" charset="0"/>
                <a:ea typeface="Times" charset="0"/>
                <a:cs typeface="Times" charset="0"/>
              </a:rPr>
              <a:t>How do you know?</a:t>
            </a:r>
            <a:endParaRPr lang="en-GB" sz="1600" dirty="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slide(fromLeft)">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6144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TEACH READING</a:t>
            </a:r>
          </a:p>
        </p:txBody>
      </p:sp>
      <p:pic>
        <p:nvPicPr>
          <p:cNvPr id="6144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6246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64515"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Research skills, not FOFO</a:t>
            </a:r>
          </a:p>
        </p:txBody>
      </p:sp>
      <p:pic>
        <p:nvPicPr>
          <p:cNvPr id="64516"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7"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69635"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1"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9"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3255670" y="1813942"/>
            <a:ext cx="2311400" cy="2311400"/>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5197781" y="2652142"/>
            <a:ext cx="1563688" cy="1406525"/>
          </a:xfrm>
          <a:prstGeom prst="rect">
            <a:avLst/>
          </a:prstGeom>
          <a:noFill/>
          <a:ln w="9525">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1771358" y="2571179"/>
            <a:ext cx="1981200" cy="1487488"/>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6"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3043234" y="2327372"/>
            <a:ext cx="3243994" cy="1569660"/>
          </a:xfrm>
          <a:prstGeom prst="rect">
            <a:avLst/>
          </a:prstGeom>
          <a:noFill/>
        </p:spPr>
        <p:txBody>
          <a:bodyPr wrap="square" rtlCol="0">
            <a:spAutoFit/>
          </a:bodyPr>
          <a:lstStyle/>
          <a:p>
            <a:pPr algn="ctr"/>
            <a:r>
              <a:rPr lang="en-US" sz="4800" dirty="0" smtClean="0"/>
              <a:t>Demystify Spelling</a:t>
            </a:r>
            <a:endParaRPr lang="en-US" sz="4800" dirty="0"/>
          </a:p>
        </p:txBody>
      </p:sp>
      <p:pic>
        <p:nvPicPr>
          <p:cNvPr id="8" name="Picture 7"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1 - SOUNDS</a:t>
            </a: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6" name="TextBox 4"/>
          <p:cNvSpPr txBox="1">
            <a:spLocks noChangeArrowheads="1"/>
          </p:cNvSpPr>
          <p:nvPr/>
        </p:nvSpPr>
        <p:spPr bwMode="auto">
          <a:xfrm>
            <a:off x="2438400" y="2824163"/>
            <a:ext cx="4724400" cy="1754327"/>
          </a:xfrm>
          <a:prstGeom prst="rect">
            <a:avLst/>
          </a:prstGeom>
          <a:noFill/>
          <a:ln w="9525">
            <a:noFill/>
            <a:miter lim="800000"/>
            <a:headEnd/>
            <a:tailEnd/>
          </a:ln>
        </p:spPr>
        <p:txBody>
          <a:bodyPr>
            <a:prstTxWarp prst="textNoShape">
              <a:avLst/>
            </a:prstTxWarp>
            <a:spAutoFit/>
          </a:bodyPr>
          <a:lstStyle/>
          <a:p>
            <a:pPr algn="ctr"/>
            <a:r>
              <a:rPr lang="en-US" sz="5400" dirty="0" err="1">
                <a:solidFill>
                  <a:srgbClr val="000000"/>
                </a:solidFill>
                <a:latin typeface="Calibri" charset="0"/>
              </a:rPr>
              <a:t>Govern</a:t>
            </a:r>
            <a:r>
              <a:rPr lang="en-US" sz="5400" dirty="0" err="1">
                <a:solidFill>
                  <a:srgbClr val="FF0000"/>
                </a:solidFill>
                <a:latin typeface="Calibri" charset="0"/>
              </a:rPr>
              <a:t>+</a:t>
            </a:r>
            <a:r>
              <a:rPr lang="en-US" sz="5400" dirty="0" err="1" smtClean="0">
                <a:solidFill>
                  <a:srgbClr val="000000"/>
                </a:solidFill>
                <a:latin typeface="Calibri" charset="0"/>
              </a:rPr>
              <a:t>ment</a:t>
            </a:r>
            <a:endParaRPr lang="en-US" sz="5400" dirty="0" smtClean="0">
              <a:solidFill>
                <a:srgbClr val="000000"/>
              </a:solidFill>
              <a:latin typeface="Calibri" charset="0"/>
            </a:endParaRPr>
          </a:p>
          <a:p>
            <a:pPr algn="ctr"/>
            <a:r>
              <a:rPr lang="en-US" sz="5400" dirty="0" smtClean="0">
                <a:solidFill>
                  <a:srgbClr val="000000"/>
                </a:solidFill>
                <a:latin typeface="Calibri" charset="0"/>
              </a:rPr>
              <a:t>Feb-</a:t>
            </a:r>
            <a:r>
              <a:rPr lang="en-US" sz="5400" dirty="0" err="1" smtClean="0">
                <a:solidFill>
                  <a:srgbClr val="FF0000"/>
                </a:solidFill>
                <a:latin typeface="Calibri" charset="0"/>
              </a:rPr>
              <a:t>ru</a:t>
            </a:r>
            <a:r>
              <a:rPr lang="en-US" sz="5400" dirty="0" err="1" smtClean="0">
                <a:solidFill>
                  <a:srgbClr val="000000"/>
                </a:solidFill>
                <a:latin typeface="Calibri" charset="0"/>
              </a:rPr>
              <a:t>-ary</a:t>
            </a:r>
            <a:endParaRPr lang="en-US" sz="5400" dirty="0">
              <a:solidFill>
                <a:srgbClr val="000000"/>
              </a:solidFill>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2 -VISUALS</a:t>
            </a: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000000"/>
                </a:solidFill>
                <a:latin typeface="Calibri" charset="0"/>
              </a:rPr>
              <a:t>Se-</a:t>
            </a:r>
            <a:r>
              <a:rPr lang="en-US" sz="5400" dirty="0" err="1">
                <a:solidFill>
                  <a:srgbClr val="FF0000"/>
                </a:solidFill>
                <a:latin typeface="Calibri" charset="0"/>
              </a:rPr>
              <a:t>para</a:t>
            </a:r>
            <a:r>
              <a:rPr lang="en-US" sz="5400" dirty="0" err="1">
                <a:solidFill>
                  <a:srgbClr val="000000"/>
                </a:solidFill>
                <a:latin typeface="Calibri" charset="0"/>
              </a:rPr>
              <a:t>-te</a:t>
            </a:r>
            <a:endParaRPr lang="en-US" sz="5400" dirty="0">
              <a:solidFill>
                <a:srgbClr val="000000"/>
              </a:solidFill>
              <a:latin typeface="Calibri" charset="0"/>
            </a:endParaRPr>
          </a:p>
          <a:p>
            <a:pPr algn="ctr"/>
            <a:r>
              <a:rPr lang="en-US" sz="5400" dirty="0">
                <a:solidFill>
                  <a:srgbClr val="000000"/>
                </a:solidFill>
                <a:latin typeface="Calibri" charset="0"/>
              </a:rPr>
              <a:t>Be-</a:t>
            </a:r>
            <a:r>
              <a:rPr lang="en-US" sz="5400" dirty="0">
                <a:solidFill>
                  <a:srgbClr val="FF0000"/>
                </a:solidFill>
                <a:latin typeface="Calibri" charset="0"/>
              </a:rPr>
              <a:t>lie</a:t>
            </a:r>
            <a:r>
              <a:rPr lang="en-US" sz="5400" dirty="0">
                <a:solidFill>
                  <a:srgbClr val="000000"/>
                </a:solidFill>
                <a:latin typeface="Calibri" charset="0"/>
              </a:rPr>
              <a:t>-</a:t>
            </a:r>
            <a:r>
              <a:rPr lang="en-US" sz="5400" dirty="0" err="1">
                <a:solidFill>
                  <a:srgbClr val="000000"/>
                </a:solidFill>
                <a:latin typeface="Calibri" charset="0"/>
              </a:rPr>
              <a:t>ve</a:t>
            </a:r>
            <a:endParaRPr lang="en-US" sz="5400" dirty="0">
              <a:solidFill>
                <a:srgbClr val="000000"/>
              </a:solidFill>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3 - MNEMONICS</a:t>
            </a: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TextBox 4"/>
          <p:cNvSpPr txBox="1">
            <a:spLocks noChangeArrowheads="1"/>
          </p:cNvSpPr>
          <p:nvPr/>
        </p:nvSpPr>
        <p:spPr bwMode="auto">
          <a:xfrm>
            <a:off x="2438400" y="2824163"/>
            <a:ext cx="4724400" cy="92333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000000"/>
                </a:solidFill>
                <a:latin typeface="Calibri" charset="0"/>
              </a:rPr>
              <a:t>Necessary</a:t>
            </a: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TextBox 4"/>
          <p:cNvSpPr txBox="1">
            <a:spLocks noChangeArrowheads="1"/>
          </p:cNvSpPr>
          <p:nvPr/>
        </p:nvSpPr>
        <p:spPr bwMode="auto">
          <a:xfrm>
            <a:off x="-286018" y="1673986"/>
            <a:ext cx="9430018" cy="923330"/>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000000"/>
                </a:solidFill>
                <a:latin typeface="Calibri" charset="0"/>
              </a:rPr>
              <a:t>practice / </a:t>
            </a:r>
            <a:r>
              <a:rPr lang="en-US" sz="5400" dirty="0" err="1" smtClean="0">
                <a:solidFill>
                  <a:srgbClr val="000000"/>
                </a:solidFill>
                <a:latin typeface="Calibri" charset="0"/>
              </a:rPr>
              <a:t>practise</a:t>
            </a:r>
            <a:endParaRPr lang="en-US" sz="5400" dirty="0">
              <a:solidFill>
                <a:srgbClr val="000000"/>
              </a:solidFill>
              <a:latin typeface="Calibri" charset="0"/>
            </a:endParaRPr>
          </a:p>
        </p:txBody>
      </p:sp>
      <p:sp>
        <p:nvSpPr>
          <p:cNvPr id="3" name="TextBox 4"/>
          <p:cNvSpPr txBox="1">
            <a:spLocks noChangeArrowheads="1"/>
          </p:cNvSpPr>
          <p:nvPr/>
        </p:nvSpPr>
        <p:spPr bwMode="auto">
          <a:xfrm>
            <a:off x="-133618" y="3866846"/>
            <a:ext cx="9430018" cy="923330"/>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000000"/>
                </a:solidFill>
                <a:latin typeface="Calibri" charset="0"/>
              </a:rPr>
              <a:t>advice / advise</a:t>
            </a:r>
            <a:endParaRPr lang="en-US" sz="5400" dirty="0">
              <a:solidFill>
                <a:srgbClr val="000000"/>
              </a:solidFill>
              <a:latin typeface="Calibri" charset="0"/>
            </a:endParaRPr>
          </a:p>
        </p:txBody>
      </p:sp>
      <p:sp>
        <p:nvSpPr>
          <p:cNvPr id="4" name="TextBox 4"/>
          <p:cNvSpPr txBox="1">
            <a:spLocks noChangeArrowheads="1"/>
          </p:cNvSpPr>
          <p:nvPr/>
        </p:nvSpPr>
        <p:spPr bwMode="auto">
          <a:xfrm>
            <a:off x="-133618" y="2749716"/>
            <a:ext cx="9430018" cy="923330"/>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FF0000"/>
                </a:solidFill>
                <a:latin typeface="Calibri" charset="0"/>
              </a:rPr>
              <a:t>replace with</a:t>
            </a:r>
            <a:endParaRPr lang="en-US" sz="5400" dirty="0">
              <a:solidFill>
                <a:srgbClr val="FF0000"/>
              </a:solidFill>
              <a:latin typeface="Calibri" charset="0"/>
            </a:endParaRPr>
          </a:p>
        </p:txBody>
      </p:sp>
      <p:pic>
        <p:nvPicPr>
          <p:cNvPr id="5" name="Picture 4"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pic>
        <p:nvPicPr>
          <p:cNvPr id="7" name="Picture 6"/>
          <p:cNvPicPr>
            <a:picLocks noChangeAspect="1"/>
          </p:cNvPicPr>
          <p:nvPr/>
        </p:nvPicPr>
        <p:blipFill>
          <a:blip r:embed="rId3"/>
          <a:stretch>
            <a:fillRect/>
          </a:stretch>
        </p:blipFill>
        <p:spPr>
          <a:xfrm>
            <a:off x="1713204" y="2311267"/>
            <a:ext cx="1942599" cy="1554079"/>
          </a:xfrm>
          <a:prstGeom prst="rect">
            <a:avLst/>
          </a:prstGeom>
        </p:spPr>
      </p:pic>
      <p:sp>
        <p:nvSpPr>
          <p:cNvPr id="8" name="TextBox 7"/>
          <p:cNvSpPr txBox="1"/>
          <p:nvPr/>
        </p:nvSpPr>
        <p:spPr>
          <a:xfrm>
            <a:off x="3655803" y="2814712"/>
            <a:ext cx="5445785" cy="584776"/>
          </a:xfrm>
          <a:prstGeom prst="rect">
            <a:avLst/>
          </a:prstGeom>
          <a:noFill/>
        </p:spPr>
        <p:txBody>
          <a:bodyPr wrap="square" rtlCol="0">
            <a:spAutoFit/>
          </a:bodyPr>
          <a:lstStyle/>
          <a:p>
            <a:r>
              <a:rPr lang="en-US" sz="3200" dirty="0" smtClean="0"/>
              <a:t>Conversation</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2894505" y="2322709"/>
            <a:ext cx="3243994" cy="2308324"/>
          </a:xfrm>
          <a:prstGeom prst="rect">
            <a:avLst/>
          </a:prstGeom>
          <a:noFill/>
        </p:spPr>
        <p:txBody>
          <a:bodyPr wrap="square" rtlCol="0">
            <a:spAutoFit/>
          </a:bodyPr>
          <a:lstStyle/>
          <a:p>
            <a:pPr algn="ctr"/>
            <a:r>
              <a:rPr lang="en-US" sz="4800" dirty="0" smtClean="0"/>
              <a:t>BUILD WORD POWER</a:t>
            </a:r>
            <a:endParaRPr lang="en-US" sz="4800" dirty="0"/>
          </a:p>
        </p:txBody>
      </p:sp>
      <p:pic>
        <p:nvPicPr>
          <p:cNvPr id="8" name="Picture 7"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0-07-01 at 08.27.31.png"/>
          <p:cNvPicPr>
            <a:picLocks noChangeAspect="1"/>
          </p:cNvPicPr>
          <p:nvPr/>
        </p:nvPicPr>
        <p:blipFill>
          <a:blip r:embed="rId2"/>
          <a:stretch>
            <a:fillRect/>
          </a:stretch>
        </p:blipFill>
        <p:spPr>
          <a:xfrm>
            <a:off x="1178441" y="76200"/>
            <a:ext cx="6956426" cy="6858001"/>
          </a:xfrm>
          <a:prstGeom prst="rect">
            <a:avLst/>
          </a:prstGeom>
        </p:spPr>
      </p:pic>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3" name="Picture 4"/>
          <p:cNvPicPr>
            <a:picLocks noChangeAspect="1" noChangeArrowheads="1"/>
          </p:cNvPicPr>
          <p:nvPr/>
        </p:nvPicPr>
        <p:blipFill>
          <a:blip r:embed="rId3"/>
          <a:srcRect/>
          <a:stretch>
            <a:fillRect/>
          </a:stretch>
        </p:blipFill>
        <p:spPr bwMode="auto">
          <a:xfrm>
            <a:off x="0" y="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000000"/>
                </a:solidFill>
                <a:latin typeface="Calibri" charset="0"/>
              </a:rPr>
              <a:t>Demonstrate writing</a:t>
            </a:r>
          </a:p>
          <a:p>
            <a:pPr marL="742950" indent="-742950">
              <a:buFont typeface="Calibri" charset="0"/>
              <a:buAutoNum type="arabicPeriod"/>
            </a:pPr>
            <a:r>
              <a:rPr lang="en-US" sz="3600" dirty="0">
                <a:solidFill>
                  <a:srgbClr val="000000"/>
                </a:solidFill>
                <a:latin typeface="Calibri" charset="0"/>
              </a:rPr>
              <a:t>Teach composition &amp; conventions</a:t>
            </a:r>
          </a:p>
          <a:p>
            <a:pPr marL="742950" indent="-742950">
              <a:buFont typeface="Calibri" charset="0"/>
              <a:buAutoNum type="arabicPeriod"/>
            </a:pPr>
            <a:r>
              <a:rPr lang="en-US" sz="3600" dirty="0">
                <a:solidFill>
                  <a:srgbClr val="000000"/>
                </a:solidFill>
                <a:latin typeface="Calibri" charset="0"/>
              </a:rPr>
              <a:t>Allow oral rehearsal</a:t>
            </a:r>
          </a:p>
          <a:p>
            <a:pPr marL="742950" indent="-742950">
              <a:buFont typeface="Calibri" charset="0"/>
              <a:buAutoNum type="arabicPeriod"/>
            </a:pPr>
            <a:r>
              <a:rPr lang="en-US" sz="3600" dirty="0">
                <a:solidFill>
                  <a:srgbClr val="000000"/>
                </a:solidFill>
                <a:latin typeface="Calibri" charset="0"/>
              </a:rPr>
              <a:t>Short &amp; long sentences</a:t>
            </a:r>
          </a:p>
          <a:p>
            <a:pPr marL="742950" indent="-742950">
              <a:buFont typeface="Calibri" charset="0"/>
              <a:buAutoNum type="arabicPeriod"/>
            </a:pPr>
            <a:r>
              <a:rPr lang="en-US" sz="3600" dirty="0">
                <a:solidFill>
                  <a:srgbClr val="000000"/>
                </a:solidFill>
                <a:latin typeface="Calibri" charset="0"/>
              </a:rPr>
              <a:t>Connectives</a:t>
            </a:r>
          </a:p>
          <a:p>
            <a:pPr marL="742950" indent="-742950"/>
            <a:endParaRPr lang="en-US" sz="3600" dirty="0">
              <a:solidFill>
                <a:srgbClr val="000000"/>
              </a:solidFill>
              <a:latin typeface="Calibri" charset="0"/>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a:solidFill>
                  <a:srgbClr val="000000"/>
                </a:solidFill>
                <a:latin typeface="Calibri" charset="0"/>
              </a:rPr>
              <a:t>Know your connectives</a:t>
            </a:r>
          </a:p>
          <a:p>
            <a:pPr algn="ctr">
              <a:spcBef>
                <a:spcPct val="50000"/>
              </a:spcBef>
            </a:pPr>
            <a:endParaRPr lang="en-US" sz="3200" dirty="0">
              <a:solidFill>
                <a:srgbClr val="000000"/>
              </a:solidFill>
              <a:latin typeface="Calibri" charset="0"/>
            </a:endParaRPr>
          </a:p>
          <a:p>
            <a:pPr>
              <a:spcBef>
                <a:spcPct val="50000"/>
              </a:spcBef>
            </a:pPr>
            <a:r>
              <a:rPr lang="en-US" sz="2000" b="1" dirty="0">
                <a:solidFill>
                  <a:srgbClr val="000000"/>
                </a:solidFill>
                <a:latin typeface="Calibri" charset="0"/>
              </a:rPr>
              <a:t>Adding</a:t>
            </a:r>
            <a:r>
              <a:rPr lang="en-US" sz="2000" dirty="0">
                <a:solidFill>
                  <a:srgbClr val="000000"/>
                </a:solidFill>
                <a:latin typeface="Calibri" charset="0"/>
              </a:rPr>
              <a:t>: and, also, as well as, moreover, too</a:t>
            </a:r>
          </a:p>
          <a:p>
            <a:pPr>
              <a:spcBef>
                <a:spcPct val="50000"/>
              </a:spcBef>
            </a:pPr>
            <a:r>
              <a:rPr lang="en-US" sz="2000" b="1" dirty="0">
                <a:solidFill>
                  <a:srgbClr val="000000"/>
                </a:solidFill>
                <a:latin typeface="Calibri" charset="0"/>
              </a:rPr>
              <a:t>Cause &amp; effect</a:t>
            </a:r>
            <a:r>
              <a:rPr lang="en-US" sz="2000" dirty="0">
                <a:solidFill>
                  <a:srgbClr val="000000"/>
                </a:solidFill>
                <a:latin typeface="Calibri" charset="0"/>
              </a:rPr>
              <a:t>: because, so, therefore, thus, consequently</a:t>
            </a:r>
          </a:p>
          <a:p>
            <a:pPr>
              <a:spcBef>
                <a:spcPct val="50000"/>
              </a:spcBef>
            </a:pPr>
            <a:r>
              <a:rPr lang="en-US" sz="2000" b="1" dirty="0">
                <a:solidFill>
                  <a:srgbClr val="000000"/>
                </a:solidFill>
                <a:latin typeface="Calibri" charset="0"/>
              </a:rPr>
              <a:t>Sequencing</a:t>
            </a:r>
            <a:r>
              <a:rPr lang="en-US" sz="2000" dirty="0">
                <a:solidFill>
                  <a:srgbClr val="000000"/>
                </a:solidFill>
                <a:latin typeface="Calibri" charset="0"/>
              </a:rPr>
              <a:t>: next, then, first, finally, meanwhile, before, after</a:t>
            </a:r>
          </a:p>
          <a:p>
            <a:pPr>
              <a:spcBef>
                <a:spcPct val="50000"/>
              </a:spcBef>
            </a:pPr>
            <a:r>
              <a:rPr lang="en-US" sz="2000" b="1" dirty="0">
                <a:solidFill>
                  <a:srgbClr val="000000"/>
                </a:solidFill>
                <a:latin typeface="Calibri" charset="0"/>
              </a:rPr>
              <a:t>Qualifying</a:t>
            </a:r>
            <a:r>
              <a:rPr lang="en-US" sz="2000" dirty="0">
                <a:solidFill>
                  <a:srgbClr val="000000"/>
                </a:solidFill>
                <a:latin typeface="Calibri" charset="0"/>
              </a:rPr>
              <a:t>: however, although, unless, except, if, as long as, apart from, yet</a:t>
            </a:r>
          </a:p>
          <a:p>
            <a:pPr>
              <a:spcBef>
                <a:spcPct val="50000"/>
              </a:spcBef>
            </a:pPr>
            <a:r>
              <a:rPr lang="en-US" sz="2000" b="1" dirty="0" err="1">
                <a:solidFill>
                  <a:srgbClr val="000000"/>
                </a:solidFill>
                <a:latin typeface="Calibri" charset="0"/>
              </a:rPr>
              <a:t>Emphasising</a:t>
            </a:r>
            <a:r>
              <a:rPr lang="en-US" sz="2000" dirty="0">
                <a:solidFill>
                  <a:srgbClr val="000000"/>
                </a:solidFill>
                <a:latin typeface="Calibri" charset="0"/>
              </a:rPr>
              <a:t>: above all, in particular, especially, significantly, indeed, notably</a:t>
            </a:r>
          </a:p>
          <a:p>
            <a:pPr>
              <a:spcBef>
                <a:spcPct val="50000"/>
              </a:spcBef>
            </a:pPr>
            <a:r>
              <a:rPr lang="en-US" sz="2000" b="1" dirty="0">
                <a:solidFill>
                  <a:srgbClr val="000000"/>
                </a:solidFill>
                <a:latin typeface="Calibri" charset="0"/>
              </a:rPr>
              <a:t>Illustrating</a:t>
            </a:r>
            <a:r>
              <a:rPr lang="en-US" sz="2000" dirty="0">
                <a:solidFill>
                  <a:srgbClr val="000000"/>
                </a:solidFill>
                <a:latin typeface="Calibri" charset="0"/>
              </a:rPr>
              <a:t>: for example, such as, for instance, as revealed by, in the case of</a:t>
            </a:r>
          </a:p>
          <a:p>
            <a:pPr>
              <a:spcBef>
                <a:spcPct val="50000"/>
              </a:spcBef>
            </a:pPr>
            <a:r>
              <a:rPr lang="en-US" sz="2000" b="1" dirty="0">
                <a:solidFill>
                  <a:srgbClr val="000000"/>
                </a:solidFill>
                <a:latin typeface="Calibri" charset="0"/>
              </a:rPr>
              <a:t>Comparing</a:t>
            </a:r>
            <a:r>
              <a:rPr lang="en-US" sz="2000" dirty="0">
                <a:solidFill>
                  <a:srgbClr val="000000"/>
                </a:solidFill>
                <a:latin typeface="Calibri" charset="0"/>
              </a:rPr>
              <a:t>: equally, in the same way, similarly, likewise, as with, like</a:t>
            </a:r>
          </a:p>
          <a:p>
            <a:pPr>
              <a:spcBef>
                <a:spcPct val="50000"/>
              </a:spcBef>
            </a:pPr>
            <a:r>
              <a:rPr lang="en-US" sz="2000" b="1" dirty="0">
                <a:solidFill>
                  <a:srgbClr val="000000"/>
                </a:solidFill>
                <a:latin typeface="Calibri" charset="0"/>
              </a:rPr>
              <a:t>Contrasting</a:t>
            </a:r>
            <a:r>
              <a:rPr lang="en-US" sz="2000" dirty="0">
                <a:solidFill>
                  <a:srgbClr val="000000"/>
                </a:solidFill>
                <a:latin typeface="Calibri" charset="0"/>
              </a:rPr>
              <a:t>: whereas, instead of, alternatively, otherwise, unlike, on the other hand</a:t>
            </a:r>
          </a:p>
          <a:p>
            <a:pPr>
              <a:spcBef>
                <a:spcPct val="50000"/>
              </a:spcBef>
            </a:pPr>
            <a:r>
              <a:rPr lang="en-US" sz="2000" dirty="0">
                <a:solidFill>
                  <a:srgbClr val="000000"/>
                </a:solidFill>
                <a:latin typeface="Calibri" charset="0"/>
              </a:rPr>
              <a:t>  </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3255670" y="1813942"/>
            <a:ext cx="2311400" cy="2311400"/>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5197781" y="2652142"/>
            <a:ext cx="1563688" cy="1406525"/>
          </a:xfrm>
          <a:prstGeom prst="rect">
            <a:avLst/>
          </a:prstGeom>
          <a:noFill/>
          <a:ln w="9525">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1771358" y="2571179"/>
            <a:ext cx="1981200" cy="1487488"/>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pic>
        <p:nvPicPr>
          <p:cNvPr id="38915" name="Picture 5" descr="Screen shot 2009-09-29 at 05.07.35.png"/>
          <p:cNvPicPr>
            <a:picLocks noChangeAspect="1"/>
          </p:cNvPicPr>
          <p:nvPr/>
        </p:nvPicPr>
        <p:blipFill>
          <a:blip r:embed="rId2"/>
          <a:srcRect/>
          <a:stretch>
            <a:fillRect/>
          </a:stretch>
        </p:blipFill>
        <p:spPr bwMode="auto">
          <a:xfrm>
            <a:off x="2997200" y="-11113"/>
            <a:ext cx="4835525" cy="6858001"/>
          </a:xfrm>
          <a:prstGeom prst="rect">
            <a:avLst/>
          </a:prstGeom>
          <a:noFill/>
          <a:ln w="9525">
            <a:noFill/>
            <a:miter lim="800000"/>
            <a:headEnd/>
            <a:tailEnd/>
          </a:ln>
        </p:spPr>
      </p:pic>
      <p:pic>
        <p:nvPicPr>
          <p:cNvPr id="38916" name="Picture 4"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pic>
        <p:nvPicPr>
          <p:cNvPr id="3" name="Picture 2" descr="Screen shot 2009-10-02 at 06.32.05.png"/>
          <p:cNvPicPr>
            <a:picLocks noChangeAspect="1"/>
          </p:cNvPicPr>
          <p:nvPr/>
        </p:nvPicPr>
        <p:blipFill>
          <a:blip r:embed="rId2"/>
          <a:stretch>
            <a:fillRect/>
          </a:stretch>
        </p:blipFill>
        <p:spPr>
          <a:xfrm>
            <a:off x="381000" y="1371600"/>
            <a:ext cx="3600450" cy="4876800"/>
          </a:xfrm>
          <a:prstGeom prst="rect">
            <a:avLst/>
          </a:prstGeom>
          <a:effectLst>
            <a:outerShdw blurRad="50800" dist="139700" dir="2700000">
              <a:srgbClr val="000000">
                <a:alpha val="43000"/>
              </a:srgbClr>
            </a:outerShdw>
          </a:effectLst>
        </p:spPr>
      </p:pic>
      <p:pic>
        <p:nvPicPr>
          <p:cNvPr id="5" name="Picture 4" descr="Screen shot 2009-10-02 at 06.32.17.png"/>
          <p:cNvPicPr>
            <a:picLocks noChangeAspect="1"/>
          </p:cNvPicPr>
          <p:nvPr/>
        </p:nvPicPr>
        <p:blipFill>
          <a:blip r:embed="rId3"/>
          <a:stretch>
            <a:fillRect/>
          </a:stretch>
        </p:blipFill>
        <p:spPr>
          <a:xfrm>
            <a:off x="1828800" y="990600"/>
            <a:ext cx="3349625" cy="4191000"/>
          </a:xfrm>
          <a:prstGeom prst="rect">
            <a:avLst/>
          </a:prstGeom>
          <a:effectLst>
            <a:outerShdw blurRad="50800" dist="114300" dir="2700000">
              <a:srgbClr val="000000">
                <a:alpha val="43000"/>
              </a:srgbClr>
            </a:outerShdw>
          </a:effectLst>
        </p:spPr>
      </p:pic>
      <p:pic>
        <p:nvPicPr>
          <p:cNvPr id="6" name="Picture 5" descr="Screen shot 2009-10-02 at 06.32.28.png"/>
          <p:cNvPicPr>
            <a:picLocks noChangeAspect="1"/>
          </p:cNvPicPr>
          <p:nvPr/>
        </p:nvPicPr>
        <p:blipFill>
          <a:blip r:embed="rId4"/>
          <a:stretch>
            <a:fillRect/>
          </a:stretch>
        </p:blipFill>
        <p:spPr>
          <a:xfrm>
            <a:off x="3481388" y="152400"/>
            <a:ext cx="3392487" cy="4648200"/>
          </a:xfrm>
          <a:prstGeom prst="rect">
            <a:avLst/>
          </a:prstGeom>
          <a:effectLst>
            <a:outerShdw blurRad="50800" dist="190500" dir="2700000">
              <a:srgbClr val="000000">
                <a:alpha val="43000"/>
              </a:srgbClr>
            </a:outerShdw>
          </a:effectLst>
        </p:spPr>
      </p:pic>
      <p:pic>
        <p:nvPicPr>
          <p:cNvPr id="7" name="Picture 6" descr="Screen shot 2009-10-02 at 06.32.37.png"/>
          <p:cNvPicPr>
            <a:picLocks noChangeAspect="1"/>
          </p:cNvPicPr>
          <p:nvPr/>
        </p:nvPicPr>
        <p:blipFill>
          <a:blip r:embed="rId5"/>
          <a:stretch>
            <a:fillRect/>
          </a:stretch>
        </p:blipFill>
        <p:spPr>
          <a:xfrm>
            <a:off x="5408613" y="1371600"/>
            <a:ext cx="2932112" cy="3886200"/>
          </a:xfrm>
          <a:prstGeom prst="rect">
            <a:avLst/>
          </a:prstGeom>
          <a:effectLst>
            <a:outerShdw blurRad="50800" dist="203200" dir="2700000">
              <a:srgbClr val="000000">
                <a:alpha val="43000"/>
              </a:srgbClr>
            </a:outerShdw>
          </a:effectLst>
        </p:spPr>
      </p:pic>
      <p:pic>
        <p:nvPicPr>
          <p:cNvPr id="8" name="Picture 7" descr="Screen shot 2009-10-02 at 06.32.51.png"/>
          <p:cNvPicPr>
            <a:picLocks noChangeAspect="1"/>
          </p:cNvPicPr>
          <p:nvPr/>
        </p:nvPicPr>
        <p:blipFill>
          <a:blip r:embed="rId6"/>
          <a:stretch>
            <a:fillRect/>
          </a:stretch>
        </p:blipFill>
        <p:spPr>
          <a:xfrm>
            <a:off x="6096000" y="2286000"/>
            <a:ext cx="2805113" cy="3692525"/>
          </a:xfrm>
          <a:prstGeom prst="rect">
            <a:avLst/>
          </a:prstGeom>
          <a:effectLst>
            <a:outerShdw blurRad="101600" dist="177800" dir="2700000">
              <a:srgbClr val="000000">
                <a:alpha val="43000"/>
              </a:srgbClr>
            </a:outerShdw>
          </a:effectLst>
        </p:spPr>
      </p:pic>
      <p:pic>
        <p:nvPicPr>
          <p:cNvPr id="48136" name="Picture 8" descr="st-dupont-fountain-pen-usb-key.jpg"/>
          <p:cNvPicPr>
            <a:picLocks noChangeAspect="1"/>
          </p:cNvPicPr>
          <p:nvPr/>
        </p:nvPicPr>
        <p:blipFill>
          <a:blip r:embed="rId7"/>
          <a:srcRect/>
          <a:stretch>
            <a:fillRect/>
          </a:stretch>
        </p:blipFill>
        <p:spPr bwMode="auto">
          <a:xfrm>
            <a:off x="7956550" y="0"/>
            <a:ext cx="1187450" cy="838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01" y="2130425"/>
            <a:ext cx="7772400" cy="1470025"/>
          </a:xfrm>
        </p:spPr>
        <p:txBody>
          <a:bodyPr/>
          <a:lstStyle/>
          <a:p>
            <a:r>
              <a:rPr lang="en-US" dirty="0" smtClean="0"/>
              <a:t>Don’t Call it </a:t>
            </a:r>
            <a:r>
              <a:rPr lang="en-US" b="1" dirty="0" smtClean="0">
                <a:solidFill>
                  <a:srgbClr val="FF0000"/>
                </a:solidFill>
              </a:rPr>
              <a:t>L</a:t>
            </a:r>
            <a:r>
              <a:rPr lang="en-US" dirty="0" smtClean="0"/>
              <a:t>iteracy</a:t>
            </a:r>
            <a:endParaRPr lang="en-US" dirty="0"/>
          </a:p>
        </p:txBody>
      </p:sp>
      <p:sp>
        <p:nvSpPr>
          <p:cNvPr id="3" name="Subtitle 2"/>
          <p:cNvSpPr>
            <a:spLocks noGrp="1"/>
          </p:cNvSpPr>
          <p:nvPr>
            <p:ph type="subTitle" idx="1"/>
          </p:nvPr>
        </p:nvSpPr>
        <p:spPr>
          <a:xfrm>
            <a:off x="1363020" y="3432576"/>
            <a:ext cx="6400800" cy="1752600"/>
          </a:xfrm>
        </p:spPr>
        <p:txBody>
          <a:bodyPr/>
          <a:lstStyle/>
          <a:p>
            <a:r>
              <a:rPr lang="en-US" dirty="0" smtClean="0">
                <a:solidFill>
                  <a:schemeClr val="tx1"/>
                </a:solidFill>
              </a:rPr>
              <a:t>Geoff Barton</a:t>
            </a:r>
          </a:p>
          <a:p>
            <a:r>
              <a:rPr lang="en-US" sz="2400" dirty="0" smtClean="0">
                <a:solidFill>
                  <a:schemeClr val="tx1"/>
                </a:solidFill>
              </a:rPr>
              <a:t>Head, King Edward VI School, Bury St Edmunds</a:t>
            </a:r>
            <a:endParaRPr lang="en-US" sz="2400" dirty="0">
              <a:solidFill>
                <a:schemeClr val="tx1"/>
              </a:solidFill>
            </a:endParaRPr>
          </a:p>
        </p:txBody>
      </p:sp>
      <p:cxnSp>
        <p:nvCxnSpPr>
          <p:cNvPr id="14" name="Straight Connector 13"/>
          <p:cNvCxnSpPr/>
          <p:nvPr/>
        </p:nvCxnSpPr>
        <p:spPr>
          <a:xfrm flipV="1">
            <a:off x="1763397" y="3416923"/>
            <a:ext cx="5627312" cy="15653"/>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380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 79</a:t>
            </a:r>
            <a:endParaRPr lang="en-US" sz="1400" b="1" dirty="0">
              <a:solidFill>
                <a:schemeClr val="bg1">
                  <a:lumMod val="50000"/>
                </a:schemeClr>
              </a:solidFill>
            </a:endParaRPr>
          </a:p>
        </p:txBody>
      </p:sp>
      <p:sp>
        <p:nvSpPr>
          <p:cNvPr id="9" name="TextBox 8"/>
          <p:cNvSpPr txBox="1"/>
          <p:nvPr/>
        </p:nvSpPr>
        <p:spPr>
          <a:xfrm>
            <a:off x="3054674" y="4805606"/>
            <a:ext cx="3672473" cy="369332"/>
          </a:xfrm>
          <a:prstGeom prst="rect">
            <a:avLst/>
          </a:prstGeom>
          <a:noFill/>
        </p:spPr>
        <p:txBody>
          <a:bodyPr wrap="square" rtlCol="0">
            <a:spAutoFit/>
          </a:bodyPr>
          <a:lstStyle/>
          <a:p>
            <a:pPr algn="ctr"/>
            <a:fld id="{E916CE24-8AFB-284E-AE76-E8BC8E8888E2}" type="datetime2">
              <a:rPr lang="en-US" smtClean="0"/>
              <a:pPr algn="ctr"/>
              <a:t>Friday, July 9, 2010</a:t>
            </a:fld>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1132632" y="2952015"/>
            <a:ext cx="7104690" cy="769441"/>
          </a:xfrm>
          <a:prstGeom prst="rect">
            <a:avLst/>
          </a:prstGeom>
          <a:noFill/>
        </p:spPr>
        <p:txBody>
          <a:bodyPr wrap="square" rtlCol="0">
            <a:spAutoFit/>
          </a:bodyPr>
          <a:lstStyle/>
          <a:p>
            <a:pPr algn="ctr"/>
            <a:r>
              <a:rPr lang="en-US" sz="4400" dirty="0" smtClean="0"/>
              <a:t>The Micro-Skills of Teaching</a:t>
            </a:r>
            <a:endParaRPr lang="en-US" sz="4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0-07-09 at 06.24.04.png"/>
          <p:cNvPicPr>
            <a:picLocks noChangeAspect="1"/>
          </p:cNvPicPr>
          <p:nvPr/>
        </p:nvPicPr>
        <p:blipFill>
          <a:blip r:embed="rId2"/>
          <a:stretch>
            <a:fillRect/>
          </a:stretch>
        </p:blipFill>
        <p:spPr>
          <a:xfrm>
            <a:off x="992263" y="557142"/>
            <a:ext cx="6870700" cy="5613401"/>
          </a:xfrm>
          <a:prstGeom prst="rect">
            <a:avLst/>
          </a:prstGeo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1547</TotalTime>
  <Words>5786</Words>
  <Application>Microsoft Macintosh PowerPoint</Application>
  <PresentationFormat>On-screen Show (4:3)</PresentationFormat>
  <Paragraphs>243</Paragraphs>
  <Slides>103</Slides>
  <Notes>14</Notes>
  <HiddenSlides>0</HiddenSlides>
  <MMClips>0</MMClips>
  <ScaleCrop>false</ScaleCrop>
  <HeadingPairs>
    <vt:vector size="4" baseType="variant">
      <vt:variant>
        <vt:lpstr>Design Template</vt:lpstr>
      </vt:variant>
      <vt:variant>
        <vt:i4>1</vt:i4>
      </vt:variant>
      <vt:variant>
        <vt:lpstr>Slide Titles</vt:lpstr>
      </vt:variant>
      <vt:variant>
        <vt:i4>103</vt:i4>
      </vt:variant>
    </vt:vector>
  </HeadingPairs>
  <TitlesOfParts>
    <vt:vector size="104" baseType="lpstr">
      <vt:lpstr>Office Theme</vt:lpstr>
      <vt:lpstr>Some Strategies for School Improvement</vt:lpstr>
      <vt:lpstr>There ain’t no Cavalry out there, Captain</vt:lpstr>
      <vt:lpstr>Don’t Call it Literacy!</vt:lpstr>
      <vt:lpstr>It’s all about the Classroom, Stupid!</vt:lpstr>
      <vt:lpstr>Slide 5</vt:lpstr>
      <vt:lpstr>Slide 6</vt:lpstr>
      <vt:lpstr>Slide 7</vt:lpstr>
      <vt:lpstr>Slide 8</vt:lpstr>
      <vt:lpstr>Slide 9</vt:lpstr>
      <vt:lpstr>Slide 10</vt:lpstr>
      <vt:lpstr>Slide 11</vt:lpstr>
      <vt:lpstr>Slide 12</vt:lpstr>
      <vt:lpstr>Slide 13</vt:lpstr>
      <vt:lpstr>Approach:</vt:lpstr>
      <vt:lpstr>Don’t Call it Literacy</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SKIMMING</vt:lpstr>
      <vt:lpstr>Slide 39</vt:lpstr>
      <vt:lpstr>Slide 40</vt:lpstr>
      <vt:lpstr>SCANNING</vt:lpstr>
      <vt:lpstr>Slide 42</vt:lpstr>
      <vt:lpstr>Slide 43</vt:lpstr>
      <vt:lpstr>How we read: </vt:lpstr>
      <vt:lpstr>Slide 45</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How we Read: Exploring Lexical v Grammatical Clues</vt:lpstr>
      <vt:lpstr>Slide 62</vt:lpstr>
      <vt:lpstr>Slide 63</vt:lpstr>
      <vt:lpstr>Slide 64</vt:lpstr>
      <vt:lpstr>Slide 65</vt:lpstr>
      <vt:lpstr>Slide 66</vt:lpstr>
      <vt:lpstr>Slide 67</vt:lpstr>
      <vt:lpstr>Slide 68</vt:lpstr>
      <vt:lpstr>Slide 69</vt:lpstr>
      <vt:lpstr>Slide 70</vt:lpstr>
      <vt:lpstr>TEACH READING</vt:lpstr>
      <vt:lpstr>Slide 72</vt:lpstr>
      <vt:lpstr>Research skills, not FOFO</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Don’t Call it Literacy</vt:lpstr>
      <vt:lpstr>Slide 98</vt:lpstr>
      <vt:lpstr>Slide 99</vt:lpstr>
      <vt:lpstr>Slide 100</vt:lpstr>
      <vt:lpstr>Slide 101</vt:lpstr>
      <vt:lpstr>Slide 102</vt:lpstr>
      <vt:lpstr>Some Strategies for School Improvement</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Barton</dc:creator>
  <cp:lastModifiedBy>Geoff Barton</cp:lastModifiedBy>
  <cp:revision>32</cp:revision>
  <dcterms:created xsi:type="dcterms:W3CDTF">2010-07-09T04:37:56Z</dcterms:created>
  <dcterms:modified xsi:type="dcterms:W3CDTF">2010-07-09T05:34:41Z</dcterms:modified>
</cp:coreProperties>
</file>