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6"/>
  </p:notesMasterIdLst>
  <p:sldIdLst>
    <p:sldId id="261" r:id="rId2"/>
    <p:sldId id="262" r:id="rId3"/>
    <p:sldId id="263" r:id="rId4"/>
    <p:sldId id="256" r:id="rId5"/>
    <p:sldId id="258" r:id="rId6"/>
    <p:sldId id="314" r:id="rId7"/>
    <p:sldId id="265" r:id="rId8"/>
    <p:sldId id="276" r:id="rId9"/>
    <p:sldId id="305" r:id="rId10"/>
    <p:sldId id="275" r:id="rId11"/>
    <p:sldId id="306" r:id="rId12"/>
    <p:sldId id="279" r:id="rId13"/>
    <p:sldId id="269" r:id="rId14"/>
    <p:sldId id="270" r:id="rId15"/>
    <p:sldId id="260" r:id="rId16"/>
    <p:sldId id="327" r:id="rId17"/>
    <p:sldId id="259" r:id="rId18"/>
    <p:sldId id="308" r:id="rId19"/>
    <p:sldId id="309" r:id="rId20"/>
    <p:sldId id="310" r:id="rId21"/>
    <p:sldId id="266" r:id="rId22"/>
    <p:sldId id="268" r:id="rId23"/>
    <p:sldId id="267" r:id="rId24"/>
    <p:sldId id="315" r:id="rId25"/>
    <p:sldId id="293" r:id="rId26"/>
    <p:sldId id="291" r:id="rId27"/>
    <p:sldId id="292" r:id="rId28"/>
    <p:sldId id="281" r:id="rId29"/>
    <p:sldId id="285" r:id="rId30"/>
    <p:sldId id="313" r:id="rId31"/>
    <p:sldId id="316" r:id="rId32"/>
    <p:sldId id="317" r:id="rId33"/>
    <p:sldId id="289" r:id="rId34"/>
    <p:sldId id="325" r:id="rId35"/>
    <p:sldId id="272" r:id="rId36"/>
    <p:sldId id="294" r:id="rId37"/>
    <p:sldId id="318" r:id="rId38"/>
    <p:sldId id="319" r:id="rId39"/>
    <p:sldId id="320" r:id="rId40"/>
    <p:sldId id="321" r:id="rId41"/>
    <p:sldId id="323" r:id="rId42"/>
    <p:sldId id="326" r:id="rId43"/>
    <p:sldId id="324" r:id="rId44"/>
    <p:sldId id="31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8A96-3396-E94E-A3A6-195ED9A29160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57F5-9675-2F4D-B8BA-CC8C4889C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Hope that doesn’t seem unfair and that I should</a:t>
            </a:r>
          </a:p>
          <a:p>
            <a:r>
              <a:rPr lang="en-US" dirty="0" smtClean="0"/>
              <a:t>pick on someone my own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role is Ofsted</a:t>
            </a:r>
            <a:r>
              <a:rPr lang="en-US" baseline="0" dirty="0" smtClean="0"/>
              <a:t> in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role is Ofsted</a:t>
            </a:r>
            <a:r>
              <a:rPr lang="en-US" baseline="0" dirty="0" smtClean="0"/>
              <a:t> </a:t>
            </a:r>
            <a:r>
              <a:rPr lang="en-US" baseline="0" smtClean="0"/>
              <a:t>in that?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57F5-9675-2F4D-B8BA-CC8C4889C67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7B8D-CD08-A342-9C29-5A65D6C146C5}" type="datetimeFigureOut">
              <a:rPr lang="en-US" smtClean="0"/>
              <a:pPr/>
              <a:t>4/23/10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8BDB-5297-B349-9BCE-66FEB6C64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W(h)ither</a:t>
            </a:r>
            <a:r>
              <a:rPr lang="en-US" dirty="0" smtClean="0"/>
              <a:t> Ofsted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Geoff Barton</a:t>
            </a:r>
          </a:p>
          <a:p>
            <a:r>
              <a:rPr lang="en-US" dirty="0" smtClean="0"/>
              <a:t>Head, King Edward VI School, Suffolk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10601" y="3432576"/>
            <a:ext cx="5422904" cy="11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4777" y="5942979"/>
            <a:ext cx="5777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Download this presentation at </a:t>
            </a:r>
            <a:r>
              <a:rPr lang="en-US" sz="1600" dirty="0" err="1" smtClean="0"/>
              <a:t>www.geoffbarton.co.uk</a:t>
            </a:r>
            <a:r>
              <a:rPr lang="en-US" sz="1600" dirty="0" smtClean="0"/>
              <a:t> (Presentation 73)</a:t>
            </a:r>
            <a:endParaRPr lang="en-US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0179" y="2102252"/>
            <a:ext cx="721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We know what we are, but know not what we may be</a:t>
            </a:r>
            <a:r>
              <a:rPr lang="en-US" sz="48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294" y="4472123"/>
            <a:ext cx="23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Hamlet </a:t>
            </a:r>
            <a:r>
              <a:rPr lang="en-US" dirty="0" smtClean="0"/>
              <a:t>4.V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667" y="1359527"/>
            <a:ext cx="3620685" cy="388217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7472" y="2164507"/>
            <a:ext cx="7610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Oh, that way madness lies; let me shun that</a:t>
            </a:r>
            <a:r>
              <a:rPr lang="en-US" sz="4800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618" y="4004676"/>
            <a:ext cx="3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King Lear, 3.iv</a:t>
            </a:r>
            <a:endParaRPr lang="en-GB" i="1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2414588"/>
            <a:ext cx="6858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ctr"/>
            <a:r>
              <a:rPr lang="en-US" sz="4000" dirty="0">
                <a:latin typeface="Calibri" charset="0"/>
              </a:rPr>
              <a:t>Schools are becoming immune to school improvement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914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Beacon Schools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05200" y="914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Training Schools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43600" y="9144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Coasting Schools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4419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London Challenge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0400" y="4419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National challenge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44196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National strategies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5257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Leading Edge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5257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Consultants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24400" y="5257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School improvement partners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6800" y="16764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Super Heads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16764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Consultant Heads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16764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Executive Heads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6800" y="6019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Gaining Ground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95600" y="6019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Leading Light Schools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0" y="60198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Trust Schools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9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95400"/>
            <a:ext cx="508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402" y="2539875"/>
            <a:ext cx="642211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system needs to improve the system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5402" y="2539875"/>
            <a:ext cx="64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Us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889" y="2539875"/>
            <a:ext cx="64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Ofsted for?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889" y="2539875"/>
            <a:ext cx="642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Ofsted for?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1725402" y="2539875"/>
            <a:ext cx="2001765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75454" y="2539875"/>
            <a:ext cx="1851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WHO</a:t>
            </a:r>
            <a:endParaRPr lang="en-US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720" y="2539875"/>
            <a:ext cx="31215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Parents   &amp; carers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645405" y="3282538"/>
            <a:ext cx="381024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1323" y="2539875"/>
            <a:ext cx="36939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Schools themselves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 by …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720" y="2539875"/>
            <a:ext cx="31215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Parents   &amp; carers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23" y="1229979"/>
            <a:ext cx="7620000" cy="4445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402" y="967459"/>
            <a:ext cx="5816600" cy="4254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61" y="1309311"/>
            <a:ext cx="7620000" cy="4876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6720" y="2539875"/>
            <a:ext cx="312158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Parents   &amp; carers</a:t>
            </a:r>
            <a:endParaRPr lang="en-US" sz="5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645405" y="3282538"/>
            <a:ext cx="381024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1323" y="2539875"/>
            <a:ext cx="369392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Schools themselves</a:t>
            </a:r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1206720" y="1074104"/>
            <a:ext cx="3621273" cy="475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7993" y="-98978"/>
            <a:ext cx="10441993" cy="69569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8565" y="1788849"/>
            <a:ext cx="7076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Trevor </a:t>
            </a:r>
            <a:r>
              <a:rPr lang="en-US" sz="3600" dirty="0" err="1"/>
              <a:t>Averre-Beason</a:t>
            </a:r>
            <a:r>
              <a:rPr lang="en-US" sz="3600" dirty="0"/>
              <a:t>,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Director </a:t>
            </a:r>
            <a:r>
              <a:rPr lang="en-US" sz="3600" dirty="0"/>
              <a:t>of</a:t>
            </a:r>
            <a:r>
              <a:rPr lang="en-US" sz="3600" dirty="0" smtClean="0"/>
              <a:t> Education</a:t>
            </a:r>
            <a:r>
              <a:rPr lang="en-US" sz="3600" dirty="0"/>
              <a:t>,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Lilac </a:t>
            </a:r>
            <a:r>
              <a:rPr lang="en-US" sz="3600" dirty="0"/>
              <a:t>Sky Schools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pPr algn="r"/>
            <a:r>
              <a:rPr lang="en-US" sz="3600" dirty="0" smtClean="0"/>
              <a:t>TES</a:t>
            </a:r>
            <a:endParaRPr lang="en-GB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2327" y="536655"/>
            <a:ext cx="8225261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I look back in horror. Neither I nor my colleagues knew in the early 1980s if we were a good school. We didn't objectively know how it compared to any local or national schools. Parents couldn't have been sure what we were teaching or if it was cost-effective or efficient. They couldn't know if their sons or daughters were achieving as well they should.</a:t>
            </a:r>
            <a:endParaRPr lang="en-GB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4742" y="2450723"/>
            <a:ext cx="6267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Arial"/>
              <a:buChar char="•"/>
            </a:pPr>
            <a:r>
              <a:rPr lang="en-US" sz="3600" dirty="0" smtClean="0"/>
              <a:t>Our expectations have changed</a:t>
            </a:r>
          </a:p>
          <a:p>
            <a:pPr marL="742950" indent="-742950">
              <a:buFont typeface="Arial"/>
              <a:buChar char="•"/>
            </a:pPr>
            <a:r>
              <a:rPr lang="en-US" sz="3600" dirty="0" smtClean="0"/>
              <a:t>Society’s expectations have changed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309" y="1287971"/>
            <a:ext cx="992093" cy="744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/>
              <a:t>2</a:t>
            </a:r>
            <a:endParaRPr lang="en-US" sz="239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516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dirty="0" smtClean="0"/>
              <a:t>John </a:t>
            </a:r>
            <a:r>
              <a:rPr lang="en-US" sz="8000" dirty="0" err="1" smtClean="0"/>
              <a:t>Seddon</a:t>
            </a:r>
            <a:r>
              <a:rPr lang="en-US" sz="8000" dirty="0" smtClean="0"/>
              <a:t> 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951673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0" dirty="0" smtClean="0"/>
              <a:t>Michael Barber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4196403" y="2754828"/>
            <a:ext cx="751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/>
              <a:t>v</a:t>
            </a:r>
            <a:endParaRPr lang="en-US" sz="60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Provocative opening premise: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4582" y="1536173"/>
            <a:ext cx="3437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“Barber set up and ran the Prime Minister’s Delivery Unit – a misnomer since it didn’t deliver”.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286" y="1152637"/>
            <a:ext cx="3064395" cy="429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64742" y="5442790"/>
            <a:ext cx="15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Seddon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3049" y="5410524"/>
            <a:ext cx="195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 Michael Barber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951673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 err="1" smtClean="0"/>
              <a:t>Deliverology</a:t>
            </a:r>
            <a:r>
              <a:rPr lang="en-US" sz="4400" dirty="0" smtClean="0"/>
              <a:t> “leads </a:t>
            </a:r>
            <a:r>
              <a:rPr lang="en-US" sz="4400" dirty="0"/>
              <a:t>to</a:t>
            </a:r>
            <a:r>
              <a:rPr lang="en-US" sz="4400" dirty="0" smtClean="0"/>
              <a:t> activities </a:t>
            </a:r>
            <a:r>
              <a:rPr lang="en-US" sz="4400" dirty="0"/>
              <a:t>to tick the </a:t>
            </a:r>
            <a:r>
              <a:rPr lang="en-US" sz="4400" dirty="0" smtClean="0"/>
              <a:t>box”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39677" y="4971827"/>
            <a:ext cx="404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Seddon</a:t>
            </a:r>
            <a:r>
              <a:rPr lang="en-US" dirty="0" smtClean="0"/>
              <a:t>, </a:t>
            </a:r>
            <a:r>
              <a:rPr lang="en-US" i="1" dirty="0" smtClean="0"/>
              <a:t>Systems Thinking in the Public Services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5294130" y="1951673"/>
            <a:ext cx="3487687" cy="4718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75454" y="2834785"/>
            <a:ext cx="3884523" cy="305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1765" y="1951673"/>
            <a:ext cx="81200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“What measures are you using to help you understand and improve your work?</a:t>
            </a:r>
            <a:r>
              <a:rPr lang="en-US" sz="4400" dirty="0" smtClean="0"/>
              <a:t>” …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39677" y="4971827"/>
            <a:ext cx="404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Seddon</a:t>
            </a:r>
            <a:r>
              <a:rPr lang="en-US" dirty="0" smtClean="0"/>
              <a:t>, </a:t>
            </a:r>
            <a:r>
              <a:rPr lang="en-US" i="1" dirty="0" smtClean="0"/>
              <a:t>Systems Thinking in the Public Services</a:t>
            </a:r>
            <a:endParaRPr lang="en-US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0050" y="1951673"/>
            <a:ext cx="74046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… leads </a:t>
            </a:r>
            <a:r>
              <a:rPr lang="en-US" sz="4400" dirty="0"/>
              <a:t>organizations then to </a:t>
            </a:r>
            <a:r>
              <a:rPr lang="en-US" sz="4400" dirty="0" smtClean="0"/>
              <a:t>ask: </a:t>
            </a:r>
            <a:r>
              <a:rPr lang="en-US" sz="4400" dirty="0"/>
              <a:t>“Are we measuring the right things?”</a:t>
            </a:r>
            <a:r>
              <a:rPr lang="en-GB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739677" y="4971827"/>
            <a:ext cx="4042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Seddon</a:t>
            </a:r>
            <a:r>
              <a:rPr lang="en-US" dirty="0" smtClean="0"/>
              <a:t>, </a:t>
            </a:r>
            <a:r>
              <a:rPr lang="en-US" i="1" dirty="0" smtClean="0"/>
              <a:t>Systems Thinking in the Public Services</a:t>
            </a:r>
            <a:endParaRPr lang="en-US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1896" y="840759"/>
            <a:ext cx="722912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Barber’s questions:</a:t>
            </a:r>
            <a:endParaRPr lang="en-GB" sz="3600" dirty="0"/>
          </a:p>
          <a:p>
            <a:pPr marL="742950" lvl="0" indent="-742950">
              <a:buFont typeface="Arial"/>
              <a:buChar char="•"/>
            </a:pPr>
            <a:r>
              <a:rPr lang="en-US" sz="3600" dirty="0"/>
              <a:t>What are you trying to do?</a:t>
            </a:r>
            <a:endParaRPr lang="en-GB" sz="3600" dirty="0"/>
          </a:p>
          <a:p>
            <a:pPr marL="742950" lvl="0" indent="-742950">
              <a:buFont typeface="Arial"/>
              <a:buChar char="•"/>
            </a:pPr>
            <a:r>
              <a:rPr lang="en-US" sz="3600" dirty="0"/>
              <a:t>How are you trying to do it?</a:t>
            </a:r>
            <a:endParaRPr lang="en-GB" sz="3600" dirty="0"/>
          </a:p>
          <a:p>
            <a:pPr marL="742950" lvl="0" indent="-742950">
              <a:buFont typeface="Arial"/>
              <a:buChar char="•"/>
            </a:pPr>
            <a:r>
              <a:rPr lang="en-US" sz="3600" dirty="0"/>
              <a:t>How do you know you are succeeding</a:t>
            </a:r>
            <a:r>
              <a:rPr lang="en-US" sz="3600" dirty="0" smtClean="0"/>
              <a:t>?</a:t>
            </a:r>
          </a:p>
          <a:p>
            <a:pPr marL="742950" lvl="0" indent="-742950">
              <a:buFont typeface="Arial"/>
              <a:buChar char="•"/>
            </a:pPr>
            <a:r>
              <a:rPr lang="en-US" sz="3600" dirty="0" smtClean="0"/>
              <a:t>If </a:t>
            </a:r>
            <a:r>
              <a:rPr lang="en-US" sz="3600" dirty="0"/>
              <a:t>you’re not succeeding, how will you change things?</a:t>
            </a:r>
            <a:endParaRPr lang="en-GB" sz="3600" dirty="0"/>
          </a:p>
          <a:p>
            <a:pPr marL="742950" lvl="0" indent="-742950">
              <a:buFont typeface="Arial"/>
              <a:buChar char="•"/>
            </a:pPr>
            <a:r>
              <a:rPr lang="en-US" sz="3600" dirty="0"/>
              <a:t>How can we help you?</a:t>
            </a:r>
            <a:endParaRPr lang="en-GB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402" y="2048358"/>
            <a:ext cx="2096080" cy="2096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826" y="2736939"/>
            <a:ext cx="364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Where next?</a:t>
            </a:r>
            <a:endParaRPr lang="en-US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94" y="2431238"/>
            <a:ext cx="76550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1: External validation is important … for </a:t>
            </a:r>
            <a:r>
              <a:rPr lang="en-US" sz="5400" u="sng" dirty="0" smtClean="0"/>
              <a:t>all</a:t>
            </a:r>
            <a:r>
              <a:rPr lang="en-US" sz="5400" dirty="0" smtClean="0"/>
              <a:t> schools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903594" y="4216993"/>
            <a:ext cx="7655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… and parents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94" y="1949845"/>
            <a:ext cx="7655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2: Schools are complex,  but a few simple questions may help to illuminate them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94" y="1949845"/>
            <a:ext cx="7655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3: Lesson observation is important to avoid “phone it in” syndrome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94" y="1949845"/>
            <a:ext cx="7655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4</a:t>
            </a:r>
            <a:r>
              <a:rPr lang="en-US" sz="5400" dirty="0" smtClean="0"/>
              <a:t>: Ofsted should describe, with rigorous detachment but sensitivity, our position on a journey 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699407"/>
            <a:ext cx="8024475" cy="27190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</a:rPr>
              <a:t>We would like better schools in Britain</a:t>
            </a:r>
            <a:endParaRPr lang="en-US" sz="5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194" y="1949845"/>
            <a:ext cx="76550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5: Ofsted should help schools to become more ‘intelligent’ 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0179" y="2517750"/>
            <a:ext cx="7211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So that 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995" y="948091"/>
            <a:ext cx="3400990" cy="42562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20179" y="2102252"/>
            <a:ext cx="721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“We </a:t>
            </a:r>
            <a:r>
              <a:rPr lang="en-US" sz="4800" dirty="0"/>
              <a:t>know what we are, but know not what we may be</a:t>
            </a:r>
            <a:r>
              <a:rPr lang="en-US" sz="4800" dirty="0" smtClean="0"/>
              <a:t>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6294" y="4472123"/>
            <a:ext cx="23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Hamlet </a:t>
            </a:r>
            <a:r>
              <a:rPr lang="en-US" dirty="0" smtClean="0"/>
              <a:t>4.V</a:t>
            </a:r>
            <a:endParaRPr lang="en-GB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W(h)ither</a:t>
            </a:r>
            <a:r>
              <a:rPr lang="en-US" dirty="0" smtClean="0"/>
              <a:t> Ofsted?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752600"/>
          </a:xfrm>
        </p:spPr>
        <p:txBody>
          <a:bodyPr/>
          <a:lstStyle/>
          <a:p>
            <a:r>
              <a:rPr lang="en-US" dirty="0" smtClean="0"/>
              <a:t>Geoff Barton</a:t>
            </a:r>
          </a:p>
          <a:p>
            <a:r>
              <a:rPr lang="en-US" dirty="0" smtClean="0"/>
              <a:t>Head, King Edward VI School, Suffolk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10601" y="3432576"/>
            <a:ext cx="5422904" cy="11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4777" y="5942979"/>
            <a:ext cx="5777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Download this presentation at </a:t>
            </a:r>
            <a:r>
              <a:rPr lang="en-US" sz="1600" dirty="0" err="1" smtClean="0"/>
              <a:t>www.geoffbarton.co.uk</a:t>
            </a:r>
            <a:r>
              <a:rPr lang="en-US" sz="1600" dirty="0" smtClean="0"/>
              <a:t> (Presentation 73)</a:t>
            </a:r>
            <a:endParaRPr lang="en-US" sz="1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035" y="1225487"/>
            <a:ext cx="3810000" cy="381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4354" y="1538410"/>
            <a:ext cx="107313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/>
              <a:t>?</a:t>
            </a:r>
            <a:endParaRPr lang="en-US" sz="199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February 2009 &amp; April 2010</a:t>
            </a:r>
            <a:endParaRPr lang="en-US" sz="5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065" y="948091"/>
            <a:ext cx="3400990" cy="42562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325" y="948091"/>
            <a:ext cx="3620685" cy="388217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18" y="742042"/>
            <a:ext cx="4032343" cy="544406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454" y="6266145"/>
            <a:ext cx="589288" cy="403977"/>
          </a:xfrm>
          <a:prstGeom prst="rect">
            <a:avLst/>
          </a:prstGeom>
        </p:spPr>
      </p:pic>
      <p:pic>
        <p:nvPicPr>
          <p:cNvPr id="7" name="Picture 6" descr="image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30" y="6186111"/>
            <a:ext cx="1508672" cy="484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995" y="948091"/>
            <a:ext cx="3400990" cy="425621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553</Words>
  <Application>Microsoft Macintosh PowerPoint</Application>
  <PresentationFormat>On-screen Show (4:3)</PresentationFormat>
  <Paragraphs>96</Paragraphs>
  <Slides>44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W(h)ither Ofsted?</vt:lpstr>
      <vt:lpstr>Stand by …</vt:lpstr>
      <vt:lpstr>Provocative opening premise:</vt:lpstr>
      <vt:lpstr>We would like better schools in Britain</vt:lpstr>
      <vt:lpstr>Slide 5</vt:lpstr>
      <vt:lpstr>February 2009 &amp; April 2010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W(h)ither Ofsted?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Wither Ofsted? (please)</dc:title>
  <dc:creator>Geoff Barton</dc:creator>
  <cp:lastModifiedBy>Geoff Barton</cp:lastModifiedBy>
  <cp:revision>25</cp:revision>
  <dcterms:created xsi:type="dcterms:W3CDTF">2010-04-23T16:46:10Z</dcterms:created>
  <dcterms:modified xsi:type="dcterms:W3CDTF">2010-04-23T16:46:35Z</dcterms:modified>
</cp:coreProperties>
</file>