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s/slide92.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Default Extension="tiff" ContentType="image/tiff"/>
  <Override PartName="/ppt/slides/slide46.xml" ContentType="application/vnd.openxmlformats-officedocument.presentationml.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docProps/app.xml" ContentType="application/vnd.openxmlformats-officedocument.extended-properties+xml"/>
  <Override PartName="/ppt/slides/slide91.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7"/>
  </p:notesMasterIdLst>
  <p:sldIdLst>
    <p:sldId id="336" r:id="rId2"/>
    <p:sldId id="337" r:id="rId3"/>
    <p:sldId id="379" r:id="rId4"/>
    <p:sldId id="445" r:id="rId5"/>
    <p:sldId id="348" r:id="rId6"/>
    <p:sldId id="339" r:id="rId7"/>
    <p:sldId id="340" r:id="rId8"/>
    <p:sldId id="341" r:id="rId9"/>
    <p:sldId id="342" r:id="rId10"/>
    <p:sldId id="344" r:id="rId11"/>
    <p:sldId id="345" r:id="rId12"/>
    <p:sldId id="346" r:id="rId13"/>
    <p:sldId id="347" r:id="rId14"/>
    <p:sldId id="444" r:id="rId15"/>
    <p:sldId id="349" r:id="rId16"/>
    <p:sldId id="350" r:id="rId17"/>
    <p:sldId id="352" r:id="rId18"/>
    <p:sldId id="351" r:id="rId19"/>
    <p:sldId id="399" r:id="rId20"/>
    <p:sldId id="400" r:id="rId21"/>
    <p:sldId id="401" r:id="rId22"/>
    <p:sldId id="402" r:id="rId23"/>
    <p:sldId id="403" r:id="rId24"/>
    <p:sldId id="404" r:id="rId25"/>
    <p:sldId id="416" r:id="rId26"/>
    <p:sldId id="409" r:id="rId27"/>
    <p:sldId id="410" r:id="rId28"/>
    <p:sldId id="411" r:id="rId29"/>
    <p:sldId id="412" r:id="rId30"/>
    <p:sldId id="413" r:id="rId31"/>
    <p:sldId id="414" r:id="rId32"/>
    <p:sldId id="415" r:id="rId33"/>
    <p:sldId id="417" r:id="rId34"/>
    <p:sldId id="419" r:id="rId35"/>
    <p:sldId id="418" r:id="rId36"/>
    <p:sldId id="421" r:id="rId37"/>
    <p:sldId id="392" r:id="rId38"/>
    <p:sldId id="393" r:id="rId39"/>
    <p:sldId id="422" r:id="rId40"/>
    <p:sldId id="394" r:id="rId41"/>
    <p:sldId id="395" r:id="rId42"/>
    <p:sldId id="356" r:id="rId43"/>
    <p:sldId id="380" r:id="rId44"/>
    <p:sldId id="361" r:id="rId45"/>
    <p:sldId id="423" r:id="rId46"/>
    <p:sldId id="358" r:id="rId47"/>
    <p:sldId id="359" r:id="rId48"/>
    <p:sldId id="360"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439" r:id="rId63"/>
    <p:sldId id="440" r:id="rId64"/>
    <p:sldId id="299" r:id="rId65"/>
    <p:sldId id="300" r:id="rId66"/>
    <p:sldId id="431" r:id="rId67"/>
    <p:sldId id="432" r:id="rId68"/>
    <p:sldId id="433" r:id="rId69"/>
    <p:sldId id="434" r:id="rId70"/>
    <p:sldId id="430" r:id="rId71"/>
    <p:sldId id="291" r:id="rId72"/>
    <p:sldId id="436" r:id="rId73"/>
    <p:sldId id="383" r:id="rId74"/>
    <p:sldId id="425" r:id="rId75"/>
    <p:sldId id="384" r:id="rId76"/>
    <p:sldId id="424" r:id="rId77"/>
    <p:sldId id="385" r:id="rId78"/>
    <p:sldId id="426" r:id="rId79"/>
    <p:sldId id="386" r:id="rId80"/>
    <p:sldId id="427" r:id="rId81"/>
    <p:sldId id="387" r:id="rId82"/>
    <p:sldId id="428" r:id="rId83"/>
    <p:sldId id="388" r:id="rId84"/>
    <p:sldId id="429" r:id="rId85"/>
    <p:sldId id="389" r:id="rId86"/>
    <p:sldId id="390" r:id="rId87"/>
    <p:sldId id="391" r:id="rId88"/>
    <p:sldId id="437" r:id="rId89"/>
    <p:sldId id="438" r:id="rId90"/>
    <p:sldId id="441" r:id="rId91"/>
    <p:sldId id="435" r:id="rId92"/>
    <p:sldId id="442" r:id="rId93"/>
    <p:sldId id="381" r:id="rId94"/>
    <p:sldId id="382" r:id="rId95"/>
    <p:sldId id="443"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11" d="100"/>
          <a:sy n="111" d="100"/>
        </p:scale>
        <p:origin x="-1376"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5544"/>
    </p:cViewPr>
  </p:sorter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564B0-7320-F542-AB58-113BA6C353E2}" type="datetimeFigureOut">
              <a:rPr lang="en-US" smtClean="0"/>
              <a:pPr/>
              <a:t>4/12/10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298A1-D194-CE4C-96B3-647A7500AF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F3796B2-4087-BC47-9FDA-F28B8471F7F0}" type="datetimeFigureOut">
              <a:rPr lang="en-US" smtClean="0"/>
              <a:pPr/>
              <a:t>4/12/10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3796B2-4087-BC47-9FDA-F28B8471F7F0}" type="datetimeFigureOut">
              <a:rPr lang="en-US" smtClean="0"/>
              <a:pPr/>
              <a:t>4/12/10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3796B2-4087-BC47-9FDA-F28B8471F7F0}" type="datetimeFigureOut">
              <a:rPr lang="en-US" smtClean="0"/>
              <a:pPr/>
              <a:t>4/12/10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3796B2-4087-BC47-9FDA-F28B8471F7F0}" type="datetimeFigureOut">
              <a:rPr lang="en-US" smtClean="0"/>
              <a:pPr/>
              <a:t>4/12/10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F3796B2-4087-BC47-9FDA-F28B8471F7F0}" type="datetimeFigureOut">
              <a:rPr lang="en-US" smtClean="0"/>
              <a:pPr/>
              <a:t>4/12/10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F3796B2-4087-BC47-9FDA-F28B8471F7F0}" type="datetimeFigureOut">
              <a:rPr lang="en-US" smtClean="0"/>
              <a:pPr/>
              <a:t>4/12/10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F3796B2-4087-BC47-9FDA-F28B8471F7F0}" type="datetimeFigureOut">
              <a:rPr lang="en-US" smtClean="0"/>
              <a:pPr/>
              <a:t>4/12/10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F3796B2-4087-BC47-9FDA-F28B8471F7F0}" type="datetimeFigureOut">
              <a:rPr lang="en-US" smtClean="0"/>
              <a:pPr/>
              <a:t>4/12/10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796B2-4087-BC47-9FDA-F28B8471F7F0}" type="datetimeFigureOut">
              <a:rPr lang="en-US" smtClean="0"/>
              <a:pPr/>
              <a:t>4/12/10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796B2-4087-BC47-9FDA-F28B8471F7F0}" type="datetimeFigureOut">
              <a:rPr lang="en-US" smtClean="0"/>
              <a:pPr/>
              <a:t>4/12/10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796B2-4087-BC47-9FDA-F28B8471F7F0}" type="datetimeFigureOut">
              <a:rPr lang="en-US" smtClean="0"/>
              <a:pPr/>
              <a:t>4/12/10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459-245D-7249-A2FE-AE75B4F1C3FC}"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796B2-4087-BC47-9FDA-F28B8471F7F0}" type="datetimeFigureOut">
              <a:rPr lang="en-US" smtClean="0"/>
              <a:pPr/>
              <a:t>4/12/10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2459-245D-7249-A2FE-AE75B4F1C3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4.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English GCSE: </a:t>
            </a:r>
            <a:br>
              <a:rPr lang="en-US" sz="7200" dirty="0" smtClean="0"/>
            </a:br>
            <a:r>
              <a:rPr lang="en-US" sz="5400" dirty="0" smtClean="0"/>
              <a:t>C or higher – guaranteed!</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pic>
        <p:nvPicPr>
          <p:cNvPr id="5" name="Picture 4" descr="Screen shot 2010-04-11 at 07.24.30.png"/>
          <p:cNvPicPr>
            <a:picLocks noChangeAspect="1"/>
          </p:cNvPicPr>
          <p:nvPr/>
        </p:nvPicPr>
        <p:blipFill>
          <a:blip r:embed="rId3"/>
          <a:stretch>
            <a:fillRect/>
          </a:stretch>
        </p:blipFill>
        <p:spPr>
          <a:xfrm>
            <a:off x="0" y="5638800"/>
            <a:ext cx="1231900" cy="12192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
        <p:nvSpPr>
          <p:cNvPr id="4" name="TextBox 3"/>
          <p:cNvSpPr txBox="1"/>
          <p:nvPr/>
        </p:nvSpPr>
        <p:spPr>
          <a:xfrm>
            <a:off x="1006784" y="1879862"/>
            <a:ext cx="7276301" cy="3416320"/>
          </a:xfrm>
          <a:prstGeom prst="rect">
            <a:avLst/>
          </a:prstGeom>
          <a:noFill/>
        </p:spPr>
        <p:txBody>
          <a:bodyPr wrap="square" rtlCol="0">
            <a:spAutoFit/>
          </a:bodyPr>
          <a:lstStyle/>
          <a:p>
            <a:pPr algn="ctr"/>
            <a:r>
              <a:rPr lang="en-US" sz="7200" dirty="0" err="1" smtClean="0"/>
              <a:t>Visualise</a:t>
            </a:r>
            <a:r>
              <a:rPr lang="en-US" sz="7200" dirty="0" smtClean="0"/>
              <a:t> what success will feel like</a:t>
            </a:r>
            <a:endParaRPr lang="en-US" sz="7200"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3923" y="389727"/>
            <a:ext cx="8890000" cy="6223000"/>
          </a:xfrm>
          <a:prstGeom prst="rect">
            <a:avLst/>
          </a:prstGeom>
        </p:spPr>
      </p:pic>
      <p:pic>
        <p:nvPicPr>
          <p:cNvPr id="6" name="Picture 5"/>
          <p:cNvPicPr>
            <a:picLocks noChangeAspect="1"/>
          </p:cNvPicPr>
          <p:nvPr/>
        </p:nvPicPr>
        <p:blipFill>
          <a:blip r:embed="rId3"/>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7397"/>
            <a:ext cx="8772253" cy="6075659"/>
          </a:xfrm>
          <a:prstGeom prst="rect">
            <a:avLst/>
          </a:prstGeom>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pic>
        <p:nvPicPr>
          <p:cNvPr id="3" name="Picture 2"/>
          <p:cNvPicPr>
            <a:picLocks noChangeAspect="1"/>
          </p:cNvPicPr>
          <p:nvPr/>
        </p:nvPicPr>
        <p:blipFill>
          <a:blip r:embed="rId3"/>
          <a:stretch>
            <a:fillRect/>
          </a:stretch>
        </p:blipFill>
        <p:spPr>
          <a:xfrm>
            <a:off x="-1" y="0"/>
            <a:ext cx="10234795" cy="7019676"/>
          </a:xfrm>
          <a:prstGeom prst="rect">
            <a:avLst/>
          </a:prstGeom>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What</a:t>
            </a:r>
            <a:endParaRPr lang="en-US" sz="8800" dirty="0"/>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62140" y="1537210"/>
            <a:ext cx="9917542" cy="2800767"/>
          </a:xfrm>
          <a:prstGeom prst="rect">
            <a:avLst/>
          </a:prstGeom>
          <a:noFill/>
        </p:spPr>
        <p:txBody>
          <a:bodyPr wrap="square" rtlCol="0">
            <a:spAutoFit/>
          </a:bodyPr>
          <a:lstStyle/>
          <a:p>
            <a:pPr algn="ctr"/>
            <a:r>
              <a:rPr lang="en-US" sz="8800" dirty="0" smtClean="0"/>
              <a:t>English -</a:t>
            </a:r>
            <a:r>
              <a:rPr lang="en-US" sz="8800" dirty="0" err="1" smtClean="0"/>
              <a:t>v</a:t>
            </a:r>
            <a:r>
              <a:rPr lang="en-US" sz="8800" dirty="0" smtClean="0"/>
              <a:t>- </a:t>
            </a:r>
          </a:p>
          <a:p>
            <a:pPr algn="ctr"/>
            <a:r>
              <a:rPr lang="en-US" sz="8800" dirty="0" smtClean="0"/>
              <a:t>English Literature</a:t>
            </a:r>
            <a:endParaRPr lang="en-US" sz="8800" dirty="0"/>
          </a:p>
        </p:txBody>
      </p:sp>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PAPER 1</a:t>
            </a:r>
            <a:endParaRPr lang="en-US" sz="8800" dirty="0"/>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1694043" y="787255"/>
            <a:ext cx="5837027" cy="3770263"/>
          </a:xfrm>
          <a:prstGeom prst="rect">
            <a:avLst/>
          </a:prstGeom>
          <a:noFill/>
        </p:spPr>
        <p:txBody>
          <a:bodyPr wrap="square" rtlCol="0">
            <a:spAutoFit/>
          </a:bodyPr>
          <a:lstStyle/>
          <a:p>
            <a:pPr algn="ctr"/>
            <a:r>
              <a:rPr lang="en-US" sz="23900" dirty="0" smtClean="0"/>
              <a:t> 1:</a:t>
            </a:r>
            <a:endParaRPr lang="en-US" sz="23900" dirty="0"/>
          </a:p>
        </p:txBody>
      </p:sp>
      <p:sp>
        <p:nvSpPr>
          <p:cNvPr id="6" name="TextBox 5"/>
          <p:cNvSpPr txBox="1"/>
          <p:nvPr/>
        </p:nvSpPr>
        <p:spPr>
          <a:xfrm>
            <a:off x="2714626" y="1730637"/>
            <a:ext cx="6429374" cy="3539430"/>
          </a:xfrm>
          <a:prstGeom prst="rect">
            <a:avLst/>
          </a:prstGeom>
          <a:noFill/>
        </p:spPr>
        <p:txBody>
          <a:bodyPr wrap="square" rtlCol="0">
            <a:spAutoFit/>
          </a:bodyPr>
          <a:lstStyle/>
          <a:p>
            <a:pPr marL="514350" indent="-514350">
              <a:buFont typeface="+mj-lt"/>
              <a:buAutoNum type="arabicPeriod"/>
            </a:pPr>
            <a:r>
              <a:rPr lang="en-US" sz="3200" dirty="0" smtClean="0"/>
              <a:t>Reading non-fiction: </a:t>
            </a:r>
          </a:p>
          <a:p>
            <a:pPr marL="514350" indent="-514350"/>
            <a:r>
              <a:rPr lang="en-US" sz="3200" dirty="0"/>
              <a:t>	</a:t>
            </a:r>
            <a:r>
              <a:rPr lang="en-US" sz="3200" dirty="0" smtClean="0"/>
              <a:t>understand / presentation / language</a:t>
            </a:r>
          </a:p>
          <a:p>
            <a:pPr marL="514350" indent="-514350"/>
            <a:endParaRPr lang="en-US" sz="3200" dirty="0" smtClean="0"/>
          </a:p>
          <a:p>
            <a:pPr marL="514350" indent="-514350">
              <a:buFont typeface="+mj-lt"/>
              <a:buAutoNum type="arabicPeriod"/>
            </a:pPr>
            <a:r>
              <a:rPr lang="en-US" sz="3200" dirty="0" smtClean="0"/>
              <a:t>Writing to argue / persuade / advise</a:t>
            </a:r>
          </a:p>
          <a:p>
            <a:endParaRPr lang="en-US" sz="3200" dirty="0"/>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an 1.tiff"/>
          <p:cNvPicPr>
            <a:picLocks noChangeAspect="1"/>
          </p:cNvPicPr>
          <p:nvPr/>
        </p:nvPicPr>
        <p:blipFill>
          <a:blip r:embed="rId2"/>
          <a:stretch>
            <a:fillRect/>
          </a:stretch>
        </p:blipFill>
        <p:spPr>
          <a:xfrm rot="10800000">
            <a:off x="1578438" y="-156027"/>
            <a:ext cx="6661150"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Read</a:t>
            </a:r>
            <a:endParaRPr lang="en-US" sz="8800"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9600" dirty="0" smtClean="0"/>
              <a:t>Hello.</a:t>
            </a:r>
            <a:endParaRPr lang="en-US" sz="9600" dirty="0"/>
          </a:p>
        </p:txBody>
      </p:sp>
      <p:pic>
        <p:nvPicPr>
          <p:cNvPr id="3" name="Picture 2"/>
          <p:cNvPicPr>
            <a:picLocks noChangeAspect="1"/>
          </p:cNvPicPr>
          <p:nvPr/>
        </p:nvPicPr>
        <p:blipFill>
          <a:blip r:embed="rId2"/>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8 at 06.23.40.png"/>
          <p:cNvPicPr>
            <a:picLocks noChangeAspect="1"/>
          </p:cNvPicPr>
          <p:nvPr/>
        </p:nvPicPr>
        <p:blipFill>
          <a:blip r:embed="rId3"/>
          <a:stretch>
            <a:fillRect/>
          </a:stretch>
        </p:blipFill>
        <p:spPr>
          <a:xfrm>
            <a:off x="101599" y="544513"/>
            <a:ext cx="9042401" cy="4775200"/>
          </a:xfrm>
          <a:prstGeom prst="rect">
            <a:avLst/>
          </a:prstGeom>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8 at 06.24.36.png"/>
          <p:cNvPicPr>
            <a:picLocks noChangeAspect="1"/>
          </p:cNvPicPr>
          <p:nvPr/>
        </p:nvPicPr>
        <p:blipFill>
          <a:blip r:embed="rId3"/>
          <a:stretch>
            <a:fillRect/>
          </a:stretch>
        </p:blipFill>
        <p:spPr>
          <a:xfrm>
            <a:off x="787400" y="2467431"/>
            <a:ext cx="8356600" cy="1308100"/>
          </a:xfrm>
          <a:prstGeom prst="rect">
            <a:avLst/>
          </a:prstGeom>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8 at 06.24.49.png"/>
          <p:cNvPicPr>
            <a:picLocks noChangeAspect="1"/>
          </p:cNvPicPr>
          <p:nvPr/>
        </p:nvPicPr>
        <p:blipFill>
          <a:blip r:embed="rId3"/>
          <a:stretch>
            <a:fillRect/>
          </a:stretch>
        </p:blipFill>
        <p:spPr>
          <a:xfrm>
            <a:off x="1358712" y="2101009"/>
            <a:ext cx="8140700" cy="1689100"/>
          </a:xfrm>
          <a:prstGeom prst="rect">
            <a:avLst/>
          </a:prstGeom>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8 at 06.25.03.png"/>
          <p:cNvPicPr>
            <a:picLocks noChangeAspect="1"/>
          </p:cNvPicPr>
          <p:nvPr/>
        </p:nvPicPr>
        <p:blipFill>
          <a:blip r:embed="rId3"/>
          <a:stretch>
            <a:fillRect/>
          </a:stretch>
        </p:blipFill>
        <p:spPr>
          <a:xfrm>
            <a:off x="354631" y="2130425"/>
            <a:ext cx="8369301" cy="1574800"/>
          </a:xfrm>
          <a:prstGeom prst="rect">
            <a:avLst/>
          </a:prstGeom>
        </p:spPr>
      </p:pic>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Write</a:t>
            </a:r>
            <a:endParaRPr lang="en-US" sz="8800" dirty="0"/>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1407209" y="2540106"/>
            <a:ext cx="6727147" cy="1323439"/>
          </a:xfrm>
          <a:prstGeom prst="rect">
            <a:avLst/>
          </a:prstGeom>
          <a:noFill/>
        </p:spPr>
        <p:txBody>
          <a:bodyPr wrap="square" rtlCol="0">
            <a:spAutoFit/>
          </a:bodyPr>
          <a:lstStyle/>
          <a:p>
            <a:pPr algn="ctr"/>
            <a:r>
              <a:rPr lang="en-US" sz="8000" dirty="0" smtClean="0"/>
              <a:t>Foundation</a:t>
            </a:r>
            <a:endParaRPr lang="en-US" sz="8000" dirty="0"/>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7 at 20.47.01.png"/>
          <p:cNvPicPr>
            <a:picLocks noChangeAspect="1"/>
          </p:cNvPicPr>
          <p:nvPr/>
        </p:nvPicPr>
        <p:blipFill>
          <a:blip r:embed="rId3"/>
          <a:stretch>
            <a:fillRect/>
          </a:stretch>
        </p:blipFill>
        <p:spPr>
          <a:xfrm>
            <a:off x="0" y="1563688"/>
            <a:ext cx="9156274" cy="3732494"/>
          </a:xfrm>
          <a:prstGeom prst="rect">
            <a:avLst/>
          </a:prstGeom>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7 at 20.47.16.png"/>
          <p:cNvPicPr>
            <a:picLocks noChangeAspect="1"/>
          </p:cNvPicPr>
          <p:nvPr/>
        </p:nvPicPr>
        <p:blipFill>
          <a:blip r:embed="rId3"/>
          <a:stretch>
            <a:fillRect/>
          </a:stretch>
        </p:blipFill>
        <p:spPr>
          <a:xfrm>
            <a:off x="715277" y="1256427"/>
            <a:ext cx="8169494" cy="2995481"/>
          </a:xfrm>
          <a:prstGeom prst="rect">
            <a:avLst/>
          </a:prstGeom>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7 at 20.47.33.png"/>
          <p:cNvPicPr>
            <a:picLocks noChangeAspect="1"/>
          </p:cNvPicPr>
          <p:nvPr/>
        </p:nvPicPr>
        <p:blipFill>
          <a:blip r:embed="rId3"/>
          <a:stretch>
            <a:fillRect/>
          </a:stretch>
        </p:blipFill>
        <p:spPr>
          <a:xfrm>
            <a:off x="305286" y="1415318"/>
            <a:ext cx="8838714" cy="3880864"/>
          </a:xfrm>
          <a:prstGeom prst="rect">
            <a:avLst/>
          </a:prstGeom>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1407209" y="2540106"/>
            <a:ext cx="6727147" cy="1323439"/>
          </a:xfrm>
          <a:prstGeom prst="rect">
            <a:avLst/>
          </a:prstGeom>
          <a:noFill/>
        </p:spPr>
        <p:txBody>
          <a:bodyPr wrap="square" rtlCol="0">
            <a:spAutoFit/>
          </a:bodyPr>
          <a:lstStyle/>
          <a:p>
            <a:pPr algn="ctr"/>
            <a:r>
              <a:rPr lang="en-US" sz="8000" dirty="0" smtClean="0"/>
              <a:t>Higher</a:t>
            </a:r>
            <a:endParaRPr lang="en-US" sz="8000"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605956" y="1842149"/>
            <a:ext cx="640680" cy="652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7416988" y="5296182"/>
            <a:ext cx="2082424" cy="1561818"/>
          </a:xfrm>
          <a:prstGeom prst="rect">
            <a:avLst/>
          </a:prstGeom>
        </p:spPr>
      </p:pic>
      <p:sp>
        <p:nvSpPr>
          <p:cNvPr id="5" name="Title 1"/>
          <p:cNvSpPr txBox="1">
            <a:spLocks/>
          </p:cNvSpPr>
          <p:nvPr/>
        </p:nvSpPr>
        <p:spPr>
          <a:xfrm>
            <a:off x="685800" y="2438400"/>
            <a:ext cx="77724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smtClean="0">
                <a:ln>
                  <a:noFill/>
                </a:ln>
                <a:solidFill>
                  <a:schemeClr val="tx1"/>
                </a:solidFill>
                <a:effectLst/>
                <a:uLnTx/>
                <a:uFillTx/>
                <a:latin typeface="+mj-lt"/>
                <a:ea typeface="+mj-ea"/>
                <a:cs typeface="+mj-cs"/>
              </a:rPr>
              <a:t>Getting a C in English is easier than you think</a:t>
            </a:r>
            <a:endParaRPr kumimoji="0" lang="en-US" sz="7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6" name="Picture 5" descr="Screen shot 2010-03-22 at 06.27.38.png"/>
          <p:cNvPicPr>
            <a:picLocks noChangeAspect="1"/>
          </p:cNvPicPr>
          <p:nvPr/>
        </p:nvPicPr>
        <p:blipFill>
          <a:blip r:embed="rId3"/>
          <a:stretch>
            <a:fillRect/>
          </a:stretch>
        </p:blipFill>
        <p:spPr>
          <a:xfrm>
            <a:off x="-1" y="2474482"/>
            <a:ext cx="9144001" cy="806450"/>
          </a:xfrm>
          <a:prstGeom prst="rect">
            <a:avLst/>
          </a:prstGeom>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5" name="Picture 4" descr="Screen shot 2010-03-22 at 06.27.19.png"/>
          <p:cNvPicPr>
            <a:picLocks noChangeAspect="1"/>
          </p:cNvPicPr>
          <p:nvPr/>
        </p:nvPicPr>
        <p:blipFill>
          <a:blip r:embed="rId3"/>
          <a:stretch>
            <a:fillRect/>
          </a:stretch>
        </p:blipFill>
        <p:spPr>
          <a:xfrm>
            <a:off x="0" y="2867025"/>
            <a:ext cx="9144000" cy="1016000"/>
          </a:xfrm>
          <a:prstGeom prst="rect">
            <a:avLst/>
          </a:prstGeom>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5" name="Picture 4" descr="Screen shot 2010-03-22 at 06.26.40.png"/>
          <p:cNvPicPr>
            <a:picLocks noChangeAspect="1"/>
          </p:cNvPicPr>
          <p:nvPr/>
        </p:nvPicPr>
        <p:blipFill>
          <a:blip r:embed="rId3"/>
          <a:stretch>
            <a:fillRect/>
          </a:stretch>
        </p:blipFill>
        <p:spPr>
          <a:xfrm>
            <a:off x="0" y="2263775"/>
            <a:ext cx="9144001" cy="942975"/>
          </a:xfrm>
          <a:prstGeom prst="rect">
            <a:avLst/>
          </a:prstGeom>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PAPER 2</a:t>
            </a:r>
            <a:endParaRPr lang="en-US" sz="8800" dirty="0"/>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1694043" y="787255"/>
            <a:ext cx="5837027" cy="3770263"/>
          </a:xfrm>
          <a:prstGeom prst="rect">
            <a:avLst/>
          </a:prstGeom>
          <a:noFill/>
        </p:spPr>
        <p:txBody>
          <a:bodyPr wrap="square" rtlCol="0">
            <a:spAutoFit/>
          </a:bodyPr>
          <a:lstStyle/>
          <a:p>
            <a:pPr algn="ctr"/>
            <a:r>
              <a:rPr lang="en-US" sz="23900" dirty="0" smtClean="0"/>
              <a:t> 2:</a:t>
            </a:r>
            <a:endParaRPr lang="en-US" sz="23900" dirty="0"/>
          </a:p>
        </p:txBody>
      </p:sp>
      <p:sp>
        <p:nvSpPr>
          <p:cNvPr id="6" name="TextBox 5"/>
          <p:cNvSpPr txBox="1"/>
          <p:nvPr/>
        </p:nvSpPr>
        <p:spPr>
          <a:xfrm>
            <a:off x="2714626" y="1730637"/>
            <a:ext cx="6429374" cy="2554545"/>
          </a:xfrm>
          <a:prstGeom prst="rect">
            <a:avLst/>
          </a:prstGeom>
          <a:noFill/>
        </p:spPr>
        <p:txBody>
          <a:bodyPr wrap="square" rtlCol="0">
            <a:spAutoFit/>
          </a:bodyPr>
          <a:lstStyle/>
          <a:p>
            <a:pPr marL="514350" indent="-514350">
              <a:buFont typeface="+mj-lt"/>
              <a:buAutoNum type="arabicPeriod"/>
            </a:pPr>
            <a:r>
              <a:rPr lang="en-US" sz="3200" dirty="0" smtClean="0"/>
              <a:t>Reading poetry</a:t>
            </a:r>
          </a:p>
          <a:p>
            <a:pPr marL="514350" indent="-514350"/>
            <a:endParaRPr lang="en-US" sz="3200" dirty="0" smtClean="0"/>
          </a:p>
          <a:p>
            <a:pPr marL="514350" indent="-514350">
              <a:buFont typeface="+mj-lt"/>
              <a:buAutoNum type="arabicPeriod"/>
            </a:pPr>
            <a:r>
              <a:rPr lang="en-US" sz="3200" dirty="0" smtClean="0"/>
              <a:t>Writing to inform / explain / describe</a:t>
            </a:r>
          </a:p>
          <a:p>
            <a:endParaRPr lang="en-US" sz="3200" dirty="0"/>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0-04-12 at 12.19.39.png"/>
          <p:cNvPicPr>
            <a:picLocks noChangeAspect="1"/>
          </p:cNvPicPr>
          <p:nvPr/>
        </p:nvPicPr>
        <p:blipFill>
          <a:blip r:embed="rId2"/>
          <a:stretch>
            <a:fillRect/>
          </a:stretch>
        </p:blipFill>
        <p:spPr>
          <a:xfrm>
            <a:off x="1686295" y="-1"/>
            <a:ext cx="6124575"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1407209" y="2540106"/>
            <a:ext cx="6727147" cy="1323439"/>
          </a:xfrm>
          <a:prstGeom prst="rect">
            <a:avLst/>
          </a:prstGeom>
          <a:noFill/>
        </p:spPr>
        <p:txBody>
          <a:bodyPr wrap="square" rtlCol="0">
            <a:spAutoFit/>
          </a:bodyPr>
          <a:lstStyle/>
          <a:p>
            <a:pPr algn="ctr"/>
            <a:r>
              <a:rPr lang="en-US" sz="8000" dirty="0" smtClean="0"/>
              <a:t>Foundation</a:t>
            </a:r>
            <a:endParaRPr lang="en-US" sz="8000" dirty="0"/>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7 at 20.36.46.png"/>
          <p:cNvPicPr>
            <a:picLocks noChangeAspect="1"/>
          </p:cNvPicPr>
          <p:nvPr/>
        </p:nvPicPr>
        <p:blipFill>
          <a:blip r:embed="rId3"/>
          <a:stretch>
            <a:fillRect/>
          </a:stretch>
        </p:blipFill>
        <p:spPr>
          <a:xfrm>
            <a:off x="1273363" y="-374909"/>
            <a:ext cx="6143625"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0-03-17 at 20.36.59.png"/>
          <p:cNvPicPr>
            <a:picLocks noChangeAspect="1"/>
          </p:cNvPicPr>
          <p:nvPr/>
        </p:nvPicPr>
        <p:blipFill>
          <a:blip r:embed="rId2"/>
          <a:stretch>
            <a:fillRect/>
          </a:stretch>
        </p:blipFill>
        <p:spPr>
          <a:xfrm>
            <a:off x="229698" y="370797"/>
            <a:ext cx="8686801" cy="6096000"/>
          </a:xfrm>
          <a:prstGeom prst="rect">
            <a:avLst/>
          </a:prstGeom>
        </p:spPr>
      </p:pic>
      <p:pic>
        <p:nvPicPr>
          <p:cNvPr id="4" name="Picture 3"/>
          <p:cNvPicPr>
            <a:picLocks noChangeAspect="1"/>
          </p:cNvPicPr>
          <p:nvPr/>
        </p:nvPicPr>
        <p:blipFill>
          <a:blip r:embed="rId3"/>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1407209" y="2540106"/>
            <a:ext cx="6727147" cy="1323439"/>
          </a:xfrm>
          <a:prstGeom prst="rect">
            <a:avLst/>
          </a:prstGeom>
          <a:noFill/>
        </p:spPr>
        <p:txBody>
          <a:bodyPr wrap="square" rtlCol="0">
            <a:spAutoFit/>
          </a:bodyPr>
          <a:lstStyle/>
          <a:p>
            <a:pPr algn="ctr"/>
            <a:r>
              <a:rPr lang="en-US" sz="8000" dirty="0" smtClean="0"/>
              <a:t>Higher</a:t>
            </a:r>
            <a:endParaRPr lang="en-US" sz="8000" dirty="0"/>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Today</a:t>
            </a:r>
            <a:endParaRPr lang="en-US" sz="8800" dirty="0"/>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0-03-22 at 06.20.29.png"/>
          <p:cNvPicPr>
            <a:picLocks noChangeAspect="1"/>
          </p:cNvPicPr>
          <p:nvPr/>
        </p:nvPicPr>
        <p:blipFill>
          <a:blip r:embed="rId2"/>
          <a:stretch>
            <a:fillRect/>
          </a:stretch>
        </p:blipFill>
        <p:spPr>
          <a:xfrm>
            <a:off x="646739" y="490977"/>
            <a:ext cx="8082588" cy="5517489"/>
          </a:xfrm>
          <a:prstGeom prst="rect">
            <a:avLst/>
          </a:prstGeom>
        </p:spPr>
      </p:pic>
      <p:pic>
        <p:nvPicPr>
          <p:cNvPr id="4" name="Picture 3"/>
          <p:cNvPicPr>
            <a:picLocks noChangeAspect="1"/>
          </p:cNvPicPr>
          <p:nvPr/>
        </p:nvPicPr>
        <p:blipFill>
          <a:blip r:embed="rId3"/>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0-03-22 at 06.23.34.png"/>
          <p:cNvPicPr>
            <a:picLocks noChangeAspect="1"/>
          </p:cNvPicPr>
          <p:nvPr/>
        </p:nvPicPr>
        <p:blipFill>
          <a:blip r:embed="rId2"/>
          <a:stretch>
            <a:fillRect/>
          </a:stretch>
        </p:blipFill>
        <p:spPr>
          <a:xfrm>
            <a:off x="505632" y="945447"/>
            <a:ext cx="8017793" cy="4844083"/>
          </a:xfrm>
          <a:prstGeom prst="rect">
            <a:avLst/>
          </a:prstGeom>
        </p:spPr>
      </p:pic>
      <p:pic>
        <p:nvPicPr>
          <p:cNvPr id="4" name="Picture 3"/>
          <p:cNvPicPr>
            <a:picLocks noChangeAspect="1"/>
          </p:cNvPicPr>
          <p:nvPr/>
        </p:nvPicPr>
        <p:blipFill>
          <a:blip r:embed="rId3"/>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3" name="Picture 2" descr="Screen shot 2010-03-17 at 22.09.51.png"/>
          <p:cNvPicPr>
            <a:picLocks noChangeAspect="1"/>
          </p:cNvPicPr>
          <p:nvPr/>
        </p:nvPicPr>
        <p:blipFill>
          <a:blip r:embed="rId3"/>
          <a:stretch>
            <a:fillRect/>
          </a:stretch>
        </p:blipFill>
        <p:spPr>
          <a:xfrm>
            <a:off x="1585398" y="694776"/>
            <a:ext cx="5638800" cy="4419601"/>
          </a:xfrm>
          <a:prstGeom prst="rect">
            <a:avLst/>
          </a:prstGeom>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1315350" y="1784939"/>
            <a:ext cx="7130766" cy="3139321"/>
          </a:xfrm>
          <a:prstGeom prst="rect">
            <a:avLst/>
          </a:prstGeom>
          <a:noFill/>
        </p:spPr>
        <p:txBody>
          <a:bodyPr wrap="square" rtlCol="0">
            <a:spAutoFit/>
          </a:bodyPr>
          <a:lstStyle/>
          <a:p>
            <a:pPr marL="1143000" indent="-1143000">
              <a:buFont typeface="Arial"/>
              <a:buChar char="•"/>
            </a:pPr>
            <a:r>
              <a:rPr lang="en-US" sz="6600" dirty="0" smtClean="0"/>
              <a:t>Write better</a:t>
            </a:r>
          </a:p>
          <a:p>
            <a:pPr marL="1143000" indent="-1143000">
              <a:buFont typeface="Arial"/>
              <a:buChar char="•"/>
            </a:pPr>
            <a:r>
              <a:rPr lang="en-US" sz="6600" dirty="0" smtClean="0"/>
              <a:t>Read better</a:t>
            </a:r>
          </a:p>
          <a:p>
            <a:pPr marL="1143000" indent="-1143000">
              <a:buFont typeface="Arial"/>
              <a:buChar char="•"/>
            </a:pPr>
            <a:r>
              <a:rPr lang="en-US" sz="6600" dirty="0" smtClean="0"/>
              <a:t>Spell better</a:t>
            </a:r>
            <a:endParaRPr lang="en-US" sz="6600" dirty="0"/>
          </a:p>
        </p:txBody>
      </p:sp>
      <p:sp>
        <p:nvSpPr>
          <p:cNvPr id="6" name="TextBox 5"/>
          <p:cNvSpPr txBox="1"/>
          <p:nvPr/>
        </p:nvSpPr>
        <p:spPr>
          <a:xfrm>
            <a:off x="263137" y="354699"/>
            <a:ext cx="5434344" cy="1107996"/>
          </a:xfrm>
          <a:prstGeom prst="rect">
            <a:avLst/>
          </a:prstGeom>
          <a:noFill/>
        </p:spPr>
        <p:txBody>
          <a:bodyPr wrap="square" rtlCol="0">
            <a:spAutoFit/>
          </a:bodyPr>
          <a:lstStyle/>
          <a:p>
            <a:r>
              <a:rPr lang="en-US" sz="6600" dirty="0" smtClean="0"/>
              <a:t>Today:</a:t>
            </a:r>
            <a:endParaRPr lang="en-US" sz="66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bldLvl="5"/>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What</a:t>
            </a:r>
            <a:endParaRPr lang="en-US" sz="8800" dirty="0"/>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PAPER 1</a:t>
            </a:r>
            <a:endParaRPr lang="en-US" sz="8800" dirty="0"/>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6" name="Picture 5" descr="Screen shot 2010-03-22 at 06.27.38.png"/>
          <p:cNvPicPr>
            <a:picLocks noChangeAspect="1"/>
          </p:cNvPicPr>
          <p:nvPr/>
        </p:nvPicPr>
        <p:blipFill>
          <a:blip r:embed="rId3"/>
          <a:stretch>
            <a:fillRect/>
          </a:stretch>
        </p:blipFill>
        <p:spPr>
          <a:xfrm>
            <a:off x="-1" y="640747"/>
            <a:ext cx="9144001" cy="806450"/>
          </a:xfrm>
          <a:prstGeom prst="rect">
            <a:avLst/>
          </a:prstGeom>
        </p:spPr>
      </p:pic>
      <p:pic>
        <p:nvPicPr>
          <p:cNvPr id="5" name="Picture 4" descr="Screen shot 2010-03-22 at 06.27.19.png"/>
          <p:cNvPicPr>
            <a:picLocks noChangeAspect="1"/>
          </p:cNvPicPr>
          <p:nvPr/>
        </p:nvPicPr>
        <p:blipFill>
          <a:blip r:embed="rId4"/>
          <a:stretch>
            <a:fillRect/>
          </a:stretch>
        </p:blipFill>
        <p:spPr>
          <a:xfrm>
            <a:off x="-1" y="1851025"/>
            <a:ext cx="9144000" cy="1016000"/>
          </a:xfrm>
          <a:prstGeom prst="rect">
            <a:avLst/>
          </a:prstGeom>
        </p:spPr>
      </p:pic>
      <p:pic>
        <p:nvPicPr>
          <p:cNvPr id="7" name="Picture 6" descr="Screen shot 2010-03-22 at 06.27.01.png"/>
          <p:cNvPicPr>
            <a:picLocks noChangeAspect="1"/>
          </p:cNvPicPr>
          <p:nvPr/>
        </p:nvPicPr>
        <p:blipFill>
          <a:blip r:embed="rId5"/>
          <a:stretch>
            <a:fillRect/>
          </a:stretch>
        </p:blipFill>
        <p:spPr>
          <a:xfrm>
            <a:off x="-160170" y="3192295"/>
            <a:ext cx="9144000" cy="962025"/>
          </a:xfrm>
          <a:prstGeom prst="rect">
            <a:avLst/>
          </a:prstGeom>
        </p:spPr>
      </p:pic>
      <p:pic>
        <p:nvPicPr>
          <p:cNvPr id="8" name="Picture 7" descr="Screen shot 2010-03-22 at 06.26.40.png"/>
          <p:cNvPicPr>
            <a:picLocks noChangeAspect="1"/>
          </p:cNvPicPr>
          <p:nvPr/>
        </p:nvPicPr>
        <p:blipFill>
          <a:blip r:embed="rId6"/>
          <a:stretch>
            <a:fillRect/>
          </a:stretch>
        </p:blipFill>
        <p:spPr>
          <a:xfrm>
            <a:off x="-160170" y="4154320"/>
            <a:ext cx="9144001" cy="942975"/>
          </a:xfrm>
          <a:prstGeom prst="rect">
            <a:avLst/>
          </a:prstGeom>
        </p:spPr>
      </p:pic>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PAPER 2</a:t>
            </a:r>
            <a:endParaRPr lang="en-US" sz="8800" dirty="0"/>
          </a:p>
        </p:txBody>
      </p:sp>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0-03-22 at 06.23.34.png"/>
          <p:cNvPicPr>
            <a:picLocks noChangeAspect="1"/>
          </p:cNvPicPr>
          <p:nvPr/>
        </p:nvPicPr>
        <p:blipFill>
          <a:blip r:embed="rId2"/>
          <a:stretch>
            <a:fillRect/>
          </a:stretch>
        </p:blipFill>
        <p:spPr>
          <a:xfrm>
            <a:off x="505632" y="945447"/>
            <a:ext cx="8017793" cy="4844083"/>
          </a:xfrm>
          <a:prstGeom prst="rect">
            <a:avLst/>
          </a:prstGeom>
        </p:spPr>
      </p:pic>
      <p:pic>
        <p:nvPicPr>
          <p:cNvPr id="4" name="Picture 3"/>
          <p:cNvPicPr>
            <a:picLocks noChangeAspect="1"/>
          </p:cNvPicPr>
          <p:nvPr/>
        </p:nvPicPr>
        <p:blipFill>
          <a:blip r:embed="rId3"/>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013234" y="2067026"/>
            <a:ext cx="5837027" cy="1446550"/>
          </a:xfrm>
          <a:prstGeom prst="rect">
            <a:avLst/>
          </a:prstGeom>
          <a:noFill/>
        </p:spPr>
        <p:txBody>
          <a:bodyPr wrap="square" rtlCol="0">
            <a:spAutoFit/>
          </a:bodyPr>
          <a:lstStyle/>
          <a:p>
            <a:pPr algn="ctr"/>
            <a:r>
              <a:rPr lang="en-US" sz="8800" dirty="0" smtClean="0"/>
              <a:t>How</a:t>
            </a:r>
            <a:endParaRPr lang="en-US" sz="8800"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6" name="Picture 5"/>
          <p:cNvPicPr>
            <a:picLocks noChangeAspect="1"/>
          </p:cNvPicPr>
          <p:nvPr/>
        </p:nvPicPr>
        <p:blipFill>
          <a:blip r:embed="rId3"/>
          <a:stretch>
            <a:fillRect/>
          </a:stretch>
        </p:blipFill>
        <p:spPr>
          <a:xfrm>
            <a:off x="2346610" y="1424479"/>
            <a:ext cx="5397500" cy="3581400"/>
          </a:xfrm>
          <a:prstGeom prst="rect">
            <a:avLst/>
          </a:prstGeom>
        </p:spPr>
      </p:pic>
      <p:sp>
        <p:nvSpPr>
          <p:cNvPr id="7" name="TextBox 6"/>
          <p:cNvSpPr txBox="1"/>
          <p:nvPr/>
        </p:nvSpPr>
        <p:spPr>
          <a:xfrm>
            <a:off x="1378607" y="1910800"/>
            <a:ext cx="926699" cy="5201424"/>
          </a:xfrm>
          <a:prstGeom prst="rect">
            <a:avLst/>
          </a:prstGeom>
          <a:noFill/>
        </p:spPr>
        <p:txBody>
          <a:bodyPr wrap="square" rtlCol="0">
            <a:spAutoFit/>
          </a:bodyPr>
          <a:lstStyle/>
          <a:p>
            <a:r>
              <a:rPr lang="en-US" sz="16600" dirty="0" err="1" smtClean="0"/>
              <a:t>x</a:t>
            </a:r>
            <a:endParaRPr lang="en-US" sz="16600" dirty="0"/>
          </a:p>
        </p:txBody>
      </p:sp>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pic>
        <p:nvPicPr>
          <p:cNvPr id="3" name="Picture 2"/>
          <p:cNvPicPr>
            <a:picLocks noChangeAspect="1"/>
          </p:cNvPicPr>
          <p:nvPr/>
        </p:nvPicPr>
        <p:blipFill>
          <a:blip r:embed="rId3"/>
          <a:stretch>
            <a:fillRect/>
          </a:stretch>
        </p:blipFill>
        <p:spPr>
          <a:xfrm>
            <a:off x="1488195" y="787657"/>
            <a:ext cx="6313126" cy="5373932"/>
          </a:xfrm>
          <a:prstGeom prst="rect">
            <a:avLst/>
          </a:prstGeom>
        </p:spPr>
      </p:pic>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
        <p:nvSpPr>
          <p:cNvPr id="4" name="TextBox 3"/>
          <p:cNvSpPr txBox="1"/>
          <p:nvPr/>
        </p:nvSpPr>
        <p:spPr>
          <a:xfrm>
            <a:off x="1006784" y="2162523"/>
            <a:ext cx="7276301" cy="2308324"/>
          </a:xfrm>
          <a:prstGeom prst="rect">
            <a:avLst/>
          </a:prstGeom>
          <a:noFill/>
        </p:spPr>
        <p:txBody>
          <a:bodyPr wrap="square" rtlCol="0">
            <a:spAutoFit/>
          </a:bodyPr>
          <a:lstStyle/>
          <a:p>
            <a:pPr algn="ctr"/>
            <a:r>
              <a:rPr lang="en-US" sz="7200" dirty="0" smtClean="0"/>
              <a:t>Describe the room you are in</a:t>
            </a:r>
            <a:endParaRPr lang="en-US" sz="7200" dirty="0"/>
          </a:p>
        </p:txBody>
      </p:sp>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pic>
        <p:nvPicPr>
          <p:cNvPr id="3" name="Picture 2"/>
          <p:cNvPicPr>
            <a:picLocks noChangeAspect="1"/>
          </p:cNvPicPr>
          <p:nvPr/>
        </p:nvPicPr>
        <p:blipFill>
          <a:blip r:embed="rId3"/>
          <a:stretch>
            <a:fillRect/>
          </a:stretch>
        </p:blipFill>
        <p:spPr>
          <a:xfrm>
            <a:off x="1488195" y="787657"/>
            <a:ext cx="6313126" cy="5373932"/>
          </a:xfrm>
          <a:prstGeom prst="rect">
            <a:avLst/>
          </a:prstGeom>
        </p:spPr>
      </p:pic>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39841" y="1250096"/>
            <a:ext cx="3274327" cy="4241355"/>
          </a:xfrm>
          <a:prstGeom prst="rect">
            <a:avLst/>
          </a:prstGeom>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63138" y="1121308"/>
            <a:ext cx="8880862" cy="3770263"/>
          </a:xfrm>
          <a:prstGeom prst="rect">
            <a:avLst/>
          </a:prstGeom>
          <a:noFill/>
        </p:spPr>
        <p:txBody>
          <a:bodyPr wrap="square" rtlCol="0">
            <a:spAutoFit/>
          </a:bodyPr>
          <a:lstStyle/>
          <a:p>
            <a:pPr algn="ctr"/>
            <a:r>
              <a:rPr lang="en-US" sz="23900" dirty="0" smtClean="0"/>
              <a:t>3</a:t>
            </a:r>
            <a:endParaRPr lang="en-US" sz="23900" dirty="0"/>
          </a:p>
        </p:txBody>
      </p:sp>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675271" y="2803270"/>
            <a:ext cx="7596374" cy="1077218"/>
          </a:xfrm>
          <a:prstGeom prst="rect">
            <a:avLst/>
          </a:prstGeom>
          <a:noFill/>
        </p:spPr>
        <p:txBody>
          <a:bodyPr wrap="square" rtlCol="0">
            <a:spAutoFit/>
          </a:bodyPr>
          <a:lstStyle/>
          <a:p>
            <a:pPr marL="342900" indent="-342900"/>
            <a:r>
              <a:rPr lang="en-US" sz="3200" dirty="0" smtClean="0"/>
              <a:t>2:	You’re not sure how to make your writing interesting / develop your ideas</a:t>
            </a:r>
            <a:endParaRPr lang="en-US" sz="3200" dirty="0"/>
          </a:p>
        </p:txBody>
      </p:sp>
      <p:sp>
        <p:nvSpPr>
          <p:cNvPr id="8" name="TextBox 7"/>
          <p:cNvSpPr txBox="1"/>
          <p:nvPr/>
        </p:nvSpPr>
        <p:spPr>
          <a:xfrm>
            <a:off x="675271" y="1258611"/>
            <a:ext cx="7596374" cy="1077218"/>
          </a:xfrm>
          <a:prstGeom prst="rect">
            <a:avLst/>
          </a:prstGeom>
          <a:noFill/>
        </p:spPr>
        <p:txBody>
          <a:bodyPr wrap="square" rtlCol="0">
            <a:spAutoFit/>
          </a:bodyPr>
          <a:lstStyle/>
          <a:p>
            <a:pPr marL="342900" indent="-342900"/>
            <a:r>
              <a:rPr lang="en-US" sz="3200" dirty="0" smtClean="0"/>
              <a:t>1: You find it hard to come up with ideas / get started</a:t>
            </a:r>
          </a:p>
        </p:txBody>
      </p:sp>
      <p:sp>
        <p:nvSpPr>
          <p:cNvPr id="9" name="TextBox 8"/>
          <p:cNvSpPr txBox="1"/>
          <p:nvPr/>
        </p:nvSpPr>
        <p:spPr>
          <a:xfrm>
            <a:off x="675271" y="4218964"/>
            <a:ext cx="7596374" cy="1077218"/>
          </a:xfrm>
          <a:prstGeom prst="rect">
            <a:avLst/>
          </a:prstGeom>
          <a:noFill/>
        </p:spPr>
        <p:txBody>
          <a:bodyPr wrap="square" rtlCol="0">
            <a:spAutoFit/>
          </a:bodyPr>
          <a:lstStyle/>
          <a:p>
            <a:pPr marL="342900" indent="-342900"/>
            <a:r>
              <a:rPr lang="en-US" sz="3200" dirty="0" smtClean="0"/>
              <a:t>3:	You’re not sure how to revise for English /you lack concentration</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subTnLst>
                                    <p:animClr>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subTnLst>
                                    <p:animClr>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8" grpId="0" build="p" bldLvl="5"/>
      <p:bldP spid="9" grpId="0" build="p" bldLvl="5"/>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63138" y="1659078"/>
            <a:ext cx="8880862" cy="2800767"/>
          </a:xfrm>
          <a:prstGeom prst="rect">
            <a:avLst/>
          </a:prstGeom>
          <a:noFill/>
        </p:spPr>
        <p:txBody>
          <a:bodyPr wrap="square" rtlCol="0">
            <a:spAutoFit/>
          </a:bodyPr>
          <a:lstStyle/>
          <a:p>
            <a:pPr algn="ctr"/>
            <a:r>
              <a:rPr lang="en-US" sz="8800" dirty="0" smtClean="0"/>
              <a:t>1: How to come up with ideas</a:t>
            </a:r>
            <a:endParaRPr lang="en-US" sz="8800" dirty="0"/>
          </a:p>
        </p:txBody>
      </p:sp>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1106620" y="1052657"/>
            <a:ext cx="7596374" cy="3539430"/>
          </a:xfrm>
          <a:prstGeom prst="rect">
            <a:avLst/>
          </a:prstGeom>
          <a:noFill/>
        </p:spPr>
        <p:txBody>
          <a:bodyPr wrap="square" rtlCol="0">
            <a:spAutoFit/>
          </a:bodyPr>
          <a:lstStyle/>
          <a:p>
            <a:pPr marL="342900" indent="-342900">
              <a:buFont typeface="+mj-lt"/>
              <a:buAutoNum type="arabicPeriod"/>
            </a:pPr>
            <a:r>
              <a:rPr lang="en-US" sz="3200" dirty="0" smtClean="0"/>
              <a:t>Choose the right question: description and letters are most straightforward</a:t>
            </a:r>
          </a:p>
          <a:p>
            <a:pPr marL="342900" indent="-342900">
              <a:buFont typeface="+mj-lt"/>
              <a:buAutoNum type="arabicPeriod"/>
            </a:pPr>
            <a:r>
              <a:rPr lang="en-US" sz="3200" dirty="0" smtClean="0"/>
              <a:t>Start differently (Not “the room is”)</a:t>
            </a:r>
          </a:p>
          <a:p>
            <a:pPr marL="342900" indent="-342900">
              <a:buFont typeface="+mj-lt"/>
              <a:buAutoNum type="arabicPeriod"/>
            </a:pPr>
            <a:r>
              <a:rPr lang="en-US" sz="3200" dirty="0" smtClean="0"/>
              <a:t>Start with a quotation / statistic / question / detail / story</a:t>
            </a:r>
          </a:p>
          <a:p>
            <a:pPr marL="342900" indent="-342900">
              <a:buFont typeface="+mj-lt"/>
              <a:buAutoNum type="arabicPeriod"/>
            </a:pPr>
            <a:r>
              <a:rPr lang="en-US" sz="3200" dirty="0" smtClean="0"/>
              <a:t>Think of a film or story</a:t>
            </a:r>
          </a:p>
          <a:p>
            <a:pPr marL="342900" indent="-342900">
              <a:buFont typeface="+mj-lt"/>
              <a:buAutoNum type="arabicPeriod"/>
            </a:pPr>
            <a:r>
              <a:rPr lang="en-US" sz="3200" dirty="0" smtClean="0"/>
              <a:t>Write a plan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63138" y="1141199"/>
            <a:ext cx="8880862" cy="4154983"/>
          </a:xfrm>
          <a:prstGeom prst="rect">
            <a:avLst/>
          </a:prstGeom>
          <a:noFill/>
        </p:spPr>
        <p:txBody>
          <a:bodyPr wrap="square" rtlCol="0">
            <a:spAutoFit/>
          </a:bodyPr>
          <a:lstStyle/>
          <a:p>
            <a:pPr algn="ctr"/>
            <a:r>
              <a:rPr lang="en-US" sz="8800" dirty="0" smtClean="0"/>
              <a:t>2: How to make your writing interesting</a:t>
            </a:r>
            <a:endParaRPr lang="en-US" sz="8800" dirty="0"/>
          </a:p>
        </p:txBody>
      </p:sp>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904084" y="686515"/>
            <a:ext cx="8239915" cy="5016757"/>
          </a:xfrm>
          <a:prstGeom prst="rect">
            <a:avLst/>
          </a:prstGeom>
          <a:noFill/>
        </p:spPr>
        <p:txBody>
          <a:bodyPr wrap="square" rtlCol="0">
            <a:spAutoFit/>
          </a:bodyPr>
          <a:lstStyle/>
          <a:p>
            <a:pPr marL="342900" indent="-342900">
              <a:buFont typeface="+mj-lt"/>
              <a:buAutoNum type="arabicPeriod"/>
            </a:pPr>
            <a:r>
              <a:rPr lang="en-US" sz="3200" dirty="0" smtClean="0"/>
              <a:t>Use short and long sentences</a:t>
            </a:r>
          </a:p>
          <a:p>
            <a:pPr marL="342900" indent="-342900">
              <a:buFont typeface="+mj-lt"/>
              <a:buAutoNum type="arabicPeriod"/>
            </a:pPr>
            <a:r>
              <a:rPr lang="en-US" sz="3200" dirty="0" smtClean="0"/>
              <a:t>Avoid “and” and “but”</a:t>
            </a:r>
          </a:p>
          <a:p>
            <a:pPr marL="342900" indent="-342900">
              <a:buFont typeface="+mj-lt"/>
              <a:buAutoNum type="arabicPeriod"/>
            </a:pPr>
            <a:r>
              <a:rPr lang="en-US" sz="3200" dirty="0" smtClean="0"/>
              <a:t>Instead try:</a:t>
            </a:r>
          </a:p>
          <a:p>
            <a:pPr marL="514350" indent="-514350">
              <a:buFont typeface="Arial"/>
              <a:buChar char="•"/>
            </a:pPr>
            <a:r>
              <a:rPr lang="en-US" sz="3200" dirty="0" smtClean="0"/>
              <a:t>2-part sentences using connectives (“As .., …”)</a:t>
            </a:r>
          </a:p>
          <a:p>
            <a:pPr marL="514350" indent="-514350">
              <a:buFont typeface="Arial"/>
              <a:buChar char="•"/>
            </a:pPr>
            <a:r>
              <a:rPr lang="en-US" sz="3200" dirty="0" smtClean="0"/>
              <a:t>2-part sentences starting with “–</a:t>
            </a:r>
            <a:r>
              <a:rPr lang="en-US" sz="3200" dirty="0" err="1" smtClean="0"/>
              <a:t>ing</a:t>
            </a:r>
            <a:r>
              <a:rPr lang="en-US" sz="3200" dirty="0" smtClean="0"/>
              <a:t>”</a:t>
            </a:r>
          </a:p>
          <a:p>
            <a:pPr marL="514350" indent="-514350">
              <a:buFont typeface="Arial"/>
              <a:buChar char="•"/>
            </a:pPr>
            <a:r>
              <a:rPr lang="en-US" sz="3200" dirty="0" smtClean="0"/>
              <a:t>2-part sentences starting with “-</a:t>
            </a:r>
            <a:r>
              <a:rPr lang="en-US" sz="3200" dirty="0" err="1" smtClean="0"/>
              <a:t>ed</a:t>
            </a:r>
            <a:r>
              <a:rPr lang="en-US" sz="3200" dirty="0" smtClean="0"/>
              <a:t>”</a:t>
            </a:r>
          </a:p>
          <a:p>
            <a:pPr marL="514350" indent="-514350">
              <a:buFont typeface="Arial"/>
              <a:buChar char="•"/>
            </a:pPr>
            <a:r>
              <a:rPr lang="en-US" sz="3200" dirty="0" smtClean="0"/>
              <a:t>Sentences joined by “which, that, who”</a:t>
            </a:r>
          </a:p>
          <a:p>
            <a:pPr marL="342900" indent="-342900"/>
            <a:endParaRPr lang="en-US" sz="3200" dirty="0" smtClean="0"/>
          </a:p>
          <a:p>
            <a:pPr marL="342900" indent="-342900">
              <a:buFont typeface="+mj-lt"/>
              <a:buAutoNum type="arabicPeriod" startAt="4"/>
            </a:pP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subTnLst>
                                    <p:animClr>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subTnLst>
                                    <p:animClr>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62140" y="2260485"/>
            <a:ext cx="9917542" cy="1446550"/>
          </a:xfrm>
          <a:prstGeom prst="rect">
            <a:avLst/>
          </a:prstGeom>
          <a:noFill/>
        </p:spPr>
        <p:txBody>
          <a:bodyPr wrap="square" rtlCol="0">
            <a:spAutoFit/>
          </a:bodyPr>
          <a:lstStyle/>
          <a:p>
            <a:pPr algn="ctr"/>
            <a:r>
              <a:rPr lang="en-US" sz="8800" dirty="0" smtClean="0"/>
              <a:t>What</a:t>
            </a:r>
            <a:endParaRPr lang="en-US" sz="8800" dirty="0"/>
          </a:p>
        </p:txBody>
      </p:sp>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63138" y="1681962"/>
            <a:ext cx="8880862" cy="2800767"/>
          </a:xfrm>
          <a:prstGeom prst="rect">
            <a:avLst/>
          </a:prstGeom>
          <a:noFill/>
        </p:spPr>
        <p:txBody>
          <a:bodyPr wrap="square" rtlCol="0">
            <a:spAutoFit/>
          </a:bodyPr>
          <a:lstStyle/>
          <a:p>
            <a:pPr algn="ctr"/>
            <a:r>
              <a:rPr lang="en-US" sz="8800" dirty="0" smtClean="0"/>
              <a:t>3: How to guarantee your C</a:t>
            </a:r>
            <a:endParaRPr lang="en-US" sz="8800" dirty="0"/>
          </a:p>
        </p:txBody>
      </p:sp>
    </p:spTree>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6" name="TextBox 5"/>
          <p:cNvSpPr txBox="1"/>
          <p:nvPr/>
        </p:nvSpPr>
        <p:spPr>
          <a:xfrm>
            <a:off x="1762140" y="2128197"/>
            <a:ext cx="7596374" cy="3046988"/>
          </a:xfrm>
          <a:prstGeom prst="rect">
            <a:avLst/>
          </a:prstGeom>
          <a:noFill/>
        </p:spPr>
        <p:txBody>
          <a:bodyPr wrap="square" rtlCol="0">
            <a:spAutoFit/>
          </a:bodyPr>
          <a:lstStyle/>
          <a:p>
            <a:pPr marL="342900" indent="-342900">
              <a:buFont typeface="+mj-lt"/>
              <a:buAutoNum type="arabicPeriod"/>
            </a:pPr>
            <a:r>
              <a:rPr lang="en-US" sz="3200" dirty="0" smtClean="0"/>
              <a:t>Read and write stuff</a:t>
            </a:r>
          </a:p>
          <a:p>
            <a:pPr marL="342900" indent="-342900">
              <a:buFont typeface="+mj-lt"/>
              <a:buAutoNum type="arabicPeriod"/>
            </a:pPr>
            <a:r>
              <a:rPr lang="en-US" sz="3200" dirty="0" smtClean="0"/>
              <a:t>Hide your spelling weaknesses</a:t>
            </a:r>
          </a:p>
          <a:p>
            <a:pPr marL="342900" indent="-342900">
              <a:buFont typeface="+mj-lt"/>
              <a:buAutoNum type="arabicPeriod"/>
            </a:pPr>
            <a:r>
              <a:rPr lang="en-US" sz="3200" dirty="0" smtClean="0"/>
              <a:t>Learn vocabulary (eg “suggest”)</a:t>
            </a:r>
          </a:p>
          <a:p>
            <a:pPr marL="342900" indent="-342900">
              <a:buFont typeface="+mj-lt"/>
              <a:buAutoNum type="arabicPeriod"/>
            </a:pPr>
            <a:r>
              <a:rPr lang="en-US" sz="3200" dirty="0" smtClean="0"/>
              <a:t>Trick your brain</a:t>
            </a:r>
          </a:p>
          <a:p>
            <a:pPr marL="342900" indent="-342900">
              <a:buFont typeface="+mj-lt"/>
              <a:buAutoNum type="arabicPeriod"/>
            </a:pPr>
            <a:r>
              <a:rPr lang="en-US" sz="3200" dirty="0" smtClean="0"/>
              <a:t>Trick the examiner</a:t>
            </a:r>
          </a:p>
          <a:p>
            <a:pPr marL="342900" indent="-342900">
              <a:buFont typeface="+mj-lt"/>
              <a:buAutoNum type="arabicPeriod"/>
            </a:pP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pic>
        <p:nvPicPr>
          <p:cNvPr id="5" name="Picture 4"/>
          <p:cNvPicPr>
            <a:picLocks noChangeAspect="1"/>
          </p:cNvPicPr>
          <p:nvPr/>
        </p:nvPicPr>
        <p:blipFill>
          <a:blip r:embed="rId3"/>
          <a:stretch>
            <a:fillRect/>
          </a:stretch>
        </p:blipFill>
        <p:spPr>
          <a:xfrm>
            <a:off x="1306925" y="1958058"/>
            <a:ext cx="2857500" cy="2857500"/>
          </a:xfrm>
          <a:prstGeom prst="rect">
            <a:avLst/>
          </a:prstGeom>
        </p:spPr>
      </p:pic>
      <p:sp>
        <p:nvSpPr>
          <p:cNvPr id="7" name="TextBox 6"/>
          <p:cNvSpPr txBox="1"/>
          <p:nvPr/>
        </p:nvSpPr>
        <p:spPr>
          <a:xfrm>
            <a:off x="4507647" y="2700293"/>
            <a:ext cx="4213047" cy="2123658"/>
          </a:xfrm>
          <a:prstGeom prst="rect">
            <a:avLst/>
          </a:prstGeom>
          <a:noFill/>
        </p:spPr>
        <p:txBody>
          <a:bodyPr wrap="square" rtlCol="0">
            <a:spAutoFit/>
          </a:bodyPr>
          <a:lstStyle/>
          <a:p>
            <a:r>
              <a:rPr lang="en-US" sz="6600" dirty="0" smtClean="0"/>
              <a:t>25 </a:t>
            </a:r>
            <a:r>
              <a:rPr lang="en-US" sz="6600" dirty="0" err="1" smtClean="0"/>
              <a:t>mins</a:t>
            </a:r>
            <a:endParaRPr lang="en-US" sz="6600" dirty="0" smtClean="0"/>
          </a:p>
          <a:p>
            <a:r>
              <a:rPr lang="en-US" sz="6600" dirty="0" smtClean="0"/>
              <a:t>+5 </a:t>
            </a:r>
            <a:r>
              <a:rPr lang="en-US" sz="6600" dirty="0" err="1" smtClean="0"/>
              <a:t>mins</a:t>
            </a:r>
            <a:endParaRPr lang="en-US" sz="6600" dirty="0"/>
          </a:p>
        </p:txBody>
      </p:sp>
      <p:sp>
        <p:nvSpPr>
          <p:cNvPr id="8" name="TextBox 7"/>
          <p:cNvSpPr txBox="1"/>
          <p:nvPr/>
        </p:nvSpPr>
        <p:spPr>
          <a:xfrm>
            <a:off x="1704669" y="4630892"/>
            <a:ext cx="4919512" cy="369332"/>
          </a:xfrm>
          <a:prstGeom prst="rect">
            <a:avLst/>
          </a:prstGeom>
          <a:noFill/>
        </p:spPr>
        <p:txBody>
          <a:bodyPr wrap="square" rtlCol="0">
            <a:spAutoFit/>
          </a:bodyPr>
          <a:lstStyle/>
          <a:p>
            <a:r>
              <a:rPr lang="en-US" dirty="0" err="1" smtClean="0"/>
              <a:t>Pomodoro</a:t>
            </a:r>
            <a:r>
              <a:rPr lang="en-US" dirty="0" smtClean="0"/>
              <a:t> Technique</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English GCSE: </a:t>
            </a:r>
            <a:br>
              <a:rPr lang="en-US" sz="7200" dirty="0" smtClean="0"/>
            </a:br>
            <a:r>
              <a:rPr lang="en-US" sz="5400" dirty="0" smtClean="0"/>
              <a:t>C or higher – guaranteed!</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pic>
        <p:nvPicPr>
          <p:cNvPr id="5" name="Picture 4" descr="Screen shot 2010-04-11 at 07.24.30.png"/>
          <p:cNvPicPr>
            <a:picLocks noChangeAspect="1"/>
          </p:cNvPicPr>
          <p:nvPr/>
        </p:nvPicPr>
        <p:blipFill>
          <a:blip r:embed="rId3"/>
          <a:stretch>
            <a:fillRect/>
          </a:stretch>
        </p:blipFill>
        <p:spPr>
          <a:xfrm>
            <a:off x="0" y="5638800"/>
            <a:ext cx="1231900" cy="1219200"/>
          </a:xfrm>
          <a:prstGeom prst="rect">
            <a:avLst/>
          </a:prstGeom>
        </p:spPr>
      </p:pic>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Spelling Matters</a:t>
            </a:r>
            <a:br>
              <a:rPr lang="en-US" sz="7200" dirty="0" smtClean="0"/>
            </a:br>
            <a:r>
              <a:rPr lang="en-US" sz="2400" dirty="0" smtClean="0"/>
              <a:t>(but it’s a con-trick)</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1: You’re better at spelling than you think</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2: People judge us by appearances</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
        <p:nvSpPr>
          <p:cNvPr id="2" name="Title 1"/>
          <p:cNvSpPr>
            <a:spLocks noGrp="1"/>
          </p:cNvSpPr>
          <p:nvPr>
            <p:ph type="ctrTitle"/>
          </p:nvPr>
        </p:nvSpPr>
        <p:spPr>
          <a:xfrm>
            <a:off x="685800" y="2494338"/>
            <a:ext cx="7772400" cy="1470025"/>
          </a:xfrm>
        </p:spPr>
        <p:txBody>
          <a:bodyPr>
            <a:noAutofit/>
          </a:bodyPr>
          <a:lstStyle/>
          <a:p>
            <a:r>
              <a:rPr lang="en-US" sz="7200" dirty="0" smtClean="0"/>
              <a:t>3: A small number of words make a big difference</a:t>
            </a:r>
            <a:endParaRPr lang="en-US" sz="7200" dirty="0"/>
          </a:p>
        </p:txBody>
      </p:sp>
    </p:spTree>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
        <p:nvSpPr>
          <p:cNvPr id="2" name="Title 1"/>
          <p:cNvSpPr>
            <a:spLocks noGrp="1"/>
          </p:cNvSpPr>
          <p:nvPr>
            <p:ph type="ctrTitle"/>
          </p:nvPr>
        </p:nvSpPr>
        <p:spPr>
          <a:xfrm>
            <a:off x="685800" y="2494338"/>
            <a:ext cx="7772400" cy="1470025"/>
          </a:xfrm>
        </p:spPr>
        <p:txBody>
          <a:bodyPr>
            <a:noAutofit/>
          </a:bodyPr>
          <a:lstStyle/>
          <a:p>
            <a:r>
              <a:rPr lang="en-US" sz="7200" dirty="0" smtClean="0"/>
              <a:t>4: There are 3 easy ways to improve your spelling</a:t>
            </a:r>
            <a:endParaRPr lang="en-US" sz="7200" dirty="0"/>
          </a:p>
        </p:txBody>
      </p:sp>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
        <p:nvSpPr>
          <p:cNvPr id="2" name="Title 1"/>
          <p:cNvSpPr>
            <a:spLocks noGrp="1"/>
          </p:cNvSpPr>
          <p:nvPr>
            <p:ph type="ctrTitle"/>
          </p:nvPr>
        </p:nvSpPr>
        <p:spPr>
          <a:xfrm>
            <a:off x="685800" y="2494338"/>
            <a:ext cx="7772400" cy="1470025"/>
          </a:xfrm>
        </p:spPr>
        <p:txBody>
          <a:bodyPr>
            <a:noAutofit/>
          </a:bodyPr>
          <a:lstStyle/>
          <a:p>
            <a:r>
              <a:rPr lang="en-US" sz="7200" dirty="0" smtClean="0"/>
              <a:t>5: Stop thinking that spelling is linked to intelligence</a:t>
            </a:r>
            <a:endParaRPr lang="en-US" sz="7200"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62140" y="2260485"/>
            <a:ext cx="9917542" cy="1446550"/>
          </a:xfrm>
          <a:prstGeom prst="rect">
            <a:avLst/>
          </a:prstGeom>
          <a:noFill/>
        </p:spPr>
        <p:txBody>
          <a:bodyPr wrap="square" rtlCol="0">
            <a:spAutoFit/>
          </a:bodyPr>
          <a:lstStyle/>
          <a:p>
            <a:pPr algn="ctr"/>
            <a:r>
              <a:rPr lang="en-US" sz="8800" dirty="0" smtClean="0"/>
              <a:t>How</a:t>
            </a:r>
            <a:endParaRPr lang="en-US" sz="8800" dirty="0"/>
          </a:p>
        </p:txBody>
      </p:sp>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5073556" y="2895600"/>
            <a:ext cx="793844" cy="70939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76290" y="2196848"/>
            <a:ext cx="709325" cy="62930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8256" y="274606"/>
            <a:ext cx="5721006" cy="984005"/>
          </a:xfrm>
        </p:spPr>
        <p:txBody>
          <a:bodyPr>
            <a:noAutofit/>
          </a:bodyPr>
          <a:lstStyle/>
          <a:p>
            <a:r>
              <a:rPr lang="en-US" dirty="0" smtClean="0"/>
              <a:t>How to spell better:</a:t>
            </a:r>
            <a:endParaRPr lang="en-US"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
        <p:nvSpPr>
          <p:cNvPr id="5" name="Rectangle 4"/>
          <p:cNvSpPr/>
          <p:nvPr/>
        </p:nvSpPr>
        <p:spPr>
          <a:xfrm>
            <a:off x="1638653" y="2029653"/>
            <a:ext cx="7505347" cy="2308324"/>
          </a:xfrm>
          <a:prstGeom prst="rect">
            <a:avLst/>
          </a:prstGeom>
        </p:spPr>
        <p:txBody>
          <a:bodyPr wrap="square">
            <a:spAutoFit/>
          </a:bodyPr>
          <a:lstStyle/>
          <a:p>
            <a:pPr marL="914400" indent="-914400">
              <a:buFont typeface="+mj-lt"/>
              <a:buAutoNum type="arabicPeriod"/>
            </a:pPr>
            <a:r>
              <a:rPr lang="en-US" sz="4800" dirty="0" smtClean="0"/>
              <a:t>See: be-lie-</a:t>
            </a:r>
            <a:r>
              <a:rPr lang="en-US" sz="4800" dirty="0" err="1" smtClean="0"/>
              <a:t>ve</a:t>
            </a:r>
            <a:endParaRPr lang="en-US" sz="4800" dirty="0" smtClean="0"/>
          </a:p>
          <a:p>
            <a:pPr marL="914400" indent="-914400">
              <a:buFont typeface="+mj-lt"/>
              <a:buAutoNum type="arabicPeriod"/>
            </a:pPr>
            <a:r>
              <a:rPr lang="en-US" sz="4800" dirty="0" smtClean="0"/>
              <a:t>Hear: Feb-</a:t>
            </a:r>
            <a:r>
              <a:rPr lang="en-US" sz="4800" dirty="0" err="1" smtClean="0"/>
              <a:t>Ru-ary</a:t>
            </a:r>
            <a:endParaRPr lang="en-US" sz="4800" dirty="0" smtClean="0"/>
          </a:p>
          <a:p>
            <a:pPr marL="914400" indent="-914400">
              <a:buFont typeface="+mj-lt"/>
              <a:buAutoNum type="arabicPeriod"/>
            </a:pPr>
            <a:r>
              <a:rPr lang="en-US" sz="4800" dirty="0" err="1" smtClean="0"/>
              <a:t>Memorise</a:t>
            </a:r>
            <a:r>
              <a:rPr lang="en-US" sz="4800" dirty="0" smtClean="0"/>
              <a:t>: necessary</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3" name="TextBox 2"/>
          <p:cNvSpPr txBox="1"/>
          <p:nvPr/>
        </p:nvSpPr>
        <p:spPr>
          <a:xfrm>
            <a:off x="3809761" y="2448571"/>
            <a:ext cx="5079683" cy="1200329"/>
          </a:xfrm>
          <a:prstGeom prst="rect">
            <a:avLst/>
          </a:prstGeom>
          <a:noFill/>
        </p:spPr>
        <p:txBody>
          <a:bodyPr wrap="square" rtlCol="0">
            <a:spAutoFit/>
          </a:bodyPr>
          <a:lstStyle/>
          <a:p>
            <a:r>
              <a:rPr lang="en-US" sz="7200" dirty="0" smtClean="0"/>
              <a:t>TEST</a:t>
            </a:r>
            <a:endParaRPr lang="en-US" sz="7200" dirty="0"/>
          </a:p>
        </p:txBody>
      </p:sp>
    </p:spTree>
  </p:cSld>
  <p:clrMapOvr>
    <a:masterClrMapping/>
  </p:clrMapOvr>
  <p:transition spd="slow">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311027" y="1567544"/>
            <a:ext cx="3958491" cy="4524316"/>
          </a:xfrm>
          <a:prstGeom prst="rect">
            <a:avLst/>
          </a:prstGeom>
          <a:noFill/>
        </p:spPr>
        <p:txBody>
          <a:bodyPr wrap="square" rtlCol="0">
            <a:spAutoFit/>
          </a:bodyPr>
          <a:lstStyle/>
          <a:p>
            <a:pPr marL="342900" lvl="0" indent="-342900">
              <a:buFont typeface="+mj-lt"/>
              <a:buAutoNum type="arabicPeriod"/>
            </a:pPr>
            <a:r>
              <a:rPr lang="en-US" dirty="0" smtClean="0"/>
              <a:t>a</a:t>
            </a:r>
            <a:r>
              <a:rPr lang="en-US" u="sng" dirty="0" smtClean="0"/>
              <a:t>cc</a:t>
            </a:r>
            <a:r>
              <a:rPr lang="en-US" dirty="0" smtClean="0"/>
              <a:t>o</a:t>
            </a:r>
            <a:r>
              <a:rPr lang="en-US" u="sng" dirty="0" smtClean="0"/>
              <a:t>mm</a:t>
            </a:r>
            <a:r>
              <a:rPr lang="en-US" dirty="0" smtClean="0"/>
              <a:t>odation</a:t>
            </a:r>
            <a:endParaRPr lang="en-GB" dirty="0" smtClean="0"/>
          </a:p>
          <a:p>
            <a:pPr marL="342900" lvl="0" indent="-342900">
              <a:buFont typeface="+mj-lt"/>
              <a:buAutoNum type="arabicPeriod"/>
            </a:pPr>
            <a:r>
              <a:rPr lang="en-US" u="sng" dirty="0" smtClean="0"/>
              <a:t>anal</a:t>
            </a:r>
            <a:r>
              <a:rPr lang="en-US" dirty="0" smtClean="0"/>
              <a:t>ysis</a:t>
            </a:r>
            <a:endParaRPr lang="en-GB" dirty="0" smtClean="0"/>
          </a:p>
          <a:p>
            <a:pPr marL="342900" lvl="0" indent="-342900">
              <a:buFont typeface="+mj-lt"/>
              <a:buAutoNum type="arabicPeriod"/>
            </a:pPr>
            <a:r>
              <a:rPr lang="en-US" dirty="0" smtClean="0"/>
              <a:t>ar</a:t>
            </a:r>
            <a:r>
              <a:rPr lang="en-US" u="sng" dirty="0" smtClean="0"/>
              <a:t>gum</a:t>
            </a:r>
            <a:r>
              <a:rPr lang="en-US" dirty="0" smtClean="0"/>
              <a:t>ent</a:t>
            </a:r>
            <a:endParaRPr lang="en-GB" dirty="0" smtClean="0"/>
          </a:p>
          <a:p>
            <a:pPr marL="342900" lvl="0" indent="-342900">
              <a:buFont typeface="+mj-lt"/>
              <a:buAutoNum type="arabicPeriod"/>
            </a:pPr>
            <a:r>
              <a:rPr lang="en-US" dirty="0" smtClean="0"/>
              <a:t>beauti</a:t>
            </a:r>
            <a:r>
              <a:rPr lang="en-US" u="sng" dirty="0" smtClean="0"/>
              <a:t>ful</a:t>
            </a:r>
            <a:endParaRPr lang="en-GB" u="sng" dirty="0" smtClean="0"/>
          </a:p>
          <a:p>
            <a:pPr marL="342900" lvl="0" indent="-342900">
              <a:buFont typeface="+mj-lt"/>
              <a:buAutoNum type="arabicPeriod"/>
            </a:pPr>
            <a:r>
              <a:rPr lang="en-US" dirty="0" smtClean="0"/>
              <a:t>Beg</a:t>
            </a:r>
            <a:r>
              <a:rPr lang="en-US" u="sng" dirty="0" smtClean="0"/>
              <a:t>inn</a:t>
            </a:r>
            <a:r>
              <a:rPr lang="en-US" dirty="0" smtClean="0"/>
              <a:t>ing</a:t>
            </a:r>
            <a:endParaRPr lang="en-GB" dirty="0" smtClean="0"/>
          </a:p>
          <a:p>
            <a:pPr marL="342900" lvl="0" indent="-342900">
              <a:buFont typeface="+mj-lt"/>
              <a:buAutoNum type="arabicPeriod"/>
            </a:pPr>
            <a:r>
              <a:rPr lang="en-US" dirty="0" smtClean="0"/>
              <a:t>be</a:t>
            </a:r>
            <a:r>
              <a:rPr lang="en-US" u="sng" dirty="0" smtClean="0"/>
              <a:t>lie</a:t>
            </a:r>
            <a:r>
              <a:rPr lang="en-US" dirty="0" smtClean="0"/>
              <a:t>ve</a:t>
            </a:r>
            <a:endParaRPr lang="en-GB" dirty="0" smtClean="0"/>
          </a:p>
          <a:p>
            <a:pPr marL="342900" lvl="0" indent="-342900">
              <a:buFont typeface="+mj-lt"/>
              <a:buAutoNum type="arabicPeriod"/>
            </a:pPr>
            <a:r>
              <a:rPr lang="en-US" dirty="0" err="1" smtClean="0"/>
              <a:t>Busi</a:t>
            </a:r>
            <a:r>
              <a:rPr lang="en-US" u="sng" dirty="0" err="1" smtClean="0">
                <a:solidFill>
                  <a:srgbClr val="376092"/>
                </a:solidFill>
              </a:rPr>
              <a:t>+</a:t>
            </a:r>
            <a:r>
              <a:rPr lang="en-US" dirty="0" err="1" smtClean="0"/>
              <a:t>ness</a:t>
            </a:r>
            <a:endParaRPr lang="en-GB" dirty="0" smtClean="0"/>
          </a:p>
          <a:p>
            <a:pPr marL="342900" lvl="0" indent="-342900">
              <a:buFont typeface="+mj-lt"/>
              <a:buAutoNum type="arabicPeriod"/>
            </a:pPr>
            <a:r>
              <a:rPr lang="en-US" dirty="0" smtClean="0"/>
              <a:t>defi</a:t>
            </a:r>
            <a:r>
              <a:rPr lang="en-US" u="sng" dirty="0" smtClean="0"/>
              <a:t>nit</a:t>
            </a:r>
            <a:r>
              <a:rPr lang="en-US" dirty="0" smtClean="0"/>
              <a:t>ely</a:t>
            </a:r>
            <a:endParaRPr lang="en-GB" dirty="0" smtClean="0"/>
          </a:p>
          <a:p>
            <a:pPr marL="342900" lvl="0" indent="-342900">
              <a:buFont typeface="+mj-lt"/>
              <a:buAutoNum type="arabicPeriod"/>
            </a:pPr>
            <a:r>
              <a:rPr lang="en-US" dirty="0" smtClean="0"/>
              <a:t>Development</a:t>
            </a:r>
          </a:p>
          <a:p>
            <a:pPr marL="342900" lvl="0" indent="-342900">
              <a:buFont typeface="+mj-lt"/>
              <a:buAutoNum type="arabicPeriod"/>
            </a:pPr>
            <a:r>
              <a:rPr lang="en-US" dirty="0" smtClean="0"/>
              <a:t>di</a:t>
            </a:r>
            <a:r>
              <a:rPr lang="en-US" u="sng" dirty="0" smtClean="0"/>
              <a:t>s</a:t>
            </a:r>
            <a:r>
              <a:rPr lang="en-US" dirty="0" smtClean="0"/>
              <a:t>a</a:t>
            </a:r>
            <a:r>
              <a:rPr lang="en-US" u="sng" dirty="0" smtClean="0"/>
              <a:t>pp</a:t>
            </a:r>
            <a:r>
              <a:rPr lang="en-US" dirty="0" smtClean="0"/>
              <a:t>earance </a:t>
            </a:r>
            <a:endParaRPr lang="en-GB" dirty="0" smtClean="0"/>
          </a:p>
          <a:p>
            <a:pPr marL="342900" lvl="0" indent="-342900">
              <a:buFont typeface="+mj-lt"/>
              <a:buAutoNum type="arabicPeriod"/>
            </a:pPr>
            <a:r>
              <a:rPr lang="en-US" dirty="0" smtClean="0"/>
              <a:t>di</a:t>
            </a:r>
            <a:r>
              <a:rPr lang="en-US" u="sng" dirty="0" smtClean="0"/>
              <a:t>s</a:t>
            </a:r>
            <a:r>
              <a:rPr lang="en-US" dirty="0" smtClean="0"/>
              <a:t>a</a:t>
            </a:r>
            <a:r>
              <a:rPr lang="en-US" u="sng" dirty="0" smtClean="0"/>
              <a:t>pp</a:t>
            </a:r>
            <a:r>
              <a:rPr lang="en-US" dirty="0" smtClean="0"/>
              <a:t>oint</a:t>
            </a:r>
            <a:endParaRPr lang="en-GB" dirty="0" smtClean="0"/>
          </a:p>
          <a:p>
            <a:pPr marL="342900" lvl="0" indent="-342900">
              <a:buFont typeface="+mj-lt"/>
              <a:buAutoNum type="arabicPeriod"/>
            </a:pPr>
            <a:r>
              <a:rPr lang="en-US" dirty="0" smtClean="0"/>
              <a:t>emba</a:t>
            </a:r>
            <a:r>
              <a:rPr lang="en-US" u="sng" dirty="0" smtClean="0"/>
              <a:t>rr</a:t>
            </a:r>
            <a:r>
              <a:rPr lang="en-US" dirty="0" smtClean="0"/>
              <a:t>a</a:t>
            </a:r>
            <a:r>
              <a:rPr lang="en-US" u="sng" dirty="0" smtClean="0"/>
              <a:t>ss</a:t>
            </a:r>
            <a:r>
              <a:rPr lang="en-US" dirty="0" smtClean="0"/>
              <a:t>ment</a:t>
            </a:r>
            <a:endParaRPr lang="en-GB" dirty="0" smtClean="0"/>
          </a:p>
          <a:p>
            <a:pPr marL="342900" lvl="0" indent="-342900">
              <a:buFont typeface="+mj-lt"/>
              <a:buAutoNum type="arabicPeriod"/>
            </a:pPr>
            <a:r>
              <a:rPr lang="en-US" dirty="0" smtClean="0"/>
              <a:t>envi</a:t>
            </a:r>
            <a:r>
              <a:rPr lang="en-US" u="sng" dirty="0" smtClean="0"/>
              <a:t>ron</a:t>
            </a:r>
            <a:r>
              <a:rPr lang="en-US" dirty="0" smtClean="0"/>
              <a:t>ment</a:t>
            </a:r>
            <a:endParaRPr lang="en-GB" dirty="0" smtClean="0"/>
          </a:p>
          <a:p>
            <a:pPr marL="342900" lvl="0" indent="-342900">
              <a:buFont typeface="+mj-lt"/>
              <a:buAutoNum type="arabicPeriod"/>
            </a:pPr>
            <a:r>
              <a:rPr lang="en-US" dirty="0" err="1" smtClean="0"/>
              <a:t>fulfil</a:t>
            </a:r>
            <a:endParaRPr lang="en-GB" dirty="0" smtClean="0"/>
          </a:p>
          <a:p>
            <a:pPr marL="342900" lvl="0" indent="-342900">
              <a:buFont typeface="+mj-lt"/>
              <a:buAutoNum type="arabicPeriod"/>
            </a:pPr>
            <a:endParaRPr lang="en-GB" dirty="0" smtClean="0"/>
          </a:p>
          <a:p>
            <a:pPr marL="342900" indent="-342900">
              <a:buFont typeface="+mj-lt"/>
              <a:buAutoNum type="arabicPeriod"/>
            </a:pPr>
            <a:endParaRPr lang="en-US" dirty="0"/>
          </a:p>
        </p:txBody>
      </p:sp>
      <p:sp>
        <p:nvSpPr>
          <p:cNvPr id="6" name="TextBox 5"/>
          <p:cNvSpPr txBox="1"/>
          <p:nvPr/>
        </p:nvSpPr>
        <p:spPr>
          <a:xfrm>
            <a:off x="5026149" y="1968010"/>
            <a:ext cx="3958491" cy="3139321"/>
          </a:xfrm>
          <a:prstGeom prst="rect">
            <a:avLst/>
          </a:prstGeom>
          <a:noFill/>
        </p:spPr>
        <p:txBody>
          <a:bodyPr wrap="square" rtlCol="0">
            <a:spAutoFit/>
          </a:bodyPr>
          <a:lstStyle/>
          <a:p>
            <a:pPr marL="342900" lvl="0" indent="-342900">
              <a:buFont typeface="+mj-lt"/>
              <a:buAutoNum type="arabicPeriod" startAt="15"/>
            </a:pPr>
            <a:r>
              <a:rPr lang="en-US" dirty="0" smtClean="0"/>
              <a:t>happened</a:t>
            </a:r>
            <a:endParaRPr lang="en-GB" dirty="0" smtClean="0"/>
          </a:p>
          <a:p>
            <a:pPr marL="342900" lvl="0" indent="-342900">
              <a:buFont typeface="+mj-lt"/>
              <a:buAutoNum type="arabicPeriod" startAt="15"/>
            </a:pPr>
            <a:r>
              <a:rPr lang="en-US" dirty="0" smtClean="0"/>
              <a:t>int</a:t>
            </a:r>
            <a:r>
              <a:rPr lang="en-US" u="sng" dirty="0" smtClean="0"/>
              <a:t>e</a:t>
            </a:r>
            <a:r>
              <a:rPr lang="en-US" dirty="0" smtClean="0"/>
              <a:t>resting</a:t>
            </a:r>
            <a:endParaRPr lang="en-GB" dirty="0" smtClean="0"/>
          </a:p>
          <a:p>
            <a:pPr marL="342900" lvl="0" indent="-342900">
              <a:buFont typeface="+mj-lt"/>
              <a:buAutoNum type="arabicPeriod" startAt="15"/>
            </a:pPr>
            <a:r>
              <a:rPr lang="en-US" dirty="0" smtClean="0"/>
              <a:t>necessary</a:t>
            </a:r>
            <a:endParaRPr lang="en-GB" dirty="0" smtClean="0"/>
          </a:p>
          <a:p>
            <a:pPr marL="342900" lvl="0" indent="-342900">
              <a:buFont typeface="+mj-lt"/>
              <a:buAutoNum type="arabicPeriod" startAt="15"/>
            </a:pPr>
            <a:r>
              <a:rPr lang="en-US" dirty="0" smtClean="0"/>
              <a:t>po</a:t>
            </a:r>
            <a:r>
              <a:rPr lang="en-US" u="sng" dirty="0" smtClean="0"/>
              <a:t>ss</a:t>
            </a:r>
            <a:r>
              <a:rPr lang="en-US" dirty="0" smtClean="0"/>
              <a:t>e</a:t>
            </a:r>
            <a:r>
              <a:rPr lang="en-US" u="sng" dirty="0" smtClean="0"/>
              <a:t>ss</a:t>
            </a:r>
            <a:r>
              <a:rPr lang="en-US" dirty="0" smtClean="0"/>
              <a:t>ion</a:t>
            </a:r>
            <a:endParaRPr lang="en-GB" dirty="0" smtClean="0"/>
          </a:p>
          <a:p>
            <a:pPr marL="342900" lvl="0" indent="-342900">
              <a:buFont typeface="+mj-lt"/>
              <a:buAutoNum type="arabicPeriod" startAt="15"/>
            </a:pPr>
            <a:r>
              <a:rPr lang="en-US" dirty="0" smtClean="0"/>
              <a:t>pre</a:t>
            </a:r>
            <a:r>
              <a:rPr lang="en-US" u="sng" dirty="0" smtClean="0"/>
              <a:t>para</a:t>
            </a:r>
            <a:r>
              <a:rPr lang="en-US" dirty="0" smtClean="0"/>
              <a:t>tion</a:t>
            </a:r>
            <a:endParaRPr lang="en-GB" dirty="0" smtClean="0"/>
          </a:p>
          <a:p>
            <a:pPr marL="342900" lvl="0" indent="-342900">
              <a:buFont typeface="+mj-lt"/>
              <a:buAutoNum type="arabicPeriod" startAt="15"/>
            </a:pPr>
            <a:r>
              <a:rPr lang="en-US" dirty="0" smtClean="0"/>
              <a:t>receive</a:t>
            </a:r>
            <a:endParaRPr lang="en-GB" dirty="0" smtClean="0"/>
          </a:p>
          <a:p>
            <a:pPr marL="342900" lvl="0" indent="-342900">
              <a:buFont typeface="+mj-lt"/>
              <a:buAutoNum type="arabicPeriod" startAt="15"/>
            </a:pPr>
            <a:r>
              <a:rPr lang="en-US" dirty="0" smtClean="0"/>
              <a:t>se</a:t>
            </a:r>
            <a:r>
              <a:rPr lang="en-US" u="sng" dirty="0" smtClean="0"/>
              <a:t>para</a:t>
            </a:r>
            <a:r>
              <a:rPr lang="en-US" dirty="0" smtClean="0"/>
              <a:t>te</a:t>
            </a:r>
            <a:endParaRPr lang="en-GB" dirty="0" smtClean="0"/>
          </a:p>
          <a:p>
            <a:pPr marL="342900" lvl="0" indent="-342900">
              <a:buFont typeface="+mj-lt"/>
              <a:buAutoNum type="arabicPeriod" startAt="15"/>
            </a:pPr>
            <a:r>
              <a:rPr lang="en-US" dirty="0" smtClean="0"/>
              <a:t>sincer</a:t>
            </a:r>
            <a:r>
              <a:rPr lang="en-US" u="sng" dirty="0" smtClean="0"/>
              <a:t>e</a:t>
            </a:r>
            <a:r>
              <a:rPr lang="en-US" dirty="0" smtClean="0"/>
              <a:t>ly</a:t>
            </a:r>
            <a:endParaRPr lang="en-GB" dirty="0" smtClean="0"/>
          </a:p>
          <a:p>
            <a:pPr marL="342900" lvl="0" indent="-342900">
              <a:buFont typeface="+mj-lt"/>
              <a:buAutoNum type="arabicPeriod" startAt="15"/>
            </a:pPr>
            <a:r>
              <a:rPr lang="en-US" dirty="0" smtClean="0"/>
              <a:t>ski</a:t>
            </a:r>
            <a:r>
              <a:rPr lang="en-US" u="sng" dirty="0" smtClean="0"/>
              <a:t>l</a:t>
            </a:r>
            <a:r>
              <a:rPr lang="en-US" dirty="0" smtClean="0"/>
              <a:t>fu</a:t>
            </a:r>
            <a:r>
              <a:rPr lang="en-US" u="sng" dirty="0" smtClean="0"/>
              <a:t>l</a:t>
            </a:r>
            <a:endParaRPr lang="en-GB" u="sng" dirty="0" smtClean="0"/>
          </a:p>
          <a:p>
            <a:pPr marL="342900" lvl="0" indent="-342900">
              <a:buFont typeface="+mj-lt"/>
              <a:buAutoNum type="arabicPeriod" startAt="15"/>
            </a:pPr>
            <a:r>
              <a:rPr lang="en-US" dirty="0" smtClean="0"/>
              <a:t>su</a:t>
            </a:r>
            <a:r>
              <a:rPr lang="en-US" u="sng" dirty="0" smtClean="0"/>
              <a:t>r</a:t>
            </a:r>
            <a:r>
              <a:rPr lang="en-US" dirty="0" smtClean="0"/>
              <a:t>prise</a:t>
            </a:r>
            <a:endParaRPr lang="en-GB" dirty="0" smtClean="0"/>
          </a:p>
          <a:p>
            <a:pPr marL="342900" lvl="0" indent="-342900">
              <a:buFont typeface="+mj-lt"/>
              <a:buAutoNum type="arabicPeriod" startAt="15"/>
            </a:pPr>
            <a:r>
              <a:rPr lang="en-US" dirty="0" smtClean="0"/>
              <a:t>to</a:t>
            </a:r>
            <a:r>
              <a:rPr lang="en-US" u="sng" dirty="0" smtClean="0"/>
              <a:t>morrow</a:t>
            </a:r>
            <a:endParaRPr lang="en-GB" u="sng" dirty="0" smtClean="0"/>
          </a:p>
        </p:txBody>
      </p:sp>
      <p:sp>
        <p:nvSpPr>
          <p:cNvPr id="7" name="TextBox 6"/>
          <p:cNvSpPr txBox="1"/>
          <p:nvPr/>
        </p:nvSpPr>
        <p:spPr>
          <a:xfrm>
            <a:off x="320340" y="446235"/>
            <a:ext cx="8305967" cy="461665"/>
          </a:xfrm>
          <a:prstGeom prst="rect">
            <a:avLst/>
          </a:prstGeom>
          <a:noFill/>
        </p:spPr>
        <p:txBody>
          <a:bodyPr wrap="square" rtlCol="0">
            <a:spAutoFit/>
          </a:bodyPr>
          <a:lstStyle/>
          <a:p>
            <a:r>
              <a:rPr lang="en-US" sz="2400" dirty="0" smtClean="0"/>
              <a:t>25 of the most commonly </a:t>
            </a:r>
            <a:r>
              <a:rPr lang="en-US" sz="2400" dirty="0" err="1" smtClean="0"/>
              <a:t>misspelt</a:t>
            </a:r>
            <a:r>
              <a:rPr lang="en-US" sz="2400" dirty="0" smtClean="0"/>
              <a:t> words in English:</a:t>
            </a:r>
            <a:endParaRPr lang="en-US"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9699" name="Text Box 3"/>
          <p:cNvSpPr txBox="1">
            <a:spLocks noChangeArrowheads="1"/>
          </p:cNvSpPr>
          <p:nvPr/>
        </p:nvSpPr>
        <p:spPr bwMode="auto">
          <a:xfrm>
            <a:off x="1367930" y="1292937"/>
            <a:ext cx="6705600" cy="4154983"/>
          </a:xfrm>
          <a:prstGeom prst="rect">
            <a:avLst/>
          </a:prstGeom>
          <a:noFill/>
          <a:ln w="9525">
            <a:noFill/>
            <a:miter lim="800000"/>
            <a:headEnd/>
            <a:tailEnd/>
          </a:ln>
        </p:spPr>
        <p:txBody>
          <a:bodyPr>
            <a:prstTxWarp prst="textNoShape">
              <a:avLst/>
            </a:prstTxWarp>
            <a:spAutoFit/>
          </a:bodyPr>
          <a:lstStyle/>
          <a:p>
            <a:pPr algn="ctr"/>
            <a:r>
              <a:rPr lang="en-GB" sz="8800" dirty="0" smtClean="0">
                <a:latin typeface="+mj-lt"/>
                <a:ea typeface="Times" charset="0"/>
                <a:cs typeface="Times" charset="0"/>
              </a:rPr>
              <a:t>Build your confidence in reading</a:t>
            </a:r>
            <a:endParaRPr lang="en-GB" sz="8800" dirty="0">
              <a:latin typeface="+mj-lt"/>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9699" name="Text Box 3"/>
          <p:cNvSpPr txBox="1">
            <a:spLocks noChangeArrowheads="1"/>
          </p:cNvSpPr>
          <p:nvPr/>
        </p:nvSpPr>
        <p:spPr bwMode="auto">
          <a:xfrm>
            <a:off x="1058649" y="1487449"/>
            <a:ext cx="7475751" cy="3785652"/>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GB" sz="4800" dirty="0" smtClean="0">
                <a:latin typeface="+mj-lt"/>
                <a:ea typeface="Times" charset="0"/>
                <a:cs typeface="Times" charset="0"/>
              </a:rPr>
              <a:t>Where would you find this text?</a:t>
            </a:r>
          </a:p>
          <a:p>
            <a:pPr marL="514350" indent="-514350">
              <a:buFont typeface="+mj-lt"/>
              <a:buAutoNum type="arabicPeriod"/>
            </a:pPr>
            <a:r>
              <a:rPr lang="en-GB" sz="4800" dirty="0" smtClean="0">
                <a:latin typeface="+mj-lt"/>
                <a:ea typeface="Times" charset="0"/>
                <a:cs typeface="Times" charset="0"/>
              </a:rPr>
              <a:t>What’s its purpose?</a:t>
            </a:r>
          </a:p>
          <a:p>
            <a:pPr marL="514350" indent="-514350">
              <a:buFont typeface="+mj-lt"/>
              <a:buAutoNum type="arabicPeriod"/>
            </a:pPr>
            <a:r>
              <a:rPr lang="en-GB" sz="4800" dirty="0" smtClean="0">
                <a:latin typeface="+mj-lt"/>
                <a:ea typeface="Times" charset="0"/>
                <a:cs typeface="Times" charset="0"/>
              </a:rPr>
              <a:t>What can you say about the language?</a:t>
            </a:r>
            <a:endParaRPr lang="en-GB" sz="4800" dirty="0">
              <a:latin typeface="+mj-lt"/>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9699" name="Text Box 3"/>
          <p:cNvSpPr txBox="1">
            <a:spLocks noChangeArrowheads="1"/>
          </p:cNvSpPr>
          <p:nvPr/>
        </p:nvSpPr>
        <p:spPr bwMode="auto">
          <a:xfrm>
            <a:off x="1367930" y="1922242"/>
            <a:ext cx="6705600" cy="3539430"/>
          </a:xfrm>
          <a:prstGeom prst="rect">
            <a:avLst/>
          </a:prstGeom>
          <a:noFill/>
          <a:ln w="9525">
            <a:noFill/>
            <a:miter lim="800000"/>
            <a:headEnd/>
            <a:tailEnd/>
          </a:ln>
        </p:spPr>
        <p:txBody>
          <a:bodyPr>
            <a:prstTxWarp prst="textNoShape">
              <a:avLst/>
            </a:prstTxWarp>
            <a:spAutoFit/>
          </a:bodyPr>
          <a:lstStyle/>
          <a:p>
            <a:r>
              <a:rPr lang="en-GB" sz="3200" dirty="0">
                <a:latin typeface="Comic Sans MS" charset="0"/>
                <a:ea typeface="Times" charset="0"/>
                <a:cs typeface="Times" charset="0"/>
              </a:rPr>
              <a:t>Jake began to dial the number slowly as he had done every evening at six o’clock ever since his father had passed away. For the next fifteen minutes he settled back to listen to what his mother had done that day</a:t>
            </a:r>
            <a:r>
              <a:rPr lang="en-GB" sz="3200" dirty="0" smtClean="0">
                <a:latin typeface="Comic Sans MS" charset="0"/>
                <a:ea typeface="Times" charset="0"/>
                <a:cs typeface="Times" charset="0"/>
              </a:rPr>
              <a:t>.</a:t>
            </a:r>
            <a:endParaRPr lang="en-GB" sz="3200" dirty="0">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9699" name="Text Box 3"/>
          <p:cNvSpPr txBox="1">
            <a:spLocks noChangeArrowheads="1"/>
          </p:cNvSpPr>
          <p:nvPr/>
        </p:nvSpPr>
        <p:spPr bwMode="auto">
          <a:xfrm>
            <a:off x="1058649" y="1487449"/>
            <a:ext cx="7475751" cy="3785652"/>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GB" sz="4800" dirty="0" smtClean="0">
                <a:latin typeface="+mj-lt"/>
                <a:ea typeface="Times" charset="0"/>
                <a:cs typeface="Times" charset="0"/>
              </a:rPr>
              <a:t>Where would you find this text?</a:t>
            </a:r>
          </a:p>
          <a:p>
            <a:pPr marL="514350" indent="-514350">
              <a:buFont typeface="+mj-lt"/>
              <a:buAutoNum type="arabicPeriod"/>
            </a:pPr>
            <a:r>
              <a:rPr lang="en-GB" sz="4800" dirty="0" smtClean="0">
                <a:latin typeface="+mj-lt"/>
                <a:ea typeface="Times" charset="0"/>
                <a:cs typeface="Times" charset="0"/>
              </a:rPr>
              <a:t>What’s its purpose?</a:t>
            </a:r>
          </a:p>
          <a:p>
            <a:pPr marL="514350" indent="-514350">
              <a:buFont typeface="+mj-lt"/>
              <a:buAutoNum type="arabicPeriod"/>
            </a:pPr>
            <a:r>
              <a:rPr lang="en-GB" sz="4800" dirty="0" smtClean="0">
                <a:latin typeface="+mj-lt"/>
                <a:ea typeface="Times" charset="0"/>
                <a:cs typeface="Times" charset="0"/>
              </a:rPr>
              <a:t>What can you say about the language?</a:t>
            </a:r>
            <a:endParaRPr lang="en-GB" sz="4800" dirty="0">
              <a:latin typeface="+mj-lt"/>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0723" name="Text Box 4"/>
          <p:cNvSpPr txBox="1">
            <a:spLocks noChangeArrowheads="1"/>
          </p:cNvSpPr>
          <p:nvPr/>
        </p:nvSpPr>
        <p:spPr bwMode="auto">
          <a:xfrm>
            <a:off x="1219200" y="1006889"/>
            <a:ext cx="6705600" cy="4401205"/>
          </a:xfrm>
          <a:prstGeom prst="rect">
            <a:avLst/>
          </a:prstGeom>
          <a:noFill/>
          <a:ln w="9525">
            <a:noFill/>
            <a:miter lim="800000"/>
            <a:headEnd/>
            <a:tailEnd/>
          </a:ln>
        </p:spPr>
        <p:txBody>
          <a:bodyPr>
            <a:prstTxWarp prst="textNoShape">
              <a:avLst/>
            </a:prstTxWarp>
            <a:spAutoFit/>
          </a:bodyPr>
          <a:lstStyle/>
          <a:p>
            <a:r>
              <a:rPr lang="en-GB" sz="2800" dirty="0">
                <a:latin typeface="Comic Sans MS" charset="0"/>
                <a:ea typeface="Times" charset="0"/>
                <a:cs typeface="Times" charset="0"/>
              </a:rPr>
              <a:t>Seville is voluptuous and evocative. It has to be seen, tasted and touched. The old quarter is Seville as it was and is. Walk in its narrow cobbled streets, with cascades of geraniums tumbling from balconies and the past shouts so loudly that one can almost glimpse dark-cloaked figures disappearing silently through carved portals.</a:t>
            </a:r>
            <a:endParaRPr lang="en-GB" sz="2800" dirty="0" smtClean="0">
              <a:latin typeface="Comic Sans MS" charset="0"/>
              <a:ea typeface="Times" charset="0"/>
              <a:cs typeface="Times" charset="0"/>
            </a:endParaRPr>
          </a:p>
          <a:p>
            <a:endParaRPr lang="en-GB" sz="2800" dirty="0">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9699" name="Text Box 3"/>
          <p:cNvSpPr txBox="1">
            <a:spLocks noChangeArrowheads="1"/>
          </p:cNvSpPr>
          <p:nvPr/>
        </p:nvSpPr>
        <p:spPr bwMode="auto">
          <a:xfrm>
            <a:off x="1058649" y="1487449"/>
            <a:ext cx="7475751" cy="3785652"/>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GB" sz="4800" dirty="0" smtClean="0">
                <a:latin typeface="+mj-lt"/>
                <a:ea typeface="Times" charset="0"/>
                <a:cs typeface="Times" charset="0"/>
              </a:rPr>
              <a:t>Where would you find this text?</a:t>
            </a:r>
          </a:p>
          <a:p>
            <a:pPr marL="514350" indent="-514350">
              <a:buFont typeface="+mj-lt"/>
              <a:buAutoNum type="arabicPeriod"/>
            </a:pPr>
            <a:r>
              <a:rPr lang="en-GB" sz="4800" dirty="0" smtClean="0">
                <a:latin typeface="+mj-lt"/>
                <a:ea typeface="Times" charset="0"/>
                <a:cs typeface="Times" charset="0"/>
              </a:rPr>
              <a:t>What’s its purpose?</a:t>
            </a:r>
          </a:p>
          <a:p>
            <a:pPr marL="514350" indent="-514350">
              <a:buFont typeface="+mj-lt"/>
              <a:buAutoNum type="arabicPeriod"/>
            </a:pPr>
            <a:r>
              <a:rPr lang="en-GB" sz="4800" dirty="0" smtClean="0">
                <a:latin typeface="+mj-lt"/>
                <a:ea typeface="Times" charset="0"/>
                <a:cs typeface="Times" charset="0"/>
              </a:rPr>
              <a:t>What can you say about the language?</a:t>
            </a:r>
            <a:endParaRPr lang="en-GB" sz="4800" dirty="0">
              <a:latin typeface="+mj-lt"/>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1747" name="Text Box 3"/>
          <p:cNvSpPr txBox="1">
            <a:spLocks noChangeArrowheads="1"/>
          </p:cNvSpPr>
          <p:nvPr/>
        </p:nvSpPr>
        <p:spPr bwMode="auto">
          <a:xfrm>
            <a:off x="1219200" y="1750614"/>
            <a:ext cx="6705600" cy="2554545"/>
          </a:xfrm>
          <a:prstGeom prst="rect">
            <a:avLst/>
          </a:prstGeom>
          <a:noFill/>
          <a:ln w="9525">
            <a:noFill/>
            <a:miter lim="800000"/>
            <a:headEnd/>
            <a:tailEnd/>
          </a:ln>
        </p:spPr>
        <p:txBody>
          <a:bodyPr>
            <a:prstTxWarp prst="textNoShape">
              <a:avLst/>
            </a:prstTxWarp>
            <a:spAutoFit/>
          </a:bodyPr>
          <a:lstStyle/>
          <a:p>
            <a:r>
              <a:rPr lang="en-GB" sz="3200" dirty="0">
                <a:latin typeface="Comic Sans MS" charset="0"/>
                <a:ea typeface="Times" charset="0"/>
                <a:cs typeface="Times" charset="0"/>
              </a:rPr>
              <a:t>Proud mum in a million Natalie Brown hugged her beautiful baby daughter Casey yesterday and said: “She’s my double miracle.”</a:t>
            </a:r>
            <a:endParaRPr lang="en-GB" sz="3200" dirty="0" smtClean="0">
              <a:latin typeface="Comic Sans MS" charset="0"/>
              <a:ea typeface="Times" charset="0"/>
              <a:cs typeface="Times" charset="0"/>
            </a:endParaRPr>
          </a:p>
          <a:p>
            <a:endParaRPr lang="en-GB" sz="3200" dirty="0">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59500" dirty="0" smtClean="0"/>
              <a:t>2</a:t>
            </a:r>
            <a:endParaRPr lang="en-US" sz="59500" dirty="0"/>
          </a:p>
        </p:txBody>
      </p:sp>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9699" name="Text Box 3"/>
          <p:cNvSpPr txBox="1">
            <a:spLocks noChangeArrowheads="1"/>
          </p:cNvSpPr>
          <p:nvPr/>
        </p:nvSpPr>
        <p:spPr bwMode="auto">
          <a:xfrm>
            <a:off x="1058649" y="1487449"/>
            <a:ext cx="7475751" cy="3785652"/>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GB" sz="4800" dirty="0" smtClean="0">
                <a:latin typeface="+mj-lt"/>
                <a:ea typeface="Times" charset="0"/>
                <a:cs typeface="Times" charset="0"/>
              </a:rPr>
              <a:t>Where would you find this text?</a:t>
            </a:r>
          </a:p>
          <a:p>
            <a:pPr marL="514350" indent="-514350">
              <a:buFont typeface="+mj-lt"/>
              <a:buAutoNum type="arabicPeriod"/>
            </a:pPr>
            <a:r>
              <a:rPr lang="en-GB" sz="4800" dirty="0" smtClean="0">
                <a:latin typeface="+mj-lt"/>
                <a:ea typeface="Times" charset="0"/>
                <a:cs typeface="Times" charset="0"/>
              </a:rPr>
              <a:t>What’s its purpose?</a:t>
            </a:r>
          </a:p>
          <a:p>
            <a:pPr marL="514350" indent="-514350">
              <a:buFont typeface="+mj-lt"/>
              <a:buAutoNum type="arabicPeriod"/>
            </a:pPr>
            <a:r>
              <a:rPr lang="en-GB" sz="4800" dirty="0" smtClean="0">
                <a:latin typeface="+mj-lt"/>
                <a:ea typeface="Times" charset="0"/>
                <a:cs typeface="Times" charset="0"/>
              </a:rPr>
              <a:t>What can you say about the language?</a:t>
            </a:r>
            <a:endParaRPr lang="en-GB" sz="4800" dirty="0">
              <a:latin typeface="+mj-lt"/>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0963" name="Text Box 4"/>
          <p:cNvSpPr txBox="1">
            <a:spLocks noChangeArrowheads="1"/>
          </p:cNvSpPr>
          <p:nvPr/>
        </p:nvSpPr>
        <p:spPr bwMode="auto">
          <a:xfrm>
            <a:off x="1006784" y="1219200"/>
            <a:ext cx="7527616" cy="5693867"/>
          </a:xfrm>
          <a:prstGeom prst="rect">
            <a:avLst/>
          </a:prstGeom>
          <a:noFill/>
          <a:ln w="9525">
            <a:noFill/>
            <a:miter lim="800000"/>
            <a:headEnd/>
            <a:tailEnd/>
          </a:ln>
        </p:spPr>
        <p:txBody>
          <a:bodyPr wrap="square">
            <a:prstTxWarp prst="textNoShape">
              <a:avLst/>
            </a:prstTxWarp>
            <a:spAutoFit/>
          </a:bodyPr>
          <a:lstStyle/>
          <a:p>
            <a:r>
              <a:rPr lang="en-GB" sz="2800" dirty="0">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latin typeface="Comic Sans MS" charset="0"/>
                <a:ea typeface="Comic Sans MS" charset="0"/>
                <a:cs typeface="Comic Sans MS" charset="0"/>
              </a:rPr>
              <a:t> </a:t>
            </a:r>
            <a:endParaRPr lang="en-GB" sz="2800" dirty="0">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9699" name="Text Box 3"/>
          <p:cNvSpPr txBox="1">
            <a:spLocks noChangeArrowheads="1"/>
          </p:cNvSpPr>
          <p:nvPr/>
        </p:nvSpPr>
        <p:spPr bwMode="auto">
          <a:xfrm>
            <a:off x="1058649" y="1487449"/>
            <a:ext cx="7475751" cy="3785652"/>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GB" sz="4800" dirty="0" smtClean="0">
                <a:latin typeface="+mj-lt"/>
                <a:ea typeface="Times" charset="0"/>
                <a:cs typeface="Times" charset="0"/>
              </a:rPr>
              <a:t>Where would you find this text?</a:t>
            </a:r>
          </a:p>
          <a:p>
            <a:pPr marL="514350" indent="-514350">
              <a:buFont typeface="+mj-lt"/>
              <a:buAutoNum type="arabicPeriod"/>
            </a:pPr>
            <a:r>
              <a:rPr lang="en-GB" sz="4800" dirty="0" smtClean="0">
                <a:latin typeface="+mj-lt"/>
                <a:ea typeface="Times" charset="0"/>
                <a:cs typeface="Times" charset="0"/>
              </a:rPr>
              <a:t>What’s its purpose?</a:t>
            </a:r>
          </a:p>
          <a:p>
            <a:pPr marL="514350" indent="-514350">
              <a:buFont typeface="+mj-lt"/>
              <a:buAutoNum type="arabicPeriod"/>
            </a:pPr>
            <a:r>
              <a:rPr lang="en-GB" sz="4800" dirty="0" smtClean="0">
                <a:latin typeface="+mj-lt"/>
                <a:ea typeface="Times" charset="0"/>
                <a:cs typeface="Times" charset="0"/>
              </a:rPr>
              <a:t>What can you say about the language?</a:t>
            </a:r>
            <a:endParaRPr lang="en-GB" sz="4800" dirty="0">
              <a:latin typeface="+mj-lt"/>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1987" name="Text Box 4"/>
          <p:cNvSpPr txBox="1">
            <a:spLocks noChangeArrowheads="1"/>
          </p:cNvSpPr>
          <p:nvPr/>
        </p:nvSpPr>
        <p:spPr bwMode="auto">
          <a:xfrm>
            <a:off x="1371600" y="1219200"/>
            <a:ext cx="6705600" cy="4031873"/>
          </a:xfrm>
          <a:prstGeom prst="rect">
            <a:avLst/>
          </a:prstGeom>
          <a:noFill/>
          <a:ln w="9525">
            <a:noFill/>
            <a:miter lim="800000"/>
            <a:headEnd/>
            <a:tailEnd/>
          </a:ln>
        </p:spPr>
        <p:txBody>
          <a:bodyPr>
            <a:prstTxWarp prst="textNoShape">
              <a:avLst/>
            </a:prstTxWarp>
            <a:spAutoFit/>
          </a:bodyPr>
          <a:lstStyle/>
          <a:p>
            <a:r>
              <a:rPr lang="en-US" sz="3200" dirty="0">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200" dirty="0">
                <a:latin typeface="Comic Sans MS" charset="0"/>
                <a:ea typeface="Comic Sans MS" charset="0"/>
                <a:cs typeface="Comic Sans MS" charset="0"/>
              </a:rPr>
              <a:t> </a:t>
            </a:r>
            <a:endParaRPr lang="en-GB" sz="3200" dirty="0">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9699" name="Text Box 3"/>
          <p:cNvSpPr txBox="1">
            <a:spLocks noChangeArrowheads="1"/>
          </p:cNvSpPr>
          <p:nvPr/>
        </p:nvSpPr>
        <p:spPr bwMode="auto">
          <a:xfrm>
            <a:off x="1058649" y="1487449"/>
            <a:ext cx="7475751" cy="3785652"/>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GB" sz="4800" dirty="0" smtClean="0">
                <a:latin typeface="+mj-lt"/>
                <a:ea typeface="Times" charset="0"/>
                <a:cs typeface="Times" charset="0"/>
              </a:rPr>
              <a:t>Where would you find this text?</a:t>
            </a:r>
          </a:p>
          <a:p>
            <a:pPr marL="514350" indent="-514350">
              <a:buFont typeface="+mj-lt"/>
              <a:buAutoNum type="arabicPeriod"/>
            </a:pPr>
            <a:r>
              <a:rPr lang="en-GB" sz="4800" dirty="0" smtClean="0">
                <a:latin typeface="+mj-lt"/>
                <a:ea typeface="Times" charset="0"/>
                <a:cs typeface="Times" charset="0"/>
              </a:rPr>
              <a:t>What’s its purpose?</a:t>
            </a:r>
          </a:p>
          <a:p>
            <a:pPr marL="514350" indent="-514350">
              <a:buFont typeface="+mj-lt"/>
              <a:buAutoNum type="arabicPeriod"/>
            </a:pPr>
            <a:r>
              <a:rPr lang="en-GB" sz="4800" dirty="0" smtClean="0">
                <a:latin typeface="+mj-lt"/>
                <a:ea typeface="Times" charset="0"/>
                <a:cs typeface="Times" charset="0"/>
              </a:rPr>
              <a:t>What can you say about the language?</a:t>
            </a:r>
            <a:endParaRPr lang="en-GB" sz="4800" dirty="0">
              <a:latin typeface="+mj-lt"/>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3011" name="Text Box 4"/>
          <p:cNvSpPr txBox="1">
            <a:spLocks noChangeArrowheads="1"/>
          </p:cNvSpPr>
          <p:nvPr/>
        </p:nvSpPr>
        <p:spPr bwMode="auto">
          <a:xfrm>
            <a:off x="1295400" y="778050"/>
            <a:ext cx="6705600" cy="5262980"/>
          </a:xfrm>
          <a:prstGeom prst="rect">
            <a:avLst/>
          </a:prstGeom>
          <a:noFill/>
          <a:ln w="9525">
            <a:noFill/>
            <a:miter lim="800000"/>
            <a:headEnd/>
            <a:tailEnd/>
          </a:ln>
        </p:spPr>
        <p:txBody>
          <a:bodyPr>
            <a:prstTxWarp prst="textNoShape">
              <a:avLst/>
            </a:prstTxWarp>
            <a:spAutoFit/>
          </a:bodyPr>
          <a:lstStyle/>
          <a:p>
            <a:endParaRPr lang="en-GB" sz="2800" dirty="0">
              <a:latin typeface="Comic Sans MS" charset="0"/>
              <a:ea typeface="Times" charset="0"/>
              <a:cs typeface="Times" charset="0"/>
            </a:endParaRPr>
          </a:p>
          <a:p>
            <a:r>
              <a:rPr lang="en-GB" sz="2800" dirty="0">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Times" charset="0"/>
              <a:buAutoNum type="arabicPeriod"/>
            </a:pPr>
            <a:r>
              <a:rPr lang="en-GB" sz="3200" b="1" dirty="0">
                <a:latin typeface="Comic Sans MS" charset="0"/>
                <a:ea typeface="Times" charset="0"/>
                <a:cs typeface="Times" charset="0"/>
              </a:rPr>
              <a:t>Where </a:t>
            </a:r>
            <a:r>
              <a:rPr lang="en-GB" sz="3200" dirty="0">
                <a:latin typeface="Comic Sans MS" charset="0"/>
                <a:ea typeface="Times" charset="0"/>
                <a:cs typeface="Times" charset="0"/>
              </a:rPr>
              <a:t>did the first cell phones begin?</a:t>
            </a:r>
          </a:p>
          <a:p>
            <a:pPr marL="514350" indent="-514350">
              <a:buFont typeface="Times" charset="0"/>
              <a:buAutoNum type="arabicPeriod"/>
            </a:pPr>
            <a:r>
              <a:rPr lang="en-GB" sz="3200" dirty="0">
                <a:latin typeface="Comic Sans MS" charset="0"/>
                <a:ea typeface="Times" charset="0"/>
                <a:cs typeface="Times" charset="0"/>
              </a:rPr>
              <a:t>Name </a:t>
            </a:r>
            <a:r>
              <a:rPr lang="en-GB" sz="3200" b="1" dirty="0">
                <a:latin typeface="Comic Sans MS" charset="0"/>
                <a:ea typeface="Times" charset="0"/>
                <a:cs typeface="Times" charset="0"/>
              </a:rPr>
              <a:t>2 other features </a:t>
            </a:r>
            <a:r>
              <a:rPr lang="en-GB" sz="3200" dirty="0">
                <a:latin typeface="Comic Sans MS" charset="0"/>
                <a:ea typeface="Times" charset="0"/>
                <a:cs typeface="Times" charset="0"/>
              </a:rPr>
              <a:t>that started to be included in phones</a:t>
            </a:r>
          </a:p>
          <a:p>
            <a:pPr marL="514350" indent="-514350">
              <a:buFont typeface="Times" charset="0"/>
              <a:buAutoNum type="arabicPeriod"/>
            </a:pPr>
            <a:r>
              <a:rPr lang="en-GB" sz="3200" dirty="0">
                <a:latin typeface="Comic Sans MS" charset="0"/>
                <a:ea typeface="Times" charset="0"/>
                <a:cs typeface="Times" charset="0"/>
              </a:rPr>
              <a:t>Why are cell phones especially useful in </a:t>
            </a:r>
            <a:r>
              <a:rPr lang="en-GB" sz="3200" b="1" dirty="0">
                <a:latin typeface="Comic Sans MS" charset="0"/>
                <a:ea typeface="Times" charset="0"/>
                <a:cs typeface="Times" charset="0"/>
              </a:rPr>
              <a:t>some countries</a:t>
            </a:r>
            <a:r>
              <a:rPr lang="en-GB" sz="3200" dirty="0">
                <a:latin typeface="Comic Sans MS" charset="0"/>
                <a:ea typeface="Times" charset="0"/>
                <a:cs typeface="Times" charset="0"/>
              </a:rPr>
              <a:t>?</a:t>
            </a:r>
          </a:p>
          <a:p>
            <a:pPr marL="514350" indent="-514350"/>
            <a:endParaRPr lang="en-GB" sz="3200" dirty="0">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46083" name="Text Box 4"/>
          <p:cNvSpPr txBox="1">
            <a:spLocks noChangeArrowheads="1"/>
          </p:cNvSpPr>
          <p:nvPr/>
        </p:nvSpPr>
        <p:spPr bwMode="auto">
          <a:xfrm>
            <a:off x="1295400" y="1447800"/>
            <a:ext cx="6705600" cy="4246563"/>
          </a:xfrm>
          <a:prstGeom prst="rect">
            <a:avLst/>
          </a:prstGeom>
          <a:noFill/>
          <a:ln w="9525">
            <a:noFill/>
            <a:miter lim="800000"/>
            <a:headEnd/>
            <a:tailEnd/>
          </a:ln>
        </p:spPr>
        <p:txBody>
          <a:bodyPr>
            <a:prstTxWarp prst="textNoShape">
              <a:avLst/>
            </a:prstTxWarp>
            <a:spAutoFit/>
          </a:bodyPr>
          <a:lstStyle/>
          <a:p>
            <a:r>
              <a:rPr lang="en-US" sz="1800" b="1" dirty="0"/>
              <a:t>Cellular telephones</a:t>
            </a:r>
          </a:p>
          <a:p>
            <a:endParaRPr lang="en-US" sz="1800" b="1" dirty="0"/>
          </a:p>
          <a:p>
            <a:r>
              <a:rPr lang="en-US" sz="1800" dirty="0"/>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1800" b="1" dirty="0">
              <a:latin typeface="Comic Sans MS" charset="0"/>
              <a:ea typeface="Times" charset="0"/>
              <a:cs typeface="Times" charset="0"/>
            </a:endParaRPr>
          </a:p>
        </p:txBody>
      </p:sp>
      <p:sp>
        <p:nvSpPr>
          <p:cNvPr id="5" name="TextBox 4"/>
          <p:cNvSpPr txBox="1"/>
          <p:nvPr/>
        </p:nvSpPr>
        <p:spPr>
          <a:xfrm>
            <a:off x="3786881" y="183071"/>
            <a:ext cx="4885190" cy="1477328"/>
          </a:xfrm>
          <a:prstGeom prst="rect">
            <a:avLst/>
          </a:prstGeom>
          <a:solidFill>
            <a:schemeClr val="tx1"/>
          </a:solidFill>
        </p:spPr>
        <p:txBody>
          <a:bodyPr wrap="square" rtlCol="0">
            <a:spAutoFit/>
          </a:bodyPr>
          <a:lstStyle/>
          <a:p>
            <a:pPr marL="514350" indent="-514350">
              <a:buFont typeface="Times" charset="0"/>
              <a:buAutoNum type="arabicPeriod"/>
            </a:pPr>
            <a:r>
              <a:rPr lang="en-GB" b="1" dirty="0" smtClean="0">
                <a:solidFill>
                  <a:schemeClr val="bg1"/>
                </a:solidFill>
                <a:latin typeface="Comic Sans MS" charset="0"/>
                <a:ea typeface="Times" charset="0"/>
                <a:cs typeface="Times" charset="0"/>
              </a:rPr>
              <a:t>Where </a:t>
            </a:r>
            <a:r>
              <a:rPr lang="en-GB" dirty="0" smtClean="0">
                <a:solidFill>
                  <a:schemeClr val="bg1"/>
                </a:solidFill>
                <a:latin typeface="Comic Sans MS" charset="0"/>
                <a:ea typeface="Times" charset="0"/>
                <a:cs typeface="Times" charset="0"/>
              </a:rPr>
              <a:t>did the first cell phones begin?</a:t>
            </a:r>
          </a:p>
          <a:p>
            <a:pPr marL="514350" indent="-514350">
              <a:buFont typeface="Times" charset="0"/>
              <a:buAutoNum type="arabicPeriod"/>
            </a:pPr>
            <a:r>
              <a:rPr lang="en-GB" dirty="0" smtClean="0">
                <a:solidFill>
                  <a:schemeClr val="bg1"/>
                </a:solidFill>
                <a:latin typeface="Comic Sans MS" charset="0"/>
                <a:ea typeface="Times" charset="0"/>
                <a:cs typeface="Times" charset="0"/>
              </a:rPr>
              <a:t>Name </a:t>
            </a:r>
            <a:r>
              <a:rPr lang="en-GB" b="1" dirty="0" smtClean="0">
                <a:solidFill>
                  <a:schemeClr val="bg1"/>
                </a:solidFill>
                <a:latin typeface="Comic Sans MS" charset="0"/>
                <a:ea typeface="Times" charset="0"/>
                <a:cs typeface="Times" charset="0"/>
              </a:rPr>
              <a:t>2 other features </a:t>
            </a:r>
            <a:r>
              <a:rPr lang="en-GB" dirty="0" smtClean="0">
                <a:solidFill>
                  <a:schemeClr val="bg1"/>
                </a:solidFill>
                <a:latin typeface="Comic Sans MS" charset="0"/>
                <a:ea typeface="Times" charset="0"/>
                <a:cs typeface="Times" charset="0"/>
              </a:rPr>
              <a:t>that started to be included in phones</a:t>
            </a:r>
          </a:p>
          <a:p>
            <a:pPr marL="514350" indent="-514350">
              <a:buFont typeface="Times" charset="0"/>
              <a:buAutoNum type="arabicPeriod"/>
            </a:pPr>
            <a:r>
              <a:rPr lang="en-GB" dirty="0" smtClean="0">
                <a:solidFill>
                  <a:schemeClr val="bg1"/>
                </a:solidFill>
                <a:latin typeface="Comic Sans MS" charset="0"/>
                <a:ea typeface="Times" charset="0"/>
                <a:cs typeface="Times" charset="0"/>
              </a:rPr>
              <a:t>Why are cell phones especially useful in </a:t>
            </a:r>
            <a:r>
              <a:rPr lang="en-GB" b="1" dirty="0" smtClean="0">
                <a:solidFill>
                  <a:schemeClr val="bg1"/>
                </a:solidFill>
                <a:latin typeface="Comic Sans MS" charset="0"/>
                <a:ea typeface="Times" charset="0"/>
                <a:cs typeface="Times" charset="0"/>
              </a:rPr>
              <a:t>some countries</a:t>
            </a:r>
            <a:r>
              <a:rPr lang="en-GB" dirty="0" smtClean="0">
                <a:solidFill>
                  <a:schemeClr val="bg1"/>
                </a:solidFill>
                <a:latin typeface="Comic Sans MS" charset="0"/>
                <a:ea typeface="Times" charset="0"/>
                <a:cs typeface="Times" charset="0"/>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slide(fromLeft)">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3" name="TextBox 2"/>
          <p:cNvSpPr txBox="1"/>
          <p:nvPr/>
        </p:nvSpPr>
        <p:spPr>
          <a:xfrm>
            <a:off x="3809761" y="2448571"/>
            <a:ext cx="5079683" cy="1200329"/>
          </a:xfrm>
          <a:prstGeom prst="rect">
            <a:avLst/>
          </a:prstGeom>
          <a:noFill/>
        </p:spPr>
        <p:txBody>
          <a:bodyPr wrap="square" rtlCol="0">
            <a:spAutoFit/>
          </a:bodyPr>
          <a:lstStyle/>
          <a:p>
            <a:r>
              <a:rPr lang="en-US" sz="7200" dirty="0" smtClean="0"/>
              <a:t>TEST</a:t>
            </a:r>
            <a:endParaRPr lang="en-US" sz="7200" dirty="0"/>
          </a:p>
        </p:txBody>
      </p:sp>
    </p:spTree>
  </p:cSld>
  <p:clrMapOvr>
    <a:masterClrMapping/>
  </p:clrMapOvr>
  <p:transition spd="slow">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16988" y="5296182"/>
            <a:ext cx="2082424" cy="1561818"/>
          </a:xfrm>
          <a:prstGeom prst="rect">
            <a:avLst/>
          </a:prstGeom>
        </p:spPr>
      </p:pic>
      <p:sp>
        <p:nvSpPr>
          <p:cNvPr id="5" name="TextBox 4"/>
          <p:cNvSpPr txBox="1"/>
          <p:nvPr/>
        </p:nvSpPr>
        <p:spPr>
          <a:xfrm>
            <a:off x="2311027" y="1567544"/>
            <a:ext cx="3958491" cy="4524316"/>
          </a:xfrm>
          <a:prstGeom prst="rect">
            <a:avLst/>
          </a:prstGeom>
          <a:noFill/>
        </p:spPr>
        <p:txBody>
          <a:bodyPr wrap="square" rtlCol="0">
            <a:spAutoFit/>
          </a:bodyPr>
          <a:lstStyle/>
          <a:p>
            <a:pPr marL="342900" lvl="0" indent="-342900">
              <a:buFont typeface="+mj-lt"/>
              <a:buAutoNum type="arabicPeriod"/>
            </a:pPr>
            <a:r>
              <a:rPr lang="en-US" dirty="0" smtClean="0"/>
              <a:t>a</a:t>
            </a:r>
            <a:r>
              <a:rPr lang="en-US" u="sng" dirty="0" smtClean="0"/>
              <a:t>cc</a:t>
            </a:r>
            <a:r>
              <a:rPr lang="en-US" dirty="0" smtClean="0"/>
              <a:t>o</a:t>
            </a:r>
            <a:r>
              <a:rPr lang="en-US" u="sng" dirty="0" smtClean="0"/>
              <a:t>mm</a:t>
            </a:r>
            <a:r>
              <a:rPr lang="en-US" dirty="0" smtClean="0"/>
              <a:t>odation</a:t>
            </a:r>
            <a:endParaRPr lang="en-GB" dirty="0" smtClean="0"/>
          </a:p>
          <a:p>
            <a:pPr marL="342900" lvl="0" indent="-342900">
              <a:buFont typeface="+mj-lt"/>
              <a:buAutoNum type="arabicPeriod"/>
            </a:pPr>
            <a:r>
              <a:rPr lang="en-US" u="sng" dirty="0" smtClean="0"/>
              <a:t>anal</a:t>
            </a:r>
            <a:r>
              <a:rPr lang="en-US" dirty="0" smtClean="0"/>
              <a:t>ysis</a:t>
            </a:r>
            <a:endParaRPr lang="en-GB" dirty="0" smtClean="0"/>
          </a:p>
          <a:p>
            <a:pPr marL="342900" lvl="0" indent="-342900">
              <a:buFont typeface="+mj-lt"/>
              <a:buAutoNum type="arabicPeriod"/>
            </a:pPr>
            <a:r>
              <a:rPr lang="en-US" dirty="0" smtClean="0"/>
              <a:t>ar</a:t>
            </a:r>
            <a:r>
              <a:rPr lang="en-US" u="sng" dirty="0" smtClean="0"/>
              <a:t>gum</a:t>
            </a:r>
            <a:r>
              <a:rPr lang="en-US" dirty="0" smtClean="0"/>
              <a:t>ent</a:t>
            </a:r>
            <a:endParaRPr lang="en-GB" dirty="0" smtClean="0"/>
          </a:p>
          <a:p>
            <a:pPr marL="342900" lvl="0" indent="-342900">
              <a:buFont typeface="+mj-lt"/>
              <a:buAutoNum type="arabicPeriod"/>
            </a:pPr>
            <a:r>
              <a:rPr lang="en-US" dirty="0" smtClean="0"/>
              <a:t>beauti</a:t>
            </a:r>
            <a:r>
              <a:rPr lang="en-US" u="sng" dirty="0" smtClean="0"/>
              <a:t>ful</a:t>
            </a:r>
            <a:endParaRPr lang="en-GB" u="sng" dirty="0" smtClean="0"/>
          </a:p>
          <a:p>
            <a:pPr marL="342900" lvl="0" indent="-342900">
              <a:buFont typeface="+mj-lt"/>
              <a:buAutoNum type="arabicPeriod"/>
            </a:pPr>
            <a:r>
              <a:rPr lang="en-US" dirty="0" smtClean="0"/>
              <a:t>Beg</a:t>
            </a:r>
            <a:r>
              <a:rPr lang="en-US" u="sng" dirty="0" smtClean="0"/>
              <a:t>inn</a:t>
            </a:r>
            <a:r>
              <a:rPr lang="en-US" dirty="0" smtClean="0"/>
              <a:t>ing</a:t>
            </a:r>
            <a:endParaRPr lang="en-GB" dirty="0" smtClean="0"/>
          </a:p>
          <a:p>
            <a:pPr marL="342900" lvl="0" indent="-342900">
              <a:buFont typeface="+mj-lt"/>
              <a:buAutoNum type="arabicPeriod"/>
            </a:pPr>
            <a:r>
              <a:rPr lang="en-US" dirty="0" smtClean="0"/>
              <a:t>be</a:t>
            </a:r>
            <a:r>
              <a:rPr lang="en-US" u="sng" dirty="0" smtClean="0"/>
              <a:t>lie</a:t>
            </a:r>
            <a:r>
              <a:rPr lang="en-US" dirty="0" smtClean="0"/>
              <a:t>ve</a:t>
            </a:r>
            <a:endParaRPr lang="en-GB" dirty="0" smtClean="0"/>
          </a:p>
          <a:p>
            <a:pPr marL="342900" lvl="0" indent="-342900">
              <a:buFont typeface="+mj-lt"/>
              <a:buAutoNum type="arabicPeriod"/>
            </a:pPr>
            <a:r>
              <a:rPr lang="en-US" dirty="0" err="1" smtClean="0"/>
              <a:t>Busi</a:t>
            </a:r>
            <a:r>
              <a:rPr lang="en-US" u="sng" dirty="0" err="1" smtClean="0">
                <a:solidFill>
                  <a:srgbClr val="376092"/>
                </a:solidFill>
              </a:rPr>
              <a:t>+</a:t>
            </a:r>
            <a:r>
              <a:rPr lang="en-US" dirty="0" err="1" smtClean="0"/>
              <a:t>ness</a:t>
            </a:r>
            <a:endParaRPr lang="en-GB" dirty="0" smtClean="0"/>
          </a:p>
          <a:p>
            <a:pPr marL="342900" lvl="0" indent="-342900">
              <a:buFont typeface="+mj-lt"/>
              <a:buAutoNum type="arabicPeriod"/>
            </a:pPr>
            <a:r>
              <a:rPr lang="en-US" dirty="0" smtClean="0"/>
              <a:t>defi</a:t>
            </a:r>
            <a:r>
              <a:rPr lang="en-US" u="sng" dirty="0" smtClean="0"/>
              <a:t>nit</a:t>
            </a:r>
            <a:r>
              <a:rPr lang="en-US" dirty="0" smtClean="0"/>
              <a:t>ely</a:t>
            </a:r>
            <a:endParaRPr lang="en-GB" dirty="0" smtClean="0"/>
          </a:p>
          <a:p>
            <a:pPr marL="342900" lvl="0" indent="-342900">
              <a:buFont typeface="+mj-lt"/>
              <a:buAutoNum type="arabicPeriod"/>
            </a:pPr>
            <a:r>
              <a:rPr lang="en-US" dirty="0" smtClean="0"/>
              <a:t>Development</a:t>
            </a:r>
          </a:p>
          <a:p>
            <a:pPr marL="342900" lvl="0" indent="-342900">
              <a:buFont typeface="+mj-lt"/>
              <a:buAutoNum type="arabicPeriod"/>
            </a:pPr>
            <a:r>
              <a:rPr lang="en-US" dirty="0" smtClean="0"/>
              <a:t>di</a:t>
            </a:r>
            <a:r>
              <a:rPr lang="en-US" u="sng" dirty="0" smtClean="0"/>
              <a:t>s</a:t>
            </a:r>
            <a:r>
              <a:rPr lang="en-US" dirty="0" smtClean="0"/>
              <a:t>a</a:t>
            </a:r>
            <a:r>
              <a:rPr lang="en-US" u="sng" dirty="0" smtClean="0"/>
              <a:t>pp</a:t>
            </a:r>
            <a:r>
              <a:rPr lang="en-US" dirty="0" smtClean="0"/>
              <a:t>earance </a:t>
            </a:r>
            <a:endParaRPr lang="en-GB" dirty="0" smtClean="0"/>
          </a:p>
          <a:p>
            <a:pPr marL="342900" lvl="0" indent="-342900">
              <a:buFont typeface="+mj-lt"/>
              <a:buAutoNum type="arabicPeriod"/>
            </a:pPr>
            <a:r>
              <a:rPr lang="en-US" dirty="0" smtClean="0"/>
              <a:t>di</a:t>
            </a:r>
            <a:r>
              <a:rPr lang="en-US" u="sng" dirty="0" smtClean="0"/>
              <a:t>s</a:t>
            </a:r>
            <a:r>
              <a:rPr lang="en-US" dirty="0" smtClean="0"/>
              <a:t>a</a:t>
            </a:r>
            <a:r>
              <a:rPr lang="en-US" u="sng" dirty="0" smtClean="0"/>
              <a:t>pp</a:t>
            </a:r>
            <a:r>
              <a:rPr lang="en-US" dirty="0" smtClean="0"/>
              <a:t>oint</a:t>
            </a:r>
            <a:endParaRPr lang="en-GB" dirty="0" smtClean="0"/>
          </a:p>
          <a:p>
            <a:pPr marL="342900" lvl="0" indent="-342900">
              <a:buFont typeface="+mj-lt"/>
              <a:buAutoNum type="arabicPeriod"/>
            </a:pPr>
            <a:r>
              <a:rPr lang="en-US" dirty="0" smtClean="0"/>
              <a:t>emba</a:t>
            </a:r>
            <a:r>
              <a:rPr lang="en-US" u="sng" dirty="0" smtClean="0"/>
              <a:t>rr</a:t>
            </a:r>
            <a:r>
              <a:rPr lang="en-US" dirty="0" smtClean="0"/>
              <a:t>a</a:t>
            </a:r>
            <a:r>
              <a:rPr lang="en-US" u="sng" dirty="0" smtClean="0"/>
              <a:t>ss</a:t>
            </a:r>
            <a:r>
              <a:rPr lang="en-US" dirty="0" smtClean="0"/>
              <a:t>ment</a:t>
            </a:r>
            <a:endParaRPr lang="en-GB" dirty="0" smtClean="0"/>
          </a:p>
          <a:p>
            <a:pPr marL="342900" lvl="0" indent="-342900">
              <a:buFont typeface="+mj-lt"/>
              <a:buAutoNum type="arabicPeriod"/>
            </a:pPr>
            <a:r>
              <a:rPr lang="en-US" dirty="0" smtClean="0"/>
              <a:t>envi</a:t>
            </a:r>
            <a:r>
              <a:rPr lang="en-US" u="sng" dirty="0" smtClean="0"/>
              <a:t>ron</a:t>
            </a:r>
            <a:r>
              <a:rPr lang="en-US" dirty="0" smtClean="0"/>
              <a:t>ment</a:t>
            </a:r>
            <a:endParaRPr lang="en-GB" dirty="0" smtClean="0"/>
          </a:p>
          <a:p>
            <a:pPr marL="342900" lvl="0" indent="-342900">
              <a:buFont typeface="+mj-lt"/>
              <a:buAutoNum type="arabicPeriod"/>
            </a:pPr>
            <a:r>
              <a:rPr lang="en-US" dirty="0" err="1" smtClean="0"/>
              <a:t>fulfil</a:t>
            </a:r>
            <a:endParaRPr lang="en-GB" dirty="0" smtClean="0"/>
          </a:p>
          <a:p>
            <a:pPr marL="342900" lvl="0" indent="-342900">
              <a:buFont typeface="+mj-lt"/>
              <a:buAutoNum type="arabicPeriod"/>
            </a:pPr>
            <a:endParaRPr lang="en-GB" dirty="0" smtClean="0"/>
          </a:p>
          <a:p>
            <a:pPr marL="342900" indent="-342900">
              <a:buFont typeface="+mj-lt"/>
              <a:buAutoNum type="arabicPeriod"/>
            </a:pPr>
            <a:endParaRPr lang="en-US" dirty="0"/>
          </a:p>
        </p:txBody>
      </p:sp>
      <p:sp>
        <p:nvSpPr>
          <p:cNvPr id="6" name="TextBox 5"/>
          <p:cNvSpPr txBox="1"/>
          <p:nvPr/>
        </p:nvSpPr>
        <p:spPr>
          <a:xfrm>
            <a:off x="5026149" y="1968010"/>
            <a:ext cx="3958491" cy="3139321"/>
          </a:xfrm>
          <a:prstGeom prst="rect">
            <a:avLst/>
          </a:prstGeom>
          <a:noFill/>
        </p:spPr>
        <p:txBody>
          <a:bodyPr wrap="square" rtlCol="0">
            <a:spAutoFit/>
          </a:bodyPr>
          <a:lstStyle/>
          <a:p>
            <a:pPr marL="342900" lvl="0" indent="-342900">
              <a:buFont typeface="+mj-lt"/>
              <a:buAutoNum type="arabicPeriod" startAt="15"/>
            </a:pPr>
            <a:r>
              <a:rPr lang="en-US" dirty="0" smtClean="0"/>
              <a:t>happened</a:t>
            </a:r>
            <a:endParaRPr lang="en-GB" dirty="0" smtClean="0"/>
          </a:p>
          <a:p>
            <a:pPr marL="342900" lvl="0" indent="-342900">
              <a:buFont typeface="+mj-lt"/>
              <a:buAutoNum type="arabicPeriod" startAt="15"/>
            </a:pPr>
            <a:r>
              <a:rPr lang="en-US" dirty="0" smtClean="0"/>
              <a:t>int</a:t>
            </a:r>
            <a:r>
              <a:rPr lang="en-US" u="sng" dirty="0" smtClean="0"/>
              <a:t>e</a:t>
            </a:r>
            <a:r>
              <a:rPr lang="en-US" dirty="0" smtClean="0"/>
              <a:t>resting</a:t>
            </a:r>
            <a:endParaRPr lang="en-GB" dirty="0" smtClean="0"/>
          </a:p>
          <a:p>
            <a:pPr marL="342900" lvl="0" indent="-342900">
              <a:buFont typeface="+mj-lt"/>
              <a:buAutoNum type="arabicPeriod" startAt="15"/>
            </a:pPr>
            <a:r>
              <a:rPr lang="en-US" dirty="0" smtClean="0"/>
              <a:t>necessary</a:t>
            </a:r>
            <a:endParaRPr lang="en-GB" dirty="0" smtClean="0"/>
          </a:p>
          <a:p>
            <a:pPr marL="342900" lvl="0" indent="-342900">
              <a:buFont typeface="+mj-lt"/>
              <a:buAutoNum type="arabicPeriod" startAt="15"/>
            </a:pPr>
            <a:r>
              <a:rPr lang="en-US" dirty="0" smtClean="0"/>
              <a:t>po</a:t>
            </a:r>
            <a:r>
              <a:rPr lang="en-US" u="sng" dirty="0" smtClean="0"/>
              <a:t>ss</a:t>
            </a:r>
            <a:r>
              <a:rPr lang="en-US" dirty="0" smtClean="0"/>
              <a:t>e</a:t>
            </a:r>
            <a:r>
              <a:rPr lang="en-US" u="sng" dirty="0" smtClean="0"/>
              <a:t>ss</a:t>
            </a:r>
            <a:r>
              <a:rPr lang="en-US" dirty="0" smtClean="0"/>
              <a:t>ion</a:t>
            </a:r>
            <a:endParaRPr lang="en-GB" dirty="0" smtClean="0"/>
          </a:p>
          <a:p>
            <a:pPr marL="342900" lvl="0" indent="-342900">
              <a:buFont typeface="+mj-lt"/>
              <a:buAutoNum type="arabicPeriod" startAt="15"/>
            </a:pPr>
            <a:r>
              <a:rPr lang="en-US" dirty="0" smtClean="0"/>
              <a:t>pre</a:t>
            </a:r>
            <a:r>
              <a:rPr lang="en-US" u="sng" dirty="0" smtClean="0"/>
              <a:t>para</a:t>
            </a:r>
            <a:r>
              <a:rPr lang="en-US" dirty="0" smtClean="0"/>
              <a:t>tion</a:t>
            </a:r>
            <a:endParaRPr lang="en-GB" dirty="0" smtClean="0"/>
          </a:p>
          <a:p>
            <a:pPr marL="342900" lvl="0" indent="-342900">
              <a:buFont typeface="+mj-lt"/>
              <a:buAutoNum type="arabicPeriod" startAt="15"/>
            </a:pPr>
            <a:r>
              <a:rPr lang="en-US" dirty="0" smtClean="0"/>
              <a:t>receive</a:t>
            </a:r>
            <a:endParaRPr lang="en-GB" dirty="0" smtClean="0"/>
          </a:p>
          <a:p>
            <a:pPr marL="342900" lvl="0" indent="-342900">
              <a:buFont typeface="+mj-lt"/>
              <a:buAutoNum type="arabicPeriod" startAt="15"/>
            </a:pPr>
            <a:r>
              <a:rPr lang="en-US" dirty="0" smtClean="0"/>
              <a:t>se</a:t>
            </a:r>
            <a:r>
              <a:rPr lang="en-US" u="sng" dirty="0" smtClean="0"/>
              <a:t>para</a:t>
            </a:r>
            <a:r>
              <a:rPr lang="en-US" dirty="0" smtClean="0"/>
              <a:t>te</a:t>
            </a:r>
            <a:endParaRPr lang="en-GB" dirty="0" smtClean="0"/>
          </a:p>
          <a:p>
            <a:pPr marL="342900" lvl="0" indent="-342900">
              <a:buFont typeface="+mj-lt"/>
              <a:buAutoNum type="arabicPeriod" startAt="15"/>
            </a:pPr>
            <a:r>
              <a:rPr lang="en-US" dirty="0" smtClean="0"/>
              <a:t>sincer</a:t>
            </a:r>
            <a:r>
              <a:rPr lang="en-US" u="sng" dirty="0" smtClean="0"/>
              <a:t>e</a:t>
            </a:r>
            <a:r>
              <a:rPr lang="en-US" dirty="0" smtClean="0"/>
              <a:t>ly</a:t>
            </a:r>
            <a:endParaRPr lang="en-GB" dirty="0" smtClean="0"/>
          </a:p>
          <a:p>
            <a:pPr marL="342900" lvl="0" indent="-342900">
              <a:buFont typeface="+mj-lt"/>
              <a:buAutoNum type="arabicPeriod" startAt="15"/>
            </a:pPr>
            <a:r>
              <a:rPr lang="en-US" dirty="0" smtClean="0"/>
              <a:t>ski</a:t>
            </a:r>
            <a:r>
              <a:rPr lang="en-US" u="sng" dirty="0" smtClean="0"/>
              <a:t>l</a:t>
            </a:r>
            <a:r>
              <a:rPr lang="en-US" dirty="0" smtClean="0"/>
              <a:t>fu</a:t>
            </a:r>
            <a:r>
              <a:rPr lang="en-US" u="sng" dirty="0" smtClean="0"/>
              <a:t>l</a:t>
            </a:r>
            <a:endParaRPr lang="en-GB" u="sng" dirty="0" smtClean="0"/>
          </a:p>
          <a:p>
            <a:pPr marL="342900" lvl="0" indent="-342900">
              <a:buFont typeface="+mj-lt"/>
              <a:buAutoNum type="arabicPeriod" startAt="15"/>
            </a:pPr>
            <a:r>
              <a:rPr lang="en-US" dirty="0" smtClean="0"/>
              <a:t>su</a:t>
            </a:r>
            <a:r>
              <a:rPr lang="en-US" u="sng" dirty="0" smtClean="0"/>
              <a:t>r</a:t>
            </a:r>
            <a:r>
              <a:rPr lang="en-US" dirty="0" smtClean="0"/>
              <a:t>prise</a:t>
            </a:r>
            <a:endParaRPr lang="en-GB" dirty="0" smtClean="0"/>
          </a:p>
          <a:p>
            <a:pPr marL="342900" lvl="0" indent="-342900">
              <a:buFont typeface="+mj-lt"/>
              <a:buAutoNum type="arabicPeriod" startAt="15"/>
            </a:pPr>
            <a:r>
              <a:rPr lang="en-US" dirty="0" smtClean="0"/>
              <a:t>to</a:t>
            </a:r>
            <a:r>
              <a:rPr lang="en-US" u="sng" dirty="0" smtClean="0"/>
              <a:t>morrow</a:t>
            </a:r>
            <a:endParaRPr lang="en-GB" u="sng" dirty="0" smtClean="0"/>
          </a:p>
        </p:txBody>
      </p:sp>
      <p:sp>
        <p:nvSpPr>
          <p:cNvPr id="7" name="TextBox 6"/>
          <p:cNvSpPr txBox="1"/>
          <p:nvPr/>
        </p:nvSpPr>
        <p:spPr>
          <a:xfrm>
            <a:off x="320340" y="446235"/>
            <a:ext cx="8305967" cy="461665"/>
          </a:xfrm>
          <a:prstGeom prst="rect">
            <a:avLst/>
          </a:prstGeom>
          <a:noFill/>
        </p:spPr>
        <p:txBody>
          <a:bodyPr wrap="square" rtlCol="0">
            <a:spAutoFit/>
          </a:bodyPr>
          <a:lstStyle/>
          <a:p>
            <a:r>
              <a:rPr lang="en-US" sz="2400" dirty="0" smtClean="0"/>
              <a:t>25 of the most commonly </a:t>
            </a:r>
            <a:r>
              <a:rPr lang="en-US" sz="2400" dirty="0" err="1" smtClean="0"/>
              <a:t>misspelt</a:t>
            </a:r>
            <a:r>
              <a:rPr lang="en-US" sz="2400" dirty="0" smtClean="0"/>
              <a:t> words in English:</a:t>
            </a:r>
            <a:endParaRPr lang="en-US"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16988" y="5296182"/>
            <a:ext cx="2082424" cy="1561818"/>
          </a:xfrm>
          <a:prstGeom prst="rect">
            <a:avLst/>
          </a:prstGeom>
        </p:spPr>
      </p:pic>
      <p:sp>
        <p:nvSpPr>
          <p:cNvPr id="5" name="Title 1"/>
          <p:cNvSpPr txBox="1">
            <a:spLocks/>
          </p:cNvSpPr>
          <p:nvPr/>
        </p:nvSpPr>
        <p:spPr>
          <a:xfrm>
            <a:off x="685800" y="2438400"/>
            <a:ext cx="77724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chemeClr val="tx1"/>
                </a:solidFill>
                <a:effectLst/>
                <a:uLnTx/>
                <a:uFillTx/>
                <a:latin typeface="+mj-lt"/>
                <a:ea typeface="+mj-ea"/>
                <a:cs typeface="+mj-cs"/>
              </a:rPr>
              <a:t>1 – Listen</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7200" dirty="0" smtClean="0">
                <a:latin typeface="+mj-lt"/>
                <a:ea typeface="+mj-ea"/>
                <a:cs typeface="+mj-cs"/>
              </a:rPr>
              <a:t>2 - </a:t>
            </a:r>
            <a:r>
              <a:rPr lang="en-US" sz="7200" dirty="0" err="1" smtClean="0">
                <a:latin typeface="+mj-lt"/>
                <a:ea typeface="+mj-ea"/>
                <a:cs typeface="+mj-cs"/>
              </a:rPr>
              <a:t>Practise</a:t>
            </a:r>
            <a:endParaRPr kumimoji="0" lang="en-US" sz="7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English GCSE: </a:t>
            </a:r>
            <a:br>
              <a:rPr lang="en-US" sz="7200" dirty="0" smtClean="0"/>
            </a:br>
            <a:r>
              <a:rPr lang="en-US" sz="5400" dirty="0" smtClean="0"/>
              <a:t>C or higher – guaranteed!</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pic>
        <p:nvPicPr>
          <p:cNvPr id="5" name="Picture 4" descr="Screen shot 2010-04-11 at 07.24.30.png"/>
          <p:cNvPicPr>
            <a:picLocks noChangeAspect="1"/>
          </p:cNvPicPr>
          <p:nvPr/>
        </p:nvPicPr>
        <p:blipFill>
          <a:blip r:embed="rId3"/>
          <a:stretch>
            <a:fillRect/>
          </a:stretch>
        </p:blipFill>
        <p:spPr>
          <a:xfrm>
            <a:off x="0" y="5638800"/>
            <a:ext cx="1231900" cy="1219200"/>
          </a:xfrm>
          <a:prstGeom prst="rect">
            <a:avLst/>
          </a:prstGeom>
        </p:spPr>
      </p:pic>
    </p:spTree>
  </p:cSld>
  <p:clrMapOvr>
    <a:masterClrMapping/>
  </p:clrMapOvr>
  <p:transition spd="slow">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So what have we learned …?</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English GCSE: </a:t>
            </a:r>
            <a:br>
              <a:rPr lang="en-US" sz="7200" dirty="0" smtClean="0"/>
            </a:br>
            <a:r>
              <a:rPr lang="en-US" sz="5400" dirty="0" smtClean="0"/>
              <a:t>C or higher – guaranteed!</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pic>
        <p:nvPicPr>
          <p:cNvPr id="5" name="Picture 4" descr="Screen shot 2010-04-11 at 07.24.30.png"/>
          <p:cNvPicPr>
            <a:picLocks noChangeAspect="1"/>
          </p:cNvPicPr>
          <p:nvPr/>
        </p:nvPicPr>
        <p:blipFill>
          <a:blip r:embed="rId3"/>
          <a:stretch>
            <a:fillRect/>
          </a:stretch>
        </p:blipFill>
        <p:spPr>
          <a:xfrm>
            <a:off x="0" y="5638800"/>
            <a:ext cx="1231900" cy="1219200"/>
          </a:xfrm>
          <a:prstGeom prst="rect">
            <a:avLst/>
          </a:prstGeom>
        </p:spPr>
      </p:pic>
    </p:spTree>
  </p:cSld>
  <p:clrMapOvr>
    <a:masterClrMapping/>
  </p:clrMapOvr>
  <p:transition spd="slow">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6988" y="5296182"/>
            <a:ext cx="2082424" cy="1561818"/>
          </a:xfrm>
          <a:prstGeom prst="rect">
            <a:avLst/>
          </a:prstGeom>
        </p:spPr>
      </p:pic>
      <p:sp>
        <p:nvSpPr>
          <p:cNvPr id="4" name="TextBox 3"/>
          <p:cNvSpPr txBox="1"/>
          <p:nvPr/>
        </p:nvSpPr>
        <p:spPr>
          <a:xfrm>
            <a:off x="294061" y="1670520"/>
            <a:ext cx="9010858" cy="3785652"/>
          </a:xfrm>
          <a:prstGeom prst="rect">
            <a:avLst/>
          </a:prstGeom>
          <a:noFill/>
        </p:spPr>
        <p:txBody>
          <a:bodyPr wrap="square" rtlCol="0">
            <a:spAutoFit/>
          </a:bodyPr>
          <a:lstStyle/>
          <a:p>
            <a:r>
              <a:rPr lang="en-US" sz="4800" dirty="0" smtClean="0"/>
              <a:t>D or lower: inaccurate</a:t>
            </a:r>
          </a:p>
          <a:p>
            <a:r>
              <a:rPr lang="en-US" sz="4800" dirty="0" smtClean="0"/>
              <a:t>C: accurate, plus paragraphs</a:t>
            </a:r>
          </a:p>
          <a:p>
            <a:r>
              <a:rPr lang="en-US" sz="4800" dirty="0" smtClean="0"/>
              <a:t>B: accurate plus a bit interesting</a:t>
            </a:r>
          </a:p>
          <a:p>
            <a:r>
              <a:rPr lang="en-US" sz="4800" dirty="0" smtClean="0"/>
              <a:t>A: accurate, interesting, enjoyable</a:t>
            </a:r>
          </a:p>
          <a:p>
            <a:r>
              <a:rPr lang="en-US" sz="4800" dirty="0" smtClean="0"/>
              <a:t>A*: quirky</a:t>
            </a:r>
            <a:endParaRPr lang="en-US" sz="4800" dirty="0"/>
          </a:p>
        </p:txBody>
      </p:sp>
    </p:spTree>
  </p:cSld>
  <p:clrMapOvr>
    <a:masterClrMapping/>
  </p:clrMapOvr>
  <p:transition spd="slow">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6000" dirty="0" err="1" smtClean="0"/>
              <a:t>www.geoffbarton.co.uk</a:t>
            </a:r>
            <a:endParaRPr lang="en-US" sz="60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spTree>
  </p:cSld>
  <p:clrMapOvr>
    <a:masterClrMapping/>
  </p:clrMapOvr>
  <p:transition spd="slow">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338"/>
            <a:ext cx="7772400" cy="1470025"/>
          </a:xfrm>
        </p:spPr>
        <p:txBody>
          <a:bodyPr>
            <a:noAutofit/>
          </a:bodyPr>
          <a:lstStyle/>
          <a:p>
            <a:r>
              <a:rPr lang="en-US" sz="7200" dirty="0" smtClean="0"/>
              <a:t>English GCSE: </a:t>
            </a:r>
            <a:br>
              <a:rPr lang="en-US" sz="7200" dirty="0" smtClean="0"/>
            </a:br>
            <a:r>
              <a:rPr lang="en-US" sz="5400" dirty="0" smtClean="0"/>
              <a:t>C or higher – guaranteed!</a:t>
            </a:r>
            <a:endParaRPr lang="en-US" sz="7200" dirty="0"/>
          </a:p>
        </p:txBody>
      </p:sp>
      <p:pic>
        <p:nvPicPr>
          <p:cNvPr id="4" name="Picture 3"/>
          <p:cNvPicPr>
            <a:picLocks noChangeAspect="1"/>
          </p:cNvPicPr>
          <p:nvPr/>
        </p:nvPicPr>
        <p:blipFill>
          <a:blip r:embed="rId2"/>
          <a:stretch>
            <a:fillRect/>
          </a:stretch>
        </p:blipFill>
        <p:spPr>
          <a:xfrm>
            <a:off x="6320881" y="4337977"/>
            <a:ext cx="3810000" cy="2857500"/>
          </a:xfrm>
          <a:prstGeom prst="rect">
            <a:avLst/>
          </a:prstGeom>
        </p:spPr>
      </p:pic>
      <p:pic>
        <p:nvPicPr>
          <p:cNvPr id="5" name="Picture 4" descr="Screen shot 2010-04-11 at 07.24.30.png"/>
          <p:cNvPicPr>
            <a:picLocks noChangeAspect="1"/>
          </p:cNvPicPr>
          <p:nvPr/>
        </p:nvPicPr>
        <p:blipFill>
          <a:blip r:embed="rId3"/>
          <a:stretch>
            <a:fillRect/>
          </a:stretch>
        </p:blipFill>
        <p:spPr>
          <a:xfrm>
            <a:off x="0" y="5638800"/>
            <a:ext cx="1231900" cy="1219200"/>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1428</TotalTime>
  <Words>1213</Words>
  <Application>Microsoft Macintosh PowerPoint</Application>
  <PresentationFormat>On-screen Show (4:3)</PresentationFormat>
  <Paragraphs>178</Paragraphs>
  <Slides>95</Slides>
  <Notes>0</Notes>
  <HiddenSlides>0</HiddenSlides>
  <MMClips>0</MMClips>
  <ScaleCrop>false</ScaleCrop>
  <HeadingPairs>
    <vt:vector size="4" baseType="variant">
      <vt:variant>
        <vt:lpstr>Design Template</vt:lpstr>
      </vt:variant>
      <vt:variant>
        <vt:i4>1</vt:i4>
      </vt:variant>
      <vt:variant>
        <vt:lpstr>Slide Titles</vt:lpstr>
      </vt:variant>
      <vt:variant>
        <vt:i4>95</vt:i4>
      </vt:variant>
    </vt:vector>
  </HeadingPairs>
  <TitlesOfParts>
    <vt:vector size="96" baseType="lpstr">
      <vt:lpstr>Office Theme</vt:lpstr>
      <vt:lpstr>English GCSE:  C or higher – guaranteed!</vt:lpstr>
      <vt:lpstr>Hello.</vt:lpstr>
      <vt:lpstr>Slide 3</vt:lpstr>
      <vt:lpstr>Slide 4</vt:lpstr>
      <vt:lpstr>Slide 5</vt:lpstr>
      <vt:lpstr>Slide 6</vt:lpstr>
      <vt:lpstr>Slide 7</vt:lpstr>
      <vt:lpstr>2</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English GCSE:  C or higher – guaranteed!</vt:lpstr>
      <vt:lpstr>Spelling Matters (but it’s a con-trick)</vt:lpstr>
      <vt:lpstr>1: You’re better at spelling than you think</vt:lpstr>
      <vt:lpstr>2: People judge us by appearances</vt:lpstr>
      <vt:lpstr>3: A small number of words make a big difference</vt:lpstr>
      <vt:lpstr>4: There are 3 easy ways to improve your spelling</vt:lpstr>
      <vt:lpstr>5: Stop thinking that spelling is linked to intelligence</vt:lpstr>
      <vt:lpstr>How to spell better:</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English GCSE:  C or higher – guaranteed!</vt:lpstr>
      <vt:lpstr>So what have we learned …?</vt:lpstr>
      <vt:lpstr>English GCSE:  C or higher – guaranteed!</vt:lpstr>
      <vt:lpstr>Slide 93</vt:lpstr>
      <vt:lpstr>www.geoffbarton.co.uk</vt:lpstr>
      <vt:lpstr>English GCSE:  C or higher – guaranteed!</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GCSE: Grade C or higher</dc:title>
  <dc:creator>Geoff Barton</dc:creator>
  <cp:lastModifiedBy>Geoff Barton</cp:lastModifiedBy>
  <cp:revision>19</cp:revision>
  <dcterms:created xsi:type="dcterms:W3CDTF">2010-04-12T19:09:41Z</dcterms:created>
  <dcterms:modified xsi:type="dcterms:W3CDTF">2010-04-12T19:09:51Z</dcterms:modified>
</cp:coreProperties>
</file>