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90" r:id="rId4"/>
    <p:sldId id="258" r:id="rId5"/>
    <p:sldId id="259" r:id="rId6"/>
    <p:sldId id="271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68" r:id="rId17"/>
    <p:sldId id="270" r:id="rId18"/>
    <p:sldId id="273" r:id="rId19"/>
    <p:sldId id="274" r:id="rId20"/>
    <p:sldId id="278" r:id="rId21"/>
    <p:sldId id="276" r:id="rId22"/>
    <p:sldId id="277" r:id="rId23"/>
    <p:sldId id="283" r:id="rId24"/>
    <p:sldId id="280" r:id="rId25"/>
    <p:sldId id="275" r:id="rId26"/>
    <p:sldId id="281" r:id="rId27"/>
    <p:sldId id="279" r:id="rId28"/>
    <p:sldId id="284" r:id="rId29"/>
    <p:sldId id="285" r:id="rId30"/>
    <p:sldId id="286" r:id="rId31"/>
    <p:sldId id="288" r:id="rId32"/>
    <p:sldId id="287" r:id="rId33"/>
    <p:sldId id="289" r:id="rId34"/>
    <p:sldId id="292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0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5FC8-3355-A342-979D-18CA73E2A8C7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7CEE-A679-BB4D-8E9C-26037DC74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5FC8-3355-A342-979D-18CA73E2A8C7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7CEE-A679-BB4D-8E9C-26037DC74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5FC8-3355-A342-979D-18CA73E2A8C7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7CEE-A679-BB4D-8E9C-26037DC74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5FC8-3355-A342-979D-18CA73E2A8C7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7CEE-A679-BB4D-8E9C-26037DC74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5FC8-3355-A342-979D-18CA73E2A8C7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7CEE-A679-BB4D-8E9C-26037DC74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5FC8-3355-A342-979D-18CA73E2A8C7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7CEE-A679-BB4D-8E9C-26037DC74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5FC8-3355-A342-979D-18CA73E2A8C7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7CEE-A679-BB4D-8E9C-26037DC74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5FC8-3355-A342-979D-18CA73E2A8C7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7CEE-A679-BB4D-8E9C-26037DC74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5FC8-3355-A342-979D-18CA73E2A8C7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7CEE-A679-BB4D-8E9C-26037DC74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5FC8-3355-A342-979D-18CA73E2A8C7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7CEE-A679-BB4D-8E9C-26037DC74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5FC8-3355-A342-979D-18CA73E2A8C7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A7CEE-A679-BB4D-8E9C-26037DC74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84000">
              <a:schemeClr val="tx1"/>
            </a:gs>
            <a:gs pos="100000">
              <a:schemeClr val="accent2">
                <a:lumMod val="5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E5FC8-3355-A342-979D-18CA73E2A8C7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A7CEE-A679-BB4D-8E9C-26037DC74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file://localhost/Users/geoff/Desktop/How%20to%20Lead%20Change%202010/PR-Conflict%20resolution%20RYG%20Day%202%2007.ppt%23-1,1,Slide%20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How to lead &amp; bring about change as a middle leader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Peter Richards &amp; Geoff Barton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121191" y="3600450"/>
            <a:ext cx="733700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37583" y="5652310"/>
            <a:ext cx="5418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Download all materials at </a:t>
            </a:r>
            <a:r>
              <a:rPr lang="en-US" dirty="0" err="1" smtClean="0">
                <a:solidFill>
                  <a:srgbClr val="FFFFFF"/>
                </a:solidFill>
              </a:rPr>
              <a:t>www.geoffbarton.co.uk</a:t>
            </a:r>
            <a:endParaRPr lang="en-US" dirty="0" smtClean="0">
              <a:solidFill>
                <a:srgbClr val="FFFFFF"/>
              </a:solidFill>
            </a:endParaRPr>
          </a:p>
          <a:p>
            <a:pPr algn="ctr"/>
            <a:r>
              <a:rPr lang="en-US" dirty="0" smtClean="0">
                <a:solidFill>
                  <a:srgbClr val="FFFFFF"/>
                </a:solidFill>
              </a:rPr>
              <a:t> Teacher resources page: presentation 83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9345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4: Teacher training to schools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9345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5: Less money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9345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6: Curriculum retrenchment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9345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7: Staffing cuts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9345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 New style inspections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9345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9: New performance management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9345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10: Stop chasing incremental progress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41084" y="418809"/>
            <a:ext cx="6124065" cy="5687699"/>
          </a:xfrm>
        </p:spPr>
        <p:txBody>
          <a:bodyPr>
            <a:normAutofit/>
          </a:bodyPr>
          <a:lstStyle/>
          <a:p>
            <a:pPr marL="742950" indent="-742950" algn="l"/>
            <a:r>
              <a:rPr lang="en-US" sz="2400" dirty="0" smtClean="0">
                <a:solidFill>
                  <a:srgbClr val="FFFFFF"/>
                </a:solidFill>
              </a:rPr>
              <a:t/>
            </a:r>
            <a:br>
              <a:rPr lang="en-US" sz="2400" dirty="0" smtClean="0">
                <a:solidFill>
                  <a:srgbClr val="FFFFFF"/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1: End of the specialist system</a:t>
            </a:r>
            <a:br>
              <a:rPr lang="en-US" sz="2400" dirty="0" smtClean="0">
                <a:solidFill>
                  <a:srgbClr val="FFFFFF"/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2: New National Curriculum for 2013</a:t>
            </a:r>
            <a:br>
              <a:rPr lang="en-US" sz="2400" dirty="0" smtClean="0">
                <a:solidFill>
                  <a:srgbClr val="FFFFFF"/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3: Expertise resides in schools</a:t>
            </a:r>
            <a:br>
              <a:rPr lang="en-US" sz="2400" dirty="0" smtClean="0">
                <a:solidFill>
                  <a:srgbClr val="FFFFFF"/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4: Teacher training to schools</a:t>
            </a:r>
            <a:br>
              <a:rPr lang="en-US" sz="2400" dirty="0" smtClean="0">
                <a:solidFill>
                  <a:srgbClr val="FFFFFF"/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5: Less money</a:t>
            </a:r>
            <a:br>
              <a:rPr lang="en-US" sz="2400" dirty="0" smtClean="0">
                <a:solidFill>
                  <a:srgbClr val="FFFFFF"/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6: Curriculum retrenchment</a:t>
            </a:r>
            <a:br>
              <a:rPr lang="en-US" sz="2400" dirty="0" smtClean="0">
                <a:solidFill>
                  <a:srgbClr val="FFFFFF"/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7: Staffing cuts</a:t>
            </a:r>
            <a:br>
              <a:rPr lang="en-US" sz="2400" dirty="0" smtClean="0">
                <a:solidFill>
                  <a:srgbClr val="FFFFFF"/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8: New style inspections</a:t>
            </a:r>
            <a:br>
              <a:rPr lang="en-US" sz="2400" dirty="0" smtClean="0">
                <a:solidFill>
                  <a:srgbClr val="FFFFFF"/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9: New performance management</a:t>
            </a:r>
            <a:br>
              <a:rPr lang="en-US" sz="2400" dirty="0" smtClean="0">
                <a:solidFill>
                  <a:srgbClr val="FFFFFF"/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10: Stop chasing incremental progress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39702" y="1985966"/>
            <a:ext cx="2445606" cy="2677656"/>
          </a:xfrm>
          <a:prstGeom prst="rect">
            <a:avLst/>
          </a:prstGeom>
          <a:noFill/>
          <a:ln w="57150" cmpd="thickThin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In your school ...</a:t>
            </a:r>
          </a:p>
          <a:p>
            <a:endParaRPr lang="en-US" sz="2400" dirty="0" smtClean="0">
              <a:solidFill>
                <a:srgbClr val="FFFF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Biggest opportunity?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Biggest threat?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Hardest to manage?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How to lead &amp; bring about change as a middle leader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Peter Richards &amp; Geoff Barton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121191" y="3600450"/>
            <a:ext cx="733700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37583" y="5652310"/>
            <a:ext cx="5418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Download all materials at </a:t>
            </a:r>
            <a:r>
              <a:rPr lang="en-US" dirty="0" err="1" smtClean="0">
                <a:solidFill>
                  <a:srgbClr val="FFFFFF"/>
                </a:solidFill>
              </a:rPr>
              <a:t>www.geoffbarton.co.uk</a:t>
            </a:r>
            <a:endParaRPr lang="en-US" dirty="0" smtClean="0">
              <a:solidFill>
                <a:srgbClr val="FFFFFF"/>
              </a:solidFill>
            </a:endParaRPr>
          </a:p>
          <a:p>
            <a:pPr algn="ctr"/>
            <a:r>
              <a:rPr lang="en-US" dirty="0" smtClean="0">
                <a:solidFill>
                  <a:srgbClr val="FFFFFF"/>
                </a:solidFill>
              </a:rPr>
              <a:t> Teacher resources page: presentation 83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How to bring about change as a middle leader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Geoff Barton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121191" y="3600450"/>
            <a:ext cx="733700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99869"/>
            <a:ext cx="7772400" cy="1020309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FFFFFF"/>
                </a:solidFill>
              </a:rPr>
              <a:t>Introduction: Aims and objectives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10336"/>
            <a:ext cx="6400800" cy="4538996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To increase your capacity to bring about change</a:t>
            </a:r>
          </a:p>
          <a:p>
            <a:pPr marL="514350" indent="-514350" algn="l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To increase your understanding of the role of the middle leader in schools today</a:t>
            </a:r>
          </a:p>
          <a:p>
            <a:pPr marL="514350" indent="-514350" algn="l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To help you improve the performance of the team you lead</a:t>
            </a:r>
          </a:p>
          <a:p>
            <a:pPr marL="514350" indent="-514350" algn="l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To improve the capacity of your staff</a:t>
            </a:r>
          </a:p>
          <a:p>
            <a:pPr marL="514350" indent="-514350" algn="l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To increase your capacity to bring about positive change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295369"/>
            <a:ext cx="733700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5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21466" y="1742787"/>
            <a:ext cx="73773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</a:rPr>
              <a:t>Consider </a:t>
            </a:r>
            <a:r>
              <a:rPr lang="en-US" sz="3600" dirty="0" smtClean="0">
                <a:solidFill>
                  <a:srgbClr val="FFFFFF"/>
                </a:solidFill>
              </a:rPr>
              <a:t>five home-grown principles of change-management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</a:rPr>
              <a:t>Discuss </a:t>
            </a:r>
            <a:r>
              <a:rPr lang="en-US" sz="3600" dirty="0" smtClean="0">
                <a:solidFill>
                  <a:srgbClr val="FFFFFF"/>
                </a:solidFill>
              </a:rPr>
              <a:t>your principles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</a:rPr>
              <a:t>Reflect on </a:t>
            </a:r>
            <a:r>
              <a:rPr lang="en-US" sz="3600" dirty="0" smtClean="0">
                <a:solidFill>
                  <a:srgbClr val="FFFFFF"/>
                </a:solidFill>
              </a:rPr>
              <a:t>some case studies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1881" y="2094233"/>
            <a:ext cx="222726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72699" y="2565821"/>
            <a:ext cx="7171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FF"/>
                </a:solidFill>
              </a:rPr>
              <a:t>observations on initiating change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6582" y="1472587"/>
            <a:ext cx="143223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solidFill>
                  <a:srgbClr val="FFFFFF"/>
                </a:solidFill>
              </a:rPr>
              <a:t>5 </a:t>
            </a:r>
            <a:endParaRPr lang="en-US" sz="16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6884" y="2565821"/>
            <a:ext cx="71713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</a:rPr>
              <a:t>1</a:t>
            </a:r>
            <a:r>
              <a:rPr lang="en-US" sz="4400" dirty="0" smtClean="0">
                <a:solidFill>
                  <a:srgbClr val="FFFFFF"/>
                </a:solidFill>
              </a:rPr>
              <a:t> Evidence, analysis and underlying principles are essential</a:t>
            </a:r>
            <a:endParaRPr lang="en-US" sz="4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6884" y="2565821"/>
            <a:ext cx="71713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FF"/>
                </a:solidFill>
              </a:rPr>
              <a:t>2 Timing is crucial: choose your battles</a:t>
            </a:r>
            <a:endParaRPr lang="en-US" sz="4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319699"/>
            <a:ext cx="4896824" cy="367261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6884" y="2565821"/>
            <a:ext cx="71713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FF"/>
                </a:solidFill>
              </a:rPr>
              <a:t>3 Small things pave the way for big things</a:t>
            </a:r>
            <a:endParaRPr lang="en-US" sz="4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6884" y="2565821"/>
            <a:ext cx="71713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FF"/>
                </a:solidFill>
              </a:rPr>
              <a:t>4 Changing structures can be necessary to change </a:t>
            </a:r>
            <a:r>
              <a:rPr lang="en-US" sz="4400" dirty="0" err="1" smtClean="0">
                <a:solidFill>
                  <a:srgbClr val="FFFFFF"/>
                </a:solidFill>
              </a:rPr>
              <a:t>behaviour</a:t>
            </a:r>
            <a:endParaRPr lang="en-US" sz="4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6884" y="2565821"/>
            <a:ext cx="71713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FF"/>
                </a:solidFill>
              </a:rPr>
              <a:t>5 “Never underestimate the power of an announcement”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72281" y="4453817"/>
            <a:ext cx="3526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FFFFFF"/>
                </a:solidFill>
              </a:rPr>
              <a:t>Margaret Thatcher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6884" y="2565821"/>
            <a:ext cx="71713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FF"/>
                </a:solidFill>
              </a:rPr>
              <a:t>So what are your principles?</a:t>
            </a:r>
            <a:endParaRPr lang="en-US" sz="4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99869"/>
            <a:ext cx="7772400" cy="1020309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FFFFFF"/>
                </a:solidFill>
              </a:rPr>
              <a:t>Introductions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10336"/>
            <a:ext cx="6400800" cy="4538996"/>
          </a:xfrm>
        </p:spPr>
        <p:txBody>
          <a:bodyPr>
            <a:normAutofit/>
          </a:bodyPr>
          <a:lstStyle/>
          <a:p>
            <a:pPr marL="514350" indent="-514350" algn="l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Name</a:t>
            </a:r>
          </a:p>
          <a:p>
            <a:pPr marL="514350" indent="-514350" algn="l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School</a:t>
            </a:r>
          </a:p>
          <a:p>
            <a:pPr marL="514350" indent="-514350" algn="l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Role</a:t>
            </a:r>
          </a:p>
          <a:p>
            <a:pPr marL="514350" indent="-514350" algn="l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Expectations</a:t>
            </a:r>
          </a:p>
          <a:p>
            <a:pPr marL="514350" indent="-514350" algn="l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Concerns</a:t>
            </a:r>
          </a:p>
          <a:p>
            <a:pPr marL="514350" indent="-514350" algn="l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Interesting fact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295369"/>
            <a:ext cx="733700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5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6884" y="2565821"/>
            <a:ext cx="71713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FF"/>
                </a:solidFill>
              </a:rPr>
              <a:t>3 scenarios</a:t>
            </a:r>
            <a:endParaRPr lang="en-US" sz="4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6884" y="986228"/>
            <a:ext cx="71713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FF"/>
                </a:solidFill>
              </a:rPr>
              <a:t>Tim is a new Head of </a:t>
            </a:r>
            <a:r>
              <a:rPr lang="en-US" sz="3200" dirty="0" err="1" smtClean="0">
                <a:solidFill>
                  <a:srgbClr val="FFFFFF"/>
                </a:solidFill>
              </a:rPr>
              <a:t>Maths</a:t>
            </a:r>
            <a:r>
              <a:rPr lang="en-US" sz="3200" dirty="0" smtClean="0">
                <a:solidFill>
                  <a:srgbClr val="FFFFFF"/>
                </a:solidFill>
              </a:rPr>
              <a:t> joining a traditional team of 7 </a:t>
            </a:r>
            <a:r>
              <a:rPr lang="en-US" sz="3200" dirty="0" err="1" smtClean="0">
                <a:solidFill>
                  <a:srgbClr val="FFFFFF"/>
                </a:solidFill>
              </a:rPr>
              <a:t>Maths</a:t>
            </a:r>
            <a:r>
              <a:rPr lang="en-US" sz="3200" dirty="0" smtClean="0">
                <a:solidFill>
                  <a:srgbClr val="FFFFFF"/>
                </a:solidFill>
              </a:rPr>
              <a:t> teachers. Their results are good at C and above; but </a:t>
            </a:r>
            <a:r>
              <a:rPr lang="en-US" sz="3200" dirty="0" err="1" smtClean="0">
                <a:solidFill>
                  <a:srgbClr val="FFFFFF"/>
                </a:solidFill>
              </a:rPr>
              <a:t>behaviour</a:t>
            </a:r>
            <a:r>
              <a:rPr lang="en-US" sz="3200" dirty="0" smtClean="0">
                <a:solidFill>
                  <a:srgbClr val="FFFFFF"/>
                </a:solidFill>
              </a:rPr>
              <a:t> is an issue in lower sets. Tim knows from research that mixed ability grouping in </a:t>
            </a:r>
            <a:r>
              <a:rPr lang="en-US" sz="3200" dirty="0" err="1" smtClean="0">
                <a:solidFill>
                  <a:srgbClr val="FFFFFF"/>
                </a:solidFill>
              </a:rPr>
              <a:t>Maths</a:t>
            </a:r>
            <a:r>
              <a:rPr lang="en-US" sz="3200" dirty="0" smtClean="0">
                <a:solidFill>
                  <a:srgbClr val="FFFFFF"/>
                </a:solidFill>
              </a:rPr>
              <a:t> improve learning. </a:t>
            </a:r>
          </a:p>
          <a:p>
            <a:pPr algn="ctr"/>
            <a:endParaRPr lang="en-US" sz="3200" dirty="0">
              <a:solidFill>
                <a:srgbClr val="FFFFFF"/>
              </a:solidFill>
            </a:endParaRPr>
          </a:p>
          <a:p>
            <a:pPr algn="ctr"/>
            <a:r>
              <a:rPr lang="en-US" sz="3200" dirty="0" smtClean="0">
                <a:solidFill>
                  <a:srgbClr val="FFFFFF"/>
                </a:solidFill>
              </a:rPr>
              <a:t>How should he approach trying to implement it?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58701" y="5898938"/>
            <a:ext cx="3188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rgbClr val="FFFFFF"/>
                </a:solidFill>
              </a:rPr>
              <a:t>What if ..?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6884" y="986228"/>
            <a:ext cx="717130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FF"/>
                </a:solidFill>
              </a:rPr>
              <a:t>Head of Humanities Sue wants to introduce thinking time / no hands up /exploratory talk across her faculty. She has a team who are reluctant to try out new ideas.</a:t>
            </a:r>
          </a:p>
          <a:p>
            <a:pPr algn="ctr"/>
            <a:endParaRPr lang="en-US" sz="3200" dirty="0" smtClean="0">
              <a:solidFill>
                <a:srgbClr val="FFFFFF"/>
              </a:solidFill>
            </a:endParaRPr>
          </a:p>
          <a:p>
            <a:pPr algn="ctr"/>
            <a:r>
              <a:rPr lang="en-US" sz="3200" dirty="0" smtClean="0">
                <a:solidFill>
                  <a:srgbClr val="FFFFFF"/>
                </a:solidFill>
              </a:rPr>
              <a:t>What should she do?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58701" y="5898938"/>
            <a:ext cx="3188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rgbClr val="FFFFFF"/>
                </a:solidFill>
              </a:rPr>
              <a:t>What if ..?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6884" y="986228"/>
            <a:ext cx="71713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FF"/>
                </a:solidFill>
              </a:rPr>
              <a:t>New Head of Year Doug wants his tutor team to deliver aspects of PSHE – including sex and drugs education.</a:t>
            </a:r>
          </a:p>
          <a:p>
            <a:pPr algn="ctr"/>
            <a:endParaRPr lang="en-US" sz="3200" dirty="0" smtClean="0">
              <a:solidFill>
                <a:srgbClr val="FFFFFF"/>
              </a:solidFill>
            </a:endParaRPr>
          </a:p>
          <a:p>
            <a:pPr algn="ctr"/>
            <a:r>
              <a:rPr lang="en-US" sz="3200" dirty="0" smtClean="0">
                <a:solidFill>
                  <a:srgbClr val="FFFFFF"/>
                </a:solidFill>
              </a:rPr>
              <a:t>Several of the team say they are unqualified for this role and feel uncomfortable about it. </a:t>
            </a:r>
          </a:p>
          <a:p>
            <a:pPr algn="ctr"/>
            <a:endParaRPr lang="en-US" sz="3200" dirty="0" smtClean="0">
              <a:solidFill>
                <a:srgbClr val="FFFFFF"/>
              </a:solidFill>
            </a:endParaRPr>
          </a:p>
          <a:p>
            <a:pPr algn="ctr"/>
            <a:r>
              <a:rPr lang="en-US" sz="3200" dirty="0" smtClean="0">
                <a:solidFill>
                  <a:srgbClr val="FFFFFF"/>
                </a:solidFill>
              </a:rPr>
              <a:t>How should he approach the change?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58701" y="5898938"/>
            <a:ext cx="3188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rgbClr val="FFFFFF"/>
                </a:solidFill>
              </a:rPr>
              <a:t>What if ..?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6884" y="2565821"/>
            <a:ext cx="71713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FF"/>
                </a:solidFill>
              </a:rPr>
              <a:t>Conclusions?</a:t>
            </a:r>
            <a:endParaRPr lang="en-US" sz="4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How to lead &amp; bring about change as a middle leader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Peter Richards &amp; Geoff Barton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121191" y="3600450"/>
            <a:ext cx="733700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37583" y="5652310"/>
            <a:ext cx="5418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Download all materials at </a:t>
            </a:r>
            <a:r>
              <a:rPr lang="en-US" dirty="0" err="1" smtClean="0">
                <a:solidFill>
                  <a:srgbClr val="FFFFFF"/>
                </a:solidFill>
              </a:rPr>
              <a:t>www.geoffbarton.co.uk</a:t>
            </a:r>
            <a:endParaRPr lang="en-US" dirty="0" smtClean="0">
              <a:solidFill>
                <a:srgbClr val="FFFFFF"/>
              </a:solidFill>
            </a:endParaRPr>
          </a:p>
          <a:p>
            <a:pPr algn="ctr"/>
            <a:r>
              <a:rPr lang="en-US" dirty="0" smtClean="0">
                <a:solidFill>
                  <a:srgbClr val="FFFFFF"/>
                </a:solidFill>
              </a:rPr>
              <a:t> Teacher resources page: presentation 83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Action Button: Document 7">
            <a:hlinkClick r:id="rId2" action="ppaction://hlinkpres?slideindex=1&amp;slidetitle=Slide 1" highlightClick="1"/>
          </p:cNvPr>
          <p:cNvSpPr/>
          <p:nvPr/>
        </p:nvSpPr>
        <p:spPr>
          <a:xfrm>
            <a:off x="8077152" y="5309050"/>
            <a:ext cx="240256" cy="343260"/>
          </a:xfrm>
          <a:prstGeom prst="actionButton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99869"/>
            <a:ext cx="7772400" cy="1020309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FFFFFF"/>
                </a:solidFill>
              </a:rPr>
              <a:t>Outline of the day: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10336"/>
            <a:ext cx="6400800" cy="3958422"/>
          </a:xfrm>
        </p:spPr>
        <p:txBody>
          <a:bodyPr>
            <a:normAutofit lnSpcReduction="10000"/>
          </a:bodyPr>
          <a:lstStyle/>
          <a:p>
            <a:pPr marL="514350" indent="-514350" algn="l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The national agenda for subject leaders</a:t>
            </a:r>
          </a:p>
          <a:p>
            <a:pPr marL="514350" indent="-514350" algn="l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How to develop and maintain a high-performing team</a:t>
            </a:r>
          </a:p>
          <a:p>
            <a:pPr marL="514350" indent="-514350" algn="l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How to bring about change as a middle leader</a:t>
            </a:r>
          </a:p>
          <a:p>
            <a:pPr marL="514350" indent="-514350" algn="l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Problem-solving and conflict resolution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295369"/>
            <a:ext cx="733700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The National Agenda for Middle Leaders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Or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“O brave new world”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121191" y="3884612"/>
            <a:ext cx="733700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0-11-18 at 06.49.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6226" y="1679154"/>
            <a:ext cx="5803900" cy="3073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9345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1: End of the specialist system?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9345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2: New National Curriculum for 2013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9345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3: Expertise resides in schools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575</Words>
  <Application>Microsoft Macintosh PowerPoint</Application>
  <PresentationFormat>On-screen Show (4:3)</PresentationFormat>
  <Paragraphs>79</Paragraphs>
  <Slides>35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How to lead &amp; bring about change as a middle leader</vt:lpstr>
      <vt:lpstr>Introduction: Aims and objectives</vt:lpstr>
      <vt:lpstr>Introductions</vt:lpstr>
      <vt:lpstr>Outline of the day:</vt:lpstr>
      <vt:lpstr>The National Agenda for Middle Leaders</vt:lpstr>
      <vt:lpstr>Slide 6</vt:lpstr>
      <vt:lpstr>1: End of the specialist system?</vt:lpstr>
      <vt:lpstr>2: New National Curriculum for 2013</vt:lpstr>
      <vt:lpstr>3: Expertise resides in schools</vt:lpstr>
      <vt:lpstr>4: Teacher training to schools</vt:lpstr>
      <vt:lpstr>5: Less money</vt:lpstr>
      <vt:lpstr>6: Curriculum retrenchment</vt:lpstr>
      <vt:lpstr>7: Staffing cuts</vt:lpstr>
      <vt:lpstr>8: New style inspections</vt:lpstr>
      <vt:lpstr>9: New performance management</vt:lpstr>
      <vt:lpstr>10: Stop chasing incremental progress</vt:lpstr>
      <vt:lpstr> 1: End of the specialist system 2: New National Curriculum for 2013 3: Expertise resides in schools 4: Teacher training to schools 5: Less money 6: Curriculum retrenchment 7: Staffing cuts 8: New style inspections 9: New performance management 10: Stop chasing incremental progress</vt:lpstr>
      <vt:lpstr>How to lead &amp; bring about change as a middle leader</vt:lpstr>
      <vt:lpstr>How to bring about change as a middle leader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How to lead &amp; bring about change as a middle leader</vt:lpstr>
    </vt:vector>
  </TitlesOfParts>
  <Company>King Edward VI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bring about change as a middle leader</dc:title>
  <dc:creator>Geoff Barton</dc:creator>
  <cp:lastModifiedBy>Geoff Barton</cp:lastModifiedBy>
  <cp:revision>6</cp:revision>
  <dcterms:created xsi:type="dcterms:W3CDTF">2010-11-18T12:23:47Z</dcterms:created>
  <dcterms:modified xsi:type="dcterms:W3CDTF">2010-11-18T18:52:37Z</dcterms:modified>
</cp:coreProperties>
</file>